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ms-office.classificationlabels+xml" PartName="/docMetadata/LabelInfo.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Metadata/LabelInfo.xml" Type="http://schemas.microsoft.com/office/2020/02/relationships/classificationlabel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7"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80" r:id="rId17"/>
    <p:sldId id="278" r:id="rId18"/>
    <p:sldId id="279" r:id="rId19"/>
    <p:sldId id="281" r:id="rId20"/>
    <p:sldId id="282" r:id="rId21"/>
    <p:sldId id="283" r:id="rId22"/>
    <p:sldId id="284" r:id="rId23"/>
    <p:sldId id="285" r:id="rId24"/>
    <p:sldId id="286" r:id="rId25"/>
    <p:sldId id="287" r:id="rId26"/>
    <p:sldId id="288"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3" autoAdjust="0"/>
    <p:restoredTop sz="94484" autoAdjust="0"/>
  </p:normalViewPr>
  <p:slideViewPr>
    <p:cSldViewPr snapToGrid="0">
      <p:cViewPr>
        <p:scale>
          <a:sx n="150" d="100"/>
          <a:sy n="150" d="100"/>
        </p:scale>
        <p:origin x="510" y="-1008"/>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slides/slide22.xml" Type="http://schemas.openxmlformats.org/officeDocument/2006/relationships/slide"/><Relationship Id="rId24" Target="slides/slide23.xml" Type="http://schemas.openxmlformats.org/officeDocument/2006/relationships/slide"/><Relationship Id="rId25" Target="slides/slide24.xml" Type="http://schemas.openxmlformats.org/officeDocument/2006/relationships/slide"/><Relationship Id="rId26" Target="slides/slide25.xml" Type="http://schemas.openxmlformats.org/officeDocument/2006/relationships/slide"/><Relationship Id="rId27" Target="slides/slide26.xml" Type="http://schemas.openxmlformats.org/officeDocument/2006/relationships/slide"/><Relationship Id="rId28" Target="notesMasters/notesMaster1.xml" Type="http://schemas.openxmlformats.org/officeDocument/2006/relationships/notesMaster"/><Relationship Id="rId29" Target="presProps.xml" Type="http://schemas.openxmlformats.org/officeDocument/2006/relationships/presProps"/><Relationship Id="rId3" Target="slides/slide2.xml" Type="http://schemas.openxmlformats.org/officeDocument/2006/relationships/slide"/><Relationship Id="rId30" Target="viewProps.xml" Type="http://schemas.openxmlformats.org/officeDocument/2006/relationships/viewProps"/><Relationship Id="rId31" Target="theme/theme1.xml" Type="http://schemas.openxmlformats.org/officeDocument/2006/relationships/theme"/><Relationship Id="rId32" Target="tableStyles.xml" Type="http://schemas.openxmlformats.org/officeDocument/2006/relationships/tableStyles"/><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AB4E35-13E6-45AE-8039-F1CD59550096}" type="datetimeFigureOut">
              <a:rPr kumimoji="1" lang="ja-JP" altLang="en-US" smtClean="0"/>
              <a:t>2025/6/20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999975-9966-4AFD-97A1-33CC4B45F461}" type="slidenum">
              <a:rPr kumimoji="1" lang="ja-JP" altLang="en-US" smtClean="0"/>
              <a:t>‹#›</a:t>
            </a:fld>
            <a:endParaRPr kumimoji="1" lang="ja-JP" altLang="en-US"/>
          </a:p>
        </p:txBody>
      </p:sp>
    </p:spTree>
    <p:extLst>
      <p:ext uri="{BB962C8B-B14F-4D97-AF65-F5344CB8AC3E}">
        <p14:creationId xmlns:p14="http://schemas.microsoft.com/office/powerpoint/2010/main" val="6987973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0.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5.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96B5C4-DB83-1B9C-EEAB-1ED97535EE9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883B3AB-DD49-7FF6-4114-E31ED34118F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9C04E74-FA4E-FE6F-6251-B41779C49D8B}"/>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C672244B-A3D1-E2F3-BABF-FBA743CD930B}"/>
              </a:ext>
            </a:extLst>
          </p:cNvPr>
          <p:cNvSpPr>
            <a:spLocks noGrp="1"/>
          </p:cNvSpPr>
          <p:nvPr>
            <p:ph type="sldNum" sz="quarter" idx="5"/>
          </p:nvPr>
        </p:nvSpPr>
        <p:spPr/>
        <p:txBody>
          <a:bodyPr/>
          <a:lstStyle/>
          <a:p>
            <a:fld id="{C2B18412-1626-4493-89E5-6DCA78BE1382}" type="slidenum">
              <a:rPr kumimoji="1" lang="ja-JP" altLang="en-US" smtClean="0"/>
              <a:t>15</a:t>
            </a:fld>
            <a:endParaRPr kumimoji="1" lang="ja-JP" altLang="en-US"/>
          </a:p>
        </p:txBody>
      </p:sp>
    </p:spTree>
    <p:extLst>
      <p:ext uri="{BB962C8B-B14F-4D97-AF65-F5344CB8AC3E}">
        <p14:creationId xmlns:p14="http://schemas.microsoft.com/office/powerpoint/2010/main" val="996746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400C42-9444-1C1F-7B55-6C70B8DD802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353BEFA-5BD4-4346-2079-D29DF72B6E1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60E3F1C-EE81-8E88-BD96-B3838E46AEBE}"/>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01766427-D8F0-C9C2-89A1-BBE01E91E2A9}"/>
              </a:ext>
            </a:extLst>
          </p:cNvPr>
          <p:cNvSpPr>
            <a:spLocks noGrp="1"/>
          </p:cNvSpPr>
          <p:nvPr>
            <p:ph type="sldNum" sz="quarter" idx="5"/>
          </p:nvPr>
        </p:nvSpPr>
        <p:spPr/>
        <p:txBody>
          <a:bodyPr/>
          <a:lstStyle/>
          <a:p>
            <a:fld id="{C2B18412-1626-4493-89E5-6DCA78BE1382}" type="slidenum">
              <a:rPr kumimoji="1" lang="ja-JP" altLang="en-US" smtClean="0"/>
              <a:t>16</a:t>
            </a:fld>
            <a:endParaRPr kumimoji="1" lang="ja-JP" altLang="en-US"/>
          </a:p>
        </p:txBody>
      </p:sp>
    </p:spTree>
    <p:extLst>
      <p:ext uri="{BB962C8B-B14F-4D97-AF65-F5344CB8AC3E}">
        <p14:creationId xmlns:p14="http://schemas.microsoft.com/office/powerpoint/2010/main" val="804183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A2E501-5725-4953-ECF6-965163CE86B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6CBD209-F750-E37F-B5AB-00C544FE321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4DA569D-3077-9436-9196-BDD57F3EA9FD}"/>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12C31776-C62B-05AE-B55E-BDA5539411FA}"/>
              </a:ext>
            </a:extLst>
          </p:cNvPr>
          <p:cNvSpPr>
            <a:spLocks noGrp="1"/>
          </p:cNvSpPr>
          <p:nvPr>
            <p:ph type="sldNum" sz="quarter" idx="5"/>
          </p:nvPr>
        </p:nvSpPr>
        <p:spPr/>
        <p:txBody>
          <a:bodyPr/>
          <a:lstStyle/>
          <a:p>
            <a:fld id="{C2B18412-1626-4493-89E5-6DCA78BE1382}" type="slidenum">
              <a:rPr kumimoji="1" lang="ja-JP" altLang="en-US" smtClean="0"/>
              <a:t>20</a:t>
            </a:fld>
            <a:endParaRPr kumimoji="1" lang="ja-JP" altLang="en-US"/>
          </a:p>
        </p:txBody>
      </p:sp>
    </p:spTree>
    <p:extLst>
      <p:ext uri="{BB962C8B-B14F-4D97-AF65-F5344CB8AC3E}">
        <p14:creationId xmlns:p14="http://schemas.microsoft.com/office/powerpoint/2010/main" val="2299190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0999975-9966-4AFD-97A1-33CC4B45F461}" type="slidenum">
              <a:rPr kumimoji="1" lang="ja-JP" altLang="en-US" smtClean="0"/>
              <a:t>25</a:t>
            </a:fld>
            <a:endParaRPr kumimoji="1" lang="ja-JP" altLang="en-US"/>
          </a:p>
        </p:txBody>
      </p:sp>
    </p:spTree>
    <p:extLst>
      <p:ext uri="{BB962C8B-B14F-4D97-AF65-F5344CB8AC3E}">
        <p14:creationId xmlns:p14="http://schemas.microsoft.com/office/powerpoint/2010/main" val="138419397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1B2E126-92F9-4E9F-9F4C-11BAF98BF77F}"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A4AD7A-228E-48A4-8726-05A25B85BC33}" type="slidenum">
              <a:rPr kumimoji="1" lang="ja-JP" altLang="en-US" smtClean="0"/>
              <a:t>‹#›</a:t>
            </a:fld>
            <a:endParaRPr kumimoji="1" lang="ja-JP" altLang="en-US"/>
          </a:p>
        </p:txBody>
      </p:sp>
    </p:spTree>
    <p:extLst>
      <p:ext uri="{BB962C8B-B14F-4D97-AF65-F5344CB8AC3E}">
        <p14:creationId xmlns:p14="http://schemas.microsoft.com/office/powerpoint/2010/main" val="192550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B2E126-92F9-4E9F-9F4C-11BAF98BF77F}"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A4AD7A-228E-48A4-8726-05A25B85BC33}" type="slidenum">
              <a:rPr kumimoji="1" lang="ja-JP" altLang="en-US" smtClean="0"/>
              <a:t>‹#›</a:t>
            </a:fld>
            <a:endParaRPr kumimoji="1" lang="ja-JP" altLang="en-US"/>
          </a:p>
        </p:txBody>
      </p:sp>
    </p:spTree>
    <p:extLst>
      <p:ext uri="{BB962C8B-B14F-4D97-AF65-F5344CB8AC3E}">
        <p14:creationId xmlns:p14="http://schemas.microsoft.com/office/powerpoint/2010/main" val="1996560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B2E126-92F9-4E9F-9F4C-11BAF98BF77F}"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A4AD7A-228E-48A4-8726-05A25B85BC33}" type="slidenum">
              <a:rPr kumimoji="1" lang="ja-JP" altLang="en-US" smtClean="0"/>
              <a:t>‹#›</a:t>
            </a:fld>
            <a:endParaRPr kumimoji="1" lang="ja-JP" altLang="en-US"/>
          </a:p>
        </p:txBody>
      </p:sp>
    </p:spTree>
    <p:extLst>
      <p:ext uri="{BB962C8B-B14F-4D97-AF65-F5344CB8AC3E}">
        <p14:creationId xmlns:p14="http://schemas.microsoft.com/office/powerpoint/2010/main" val="935774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B2E126-92F9-4E9F-9F4C-11BAF98BF77F}"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A4AD7A-228E-48A4-8726-05A25B85BC33}" type="slidenum">
              <a:rPr kumimoji="1" lang="ja-JP" altLang="en-US" smtClean="0"/>
              <a:t>‹#›</a:t>
            </a:fld>
            <a:endParaRPr kumimoji="1" lang="ja-JP" altLang="en-US"/>
          </a:p>
        </p:txBody>
      </p:sp>
    </p:spTree>
    <p:extLst>
      <p:ext uri="{BB962C8B-B14F-4D97-AF65-F5344CB8AC3E}">
        <p14:creationId xmlns:p14="http://schemas.microsoft.com/office/powerpoint/2010/main" val="3253574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1B2E126-92F9-4E9F-9F4C-11BAF98BF77F}"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A4AD7A-228E-48A4-8726-05A25B85BC33}" type="slidenum">
              <a:rPr kumimoji="1" lang="ja-JP" altLang="en-US" smtClean="0"/>
              <a:t>‹#›</a:t>
            </a:fld>
            <a:endParaRPr kumimoji="1" lang="ja-JP" altLang="en-US"/>
          </a:p>
        </p:txBody>
      </p:sp>
    </p:spTree>
    <p:extLst>
      <p:ext uri="{BB962C8B-B14F-4D97-AF65-F5344CB8AC3E}">
        <p14:creationId xmlns:p14="http://schemas.microsoft.com/office/powerpoint/2010/main" val="969546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1B2E126-92F9-4E9F-9F4C-11BAF98BF77F}" type="datetimeFigureOut">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A4AD7A-228E-48A4-8726-05A25B85BC33}" type="slidenum">
              <a:rPr kumimoji="1" lang="ja-JP" altLang="en-US" smtClean="0"/>
              <a:t>‹#›</a:t>
            </a:fld>
            <a:endParaRPr kumimoji="1" lang="ja-JP" altLang="en-US"/>
          </a:p>
        </p:txBody>
      </p:sp>
    </p:spTree>
    <p:extLst>
      <p:ext uri="{BB962C8B-B14F-4D97-AF65-F5344CB8AC3E}">
        <p14:creationId xmlns:p14="http://schemas.microsoft.com/office/powerpoint/2010/main" val="508804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1B2E126-92F9-4E9F-9F4C-11BAF98BF77F}" type="datetimeFigureOut">
              <a:rPr kumimoji="1" lang="ja-JP" altLang="en-US" smtClean="0"/>
              <a:t>2025/6/20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A4AD7A-228E-48A4-8726-05A25B85BC33}" type="slidenum">
              <a:rPr kumimoji="1" lang="ja-JP" altLang="en-US" smtClean="0"/>
              <a:t>‹#›</a:t>
            </a:fld>
            <a:endParaRPr kumimoji="1" lang="ja-JP" altLang="en-US"/>
          </a:p>
        </p:txBody>
      </p:sp>
    </p:spTree>
    <p:extLst>
      <p:ext uri="{BB962C8B-B14F-4D97-AF65-F5344CB8AC3E}">
        <p14:creationId xmlns:p14="http://schemas.microsoft.com/office/powerpoint/2010/main" val="3778637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1B2E126-92F9-4E9F-9F4C-11BAF98BF77F}" type="datetimeFigureOut">
              <a:rPr kumimoji="1" lang="ja-JP" altLang="en-US" smtClean="0"/>
              <a:t>2025/6/20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A4AD7A-228E-48A4-8726-05A25B85BC33}" type="slidenum">
              <a:rPr kumimoji="1" lang="ja-JP" altLang="en-US" smtClean="0"/>
              <a:t>‹#›</a:t>
            </a:fld>
            <a:endParaRPr kumimoji="1" lang="ja-JP" altLang="en-US"/>
          </a:p>
        </p:txBody>
      </p:sp>
    </p:spTree>
    <p:extLst>
      <p:ext uri="{BB962C8B-B14F-4D97-AF65-F5344CB8AC3E}">
        <p14:creationId xmlns:p14="http://schemas.microsoft.com/office/powerpoint/2010/main" val="459504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B2E126-92F9-4E9F-9F4C-11BAF98BF77F}" type="datetimeFigureOut">
              <a:rPr kumimoji="1" lang="ja-JP" altLang="en-US" smtClean="0"/>
              <a:t>2025/6/20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A4AD7A-228E-48A4-8726-05A25B85BC33}" type="slidenum">
              <a:rPr kumimoji="1" lang="ja-JP" altLang="en-US" smtClean="0"/>
              <a:t>‹#›</a:t>
            </a:fld>
            <a:endParaRPr kumimoji="1" lang="ja-JP" altLang="en-US"/>
          </a:p>
        </p:txBody>
      </p:sp>
    </p:spTree>
    <p:extLst>
      <p:ext uri="{BB962C8B-B14F-4D97-AF65-F5344CB8AC3E}">
        <p14:creationId xmlns:p14="http://schemas.microsoft.com/office/powerpoint/2010/main" val="2900523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1B2E126-92F9-4E9F-9F4C-11BAF98BF77F}" type="datetimeFigureOut">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A4AD7A-228E-48A4-8726-05A25B85BC33}" type="slidenum">
              <a:rPr kumimoji="1" lang="ja-JP" altLang="en-US" smtClean="0"/>
              <a:t>‹#›</a:t>
            </a:fld>
            <a:endParaRPr kumimoji="1" lang="ja-JP" altLang="en-US"/>
          </a:p>
        </p:txBody>
      </p:sp>
    </p:spTree>
    <p:extLst>
      <p:ext uri="{BB962C8B-B14F-4D97-AF65-F5344CB8AC3E}">
        <p14:creationId xmlns:p14="http://schemas.microsoft.com/office/powerpoint/2010/main" val="4262093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1B2E126-92F9-4E9F-9F4C-11BAF98BF77F}" type="datetimeFigureOut">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A4AD7A-228E-48A4-8726-05A25B85BC33}" type="slidenum">
              <a:rPr kumimoji="1" lang="ja-JP" altLang="en-US" smtClean="0"/>
              <a:t>‹#›</a:t>
            </a:fld>
            <a:endParaRPr kumimoji="1" lang="ja-JP" altLang="en-US"/>
          </a:p>
        </p:txBody>
      </p:sp>
    </p:spTree>
    <p:extLst>
      <p:ext uri="{BB962C8B-B14F-4D97-AF65-F5344CB8AC3E}">
        <p14:creationId xmlns:p14="http://schemas.microsoft.com/office/powerpoint/2010/main" val="305620029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1B2E126-92F9-4E9F-9F4C-11BAF98BF77F}" type="datetimeFigureOut">
              <a:rPr kumimoji="1" lang="ja-JP" altLang="en-US" smtClean="0"/>
              <a:t>2025/6/20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9A4AD7A-228E-48A4-8726-05A25B85BC33}" type="slidenum">
              <a:rPr kumimoji="1" lang="ja-JP" altLang="en-US" smtClean="0"/>
              <a:t>‹#›</a:t>
            </a:fld>
            <a:endParaRPr kumimoji="1" lang="ja-JP" altLang="en-US"/>
          </a:p>
        </p:txBody>
      </p:sp>
    </p:spTree>
    <p:extLst>
      <p:ext uri="{BB962C8B-B14F-4D97-AF65-F5344CB8AC3E}">
        <p14:creationId xmlns:p14="http://schemas.microsoft.com/office/powerpoint/2010/main" val="7238578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10" Target="../media/image9.png" Type="http://schemas.openxmlformats.org/officeDocument/2006/relationships/image"/><Relationship Id="rId11" Target="../media/image10.svg" Type="http://schemas.openxmlformats.org/officeDocument/2006/relationships/image"/><Relationship Id="rId12" Target="../media/image11.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3.png" Type="http://schemas.openxmlformats.org/officeDocument/2006/relationships/image"/><Relationship Id="rId7" Target="../media/image4.sv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7.png" Type="http://schemas.openxmlformats.org/officeDocument/2006/relationships/image"/><Relationship Id="rId3" Target="../media/image8.svg" Type="http://schemas.openxmlformats.org/officeDocument/2006/relationships/image"/><Relationship Id="rId4" Target="../media/image1.png" Type="http://schemas.openxmlformats.org/officeDocument/2006/relationships/image"/><Relationship Id="rId5" Target="../media/image11.svg" Type="http://schemas.openxmlformats.org/officeDocument/2006/relationships/image"/><Relationship Id="rId6" Target="../media/image12.png" Type="http://schemas.openxmlformats.org/officeDocument/2006/relationships/image"/><Relationship Id="rId7" Target="../media/image13.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3.png" Type="http://schemas.openxmlformats.org/officeDocument/2006/relationships/image"/><Relationship Id="rId7" Target="../media/image4.sv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12.png" Type="http://schemas.openxmlformats.org/officeDocument/2006/relationships/image"/><Relationship Id="rId4" Target="../media/image13.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 Id="rId7" Target="../media/image3.png" Type="http://schemas.openxmlformats.org/officeDocument/2006/relationships/image"/><Relationship Id="rId8" Target="../media/image4.sv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12.png" Type="http://schemas.openxmlformats.org/officeDocument/2006/relationships/image"/><Relationship Id="rId4" Target="../media/image13.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10" Target="../media/image4.svg" Type="http://schemas.openxmlformats.org/officeDocument/2006/relationships/image"/><Relationship Id="rId2" Target="../notesSlides/notesSlide3.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2.png" Type="http://schemas.openxmlformats.org/officeDocument/2006/relationships/image"/><Relationship Id="rId6" Target="../media/image13.svg" Type="http://schemas.openxmlformats.org/officeDocument/2006/relationships/image"/><Relationship Id="rId7" Target="../media/image1.png" Type="http://schemas.openxmlformats.org/officeDocument/2006/relationships/image"/><Relationship Id="rId8" Target="../media/image11.svg" Type="http://schemas.openxmlformats.org/officeDocument/2006/relationships/image"/><Relationship Id="rId9" Target="../media/image3.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1.png" Type="http://schemas.openxmlformats.org/officeDocument/2006/relationships/image"/><Relationship Id="rId5" Target="../media/image11.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 Id="rId10" Target="../media/image4.svg" Type="http://schemas.openxmlformats.org/officeDocument/2006/relationships/image"/><Relationship Id="rId2" Target="../notesSlides/notesSlide4.xml" Type="http://schemas.openxmlformats.org/officeDocument/2006/relationships/notesSlide"/><Relationship Id="rId3" Target="../media/image12.png" Type="http://schemas.openxmlformats.org/officeDocument/2006/relationships/image"/><Relationship Id="rId4" Target="../media/image13.svg" Type="http://schemas.openxmlformats.org/officeDocument/2006/relationships/image"/><Relationship Id="rId5" Target="../media/image1.png" Type="http://schemas.openxmlformats.org/officeDocument/2006/relationships/image"/><Relationship Id="rId6" Target="../media/image11.svg" Type="http://schemas.openxmlformats.org/officeDocument/2006/relationships/image"/><Relationship Id="rId7" Target="../media/image7.png" Type="http://schemas.openxmlformats.org/officeDocument/2006/relationships/image"/><Relationship Id="rId8" Target="../media/image8.svg" Type="http://schemas.openxmlformats.org/officeDocument/2006/relationships/image"/><Relationship Id="rId9" Target="../media/image3.pn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3.png" Type="http://schemas.openxmlformats.org/officeDocument/2006/relationships/image"/><Relationship Id="rId7" Target="../media/image4.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1.png" Type="http://schemas.openxmlformats.org/officeDocument/2006/relationships/image"/><Relationship Id="rId7" Target="../media/image11.svg" Type="http://schemas.openxmlformats.org/officeDocument/2006/relationships/image"/><Relationship Id="rId8" Target="../media/image3.png" Type="http://schemas.openxmlformats.org/officeDocument/2006/relationships/image"/><Relationship Id="rId9" Target="../media/image4.sv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83A5364-4B0F-CBE4-5312-12A2FA44FD33}"/>
              </a:ext>
            </a:extLst>
          </p:cNvPr>
          <p:cNvSpPr/>
          <p:nvPr/>
        </p:nvSpPr>
        <p:spPr>
          <a:xfrm>
            <a:off x="353962" y="530943"/>
            <a:ext cx="8436077" cy="2123768"/>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2800" b="0" i="0" u="none" strike="noStrike" baseline="0" dirty="0">
                <a:solidFill>
                  <a:srgbClr val="000000"/>
                </a:solidFill>
                <a:latin typeface="游ゴシック" panose="020B0400000000000000" pitchFamily="50" charset="-128"/>
                <a:ea typeface="游ゴシック" panose="020B0400000000000000" pitchFamily="50" charset="-128"/>
              </a:rPr>
              <a:t>2_</a:t>
            </a:r>
            <a:r>
              <a:rPr lang="ja-JP" altLang="en-US" sz="2800" b="0" i="0" u="none" strike="noStrike" baseline="0" dirty="0">
                <a:solidFill>
                  <a:srgbClr val="000000"/>
                </a:solidFill>
                <a:latin typeface="游ゴシック" panose="020B0400000000000000" pitchFamily="50" charset="-128"/>
                <a:ea typeface="游ゴシック" panose="020B0400000000000000" pitchFamily="50" charset="-128"/>
              </a:rPr>
              <a:t>業務フロー</a:t>
            </a:r>
            <a:r>
              <a:rPr lang="en-US" altLang="ja-JP" sz="2800" b="0" i="0" u="none" strike="noStrike" baseline="0" dirty="0">
                <a:solidFill>
                  <a:srgbClr val="000000"/>
                </a:solidFill>
                <a:latin typeface="游ゴシック" panose="020B0400000000000000" pitchFamily="50" charset="-128"/>
                <a:ea typeface="游ゴシック" panose="020B0400000000000000" pitchFamily="50" charset="-128"/>
              </a:rPr>
              <a:t>_012</a:t>
            </a:r>
            <a:r>
              <a:rPr lang="ja-JP" altLang="en-US" sz="2800" dirty="0">
                <a:solidFill>
                  <a:srgbClr val="000000"/>
                </a:solidFill>
                <a:latin typeface="游ゴシック" panose="020B0400000000000000" pitchFamily="50" charset="-128"/>
                <a:ea typeface="游ゴシック" panose="020B0400000000000000" pitchFamily="50" charset="-128"/>
              </a:rPr>
              <a:t>固定資産</a:t>
            </a:r>
            <a:r>
              <a:rPr lang="ja-JP" altLang="en-US" sz="2800" b="0" i="0" u="none" strike="noStrike" baseline="0" dirty="0">
                <a:solidFill>
                  <a:srgbClr val="000000"/>
                </a:solidFill>
                <a:latin typeface="游ゴシック" panose="020B0400000000000000" pitchFamily="50" charset="-128"/>
                <a:ea typeface="游ゴシック" panose="020B0400000000000000" pitchFamily="50" charset="-128"/>
              </a:rPr>
              <a:t>税</a:t>
            </a:r>
            <a:endParaRPr kumimoji="1" lang="ja-JP" altLang="en-US" sz="2800" dirty="0">
              <a:latin typeface="游ゴシック" panose="020B0400000000000000" pitchFamily="50" charset="-128"/>
              <a:ea typeface="游ゴシック" panose="020B0400000000000000" pitchFamily="50" charset="-128"/>
            </a:endParaRPr>
          </a:p>
        </p:txBody>
      </p:sp>
      <p:sp>
        <p:nvSpPr>
          <p:cNvPr id="9" name="正方形/長方形 8">
            <a:extLst>
              <a:ext uri="{FF2B5EF4-FFF2-40B4-BE49-F238E27FC236}">
                <a16:creationId xmlns:a16="http://schemas.microsoft.com/office/drawing/2014/main" id="{DB62800D-798A-2D1C-1E41-D9354DFD59EC}"/>
              </a:ext>
            </a:extLst>
          </p:cNvPr>
          <p:cNvSpPr/>
          <p:nvPr/>
        </p:nvSpPr>
        <p:spPr>
          <a:xfrm>
            <a:off x="353962" y="2654711"/>
            <a:ext cx="8436077" cy="3672346"/>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en-US" altLang="ja-JP" sz="1100" dirty="0">
                <a:solidFill>
                  <a:schemeClr val="tx1"/>
                </a:solidFill>
                <a:latin typeface="游ゴシック" panose="020B0400000000000000" pitchFamily="50" charset="-128"/>
                <a:ea typeface="游ゴシック" panose="020B0400000000000000" pitchFamily="50" charset="-128"/>
              </a:rPr>
              <a:t>BPMN</a:t>
            </a:r>
            <a:r>
              <a:rPr kumimoji="1" lang="ja-JP" altLang="en-US" sz="1100" dirty="0">
                <a:solidFill>
                  <a:schemeClr val="tx1"/>
                </a:solidFill>
                <a:latin typeface="游ゴシック" panose="020B0400000000000000" pitchFamily="50" charset="-128"/>
                <a:ea typeface="游ゴシック" panose="020B0400000000000000" pitchFamily="50" charset="-128"/>
              </a:rPr>
              <a:t>凡例</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p:txBody>
      </p:sp>
      <p:grpSp>
        <p:nvGrpSpPr>
          <p:cNvPr id="22" name="グループ化 21">
            <a:extLst>
              <a:ext uri="{FF2B5EF4-FFF2-40B4-BE49-F238E27FC236}">
                <a16:creationId xmlns:a16="http://schemas.microsoft.com/office/drawing/2014/main" id="{532C8893-C466-EACF-51AA-AC8ED34B7398}"/>
              </a:ext>
            </a:extLst>
          </p:cNvPr>
          <p:cNvGrpSpPr/>
          <p:nvPr/>
        </p:nvGrpSpPr>
        <p:grpSpPr>
          <a:xfrm>
            <a:off x="547477" y="2897160"/>
            <a:ext cx="1783080" cy="560760"/>
            <a:chOff x="6903720" y="2897160"/>
            <a:chExt cx="1783080" cy="560760"/>
          </a:xfrm>
        </p:grpSpPr>
        <p:sp>
          <p:nvSpPr>
            <p:cNvPr id="11" name="正方形/長方形 10">
              <a:extLst>
                <a:ext uri="{FF2B5EF4-FFF2-40B4-BE49-F238E27FC236}">
                  <a16:creationId xmlns:a16="http://schemas.microsoft.com/office/drawing/2014/main" id="{7BCE702F-8D84-05E3-381C-564CCDFB5F84}"/>
                </a:ext>
              </a:extLst>
            </p:cNvPr>
            <p:cNvSpPr/>
            <p:nvPr/>
          </p:nvSpPr>
          <p:spPr>
            <a:xfrm>
              <a:off x="6903720" y="2897160"/>
              <a:ext cx="369570" cy="56076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プール１</a:t>
              </a:r>
            </a:p>
          </p:txBody>
        </p:sp>
        <p:sp>
          <p:nvSpPr>
            <p:cNvPr id="12" name="正方形/長方形 11">
              <a:extLst>
                <a:ext uri="{FF2B5EF4-FFF2-40B4-BE49-F238E27FC236}">
                  <a16:creationId xmlns:a16="http://schemas.microsoft.com/office/drawing/2014/main" id="{AD61C040-BDD2-8633-AD98-F4397466DD70}"/>
                </a:ext>
              </a:extLst>
            </p:cNvPr>
            <p:cNvSpPr/>
            <p:nvPr/>
          </p:nvSpPr>
          <p:spPr>
            <a:xfrm>
              <a:off x="7273290" y="2897160"/>
              <a:ext cx="41148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レーン１</a:t>
              </a:r>
            </a:p>
          </p:txBody>
        </p:sp>
        <p:sp>
          <p:nvSpPr>
            <p:cNvPr id="13" name="正方形/長方形 12">
              <a:extLst>
                <a:ext uri="{FF2B5EF4-FFF2-40B4-BE49-F238E27FC236}">
                  <a16:creationId xmlns:a16="http://schemas.microsoft.com/office/drawing/2014/main" id="{4F66DC0F-41CC-E80B-4D2A-42C47EB88684}"/>
                </a:ext>
              </a:extLst>
            </p:cNvPr>
            <p:cNvSpPr/>
            <p:nvPr/>
          </p:nvSpPr>
          <p:spPr>
            <a:xfrm>
              <a:off x="7273290" y="3177540"/>
              <a:ext cx="41148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レーン２</a:t>
              </a:r>
            </a:p>
          </p:txBody>
        </p:sp>
        <p:sp>
          <p:nvSpPr>
            <p:cNvPr id="14" name="正方形/長方形 13">
              <a:extLst>
                <a:ext uri="{FF2B5EF4-FFF2-40B4-BE49-F238E27FC236}">
                  <a16:creationId xmlns:a16="http://schemas.microsoft.com/office/drawing/2014/main" id="{9B9E3D33-17AB-C17C-7E47-FC2526381905}"/>
                </a:ext>
              </a:extLst>
            </p:cNvPr>
            <p:cNvSpPr/>
            <p:nvPr/>
          </p:nvSpPr>
          <p:spPr>
            <a:xfrm>
              <a:off x="7684770" y="2897160"/>
              <a:ext cx="100203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5" name="正方形/長方形 14">
              <a:extLst>
                <a:ext uri="{FF2B5EF4-FFF2-40B4-BE49-F238E27FC236}">
                  <a16:creationId xmlns:a16="http://schemas.microsoft.com/office/drawing/2014/main" id="{0F30861C-9FED-E347-BB90-A56ECAF61FD1}"/>
                </a:ext>
              </a:extLst>
            </p:cNvPr>
            <p:cNvSpPr/>
            <p:nvPr/>
          </p:nvSpPr>
          <p:spPr>
            <a:xfrm>
              <a:off x="7684770" y="3177540"/>
              <a:ext cx="100203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sp>
        <p:nvSpPr>
          <p:cNvPr id="16" name="正方形/長方形 15">
            <a:extLst>
              <a:ext uri="{FF2B5EF4-FFF2-40B4-BE49-F238E27FC236}">
                <a16:creationId xmlns:a16="http://schemas.microsoft.com/office/drawing/2014/main" id="{2B5F6F83-F589-E818-DF88-7F4898046C6A}"/>
              </a:ext>
            </a:extLst>
          </p:cNvPr>
          <p:cNvSpPr/>
          <p:nvPr/>
        </p:nvSpPr>
        <p:spPr>
          <a:xfrm>
            <a:off x="547477" y="3578860"/>
            <a:ext cx="398145"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プール２</a:t>
            </a:r>
          </a:p>
        </p:txBody>
      </p:sp>
      <p:sp>
        <p:nvSpPr>
          <p:cNvPr id="17" name="正方形/長方形 16">
            <a:extLst>
              <a:ext uri="{FF2B5EF4-FFF2-40B4-BE49-F238E27FC236}">
                <a16:creationId xmlns:a16="http://schemas.microsoft.com/office/drawing/2014/main" id="{32757456-28A4-B44A-3C37-F37D464770EA}"/>
              </a:ext>
            </a:extLst>
          </p:cNvPr>
          <p:cNvSpPr/>
          <p:nvPr/>
        </p:nvSpPr>
        <p:spPr>
          <a:xfrm>
            <a:off x="945621" y="3578860"/>
            <a:ext cx="668655"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4" name="正方形/長方形 23">
            <a:extLst>
              <a:ext uri="{FF2B5EF4-FFF2-40B4-BE49-F238E27FC236}">
                <a16:creationId xmlns:a16="http://schemas.microsoft.com/office/drawing/2014/main" id="{0C7B23D1-0C6D-8F97-17D7-7DED834B454E}"/>
              </a:ext>
            </a:extLst>
          </p:cNvPr>
          <p:cNvSpPr/>
          <p:nvPr/>
        </p:nvSpPr>
        <p:spPr>
          <a:xfrm>
            <a:off x="2449757" y="2938290"/>
            <a:ext cx="277948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プールとレーン：</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プールの中に関係者とその活動内容が記載される。１組織が１つのプールとして示され、レーン１と２は当該組織内の部署や役割を示す。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またプールは、プール２のように外部組織を表現する場合などには内部に何も記載しない状態で表現することもできる。</a:t>
            </a:r>
          </a:p>
        </p:txBody>
      </p:sp>
      <p:cxnSp>
        <p:nvCxnSpPr>
          <p:cNvPr id="26" name="直線コネクタ 25">
            <a:extLst>
              <a:ext uri="{FF2B5EF4-FFF2-40B4-BE49-F238E27FC236}">
                <a16:creationId xmlns:a16="http://schemas.microsoft.com/office/drawing/2014/main" id="{F949A9DA-ED7E-173C-7188-939DEF859DE2}"/>
              </a:ext>
            </a:extLst>
          </p:cNvPr>
          <p:cNvCxnSpPr>
            <a:cxnSpLocks/>
            <a:endCxn id="24" idx="1"/>
          </p:cNvCxnSpPr>
          <p:nvPr/>
        </p:nvCxnSpPr>
        <p:spPr>
          <a:xfrm>
            <a:off x="2021513" y="3046690"/>
            <a:ext cx="428244" cy="13085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128" name="グループ化 127">
            <a:extLst>
              <a:ext uri="{FF2B5EF4-FFF2-40B4-BE49-F238E27FC236}">
                <a16:creationId xmlns:a16="http://schemas.microsoft.com/office/drawing/2014/main" id="{031461C8-86A2-291C-A6DA-AFD290445344}"/>
              </a:ext>
            </a:extLst>
          </p:cNvPr>
          <p:cNvGrpSpPr/>
          <p:nvPr/>
        </p:nvGrpSpPr>
        <p:grpSpPr>
          <a:xfrm>
            <a:off x="2449240" y="2962964"/>
            <a:ext cx="69614" cy="428983"/>
            <a:chOff x="2439407" y="2962964"/>
            <a:chExt cx="69614" cy="428983"/>
          </a:xfrm>
        </p:grpSpPr>
        <p:cxnSp>
          <p:nvCxnSpPr>
            <p:cNvPr id="116" name="直線コネクタ 115">
              <a:extLst>
                <a:ext uri="{FF2B5EF4-FFF2-40B4-BE49-F238E27FC236}">
                  <a16:creationId xmlns:a16="http://schemas.microsoft.com/office/drawing/2014/main" id="{8CA8FC86-E47F-8F6C-B0B9-C82BF85D61FD}"/>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20" name="直線コネクタ 119">
              <a:extLst>
                <a:ext uri="{FF2B5EF4-FFF2-40B4-BE49-F238E27FC236}">
                  <a16:creationId xmlns:a16="http://schemas.microsoft.com/office/drawing/2014/main" id="{80F20D9C-457D-CFC4-1970-5D4FE63953D6}"/>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21" name="直線コネクタ 120">
              <a:extLst>
                <a:ext uri="{FF2B5EF4-FFF2-40B4-BE49-F238E27FC236}">
                  <a16:creationId xmlns:a16="http://schemas.microsoft.com/office/drawing/2014/main" id="{168D8DE2-A682-D21E-86D5-E55C1E6BC9E4}"/>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2" name="楕円 31">
            <a:extLst>
              <a:ext uri="{FF2B5EF4-FFF2-40B4-BE49-F238E27FC236}">
                <a16:creationId xmlns:a16="http://schemas.microsoft.com/office/drawing/2014/main" id="{FB2C2364-D5F4-FA72-872C-7F37B858EC0F}"/>
              </a:ext>
            </a:extLst>
          </p:cNvPr>
          <p:cNvSpPr/>
          <p:nvPr/>
        </p:nvSpPr>
        <p:spPr>
          <a:xfrm>
            <a:off x="547477" y="4067261"/>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304" name="グループ化 303">
            <a:extLst>
              <a:ext uri="{FF2B5EF4-FFF2-40B4-BE49-F238E27FC236}">
                <a16:creationId xmlns:a16="http://schemas.microsoft.com/office/drawing/2014/main" id="{D6182982-D9CA-54B4-0025-C2AE9BA31932}"/>
              </a:ext>
            </a:extLst>
          </p:cNvPr>
          <p:cNvGrpSpPr/>
          <p:nvPr/>
        </p:nvGrpSpPr>
        <p:grpSpPr>
          <a:xfrm>
            <a:off x="729521" y="3919033"/>
            <a:ext cx="2098149" cy="478500"/>
            <a:chOff x="719688" y="3919033"/>
            <a:chExt cx="2098149" cy="478500"/>
          </a:xfrm>
        </p:grpSpPr>
        <p:cxnSp>
          <p:nvCxnSpPr>
            <p:cNvPr id="129" name="直線コネクタ 128">
              <a:extLst>
                <a:ext uri="{FF2B5EF4-FFF2-40B4-BE49-F238E27FC236}">
                  <a16:creationId xmlns:a16="http://schemas.microsoft.com/office/drawing/2014/main" id="{B27272B3-34DC-CBC8-ED39-29C8361D7FF2}"/>
                </a:ext>
              </a:extLst>
            </p:cNvPr>
            <p:cNvCxnSpPr>
              <a:cxnSpLocks/>
              <a:stCxn id="32" idx="6"/>
              <a:endCxn id="135" idx="1"/>
            </p:cNvCxnSpPr>
            <p:nvPr/>
          </p:nvCxnSpPr>
          <p:spPr>
            <a:xfrm>
              <a:off x="719688" y="4158283"/>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01" name="グループ化 300">
              <a:extLst>
                <a:ext uri="{FF2B5EF4-FFF2-40B4-BE49-F238E27FC236}">
                  <a16:creationId xmlns:a16="http://schemas.microsoft.com/office/drawing/2014/main" id="{852553DF-5FC0-B233-0571-C6E941F16F4D}"/>
                </a:ext>
              </a:extLst>
            </p:cNvPr>
            <p:cNvGrpSpPr/>
            <p:nvPr/>
          </p:nvGrpSpPr>
          <p:grpSpPr>
            <a:xfrm>
              <a:off x="1031931" y="3919033"/>
              <a:ext cx="1785906" cy="478500"/>
              <a:chOff x="949016" y="3919033"/>
              <a:chExt cx="1785906" cy="478500"/>
            </a:xfrm>
          </p:grpSpPr>
          <p:grpSp>
            <p:nvGrpSpPr>
              <p:cNvPr id="130" name="グループ化 129">
                <a:extLst>
                  <a:ext uri="{FF2B5EF4-FFF2-40B4-BE49-F238E27FC236}">
                    <a16:creationId xmlns:a16="http://schemas.microsoft.com/office/drawing/2014/main" id="{D758D632-BC5B-6FC3-D5C1-DA4CEC8B16C7}"/>
                  </a:ext>
                </a:extLst>
              </p:cNvPr>
              <p:cNvGrpSpPr/>
              <p:nvPr/>
            </p:nvGrpSpPr>
            <p:grpSpPr>
              <a:xfrm>
                <a:off x="949016" y="4008899"/>
                <a:ext cx="69614" cy="298768"/>
                <a:chOff x="2439407" y="2962964"/>
                <a:chExt cx="69614" cy="428983"/>
              </a:xfrm>
            </p:grpSpPr>
            <p:cxnSp>
              <p:nvCxnSpPr>
                <p:cNvPr id="131" name="直線コネクタ 130">
                  <a:extLst>
                    <a:ext uri="{FF2B5EF4-FFF2-40B4-BE49-F238E27FC236}">
                      <a16:creationId xmlns:a16="http://schemas.microsoft.com/office/drawing/2014/main" id="{0F48E90C-FB62-5DAD-1EA6-3F1DAD91B27F}"/>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32" name="直線コネクタ 131">
                  <a:extLst>
                    <a:ext uri="{FF2B5EF4-FFF2-40B4-BE49-F238E27FC236}">
                      <a16:creationId xmlns:a16="http://schemas.microsoft.com/office/drawing/2014/main" id="{912D0ADE-F87D-B5C9-108E-AF36CC2F998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33" name="直線コネクタ 132">
                  <a:extLst>
                    <a:ext uri="{FF2B5EF4-FFF2-40B4-BE49-F238E27FC236}">
                      <a16:creationId xmlns:a16="http://schemas.microsoft.com/office/drawing/2014/main" id="{A10B7EA8-8905-5490-B10D-85488BAADC3C}"/>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135" name="正方形/長方形 134">
                <a:extLst>
                  <a:ext uri="{FF2B5EF4-FFF2-40B4-BE49-F238E27FC236}">
                    <a16:creationId xmlns:a16="http://schemas.microsoft.com/office/drawing/2014/main" id="{3406E73F-AF68-C03D-B3FB-0F97899923DD}"/>
                  </a:ext>
                </a:extLst>
              </p:cNvPr>
              <p:cNvSpPr/>
              <p:nvPr/>
            </p:nvSpPr>
            <p:spPr>
              <a:xfrm>
                <a:off x="954650" y="3919033"/>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開始イベント：</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事務の開始を示し、必ず記載する必要がある。</a:t>
                </a:r>
              </a:p>
            </p:txBody>
          </p:sp>
        </p:grpSp>
      </p:grpSp>
      <p:grpSp>
        <p:nvGrpSpPr>
          <p:cNvPr id="357" name="グループ化 356">
            <a:extLst>
              <a:ext uri="{FF2B5EF4-FFF2-40B4-BE49-F238E27FC236}">
                <a16:creationId xmlns:a16="http://schemas.microsoft.com/office/drawing/2014/main" id="{0DAFFC3C-E31F-5E2A-85CE-ECAB92F09C84}"/>
              </a:ext>
            </a:extLst>
          </p:cNvPr>
          <p:cNvGrpSpPr/>
          <p:nvPr/>
        </p:nvGrpSpPr>
        <p:grpSpPr>
          <a:xfrm>
            <a:off x="3027353" y="3438297"/>
            <a:ext cx="2090089" cy="478500"/>
            <a:chOff x="3017520" y="3438297"/>
            <a:chExt cx="2090089" cy="478500"/>
          </a:xfrm>
        </p:grpSpPr>
        <p:cxnSp>
          <p:nvCxnSpPr>
            <p:cNvPr id="171" name="直線コネクタ 170">
              <a:extLst>
                <a:ext uri="{FF2B5EF4-FFF2-40B4-BE49-F238E27FC236}">
                  <a16:creationId xmlns:a16="http://schemas.microsoft.com/office/drawing/2014/main" id="{2F320CA1-56BC-3767-9CB5-15420025D6D8}"/>
                </a:ext>
              </a:extLst>
            </p:cNvPr>
            <p:cNvCxnSpPr>
              <a:cxnSpLocks/>
              <a:endCxn id="173" idx="1"/>
            </p:cNvCxnSpPr>
            <p:nvPr/>
          </p:nvCxnSpPr>
          <p:spPr>
            <a:xfrm>
              <a:off x="3017520" y="3677547"/>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172" name="グループ化 171">
              <a:extLst>
                <a:ext uri="{FF2B5EF4-FFF2-40B4-BE49-F238E27FC236}">
                  <a16:creationId xmlns:a16="http://schemas.microsoft.com/office/drawing/2014/main" id="{1D2506C8-8D65-5D19-71F6-7DCA588790F4}"/>
                </a:ext>
              </a:extLst>
            </p:cNvPr>
            <p:cNvGrpSpPr/>
            <p:nvPr/>
          </p:nvGrpSpPr>
          <p:grpSpPr>
            <a:xfrm>
              <a:off x="3321703" y="3528163"/>
              <a:ext cx="69614" cy="298768"/>
              <a:chOff x="2439407" y="2962964"/>
              <a:chExt cx="69614" cy="428983"/>
            </a:xfrm>
          </p:grpSpPr>
          <p:cxnSp>
            <p:nvCxnSpPr>
              <p:cNvPr id="174" name="直線コネクタ 173">
                <a:extLst>
                  <a:ext uri="{FF2B5EF4-FFF2-40B4-BE49-F238E27FC236}">
                    <a16:creationId xmlns:a16="http://schemas.microsoft.com/office/drawing/2014/main" id="{D2A44CF3-23AD-D39B-1748-ACE0512501F2}"/>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75" name="直線コネクタ 174">
                <a:extLst>
                  <a:ext uri="{FF2B5EF4-FFF2-40B4-BE49-F238E27FC236}">
                    <a16:creationId xmlns:a16="http://schemas.microsoft.com/office/drawing/2014/main" id="{51A86CDC-4E03-CBE4-EE7D-FFDE1D27ABA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76" name="直線コネクタ 175">
                <a:extLst>
                  <a:ext uri="{FF2B5EF4-FFF2-40B4-BE49-F238E27FC236}">
                    <a16:creationId xmlns:a16="http://schemas.microsoft.com/office/drawing/2014/main" id="{854D579F-74F7-2F29-48F0-0E2EA7C928FC}"/>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173" name="正方形/長方形 172">
              <a:extLst>
                <a:ext uri="{FF2B5EF4-FFF2-40B4-BE49-F238E27FC236}">
                  <a16:creationId xmlns:a16="http://schemas.microsoft.com/office/drawing/2014/main" id="{8B709013-4349-DFEC-384C-1EF05B869A1B}"/>
                </a:ext>
              </a:extLst>
            </p:cNvPr>
            <p:cNvSpPr/>
            <p:nvPr/>
          </p:nvSpPr>
          <p:spPr>
            <a:xfrm>
              <a:off x="3327337" y="3438297"/>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メッセージ送信中間イベント：</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業務フロー図の中間に配置され、他のプールにメッセージを送ってから、直ちに次の作業に移ることを示す。</a:t>
              </a:r>
            </a:p>
          </p:txBody>
        </p:sp>
      </p:grpSp>
      <p:grpSp>
        <p:nvGrpSpPr>
          <p:cNvPr id="76" name="グループ化 75">
            <a:extLst>
              <a:ext uri="{FF2B5EF4-FFF2-40B4-BE49-F238E27FC236}">
                <a16:creationId xmlns:a16="http://schemas.microsoft.com/office/drawing/2014/main" id="{8FF4C419-F34F-E974-59B7-AD312F8B2C52}"/>
              </a:ext>
            </a:extLst>
          </p:cNvPr>
          <p:cNvGrpSpPr/>
          <p:nvPr/>
        </p:nvGrpSpPr>
        <p:grpSpPr>
          <a:xfrm>
            <a:off x="2810236" y="4057917"/>
            <a:ext cx="182044" cy="182044"/>
            <a:chOff x="2800403" y="4055471"/>
            <a:chExt cx="182044" cy="182044"/>
          </a:xfrm>
        </p:grpSpPr>
        <p:sp>
          <p:nvSpPr>
            <p:cNvPr id="51" name="楕円 50">
              <a:extLst>
                <a:ext uri="{FF2B5EF4-FFF2-40B4-BE49-F238E27FC236}">
                  <a16:creationId xmlns:a16="http://schemas.microsoft.com/office/drawing/2014/main" id="{D420A0D1-4116-141D-C28B-5073DA96731F}"/>
                </a:ext>
              </a:extLst>
            </p:cNvPr>
            <p:cNvSpPr/>
            <p:nvPr/>
          </p:nvSpPr>
          <p:spPr>
            <a:xfrm>
              <a:off x="2800403" y="4055471"/>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55" name="グラフィックス 54" descr="封筒 枠線">
              <a:extLst>
                <a:ext uri="{FF2B5EF4-FFF2-40B4-BE49-F238E27FC236}">
                  <a16:creationId xmlns:a16="http://schemas.microsoft.com/office/drawing/2014/main" id="{DCD9FB18-89D1-7A65-DF7A-5831D53FB53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12225" y="4067293"/>
              <a:ext cx="158400" cy="158400"/>
            </a:xfrm>
            <a:prstGeom prst="rect">
              <a:avLst/>
            </a:prstGeom>
          </p:spPr>
        </p:pic>
      </p:grpSp>
      <p:grpSp>
        <p:nvGrpSpPr>
          <p:cNvPr id="355" name="グループ化 354">
            <a:extLst>
              <a:ext uri="{FF2B5EF4-FFF2-40B4-BE49-F238E27FC236}">
                <a16:creationId xmlns:a16="http://schemas.microsoft.com/office/drawing/2014/main" id="{B00D6681-1264-2235-0F3D-1D4EC6AF01AC}"/>
              </a:ext>
            </a:extLst>
          </p:cNvPr>
          <p:cNvGrpSpPr/>
          <p:nvPr/>
        </p:nvGrpSpPr>
        <p:grpSpPr>
          <a:xfrm>
            <a:off x="3027353" y="3910253"/>
            <a:ext cx="2090089" cy="478500"/>
            <a:chOff x="3017520" y="3907807"/>
            <a:chExt cx="2090089" cy="478500"/>
          </a:xfrm>
        </p:grpSpPr>
        <p:cxnSp>
          <p:nvCxnSpPr>
            <p:cNvPr id="178" name="直線コネクタ 177">
              <a:extLst>
                <a:ext uri="{FF2B5EF4-FFF2-40B4-BE49-F238E27FC236}">
                  <a16:creationId xmlns:a16="http://schemas.microsoft.com/office/drawing/2014/main" id="{A886F46F-1CA0-FC66-1CE4-A0C5CD107CE1}"/>
                </a:ext>
              </a:extLst>
            </p:cNvPr>
            <p:cNvCxnSpPr>
              <a:cxnSpLocks/>
              <a:endCxn id="180" idx="1"/>
            </p:cNvCxnSpPr>
            <p:nvPr/>
          </p:nvCxnSpPr>
          <p:spPr>
            <a:xfrm>
              <a:off x="3017520" y="4147057"/>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B9A03435-EE15-CF15-C5E5-FE0DBEA9C131}"/>
                </a:ext>
              </a:extLst>
            </p:cNvPr>
            <p:cNvGrpSpPr/>
            <p:nvPr/>
          </p:nvGrpSpPr>
          <p:grpSpPr>
            <a:xfrm>
              <a:off x="3321703" y="3997673"/>
              <a:ext cx="69614" cy="298768"/>
              <a:chOff x="2439407" y="2962964"/>
              <a:chExt cx="69614" cy="428983"/>
            </a:xfrm>
          </p:grpSpPr>
          <p:cxnSp>
            <p:nvCxnSpPr>
              <p:cNvPr id="181" name="直線コネクタ 180">
                <a:extLst>
                  <a:ext uri="{FF2B5EF4-FFF2-40B4-BE49-F238E27FC236}">
                    <a16:creationId xmlns:a16="http://schemas.microsoft.com/office/drawing/2014/main" id="{16298B90-5C3D-2A58-AE58-EC10F59C1D27}"/>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E019881F-93C2-C727-E4D5-DF3A97C0527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440FF5AE-59C3-B78C-BC34-5AD8F0E98223}"/>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A2F60F21-6A57-E73D-6ED3-0B3C86F7BAEA}"/>
                </a:ext>
              </a:extLst>
            </p:cNvPr>
            <p:cNvSpPr/>
            <p:nvPr/>
          </p:nvSpPr>
          <p:spPr>
            <a:xfrm>
              <a:off x="3327337" y="3907807"/>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メッセージ受信中間イベント：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業務フロー図の中間に配置され、他のプールからのメッセージを送信するまで作業が待機されることを示す。</a:t>
              </a:r>
            </a:p>
          </p:txBody>
        </p:sp>
      </p:grpSp>
      <p:grpSp>
        <p:nvGrpSpPr>
          <p:cNvPr id="186" name="グループ化 185">
            <a:extLst>
              <a:ext uri="{FF2B5EF4-FFF2-40B4-BE49-F238E27FC236}">
                <a16:creationId xmlns:a16="http://schemas.microsoft.com/office/drawing/2014/main" id="{5F408DC9-8872-CE1A-2E80-8D29B757C1C0}"/>
              </a:ext>
            </a:extLst>
          </p:cNvPr>
          <p:cNvGrpSpPr/>
          <p:nvPr/>
        </p:nvGrpSpPr>
        <p:grpSpPr>
          <a:xfrm>
            <a:off x="3331536" y="4476616"/>
            <a:ext cx="69614" cy="298768"/>
            <a:chOff x="2439407" y="2962964"/>
            <a:chExt cx="69614" cy="428983"/>
          </a:xfrm>
        </p:grpSpPr>
        <p:cxnSp>
          <p:nvCxnSpPr>
            <p:cNvPr id="188" name="直線コネクタ 187">
              <a:extLst>
                <a:ext uri="{FF2B5EF4-FFF2-40B4-BE49-F238E27FC236}">
                  <a16:creationId xmlns:a16="http://schemas.microsoft.com/office/drawing/2014/main" id="{A0F5E3B9-9F3D-4B6F-2A15-86B533676638}"/>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89" name="直線コネクタ 188">
              <a:extLst>
                <a:ext uri="{FF2B5EF4-FFF2-40B4-BE49-F238E27FC236}">
                  <a16:creationId xmlns:a16="http://schemas.microsoft.com/office/drawing/2014/main" id="{698022DC-DA47-18FB-E621-4250D82650D2}"/>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90" name="直線コネクタ 189">
              <a:extLst>
                <a:ext uri="{FF2B5EF4-FFF2-40B4-BE49-F238E27FC236}">
                  <a16:creationId xmlns:a16="http://schemas.microsoft.com/office/drawing/2014/main" id="{E84C88A0-56A0-305F-403A-BA99FAC753F4}"/>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nvGrpSpPr>
          <p:cNvPr id="74" name="グループ化 73">
            <a:extLst>
              <a:ext uri="{FF2B5EF4-FFF2-40B4-BE49-F238E27FC236}">
                <a16:creationId xmlns:a16="http://schemas.microsoft.com/office/drawing/2014/main" id="{662B9D0B-440F-111F-CE30-56E1851DFA65}"/>
              </a:ext>
            </a:extLst>
          </p:cNvPr>
          <p:cNvGrpSpPr/>
          <p:nvPr/>
        </p:nvGrpSpPr>
        <p:grpSpPr>
          <a:xfrm>
            <a:off x="2810236" y="4530437"/>
            <a:ext cx="182044" cy="182044"/>
            <a:chOff x="2800403" y="4528867"/>
            <a:chExt cx="182044" cy="182044"/>
          </a:xfrm>
        </p:grpSpPr>
        <p:sp>
          <p:nvSpPr>
            <p:cNvPr id="49" name="楕円 48">
              <a:extLst>
                <a:ext uri="{FF2B5EF4-FFF2-40B4-BE49-F238E27FC236}">
                  <a16:creationId xmlns:a16="http://schemas.microsoft.com/office/drawing/2014/main" id="{6A44E847-E149-5C0B-7622-1C668553E26C}"/>
                </a:ext>
              </a:extLst>
            </p:cNvPr>
            <p:cNvSpPr/>
            <p:nvPr/>
          </p:nvSpPr>
          <p:spPr>
            <a:xfrm>
              <a:off x="2800403" y="4528867"/>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69" name="矢印: 右 68">
              <a:extLst>
                <a:ext uri="{FF2B5EF4-FFF2-40B4-BE49-F238E27FC236}">
                  <a16:creationId xmlns:a16="http://schemas.microsoft.com/office/drawing/2014/main" id="{55EE449A-22DB-ED73-002E-96E0A45E34DC}"/>
                </a:ext>
              </a:extLst>
            </p:cNvPr>
            <p:cNvSpPr/>
            <p:nvPr/>
          </p:nvSpPr>
          <p:spPr>
            <a:xfrm>
              <a:off x="2839038" y="4572634"/>
              <a:ext cx="116205" cy="94511"/>
            </a:xfrm>
            <a:prstGeom prst="rightArrow">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nvGrpSpPr>
          <p:cNvPr id="353" name="グループ化 352">
            <a:extLst>
              <a:ext uri="{FF2B5EF4-FFF2-40B4-BE49-F238E27FC236}">
                <a16:creationId xmlns:a16="http://schemas.microsoft.com/office/drawing/2014/main" id="{BEF1BDBC-0B61-FA4E-2A87-217C5DEAC006}"/>
              </a:ext>
            </a:extLst>
          </p:cNvPr>
          <p:cNvGrpSpPr/>
          <p:nvPr/>
        </p:nvGrpSpPr>
        <p:grpSpPr>
          <a:xfrm>
            <a:off x="3027353" y="4382209"/>
            <a:ext cx="2090089" cy="478500"/>
            <a:chOff x="3017520" y="4386750"/>
            <a:chExt cx="2090089" cy="478500"/>
          </a:xfrm>
        </p:grpSpPr>
        <p:cxnSp>
          <p:nvCxnSpPr>
            <p:cNvPr id="185" name="直線コネクタ 184">
              <a:extLst>
                <a:ext uri="{FF2B5EF4-FFF2-40B4-BE49-F238E27FC236}">
                  <a16:creationId xmlns:a16="http://schemas.microsoft.com/office/drawing/2014/main" id="{753D65E7-7B84-DC9A-7769-FC7FD82E7E3C}"/>
                </a:ext>
              </a:extLst>
            </p:cNvPr>
            <p:cNvCxnSpPr>
              <a:cxnSpLocks/>
              <a:endCxn id="187" idx="1"/>
            </p:cNvCxnSpPr>
            <p:nvPr/>
          </p:nvCxnSpPr>
          <p:spPr>
            <a:xfrm>
              <a:off x="3017520" y="4626000"/>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187" name="正方形/長方形 186">
              <a:extLst>
                <a:ext uri="{FF2B5EF4-FFF2-40B4-BE49-F238E27FC236}">
                  <a16:creationId xmlns:a16="http://schemas.microsoft.com/office/drawing/2014/main" id="{B0C6F527-3724-9CD6-AB07-CD57740CD7E4}"/>
                </a:ext>
              </a:extLst>
            </p:cNvPr>
            <p:cNvSpPr/>
            <p:nvPr/>
          </p:nvSpPr>
          <p:spPr>
            <a:xfrm>
              <a:off x="3327337" y="4386750"/>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リンク・スルーイベント：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単一の業務フローがページを跨ることを示す。</a:t>
              </a:r>
            </a:p>
          </p:txBody>
        </p:sp>
      </p:grpSp>
      <p:grpSp>
        <p:nvGrpSpPr>
          <p:cNvPr id="193" name="グループ化 192">
            <a:extLst>
              <a:ext uri="{FF2B5EF4-FFF2-40B4-BE49-F238E27FC236}">
                <a16:creationId xmlns:a16="http://schemas.microsoft.com/office/drawing/2014/main" id="{32169928-1C30-5193-3226-080F27A3444C}"/>
              </a:ext>
            </a:extLst>
          </p:cNvPr>
          <p:cNvGrpSpPr/>
          <p:nvPr/>
        </p:nvGrpSpPr>
        <p:grpSpPr>
          <a:xfrm>
            <a:off x="3331536" y="4944814"/>
            <a:ext cx="69614" cy="298768"/>
            <a:chOff x="2439407" y="2962964"/>
            <a:chExt cx="69614" cy="428983"/>
          </a:xfrm>
        </p:grpSpPr>
        <p:cxnSp>
          <p:nvCxnSpPr>
            <p:cNvPr id="195" name="直線コネクタ 194">
              <a:extLst>
                <a:ext uri="{FF2B5EF4-FFF2-40B4-BE49-F238E27FC236}">
                  <a16:creationId xmlns:a16="http://schemas.microsoft.com/office/drawing/2014/main" id="{283819D0-70AB-679B-F0BD-186C1028ED35}"/>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96" name="直線コネクタ 195">
              <a:extLst>
                <a:ext uri="{FF2B5EF4-FFF2-40B4-BE49-F238E27FC236}">
                  <a16:creationId xmlns:a16="http://schemas.microsoft.com/office/drawing/2014/main" id="{B188B74D-AA48-C0D1-A73C-6F2B473F73B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97" name="直線コネクタ 196">
              <a:extLst>
                <a:ext uri="{FF2B5EF4-FFF2-40B4-BE49-F238E27FC236}">
                  <a16:creationId xmlns:a16="http://schemas.microsoft.com/office/drawing/2014/main" id="{C2274E22-4E7E-C82B-6A7B-C119E495EB41}"/>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nvGrpSpPr>
          <p:cNvPr id="75" name="グループ化 74">
            <a:extLst>
              <a:ext uri="{FF2B5EF4-FFF2-40B4-BE49-F238E27FC236}">
                <a16:creationId xmlns:a16="http://schemas.microsoft.com/office/drawing/2014/main" id="{37A9ABA4-62FA-4B02-B4D3-3C02B898A1E1}"/>
              </a:ext>
            </a:extLst>
          </p:cNvPr>
          <p:cNvGrpSpPr/>
          <p:nvPr/>
        </p:nvGrpSpPr>
        <p:grpSpPr>
          <a:xfrm>
            <a:off x="2810236" y="5000563"/>
            <a:ext cx="182044" cy="182044"/>
            <a:chOff x="2800403" y="5001346"/>
            <a:chExt cx="182044" cy="182044"/>
          </a:xfrm>
        </p:grpSpPr>
        <p:sp>
          <p:nvSpPr>
            <p:cNvPr id="54" name="楕円 53">
              <a:extLst>
                <a:ext uri="{FF2B5EF4-FFF2-40B4-BE49-F238E27FC236}">
                  <a16:creationId xmlns:a16="http://schemas.microsoft.com/office/drawing/2014/main" id="{EEDC3577-BC26-0927-F4C3-AF8F64DFEB9F}"/>
                </a:ext>
              </a:extLst>
            </p:cNvPr>
            <p:cNvSpPr/>
            <p:nvPr/>
          </p:nvSpPr>
          <p:spPr>
            <a:xfrm>
              <a:off x="2800403" y="5001346"/>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70" name="矢印: 右 69">
              <a:extLst>
                <a:ext uri="{FF2B5EF4-FFF2-40B4-BE49-F238E27FC236}">
                  <a16:creationId xmlns:a16="http://schemas.microsoft.com/office/drawing/2014/main" id="{EF5D6242-DC9D-0968-EEE5-26E8A772F18D}"/>
                </a:ext>
              </a:extLst>
            </p:cNvPr>
            <p:cNvSpPr/>
            <p:nvPr/>
          </p:nvSpPr>
          <p:spPr>
            <a:xfrm>
              <a:off x="2839038" y="5043368"/>
              <a:ext cx="116205" cy="94511"/>
            </a:xfrm>
            <a:prstGeom prst="rightArrow">
              <a:avLst/>
            </a:prstGeom>
            <a:solidFill>
              <a:schemeClr val="tx1"/>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grpSp>
        <p:nvGrpSpPr>
          <p:cNvPr id="349" name="グループ化 348">
            <a:extLst>
              <a:ext uri="{FF2B5EF4-FFF2-40B4-BE49-F238E27FC236}">
                <a16:creationId xmlns:a16="http://schemas.microsoft.com/office/drawing/2014/main" id="{92FA1C88-3E4E-988E-9648-F00E7AE7C55D}"/>
              </a:ext>
            </a:extLst>
          </p:cNvPr>
          <p:cNvGrpSpPr/>
          <p:nvPr/>
        </p:nvGrpSpPr>
        <p:grpSpPr>
          <a:xfrm>
            <a:off x="3027353" y="4854165"/>
            <a:ext cx="2090089" cy="478500"/>
            <a:chOff x="3017520" y="4854948"/>
            <a:chExt cx="2090089" cy="478500"/>
          </a:xfrm>
        </p:grpSpPr>
        <p:cxnSp>
          <p:nvCxnSpPr>
            <p:cNvPr id="192" name="直線コネクタ 191">
              <a:extLst>
                <a:ext uri="{FF2B5EF4-FFF2-40B4-BE49-F238E27FC236}">
                  <a16:creationId xmlns:a16="http://schemas.microsoft.com/office/drawing/2014/main" id="{A6F62BF0-77DD-D00D-3F7D-4EE0004D846F}"/>
                </a:ext>
              </a:extLst>
            </p:cNvPr>
            <p:cNvCxnSpPr>
              <a:cxnSpLocks/>
              <a:endCxn id="194" idx="1"/>
            </p:cNvCxnSpPr>
            <p:nvPr/>
          </p:nvCxnSpPr>
          <p:spPr>
            <a:xfrm>
              <a:off x="3017520" y="5094198"/>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194" name="正方形/長方形 193">
              <a:extLst>
                <a:ext uri="{FF2B5EF4-FFF2-40B4-BE49-F238E27FC236}">
                  <a16:creationId xmlns:a16="http://schemas.microsoft.com/office/drawing/2014/main" id="{60A1BB45-D275-18D7-CE7F-2BE365A4E699}"/>
                </a:ext>
              </a:extLst>
            </p:cNvPr>
            <p:cNvSpPr/>
            <p:nvPr/>
          </p:nvSpPr>
          <p:spPr>
            <a:xfrm>
              <a:off x="3327337" y="4854948"/>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リンク・キャッチイベント：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単一の業務フローがページを跨ることを示す。</a:t>
              </a:r>
            </a:p>
          </p:txBody>
        </p:sp>
      </p:grpSp>
      <p:grpSp>
        <p:nvGrpSpPr>
          <p:cNvPr id="351" name="グループ化 350">
            <a:extLst>
              <a:ext uri="{FF2B5EF4-FFF2-40B4-BE49-F238E27FC236}">
                <a16:creationId xmlns:a16="http://schemas.microsoft.com/office/drawing/2014/main" id="{8DEDDFD7-D405-47E2-632F-426F3E17BFC9}"/>
              </a:ext>
            </a:extLst>
          </p:cNvPr>
          <p:cNvGrpSpPr/>
          <p:nvPr/>
        </p:nvGrpSpPr>
        <p:grpSpPr>
          <a:xfrm>
            <a:off x="2746318" y="5326121"/>
            <a:ext cx="2371124" cy="478500"/>
            <a:chOff x="2736485" y="5325597"/>
            <a:chExt cx="2371124" cy="478500"/>
          </a:xfrm>
        </p:grpSpPr>
        <p:cxnSp>
          <p:nvCxnSpPr>
            <p:cNvPr id="57" name="直線矢印コネクタ 56">
              <a:extLst>
                <a:ext uri="{FF2B5EF4-FFF2-40B4-BE49-F238E27FC236}">
                  <a16:creationId xmlns:a16="http://schemas.microsoft.com/office/drawing/2014/main" id="{9B0FFACC-3857-ABE4-67B3-4EDF645A0387}"/>
                </a:ext>
              </a:extLst>
            </p:cNvPr>
            <p:cNvCxnSpPr>
              <a:cxnSpLocks/>
            </p:cNvCxnSpPr>
            <p:nvPr/>
          </p:nvCxnSpPr>
          <p:spPr>
            <a:xfrm>
              <a:off x="2736485" y="5564847"/>
              <a:ext cx="30988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48" name="グループ化 347">
              <a:extLst>
                <a:ext uri="{FF2B5EF4-FFF2-40B4-BE49-F238E27FC236}">
                  <a16:creationId xmlns:a16="http://schemas.microsoft.com/office/drawing/2014/main" id="{A14687C9-F0E1-2AF0-DD7F-AE3288A410F6}"/>
                </a:ext>
              </a:extLst>
            </p:cNvPr>
            <p:cNvGrpSpPr/>
            <p:nvPr/>
          </p:nvGrpSpPr>
          <p:grpSpPr>
            <a:xfrm>
              <a:off x="3175488" y="5325597"/>
              <a:ext cx="1932121" cy="478500"/>
              <a:chOff x="3175488" y="5325597"/>
              <a:chExt cx="1932121" cy="478500"/>
            </a:xfrm>
          </p:grpSpPr>
          <p:cxnSp>
            <p:nvCxnSpPr>
              <p:cNvPr id="199" name="直線コネクタ 198">
                <a:extLst>
                  <a:ext uri="{FF2B5EF4-FFF2-40B4-BE49-F238E27FC236}">
                    <a16:creationId xmlns:a16="http://schemas.microsoft.com/office/drawing/2014/main" id="{F12DE4C2-66FA-0ACE-611F-A048C05544B5}"/>
                  </a:ext>
                </a:extLst>
              </p:cNvPr>
              <p:cNvCxnSpPr>
                <a:cxnSpLocks/>
                <a:endCxn id="201" idx="1"/>
              </p:cNvCxnSpPr>
              <p:nvPr/>
            </p:nvCxnSpPr>
            <p:spPr>
              <a:xfrm>
                <a:off x="3175488" y="5564847"/>
                <a:ext cx="151849"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00" name="グループ化 199">
                <a:extLst>
                  <a:ext uri="{FF2B5EF4-FFF2-40B4-BE49-F238E27FC236}">
                    <a16:creationId xmlns:a16="http://schemas.microsoft.com/office/drawing/2014/main" id="{56BCA107-17F8-D017-B24B-4A3D37977B7E}"/>
                  </a:ext>
                </a:extLst>
              </p:cNvPr>
              <p:cNvGrpSpPr/>
              <p:nvPr/>
            </p:nvGrpSpPr>
            <p:grpSpPr>
              <a:xfrm>
                <a:off x="3321703" y="5415463"/>
                <a:ext cx="69614" cy="298768"/>
                <a:chOff x="2439407" y="2962964"/>
                <a:chExt cx="69614" cy="428983"/>
              </a:xfrm>
            </p:grpSpPr>
            <p:cxnSp>
              <p:nvCxnSpPr>
                <p:cNvPr id="202" name="直線コネクタ 201">
                  <a:extLst>
                    <a:ext uri="{FF2B5EF4-FFF2-40B4-BE49-F238E27FC236}">
                      <a16:creationId xmlns:a16="http://schemas.microsoft.com/office/drawing/2014/main" id="{313A5A13-A423-A4E1-5B8D-90BD7A9CF0F1}"/>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03" name="直線コネクタ 202">
                  <a:extLst>
                    <a:ext uri="{FF2B5EF4-FFF2-40B4-BE49-F238E27FC236}">
                      <a16:creationId xmlns:a16="http://schemas.microsoft.com/office/drawing/2014/main" id="{1197A645-94C6-F5A2-8093-5411FCABCEDF}"/>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04" name="直線コネクタ 203">
                  <a:extLst>
                    <a:ext uri="{FF2B5EF4-FFF2-40B4-BE49-F238E27FC236}">
                      <a16:creationId xmlns:a16="http://schemas.microsoft.com/office/drawing/2014/main" id="{2A6C64E3-9B5D-DDA2-8179-40C360691D1F}"/>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01" name="正方形/長方形 200">
                <a:extLst>
                  <a:ext uri="{FF2B5EF4-FFF2-40B4-BE49-F238E27FC236}">
                    <a16:creationId xmlns:a16="http://schemas.microsoft.com/office/drawing/2014/main" id="{E5FE8404-9FA6-71FD-D8CB-F597CA19E9E3}"/>
                  </a:ext>
                </a:extLst>
              </p:cNvPr>
              <p:cNvSpPr/>
              <p:nvPr/>
            </p:nvSpPr>
            <p:spPr>
              <a:xfrm>
                <a:off x="3327337" y="5325597"/>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シーケンスフロー：</a:t>
                </a:r>
              </a:p>
              <a:p>
                <a:r>
                  <a:rPr kumimoji="1" lang="ja-JP" altLang="en-US" sz="500" dirty="0">
                    <a:solidFill>
                      <a:schemeClr val="tx1"/>
                    </a:solidFill>
                    <a:latin typeface="游ゴシック" panose="020B0400000000000000" pitchFamily="50" charset="-128"/>
                    <a:ea typeface="游ゴシック" panose="020B0400000000000000" pitchFamily="50" charset="-128"/>
                  </a:rPr>
                  <a:t>イベントやアクティビティ同士を接続する。</a:t>
                </a:r>
              </a:p>
            </p:txBody>
          </p:sp>
        </p:grpSp>
      </p:grpSp>
      <p:grpSp>
        <p:nvGrpSpPr>
          <p:cNvPr id="219" name="グループ化 218">
            <a:extLst>
              <a:ext uri="{FF2B5EF4-FFF2-40B4-BE49-F238E27FC236}">
                <a16:creationId xmlns:a16="http://schemas.microsoft.com/office/drawing/2014/main" id="{E6037F22-D55E-63E0-F6E7-C76FEE6864DE}"/>
              </a:ext>
            </a:extLst>
          </p:cNvPr>
          <p:cNvGrpSpPr/>
          <p:nvPr/>
        </p:nvGrpSpPr>
        <p:grpSpPr>
          <a:xfrm>
            <a:off x="5276777" y="2787361"/>
            <a:ext cx="455771" cy="301859"/>
            <a:chOff x="5266944" y="2798826"/>
            <a:chExt cx="455771" cy="301859"/>
          </a:xfrm>
        </p:grpSpPr>
        <p:sp>
          <p:nvSpPr>
            <p:cNvPr id="78" name="四角形: 角を丸くする 77">
              <a:extLst>
                <a:ext uri="{FF2B5EF4-FFF2-40B4-BE49-F238E27FC236}">
                  <a16:creationId xmlns:a16="http://schemas.microsoft.com/office/drawing/2014/main" id="{67BDF6D9-7E2C-2EEB-2F3F-450EB9D9D283}"/>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82" name="グラフィックス 81" descr="挙手 枠線">
              <a:extLst>
                <a:ext uri="{FF2B5EF4-FFF2-40B4-BE49-F238E27FC236}">
                  <a16:creationId xmlns:a16="http://schemas.microsoft.com/office/drawing/2014/main" id="{E502BADA-F0D5-5AE6-C357-3CD8E3DDFE0C}"/>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cxnSp>
        <p:nvCxnSpPr>
          <p:cNvPr id="213" name="直線コネクタ 212">
            <a:extLst>
              <a:ext uri="{FF2B5EF4-FFF2-40B4-BE49-F238E27FC236}">
                <a16:creationId xmlns:a16="http://schemas.microsoft.com/office/drawing/2014/main" id="{9C615B66-6A6C-BE94-2D66-9C0A5220372D}"/>
              </a:ext>
            </a:extLst>
          </p:cNvPr>
          <p:cNvCxnSpPr>
            <a:cxnSpLocks/>
            <a:endCxn id="215" idx="1"/>
          </p:cNvCxnSpPr>
          <p:nvPr/>
        </p:nvCxnSpPr>
        <p:spPr>
          <a:xfrm>
            <a:off x="5742848" y="2938290"/>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14" name="グループ化 213">
            <a:extLst>
              <a:ext uri="{FF2B5EF4-FFF2-40B4-BE49-F238E27FC236}">
                <a16:creationId xmlns:a16="http://schemas.microsoft.com/office/drawing/2014/main" id="{CB1998BF-F83D-955D-3DEA-42C171604CBD}"/>
              </a:ext>
            </a:extLst>
          </p:cNvPr>
          <p:cNvGrpSpPr/>
          <p:nvPr/>
        </p:nvGrpSpPr>
        <p:grpSpPr>
          <a:xfrm>
            <a:off x="5973447" y="2788906"/>
            <a:ext cx="68400" cy="298768"/>
            <a:chOff x="2439407" y="2962964"/>
            <a:chExt cx="69614" cy="428983"/>
          </a:xfrm>
        </p:grpSpPr>
        <p:cxnSp>
          <p:nvCxnSpPr>
            <p:cNvPr id="216" name="直線コネクタ 215">
              <a:extLst>
                <a:ext uri="{FF2B5EF4-FFF2-40B4-BE49-F238E27FC236}">
                  <a16:creationId xmlns:a16="http://schemas.microsoft.com/office/drawing/2014/main" id="{6C461503-F66A-A5EF-B479-E3D5677F03EB}"/>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17" name="直線コネクタ 216">
              <a:extLst>
                <a:ext uri="{FF2B5EF4-FFF2-40B4-BE49-F238E27FC236}">
                  <a16:creationId xmlns:a16="http://schemas.microsoft.com/office/drawing/2014/main" id="{A1294017-51F2-42DE-ADFF-C8A0393A40B4}"/>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18" name="直線コネクタ 217">
              <a:extLst>
                <a:ext uri="{FF2B5EF4-FFF2-40B4-BE49-F238E27FC236}">
                  <a16:creationId xmlns:a16="http://schemas.microsoft.com/office/drawing/2014/main" id="{49A49F1A-A4A0-C86A-5E1C-29D920311BB7}"/>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15" name="正方形/長方形 214">
            <a:extLst>
              <a:ext uri="{FF2B5EF4-FFF2-40B4-BE49-F238E27FC236}">
                <a16:creationId xmlns:a16="http://schemas.microsoft.com/office/drawing/2014/main" id="{EE504C51-50AA-F757-F78D-AB4297337475}"/>
              </a:ext>
            </a:extLst>
          </p:cNvPr>
          <p:cNvSpPr/>
          <p:nvPr/>
        </p:nvSpPr>
        <p:spPr>
          <a:xfrm>
            <a:off x="5982332" y="2699040"/>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マニュアル タスク：</a:t>
            </a:r>
          </a:p>
          <a:p>
            <a:r>
              <a:rPr kumimoji="1" lang="ja-JP" altLang="en-US" sz="500" dirty="0">
                <a:solidFill>
                  <a:schemeClr val="tx1"/>
                </a:solidFill>
                <a:latin typeface="游ゴシック" panose="020B0400000000000000" pitchFamily="50" charset="-128"/>
                <a:ea typeface="游ゴシック" panose="020B0400000000000000" pitchFamily="50" charset="-128"/>
              </a:rPr>
              <a:t>人が手作業で行うタスクであることを示す。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nvGrpSpPr>
          <p:cNvPr id="370" name="グループ化 369">
            <a:extLst>
              <a:ext uri="{FF2B5EF4-FFF2-40B4-BE49-F238E27FC236}">
                <a16:creationId xmlns:a16="http://schemas.microsoft.com/office/drawing/2014/main" id="{EFAD8EB5-BE8C-260D-BE75-972FD7E23526}"/>
              </a:ext>
            </a:extLst>
          </p:cNvPr>
          <p:cNvGrpSpPr/>
          <p:nvPr/>
        </p:nvGrpSpPr>
        <p:grpSpPr>
          <a:xfrm>
            <a:off x="5276777" y="3241846"/>
            <a:ext cx="455771" cy="301859"/>
            <a:chOff x="5266944" y="3241846"/>
            <a:chExt cx="455771" cy="301859"/>
          </a:xfrm>
        </p:grpSpPr>
        <p:pic>
          <p:nvPicPr>
            <p:cNvPr id="84" name="グラフィックス 83" descr="ユーザー 枠線">
              <a:extLst>
                <a:ext uri="{FF2B5EF4-FFF2-40B4-BE49-F238E27FC236}">
                  <a16:creationId xmlns:a16="http://schemas.microsoft.com/office/drawing/2014/main" id="{B568A253-0BC1-FC20-A116-D2073A44C989}"/>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5301234" y="3273832"/>
              <a:ext cx="98334" cy="98334"/>
            </a:xfrm>
            <a:prstGeom prst="rect">
              <a:avLst/>
            </a:prstGeom>
          </p:spPr>
        </p:pic>
        <p:sp>
          <p:nvSpPr>
            <p:cNvPr id="81" name="四角形: 角を丸くする 80">
              <a:extLst>
                <a:ext uri="{FF2B5EF4-FFF2-40B4-BE49-F238E27FC236}">
                  <a16:creationId xmlns:a16="http://schemas.microsoft.com/office/drawing/2014/main" id="{4167D8A7-33D1-8FCE-4431-3F36F349F392}"/>
                </a:ext>
              </a:extLst>
            </p:cNvPr>
            <p:cNvSpPr/>
            <p:nvPr/>
          </p:nvSpPr>
          <p:spPr>
            <a:xfrm>
              <a:off x="5266944" y="324184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nvGrpSpPr>
          <p:cNvPr id="376" name="グループ化 375">
            <a:extLst>
              <a:ext uri="{FF2B5EF4-FFF2-40B4-BE49-F238E27FC236}">
                <a16:creationId xmlns:a16="http://schemas.microsoft.com/office/drawing/2014/main" id="{7F2D0EB8-7A1A-56A9-83B7-DFC144A717CD}"/>
              </a:ext>
            </a:extLst>
          </p:cNvPr>
          <p:cNvGrpSpPr/>
          <p:nvPr/>
        </p:nvGrpSpPr>
        <p:grpSpPr>
          <a:xfrm>
            <a:off x="5742848" y="3148971"/>
            <a:ext cx="3047191" cy="478500"/>
            <a:chOff x="5742848" y="3148971"/>
            <a:chExt cx="3047191" cy="478500"/>
          </a:xfrm>
        </p:grpSpPr>
        <p:cxnSp>
          <p:nvCxnSpPr>
            <p:cNvPr id="221" name="直線コネクタ 220">
              <a:extLst>
                <a:ext uri="{FF2B5EF4-FFF2-40B4-BE49-F238E27FC236}">
                  <a16:creationId xmlns:a16="http://schemas.microsoft.com/office/drawing/2014/main" id="{E9034793-3FB4-58A8-48A3-8835995778DE}"/>
                </a:ext>
              </a:extLst>
            </p:cNvPr>
            <p:cNvCxnSpPr>
              <a:cxnSpLocks/>
              <a:endCxn id="223" idx="1"/>
            </p:cNvCxnSpPr>
            <p:nvPr/>
          </p:nvCxnSpPr>
          <p:spPr>
            <a:xfrm>
              <a:off x="5742848" y="3388221"/>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22" name="グループ化 221">
              <a:extLst>
                <a:ext uri="{FF2B5EF4-FFF2-40B4-BE49-F238E27FC236}">
                  <a16:creationId xmlns:a16="http://schemas.microsoft.com/office/drawing/2014/main" id="{13F526C0-063F-73EE-2BD0-5DAEDF18961C}"/>
                </a:ext>
              </a:extLst>
            </p:cNvPr>
            <p:cNvGrpSpPr/>
            <p:nvPr/>
          </p:nvGrpSpPr>
          <p:grpSpPr>
            <a:xfrm>
              <a:off x="5973447" y="3238837"/>
              <a:ext cx="68400" cy="298768"/>
              <a:chOff x="2439407" y="2962964"/>
              <a:chExt cx="69614" cy="428983"/>
            </a:xfrm>
          </p:grpSpPr>
          <p:cxnSp>
            <p:nvCxnSpPr>
              <p:cNvPr id="224" name="直線コネクタ 223">
                <a:extLst>
                  <a:ext uri="{FF2B5EF4-FFF2-40B4-BE49-F238E27FC236}">
                    <a16:creationId xmlns:a16="http://schemas.microsoft.com/office/drawing/2014/main" id="{1379C60C-F05D-9D19-6C76-955F99495EBE}"/>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25" name="直線コネクタ 224">
                <a:extLst>
                  <a:ext uri="{FF2B5EF4-FFF2-40B4-BE49-F238E27FC236}">
                    <a16:creationId xmlns:a16="http://schemas.microsoft.com/office/drawing/2014/main" id="{1BE431F9-C198-C8E8-30A3-B8C5E6FE7D7B}"/>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26" name="直線コネクタ 225">
                <a:extLst>
                  <a:ext uri="{FF2B5EF4-FFF2-40B4-BE49-F238E27FC236}">
                    <a16:creationId xmlns:a16="http://schemas.microsoft.com/office/drawing/2014/main" id="{A6573457-D358-44ED-5AD0-039AB7FE672B}"/>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23" name="正方形/長方形 222">
              <a:extLst>
                <a:ext uri="{FF2B5EF4-FFF2-40B4-BE49-F238E27FC236}">
                  <a16:creationId xmlns:a16="http://schemas.microsoft.com/office/drawing/2014/main" id="{9C8FF1F9-2B63-319D-F9BC-87995F063914}"/>
                </a:ext>
              </a:extLst>
            </p:cNvPr>
            <p:cNvSpPr/>
            <p:nvPr/>
          </p:nvSpPr>
          <p:spPr>
            <a:xfrm>
              <a:off x="5982332" y="3148971"/>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ユーザータスク：</a:t>
              </a:r>
            </a:p>
            <a:p>
              <a:r>
                <a:rPr kumimoji="1" lang="ja-JP" altLang="en-US" sz="500" dirty="0">
                  <a:solidFill>
                    <a:schemeClr val="tx1"/>
                  </a:solidFill>
                  <a:latin typeface="游ゴシック" panose="020B0400000000000000" pitchFamily="50" charset="-128"/>
                  <a:ea typeface="游ゴシック" panose="020B0400000000000000" pitchFamily="50" charset="-128"/>
                </a:rPr>
                <a:t>人が情報システム等を使って行うタスクであることを示す。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grpSp>
        <p:nvGrpSpPr>
          <p:cNvPr id="361" name="グループ化 360">
            <a:extLst>
              <a:ext uri="{FF2B5EF4-FFF2-40B4-BE49-F238E27FC236}">
                <a16:creationId xmlns:a16="http://schemas.microsoft.com/office/drawing/2014/main" id="{2A8E9A36-E103-E610-29F4-99CC8962C7B8}"/>
              </a:ext>
            </a:extLst>
          </p:cNvPr>
          <p:cNvGrpSpPr/>
          <p:nvPr/>
        </p:nvGrpSpPr>
        <p:grpSpPr>
          <a:xfrm>
            <a:off x="5349722" y="3598902"/>
            <a:ext cx="3440317" cy="478500"/>
            <a:chOff x="5339889" y="3472482"/>
            <a:chExt cx="3440317" cy="478500"/>
          </a:xfrm>
        </p:grpSpPr>
        <p:grpSp>
          <p:nvGrpSpPr>
            <p:cNvPr id="88" name="グループ化 87">
              <a:extLst>
                <a:ext uri="{FF2B5EF4-FFF2-40B4-BE49-F238E27FC236}">
                  <a16:creationId xmlns:a16="http://schemas.microsoft.com/office/drawing/2014/main" id="{DA6BB0FA-43EB-9C5E-4DCB-D010D24F35C8}"/>
                </a:ext>
              </a:extLst>
            </p:cNvPr>
            <p:cNvGrpSpPr/>
            <p:nvPr/>
          </p:nvGrpSpPr>
          <p:grpSpPr>
            <a:xfrm>
              <a:off x="5339889" y="3663446"/>
              <a:ext cx="309880" cy="91022"/>
              <a:chOff x="5331714" y="3674931"/>
              <a:chExt cx="309880" cy="91022"/>
            </a:xfrm>
          </p:grpSpPr>
          <p:cxnSp>
            <p:nvCxnSpPr>
              <p:cNvPr id="86" name="直線矢印コネクタ 85">
                <a:extLst>
                  <a:ext uri="{FF2B5EF4-FFF2-40B4-BE49-F238E27FC236}">
                    <a16:creationId xmlns:a16="http://schemas.microsoft.com/office/drawing/2014/main" id="{8043F7D3-9D17-7328-659A-47DB87F221C6}"/>
                  </a:ext>
                </a:extLst>
              </p:cNvPr>
              <p:cNvCxnSpPr>
                <a:cxnSpLocks/>
              </p:cNvCxnSpPr>
              <p:nvPr/>
            </p:nvCxnSpPr>
            <p:spPr>
              <a:xfrm>
                <a:off x="5331714" y="3674931"/>
                <a:ext cx="309880"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87" name="直線矢印コネクタ 86">
                <a:extLst>
                  <a:ext uri="{FF2B5EF4-FFF2-40B4-BE49-F238E27FC236}">
                    <a16:creationId xmlns:a16="http://schemas.microsoft.com/office/drawing/2014/main" id="{9F76B847-758B-5196-5E67-979842C0FA81}"/>
                  </a:ext>
                </a:extLst>
              </p:cNvPr>
              <p:cNvCxnSpPr>
                <a:cxnSpLocks/>
              </p:cNvCxnSpPr>
              <p:nvPr/>
            </p:nvCxnSpPr>
            <p:spPr>
              <a:xfrm>
                <a:off x="5331714" y="3765953"/>
                <a:ext cx="309880"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cxnSp>
          <p:nvCxnSpPr>
            <p:cNvPr id="228" name="直線コネクタ 227">
              <a:extLst>
                <a:ext uri="{FF2B5EF4-FFF2-40B4-BE49-F238E27FC236}">
                  <a16:creationId xmlns:a16="http://schemas.microsoft.com/office/drawing/2014/main" id="{8D87E10D-37C2-923C-A38B-342FBE209CCE}"/>
                </a:ext>
              </a:extLst>
            </p:cNvPr>
            <p:cNvCxnSpPr>
              <a:cxnSpLocks/>
              <a:endCxn id="230" idx="1"/>
            </p:cNvCxnSpPr>
            <p:nvPr/>
          </p:nvCxnSpPr>
          <p:spPr>
            <a:xfrm>
              <a:off x="5733015" y="3711732"/>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29" name="グループ化 228">
              <a:extLst>
                <a:ext uri="{FF2B5EF4-FFF2-40B4-BE49-F238E27FC236}">
                  <a16:creationId xmlns:a16="http://schemas.microsoft.com/office/drawing/2014/main" id="{EA92263B-E318-FA79-44EB-F26ECB8BCF9C}"/>
                </a:ext>
              </a:extLst>
            </p:cNvPr>
            <p:cNvGrpSpPr/>
            <p:nvPr/>
          </p:nvGrpSpPr>
          <p:grpSpPr>
            <a:xfrm>
              <a:off x="5963614" y="3562348"/>
              <a:ext cx="68400" cy="298768"/>
              <a:chOff x="2439407" y="2962964"/>
              <a:chExt cx="69614" cy="428983"/>
            </a:xfrm>
          </p:grpSpPr>
          <p:cxnSp>
            <p:nvCxnSpPr>
              <p:cNvPr id="231" name="直線コネクタ 230">
                <a:extLst>
                  <a:ext uri="{FF2B5EF4-FFF2-40B4-BE49-F238E27FC236}">
                    <a16:creationId xmlns:a16="http://schemas.microsoft.com/office/drawing/2014/main" id="{1BB3F20E-773F-E13F-B246-CE0AEC107566}"/>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32" name="直線コネクタ 231">
                <a:extLst>
                  <a:ext uri="{FF2B5EF4-FFF2-40B4-BE49-F238E27FC236}">
                    <a16:creationId xmlns:a16="http://schemas.microsoft.com/office/drawing/2014/main" id="{A031FBC5-204C-D7AB-8CED-7639C1311E7E}"/>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33" name="直線コネクタ 232">
                <a:extLst>
                  <a:ext uri="{FF2B5EF4-FFF2-40B4-BE49-F238E27FC236}">
                    <a16:creationId xmlns:a16="http://schemas.microsoft.com/office/drawing/2014/main" id="{C7F3F300-6311-3AE2-B96B-6B3FFC2C65C6}"/>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30" name="正方形/長方形 229">
              <a:extLst>
                <a:ext uri="{FF2B5EF4-FFF2-40B4-BE49-F238E27FC236}">
                  <a16:creationId xmlns:a16="http://schemas.microsoft.com/office/drawing/2014/main" id="{634B0AF4-2CC5-3489-77A1-EC065F7543A9}"/>
                </a:ext>
              </a:extLst>
            </p:cNvPr>
            <p:cNvSpPr/>
            <p:nvPr/>
          </p:nvSpPr>
          <p:spPr>
            <a:xfrm>
              <a:off x="5972499" y="3472482"/>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関連／データ関連：</a:t>
              </a:r>
            </a:p>
            <a:p>
              <a:r>
                <a:rPr kumimoji="1" lang="ja-JP" altLang="en-US" sz="500" dirty="0">
                  <a:solidFill>
                    <a:schemeClr val="tx1"/>
                  </a:solidFill>
                  <a:latin typeface="游ゴシック" panose="020B0400000000000000" pitchFamily="50" charset="-128"/>
                  <a:ea typeface="游ゴシック" panose="020B0400000000000000" pitchFamily="50" charset="-128"/>
                </a:rPr>
                <a:t>データや注釈との関連があることを示す。データストア間の接続にはデータ関連を用いる。</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grpSp>
        <p:nvGrpSpPr>
          <p:cNvPr id="371" name="グループ化 370">
            <a:extLst>
              <a:ext uri="{FF2B5EF4-FFF2-40B4-BE49-F238E27FC236}">
                <a16:creationId xmlns:a16="http://schemas.microsoft.com/office/drawing/2014/main" id="{DDA5908A-6763-301E-80CF-A7E21907CAF3}"/>
              </a:ext>
            </a:extLst>
          </p:cNvPr>
          <p:cNvGrpSpPr/>
          <p:nvPr/>
        </p:nvGrpSpPr>
        <p:grpSpPr>
          <a:xfrm>
            <a:off x="5309590" y="4125523"/>
            <a:ext cx="390144" cy="325120"/>
            <a:chOff x="5299757" y="4130088"/>
            <a:chExt cx="390144" cy="325120"/>
          </a:xfrm>
        </p:grpSpPr>
        <p:sp>
          <p:nvSpPr>
            <p:cNvPr id="97" name="加算記号 96">
              <a:extLst>
                <a:ext uri="{FF2B5EF4-FFF2-40B4-BE49-F238E27FC236}">
                  <a16:creationId xmlns:a16="http://schemas.microsoft.com/office/drawing/2014/main" id="{AF09B368-C577-C337-9D7F-2B2AEB3A0D4E}"/>
                </a:ext>
              </a:extLst>
            </p:cNvPr>
            <p:cNvSpPr/>
            <p:nvPr/>
          </p:nvSpPr>
          <p:spPr>
            <a:xfrm>
              <a:off x="5390649" y="4182956"/>
              <a:ext cx="208360" cy="210255"/>
            </a:xfrm>
            <a:prstGeom prst="mathPlus">
              <a:avLst>
                <a:gd name="adj1" fmla="val 9501"/>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89" name="ひし形 88">
              <a:extLst>
                <a:ext uri="{FF2B5EF4-FFF2-40B4-BE49-F238E27FC236}">
                  <a16:creationId xmlns:a16="http://schemas.microsoft.com/office/drawing/2014/main" id="{C7B92ABF-2152-F63B-9790-15ED5E44CB34}"/>
                </a:ext>
              </a:extLst>
            </p:cNvPr>
            <p:cNvSpPr/>
            <p:nvPr/>
          </p:nvSpPr>
          <p:spPr>
            <a:xfrm>
              <a:off x="5299757" y="4130088"/>
              <a:ext cx="390144" cy="325120"/>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grpSp>
      <p:grpSp>
        <p:nvGrpSpPr>
          <p:cNvPr id="4" name="グループ化 3">
            <a:extLst>
              <a:ext uri="{FF2B5EF4-FFF2-40B4-BE49-F238E27FC236}">
                <a16:creationId xmlns:a16="http://schemas.microsoft.com/office/drawing/2014/main" id="{85AA283F-3153-C04F-E31F-C0C455DD83DD}"/>
              </a:ext>
            </a:extLst>
          </p:cNvPr>
          <p:cNvGrpSpPr/>
          <p:nvPr/>
        </p:nvGrpSpPr>
        <p:grpSpPr>
          <a:xfrm>
            <a:off x="5699734" y="4048833"/>
            <a:ext cx="3090305" cy="478500"/>
            <a:chOff x="5699734" y="4048833"/>
            <a:chExt cx="3090305" cy="478500"/>
          </a:xfrm>
        </p:grpSpPr>
        <p:cxnSp>
          <p:nvCxnSpPr>
            <p:cNvPr id="235" name="直線コネクタ 234">
              <a:extLst>
                <a:ext uri="{FF2B5EF4-FFF2-40B4-BE49-F238E27FC236}">
                  <a16:creationId xmlns:a16="http://schemas.microsoft.com/office/drawing/2014/main" id="{7B0B341D-5199-DA9E-63A3-BFEBB828C3B4}"/>
                </a:ext>
              </a:extLst>
            </p:cNvPr>
            <p:cNvCxnSpPr>
              <a:cxnSpLocks/>
              <a:stCxn id="89" idx="3"/>
              <a:endCxn id="237" idx="1"/>
            </p:cNvCxnSpPr>
            <p:nvPr/>
          </p:nvCxnSpPr>
          <p:spPr>
            <a:xfrm>
              <a:off x="5699734" y="4288083"/>
              <a:ext cx="282598"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36" name="グループ化 235">
              <a:extLst>
                <a:ext uri="{FF2B5EF4-FFF2-40B4-BE49-F238E27FC236}">
                  <a16:creationId xmlns:a16="http://schemas.microsoft.com/office/drawing/2014/main" id="{B1E2F300-6AAF-31BF-DB61-6DF8EA26F752}"/>
                </a:ext>
              </a:extLst>
            </p:cNvPr>
            <p:cNvGrpSpPr/>
            <p:nvPr/>
          </p:nvGrpSpPr>
          <p:grpSpPr>
            <a:xfrm>
              <a:off x="5973447" y="4092505"/>
              <a:ext cx="68400" cy="391156"/>
              <a:chOff x="2439407" y="2962964"/>
              <a:chExt cx="69614" cy="428983"/>
            </a:xfrm>
          </p:grpSpPr>
          <p:cxnSp>
            <p:nvCxnSpPr>
              <p:cNvPr id="238" name="直線コネクタ 237">
                <a:extLst>
                  <a:ext uri="{FF2B5EF4-FFF2-40B4-BE49-F238E27FC236}">
                    <a16:creationId xmlns:a16="http://schemas.microsoft.com/office/drawing/2014/main" id="{F0F44F94-BEA3-0727-8374-D93E7166F64D}"/>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39" name="直線コネクタ 238">
                <a:extLst>
                  <a:ext uri="{FF2B5EF4-FFF2-40B4-BE49-F238E27FC236}">
                    <a16:creationId xmlns:a16="http://schemas.microsoft.com/office/drawing/2014/main" id="{D78664DC-8920-C752-6816-1932E708D964}"/>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40" name="直線コネクタ 239">
                <a:extLst>
                  <a:ext uri="{FF2B5EF4-FFF2-40B4-BE49-F238E27FC236}">
                    <a16:creationId xmlns:a16="http://schemas.microsoft.com/office/drawing/2014/main" id="{BB4FADD2-D062-1FE9-BBB6-A0EF6A915E79}"/>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37" name="正方形/長方形 236">
              <a:extLst>
                <a:ext uri="{FF2B5EF4-FFF2-40B4-BE49-F238E27FC236}">
                  <a16:creationId xmlns:a16="http://schemas.microsoft.com/office/drawing/2014/main" id="{5D105BEA-FE2C-7FE7-E67D-098909B07AA1}"/>
                </a:ext>
              </a:extLst>
            </p:cNvPr>
            <p:cNvSpPr/>
            <p:nvPr/>
          </p:nvSpPr>
          <p:spPr>
            <a:xfrm>
              <a:off x="5982332" y="4048833"/>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並列ゲートウェイ：</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業務フローの分岐や結合（</a:t>
              </a:r>
              <a:r>
                <a:rPr kumimoji="1" lang="en-US" altLang="ja-JP" sz="500" dirty="0">
                  <a:solidFill>
                    <a:schemeClr val="tx1"/>
                  </a:solidFill>
                  <a:latin typeface="游ゴシック" panose="020B0400000000000000" pitchFamily="50" charset="-128"/>
                  <a:ea typeface="游ゴシック" panose="020B0400000000000000" pitchFamily="50" charset="-128"/>
                </a:rPr>
                <a:t>OR</a:t>
              </a:r>
              <a:r>
                <a:rPr kumimoji="1" lang="ja-JP" altLang="en-US" sz="500" dirty="0">
                  <a:solidFill>
                    <a:schemeClr val="tx1"/>
                  </a:solidFill>
                  <a:latin typeface="游ゴシック" panose="020B0400000000000000" pitchFamily="50" charset="-128"/>
                  <a:ea typeface="游ゴシック" panose="020B0400000000000000" pitchFamily="50" charset="-128"/>
                </a:rPr>
                <a:t>条件）で使われ、条件に基づいて判断が行われることを示す。本資料では分岐と統合の両方で使用し、分岐（流出）または結合（流入）する経路のうち、いずれか若しくは双方の経路に流れることを示す。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grpSp>
        <p:nvGrpSpPr>
          <p:cNvPr id="115" name="グループ化 114">
            <a:extLst>
              <a:ext uri="{FF2B5EF4-FFF2-40B4-BE49-F238E27FC236}">
                <a16:creationId xmlns:a16="http://schemas.microsoft.com/office/drawing/2014/main" id="{D37B5F7F-ABF3-8BC1-A241-542F3D9F2509}"/>
              </a:ext>
            </a:extLst>
          </p:cNvPr>
          <p:cNvGrpSpPr/>
          <p:nvPr/>
        </p:nvGrpSpPr>
        <p:grpSpPr>
          <a:xfrm>
            <a:off x="5284071" y="5466424"/>
            <a:ext cx="439201" cy="345439"/>
            <a:chOff x="5274238" y="5435536"/>
            <a:chExt cx="439201" cy="345439"/>
          </a:xfrm>
        </p:grpSpPr>
        <p:sp>
          <p:nvSpPr>
            <p:cNvPr id="96" name="フローチャート: 磁気ディスク 95">
              <a:extLst>
                <a:ext uri="{FF2B5EF4-FFF2-40B4-BE49-F238E27FC236}">
                  <a16:creationId xmlns:a16="http://schemas.microsoft.com/office/drawing/2014/main" id="{3BDE6508-BA9E-FB7E-63B3-DFB1CBC5B79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12" name="円弧 111">
              <a:extLst>
                <a:ext uri="{FF2B5EF4-FFF2-40B4-BE49-F238E27FC236}">
                  <a16:creationId xmlns:a16="http://schemas.microsoft.com/office/drawing/2014/main" id="{2A14C72E-1DA1-1625-413D-4ABCF2B1277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14" name="円弧 113">
              <a:extLst>
                <a:ext uri="{FF2B5EF4-FFF2-40B4-BE49-F238E27FC236}">
                  <a16:creationId xmlns:a16="http://schemas.microsoft.com/office/drawing/2014/main" id="{4DB77D5B-AA18-8CE1-F0CA-898E53A26FF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nvGrpSpPr>
          <p:cNvPr id="375" name="グループ化 374">
            <a:extLst>
              <a:ext uri="{FF2B5EF4-FFF2-40B4-BE49-F238E27FC236}">
                <a16:creationId xmlns:a16="http://schemas.microsoft.com/office/drawing/2014/main" id="{05CAC3E9-CF0D-C8E4-BCFF-EFD17AE1601B}"/>
              </a:ext>
            </a:extLst>
          </p:cNvPr>
          <p:cNvGrpSpPr/>
          <p:nvPr/>
        </p:nvGrpSpPr>
        <p:grpSpPr>
          <a:xfrm>
            <a:off x="5723272" y="5398626"/>
            <a:ext cx="3066767" cy="478500"/>
            <a:chOff x="5723272" y="5398626"/>
            <a:chExt cx="3066767" cy="478500"/>
          </a:xfrm>
        </p:grpSpPr>
        <p:cxnSp>
          <p:nvCxnSpPr>
            <p:cNvPr id="256" name="直線コネクタ 255">
              <a:extLst>
                <a:ext uri="{FF2B5EF4-FFF2-40B4-BE49-F238E27FC236}">
                  <a16:creationId xmlns:a16="http://schemas.microsoft.com/office/drawing/2014/main" id="{DB9035E3-4983-B22C-A594-A552F63DD291}"/>
                </a:ext>
              </a:extLst>
            </p:cNvPr>
            <p:cNvCxnSpPr>
              <a:cxnSpLocks/>
              <a:stCxn id="96" idx="4"/>
              <a:endCxn id="258" idx="1"/>
            </p:cNvCxnSpPr>
            <p:nvPr/>
          </p:nvCxnSpPr>
          <p:spPr>
            <a:xfrm flipV="1">
              <a:off x="5723272" y="5637876"/>
              <a:ext cx="259060" cy="1268"/>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57" name="グループ化 256">
              <a:extLst>
                <a:ext uri="{FF2B5EF4-FFF2-40B4-BE49-F238E27FC236}">
                  <a16:creationId xmlns:a16="http://schemas.microsoft.com/office/drawing/2014/main" id="{D7CEC4CB-110C-5ECB-6B81-2C7C89E4862D}"/>
                </a:ext>
              </a:extLst>
            </p:cNvPr>
            <p:cNvGrpSpPr/>
            <p:nvPr/>
          </p:nvGrpSpPr>
          <p:grpSpPr>
            <a:xfrm>
              <a:off x="5973447" y="5488492"/>
              <a:ext cx="68400" cy="298768"/>
              <a:chOff x="2439407" y="2962964"/>
              <a:chExt cx="69614" cy="428983"/>
            </a:xfrm>
          </p:grpSpPr>
          <p:cxnSp>
            <p:nvCxnSpPr>
              <p:cNvPr id="259" name="直線コネクタ 258">
                <a:extLst>
                  <a:ext uri="{FF2B5EF4-FFF2-40B4-BE49-F238E27FC236}">
                    <a16:creationId xmlns:a16="http://schemas.microsoft.com/office/drawing/2014/main" id="{3957A4E2-73F4-A41F-1B53-D0472E2BCA60}"/>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60" name="直線コネクタ 259">
                <a:extLst>
                  <a:ext uri="{FF2B5EF4-FFF2-40B4-BE49-F238E27FC236}">
                    <a16:creationId xmlns:a16="http://schemas.microsoft.com/office/drawing/2014/main" id="{036A4FAD-2E88-977A-B8E4-B488E3C2E91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61" name="直線コネクタ 260">
                <a:extLst>
                  <a:ext uri="{FF2B5EF4-FFF2-40B4-BE49-F238E27FC236}">
                    <a16:creationId xmlns:a16="http://schemas.microsoft.com/office/drawing/2014/main" id="{55C7D8DC-D474-3AC7-CA63-236D31D6DEBE}"/>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58" name="正方形/長方形 257">
              <a:extLst>
                <a:ext uri="{FF2B5EF4-FFF2-40B4-BE49-F238E27FC236}">
                  <a16:creationId xmlns:a16="http://schemas.microsoft.com/office/drawing/2014/main" id="{BB745815-6FFB-9276-6E2D-568C9F474C1D}"/>
                </a:ext>
              </a:extLst>
            </p:cNvPr>
            <p:cNvSpPr/>
            <p:nvPr/>
          </p:nvSpPr>
          <p:spPr>
            <a:xfrm>
              <a:off x="5982332" y="5398626"/>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データストア：</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業務フロー内において継続的に参照されたり更新されたりする、蓄積された情報群を示す。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pic>
        <p:nvPicPr>
          <p:cNvPr id="95" name="グラフィックス 94" descr="紙 枠線">
            <a:extLst>
              <a:ext uri="{FF2B5EF4-FFF2-40B4-BE49-F238E27FC236}">
                <a16:creationId xmlns:a16="http://schemas.microsoft.com/office/drawing/2014/main" id="{9501BE58-36A5-7807-004F-C442A02A127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352998" y="5957400"/>
            <a:ext cx="303328" cy="303328"/>
          </a:xfrm>
          <a:prstGeom prst="rect">
            <a:avLst/>
          </a:prstGeom>
        </p:spPr>
      </p:pic>
      <p:grpSp>
        <p:nvGrpSpPr>
          <p:cNvPr id="377" name="グループ化 376">
            <a:extLst>
              <a:ext uri="{FF2B5EF4-FFF2-40B4-BE49-F238E27FC236}">
                <a16:creationId xmlns:a16="http://schemas.microsoft.com/office/drawing/2014/main" id="{567EEDD6-0102-8F12-2554-D0EDBAE6F845}"/>
              </a:ext>
            </a:extLst>
          </p:cNvPr>
          <p:cNvGrpSpPr/>
          <p:nvPr/>
        </p:nvGrpSpPr>
        <p:grpSpPr>
          <a:xfrm>
            <a:off x="5742848" y="5848557"/>
            <a:ext cx="3047191" cy="478500"/>
            <a:chOff x="5742848" y="5848557"/>
            <a:chExt cx="3047191" cy="478500"/>
          </a:xfrm>
        </p:grpSpPr>
        <p:cxnSp>
          <p:nvCxnSpPr>
            <p:cNvPr id="263" name="直線コネクタ 262">
              <a:extLst>
                <a:ext uri="{FF2B5EF4-FFF2-40B4-BE49-F238E27FC236}">
                  <a16:creationId xmlns:a16="http://schemas.microsoft.com/office/drawing/2014/main" id="{257C4DA9-0437-7DA6-EB88-541357F5340A}"/>
                </a:ext>
              </a:extLst>
            </p:cNvPr>
            <p:cNvCxnSpPr>
              <a:cxnSpLocks/>
              <a:endCxn id="265" idx="1"/>
            </p:cNvCxnSpPr>
            <p:nvPr/>
          </p:nvCxnSpPr>
          <p:spPr>
            <a:xfrm>
              <a:off x="5742848" y="6087807"/>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64" name="グループ化 263">
              <a:extLst>
                <a:ext uri="{FF2B5EF4-FFF2-40B4-BE49-F238E27FC236}">
                  <a16:creationId xmlns:a16="http://schemas.microsoft.com/office/drawing/2014/main" id="{3F9C8131-BAEF-0D6E-21B7-C98AC32CB1E5}"/>
                </a:ext>
              </a:extLst>
            </p:cNvPr>
            <p:cNvGrpSpPr/>
            <p:nvPr/>
          </p:nvGrpSpPr>
          <p:grpSpPr>
            <a:xfrm>
              <a:off x="5973447" y="5938423"/>
              <a:ext cx="68400" cy="298768"/>
              <a:chOff x="2439407" y="2962964"/>
              <a:chExt cx="69614" cy="428983"/>
            </a:xfrm>
          </p:grpSpPr>
          <p:cxnSp>
            <p:nvCxnSpPr>
              <p:cNvPr id="266" name="直線コネクタ 265">
                <a:extLst>
                  <a:ext uri="{FF2B5EF4-FFF2-40B4-BE49-F238E27FC236}">
                    <a16:creationId xmlns:a16="http://schemas.microsoft.com/office/drawing/2014/main" id="{6F3D50D9-3503-DB66-D7C0-539DD5689E68}"/>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67" name="直線コネクタ 266">
                <a:extLst>
                  <a:ext uri="{FF2B5EF4-FFF2-40B4-BE49-F238E27FC236}">
                    <a16:creationId xmlns:a16="http://schemas.microsoft.com/office/drawing/2014/main" id="{6863CBD3-59F8-C651-EDDE-C89771CA365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68" name="直線コネクタ 267">
                <a:extLst>
                  <a:ext uri="{FF2B5EF4-FFF2-40B4-BE49-F238E27FC236}">
                    <a16:creationId xmlns:a16="http://schemas.microsoft.com/office/drawing/2014/main" id="{ABF6E549-E787-0BDB-EF74-EDD2246946CE}"/>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65" name="正方形/長方形 264">
              <a:extLst>
                <a:ext uri="{FF2B5EF4-FFF2-40B4-BE49-F238E27FC236}">
                  <a16:creationId xmlns:a16="http://schemas.microsoft.com/office/drawing/2014/main" id="{8D2AA20C-BA89-4FBD-708A-6DFBD4E24F0F}"/>
                </a:ext>
              </a:extLst>
            </p:cNvPr>
            <p:cNvSpPr/>
            <p:nvPr/>
          </p:nvSpPr>
          <p:spPr>
            <a:xfrm>
              <a:off x="5982332" y="5848557"/>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データオブジェクト：</a:t>
              </a:r>
            </a:p>
            <a:p>
              <a:r>
                <a:rPr kumimoji="1" lang="ja-JP" altLang="en-US" sz="500" dirty="0">
                  <a:solidFill>
                    <a:schemeClr val="tx1"/>
                  </a:solidFill>
                  <a:latin typeface="游ゴシック" panose="020B0400000000000000" pitchFamily="50" charset="-128"/>
                  <a:ea typeface="游ゴシック" panose="020B0400000000000000" pitchFamily="50" charset="-128"/>
                </a:rPr>
                <a:t>アクティビティで必要とされるデータや作成されるデータを示す。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cxnSp>
        <p:nvCxnSpPr>
          <p:cNvPr id="242" name="直線コネクタ 241">
            <a:extLst>
              <a:ext uri="{FF2B5EF4-FFF2-40B4-BE49-F238E27FC236}">
                <a16:creationId xmlns:a16="http://schemas.microsoft.com/office/drawing/2014/main" id="{FAE2F752-E806-12B7-2B9B-B7736488AA28}"/>
              </a:ext>
            </a:extLst>
          </p:cNvPr>
          <p:cNvCxnSpPr>
            <a:cxnSpLocks/>
            <a:stCxn id="406" idx="3"/>
            <a:endCxn id="244" idx="1"/>
          </p:cNvCxnSpPr>
          <p:nvPr/>
        </p:nvCxnSpPr>
        <p:spPr>
          <a:xfrm>
            <a:off x="5699062" y="4738014"/>
            <a:ext cx="283270"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244" name="正方形/長方形 243">
            <a:extLst>
              <a:ext uri="{FF2B5EF4-FFF2-40B4-BE49-F238E27FC236}">
                <a16:creationId xmlns:a16="http://schemas.microsoft.com/office/drawing/2014/main" id="{93DF54A9-F2CF-47CE-0532-2171E7D4F400}"/>
              </a:ext>
            </a:extLst>
          </p:cNvPr>
          <p:cNvSpPr/>
          <p:nvPr/>
        </p:nvSpPr>
        <p:spPr>
          <a:xfrm>
            <a:off x="5982332" y="4498764"/>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排他ゲートウェイ：</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業務フローの分岐や結合（</a:t>
            </a:r>
            <a:r>
              <a:rPr kumimoji="1" lang="en-US" altLang="ja-JP" sz="500" dirty="0">
                <a:solidFill>
                  <a:schemeClr val="tx1"/>
                </a:solidFill>
                <a:latin typeface="游ゴシック" panose="020B0400000000000000" pitchFamily="50" charset="-128"/>
                <a:ea typeface="游ゴシック" panose="020B0400000000000000" pitchFamily="50" charset="-128"/>
              </a:rPr>
              <a:t>XOR</a:t>
            </a:r>
            <a:r>
              <a:rPr kumimoji="1" lang="ja-JP" altLang="en-US" sz="500" dirty="0">
                <a:solidFill>
                  <a:schemeClr val="tx1"/>
                </a:solidFill>
                <a:latin typeface="游ゴシック" panose="020B0400000000000000" pitchFamily="50" charset="-128"/>
                <a:ea typeface="游ゴシック" panose="020B0400000000000000" pitchFamily="50" charset="-128"/>
              </a:rPr>
              <a:t>条件）で使われ、条件に基づいて判断が行われることを示す。</a:t>
            </a:r>
          </a:p>
          <a:p>
            <a:r>
              <a:rPr kumimoji="1" lang="ja-JP" altLang="en-US" sz="500" dirty="0">
                <a:solidFill>
                  <a:schemeClr val="tx1"/>
                </a:solidFill>
                <a:latin typeface="游ゴシック" panose="020B0400000000000000" pitchFamily="50" charset="-128"/>
                <a:ea typeface="游ゴシック" panose="020B0400000000000000" pitchFamily="50" charset="-128"/>
              </a:rPr>
              <a:t>本資料では分岐と統合の両方で使用し、分岐（流出）または結合（流入）する経路のうち、必ずいずれか一つの経路に流れることを示す。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nvGrpSpPr>
          <p:cNvPr id="275" name="グループ化 274">
            <a:extLst>
              <a:ext uri="{FF2B5EF4-FFF2-40B4-BE49-F238E27FC236}">
                <a16:creationId xmlns:a16="http://schemas.microsoft.com/office/drawing/2014/main" id="{91805203-00A3-2B85-15F5-643F5A51725C}"/>
              </a:ext>
            </a:extLst>
          </p:cNvPr>
          <p:cNvGrpSpPr/>
          <p:nvPr/>
        </p:nvGrpSpPr>
        <p:grpSpPr>
          <a:xfrm>
            <a:off x="5973447" y="4537883"/>
            <a:ext cx="68400" cy="391156"/>
            <a:chOff x="2439407" y="2962964"/>
            <a:chExt cx="69614" cy="428983"/>
          </a:xfrm>
        </p:grpSpPr>
        <p:cxnSp>
          <p:nvCxnSpPr>
            <p:cNvPr id="276" name="直線コネクタ 275">
              <a:extLst>
                <a:ext uri="{FF2B5EF4-FFF2-40B4-BE49-F238E27FC236}">
                  <a16:creationId xmlns:a16="http://schemas.microsoft.com/office/drawing/2014/main" id="{8AA07A6A-91BD-10C2-27A7-1285875C316B}"/>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77" name="直線コネクタ 276">
              <a:extLst>
                <a:ext uri="{FF2B5EF4-FFF2-40B4-BE49-F238E27FC236}">
                  <a16:creationId xmlns:a16="http://schemas.microsoft.com/office/drawing/2014/main" id="{00AAB2CA-4B33-A4E8-A15E-6C0E49707755}"/>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78" name="直線コネクタ 277">
              <a:extLst>
                <a:ext uri="{FF2B5EF4-FFF2-40B4-BE49-F238E27FC236}">
                  <a16:creationId xmlns:a16="http://schemas.microsoft.com/office/drawing/2014/main" id="{34249AA4-4190-DD44-3DF8-216F02151FC5}"/>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nvGrpSpPr>
          <p:cNvPr id="364" name="グループ化 363">
            <a:extLst>
              <a:ext uri="{FF2B5EF4-FFF2-40B4-BE49-F238E27FC236}">
                <a16:creationId xmlns:a16="http://schemas.microsoft.com/office/drawing/2014/main" id="{0B83B511-F903-B482-6AA9-CE47A3DC5DCB}"/>
              </a:ext>
            </a:extLst>
          </p:cNvPr>
          <p:cNvGrpSpPr/>
          <p:nvPr/>
        </p:nvGrpSpPr>
        <p:grpSpPr>
          <a:xfrm>
            <a:off x="5309590" y="4948695"/>
            <a:ext cx="3480449" cy="478500"/>
            <a:chOff x="5299757" y="4854948"/>
            <a:chExt cx="3480449" cy="478500"/>
          </a:xfrm>
        </p:grpSpPr>
        <p:grpSp>
          <p:nvGrpSpPr>
            <p:cNvPr id="103" name="グループ化 102">
              <a:extLst>
                <a:ext uri="{FF2B5EF4-FFF2-40B4-BE49-F238E27FC236}">
                  <a16:creationId xmlns:a16="http://schemas.microsoft.com/office/drawing/2014/main" id="{6BF71E52-A037-5796-CE38-64473A5874B5}"/>
                </a:ext>
              </a:extLst>
            </p:cNvPr>
            <p:cNvGrpSpPr/>
            <p:nvPr/>
          </p:nvGrpSpPr>
          <p:grpSpPr>
            <a:xfrm>
              <a:off x="5299757" y="4933989"/>
              <a:ext cx="390144" cy="325120"/>
              <a:chOff x="5299757" y="4933989"/>
              <a:chExt cx="390144" cy="325120"/>
            </a:xfrm>
          </p:grpSpPr>
          <p:sp>
            <p:nvSpPr>
              <p:cNvPr id="93" name="ひし形 92">
                <a:extLst>
                  <a:ext uri="{FF2B5EF4-FFF2-40B4-BE49-F238E27FC236}">
                    <a16:creationId xmlns:a16="http://schemas.microsoft.com/office/drawing/2014/main" id="{29404368-0FB6-E01F-29EA-78A544B77871}"/>
                  </a:ext>
                </a:extLst>
              </p:cNvPr>
              <p:cNvSpPr/>
              <p:nvPr/>
            </p:nvSpPr>
            <p:spPr>
              <a:xfrm>
                <a:off x="5299757" y="4933989"/>
                <a:ext cx="390144" cy="325120"/>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sp>
            <p:nvSpPr>
              <p:cNvPr id="100" name="楕円 99">
                <a:extLst>
                  <a:ext uri="{FF2B5EF4-FFF2-40B4-BE49-F238E27FC236}">
                    <a16:creationId xmlns:a16="http://schemas.microsoft.com/office/drawing/2014/main" id="{22D54DE7-0AFC-2321-6602-43F41EC72B1D}"/>
                  </a:ext>
                </a:extLst>
              </p:cNvPr>
              <p:cNvSpPr/>
              <p:nvPr/>
            </p:nvSpPr>
            <p:spPr>
              <a:xfrm>
                <a:off x="5403807" y="5005527"/>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101" name="五角形 100">
                <a:extLst>
                  <a:ext uri="{FF2B5EF4-FFF2-40B4-BE49-F238E27FC236}">
                    <a16:creationId xmlns:a16="http://schemas.microsoft.com/office/drawing/2014/main" id="{4E198FA7-16CE-067D-8A43-F5FEC731AC62}"/>
                  </a:ext>
                </a:extLst>
              </p:cNvPr>
              <p:cNvSpPr/>
              <p:nvPr/>
            </p:nvSpPr>
            <p:spPr>
              <a:xfrm>
                <a:off x="5436727" y="5038949"/>
                <a:ext cx="116205" cy="115200"/>
              </a:xfrm>
              <a:prstGeom prst="pentagon">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cxnSp>
          <p:nvCxnSpPr>
            <p:cNvPr id="249" name="直線コネクタ 248">
              <a:extLst>
                <a:ext uri="{FF2B5EF4-FFF2-40B4-BE49-F238E27FC236}">
                  <a16:creationId xmlns:a16="http://schemas.microsoft.com/office/drawing/2014/main" id="{BDCF37AD-5693-F344-1A38-5783CDE5F109}"/>
                </a:ext>
              </a:extLst>
            </p:cNvPr>
            <p:cNvCxnSpPr>
              <a:cxnSpLocks/>
              <a:stCxn id="93" idx="3"/>
              <a:endCxn id="251" idx="1"/>
            </p:cNvCxnSpPr>
            <p:nvPr/>
          </p:nvCxnSpPr>
          <p:spPr>
            <a:xfrm flipV="1">
              <a:off x="5689901" y="5094198"/>
              <a:ext cx="282598" cy="2351"/>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251" name="正方形/長方形 250">
              <a:extLst>
                <a:ext uri="{FF2B5EF4-FFF2-40B4-BE49-F238E27FC236}">
                  <a16:creationId xmlns:a16="http://schemas.microsoft.com/office/drawing/2014/main" id="{11624568-B0F0-0F69-95FE-BA4F863106C7}"/>
                </a:ext>
              </a:extLst>
            </p:cNvPr>
            <p:cNvSpPr/>
            <p:nvPr/>
          </p:nvSpPr>
          <p:spPr>
            <a:xfrm>
              <a:off x="5972499" y="4854948"/>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イベントベースゲートウェイ：</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の分岐で使われ、その先には複数のタイマー中間イベントやメッセージ受信中間イベント、受信タスク等が接続される。接続されたイベントやタスクのうち、最初に発生したもののみが実施され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nvGrpSpPr>
            <p:cNvPr id="279" name="グループ化 278">
              <a:extLst>
                <a:ext uri="{FF2B5EF4-FFF2-40B4-BE49-F238E27FC236}">
                  <a16:creationId xmlns:a16="http://schemas.microsoft.com/office/drawing/2014/main" id="{5AD371D6-DA59-A544-9D69-BABA4F4DBB5E}"/>
                </a:ext>
              </a:extLst>
            </p:cNvPr>
            <p:cNvGrpSpPr/>
            <p:nvPr/>
          </p:nvGrpSpPr>
          <p:grpSpPr>
            <a:xfrm>
              <a:off x="5963614" y="4898620"/>
              <a:ext cx="68400" cy="391156"/>
              <a:chOff x="2439407" y="2962964"/>
              <a:chExt cx="69614" cy="428983"/>
            </a:xfrm>
          </p:grpSpPr>
          <p:cxnSp>
            <p:nvCxnSpPr>
              <p:cNvPr id="280" name="直線コネクタ 279">
                <a:extLst>
                  <a:ext uri="{FF2B5EF4-FFF2-40B4-BE49-F238E27FC236}">
                    <a16:creationId xmlns:a16="http://schemas.microsoft.com/office/drawing/2014/main" id="{CE1B2947-3213-E8C5-9B8A-0638F8C556A8}"/>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81" name="直線コネクタ 280">
                <a:extLst>
                  <a:ext uri="{FF2B5EF4-FFF2-40B4-BE49-F238E27FC236}">
                    <a16:creationId xmlns:a16="http://schemas.microsoft.com/office/drawing/2014/main" id="{012A1219-E093-6270-EC86-859FEFAB454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82" name="直線コネクタ 281">
                <a:extLst>
                  <a:ext uri="{FF2B5EF4-FFF2-40B4-BE49-F238E27FC236}">
                    <a16:creationId xmlns:a16="http://schemas.microsoft.com/office/drawing/2014/main" id="{670DF3BE-CB3B-C818-6BEE-22F7E55D1246}"/>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grpSp>
        <p:nvGrpSpPr>
          <p:cNvPr id="347" name="グループ化 346">
            <a:extLst>
              <a:ext uri="{FF2B5EF4-FFF2-40B4-BE49-F238E27FC236}">
                <a16:creationId xmlns:a16="http://schemas.microsoft.com/office/drawing/2014/main" id="{FF8A185C-00EA-E0A5-4D96-99413CDD9981}"/>
              </a:ext>
            </a:extLst>
          </p:cNvPr>
          <p:cNvGrpSpPr/>
          <p:nvPr/>
        </p:nvGrpSpPr>
        <p:grpSpPr>
          <a:xfrm>
            <a:off x="3185321" y="5798076"/>
            <a:ext cx="1932121" cy="478500"/>
            <a:chOff x="3175488" y="5798076"/>
            <a:chExt cx="1932121" cy="478500"/>
          </a:xfrm>
        </p:grpSpPr>
        <p:cxnSp>
          <p:nvCxnSpPr>
            <p:cNvPr id="206" name="直線コネクタ 205">
              <a:extLst>
                <a:ext uri="{FF2B5EF4-FFF2-40B4-BE49-F238E27FC236}">
                  <a16:creationId xmlns:a16="http://schemas.microsoft.com/office/drawing/2014/main" id="{7732FA73-F4D3-4F5D-566C-A6CAE198C723}"/>
                </a:ext>
              </a:extLst>
            </p:cNvPr>
            <p:cNvCxnSpPr>
              <a:cxnSpLocks/>
            </p:cNvCxnSpPr>
            <p:nvPr/>
          </p:nvCxnSpPr>
          <p:spPr>
            <a:xfrm>
              <a:off x="3175488" y="6037326"/>
              <a:ext cx="151849"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208" name="正方形/長方形 207">
              <a:extLst>
                <a:ext uri="{FF2B5EF4-FFF2-40B4-BE49-F238E27FC236}">
                  <a16:creationId xmlns:a16="http://schemas.microsoft.com/office/drawing/2014/main" id="{43047A80-A0AA-A4C6-CD70-1F7D77972043}"/>
                </a:ext>
              </a:extLst>
            </p:cNvPr>
            <p:cNvSpPr/>
            <p:nvPr/>
          </p:nvSpPr>
          <p:spPr>
            <a:xfrm>
              <a:off x="3327337" y="5798076"/>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メッセージフロー：</a:t>
              </a:r>
            </a:p>
            <a:p>
              <a:r>
                <a:rPr kumimoji="1" lang="ja-JP" altLang="en-US" sz="500" dirty="0">
                  <a:solidFill>
                    <a:schemeClr val="tx1"/>
                  </a:solidFill>
                  <a:latin typeface="游ゴシック" panose="020B0400000000000000" pitchFamily="50" charset="-128"/>
                  <a:ea typeface="游ゴシック" panose="020B0400000000000000" pitchFamily="50" charset="-128"/>
                </a:rPr>
                <a:t>プールを跨いでメッセージのやり取りがあることを示す際に使用する。メッセージとは口頭や文書、メール等である。同一プール内では使用できない。</a:t>
              </a:r>
            </a:p>
          </p:txBody>
        </p:sp>
        <p:grpSp>
          <p:nvGrpSpPr>
            <p:cNvPr id="283" name="グループ化 282">
              <a:extLst>
                <a:ext uri="{FF2B5EF4-FFF2-40B4-BE49-F238E27FC236}">
                  <a16:creationId xmlns:a16="http://schemas.microsoft.com/office/drawing/2014/main" id="{84A5814E-69BF-8CF0-1734-D24641657769}"/>
                </a:ext>
              </a:extLst>
            </p:cNvPr>
            <p:cNvGrpSpPr/>
            <p:nvPr/>
          </p:nvGrpSpPr>
          <p:grpSpPr>
            <a:xfrm>
              <a:off x="3321702" y="5841748"/>
              <a:ext cx="68400" cy="391156"/>
              <a:chOff x="2439407" y="2962964"/>
              <a:chExt cx="69614" cy="428983"/>
            </a:xfrm>
          </p:grpSpPr>
          <p:cxnSp>
            <p:nvCxnSpPr>
              <p:cNvPr id="284" name="直線コネクタ 283">
                <a:extLst>
                  <a:ext uri="{FF2B5EF4-FFF2-40B4-BE49-F238E27FC236}">
                    <a16:creationId xmlns:a16="http://schemas.microsoft.com/office/drawing/2014/main" id="{BB1171E9-3B2A-CD6B-2DD0-92D33C88C82A}"/>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85" name="直線コネクタ 284">
                <a:extLst>
                  <a:ext uri="{FF2B5EF4-FFF2-40B4-BE49-F238E27FC236}">
                    <a16:creationId xmlns:a16="http://schemas.microsoft.com/office/drawing/2014/main" id="{28A4087D-6E67-0222-9486-2F746732AED2}"/>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86" name="直線コネクタ 285">
                <a:extLst>
                  <a:ext uri="{FF2B5EF4-FFF2-40B4-BE49-F238E27FC236}">
                    <a16:creationId xmlns:a16="http://schemas.microsoft.com/office/drawing/2014/main" id="{E27EA952-7E2D-584D-1DEA-16A9BF71FD51}"/>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grpSp>
        <p:nvGrpSpPr>
          <p:cNvPr id="40" name="グループ化 39">
            <a:extLst>
              <a:ext uri="{FF2B5EF4-FFF2-40B4-BE49-F238E27FC236}">
                <a16:creationId xmlns:a16="http://schemas.microsoft.com/office/drawing/2014/main" id="{AA27697A-DF1C-7A14-C626-13008D87B763}"/>
              </a:ext>
            </a:extLst>
          </p:cNvPr>
          <p:cNvGrpSpPr/>
          <p:nvPr/>
        </p:nvGrpSpPr>
        <p:grpSpPr>
          <a:xfrm>
            <a:off x="547477" y="4537022"/>
            <a:ext cx="182044" cy="182044"/>
            <a:chOff x="8420362" y="4556924"/>
            <a:chExt cx="182044" cy="182044"/>
          </a:xfrm>
        </p:grpSpPr>
        <p:sp>
          <p:nvSpPr>
            <p:cNvPr id="33" name="楕円 32">
              <a:extLst>
                <a:ext uri="{FF2B5EF4-FFF2-40B4-BE49-F238E27FC236}">
                  <a16:creationId xmlns:a16="http://schemas.microsoft.com/office/drawing/2014/main" id="{AE3D04C6-CE52-B425-2737-538855C36FBB}"/>
                </a:ext>
              </a:extLst>
            </p:cNvPr>
            <p:cNvSpPr/>
            <p:nvPr/>
          </p:nvSpPr>
          <p:spPr>
            <a:xfrm>
              <a:off x="8420362" y="4556924"/>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39" name="グラフィックス 38" descr="時計 単色塗りつぶし">
              <a:extLst>
                <a:ext uri="{FF2B5EF4-FFF2-40B4-BE49-F238E27FC236}">
                  <a16:creationId xmlns:a16="http://schemas.microsoft.com/office/drawing/2014/main" id="{264E1F7F-A877-28FE-3C8A-D815392AA0AA}"/>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8432124" y="4568686"/>
              <a:ext cx="158520" cy="158520"/>
            </a:xfrm>
            <a:prstGeom prst="rect">
              <a:avLst/>
            </a:prstGeom>
          </p:spPr>
        </p:pic>
      </p:grpSp>
      <p:grpSp>
        <p:nvGrpSpPr>
          <p:cNvPr id="305" name="グループ化 304">
            <a:extLst>
              <a:ext uri="{FF2B5EF4-FFF2-40B4-BE49-F238E27FC236}">
                <a16:creationId xmlns:a16="http://schemas.microsoft.com/office/drawing/2014/main" id="{313E7966-912F-0633-9E49-066612FF57F9}"/>
              </a:ext>
            </a:extLst>
          </p:cNvPr>
          <p:cNvGrpSpPr/>
          <p:nvPr/>
        </p:nvGrpSpPr>
        <p:grpSpPr>
          <a:xfrm>
            <a:off x="729521" y="4388794"/>
            <a:ext cx="2098149" cy="478500"/>
            <a:chOff x="719688" y="3919033"/>
            <a:chExt cx="2098149" cy="478500"/>
          </a:xfrm>
        </p:grpSpPr>
        <p:cxnSp>
          <p:nvCxnSpPr>
            <p:cNvPr id="306" name="直線コネクタ 305">
              <a:extLst>
                <a:ext uri="{FF2B5EF4-FFF2-40B4-BE49-F238E27FC236}">
                  <a16:creationId xmlns:a16="http://schemas.microsoft.com/office/drawing/2014/main" id="{871482B6-424B-7109-7BB1-1D5F05EDAAAA}"/>
                </a:ext>
              </a:extLst>
            </p:cNvPr>
            <p:cNvCxnSpPr>
              <a:cxnSpLocks/>
              <a:endCxn id="309" idx="1"/>
            </p:cNvCxnSpPr>
            <p:nvPr/>
          </p:nvCxnSpPr>
          <p:spPr>
            <a:xfrm>
              <a:off x="719688" y="4158283"/>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07" name="グループ化 306">
              <a:extLst>
                <a:ext uri="{FF2B5EF4-FFF2-40B4-BE49-F238E27FC236}">
                  <a16:creationId xmlns:a16="http://schemas.microsoft.com/office/drawing/2014/main" id="{9DCD2DEF-309B-6FE8-48FD-3DE7D38A8709}"/>
                </a:ext>
              </a:extLst>
            </p:cNvPr>
            <p:cNvGrpSpPr/>
            <p:nvPr/>
          </p:nvGrpSpPr>
          <p:grpSpPr>
            <a:xfrm>
              <a:off x="1031931" y="3919033"/>
              <a:ext cx="1785906" cy="478500"/>
              <a:chOff x="949016" y="3919033"/>
              <a:chExt cx="1785906" cy="478500"/>
            </a:xfrm>
          </p:grpSpPr>
          <p:grpSp>
            <p:nvGrpSpPr>
              <p:cNvPr id="308" name="グループ化 307">
                <a:extLst>
                  <a:ext uri="{FF2B5EF4-FFF2-40B4-BE49-F238E27FC236}">
                    <a16:creationId xmlns:a16="http://schemas.microsoft.com/office/drawing/2014/main" id="{A5C83DA5-5EC0-5E7F-7BE2-E5D247C64E46}"/>
                  </a:ext>
                </a:extLst>
              </p:cNvPr>
              <p:cNvGrpSpPr/>
              <p:nvPr/>
            </p:nvGrpSpPr>
            <p:grpSpPr>
              <a:xfrm>
                <a:off x="949016" y="4008899"/>
                <a:ext cx="69614" cy="298768"/>
                <a:chOff x="2439407" y="2962964"/>
                <a:chExt cx="69614" cy="428983"/>
              </a:xfrm>
            </p:grpSpPr>
            <p:cxnSp>
              <p:nvCxnSpPr>
                <p:cNvPr id="310" name="直線コネクタ 309">
                  <a:extLst>
                    <a:ext uri="{FF2B5EF4-FFF2-40B4-BE49-F238E27FC236}">
                      <a16:creationId xmlns:a16="http://schemas.microsoft.com/office/drawing/2014/main" id="{E3703342-8C1E-D275-C052-AEDAD6E4B48E}"/>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11" name="直線コネクタ 310">
                  <a:extLst>
                    <a:ext uri="{FF2B5EF4-FFF2-40B4-BE49-F238E27FC236}">
                      <a16:creationId xmlns:a16="http://schemas.microsoft.com/office/drawing/2014/main" id="{861D0458-0766-D455-889F-A51CCBF985F6}"/>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12" name="直線コネクタ 311">
                  <a:extLst>
                    <a:ext uri="{FF2B5EF4-FFF2-40B4-BE49-F238E27FC236}">
                      <a16:creationId xmlns:a16="http://schemas.microsoft.com/office/drawing/2014/main" id="{9326A9D8-C8E0-9D17-0F85-75530D166D23}"/>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09" name="正方形/長方形 308">
                <a:extLst>
                  <a:ext uri="{FF2B5EF4-FFF2-40B4-BE49-F238E27FC236}">
                    <a16:creationId xmlns:a16="http://schemas.microsoft.com/office/drawing/2014/main" id="{5C43D740-8246-4272-0F7E-2DE097C4B20C}"/>
                  </a:ext>
                </a:extLst>
              </p:cNvPr>
              <p:cNvSpPr/>
              <p:nvPr/>
            </p:nvSpPr>
            <p:spPr>
              <a:xfrm>
                <a:off x="954650" y="3919033"/>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タイマー開始イベント：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期日の到来による事務の開始を示す。</a:t>
                </a:r>
              </a:p>
            </p:txBody>
          </p:sp>
        </p:grpSp>
      </p:grpSp>
      <p:sp>
        <p:nvSpPr>
          <p:cNvPr id="34" name="楕円 33">
            <a:extLst>
              <a:ext uri="{FF2B5EF4-FFF2-40B4-BE49-F238E27FC236}">
                <a16:creationId xmlns:a16="http://schemas.microsoft.com/office/drawing/2014/main" id="{4665FD8F-1887-8730-8729-AD3969393DD0}"/>
              </a:ext>
            </a:extLst>
          </p:cNvPr>
          <p:cNvSpPr/>
          <p:nvPr/>
        </p:nvSpPr>
        <p:spPr>
          <a:xfrm>
            <a:off x="547477" y="5006783"/>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313" name="グループ化 312">
            <a:extLst>
              <a:ext uri="{FF2B5EF4-FFF2-40B4-BE49-F238E27FC236}">
                <a16:creationId xmlns:a16="http://schemas.microsoft.com/office/drawing/2014/main" id="{6D125BAA-C761-391E-5013-CC4CFD3F4292}"/>
              </a:ext>
            </a:extLst>
          </p:cNvPr>
          <p:cNvGrpSpPr/>
          <p:nvPr/>
        </p:nvGrpSpPr>
        <p:grpSpPr>
          <a:xfrm>
            <a:off x="729521" y="4858555"/>
            <a:ext cx="2098149" cy="478500"/>
            <a:chOff x="719688" y="3919033"/>
            <a:chExt cx="2098149" cy="478500"/>
          </a:xfrm>
        </p:grpSpPr>
        <p:cxnSp>
          <p:nvCxnSpPr>
            <p:cNvPr id="314" name="直線コネクタ 313">
              <a:extLst>
                <a:ext uri="{FF2B5EF4-FFF2-40B4-BE49-F238E27FC236}">
                  <a16:creationId xmlns:a16="http://schemas.microsoft.com/office/drawing/2014/main" id="{6582D63B-7E4C-C43E-3037-2D2BFDC59B38}"/>
                </a:ext>
              </a:extLst>
            </p:cNvPr>
            <p:cNvCxnSpPr>
              <a:cxnSpLocks/>
              <a:endCxn id="317" idx="1"/>
            </p:cNvCxnSpPr>
            <p:nvPr/>
          </p:nvCxnSpPr>
          <p:spPr>
            <a:xfrm>
              <a:off x="719688" y="4158283"/>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15" name="グループ化 314">
              <a:extLst>
                <a:ext uri="{FF2B5EF4-FFF2-40B4-BE49-F238E27FC236}">
                  <a16:creationId xmlns:a16="http://schemas.microsoft.com/office/drawing/2014/main" id="{36EE1416-9B37-1AE2-C1FF-3036B20D8059}"/>
                </a:ext>
              </a:extLst>
            </p:cNvPr>
            <p:cNvGrpSpPr/>
            <p:nvPr/>
          </p:nvGrpSpPr>
          <p:grpSpPr>
            <a:xfrm>
              <a:off x="1031931" y="3919033"/>
              <a:ext cx="1785906" cy="478500"/>
              <a:chOff x="949016" y="3919033"/>
              <a:chExt cx="1785906" cy="478500"/>
            </a:xfrm>
          </p:grpSpPr>
          <p:grpSp>
            <p:nvGrpSpPr>
              <p:cNvPr id="316" name="グループ化 315">
                <a:extLst>
                  <a:ext uri="{FF2B5EF4-FFF2-40B4-BE49-F238E27FC236}">
                    <a16:creationId xmlns:a16="http://schemas.microsoft.com/office/drawing/2014/main" id="{890CC843-50BC-2943-3F2C-75394E96F3C9}"/>
                  </a:ext>
                </a:extLst>
              </p:cNvPr>
              <p:cNvGrpSpPr/>
              <p:nvPr/>
            </p:nvGrpSpPr>
            <p:grpSpPr>
              <a:xfrm>
                <a:off x="949016" y="4008899"/>
                <a:ext cx="69614" cy="298768"/>
                <a:chOff x="2439407" y="2962964"/>
                <a:chExt cx="69614" cy="428983"/>
              </a:xfrm>
            </p:grpSpPr>
            <p:cxnSp>
              <p:nvCxnSpPr>
                <p:cNvPr id="318" name="直線コネクタ 317">
                  <a:extLst>
                    <a:ext uri="{FF2B5EF4-FFF2-40B4-BE49-F238E27FC236}">
                      <a16:creationId xmlns:a16="http://schemas.microsoft.com/office/drawing/2014/main" id="{A49B3683-BDD9-52B9-613F-96A45F1D4F8B}"/>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19" name="直線コネクタ 318">
                  <a:extLst>
                    <a:ext uri="{FF2B5EF4-FFF2-40B4-BE49-F238E27FC236}">
                      <a16:creationId xmlns:a16="http://schemas.microsoft.com/office/drawing/2014/main" id="{02188016-CF2B-F281-7E27-7F1C0455543D}"/>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20" name="直線コネクタ 319">
                  <a:extLst>
                    <a:ext uri="{FF2B5EF4-FFF2-40B4-BE49-F238E27FC236}">
                      <a16:creationId xmlns:a16="http://schemas.microsoft.com/office/drawing/2014/main" id="{F7D039D8-DF5E-430E-FB65-230EF35F4F28}"/>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17" name="正方形/長方形 316">
                <a:extLst>
                  <a:ext uri="{FF2B5EF4-FFF2-40B4-BE49-F238E27FC236}">
                    <a16:creationId xmlns:a16="http://schemas.microsoft.com/office/drawing/2014/main" id="{2320F7C4-C89C-5DAC-9A44-12E056C08C92}"/>
                  </a:ext>
                </a:extLst>
              </p:cNvPr>
              <p:cNvSpPr/>
              <p:nvPr/>
            </p:nvSpPr>
            <p:spPr>
              <a:xfrm>
                <a:off x="954650" y="3919033"/>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終了イベント：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事務の終了を示し、必ず記載する必要がある。</a:t>
                </a:r>
              </a:p>
            </p:txBody>
          </p:sp>
        </p:grpSp>
      </p:grpSp>
      <p:grpSp>
        <p:nvGrpSpPr>
          <p:cNvPr id="45" name="グループ化 44">
            <a:extLst>
              <a:ext uri="{FF2B5EF4-FFF2-40B4-BE49-F238E27FC236}">
                <a16:creationId xmlns:a16="http://schemas.microsoft.com/office/drawing/2014/main" id="{120C1782-1201-1B99-DB18-E856D0315A5A}"/>
              </a:ext>
            </a:extLst>
          </p:cNvPr>
          <p:cNvGrpSpPr/>
          <p:nvPr/>
        </p:nvGrpSpPr>
        <p:grpSpPr>
          <a:xfrm>
            <a:off x="547477" y="5476544"/>
            <a:ext cx="182044" cy="182044"/>
            <a:chOff x="8420362" y="5457393"/>
            <a:chExt cx="182044" cy="182044"/>
          </a:xfrm>
        </p:grpSpPr>
        <p:sp>
          <p:nvSpPr>
            <p:cNvPr id="35" name="楕円 34">
              <a:extLst>
                <a:ext uri="{FF2B5EF4-FFF2-40B4-BE49-F238E27FC236}">
                  <a16:creationId xmlns:a16="http://schemas.microsoft.com/office/drawing/2014/main" id="{8F8610E2-9C62-F819-48F0-28FB535E6BEB}"/>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44" name="グラフィックス 43" descr="封筒 枠線">
              <a:extLst>
                <a:ext uri="{FF2B5EF4-FFF2-40B4-BE49-F238E27FC236}">
                  <a16:creationId xmlns:a16="http://schemas.microsoft.com/office/drawing/2014/main" id="{F1D0D136-C707-464A-D8E3-4B9CF2501AD4}"/>
                </a:ext>
              </a:extLst>
            </p:cNvPr>
            <p:cNvPicPr>
              <a:picLocks noChangeAspect="1"/>
            </p:cNvPicPr>
            <p:nvPr/>
          </p:nvPicPr>
          <p:blipFill>
            <a:blip r:embed="rId2">
              <a:extLst>
                <a:ext uri="{96DAC541-7B7A-43D3-8B79-37D633B846F1}">
                  <asvg:svgBlip xmlns:asvg="http://schemas.microsoft.com/office/drawing/2016/SVG/main" r:embed="rId12"/>
                </a:ext>
              </a:extLst>
            </a:blip>
            <a:stretch>
              <a:fillRect/>
            </a:stretch>
          </p:blipFill>
          <p:spPr>
            <a:xfrm>
              <a:off x="8432184" y="5469215"/>
              <a:ext cx="158400" cy="158400"/>
            </a:xfrm>
            <a:prstGeom prst="rect">
              <a:avLst/>
            </a:prstGeom>
          </p:spPr>
        </p:pic>
      </p:grpSp>
      <p:grpSp>
        <p:nvGrpSpPr>
          <p:cNvPr id="343" name="グループ化 342">
            <a:extLst>
              <a:ext uri="{FF2B5EF4-FFF2-40B4-BE49-F238E27FC236}">
                <a16:creationId xmlns:a16="http://schemas.microsoft.com/office/drawing/2014/main" id="{D3AEE1BE-64ED-B5FD-8222-178ECC8B0464}"/>
              </a:ext>
            </a:extLst>
          </p:cNvPr>
          <p:cNvGrpSpPr/>
          <p:nvPr/>
        </p:nvGrpSpPr>
        <p:grpSpPr>
          <a:xfrm>
            <a:off x="729521" y="5328316"/>
            <a:ext cx="1956456" cy="478500"/>
            <a:chOff x="719688" y="5325597"/>
            <a:chExt cx="1956456" cy="478500"/>
          </a:xfrm>
        </p:grpSpPr>
        <p:cxnSp>
          <p:nvCxnSpPr>
            <p:cNvPr id="322" name="直線コネクタ 321">
              <a:extLst>
                <a:ext uri="{FF2B5EF4-FFF2-40B4-BE49-F238E27FC236}">
                  <a16:creationId xmlns:a16="http://schemas.microsoft.com/office/drawing/2014/main" id="{5DD9C4C4-0473-386C-50F6-CE27CEA6283B}"/>
                </a:ext>
              </a:extLst>
            </p:cNvPr>
            <p:cNvCxnSpPr>
              <a:cxnSpLocks/>
              <a:endCxn id="325" idx="1"/>
            </p:cNvCxnSpPr>
            <p:nvPr/>
          </p:nvCxnSpPr>
          <p:spPr>
            <a:xfrm>
              <a:off x="719688" y="5564847"/>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24" name="グループ化 323">
              <a:extLst>
                <a:ext uri="{FF2B5EF4-FFF2-40B4-BE49-F238E27FC236}">
                  <a16:creationId xmlns:a16="http://schemas.microsoft.com/office/drawing/2014/main" id="{60E42DED-EB78-057A-C7DE-25F332EE4140}"/>
                </a:ext>
              </a:extLst>
            </p:cNvPr>
            <p:cNvGrpSpPr/>
            <p:nvPr/>
          </p:nvGrpSpPr>
          <p:grpSpPr>
            <a:xfrm>
              <a:off x="1031931" y="5415463"/>
              <a:ext cx="69614" cy="298768"/>
              <a:chOff x="2439407" y="2962964"/>
              <a:chExt cx="69614" cy="428983"/>
            </a:xfrm>
          </p:grpSpPr>
          <p:cxnSp>
            <p:nvCxnSpPr>
              <p:cNvPr id="326" name="直線コネクタ 325">
                <a:extLst>
                  <a:ext uri="{FF2B5EF4-FFF2-40B4-BE49-F238E27FC236}">
                    <a16:creationId xmlns:a16="http://schemas.microsoft.com/office/drawing/2014/main" id="{19E33D6D-5DE1-7606-E04D-F02F66D662EA}"/>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27" name="直線コネクタ 326">
                <a:extLst>
                  <a:ext uri="{FF2B5EF4-FFF2-40B4-BE49-F238E27FC236}">
                    <a16:creationId xmlns:a16="http://schemas.microsoft.com/office/drawing/2014/main" id="{007AD1F4-711E-B9AE-C2C5-A5AFA88B6FB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28" name="直線コネクタ 327">
                <a:extLst>
                  <a:ext uri="{FF2B5EF4-FFF2-40B4-BE49-F238E27FC236}">
                    <a16:creationId xmlns:a16="http://schemas.microsoft.com/office/drawing/2014/main" id="{546C3708-93B9-026A-6BA3-DF1008757154}"/>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25" name="正方形/長方形 324">
              <a:extLst>
                <a:ext uri="{FF2B5EF4-FFF2-40B4-BE49-F238E27FC236}">
                  <a16:creationId xmlns:a16="http://schemas.microsoft.com/office/drawing/2014/main" id="{1277C96D-BBE6-0E4F-A046-057C9C044B88}"/>
                </a:ext>
              </a:extLst>
            </p:cNvPr>
            <p:cNvSpPr/>
            <p:nvPr/>
          </p:nvSpPr>
          <p:spPr>
            <a:xfrm>
              <a:off x="1037565" y="5325597"/>
              <a:ext cx="1638579"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メッセージ開始イベント：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他のプールからのメッセージを受け取ることで事務が開始することを示す。</a:t>
              </a:r>
            </a:p>
          </p:txBody>
        </p:sp>
      </p:grpSp>
      <p:grpSp>
        <p:nvGrpSpPr>
          <p:cNvPr id="345" name="グループ化 344">
            <a:extLst>
              <a:ext uri="{FF2B5EF4-FFF2-40B4-BE49-F238E27FC236}">
                <a16:creationId xmlns:a16="http://schemas.microsoft.com/office/drawing/2014/main" id="{E0649BC9-770E-AF32-E90C-3AA8EC7CA8B4}"/>
              </a:ext>
            </a:extLst>
          </p:cNvPr>
          <p:cNvGrpSpPr/>
          <p:nvPr/>
        </p:nvGrpSpPr>
        <p:grpSpPr>
          <a:xfrm>
            <a:off x="729521" y="5798076"/>
            <a:ext cx="1956456" cy="478500"/>
            <a:chOff x="719688" y="5798076"/>
            <a:chExt cx="1956456" cy="478500"/>
          </a:xfrm>
        </p:grpSpPr>
        <p:cxnSp>
          <p:nvCxnSpPr>
            <p:cNvPr id="330" name="直線コネクタ 329">
              <a:extLst>
                <a:ext uri="{FF2B5EF4-FFF2-40B4-BE49-F238E27FC236}">
                  <a16:creationId xmlns:a16="http://schemas.microsoft.com/office/drawing/2014/main" id="{4D982E03-CF64-B903-5C68-7F1BD2A377CA}"/>
                </a:ext>
              </a:extLst>
            </p:cNvPr>
            <p:cNvCxnSpPr>
              <a:cxnSpLocks/>
              <a:endCxn id="333" idx="1"/>
            </p:cNvCxnSpPr>
            <p:nvPr/>
          </p:nvCxnSpPr>
          <p:spPr>
            <a:xfrm>
              <a:off x="719688" y="6037326"/>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32" name="グループ化 331">
              <a:extLst>
                <a:ext uri="{FF2B5EF4-FFF2-40B4-BE49-F238E27FC236}">
                  <a16:creationId xmlns:a16="http://schemas.microsoft.com/office/drawing/2014/main" id="{C311FA80-6391-6E42-6551-A904AAF9BC81}"/>
                </a:ext>
              </a:extLst>
            </p:cNvPr>
            <p:cNvGrpSpPr/>
            <p:nvPr/>
          </p:nvGrpSpPr>
          <p:grpSpPr>
            <a:xfrm>
              <a:off x="1031931" y="5887942"/>
              <a:ext cx="69614" cy="298768"/>
              <a:chOff x="2439407" y="2962964"/>
              <a:chExt cx="69614" cy="428983"/>
            </a:xfrm>
          </p:grpSpPr>
          <p:cxnSp>
            <p:nvCxnSpPr>
              <p:cNvPr id="334" name="直線コネクタ 333">
                <a:extLst>
                  <a:ext uri="{FF2B5EF4-FFF2-40B4-BE49-F238E27FC236}">
                    <a16:creationId xmlns:a16="http://schemas.microsoft.com/office/drawing/2014/main" id="{7DB1DA41-3748-E21F-C564-6E3084B51977}"/>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35" name="直線コネクタ 334">
                <a:extLst>
                  <a:ext uri="{FF2B5EF4-FFF2-40B4-BE49-F238E27FC236}">
                    <a16:creationId xmlns:a16="http://schemas.microsoft.com/office/drawing/2014/main" id="{654AD2A4-9B42-5A9D-608E-B771D0A0C37C}"/>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36" name="直線コネクタ 335">
                <a:extLst>
                  <a:ext uri="{FF2B5EF4-FFF2-40B4-BE49-F238E27FC236}">
                    <a16:creationId xmlns:a16="http://schemas.microsoft.com/office/drawing/2014/main" id="{7B8D8C86-DF65-DC3D-5E82-CE6313323E95}"/>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33" name="正方形/長方形 332">
              <a:extLst>
                <a:ext uri="{FF2B5EF4-FFF2-40B4-BE49-F238E27FC236}">
                  <a16:creationId xmlns:a16="http://schemas.microsoft.com/office/drawing/2014/main" id="{A398EC67-AF79-5F52-7A57-29EED16C52D5}"/>
                </a:ext>
              </a:extLst>
            </p:cNvPr>
            <p:cNvSpPr/>
            <p:nvPr/>
          </p:nvSpPr>
          <p:spPr>
            <a:xfrm>
              <a:off x="1037565" y="5798076"/>
              <a:ext cx="1638579"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メッセージ終了イベント：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他のプールにメッセージを送って、事務が終了することを示す。</a:t>
              </a:r>
            </a:p>
          </p:txBody>
        </p:sp>
      </p:grpSp>
      <p:grpSp>
        <p:nvGrpSpPr>
          <p:cNvPr id="407" name="グループ化 406">
            <a:extLst>
              <a:ext uri="{FF2B5EF4-FFF2-40B4-BE49-F238E27FC236}">
                <a16:creationId xmlns:a16="http://schemas.microsoft.com/office/drawing/2014/main" id="{5EDF4FA3-1CAA-6BA1-3AC0-E507C2887B4F}"/>
              </a:ext>
            </a:extLst>
          </p:cNvPr>
          <p:cNvGrpSpPr/>
          <p:nvPr/>
        </p:nvGrpSpPr>
        <p:grpSpPr>
          <a:xfrm>
            <a:off x="2810266" y="3583909"/>
            <a:ext cx="182044" cy="182044"/>
            <a:chOff x="2810266" y="3583909"/>
            <a:chExt cx="182044" cy="182044"/>
          </a:xfrm>
        </p:grpSpPr>
        <p:sp>
          <p:nvSpPr>
            <p:cNvPr id="48" name="楕円 47">
              <a:extLst>
                <a:ext uri="{FF2B5EF4-FFF2-40B4-BE49-F238E27FC236}">
                  <a16:creationId xmlns:a16="http://schemas.microsoft.com/office/drawing/2014/main" id="{4F7FCE7C-2023-0F72-7F1B-3DA33EF9DA93}"/>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394" name="グループ化 393">
              <a:extLst>
                <a:ext uri="{FF2B5EF4-FFF2-40B4-BE49-F238E27FC236}">
                  <a16:creationId xmlns:a16="http://schemas.microsoft.com/office/drawing/2014/main" id="{B2B03675-2FC7-B3CF-2C04-F06C92E7146C}"/>
                </a:ext>
              </a:extLst>
            </p:cNvPr>
            <p:cNvGrpSpPr/>
            <p:nvPr/>
          </p:nvGrpSpPr>
          <p:grpSpPr>
            <a:xfrm>
              <a:off x="2835232" y="3634549"/>
              <a:ext cx="132113" cy="80765"/>
              <a:chOff x="2601006" y="3678667"/>
              <a:chExt cx="132113" cy="80765"/>
            </a:xfrm>
          </p:grpSpPr>
          <p:sp>
            <p:nvSpPr>
              <p:cNvPr id="389" name="正方形/長方形 388">
                <a:extLst>
                  <a:ext uri="{FF2B5EF4-FFF2-40B4-BE49-F238E27FC236}">
                    <a16:creationId xmlns:a16="http://schemas.microsoft.com/office/drawing/2014/main" id="{74BF7F4F-45D8-4CB7-4A12-5E84ECDF22E8}"/>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90" name="二等辺三角形 389">
                <a:extLst>
                  <a:ext uri="{FF2B5EF4-FFF2-40B4-BE49-F238E27FC236}">
                    <a16:creationId xmlns:a16="http://schemas.microsoft.com/office/drawing/2014/main" id="{C86C4506-D083-C6FD-2A22-0447F10BBEDE}"/>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92" name="二等辺三角形 391">
                <a:extLst>
                  <a:ext uri="{FF2B5EF4-FFF2-40B4-BE49-F238E27FC236}">
                    <a16:creationId xmlns:a16="http://schemas.microsoft.com/office/drawing/2014/main" id="{C3EDFD91-8830-3E97-9C7C-13201C4ED2DC}"/>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393" name="正方形/長方形 392">
                <a:extLst>
                  <a:ext uri="{FF2B5EF4-FFF2-40B4-BE49-F238E27FC236}">
                    <a16:creationId xmlns:a16="http://schemas.microsoft.com/office/drawing/2014/main" id="{26568535-0174-A171-E145-9F6F0F743C4D}"/>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grpSp>
        <p:nvGrpSpPr>
          <p:cNvPr id="405" name="グループ化 404">
            <a:extLst>
              <a:ext uri="{FF2B5EF4-FFF2-40B4-BE49-F238E27FC236}">
                <a16:creationId xmlns:a16="http://schemas.microsoft.com/office/drawing/2014/main" id="{3D6845C9-0B9E-3D66-6601-EB37AF62AB10}"/>
              </a:ext>
            </a:extLst>
          </p:cNvPr>
          <p:cNvGrpSpPr/>
          <p:nvPr/>
        </p:nvGrpSpPr>
        <p:grpSpPr>
          <a:xfrm>
            <a:off x="547477" y="5946304"/>
            <a:ext cx="182044" cy="182044"/>
            <a:chOff x="547477" y="5946304"/>
            <a:chExt cx="182044" cy="182044"/>
          </a:xfrm>
        </p:grpSpPr>
        <p:sp>
          <p:nvSpPr>
            <p:cNvPr id="37" name="楕円 36">
              <a:extLst>
                <a:ext uri="{FF2B5EF4-FFF2-40B4-BE49-F238E27FC236}">
                  <a16:creationId xmlns:a16="http://schemas.microsoft.com/office/drawing/2014/main" id="{2DB963B9-DC15-300F-1788-D03DEEC34E48}"/>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400" name="グループ化 399">
              <a:extLst>
                <a:ext uri="{FF2B5EF4-FFF2-40B4-BE49-F238E27FC236}">
                  <a16:creationId xmlns:a16="http://schemas.microsoft.com/office/drawing/2014/main" id="{475CA3F3-470D-068F-12C9-B11BEA2F91F6}"/>
                </a:ext>
              </a:extLst>
            </p:cNvPr>
            <p:cNvGrpSpPr/>
            <p:nvPr/>
          </p:nvGrpSpPr>
          <p:grpSpPr>
            <a:xfrm>
              <a:off x="572442" y="5996943"/>
              <a:ext cx="132113" cy="80765"/>
              <a:chOff x="2601006" y="3678667"/>
              <a:chExt cx="132113" cy="80765"/>
            </a:xfrm>
          </p:grpSpPr>
          <p:sp>
            <p:nvSpPr>
              <p:cNvPr id="401" name="正方形/長方形 400">
                <a:extLst>
                  <a:ext uri="{FF2B5EF4-FFF2-40B4-BE49-F238E27FC236}">
                    <a16:creationId xmlns:a16="http://schemas.microsoft.com/office/drawing/2014/main" id="{6BECA6CF-6BE4-D51D-B03B-3463F45056DE}"/>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402" name="二等辺三角形 401">
                <a:extLst>
                  <a:ext uri="{FF2B5EF4-FFF2-40B4-BE49-F238E27FC236}">
                    <a16:creationId xmlns:a16="http://schemas.microsoft.com/office/drawing/2014/main" id="{A53F9631-E4AD-EA33-FFD4-6A6F38468002}"/>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403" name="二等辺三角形 402">
                <a:extLst>
                  <a:ext uri="{FF2B5EF4-FFF2-40B4-BE49-F238E27FC236}">
                    <a16:creationId xmlns:a16="http://schemas.microsoft.com/office/drawing/2014/main" id="{A891383A-CD62-41D5-C79F-3395FE99F4B9}"/>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404" name="正方形/長方形 403">
                <a:extLst>
                  <a:ext uri="{FF2B5EF4-FFF2-40B4-BE49-F238E27FC236}">
                    <a16:creationId xmlns:a16="http://schemas.microsoft.com/office/drawing/2014/main" id="{7609DB91-1BBC-A09E-FC13-28F973859BA0}"/>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406" name="ひし形 405">
            <a:extLst>
              <a:ext uri="{FF2B5EF4-FFF2-40B4-BE49-F238E27FC236}">
                <a16:creationId xmlns:a16="http://schemas.microsoft.com/office/drawing/2014/main" id="{86F93B86-3590-6F3F-ABBC-E66421AAD34B}"/>
              </a:ext>
            </a:extLst>
          </p:cNvPr>
          <p:cNvSpPr/>
          <p:nvPr/>
        </p:nvSpPr>
        <p:spPr>
          <a:xfrm>
            <a:off x="5310262" y="4576014"/>
            <a:ext cx="388800" cy="324000"/>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grpSp>
        <p:nvGrpSpPr>
          <p:cNvPr id="10" name="グループ化 9">
            <a:extLst>
              <a:ext uri="{FF2B5EF4-FFF2-40B4-BE49-F238E27FC236}">
                <a16:creationId xmlns:a16="http://schemas.microsoft.com/office/drawing/2014/main" id="{B0A6DD3B-76A7-3D10-E783-269326A18816}"/>
              </a:ext>
            </a:extLst>
          </p:cNvPr>
          <p:cNvGrpSpPr/>
          <p:nvPr/>
        </p:nvGrpSpPr>
        <p:grpSpPr>
          <a:xfrm>
            <a:off x="2731895" y="6013561"/>
            <a:ext cx="332977" cy="47531"/>
            <a:chOff x="8094074" y="5728204"/>
            <a:chExt cx="332977" cy="47531"/>
          </a:xfrm>
        </p:grpSpPr>
        <p:cxnSp>
          <p:nvCxnSpPr>
            <p:cNvPr id="18" name="直線矢印コネクタ 17">
              <a:extLst>
                <a:ext uri="{FF2B5EF4-FFF2-40B4-BE49-F238E27FC236}">
                  <a16:creationId xmlns:a16="http://schemas.microsoft.com/office/drawing/2014/main" id="{CAC4E855-CAFF-C229-2560-BB13B7BA87A0}"/>
                </a:ext>
              </a:extLst>
            </p:cNvPr>
            <p:cNvCxnSpPr>
              <a:cxnSpLocks/>
              <a:stCxn id="19" idx="6"/>
              <a:endCxn id="20" idx="3"/>
            </p:cNvCxnSpPr>
            <p:nvPr/>
          </p:nvCxnSpPr>
          <p:spPr>
            <a:xfrm flipV="1">
              <a:off x="8141605" y="5751969"/>
              <a:ext cx="213572" cy="1"/>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9" name="楕円 18">
              <a:extLst>
                <a:ext uri="{FF2B5EF4-FFF2-40B4-BE49-F238E27FC236}">
                  <a16:creationId xmlns:a16="http://schemas.microsoft.com/office/drawing/2014/main" id="{959C1357-2732-23AD-6F99-04F78248E60C}"/>
                </a:ext>
              </a:extLst>
            </p:cNvPr>
            <p:cNvSpPr/>
            <p:nvPr/>
          </p:nvSpPr>
          <p:spPr>
            <a:xfrm>
              <a:off x="8094074"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0" name="二等辺三角形 19">
              <a:extLst>
                <a:ext uri="{FF2B5EF4-FFF2-40B4-BE49-F238E27FC236}">
                  <a16:creationId xmlns:a16="http://schemas.microsoft.com/office/drawing/2014/main" id="{B961FEB0-DFED-4D61-0579-BDC2E82235A4}"/>
                </a:ext>
              </a:extLst>
            </p:cNvPr>
            <p:cNvSpPr/>
            <p:nvPr/>
          </p:nvSpPr>
          <p:spPr>
            <a:xfrm rot="5400000">
              <a:off x="8367804" y="5716032"/>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spTree>
    <p:extLst>
      <p:ext uri="{BB962C8B-B14F-4D97-AF65-F5344CB8AC3E}">
        <p14:creationId xmlns:p14="http://schemas.microsoft.com/office/powerpoint/2010/main" val="1567352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D0282A-DAD3-E0FA-D61C-AD6496B61DAD}"/>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62353DD4-FE1D-3A2E-0EC1-F3486B3ECE72}"/>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B76E655D-73E5-556E-B25B-CA73DDB1F18A}"/>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319E3254-1BDD-06E1-6A3B-72575E0EA5A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02EC2F63-69DC-9238-EC5D-02FCE0F01582}"/>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CA2C2881-E8EF-48FD-B21B-D4CAAC8DE01E}"/>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6E66E596-28C1-7598-2B1F-270DF02B0CDD}"/>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2.8</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21C0CCF4-FD0B-BD5E-31AB-C13C0D7D9DE7}"/>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次年度向け課税台帳作成</a:t>
              </a:r>
            </a:p>
          </p:txBody>
        </p:sp>
        <p:sp>
          <p:nvSpPr>
            <p:cNvPr id="14" name="正方形/長方形 13">
              <a:extLst>
                <a:ext uri="{FF2B5EF4-FFF2-40B4-BE49-F238E27FC236}">
                  <a16:creationId xmlns:a16="http://schemas.microsoft.com/office/drawing/2014/main" id="{0CDC10FE-16E0-FE10-9511-D3ECA1C5D446}"/>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課税台帳管理</a:t>
              </a:r>
            </a:p>
          </p:txBody>
        </p:sp>
      </p:grpSp>
      <p:grpSp>
        <p:nvGrpSpPr>
          <p:cNvPr id="16" name="グループ化 15">
            <a:extLst>
              <a:ext uri="{FF2B5EF4-FFF2-40B4-BE49-F238E27FC236}">
                <a16:creationId xmlns:a16="http://schemas.microsoft.com/office/drawing/2014/main" id="{EFE3051B-02A6-D041-5D8F-3D737511F3E3}"/>
              </a:ext>
            </a:extLst>
          </p:cNvPr>
          <p:cNvGrpSpPr/>
          <p:nvPr/>
        </p:nvGrpSpPr>
        <p:grpSpPr>
          <a:xfrm>
            <a:off x="331641" y="1889571"/>
            <a:ext cx="8480719" cy="2532705"/>
            <a:chOff x="4383024" y="977900"/>
            <a:chExt cx="8480719" cy="447033"/>
          </a:xfrm>
        </p:grpSpPr>
        <p:sp>
          <p:nvSpPr>
            <p:cNvPr id="17" name="正方形/長方形 16">
              <a:extLst>
                <a:ext uri="{FF2B5EF4-FFF2-40B4-BE49-F238E27FC236}">
                  <a16:creationId xmlns:a16="http://schemas.microsoft.com/office/drawing/2014/main" id="{60450C0F-E5A8-0EA0-6017-6E8F05816345}"/>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8ABFCA80-2C3C-5840-AB95-BCB4AA5575B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6E0EEE9A-1DED-6B73-3CAB-44AE7E1B5E5B}"/>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10</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ECECAD3F-2FDA-E351-62A5-4C4ACB1B593D}"/>
              </a:ext>
            </a:extLst>
          </p:cNvPr>
          <p:cNvGrpSpPr/>
          <p:nvPr/>
        </p:nvGrpSpPr>
        <p:grpSpPr>
          <a:xfrm>
            <a:off x="1816392"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2E6353F8-05A7-F3E0-AE9C-FA09CF5ADD8F}"/>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61E5B9F3-A6A5-F58D-FE03-E8F06B20020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次年度向け</a:t>
              </a:r>
              <a:endParaRPr kumimoji="1" lang="en-US" altLang="ja-JP" sz="500" b="1" dirty="0">
                <a:solidFill>
                  <a:schemeClr val="tx1"/>
                </a:solidFill>
                <a:latin typeface="+mn-ea"/>
              </a:endParaRPr>
            </a:p>
            <a:p>
              <a:pPr algn="ctr"/>
              <a:r>
                <a:rPr kumimoji="1" lang="ja-JP" altLang="en-US" sz="500" b="1" dirty="0">
                  <a:solidFill>
                    <a:schemeClr val="tx1"/>
                  </a:solidFill>
                  <a:latin typeface="+mn-ea"/>
                </a:rPr>
                <a:t>課税台帳作成</a:t>
              </a:r>
              <a:endParaRPr kumimoji="1" lang="en-US" altLang="ja-JP" sz="500" b="1" dirty="0">
                <a:solidFill>
                  <a:schemeClr val="tx1"/>
                </a:solidFill>
                <a:latin typeface="+mn-ea"/>
              </a:endParaRPr>
            </a:p>
          </p:txBody>
        </p:sp>
      </p:grpSp>
      <p:cxnSp>
        <p:nvCxnSpPr>
          <p:cNvPr id="33" name="直線矢印コネクタ 32">
            <a:extLst>
              <a:ext uri="{FF2B5EF4-FFF2-40B4-BE49-F238E27FC236}">
                <a16:creationId xmlns:a16="http://schemas.microsoft.com/office/drawing/2014/main" id="{4EBF42C6-4B9C-94A0-8354-968394ADD1E0}"/>
              </a:ext>
            </a:extLst>
          </p:cNvPr>
          <p:cNvCxnSpPr>
            <a:cxnSpLocks/>
            <a:stCxn id="22" idx="2"/>
            <a:endCxn id="118" idx="1"/>
          </p:cNvCxnSpPr>
          <p:nvPr/>
        </p:nvCxnSpPr>
        <p:spPr>
          <a:xfrm>
            <a:off x="2114334" y="2897084"/>
            <a:ext cx="1299" cy="16906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61B2AF94-612A-50BE-BB95-8CEC44F41CB8}"/>
              </a:ext>
            </a:extLst>
          </p:cNvPr>
          <p:cNvCxnSpPr>
            <a:cxnSpLocks/>
            <a:stCxn id="44" idx="6"/>
            <a:endCxn id="22" idx="1"/>
          </p:cNvCxnSpPr>
          <p:nvPr/>
        </p:nvCxnSpPr>
        <p:spPr>
          <a:xfrm>
            <a:off x="1256154" y="2662709"/>
            <a:ext cx="56023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2C95E72C-B207-BB60-1DBD-D3FDE70E7116}"/>
              </a:ext>
            </a:extLst>
          </p:cNvPr>
          <p:cNvSpPr/>
          <p:nvPr/>
        </p:nvSpPr>
        <p:spPr>
          <a:xfrm>
            <a:off x="5440615" y="282978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8458CB14-9171-0401-3948-BD5DB200422D}"/>
              </a:ext>
            </a:extLst>
          </p:cNvPr>
          <p:cNvSpPr/>
          <p:nvPr/>
        </p:nvSpPr>
        <p:spPr>
          <a:xfrm>
            <a:off x="6758568" y="5829301"/>
            <a:ext cx="2053792" cy="65531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1.2.1.</a:t>
            </a:r>
            <a:r>
              <a:rPr kumimoji="1" lang="zh-TW" altLang="en-US" sz="500" b="1" dirty="0">
                <a:solidFill>
                  <a:schemeClr val="tx1"/>
                </a:solidFill>
                <a:latin typeface="游ゴシック" panose="020B0400000000000000" pitchFamily="50" charset="-128"/>
                <a:ea typeface="游ゴシック" panose="020B0400000000000000" pitchFamily="50" charset="-128"/>
              </a:rPr>
              <a:t>　土地</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補充</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課税台帳管理</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課税台帳作成</a:t>
            </a:r>
          </a:p>
          <a:p>
            <a:r>
              <a:rPr kumimoji="1" lang="en-US" altLang="zh-TW" sz="500" b="1" dirty="0">
                <a:solidFill>
                  <a:schemeClr val="tx1"/>
                </a:solidFill>
                <a:latin typeface="游ゴシック" panose="020B0400000000000000" pitchFamily="50" charset="-128"/>
                <a:ea typeface="游ゴシック" panose="020B0400000000000000" pitchFamily="50" charset="-128"/>
              </a:rPr>
              <a:t>2.2.1.</a:t>
            </a:r>
            <a:r>
              <a:rPr kumimoji="1" lang="zh-TW" altLang="en-US" sz="500" b="1" dirty="0">
                <a:solidFill>
                  <a:schemeClr val="tx1"/>
                </a:solidFill>
                <a:latin typeface="游ゴシック" panose="020B0400000000000000" pitchFamily="50" charset="-128"/>
                <a:ea typeface="游ゴシック" panose="020B0400000000000000" pitchFamily="50" charset="-128"/>
              </a:rPr>
              <a:t>　家屋</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補充</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課税台帳管理</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課税台帳作成</a:t>
            </a:r>
          </a:p>
          <a:p>
            <a:r>
              <a:rPr kumimoji="1" lang="en-US" altLang="zh-TW" sz="500" b="1" dirty="0">
                <a:solidFill>
                  <a:schemeClr val="tx1"/>
                </a:solidFill>
                <a:latin typeface="游ゴシック" panose="020B0400000000000000" pitchFamily="50" charset="-128"/>
                <a:ea typeface="游ゴシック" panose="020B0400000000000000" pitchFamily="50" charset="-128"/>
              </a:rPr>
              <a:t>3.1.1.</a:t>
            </a:r>
            <a:r>
              <a:rPr kumimoji="1" lang="zh-TW" altLang="en-US" sz="500" b="1" dirty="0">
                <a:solidFill>
                  <a:schemeClr val="tx1"/>
                </a:solidFill>
                <a:latin typeface="游ゴシック" panose="020B0400000000000000" pitchFamily="50" charset="-128"/>
                <a:ea typeface="游ゴシック" panose="020B0400000000000000" pitchFamily="50" charset="-128"/>
              </a:rPr>
              <a:t>　償却資産課税台帳管理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B4D9CDFA-8A62-8A0B-F80E-60DE144C0541}"/>
              </a:ext>
            </a:extLst>
          </p:cNvPr>
          <p:cNvGrpSpPr/>
          <p:nvPr/>
        </p:nvGrpSpPr>
        <p:grpSpPr>
          <a:xfrm>
            <a:off x="1826516" y="4587740"/>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A2EAB408-0CF5-3DE9-663F-A914854507D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51A1C04C-4E79-F96A-C2A3-4DD8B713278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1AF688CE-4989-CDE9-CE99-BB317B320A2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4569D99C-F449-A0ED-8AA9-EC47C40FE2C8}"/>
              </a:ext>
            </a:extLst>
          </p:cNvPr>
          <p:cNvSpPr/>
          <p:nvPr/>
        </p:nvSpPr>
        <p:spPr>
          <a:xfrm>
            <a:off x="5782563"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84" name="直線矢印コネクタ 183">
            <a:extLst>
              <a:ext uri="{FF2B5EF4-FFF2-40B4-BE49-F238E27FC236}">
                <a16:creationId xmlns:a16="http://schemas.microsoft.com/office/drawing/2014/main" id="{1106EE16-A4EA-1306-E495-375EA0F3896C}"/>
              </a:ext>
            </a:extLst>
          </p:cNvPr>
          <p:cNvCxnSpPr>
            <a:cxnSpLocks/>
            <a:stCxn id="22" idx="3"/>
            <a:endCxn id="56" idx="1"/>
          </p:cNvCxnSpPr>
          <p:nvPr/>
        </p:nvCxnSpPr>
        <p:spPr>
          <a:xfrm>
            <a:off x="2412276" y="2662709"/>
            <a:ext cx="47646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E766A2C3-1AE4-DB37-F9DA-564C815FDD32}"/>
              </a:ext>
            </a:extLst>
          </p:cNvPr>
          <p:cNvGrpSpPr/>
          <p:nvPr/>
        </p:nvGrpSpPr>
        <p:grpSpPr>
          <a:xfrm>
            <a:off x="2334670" y="4949882"/>
            <a:ext cx="752658" cy="405710"/>
            <a:chOff x="4488244" y="5206471"/>
            <a:chExt cx="752658" cy="405710"/>
          </a:xfrm>
        </p:grpSpPr>
        <p:cxnSp>
          <p:nvCxnSpPr>
            <p:cNvPr id="80" name="直線矢印コネクタ 79">
              <a:extLst>
                <a:ext uri="{FF2B5EF4-FFF2-40B4-BE49-F238E27FC236}">
                  <a16:creationId xmlns:a16="http://schemas.microsoft.com/office/drawing/2014/main" id="{8810C761-11AD-B9FA-9D7B-DC8481E2A5EA}"/>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B8DD2EEA-5140-D352-036F-3A4E4A8739CF}"/>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22748C87-2253-188D-84C9-0F398110671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05A2CFA1-18E1-FC58-DB76-CD4A61A967B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30424590-2A58-1CB8-AE96-97CFA455194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A7938556-C518-584B-80E7-728163EB10B1}"/>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31" name="直線矢印コネクタ 30">
            <a:extLst>
              <a:ext uri="{FF2B5EF4-FFF2-40B4-BE49-F238E27FC236}">
                <a16:creationId xmlns:a16="http://schemas.microsoft.com/office/drawing/2014/main" id="{D7C275AF-5D5E-7BAD-99FD-64AB66C55F1B}"/>
              </a:ext>
            </a:extLst>
          </p:cNvPr>
          <p:cNvCxnSpPr>
            <a:cxnSpLocks/>
            <a:stCxn id="63" idx="2"/>
            <a:endCxn id="35" idx="1"/>
          </p:cNvCxnSpPr>
          <p:nvPr/>
        </p:nvCxnSpPr>
        <p:spPr>
          <a:xfrm>
            <a:off x="4537251" y="2897084"/>
            <a:ext cx="1299" cy="16906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4" name="グループ化 33">
            <a:extLst>
              <a:ext uri="{FF2B5EF4-FFF2-40B4-BE49-F238E27FC236}">
                <a16:creationId xmlns:a16="http://schemas.microsoft.com/office/drawing/2014/main" id="{0EB27C31-F8E4-57C2-08DC-B6724D51438E}"/>
              </a:ext>
            </a:extLst>
          </p:cNvPr>
          <p:cNvGrpSpPr/>
          <p:nvPr/>
        </p:nvGrpSpPr>
        <p:grpSpPr>
          <a:xfrm>
            <a:off x="4249433" y="4587740"/>
            <a:ext cx="575637" cy="451948"/>
            <a:chOff x="5274238" y="5435541"/>
            <a:chExt cx="439201" cy="345439"/>
          </a:xfrm>
        </p:grpSpPr>
        <p:sp>
          <p:nvSpPr>
            <p:cNvPr id="35" name="フローチャート: 磁気ディスク 34">
              <a:extLst>
                <a:ext uri="{FF2B5EF4-FFF2-40B4-BE49-F238E27FC236}">
                  <a16:creationId xmlns:a16="http://schemas.microsoft.com/office/drawing/2014/main" id="{51062564-D9DB-8F91-030E-969D862ACA1F}"/>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6" name="円弧 35">
              <a:extLst>
                <a:ext uri="{FF2B5EF4-FFF2-40B4-BE49-F238E27FC236}">
                  <a16:creationId xmlns:a16="http://schemas.microsoft.com/office/drawing/2014/main" id="{DDB51E03-B595-0272-EABE-956C0BE31B5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9" name="円弧 38">
              <a:extLst>
                <a:ext uri="{FF2B5EF4-FFF2-40B4-BE49-F238E27FC236}">
                  <a16:creationId xmlns:a16="http://schemas.microsoft.com/office/drawing/2014/main" id="{AC11B039-AE15-4E8D-0657-ED5815F8249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0" name="グループ化 39">
            <a:extLst>
              <a:ext uri="{FF2B5EF4-FFF2-40B4-BE49-F238E27FC236}">
                <a16:creationId xmlns:a16="http://schemas.microsoft.com/office/drawing/2014/main" id="{3F06B25D-4545-6B86-06AD-0ABABC848A1E}"/>
              </a:ext>
            </a:extLst>
          </p:cNvPr>
          <p:cNvGrpSpPr/>
          <p:nvPr/>
        </p:nvGrpSpPr>
        <p:grpSpPr>
          <a:xfrm>
            <a:off x="4775181" y="4949882"/>
            <a:ext cx="752658" cy="405710"/>
            <a:chOff x="5549538" y="5066857"/>
            <a:chExt cx="752658" cy="405710"/>
          </a:xfrm>
        </p:grpSpPr>
        <p:cxnSp>
          <p:nvCxnSpPr>
            <p:cNvPr id="41" name="直線矢印コネクタ 40">
              <a:extLst>
                <a:ext uri="{FF2B5EF4-FFF2-40B4-BE49-F238E27FC236}">
                  <a16:creationId xmlns:a16="http://schemas.microsoft.com/office/drawing/2014/main" id="{3FBF8695-AD38-B620-E27E-0D4C6392E0BA}"/>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5561BC43-5339-72E1-1B12-0188AF27D59F}"/>
                </a:ext>
              </a:extLst>
            </p:cNvPr>
            <p:cNvGrpSpPr/>
            <p:nvPr/>
          </p:nvGrpSpPr>
          <p:grpSpPr>
            <a:xfrm>
              <a:off x="5672158" y="5172745"/>
              <a:ext cx="69614" cy="299822"/>
              <a:chOff x="2439407" y="2962964"/>
              <a:chExt cx="69614" cy="430496"/>
            </a:xfrm>
          </p:grpSpPr>
          <p:cxnSp>
            <p:nvCxnSpPr>
              <p:cNvPr id="50" name="直線コネクタ 49">
                <a:extLst>
                  <a:ext uri="{FF2B5EF4-FFF2-40B4-BE49-F238E27FC236}">
                    <a16:creationId xmlns:a16="http://schemas.microsoft.com/office/drawing/2014/main" id="{748EC92A-3330-CD50-8BDC-EF55E36A825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F7B037B4-21D2-45DE-33EB-B7A026E69F9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554521B0-D4C2-F63C-EE23-ADD8C733585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5" name="正方形/長方形 44">
              <a:extLst>
                <a:ext uri="{FF2B5EF4-FFF2-40B4-BE49-F238E27FC236}">
                  <a16:creationId xmlns:a16="http://schemas.microsoft.com/office/drawing/2014/main" id="{42727D42-9BA2-6FE9-804B-A3C2F8A0675A}"/>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53" name="グループ化 52">
            <a:extLst>
              <a:ext uri="{FF2B5EF4-FFF2-40B4-BE49-F238E27FC236}">
                <a16:creationId xmlns:a16="http://schemas.microsoft.com/office/drawing/2014/main" id="{0AC7F29C-7264-FFD7-4298-E6DBCE918FB6}"/>
              </a:ext>
            </a:extLst>
          </p:cNvPr>
          <p:cNvGrpSpPr/>
          <p:nvPr/>
        </p:nvGrpSpPr>
        <p:grpSpPr>
          <a:xfrm>
            <a:off x="4239309" y="2428334"/>
            <a:ext cx="595884" cy="468750"/>
            <a:chOff x="2420174" y="2805910"/>
            <a:chExt cx="595884" cy="468750"/>
          </a:xfrm>
        </p:grpSpPr>
        <p:pic>
          <p:nvPicPr>
            <p:cNvPr id="61" name="グラフィックス 60" descr="ユーザー 枠線">
              <a:extLst>
                <a:ext uri="{FF2B5EF4-FFF2-40B4-BE49-F238E27FC236}">
                  <a16:creationId xmlns:a16="http://schemas.microsoft.com/office/drawing/2014/main" id="{C31765B2-265C-F219-9110-39191A2AFB5D}"/>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3" name="四角形: 角を丸くする 62">
              <a:extLst>
                <a:ext uri="{FF2B5EF4-FFF2-40B4-BE49-F238E27FC236}">
                  <a16:creationId xmlns:a16="http://schemas.microsoft.com/office/drawing/2014/main" id="{A0D7223B-2A95-6C1C-820B-3CCDACA3E13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新規登録</a:t>
              </a:r>
            </a:p>
          </p:txBody>
        </p:sp>
      </p:grpSp>
      <p:cxnSp>
        <p:nvCxnSpPr>
          <p:cNvPr id="101" name="直線矢印コネクタ 100">
            <a:extLst>
              <a:ext uri="{FF2B5EF4-FFF2-40B4-BE49-F238E27FC236}">
                <a16:creationId xmlns:a16="http://schemas.microsoft.com/office/drawing/2014/main" id="{B42DCC19-F5EC-0A19-6216-5F1746C31617}"/>
              </a:ext>
            </a:extLst>
          </p:cNvPr>
          <p:cNvCxnSpPr>
            <a:cxnSpLocks/>
            <a:stCxn id="63" idx="3"/>
            <a:endCxn id="38" idx="2"/>
          </p:cNvCxnSpPr>
          <p:nvPr/>
        </p:nvCxnSpPr>
        <p:spPr>
          <a:xfrm>
            <a:off x="4835193" y="2662709"/>
            <a:ext cx="94737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 name="直線矢印コネクタ 23">
            <a:extLst>
              <a:ext uri="{FF2B5EF4-FFF2-40B4-BE49-F238E27FC236}">
                <a16:creationId xmlns:a16="http://schemas.microsoft.com/office/drawing/2014/main" id="{03E32213-F3A7-C705-5A82-6F932E9ABC23}"/>
              </a:ext>
            </a:extLst>
          </p:cNvPr>
          <p:cNvCxnSpPr>
            <a:cxnSpLocks/>
            <a:stCxn id="56" idx="3"/>
            <a:endCxn id="63" idx="1"/>
          </p:cNvCxnSpPr>
          <p:nvPr/>
        </p:nvCxnSpPr>
        <p:spPr>
          <a:xfrm>
            <a:off x="3232714" y="2662709"/>
            <a:ext cx="100659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 name="グループ化 24">
            <a:extLst>
              <a:ext uri="{FF2B5EF4-FFF2-40B4-BE49-F238E27FC236}">
                <a16:creationId xmlns:a16="http://schemas.microsoft.com/office/drawing/2014/main" id="{F6B969AA-1C6C-AC55-4D9A-D6C90C15BB34}"/>
              </a:ext>
            </a:extLst>
          </p:cNvPr>
          <p:cNvGrpSpPr/>
          <p:nvPr/>
        </p:nvGrpSpPr>
        <p:grpSpPr>
          <a:xfrm>
            <a:off x="3292983" y="3226444"/>
            <a:ext cx="595884" cy="468750"/>
            <a:chOff x="6615900" y="3043528"/>
            <a:chExt cx="595884" cy="468750"/>
          </a:xfrm>
        </p:grpSpPr>
        <p:pic>
          <p:nvPicPr>
            <p:cNvPr id="26" name="グラフィックス 25" descr="ユーザー 枠線">
              <a:extLst>
                <a:ext uri="{FF2B5EF4-FFF2-40B4-BE49-F238E27FC236}">
                  <a16:creationId xmlns:a16="http://schemas.microsoft.com/office/drawing/2014/main" id="{BF8084A9-A33C-7888-6090-63FE5BD2ED6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28" name="四角形: 角を丸くする 27">
              <a:extLst>
                <a:ext uri="{FF2B5EF4-FFF2-40B4-BE49-F238E27FC236}">
                  <a16:creationId xmlns:a16="http://schemas.microsoft.com/office/drawing/2014/main" id="{35147638-A9DE-4B97-284C-8B3BEB5E059F}"/>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取消・訂正処理</a:t>
              </a:r>
              <a:endParaRPr kumimoji="1" lang="en-US" altLang="ja-JP" sz="500" b="1" dirty="0">
                <a:solidFill>
                  <a:schemeClr val="tx1"/>
                </a:solidFill>
                <a:latin typeface="+mn-ea"/>
              </a:endParaRPr>
            </a:p>
          </p:txBody>
        </p:sp>
      </p:grpSp>
      <p:cxnSp>
        <p:nvCxnSpPr>
          <p:cNvPr id="29" name="直線矢印コネクタ 128">
            <a:extLst>
              <a:ext uri="{FF2B5EF4-FFF2-40B4-BE49-F238E27FC236}">
                <a16:creationId xmlns:a16="http://schemas.microsoft.com/office/drawing/2014/main" id="{69721258-DF17-5CA5-BB7B-163C99096B63}"/>
              </a:ext>
            </a:extLst>
          </p:cNvPr>
          <p:cNvCxnSpPr>
            <a:cxnSpLocks/>
            <a:stCxn id="56" idx="2"/>
            <a:endCxn id="28" idx="1"/>
          </p:cNvCxnSpPr>
          <p:nvPr/>
        </p:nvCxnSpPr>
        <p:spPr>
          <a:xfrm rot="16200000" flipH="1">
            <a:off x="2846303" y="3014138"/>
            <a:ext cx="661107" cy="232254"/>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 name="正方形/長方形 29">
            <a:extLst>
              <a:ext uri="{FF2B5EF4-FFF2-40B4-BE49-F238E27FC236}">
                <a16:creationId xmlns:a16="http://schemas.microsoft.com/office/drawing/2014/main" id="{E9D67C41-2762-543A-55B0-E1DB9195977F}"/>
              </a:ext>
            </a:extLst>
          </p:cNvPr>
          <p:cNvSpPr/>
          <p:nvPr/>
        </p:nvSpPr>
        <p:spPr>
          <a:xfrm>
            <a:off x="3140154"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2" name="正方形/長方形 31">
            <a:extLst>
              <a:ext uri="{FF2B5EF4-FFF2-40B4-BE49-F238E27FC236}">
                <a16:creationId xmlns:a16="http://schemas.microsoft.com/office/drawing/2014/main" id="{73A76654-BF07-0350-2DE5-52CA1D11F963}"/>
              </a:ext>
            </a:extLst>
          </p:cNvPr>
          <p:cNvSpPr/>
          <p:nvPr/>
        </p:nvSpPr>
        <p:spPr>
          <a:xfrm>
            <a:off x="2549819" y="224732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誤処理の有無</a:t>
            </a:r>
          </a:p>
        </p:txBody>
      </p:sp>
      <p:sp>
        <p:nvSpPr>
          <p:cNvPr id="49" name="正方形/長方形 48">
            <a:extLst>
              <a:ext uri="{FF2B5EF4-FFF2-40B4-BE49-F238E27FC236}">
                <a16:creationId xmlns:a16="http://schemas.microsoft.com/office/drawing/2014/main" id="{7E5D0E0E-E5A1-1C1C-5C52-B9F43A67E978}"/>
              </a:ext>
            </a:extLst>
          </p:cNvPr>
          <p:cNvSpPr/>
          <p:nvPr/>
        </p:nvSpPr>
        <p:spPr>
          <a:xfrm>
            <a:off x="2609957"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56" name="ひし形 55">
            <a:extLst>
              <a:ext uri="{FF2B5EF4-FFF2-40B4-BE49-F238E27FC236}">
                <a16:creationId xmlns:a16="http://schemas.microsoft.com/office/drawing/2014/main" id="{31932B55-1478-B6DE-2ABF-D4A7F5396779}"/>
              </a:ext>
            </a:extLst>
          </p:cNvPr>
          <p:cNvSpPr/>
          <p:nvPr/>
        </p:nvSpPr>
        <p:spPr>
          <a:xfrm>
            <a:off x="2888743"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57" name="直線矢印コネクタ 128">
            <a:extLst>
              <a:ext uri="{FF2B5EF4-FFF2-40B4-BE49-F238E27FC236}">
                <a16:creationId xmlns:a16="http://schemas.microsoft.com/office/drawing/2014/main" id="{01A20163-C2ED-8117-32C5-F164D4D5231C}"/>
              </a:ext>
            </a:extLst>
          </p:cNvPr>
          <p:cNvCxnSpPr>
            <a:cxnSpLocks/>
            <a:stCxn id="28" idx="3"/>
            <a:endCxn id="63" idx="1"/>
          </p:cNvCxnSpPr>
          <p:nvPr/>
        </p:nvCxnSpPr>
        <p:spPr>
          <a:xfrm flipV="1">
            <a:off x="3888867" y="2662709"/>
            <a:ext cx="350442" cy="79811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58" name="直線矢印コネクタ 57">
            <a:extLst>
              <a:ext uri="{FF2B5EF4-FFF2-40B4-BE49-F238E27FC236}">
                <a16:creationId xmlns:a16="http://schemas.microsoft.com/office/drawing/2014/main" id="{C9748B22-33F1-655C-B9A2-1156E9F70342}"/>
              </a:ext>
            </a:extLst>
          </p:cNvPr>
          <p:cNvCxnSpPr>
            <a:cxnSpLocks/>
            <a:stCxn id="28" idx="2"/>
            <a:endCxn id="62" idx="1"/>
          </p:cNvCxnSpPr>
          <p:nvPr/>
        </p:nvCxnSpPr>
        <p:spPr>
          <a:xfrm>
            <a:off x="3590925" y="3695194"/>
            <a:ext cx="1299" cy="89254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9" name="グループ化 58">
            <a:extLst>
              <a:ext uri="{FF2B5EF4-FFF2-40B4-BE49-F238E27FC236}">
                <a16:creationId xmlns:a16="http://schemas.microsoft.com/office/drawing/2014/main" id="{063AEE28-2598-FFF3-99A0-67B1977EAFD6}"/>
              </a:ext>
            </a:extLst>
          </p:cNvPr>
          <p:cNvGrpSpPr/>
          <p:nvPr/>
        </p:nvGrpSpPr>
        <p:grpSpPr>
          <a:xfrm>
            <a:off x="3303107" y="4587740"/>
            <a:ext cx="575637" cy="451948"/>
            <a:chOff x="5274238" y="5435541"/>
            <a:chExt cx="439201" cy="345439"/>
          </a:xfrm>
        </p:grpSpPr>
        <p:sp>
          <p:nvSpPr>
            <p:cNvPr id="62" name="フローチャート: 磁気ディスク 61">
              <a:extLst>
                <a:ext uri="{FF2B5EF4-FFF2-40B4-BE49-F238E27FC236}">
                  <a16:creationId xmlns:a16="http://schemas.microsoft.com/office/drawing/2014/main" id="{73A9F62A-C4F0-6964-7BCA-1E2B69DB99A8}"/>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4" name="円弧 63">
              <a:extLst>
                <a:ext uri="{FF2B5EF4-FFF2-40B4-BE49-F238E27FC236}">
                  <a16:creationId xmlns:a16="http://schemas.microsoft.com/office/drawing/2014/main" id="{737EB983-0D15-1B44-D3AE-B1206277B24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2" name="円弧 71">
              <a:extLst>
                <a:ext uri="{FF2B5EF4-FFF2-40B4-BE49-F238E27FC236}">
                  <a16:creationId xmlns:a16="http://schemas.microsoft.com/office/drawing/2014/main" id="{356A3B03-4F45-973A-A3A3-60280423793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3" name="グループ化 72">
            <a:extLst>
              <a:ext uri="{FF2B5EF4-FFF2-40B4-BE49-F238E27FC236}">
                <a16:creationId xmlns:a16="http://schemas.microsoft.com/office/drawing/2014/main" id="{9391530A-A45F-7471-C68C-E7F3494CD75F}"/>
              </a:ext>
            </a:extLst>
          </p:cNvPr>
          <p:cNvGrpSpPr/>
          <p:nvPr/>
        </p:nvGrpSpPr>
        <p:grpSpPr>
          <a:xfrm>
            <a:off x="3824088" y="4949882"/>
            <a:ext cx="752658" cy="405710"/>
            <a:chOff x="5549538" y="5066857"/>
            <a:chExt cx="752658" cy="405710"/>
          </a:xfrm>
        </p:grpSpPr>
        <p:cxnSp>
          <p:nvCxnSpPr>
            <p:cNvPr id="74" name="直線矢印コネクタ 73">
              <a:extLst>
                <a:ext uri="{FF2B5EF4-FFF2-40B4-BE49-F238E27FC236}">
                  <a16:creationId xmlns:a16="http://schemas.microsoft.com/office/drawing/2014/main" id="{C10EE0A6-B429-B0D3-072F-3BA73134BA91}"/>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6F6B9AE8-C4B3-1C58-4AB5-50363A990377}"/>
                </a:ext>
              </a:extLst>
            </p:cNvPr>
            <p:cNvGrpSpPr/>
            <p:nvPr/>
          </p:nvGrpSpPr>
          <p:grpSpPr>
            <a:xfrm>
              <a:off x="5672158" y="5172745"/>
              <a:ext cx="69614" cy="299822"/>
              <a:chOff x="2439407" y="2962964"/>
              <a:chExt cx="69614" cy="430496"/>
            </a:xfrm>
          </p:grpSpPr>
          <p:cxnSp>
            <p:nvCxnSpPr>
              <p:cNvPr id="77" name="直線コネクタ 76">
                <a:extLst>
                  <a:ext uri="{FF2B5EF4-FFF2-40B4-BE49-F238E27FC236}">
                    <a16:creationId xmlns:a16="http://schemas.microsoft.com/office/drawing/2014/main" id="{30844BEA-4ABB-FE93-A8A8-757364B6A86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4682AC08-9CEB-7F1B-914C-C805CC7782E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4799DBEC-8412-B5D1-D18E-4C0A497B197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9863F553-1A0C-0C3B-F9A3-2F32F7D37D29}"/>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sp>
        <p:nvSpPr>
          <p:cNvPr id="27" name="正方形/長方形 26">
            <a:extLst>
              <a:ext uri="{FF2B5EF4-FFF2-40B4-BE49-F238E27FC236}">
                <a16:creationId xmlns:a16="http://schemas.microsoft.com/office/drawing/2014/main" id="{E44E0651-E28C-7697-03F2-812340205E89}"/>
              </a:ext>
            </a:extLst>
          </p:cNvPr>
          <p:cNvSpPr/>
          <p:nvPr/>
        </p:nvSpPr>
        <p:spPr>
          <a:xfrm>
            <a:off x="701456" y="281030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44" name="楕円 43">
            <a:extLst>
              <a:ext uri="{FF2B5EF4-FFF2-40B4-BE49-F238E27FC236}">
                <a16:creationId xmlns:a16="http://schemas.microsoft.com/office/drawing/2014/main" id="{39AE8B49-DBA1-C031-2C8B-C53FA3ED34EC}"/>
              </a:ext>
            </a:extLst>
          </p:cNvPr>
          <p:cNvSpPr/>
          <p:nvPr/>
        </p:nvSpPr>
        <p:spPr>
          <a:xfrm>
            <a:off x="950154"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98" name="グループ化 97">
            <a:extLst>
              <a:ext uri="{FF2B5EF4-FFF2-40B4-BE49-F238E27FC236}">
                <a16:creationId xmlns:a16="http://schemas.microsoft.com/office/drawing/2014/main" id="{5782567B-7962-889E-A6A1-CEE562E4FB63}"/>
              </a:ext>
            </a:extLst>
          </p:cNvPr>
          <p:cNvGrpSpPr/>
          <p:nvPr/>
        </p:nvGrpSpPr>
        <p:grpSpPr>
          <a:xfrm>
            <a:off x="4621795" y="2894515"/>
            <a:ext cx="621625" cy="706178"/>
            <a:chOff x="2248720" y="2988182"/>
            <a:chExt cx="621625" cy="706178"/>
          </a:xfrm>
        </p:grpSpPr>
        <p:pic>
          <p:nvPicPr>
            <p:cNvPr id="103" name="グラフィックス 102" descr="紙 枠線">
              <a:extLst>
                <a:ext uri="{FF2B5EF4-FFF2-40B4-BE49-F238E27FC236}">
                  <a16:creationId xmlns:a16="http://schemas.microsoft.com/office/drawing/2014/main" id="{797E8EA0-45B2-1E8A-0097-6BE9D3535F3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04" name="直線矢印コネクタ 36">
              <a:extLst>
                <a:ext uri="{FF2B5EF4-FFF2-40B4-BE49-F238E27FC236}">
                  <a16:creationId xmlns:a16="http://schemas.microsoft.com/office/drawing/2014/main" id="{442099AF-55F6-C9C5-395E-1549F5CEA9B1}"/>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05" name="正方形/長方形 104">
              <a:extLst>
                <a:ext uri="{FF2B5EF4-FFF2-40B4-BE49-F238E27FC236}">
                  <a16:creationId xmlns:a16="http://schemas.microsoft.com/office/drawing/2014/main" id="{A5143EC2-6E75-6096-A09F-8C30CBEB6029}"/>
                </a:ext>
              </a:extLst>
            </p:cNvPr>
            <p:cNvSpPr/>
            <p:nvPr/>
          </p:nvSpPr>
          <p:spPr>
            <a:xfrm>
              <a:off x="2248720"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土地</a:t>
              </a:r>
              <a:r>
                <a:rPr kumimoji="1" lang="en-US" altLang="ja-JP" sz="500" b="1" dirty="0">
                  <a:solidFill>
                    <a:schemeClr val="tx1"/>
                  </a:solidFill>
                  <a:latin typeface="+mn-ea"/>
                </a:rPr>
                <a:t>(</a:t>
              </a:r>
              <a:r>
                <a:rPr kumimoji="1" lang="ja-JP" altLang="en-US" sz="500" b="1" dirty="0">
                  <a:solidFill>
                    <a:schemeClr val="tx1"/>
                  </a:solidFill>
                  <a:latin typeface="+mn-ea"/>
                </a:rPr>
                <a:t>補充</a:t>
              </a:r>
              <a:r>
                <a:rPr kumimoji="1" lang="en-US" altLang="ja-JP" sz="500" b="1" dirty="0">
                  <a:solidFill>
                    <a:schemeClr val="tx1"/>
                  </a:solidFill>
                  <a:latin typeface="+mn-ea"/>
                </a:rPr>
                <a:t>)</a:t>
              </a:r>
              <a:r>
                <a:rPr kumimoji="1" lang="ja-JP" altLang="en-US" sz="500" b="1" dirty="0">
                  <a:solidFill>
                    <a:schemeClr val="tx1"/>
                  </a:solidFill>
                  <a:latin typeface="+mn-ea"/>
                </a:rPr>
                <a:t>課税台帳</a:t>
              </a:r>
            </a:p>
            <a:p>
              <a:r>
                <a:rPr kumimoji="1" lang="ja-JP" altLang="en-US" sz="500" b="1" dirty="0">
                  <a:solidFill>
                    <a:schemeClr val="tx1"/>
                  </a:solidFill>
                  <a:latin typeface="+mn-ea"/>
                </a:rPr>
                <a:t>家屋</a:t>
              </a:r>
              <a:r>
                <a:rPr kumimoji="1" lang="en-US" altLang="ja-JP" sz="500" b="1" dirty="0">
                  <a:solidFill>
                    <a:schemeClr val="tx1"/>
                  </a:solidFill>
                  <a:latin typeface="+mn-ea"/>
                </a:rPr>
                <a:t>(</a:t>
              </a:r>
              <a:r>
                <a:rPr kumimoji="1" lang="ja-JP" altLang="en-US" sz="500" b="1" dirty="0">
                  <a:solidFill>
                    <a:schemeClr val="tx1"/>
                  </a:solidFill>
                  <a:latin typeface="+mn-ea"/>
                </a:rPr>
                <a:t>補充</a:t>
              </a:r>
              <a:r>
                <a:rPr kumimoji="1" lang="en-US" altLang="ja-JP" sz="500" b="1" dirty="0">
                  <a:solidFill>
                    <a:schemeClr val="tx1"/>
                  </a:solidFill>
                  <a:latin typeface="+mn-ea"/>
                </a:rPr>
                <a:t>)</a:t>
              </a:r>
              <a:r>
                <a:rPr kumimoji="1" lang="ja-JP" altLang="en-US" sz="500" b="1" dirty="0">
                  <a:solidFill>
                    <a:schemeClr val="tx1"/>
                  </a:solidFill>
                  <a:latin typeface="+mn-ea"/>
                </a:rPr>
                <a:t>課税台帳</a:t>
              </a:r>
              <a:endParaRPr kumimoji="1" lang="en-US" altLang="ja-JP" sz="500" b="1" dirty="0">
                <a:solidFill>
                  <a:schemeClr val="tx1"/>
                </a:solidFill>
                <a:latin typeface="+mn-ea"/>
              </a:endParaRPr>
            </a:p>
            <a:p>
              <a:r>
                <a:rPr kumimoji="1" lang="ja-JP" altLang="en-US" sz="500" b="1" dirty="0">
                  <a:solidFill>
                    <a:schemeClr val="tx1"/>
                  </a:solidFill>
                  <a:latin typeface="+mn-ea"/>
                </a:rPr>
                <a:t>償却資産課税台帳</a:t>
              </a:r>
            </a:p>
          </p:txBody>
        </p:sp>
      </p:grpSp>
    </p:spTree>
    <p:extLst>
      <p:ext uri="{BB962C8B-B14F-4D97-AF65-F5344CB8AC3E}">
        <p14:creationId xmlns:p14="http://schemas.microsoft.com/office/powerpoint/2010/main" val="324451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06BEF1-C9E3-ACDF-A19B-18987E8A01D9}"/>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8DA0F6AD-2D6A-7177-2C2A-412EB10CB163}"/>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6B4CD18A-F0A0-4D00-142B-58F70B47557F}"/>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462C889F-74FC-0A03-DBA8-99A1C32F0D5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5BB2A98E-F1A3-0CF9-764F-1F679B280056}"/>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62C7EF8E-7D74-BBA0-7C51-36BC182C4A24}"/>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94203A12-BC89-DACD-B247-E0A105EEACA6}"/>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3.1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0C47434F-A396-B8A7-2C43-2EE40F6BE66C}"/>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増減確認はがきの発送</a:t>
              </a:r>
            </a:p>
          </p:txBody>
        </p:sp>
        <p:sp>
          <p:nvSpPr>
            <p:cNvPr id="14" name="正方形/長方形 13">
              <a:extLst>
                <a:ext uri="{FF2B5EF4-FFF2-40B4-BE49-F238E27FC236}">
                  <a16:creationId xmlns:a16="http://schemas.microsoft.com/office/drawing/2014/main" id="{5C66A010-DD09-81A2-6B5A-36411135F81D}"/>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申告書発送</a:t>
              </a:r>
            </a:p>
          </p:txBody>
        </p:sp>
      </p:grpSp>
      <p:grpSp>
        <p:nvGrpSpPr>
          <p:cNvPr id="16" name="グループ化 15">
            <a:extLst>
              <a:ext uri="{FF2B5EF4-FFF2-40B4-BE49-F238E27FC236}">
                <a16:creationId xmlns:a16="http://schemas.microsoft.com/office/drawing/2014/main" id="{0894FD8F-510A-F018-B073-53250CE521FE}"/>
              </a:ext>
            </a:extLst>
          </p:cNvPr>
          <p:cNvGrpSpPr/>
          <p:nvPr/>
        </p:nvGrpSpPr>
        <p:grpSpPr>
          <a:xfrm>
            <a:off x="331641" y="1889571"/>
            <a:ext cx="8480719" cy="1948733"/>
            <a:chOff x="4383024" y="977900"/>
            <a:chExt cx="8480719" cy="447033"/>
          </a:xfrm>
        </p:grpSpPr>
        <p:sp>
          <p:nvSpPr>
            <p:cNvPr id="17" name="正方形/長方形 16">
              <a:extLst>
                <a:ext uri="{FF2B5EF4-FFF2-40B4-BE49-F238E27FC236}">
                  <a16:creationId xmlns:a16="http://schemas.microsoft.com/office/drawing/2014/main" id="{074E5AE1-CCDE-0D44-CBC4-5DB8A583444F}"/>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85227F27-88EA-4238-8F99-8647057490EC}"/>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9C1CA990-01E4-A447-3B9F-123468D6D37B}"/>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11</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5996ADAA-6827-FBDD-242F-9680F149524C}"/>
              </a:ext>
            </a:extLst>
          </p:cNvPr>
          <p:cNvGrpSpPr/>
          <p:nvPr/>
        </p:nvGrpSpPr>
        <p:grpSpPr>
          <a:xfrm>
            <a:off x="1717005"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E5A7EA99-1661-488F-D631-EE705AF2DD6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71836DB7-ADE1-9C5F-8F61-C190998D269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発送対象者抽出</a:t>
              </a:r>
            </a:p>
          </p:txBody>
        </p:sp>
      </p:grpSp>
      <p:cxnSp>
        <p:nvCxnSpPr>
          <p:cNvPr id="33" name="直線矢印コネクタ 32">
            <a:extLst>
              <a:ext uri="{FF2B5EF4-FFF2-40B4-BE49-F238E27FC236}">
                <a16:creationId xmlns:a16="http://schemas.microsoft.com/office/drawing/2014/main" id="{50078ABA-0FDA-BDAA-D0FF-7883B9B9F74C}"/>
              </a:ext>
            </a:extLst>
          </p:cNvPr>
          <p:cNvCxnSpPr>
            <a:cxnSpLocks/>
            <a:stCxn id="118" idx="1"/>
            <a:endCxn id="22" idx="2"/>
          </p:cNvCxnSpPr>
          <p:nvPr/>
        </p:nvCxnSpPr>
        <p:spPr>
          <a:xfrm flipH="1" flipV="1">
            <a:off x="2014947" y="2897084"/>
            <a:ext cx="1299" cy="120292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5F9E1682-DDA5-D30A-1C67-0469BA60EB39}"/>
              </a:ext>
            </a:extLst>
          </p:cNvPr>
          <p:cNvCxnSpPr>
            <a:cxnSpLocks/>
            <a:stCxn id="62" idx="6"/>
            <a:endCxn id="22" idx="1"/>
          </p:cNvCxnSpPr>
          <p:nvPr/>
        </p:nvCxnSpPr>
        <p:spPr>
          <a:xfrm>
            <a:off x="1201693" y="2662709"/>
            <a:ext cx="51531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D971EBF9-5D39-864D-73D4-D5EE7DAC19E7}"/>
              </a:ext>
            </a:extLst>
          </p:cNvPr>
          <p:cNvSpPr/>
          <p:nvPr/>
        </p:nvSpPr>
        <p:spPr>
          <a:xfrm>
            <a:off x="6758568" y="5877559"/>
            <a:ext cx="2053792" cy="626871"/>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3.1.9.</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3.1.10.</a:t>
            </a:r>
            <a:r>
              <a:rPr kumimoji="1" lang="zh-TW" altLang="en-US" sz="500" b="1" dirty="0">
                <a:solidFill>
                  <a:schemeClr val="tx1"/>
                </a:solidFill>
                <a:latin typeface="游ゴシック" panose="020B0400000000000000" pitchFamily="50" charset="-128"/>
                <a:ea typeface="游ゴシック" panose="020B0400000000000000" pitchFamily="50" charset="-128"/>
              </a:rPr>
              <a:t>　申告書作成</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32EB3C05-02B5-95C0-11A2-97BA800A1F09}"/>
              </a:ext>
            </a:extLst>
          </p:cNvPr>
          <p:cNvGrpSpPr/>
          <p:nvPr/>
        </p:nvGrpSpPr>
        <p:grpSpPr>
          <a:xfrm>
            <a:off x="1727129" y="4100008"/>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F15016CF-DB27-1AEB-42C2-301A094F1C2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6C995280-F9ED-8638-E1C0-F4C8C96EE96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05A1B96E-95F7-2129-D95A-DEE1FA8E48B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84" name="直線矢印コネクタ 183">
            <a:extLst>
              <a:ext uri="{FF2B5EF4-FFF2-40B4-BE49-F238E27FC236}">
                <a16:creationId xmlns:a16="http://schemas.microsoft.com/office/drawing/2014/main" id="{2BE1BC3F-F13A-A5E6-8D3D-284BDC5D1116}"/>
              </a:ext>
            </a:extLst>
          </p:cNvPr>
          <p:cNvCxnSpPr>
            <a:cxnSpLocks/>
            <a:stCxn id="66" idx="3"/>
            <a:endCxn id="105" idx="1"/>
          </p:cNvCxnSpPr>
          <p:nvPr/>
        </p:nvCxnSpPr>
        <p:spPr>
          <a:xfrm>
            <a:off x="3935750" y="2662709"/>
            <a:ext cx="91119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1C535050-3D32-856C-F4F5-6C728B03A1A3}"/>
              </a:ext>
            </a:extLst>
          </p:cNvPr>
          <p:cNvGrpSpPr/>
          <p:nvPr/>
        </p:nvGrpSpPr>
        <p:grpSpPr>
          <a:xfrm>
            <a:off x="2235283" y="4462150"/>
            <a:ext cx="752658" cy="405710"/>
            <a:chOff x="4488244" y="5206471"/>
            <a:chExt cx="752658" cy="405710"/>
          </a:xfrm>
        </p:grpSpPr>
        <p:cxnSp>
          <p:nvCxnSpPr>
            <p:cNvPr id="80" name="直線矢印コネクタ 79">
              <a:extLst>
                <a:ext uri="{FF2B5EF4-FFF2-40B4-BE49-F238E27FC236}">
                  <a16:creationId xmlns:a16="http://schemas.microsoft.com/office/drawing/2014/main" id="{69F446A9-EA70-F06A-F71F-578842068BBD}"/>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98D0FA2E-8543-6241-ADA8-2056D16DD878}"/>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86FBCCED-9060-307C-CE11-FD0F021A4E4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5B6CD35A-A91C-6A06-B8BF-CAA4BEC8803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F5FE9876-FC3C-B90A-71D7-224A72109F2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42AB82CD-FA19-142F-B016-5226F015CE2A}"/>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72" name="グループ化 171">
            <a:extLst>
              <a:ext uri="{FF2B5EF4-FFF2-40B4-BE49-F238E27FC236}">
                <a16:creationId xmlns:a16="http://schemas.microsoft.com/office/drawing/2014/main" id="{FA6E4EDE-EF78-A109-68DE-9CF77B3E4F7C}"/>
              </a:ext>
            </a:extLst>
          </p:cNvPr>
          <p:cNvGrpSpPr/>
          <p:nvPr/>
        </p:nvGrpSpPr>
        <p:grpSpPr>
          <a:xfrm>
            <a:off x="2178291" y="2894515"/>
            <a:ext cx="669452" cy="706178"/>
            <a:chOff x="2321719" y="2988182"/>
            <a:chExt cx="669452" cy="706178"/>
          </a:xfrm>
        </p:grpSpPr>
        <p:pic>
          <p:nvPicPr>
            <p:cNvPr id="174" name="グラフィックス 173" descr="紙 枠線">
              <a:extLst>
                <a:ext uri="{FF2B5EF4-FFF2-40B4-BE49-F238E27FC236}">
                  <a16:creationId xmlns:a16="http://schemas.microsoft.com/office/drawing/2014/main" id="{239B485A-6596-A194-A8CD-B109263D126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75" name="直線矢印コネクタ 36">
              <a:extLst>
                <a:ext uri="{FF2B5EF4-FFF2-40B4-BE49-F238E27FC236}">
                  <a16:creationId xmlns:a16="http://schemas.microsoft.com/office/drawing/2014/main" id="{079DDC33-1D7C-EC79-B3A7-9B4DC1EAAA08}"/>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6" name="正方形/長方形 175">
              <a:extLst>
                <a:ext uri="{FF2B5EF4-FFF2-40B4-BE49-F238E27FC236}">
                  <a16:creationId xmlns:a16="http://schemas.microsoft.com/office/drawing/2014/main" id="{2B20E8A3-951A-AE28-7B52-B5CFCFCB1F6D}"/>
                </a:ext>
              </a:extLst>
            </p:cNvPr>
            <p:cNvSpPr/>
            <p:nvPr/>
          </p:nvSpPr>
          <p:spPr>
            <a:xfrm>
              <a:off x="2369546"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新規・廃棄事業者チェックリスト</a:t>
              </a:r>
              <a:endParaRPr kumimoji="1" lang="en-US" altLang="ja-JP" sz="500" b="1" dirty="0">
                <a:solidFill>
                  <a:schemeClr val="tx1"/>
                </a:solidFill>
                <a:latin typeface="+mn-ea"/>
              </a:endParaRPr>
            </a:p>
          </p:txBody>
        </p:sp>
      </p:grpSp>
      <p:grpSp>
        <p:nvGrpSpPr>
          <p:cNvPr id="2" name="グループ化 1">
            <a:extLst>
              <a:ext uri="{FF2B5EF4-FFF2-40B4-BE49-F238E27FC236}">
                <a16:creationId xmlns:a16="http://schemas.microsoft.com/office/drawing/2014/main" id="{C970A30F-322A-C0D2-C144-97D8A8124C26}"/>
              </a:ext>
            </a:extLst>
          </p:cNvPr>
          <p:cNvGrpSpPr/>
          <p:nvPr/>
        </p:nvGrpSpPr>
        <p:grpSpPr>
          <a:xfrm>
            <a:off x="331641" y="4997262"/>
            <a:ext cx="8480719" cy="449892"/>
            <a:chOff x="4383024" y="977900"/>
            <a:chExt cx="8480719" cy="447033"/>
          </a:xfrm>
        </p:grpSpPr>
        <p:sp>
          <p:nvSpPr>
            <p:cNvPr id="6" name="正方形/長方形 5">
              <a:extLst>
                <a:ext uri="{FF2B5EF4-FFF2-40B4-BE49-F238E27FC236}">
                  <a16:creationId xmlns:a16="http://schemas.microsoft.com/office/drawing/2014/main" id="{81664229-B6F4-7A03-DF00-774999FD2842}"/>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wrap="none" rtlCol="0" anchor="ctr"/>
            <a:lstStyle/>
            <a:p>
              <a:pPr algn="ctr"/>
              <a:r>
                <a:rPr kumimoji="1" lang="ja-JP" altLang="en-US" sz="800" b="1" dirty="0">
                  <a:solidFill>
                    <a:schemeClr val="tx1"/>
                  </a:solidFill>
                  <a:latin typeface="+mn-ea"/>
                </a:rPr>
                <a:t>税務署</a:t>
              </a:r>
              <a:endParaRPr kumimoji="1" lang="en-US" altLang="ja-JP" sz="800" b="1" dirty="0">
                <a:solidFill>
                  <a:schemeClr val="tx1"/>
                </a:solidFill>
                <a:latin typeface="+mn-ea"/>
              </a:endParaRPr>
            </a:p>
          </p:txBody>
        </p:sp>
        <p:sp>
          <p:nvSpPr>
            <p:cNvPr id="19" name="正方形/長方形 18">
              <a:extLst>
                <a:ext uri="{FF2B5EF4-FFF2-40B4-BE49-F238E27FC236}">
                  <a16:creationId xmlns:a16="http://schemas.microsoft.com/office/drawing/2014/main" id="{250D0FB9-32CE-91E5-6B6A-1E07201DF710}"/>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cxnSp>
        <p:nvCxnSpPr>
          <p:cNvPr id="101" name="直線矢印コネクタ 100">
            <a:extLst>
              <a:ext uri="{FF2B5EF4-FFF2-40B4-BE49-F238E27FC236}">
                <a16:creationId xmlns:a16="http://schemas.microsoft.com/office/drawing/2014/main" id="{67BF8731-243C-B1D1-47D5-420425FC83A8}"/>
              </a:ext>
            </a:extLst>
          </p:cNvPr>
          <p:cNvCxnSpPr>
            <a:cxnSpLocks/>
            <a:stCxn id="105" idx="3"/>
            <a:endCxn id="37" idx="2"/>
          </p:cNvCxnSpPr>
          <p:nvPr/>
        </p:nvCxnSpPr>
        <p:spPr>
          <a:xfrm>
            <a:off x="5442828" y="2662709"/>
            <a:ext cx="89897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6" name="直線矢印コネクタ 95">
            <a:extLst>
              <a:ext uri="{FF2B5EF4-FFF2-40B4-BE49-F238E27FC236}">
                <a16:creationId xmlns:a16="http://schemas.microsoft.com/office/drawing/2014/main" id="{B47C3999-6C43-93EB-471D-5E264300AE88}"/>
              </a:ext>
            </a:extLst>
          </p:cNvPr>
          <p:cNvCxnSpPr>
            <a:cxnSpLocks/>
            <a:stCxn id="22" idx="3"/>
            <a:endCxn id="66" idx="1"/>
          </p:cNvCxnSpPr>
          <p:nvPr/>
        </p:nvCxnSpPr>
        <p:spPr>
          <a:xfrm>
            <a:off x="2312889" y="2662709"/>
            <a:ext cx="102697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4" name="グループ化 23">
            <a:extLst>
              <a:ext uri="{FF2B5EF4-FFF2-40B4-BE49-F238E27FC236}">
                <a16:creationId xmlns:a16="http://schemas.microsoft.com/office/drawing/2014/main" id="{2E0205C5-059D-9D70-77BB-FD7767FF724A}"/>
              </a:ext>
            </a:extLst>
          </p:cNvPr>
          <p:cNvGrpSpPr/>
          <p:nvPr/>
        </p:nvGrpSpPr>
        <p:grpSpPr>
          <a:xfrm rot="16200000">
            <a:off x="5955871" y="1957949"/>
            <a:ext cx="1077870" cy="47531"/>
            <a:chOff x="8495693" y="5728209"/>
            <a:chExt cx="1077870" cy="47531"/>
          </a:xfrm>
        </p:grpSpPr>
        <p:cxnSp>
          <p:nvCxnSpPr>
            <p:cNvPr id="25" name="直線矢印コネクタ 24">
              <a:extLst>
                <a:ext uri="{FF2B5EF4-FFF2-40B4-BE49-F238E27FC236}">
                  <a16:creationId xmlns:a16="http://schemas.microsoft.com/office/drawing/2014/main" id="{7739C818-E588-30E0-A29F-5B085DE1799A}"/>
                </a:ext>
              </a:extLst>
            </p:cNvPr>
            <p:cNvCxnSpPr>
              <a:cxnSpLocks/>
              <a:stCxn id="26" idx="6"/>
              <a:endCxn id="27" idx="0"/>
            </p:cNvCxnSpPr>
            <p:nvPr/>
          </p:nvCxnSpPr>
          <p:spPr>
            <a:xfrm rot="5400000" flipH="1" flipV="1">
              <a:off x="9058392" y="5236804"/>
              <a:ext cx="4" cy="103033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6" name="楕円 25">
              <a:extLst>
                <a:ext uri="{FF2B5EF4-FFF2-40B4-BE49-F238E27FC236}">
                  <a16:creationId xmlns:a16="http://schemas.microsoft.com/office/drawing/2014/main" id="{9D60A97E-20A7-7E7C-DE92-42BB88124574}"/>
                </a:ext>
              </a:extLst>
            </p:cNvPr>
            <p:cNvSpPr/>
            <p:nvPr/>
          </p:nvSpPr>
          <p:spPr>
            <a:xfrm>
              <a:off x="8495693"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 name="二等辺三角形 26">
              <a:extLst>
                <a:ext uri="{FF2B5EF4-FFF2-40B4-BE49-F238E27FC236}">
                  <a16:creationId xmlns:a16="http://schemas.microsoft.com/office/drawing/2014/main" id="{2A772294-AD46-6862-DCD3-0B5E1B5F740A}"/>
                </a:ext>
              </a:extLst>
            </p:cNvPr>
            <p:cNvSpPr/>
            <p:nvPr/>
          </p:nvSpPr>
          <p:spPr>
            <a:xfrm rot="5400000">
              <a:off x="9514316" y="571603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32" name="グループ化 31">
            <a:extLst>
              <a:ext uri="{FF2B5EF4-FFF2-40B4-BE49-F238E27FC236}">
                <a16:creationId xmlns:a16="http://schemas.microsoft.com/office/drawing/2014/main" id="{293ABA8A-E74F-3914-0769-557BD1E75555}"/>
              </a:ext>
            </a:extLst>
          </p:cNvPr>
          <p:cNvGrpSpPr/>
          <p:nvPr/>
        </p:nvGrpSpPr>
        <p:grpSpPr>
          <a:xfrm>
            <a:off x="6341799" y="2509709"/>
            <a:ext cx="306000" cy="306000"/>
            <a:chOff x="547477" y="5946304"/>
            <a:chExt cx="182044" cy="182044"/>
          </a:xfrm>
        </p:grpSpPr>
        <p:sp>
          <p:nvSpPr>
            <p:cNvPr id="37" name="楕円 36">
              <a:extLst>
                <a:ext uri="{FF2B5EF4-FFF2-40B4-BE49-F238E27FC236}">
                  <a16:creationId xmlns:a16="http://schemas.microsoft.com/office/drawing/2014/main" id="{6CE78E54-35CD-8DD1-4B9B-DBDD6044FB62}"/>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4" name="グループ化 43">
              <a:extLst>
                <a:ext uri="{FF2B5EF4-FFF2-40B4-BE49-F238E27FC236}">
                  <a16:creationId xmlns:a16="http://schemas.microsoft.com/office/drawing/2014/main" id="{00D247E8-893A-970C-97BB-4C70D9FA97E1}"/>
                </a:ext>
              </a:extLst>
            </p:cNvPr>
            <p:cNvGrpSpPr/>
            <p:nvPr/>
          </p:nvGrpSpPr>
          <p:grpSpPr>
            <a:xfrm>
              <a:off x="572442" y="5996943"/>
              <a:ext cx="132113" cy="80765"/>
              <a:chOff x="2601006" y="3678667"/>
              <a:chExt cx="132113" cy="80765"/>
            </a:xfrm>
          </p:grpSpPr>
          <p:sp>
            <p:nvSpPr>
              <p:cNvPr id="47" name="正方形/長方形 46">
                <a:extLst>
                  <a:ext uri="{FF2B5EF4-FFF2-40B4-BE49-F238E27FC236}">
                    <a16:creationId xmlns:a16="http://schemas.microsoft.com/office/drawing/2014/main" id="{D02639FF-0DFD-04B7-2313-5F24E9D5D299}"/>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8" name="二等辺三角形 47">
                <a:extLst>
                  <a:ext uri="{FF2B5EF4-FFF2-40B4-BE49-F238E27FC236}">
                    <a16:creationId xmlns:a16="http://schemas.microsoft.com/office/drawing/2014/main" id="{DB3CEAD6-FB7B-D2BD-59FC-AD3B55D55157}"/>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9" name="二等辺三角形 48">
                <a:extLst>
                  <a:ext uri="{FF2B5EF4-FFF2-40B4-BE49-F238E27FC236}">
                    <a16:creationId xmlns:a16="http://schemas.microsoft.com/office/drawing/2014/main" id="{4E7E29BA-03C6-7676-9166-1BEF0D6B1EEE}"/>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4" name="正方形/長方形 53">
                <a:extLst>
                  <a:ext uri="{FF2B5EF4-FFF2-40B4-BE49-F238E27FC236}">
                    <a16:creationId xmlns:a16="http://schemas.microsoft.com/office/drawing/2014/main" id="{1F1EC52B-26A5-B18E-3542-D2728BF38853}"/>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56" name="正方形/長方形 55">
            <a:extLst>
              <a:ext uri="{FF2B5EF4-FFF2-40B4-BE49-F238E27FC236}">
                <a16:creationId xmlns:a16="http://schemas.microsoft.com/office/drawing/2014/main" id="{84E25D93-E8E6-ED70-033A-59D954895AB1}"/>
              </a:ext>
            </a:extLst>
          </p:cNvPr>
          <p:cNvSpPr/>
          <p:nvPr/>
        </p:nvSpPr>
        <p:spPr>
          <a:xfrm>
            <a:off x="6494797" y="2270403"/>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発送して終了</a:t>
            </a:r>
          </a:p>
        </p:txBody>
      </p:sp>
      <p:grpSp>
        <p:nvGrpSpPr>
          <p:cNvPr id="147" name="グループ化 146">
            <a:extLst>
              <a:ext uri="{FF2B5EF4-FFF2-40B4-BE49-F238E27FC236}">
                <a16:creationId xmlns:a16="http://schemas.microsoft.com/office/drawing/2014/main" id="{B49DCD0C-8808-35C9-14C6-F285B093BF60}"/>
              </a:ext>
            </a:extLst>
          </p:cNvPr>
          <p:cNvGrpSpPr/>
          <p:nvPr/>
        </p:nvGrpSpPr>
        <p:grpSpPr>
          <a:xfrm>
            <a:off x="6494797" y="1529157"/>
            <a:ext cx="1544669" cy="282453"/>
            <a:chOff x="6494797" y="1529157"/>
            <a:chExt cx="1544669" cy="282453"/>
          </a:xfrm>
        </p:grpSpPr>
        <p:pic>
          <p:nvPicPr>
            <p:cNvPr id="29" name="グラフィックス 28" descr="紙 枠線">
              <a:extLst>
                <a:ext uri="{FF2B5EF4-FFF2-40B4-BE49-F238E27FC236}">
                  <a16:creationId xmlns:a16="http://schemas.microsoft.com/office/drawing/2014/main" id="{5964491D-76BD-0314-3DF2-B43FA628F55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855824" y="1535482"/>
              <a:ext cx="260934" cy="260934"/>
            </a:xfrm>
            <a:prstGeom prst="rect">
              <a:avLst/>
            </a:prstGeom>
          </p:spPr>
        </p:pic>
        <p:cxnSp>
          <p:nvCxnSpPr>
            <p:cNvPr id="30" name="直線矢印コネクタ 29">
              <a:extLst>
                <a:ext uri="{FF2B5EF4-FFF2-40B4-BE49-F238E27FC236}">
                  <a16:creationId xmlns:a16="http://schemas.microsoft.com/office/drawing/2014/main" id="{E774EF2A-6E55-7C26-5265-19A0FD45917B}"/>
                </a:ext>
              </a:extLst>
            </p:cNvPr>
            <p:cNvCxnSpPr>
              <a:cxnSpLocks/>
              <a:endCxn id="29" idx="1"/>
            </p:cNvCxnSpPr>
            <p:nvPr/>
          </p:nvCxnSpPr>
          <p:spPr>
            <a:xfrm>
              <a:off x="6494797" y="1665949"/>
              <a:ext cx="36102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57" name="正方形/長方形 56">
              <a:extLst>
                <a:ext uri="{FF2B5EF4-FFF2-40B4-BE49-F238E27FC236}">
                  <a16:creationId xmlns:a16="http://schemas.microsoft.com/office/drawing/2014/main" id="{D81CC200-DC6F-68E9-2C06-E0B610B7AB99}"/>
                </a:ext>
              </a:extLst>
            </p:cNvPr>
            <p:cNvSpPr/>
            <p:nvPr/>
          </p:nvSpPr>
          <p:spPr>
            <a:xfrm>
              <a:off x="7050051" y="152915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増減確認はがき</a:t>
              </a:r>
            </a:p>
          </p:txBody>
        </p:sp>
      </p:grpSp>
      <p:sp>
        <p:nvSpPr>
          <p:cNvPr id="59" name="正方形/長方形 58">
            <a:extLst>
              <a:ext uri="{FF2B5EF4-FFF2-40B4-BE49-F238E27FC236}">
                <a16:creationId xmlns:a16="http://schemas.microsoft.com/office/drawing/2014/main" id="{321F117F-4840-E09A-1DE4-9BD33607F314}"/>
              </a:ext>
            </a:extLst>
          </p:cNvPr>
          <p:cNvSpPr/>
          <p:nvPr/>
        </p:nvSpPr>
        <p:spPr>
          <a:xfrm>
            <a:off x="646995" y="281030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62" name="楕円 61">
            <a:extLst>
              <a:ext uri="{FF2B5EF4-FFF2-40B4-BE49-F238E27FC236}">
                <a16:creationId xmlns:a16="http://schemas.microsoft.com/office/drawing/2014/main" id="{E55F2406-DFE1-58DC-EEA1-111F7817CCC2}"/>
              </a:ext>
            </a:extLst>
          </p:cNvPr>
          <p:cNvSpPr/>
          <p:nvPr/>
        </p:nvSpPr>
        <p:spPr>
          <a:xfrm>
            <a:off x="895693"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64" name="グループ化 63">
            <a:extLst>
              <a:ext uri="{FF2B5EF4-FFF2-40B4-BE49-F238E27FC236}">
                <a16:creationId xmlns:a16="http://schemas.microsoft.com/office/drawing/2014/main" id="{B15DBB00-E266-8EBF-4E8D-5AD5AEEB7589}"/>
              </a:ext>
            </a:extLst>
          </p:cNvPr>
          <p:cNvGrpSpPr/>
          <p:nvPr/>
        </p:nvGrpSpPr>
        <p:grpSpPr>
          <a:xfrm>
            <a:off x="3339866" y="2428334"/>
            <a:ext cx="595884" cy="468750"/>
            <a:chOff x="2420174" y="2805910"/>
            <a:chExt cx="595884" cy="468750"/>
          </a:xfrm>
        </p:grpSpPr>
        <p:pic>
          <p:nvPicPr>
            <p:cNvPr id="65" name="グラフィックス 64" descr="ユーザー 枠線">
              <a:extLst>
                <a:ext uri="{FF2B5EF4-FFF2-40B4-BE49-F238E27FC236}">
                  <a16:creationId xmlns:a16="http://schemas.microsoft.com/office/drawing/2014/main" id="{E7B734F8-33E3-53B6-0BA6-0FA5D6B870A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6" name="四角形: 角を丸くする 65">
              <a:extLst>
                <a:ext uri="{FF2B5EF4-FFF2-40B4-BE49-F238E27FC236}">
                  <a16:creationId xmlns:a16="http://schemas.microsoft.com/office/drawing/2014/main" id="{AA36C3DB-7A6D-EAA4-D370-C327EEFCE2AE}"/>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発送対象者の確認</a:t>
              </a:r>
            </a:p>
          </p:txBody>
        </p:sp>
      </p:grpSp>
      <p:cxnSp>
        <p:nvCxnSpPr>
          <p:cNvPr id="67" name="直線矢印コネクタ 66">
            <a:extLst>
              <a:ext uri="{FF2B5EF4-FFF2-40B4-BE49-F238E27FC236}">
                <a16:creationId xmlns:a16="http://schemas.microsoft.com/office/drawing/2014/main" id="{F122DA8F-D286-C739-B2EC-BF1850E8142D}"/>
              </a:ext>
            </a:extLst>
          </p:cNvPr>
          <p:cNvCxnSpPr>
            <a:cxnSpLocks/>
            <a:stCxn id="66" idx="2"/>
            <a:endCxn id="69" idx="1"/>
          </p:cNvCxnSpPr>
          <p:nvPr/>
        </p:nvCxnSpPr>
        <p:spPr>
          <a:xfrm>
            <a:off x="3637808" y="2897084"/>
            <a:ext cx="1299" cy="120292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8" name="グループ化 67">
            <a:extLst>
              <a:ext uri="{FF2B5EF4-FFF2-40B4-BE49-F238E27FC236}">
                <a16:creationId xmlns:a16="http://schemas.microsoft.com/office/drawing/2014/main" id="{51332520-975E-AD5B-9FEA-68E81CB58ACE}"/>
              </a:ext>
            </a:extLst>
          </p:cNvPr>
          <p:cNvGrpSpPr/>
          <p:nvPr/>
        </p:nvGrpSpPr>
        <p:grpSpPr>
          <a:xfrm>
            <a:off x="3349990" y="4100008"/>
            <a:ext cx="575637" cy="451948"/>
            <a:chOff x="5274238" y="5435536"/>
            <a:chExt cx="439201" cy="345439"/>
          </a:xfrm>
        </p:grpSpPr>
        <p:sp>
          <p:nvSpPr>
            <p:cNvPr id="69" name="フローチャート: 磁気ディスク 68">
              <a:extLst>
                <a:ext uri="{FF2B5EF4-FFF2-40B4-BE49-F238E27FC236}">
                  <a16:creationId xmlns:a16="http://schemas.microsoft.com/office/drawing/2014/main" id="{D20F5580-861C-3359-AA71-EDB11D093B5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70" name="円弧 69">
              <a:extLst>
                <a:ext uri="{FF2B5EF4-FFF2-40B4-BE49-F238E27FC236}">
                  <a16:creationId xmlns:a16="http://schemas.microsoft.com/office/drawing/2014/main" id="{A8C7E346-BEF0-752F-0CCD-DC7381BEB92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1" name="円弧 70">
              <a:extLst>
                <a:ext uri="{FF2B5EF4-FFF2-40B4-BE49-F238E27FC236}">
                  <a16:creationId xmlns:a16="http://schemas.microsoft.com/office/drawing/2014/main" id="{F1F9E60C-8368-80BB-1A61-BF95B41AD5D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2" name="グループ化 71">
            <a:extLst>
              <a:ext uri="{FF2B5EF4-FFF2-40B4-BE49-F238E27FC236}">
                <a16:creationId xmlns:a16="http://schemas.microsoft.com/office/drawing/2014/main" id="{7386BE52-2D4F-3E52-F340-AD4396E9A79C}"/>
              </a:ext>
            </a:extLst>
          </p:cNvPr>
          <p:cNvGrpSpPr/>
          <p:nvPr/>
        </p:nvGrpSpPr>
        <p:grpSpPr>
          <a:xfrm>
            <a:off x="3858144" y="4462150"/>
            <a:ext cx="752658" cy="405710"/>
            <a:chOff x="4488244" y="5206471"/>
            <a:chExt cx="752658" cy="405710"/>
          </a:xfrm>
        </p:grpSpPr>
        <p:cxnSp>
          <p:nvCxnSpPr>
            <p:cNvPr id="73" name="直線矢印コネクタ 72">
              <a:extLst>
                <a:ext uri="{FF2B5EF4-FFF2-40B4-BE49-F238E27FC236}">
                  <a16:creationId xmlns:a16="http://schemas.microsoft.com/office/drawing/2014/main" id="{CD0C04F9-1807-D033-4122-E0C901E3D60A}"/>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4" name="グループ化 73">
              <a:extLst>
                <a:ext uri="{FF2B5EF4-FFF2-40B4-BE49-F238E27FC236}">
                  <a16:creationId xmlns:a16="http://schemas.microsoft.com/office/drawing/2014/main" id="{FAF64250-97A1-226F-B4A2-6C64793C8D5E}"/>
                </a:ext>
              </a:extLst>
            </p:cNvPr>
            <p:cNvGrpSpPr/>
            <p:nvPr/>
          </p:nvGrpSpPr>
          <p:grpSpPr>
            <a:xfrm>
              <a:off x="4610864" y="5312359"/>
              <a:ext cx="69614" cy="299822"/>
              <a:chOff x="2439407" y="2962964"/>
              <a:chExt cx="69614" cy="430496"/>
            </a:xfrm>
          </p:grpSpPr>
          <p:cxnSp>
            <p:nvCxnSpPr>
              <p:cNvPr id="76" name="直線コネクタ 75">
                <a:extLst>
                  <a:ext uri="{FF2B5EF4-FFF2-40B4-BE49-F238E27FC236}">
                    <a16:creationId xmlns:a16="http://schemas.microsoft.com/office/drawing/2014/main" id="{C4509667-7A7E-016A-13D8-D3661FA0D27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7" name="直線コネクタ 76">
                <a:extLst>
                  <a:ext uri="{FF2B5EF4-FFF2-40B4-BE49-F238E27FC236}">
                    <a16:creationId xmlns:a16="http://schemas.microsoft.com/office/drawing/2014/main" id="{99E8379D-69EB-F468-B969-C7A803A8106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21A55F61-9875-609F-B762-F38C8DE1216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5" name="正方形/長方形 74">
              <a:extLst>
                <a:ext uri="{FF2B5EF4-FFF2-40B4-BE49-F238E27FC236}">
                  <a16:creationId xmlns:a16="http://schemas.microsoft.com/office/drawing/2014/main" id="{3BA4C27A-B901-3210-C10D-23D5D3795455}"/>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81" name="グループ化 80">
            <a:extLst>
              <a:ext uri="{FF2B5EF4-FFF2-40B4-BE49-F238E27FC236}">
                <a16:creationId xmlns:a16="http://schemas.microsoft.com/office/drawing/2014/main" id="{E592B35F-2AEC-93EA-D13F-AF2AB980FA27}"/>
              </a:ext>
            </a:extLst>
          </p:cNvPr>
          <p:cNvGrpSpPr/>
          <p:nvPr/>
        </p:nvGrpSpPr>
        <p:grpSpPr>
          <a:xfrm>
            <a:off x="3801152" y="2894515"/>
            <a:ext cx="639086" cy="706178"/>
            <a:chOff x="2321719" y="2988182"/>
            <a:chExt cx="639086" cy="706178"/>
          </a:xfrm>
        </p:grpSpPr>
        <p:pic>
          <p:nvPicPr>
            <p:cNvPr id="82" name="グラフィックス 81" descr="紙 枠線">
              <a:extLst>
                <a:ext uri="{FF2B5EF4-FFF2-40B4-BE49-F238E27FC236}">
                  <a16:creationId xmlns:a16="http://schemas.microsoft.com/office/drawing/2014/main" id="{716E661D-759A-EBE0-4DB4-3CDE33F9B3C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83" name="直線矢印コネクタ 36">
              <a:extLst>
                <a:ext uri="{FF2B5EF4-FFF2-40B4-BE49-F238E27FC236}">
                  <a16:creationId xmlns:a16="http://schemas.microsoft.com/office/drawing/2014/main" id="{C23A5305-CE18-658A-AFE5-22C788935CAC}"/>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84" name="正方形/長方形 83">
              <a:extLst>
                <a:ext uri="{FF2B5EF4-FFF2-40B4-BE49-F238E27FC236}">
                  <a16:creationId xmlns:a16="http://schemas.microsoft.com/office/drawing/2014/main" id="{5C24C045-FE40-C981-88C7-34D5972D3F6A}"/>
                </a:ext>
              </a:extLst>
            </p:cNvPr>
            <p:cNvSpPr/>
            <p:nvPr/>
          </p:nvSpPr>
          <p:spPr>
            <a:xfrm>
              <a:off x="2339180"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償却資産書類発送整理簿</a:t>
              </a:r>
              <a:endParaRPr kumimoji="1" lang="en-US" altLang="ja-JP" sz="500" b="1" dirty="0">
                <a:solidFill>
                  <a:schemeClr val="tx1"/>
                </a:solidFill>
                <a:latin typeface="+mn-ea"/>
              </a:endParaRPr>
            </a:p>
          </p:txBody>
        </p:sp>
      </p:grpSp>
      <p:grpSp>
        <p:nvGrpSpPr>
          <p:cNvPr id="103" name="グループ化 102">
            <a:extLst>
              <a:ext uri="{FF2B5EF4-FFF2-40B4-BE49-F238E27FC236}">
                <a16:creationId xmlns:a16="http://schemas.microsoft.com/office/drawing/2014/main" id="{CD4D5697-B6B2-56DD-0C3C-6776CC561A87}"/>
              </a:ext>
            </a:extLst>
          </p:cNvPr>
          <p:cNvGrpSpPr/>
          <p:nvPr/>
        </p:nvGrpSpPr>
        <p:grpSpPr>
          <a:xfrm>
            <a:off x="4846944" y="2428334"/>
            <a:ext cx="595884" cy="468750"/>
            <a:chOff x="2420174" y="2805910"/>
            <a:chExt cx="595884" cy="468750"/>
          </a:xfrm>
        </p:grpSpPr>
        <p:pic>
          <p:nvPicPr>
            <p:cNvPr id="104" name="グラフィックス 103" descr="ユーザー 枠線">
              <a:extLst>
                <a:ext uri="{FF2B5EF4-FFF2-40B4-BE49-F238E27FC236}">
                  <a16:creationId xmlns:a16="http://schemas.microsoft.com/office/drawing/2014/main" id="{5EAD609C-5D30-E3DF-0AB5-F4F76F1E65E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05" name="四角形: 角を丸くする 104">
              <a:extLst>
                <a:ext uri="{FF2B5EF4-FFF2-40B4-BE49-F238E27FC236}">
                  <a16:creationId xmlns:a16="http://schemas.microsoft.com/office/drawing/2014/main" id="{1B7B0F29-59D4-671F-6AF7-9B48E8A2E47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増減確認はがき</a:t>
              </a:r>
              <a:endParaRPr kumimoji="1" lang="en-US" altLang="ja-JP" sz="500" b="1" dirty="0">
                <a:solidFill>
                  <a:schemeClr val="tx1"/>
                </a:solidFill>
                <a:latin typeface="+mn-ea"/>
              </a:endParaRPr>
            </a:p>
            <a:p>
              <a:pPr algn="ctr"/>
              <a:r>
                <a:rPr kumimoji="1" lang="ja-JP" altLang="en-US" sz="500" b="1" dirty="0">
                  <a:solidFill>
                    <a:schemeClr val="tx1"/>
                  </a:solidFill>
                  <a:latin typeface="+mn-ea"/>
                </a:rPr>
                <a:t>出力</a:t>
              </a:r>
            </a:p>
          </p:txBody>
        </p:sp>
      </p:grpSp>
      <p:cxnSp>
        <p:nvCxnSpPr>
          <p:cNvPr id="107" name="直線矢印コネクタ 106">
            <a:extLst>
              <a:ext uri="{FF2B5EF4-FFF2-40B4-BE49-F238E27FC236}">
                <a16:creationId xmlns:a16="http://schemas.microsoft.com/office/drawing/2014/main" id="{B6622FF0-A6E6-E9D8-36B2-FBECC6E3BEAB}"/>
              </a:ext>
            </a:extLst>
          </p:cNvPr>
          <p:cNvCxnSpPr>
            <a:cxnSpLocks/>
            <a:stCxn id="110" idx="1"/>
            <a:endCxn id="105" idx="2"/>
          </p:cNvCxnSpPr>
          <p:nvPr/>
        </p:nvCxnSpPr>
        <p:spPr>
          <a:xfrm flipH="1" flipV="1">
            <a:off x="5144886" y="2897084"/>
            <a:ext cx="1299" cy="120292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09" name="グループ化 108">
            <a:extLst>
              <a:ext uri="{FF2B5EF4-FFF2-40B4-BE49-F238E27FC236}">
                <a16:creationId xmlns:a16="http://schemas.microsoft.com/office/drawing/2014/main" id="{5677C49D-CCDB-394B-89FB-7BD5BB223114}"/>
              </a:ext>
            </a:extLst>
          </p:cNvPr>
          <p:cNvGrpSpPr/>
          <p:nvPr/>
        </p:nvGrpSpPr>
        <p:grpSpPr>
          <a:xfrm>
            <a:off x="4857068" y="4100008"/>
            <a:ext cx="575637" cy="451948"/>
            <a:chOff x="5274238" y="5435536"/>
            <a:chExt cx="439201" cy="345439"/>
          </a:xfrm>
        </p:grpSpPr>
        <p:sp>
          <p:nvSpPr>
            <p:cNvPr id="110" name="フローチャート: 磁気ディスク 109">
              <a:extLst>
                <a:ext uri="{FF2B5EF4-FFF2-40B4-BE49-F238E27FC236}">
                  <a16:creationId xmlns:a16="http://schemas.microsoft.com/office/drawing/2014/main" id="{194C9754-E292-740B-E847-F8AC6573812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2" name="円弧 111">
              <a:extLst>
                <a:ext uri="{FF2B5EF4-FFF2-40B4-BE49-F238E27FC236}">
                  <a16:creationId xmlns:a16="http://schemas.microsoft.com/office/drawing/2014/main" id="{73D9CE28-D999-E98D-177A-B240ABFFA80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13" name="円弧 112">
              <a:extLst>
                <a:ext uri="{FF2B5EF4-FFF2-40B4-BE49-F238E27FC236}">
                  <a16:creationId xmlns:a16="http://schemas.microsoft.com/office/drawing/2014/main" id="{6CF758EC-CFA0-E157-2AC8-D82AA2D9217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14" name="グループ化 113">
            <a:extLst>
              <a:ext uri="{FF2B5EF4-FFF2-40B4-BE49-F238E27FC236}">
                <a16:creationId xmlns:a16="http://schemas.microsoft.com/office/drawing/2014/main" id="{1B02AFA8-6254-371F-80C8-F42BD019E485}"/>
              </a:ext>
            </a:extLst>
          </p:cNvPr>
          <p:cNvGrpSpPr/>
          <p:nvPr/>
        </p:nvGrpSpPr>
        <p:grpSpPr>
          <a:xfrm>
            <a:off x="5365222" y="4462150"/>
            <a:ext cx="752658" cy="405710"/>
            <a:chOff x="4488244" y="5206471"/>
            <a:chExt cx="752658" cy="405710"/>
          </a:xfrm>
        </p:grpSpPr>
        <p:cxnSp>
          <p:nvCxnSpPr>
            <p:cNvPr id="115" name="直線矢印コネクタ 114">
              <a:extLst>
                <a:ext uri="{FF2B5EF4-FFF2-40B4-BE49-F238E27FC236}">
                  <a16:creationId xmlns:a16="http://schemas.microsoft.com/office/drawing/2014/main" id="{8EDCE05B-9CD7-470C-34D2-91AFA172DDB9}"/>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6" name="グループ化 115">
              <a:extLst>
                <a:ext uri="{FF2B5EF4-FFF2-40B4-BE49-F238E27FC236}">
                  <a16:creationId xmlns:a16="http://schemas.microsoft.com/office/drawing/2014/main" id="{BF442BEB-EF25-F169-577B-6432C85198FD}"/>
                </a:ext>
              </a:extLst>
            </p:cNvPr>
            <p:cNvGrpSpPr/>
            <p:nvPr/>
          </p:nvGrpSpPr>
          <p:grpSpPr>
            <a:xfrm>
              <a:off x="4610864" y="5312359"/>
              <a:ext cx="69614" cy="299822"/>
              <a:chOff x="2439407" y="2962964"/>
              <a:chExt cx="69614" cy="430496"/>
            </a:xfrm>
          </p:grpSpPr>
          <p:cxnSp>
            <p:nvCxnSpPr>
              <p:cNvPr id="121" name="直線コネクタ 120">
                <a:extLst>
                  <a:ext uri="{FF2B5EF4-FFF2-40B4-BE49-F238E27FC236}">
                    <a16:creationId xmlns:a16="http://schemas.microsoft.com/office/drawing/2014/main" id="{466A11EB-8313-D751-487A-0514066019C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22" name="直線コネクタ 121">
                <a:extLst>
                  <a:ext uri="{FF2B5EF4-FFF2-40B4-BE49-F238E27FC236}">
                    <a16:creationId xmlns:a16="http://schemas.microsoft.com/office/drawing/2014/main" id="{17C498FE-AD51-BE04-FAD5-B27C8671A40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23" name="直線コネクタ 122">
                <a:extLst>
                  <a:ext uri="{FF2B5EF4-FFF2-40B4-BE49-F238E27FC236}">
                    <a16:creationId xmlns:a16="http://schemas.microsoft.com/office/drawing/2014/main" id="{3F5135C4-BAEE-836B-DC66-4ACFA442CDE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7" name="正方形/長方形 116">
              <a:extLst>
                <a:ext uri="{FF2B5EF4-FFF2-40B4-BE49-F238E27FC236}">
                  <a16:creationId xmlns:a16="http://schemas.microsoft.com/office/drawing/2014/main" id="{C09C95BC-BF9E-BB8D-A2F2-92182D0C6CC1}"/>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24" name="グループ化 123">
            <a:extLst>
              <a:ext uri="{FF2B5EF4-FFF2-40B4-BE49-F238E27FC236}">
                <a16:creationId xmlns:a16="http://schemas.microsoft.com/office/drawing/2014/main" id="{071E742B-9B23-2E19-F0E0-2A2336D91862}"/>
              </a:ext>
            </a:extLst>
          </p:cNvPr>
          <p:cNvGrpSpPr/>
          <p:nvPr/>
        </p:nvGrpSpPr>
        <p:grpSpPr>
          <a:xfrm>
            <a:off x="5308230" y="2894515"/>
            <a:ext cx="639086" cy="706178"/>
            <a:chOff x="2321719" y="2988182"/>
            <a:chExt cx="639086" cy="706178"/>
          </a:xfrm>
        </p:grpSpPr>
        <p:pic>
          <p:nvPicPr>
            <p:cNvPr id="125" name="グラフィックス 124" descr="紙 枠線">
              <a:extLst>
                <a:ext uri="{FF2B5EF4-FFF2-40B4-BE49-F238E27FC236}">
                  <a16:creationId xmlns:a16="http://schemas.microsoft.com/office/drawing/2014/main" id="{825A8B65-484E-65D2-0CA3-0E5428AAAB0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26" name="直線矢印コネクタ 36">
              <a:extLst>
                <a:ext uri="{FF2B5EF4-FFF2-40B4-BE49-F238E27FC236}">
                  <a16:creationId xmlns:a16="http://schemas.microsoft.com/office/drawing/2014/main" id="{FFF4F329-FCAA-32A6-2DA7-A0490B607BCF}"/>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27" name="正方形/長方形 126">
              <a:extLst>
                <a:ext uri="{FF2B5EF4-FFF2-40B4-BE49-F238E27FC236}">
                  <a16:creationId xmlns:a16="http://schemas.microsoft.com/office/drawing/2014/main" id="{D6C58A14-B615-91FC-E781-12D700AE0E4C}"/>
                </a:ext>
              </a:extLst>
            </p:cNvPr>
            <p:cNvSpPr/>
            <p:nvPr/>
          </p:nvSpPr>
          <p:spPr>
            <a:xfrm>
              <a:off x="2339180"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増減確認はがき</a:t>
              </a:r>
              <a:endParaRPr kumimoji="1" lang="en-US" altLang="ja-JP" sz="500" b="1" dirty="0">
                <a:solidFill>
                  <a:schemeClr val="tx1"/>
                </a:solidFill>
                <a:latin typeface="+mn-ea"/>
              </a:endParaRPr>
            </a:p>
          </p:txBody>
        </p:sp>
      </p:grpSp>
      <p:cxnSp>
        <p:nvCxnSpPr>
          <p:cNvPr id="136" name="直線矢印コネクタ 135">
            <a:extLst>
              <a:ext uri="{FF2B5EF4-FFF2-40B4-BE49-F238E27FC236}">
                <a16:creationId xmlns:a16="http://schemas.microsoft.com/office/drawing/2014/main" id="{F746EB98-EF68-3BC3-102B-54F0723ACB50}"/>
              </a:ext>
            </a:extLst>
          </p:cNvPr>
          <p:cNvCxnSpPr>
            <a:cxnSpLocks/>
            <a:stCxn id="125" idx="3"/>
            <a:endCxn id="37" idx="4"/>
          </p:cNvCxnSpPr>
          <p:nvPr/>
        </p:nvCxnSpPr>
        <p:spPr>
          <a:xfrm flipV="1">
            <a:off x="5786743" y="2815709"/>
            <a:ext cx="708056" cy="37613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8" name="正方形/長方形 27">
            <a:extLst>
              <a:ext uri="{FF2B5EF4-FFF2-40B4-BE49-F238E27FC236}">
                <a16:creationId xmlns:a16="http://schemas.microsoft.com/office/drawing/2014/main" id="{224148E4-2FFD-4366-14B7-1310A7DFEC60}"/>
              </a:ext>
            </a:extLst>
          </p:cNvPr>
          <p:cNvSpPr/>
          <p:nvPr/>
        </p:nvSpPr>
        <p:spPr>
          <a:xfrm>
            <a:off x="4797084" y="3591440"/>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一括作成</a:t>
            </a:r>
          </a:p>
        </p:txBody>
      </p:sp>
      <p:sp>
        <p:nvSpPr>
          <p:cNvPr id="146" name="正方形/長方形 145">
            <a:extLst>
              <a:ext uri="{FF2B5EF4-FFF2-40B4-BE49-F238E27FC236}">
                <a16:creationId xmlns:a16="http://schemas.microsoft.com/office/drawing/2014/main" id="{34FEE0A6-D64B-4DBA-2788-B3083BBE388E}"/>
              </a:ext>
            </a:extLst>
          </p:cNvPr>
          <p:cNvSpPr/>
          <p:nvPr/>
        </p:nvSpPr>
        <p:spPr>
          <a:xfrm>
            <a:off x="6145534" y="2062223"/>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交付</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spTree>
    <p:extLst>
      <p:ext uri="{BB962C8B-B14F-4D97-AF65-F5344CB8AC3E}">
        <p14:creationId xmlns:p14="http://schemas.microsoft.com/office/powerpoint/2010/main" val="3339224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ECC14C-53F8-309F-53BF-43E3DC2D45B5}"/>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80B77200-3CBA-E7C2-6143-FA569C9FE0EE}"/>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CE2C9279-68C9-3E0E-C6CC-49912DD6DB4C}"/>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2B72D25C-F674-9815-013F-F5E823B18EAC}"/>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963696B9-8AB9-4E98-F19D-C4C5AAF51C4C}"/>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787C280D-1135-F9AA-51F4-409CB8F67CE2}"/>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02F153C2-7C7F-B729-0EDD-683AD7FAF19A}"/>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3.2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91E20936-C565-28B4-3F98-230A4AEAD5CA}"/>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申告書の発送</a:t>
              </a:r>
            </a:p>
          </p:txBody>
        </p:sp>
        <p:sp>
          <p:nvSpPr>
            <p:cNvPr id="14" name="正方形/長方形 13">
              <a:extLst>
                <a:ext uri="{FF2B5EF4-FFF2-40B4-BE49-F238E27FC236}">
                  <a16:creationId xmlns:a16="http://schemas.microsoft.com/office/drawing/2014/main" id="{A8DB0F19-B995-5935-D19B-9F5FD7804253}"/>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申告書発送</a:t>
              </a:r>
            </a:p>
          </p:txBody>
        </p:sp>
      </p:grpSp>
      <p:grpSp>
        <p:nvGrpSpPr>
          <p:cNvPr id="16" name="グループ化 15">
            <a:extLst>
              <a:ext uri="{FF2B5EF4-FFF2-40B4-BE49-F238E27FC236}">
                <a16:creationId xmlns:a16="http://schemas.microsoft.com/office/drawing/2014/main" id="{B987E42B-B6DF-F926-9118-5BAB91062B43}"/>
              </a:ext>
            </a:extLst>
          </p:cNvPr>
          <p:cNvGrpSpPr/>
          <p:nvPr/>
        </p:nvGrpSpPr>
        <p:grpSpPr>
          <a:xfrm>
            <a:off x="331641" y="1889571"/>
            <a:ext cx="8480719" cy="1948733"/>
            <a:chOff x="4383024" y="977900"/>
            <a:chExt cx="8480719" cy="447033"/>
          </a:xfrm>
        </p:grpSpPr>
        <p:sp>
          <p:nvSpPr>
            <p:cNvPr id="17" name="正方形/長方形 16">
              <a:extLst>
                <a:ext uri="{FF2B5EF4-FFF2-40B4-BE49-F238E27FC236}">
                  <a16:creationId xmlns:a16="http://schemas.microsoft.com/office/drawing/2014/main" id="{43404BC1-BAD4-9890-34B9-60A7F5997B54}"/>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924F6599-C096-8013-7C7D-8B3A9F969F7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34584AD0-E894-8584-AE92-5D16F148B78A}"/>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12</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8B0709C8-B0DE-9EAC-C85D-F8E23803D682}"/>
              </a:ext>
            </a:extLst>
          </p:cNvPr>
          <p:cNvGrpSpPr/>
          <p:nvPr/>
        </p:nvGrpSpPr>
        <p:grpSpPr>
          <a:xfrm>
            <a:off x="1717005"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BB6E7081-C687-2D31-9FAE-4E585C4900BD}"/>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5C3DAEA2-7354-1B6F-F01A-506032BBFE2E}"/>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発送対象者抽出</a:t>
              </a:r>
            </a:p>
          </p:txBody>
        </p:sp>
      </p:grpSp>
      <p:cxnSp>
        <p:nvCxnSpPr>
          <p:cNvPr id="33" name="直線矢印コネクタ 32">
            <a:extLst>
              <a:ext uri="{FF2B5EF4-FFF2-40B4-BE49-F238E27FC236}">
                <a16:creationId xmlns:a16="http://schemas.microsoft.com/office/drawing/2014/main" id="{ECF9F9B9-BA9F-E99D-BA0F-349C2CA70F9B}"/>
              </a:ext>
            </a:extLst>
          </p:cNvPr>
          <p:cNvCxnSpPr>
            <a:cxnSpLocks/>
            <a:stCxn id="118" idx="1"/>
            <a:endCxn id="22" idx="2"/>
          </p:cNvCxnSpPr>
          <p:nvPr/>
        </p:nvCxnSpPr>
        <p:spPr>
          <a:xfrm flipH="1" flipV="1">
            <a:off x="2014947" y="2897084"/>
            <a:ext cx="1299" cy="120292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8DDD1579-CD3E-03C2-3525-05A41FD43B71}"/>
              </a:ext>
            </a:extLst>
          </p:cNvPr>
          <p:cNvCxnSpPr>
            <a:cxnSpLocks/>
            <a:stCxn id="62" idx="6"/>
            <a:endCxn id="22" idx="1"/>
          </p:cNvCxnSpPr>
          <p:nvPr/>
        </p:nvCxnSpPr>
        <p:spPr>
          <a:xfrm>
            <a:off x="1201693" y="2662709"/>
            <a:ext cx="51531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836D3148-7CE4-F364-B70C-D536D43F53C6}"/>
              </a:ext>
            </a:extLst>
          </p:cNvPr>
          <p:cNvSpPr/>
          <p:nvPr/>
        </p:nvSpPr>
        <p:spPr>
          <a:xfrm>
            <a:off x="6758568" y="5877559"/>
            <a:ext cx="2053792" cy="626871"/>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lang="en-US" altLang="ja-JP" sz="500" b="1" i="0" u="none" strike="noStrike" baseline="0" dirty="0">
                <a:solidFill>
                  <a:srgbClr val="000000"/>
                </a:solidFill>
                <a:latin typeface="+mn-ea"/>
              </a:rPr>
              <a:t>3.1.9.</a:t>
            </a:r>
            <a:r>
              <a:rPr lang="ja-JP" altLang="en-US" sz="500" b="1" i="0" u="none" strike="noStrike" baseline="0" dirty="0">
                <a:solidFill>
                  <a:srgbClr val="000000"/>
                </a:solidFill>
                <a:latin typeface="+mn-ea"/>
              </a:rPr>
              <a:t>～</a:t>
            </a:r>
            <a:r>
              <a:rPr kumimoji="1" lang="en-US" altLang="zh-TW" sz="500" b="1" dirty="0">
                <a:solidFill>
                  <a:schemeClr val="tx1"/>
                </a:solidFill>
                <a:latin typeface="游ゴシック" panose="020B0400000000000000" pitchFamily="50" charset="-128"/>
                <a:ea typeface="游ゴシック" panose="020B0400000000000000" pitchFamily="50" charset="-128"/>
              </a:rPr>
              <a:t>3.1.10.</a:t>
            </a:r>
            <a:r>
              <a:rPr kumimoji="1" lang="zh-TW" altLang="en-US" sz="500" b="1" dirty="0">
                <a:solidFill>
                  <a:schemeClr val="tx1"/>
                </a:solidFill>
                <a:latin typeface="游ゴシック" panose="020B0400000000000000" pitchFamily="50" charset="-128"/>
                <a:ea typeface="游ゴシック" panose="020B0400000000000000" pitchFamily="50" charset="-128"/>
              </a:rPr>
              <a:t>　申告書作成</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35FE5EB6-49AF-3756-4CDE-A927A4E9FED2}"/>
              </a:ext>
            </a:extLst>
          </p:cNvPr>
          <p:cNvGrpSpPr/>
          <p:nvPr/>
        </p:nvGrpSpPr>
        <p:grpSpPr>
          <a:xfrm>
            <a:off x="1727129" y="4100008"/>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FE26F705-5CEA-9AB1-D84A-A1FCEC6047B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B2593767-3246-5527-CCC6-B28B8EA10F3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3571078F-3430-91B9-A4BD-AC29FEF3FD7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84" name="直線矢印コネクタ 183">
            <a:extLst>
              <a:ext uri="{FF2B5EF4-FFF2-40B4-BE49-F238E27FC236}">
                <a16:creationId xmlns:a16="http://schemas.microsoft.com/office/drawing/2014/main" id="{B48D8C4A-7689-C95B-0478-FDC15E42BA05}"/>
              </a:ext>
            </a:extLst>
          </p:cNvPr>
          <p:cNvCxnSpPr>
            <a:cxnSpLocks/>
            <a:stCxn id="66" idx="3"/>
            <a:endCxn id="105" idx="1"/>
          </p:cNvCxnSpPr>
          <p:nvPr/>
        </p:nvCxnSpPr>
        <p:spPr>
          <a:xfrm>
            <a:off x="3935750" y="2662709"/>
            <a:ext cx="73471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5BF03329-9C02-7247-CE9B-EB1CFD61AA04}"/>
              </a:ext>
            </a:extLst>
          </p:cNvPr>
          <p:cNvGrpSpPr/>
          <p:nvPr/>
        </p:nvGrpSpPr>
        <p:grpSpPr>
          <a:xfrm>
            <a:off x="2235283" y="4462150"/>
            <a:ext cx="752658" cy="405710"/>
            <a:chOff x="4488244" y="5206471"/>
            <a:chExt cx="752658" cy="405710"/>
          </a:xfrm>
        </p:grpSpPr>
        <p:cxnSp>
          <p:nvCxnSpPr>
            <p:cNvPr id="80" name="直線矢印コネクタ 79">
              <a:extLst>
                <a:ext uri="{FF2B5EF4-FFF2-40B4-BE49-F238E27FC236}">
                  <a16:creationId xmlns:a16="http://schemas.microsoft.com/office/drawing/2014/main" id="{947493C3-23C6-D03C-73E0-A3F9AC1255A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717B743C-8E9C-E8CE-0580-D4501E701417}"/>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EFC3C33B-2075-CA7D-7810-7090011D498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83E36D4A-3153-6014-CA54-CA663AE084D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0B18ACFF-05A6-401F-D19D-0E7EBDE2705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787128CC-5997-1DEC-6986-3F6E4F05EC37}"/>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72" name="グループ化 171">
            <a:extLst>
              <a:ext uri="{FF2B5EF4-FFF2-40B4-BE49-F238E27FC236}">
                <a16:creationId xmlns:a16="http://schemas.microsoft.com/office/drawing/2014/main" id="{EB09AF79-1A17-71E1-600A-90F275F41953}"/>
              </a:ext>
            </a:extLst>
          </p:cNvPr>
          <p:cNvGrpSpPr/>
          <p:nvPr/>
        </p:nvGrpSpPr>
        <p:grpSpPr>
          <a:xfrm>
            <a:off x="2178291" y="2894515"/>
            <a:ext cx="669452" cy="706178"/>
            <a:chOff x="2321719" y="2988182"/>
            <a:chExt cx="669452" cy="706178"/>
          </a:xfrm>
        </p:grpSpPr>
        <p:pic>
          <p:nvPicPr>
            <p:cNvPr id="174" name="グラフィックス 173" descr="紙 枠線">
              <a:extLst>
                <a:ext uri="{FF2B5EF4-FFF2-40B4-BE49-F238E27FC236}">
                  <a16:creationId xmlns:a16="http://schemas.microsoft.com/office/drawing/2014/main" id="{CB6643D7-807E-08C3-AF26-141BF6BDA24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75" name="直線矢印コネクタ 36">
              <a:extLst>
                <a:ext uri="{FF2B5EF4-FFF2-40B4-BE49-F238E27FC236}">
                  <a16:creationId xmlns:a16="http://schemas.microsoft.com/office/drawing/2014/main" id="{F74FA07D-0809-3DC0-D97F-DAE0D0EFE751}"/>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6" name="正方形/長方形 175">
              <a:extLst>
                <a:ext uri="{FF2B5EF4-FFF2-40B4-BE49-F238E27FC236}">
                  <a16:creationId xmlns:a16="http://schemas.microsoft.com/office/drawing/2014/main" id="{25B8663C-677C-5872-A8D1-A8FF22E3A397}"/>
                </a:ext>
              </a:extLst>
            </p:cNvPr>
            <p:cNvSpPr/>
            <p:nvPr/>
          </p:nvSpPr>
          <p:spPr>
            <a:xfrm>
              <a:off x="2369546"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新規・廃棄事業者チェックリスト</a:t>
              </a:r>
              <a:endParaRPr kumimoji="1" lang="en-US" altLang="ja-JP" sz="500" b="1" dirty="0">
                <a:solidFill>
                  <a:schemeClr val="tx1"/>
                </a:solidFill>
                <a:latin typeface="+mn-ea"/>
              </a:endParaRPr>
            </a:p>
          </p:txBody>
        </p:sp>
      </p:grpSp>
      <p:grpSp>
        <p:nvGrpSpPr>
          <p:cNvPr id="2" name="グループ化 1">
            <a:extLst>
              <a:ext uri="{FF2B5EF4-FFF2-40B4-BE49-F238E27FC236}">
                <a16:creationId xmlns:a16="http://schemas.microsoft.com/office/drawing/2014/main" id="{5122651A-FF62-945B-F443-C4BD5AFD1427}"/>
              </a:ext>
            </a:extLst>
          </p:cNvPr>
          <p:cNvGrpSpPr/>
          <p:nvPr/>
        </p:nvGrpSpPr>
        <p:grpSpPr>
          <a:xfrm>
            <a:off x="331641" y="4997262"/>
            <a:ext cx="8480719" cy="449892"/>
            <a:chOff x="4383024" y="977900"/>
            <a:chExt cx="8480719" cy="447033"/>
          </a:xfrm>
        </p:grpSpPr>
        <p:sp>
          <p:nvSpPr>
            <p:cNvPr id="6" name="正方形/長方形 5">
              <a:extLst>
                <a:ext uri="{FF2B5EF4-FFF2-40B4-BE49-F238E27FC236}">
                  <a16:creationId xmlns:a16="http://schemas.microsoft.com/office/drawing/2014/main" id="{9A3880DE-EF69-90EA-9479-C5C0B2D8DB78}"/>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wrap="none" rtlCol="0" anchor="ctr"/>
            <a:lstStyle/>
            <a:p>
              <a:pPr algn="ctr"/>
              <a:r>
                <a:rPr kumimoji="1" lang="ja-JP" altLang="en-US" sz="800" b="1" dirty="0">
                  <a:solidFill>
                    <a:schemeClr val="tx1"/>
                  </a:solidFill>
                  <a:latin typeface="+mn-ea"/>
                </a:rPr>
                <a:t>税務署</a:t>
              </a:r>
              <a:endParaRPr kumimoji="1" lang="en-US" altLang="ja-JP" sz="800" b="1" dirty="0">
                <a:solidFill>
                  <a:schemeClr val="tx1"/>
                </a:solidFill>
                <a:latin typeface="+mn-ea"/>
              </a:endParaRPr>
            </a:p>
          </p:txBody>
        </p:sp>
        <p:sp>
          <p:nvSpPr>
            <p:cNvPr id="19" name="正方形/長方形 18">
              <a:extLst>
                <a:ext uri="{FF2B5EF4-FFF2-40B4-BE49-F238E27FC236}">
                  <a16:creationId xmlns:a16="http://schemas.microsoft.com/office/drawing/2014/main" id="{AEB05623-2903-A1FC-B53A-EAB4D9DCC353}"/>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cxnSp>
        <p:nvCxnSpPr>
          <p:cNvPr id="101" name="直線矢印コネクタ 100">
            <a:extLst>
              <a:ext uri="{FF2B5EF4-FFF2-40B4-BE49-F238E27FC236}">
                <a16:creationId xmlns:a16="http://schemas.microsoft.com/office/drawing/2014/main" id="{200A40A4-45EB-C65F-4145-D8AD86743AB2}"/>
              </a:ext>
            </a:extLst>
          </p:cNvPr>
          <p:cNvCxnSpPr>
            <a:cxnSpLocks/>
            <a:stCxn id="105" idx="3"/>
            <a:endCxn id="4" idx="1"/>
          </p:cNvCxnSpPr>
          <p:nvPr/>
        </p:nvCxnSpPr>
        <p:spPr>
          <a:xfrm>
            <a:off x="5266344" y="2662709"/>
            <a:ext cx="39667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6" name="直線矢印コネクタ 95">
            <a:extLst>
              <a:ext uri="{FF2B5EF4-FFF2-40B4-BE49-F238E27FC236}">
                <a16:creationId xmlns:a16="http://schemas.microsoft.com/office/drawing/2014/main" id="{0B00671D-28FD-C694-BDF7-6326CDDC2A96}"/>
              </a:ext>
            </a:extLst>
          </p:cNvPr>
          <p:cNvCxnSpPr>
            <a:cxnSpLocks/>
            <a:stCxn id="22" idx="3"/>
            <a:endCxn id="66" idx="1"/>
          </p:cNvCxnSpPr>
          <p:nvPr/>
        </p:nvCxnSpPr>
        <p:spPr>
          <a:xfrm>
            <a:off x="2312889" y="2662709"/>
            <a:ext cx="102697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4" name="グループ化 23">
            <a:extLst>
              <a:ext uri="{FF2B5EF4-FFF2-40B4-BE49-F238E27FC236}">
                <a16:creationId xmlns:a16="http://schemas.microsoft.com/office/drawing/2014/main" id="{5D610FA0-B2D1-6F76-B98A-A2FA564CB086}"/>
              </a:ext>
            </a:extLst>
          </p:cNvPr>
          <p:cNvGrpSpPr/>
          <p:nvPr/>
        </p:nvGrpSpPr>
        <p:grpSpPr>
          <a:xfrm rot="16200000">
            <a:off x="6411325" y="1957970"/>
            <a:ext cx="1077916" cy="47531"/>
            <a:chOff x="8495647" y="5728207"/>
            <a:chExt cx="1077916" cy="47531"/>
          </a:xfrm>
        </p:grpSpPr>
        <p:cxnSp>
          <p:nvCxnSpPr>
            <p:cNvPr id="25" name="直線矢印コネクタ 24">
              <a:extLst>
                <a:ext uri="{FF2B5EF4-FFF2-40B4-BE49-F238E27FC236}">
                  <a16:creationId xmlns:a16="http://schemas.microsoft.com/office/drawing/2014/main" id="{5FC8A13A-960A-F98C-F838-422933B2E1CC}"/>
                </a:ext>
              </a:extLst>
            </p:cNvPr>
            <p:cNvCxnSpPr>
              <a:cxnSpLocks/>
              <a:stCxn id="26" idx="6"/>
              <a:endCxn id="27" idx="0"/>
            </p:cNvCxnSpPr>
            <p:nvPr/>
          </p:nvCxnSpPr>
          <p:spPr>
            <a:xfrm rot="5400000" flipH="1" flipV="1">
              <a:off x="9058369" y="5236780"/>
              <a:ext cx="2" cy="1030385"/>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6" name="楕円 25">
              <a:extLst>
                <a:ext uri="{FF2B5EF4-FFF2-40B4-BE49-F238E27FC236}">
                  <a16:creationId xmlns:a16="http://schemas.microsoft.com/office/drawing/2014/main" id="{CACFA678-A0F7-5FB9-AFED-F2A5C4569BB8}"/>
                </a:ext>
              </a:extLst>
            </p:cNvPr>
            <p:cNvSpPr/>
            <p:nvPr/>
          </p:nvSpPr>
          <p:spPr>
            <a:xfrm>
              <a:off x="8495647" y="5728207"/>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 name="二等辺三角形 26">
              <a:extLst>
                <a:ext uri="{FF2B5EF4-FFF2-40B4-BE49-F238E27FC236}">
                  <a16:creationId xmlns:a16="http://schemas.microsoft.com/office/drawing/2014/main" id="{23E68D32-ABE1-4FDE-0B15-4196BA44B4C0}"/>
                </a:ext>
              </a:extLst>
            </p:cNvPr>
            <p:cNvSpPr/>
            <p:nvPr/>
          </p:nvSpPr>
          <p:spPr>
            <a:xfrm rot="5400000">
              <a:off x="9514316" y="571603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32" name="グループ化 31">
            <a:extLst>
              <a:ext uri="{FF2B5EF4-FFF2-40B4-BE49-F238E27FC236}">
                <a16:creationId xmlns:a16="http://schemas.microsoft.com/office/drawing/2014/main" id="{179FB5BD-DC17-8954-5D98-6FAFA466778E}"/>
              </a:ext>
            </a:extLst>
          </p:cNvPr>
          <p:cNvGrpSpPr/>
          <p:nvPr/>
        </p:nvGrpSpPr>
        <p:grpSpPr>
          <a:xfrm>
            <a:off x="6797280" y="2509709"/>
            <a:ext cx="306000" cy="306000"/>
            <a:chOff x="547477" y="5946304"/>
            <a:chExt cx="182044" cy="182044"/>
          </a:xfrm>
        </p:grpSpPr>
        <p:sp>
          <p:nvSpPr>
            <p:cNvPr id="37" name="楕円 36">
              <a:extLst>
                <a:ext uri="{FF2B5EF4-FFF2-40B4-BE49-F238E27FC236}">
                  <a16:creationId xmlns:a16="http://schemas.microsoft.com/office/drawing/2014/main" id="{8667A29E-3A61-AC5B-E015-67035362695E}"/>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4" name="グループ化 43">
              <a:extLst>
                <a:ext uri="{FF2B5EF4-FFF2-40B4-BE49-F238E27FC236}">
                  <a16:creationId xmlns:a16="http://schemas.microsoft.com/office/drawing/2014/main" id="{14D822DA-0E6A-FF65-AE56-470AA61FB706}"/>
                </a:ext>
              </a:extLst>
            </p:cNvPr>
            <p:cNvGrpSpPr/>
            <p:nvPr/>
          </p:nvGrpSpPr>
          <p:grpSpPr>
            <a:xfrm>
              <a:off x="572442" y="5996943"/>
              <a:ext cx="132113" cy="80765"/>
              <a:chOff x="2601006" y="3678667"/>
              <a:chExt cx="132113" cy="80765"/>
            </a:xfrm>
          </p:grpSpPr>
          <p:sp>
            <p:nvSpPr>
              <p:cNvPr id="47" name="正方形/長方形 46">
                <a:extLst>
                  <a:ext uri="{FF2B5EF4-FFF2-40B4-BE49-F238E27FC236}">
                    <a16:creationId xmlns:a16="http://schemas.microsoft.com/office/drawing/2014/main" id="{F2B698AC-5A53-F2A0-4D13-158012C26DCA}"/>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8" name="二等辺三角形 47">
                <a:extLst>
                  <a:ext uri="{FF2B5EF4-FFF2-40B4-BE49-F238E27FC236}">
                    <a16:creationId xmlns:a16="http://schemas.microsoft.com/office/drawing/2014/main" id="{7AD1975D-5C8D-D417-060C-EC07669784B8}"/>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9" name="二等辺三角形 48">
                <a:extLst>
                  <a:ext uri="{FF2B5EF4-FFF2-40B4-BE49-F238E27FC236}">
                    <a16:creationId xmlns:a16="http://schemas.microsoft.com/office/drawing/2014/main" id="{04500FC3-ED1E-C67A-5C8D-5C560DF491C0}"/>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4" name="正方形/長方形 53">
                <a:extLst>
                  <a:ext uri="{FF2B5EF4-FFF2-40B4-BE49-F238E27FC236}">
                    <a16:creationId xmlns:a16="http://schemas.microsoft.com/office/drawing/2014/main" id="{04A34966-232B-74BC-D625-2AB7549EBCC0}"/>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56" name="正方形/長方形 55">
            <a:extLst>
              <a:ext uri="{FF2B5EF4-FFF2-40B4-BE49-F238E27FC236}">
                <a16:creationId xmlns:a16="http://schemas.microsoft.com/office/drawing/2014/main" id="{5D45E7D2-9997-3522-A1DD-B3C3E643D441}"/>
              </a:ext>
            </a:extLst>
          </p:cNvPr>
          <p:cNvSpPr/>
          <p:nvPr/>
        </p:nvSpPr>
        <p:spPr>
          <a:xfrm>
            <a:off x="6950278" y="2270403"/>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発送して終了</a:t>
            </a:r>
          </a:p>
        </p:txBody>
      </p:sp>
      <p:grpSp>
        <p:nvGrpSpPr>
          <p:cNvPr id="39" name="グループ化 38">
            <a:extLst>
              <a:ext uri="{FF2B5EF4-FFF2-40B4-BE49-F238E27FC236}">
                <a16:creationId xmlns:a16="http://schemas.microsoft.com/office/drawing/2014/main" id="{28C6DD48-C790-D203-2D39-C9B4EC9E2FC4}"/>
              </a:ext>
            </a:extLst>
          </p:cNvPr>
          <p:cNvGrpSpPr/>
          <p:nvPr/>
        </p:nvGrpSpPr>
        <p:grpSpPr>
          <a:xfrm>
            <a:off x="5681532" y="1514652"/>
            <a:ext cx="1268746" cy="282453"/>
            <a:chOff x="5681532" y="1529157"/>
            <a:chExt cx="1268746" cy="282453"/>
          </a:xfrm>
        </p:grpSpPr>
        <p:pic>
          <p:nvPicPr>
            <p:cNvPr id="29" name="グラフィックス 28" descr="紙 枠線">
              <a:extLst>
                <a:ext uri="{FF2B5EF4-FFF2-40B4-BE49-F238E27FC236}">
                  <a16:creationId xmlns:a16="http://schemas.microsoft.com/office/drawing/2014/main" id="{3B810040-C1C1-DE0A-4EFB-2710B97A8D0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263960" y="1535482"/>
              <a:ext cx="260934" cy="260934"/>
            </a:xfrm>
            <a:prstGeom prst="rect">
              <a:avLst/>
            </a:prstGeom>
          </p:spPr>
        </p:pic>
        <p:cxnSp>
          <p:nvCxnSpPr>
            <p:cNvPr id="30" name="直線矢印コネクタ 29">
              <a:extLst>
                <a:ext uri="{FF2B5EF4-FFF2-40B4-BE49-F238E27FC236}">
                  <a16:creationId xmlns:a16="http://schemas.microsoft.com/office/drawing/2014/main" id="{8A456BF6-D2AE-05DC-3158-5033EEDE0A46}"/>
                </a:ext>
              </a:extLst>
            </p:cNvPr>
            <p:cNvCxnSpPr>
              <a:cxnSpLocks/>
              <a:endCxn id="29" idx="3"/>
            </p:cNvCxnSpPr>
            <p:nvPr/>
          </p:nvCxnSpPr>
          <p:spPr>
            <a:xfrm flipH="1">
              <a:off x="6524894" y="1665949"/>
              <a:ext cx="425384"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57" name="正方形/長方形 56">
              <a:extLst>
                <a:ext uri="{FF2B5EF4-FFF2-40B4-BE49-F238E27FC236}">
                  <a16:creationId xmlns:a16="http://schemas.microsoft.com/office/drawing/2014/main" id="{8878AF17-EA42-80C6-909B-E5F3592EB23A}"/>
                </a:ext>
              </a:extLst>
            </p:cNvPr>
            <p:cNvSpPr/>
            <p:nvPr/>
          </p:nvSpPr>
          <p:spPr>
            <a:xfrm>
              <a:off x="5681532" y="152915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zh-TW" altLang="en-US" sz="500" b="1" dirty="0">
                  <a:solidFill>
                    <a:schemeClr val="tx1"/>
                  </a:solidFill>
                  <a:latin typeface="游ゴシック" panose="020B0400000000000000" pitchFamily="50" charset="-128"/>
                  <a:ea typeface="游ゴシック" panose="020B0400000000000000" pitchFamily="50" charset="-128"/>
                </a:rPr>
                <a:t>償却資産申告書</a:t>
              </a:r>
            </a:p>
            <a:p>
              <a:r>
                <a:rPr kumimoji="1" lang="zh-TW" altLang="en-US" sz="500" b="1" dirty="0">
                  <a:solidFill>
                    <a:schemeClr val="tx1"/>
                  </a:solidFill>
                  <a:latin typeface="游ゴシック" panose="020B0400000000000000" pitchFamily="50" charset="-128"/>
                  <a:ea typeface="游ゴシック" panose="020B0400000000000000" pitchFamily="50" charset="-128"/>
                </a:rPr>
                <a:t>種類別明細書</a:t>
              </a:r>
            </a:p>
            <a:p>
              <a:r>
                <a:rPr kumimoji="1" lang="zh-TW" altLang="en-US" sz="500" b="1" dirty="0">
                  <a:solidFill>
                    <a:schemeClr val="tx1"/>
                  </a:solidFill>
                  <a:latin typeface="游ゴシック" panose="020B0400000000000000" pitchFamily="50" charset="-128"/>
                  <a:ea typeface="游ゴシック" panose="020B0400000000000000" pitchFamily="50" charset="-128"/>
                </a:rPr>
                <a:t>償却申告案内</a:t>
              </a:r>
              <a:endParaRPr kumimoji="1" lang="ja-JP" altLang="en-US" sz="500" b="1" dirty="0">
                <a:solidFill>
                  <a:schemeClr val="tx1"/>
                </a:solidFill>
                <a:latin typeface="游ゴシック" panose="020B0400000000000000" pitchFamily="50" charset="-128"/>
                <a:ea typeface="游ゴシック" panose="020B0400000000000000" pitchFamily="50" charset="-128"/>
              </a:endParaRPr>
            </a:p>
          </p:txBody>
        </p:sp>
      </p:grpSp>
      <p:sp>
        <p:nvSpPr>
          <p:cNvPr id="59" name="正方形/長方形 58">
            <a:extLst>
              <a:ext uri="{FF2B5EF4-FFF2-40B4-BE49-F238E27FC236}">
                <a16:creationId xmlns:a16="http://schemas.microsoft.com/office/drawing/2014/main" id="{800440A0-834E-3153-0983-BD400C1C6765}"/>
              </a:ext>
            </a:extLst>
          </p:cNvPr>
          <p:cNvSpPr/>
          <p:nvPr/>
        </p:nvSpPr>
        <p:spPr>
          <a:xfrm>
            <a:off x="646995" y="281030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62" name="楕円 61">
            <a:extLst>
              <a:ext uri="{FF2B5EF4-FFF2-40B4-BE49-F238E27FC236}">
                <a16:creationId xmlns:a16="http://schemas.microsoft.com/office/drawing/2014/main" id="{015F55AC-D6D6-DE9D-E8EE-371D33A90A41}"/>
              </a:ext>
            </a:extLst>
          </p:cNvPr>
          <p:cNvSpPr/>
          <p:nvPr/>
        </p:nvSpPr>
        <p:spPr>
          <a:xfrm>
            <a:off x="895693"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64" name="グループ化 63">
            <a:extLst>
              <a:ext uri="{FF2B5EF4-FFF2-40B4-BE49-F238E27FC236}">
                <a16:creationId xmlns:a16="http://schemas.microsoft.com/office/drawing/2014/main" id="{747671CE-D9C5-B506-8C10-3A50D75507F0}"/>
              </a:ext>
            </a:extLst>
          </p:cNvPr>
          <p:cNvGrpSpPr/>
          <p:nvPr/>
        </p:nvGrpSpPr>
        <p:grpSpPr>
          <a:xfrm>
            <a:off x="3339866" y="2428334"/>
            <a:ext cx="595884" cy="468750"/>
            <a:chOff x="2420174" y="2805910"/>
            <a:chExt cx="595884" cy="468750"/>
          </a:xfrm>
        </p:grpSpPr>
        <p:pic>
          <p:nvPicPr>
            <p:cNvPr id="65" name="グラフィックス 64" descr="ユーザー 枠線">
              <a:extLst>
                <a:ext uri="{FF2B5EF4-FFF2-40B4-BE49-F238E27FC236}">
                  <a16:creationId xmlns:a16="http://schemas.microsoft.com/office/drawing/2014/main" id="{6910504B-A469-2452-2326-251FF0221BD5}"/>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6" name="四角形: 角を丸くする 65">
              <a:extLst>
                <a:ext uri="{FF2B5EF4-FFF2-40B4-BE49-F238E27FC236}">
                  <a16:creationId xmlns:a16="http://schemas.microsoft.com/office/drawing/2014/main" id="{CC473336-7CEB-BE2E-2172-BE59F8BCB85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発送対象者の確認</a:t>
              </a:r>
            </a:p>
          </p:txBody>
        </p:sp>
      </p:grpSp>
      <p:cxnSp>
        <p:nvCxnSpPr>
          <p:cNvPr id="67" name="直線矢印コネクタ 66">
            <a:extLst>
              <a:ext uri="{FF2B5EF4-FFF2-40B4-BE49-F238E27FC236}">
                <a16:creationId xmlns:a16="http://schemas.microsoft.com/office/drawing/2014/main" id="{DD267AAE-2921-8A20-76AF-7536C043E239}"/>
              </a:ext>
            </a:extLst>
          </p:cNvPr>
          <p:cNvCxnSpPr>
            <a:cxnSpLocks/>
            <a:stCxn id="66" idx="2"/>
            <a:endCxn id="69" idx="1"/>
          </p:cNvCxnSpPr>
          <p:nvPr/>
        </p:nvCxnSpPr>
        <p:spPr>
          <a:xfrm>
            <a:off x="3637808" y="2897084"/>
            <a:ext cx="1299" cy="120292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8" name="グループ化 67">
            <a:extLst>
              <a:ext uri="{FF2B5EF4-FFF2-40B4-BE49-F238E27FC236}">
                <a16:creationId xmlns:a16="http://schemas.microsoft.com/office/drawing/2014/main" id="{BF8C5D29-052B-D4E0-76C4-9DD23B27EA09}"/>
              </a:ext>
            </a:extLst>
          </p:cNvPr>
          <p:cNvGrpSpPr/>
          <p:nvPr/>
        </p:nvGrpSpPr>
        <p:grpSpPr>
          <a:xfrm>
            <a:off x="3349990" y="4100008"/>
            <a:ext cx="575637" cy="451948"/>
            <a:chOff x="5274238" y="5435536"/>
            <a:chExt cx="439201" cy="345439"/>
          </a:xfrm>
        </p:grpSpPr>
        <p:sp>
          <p:nvSpPr>
            <p:cNvPr id="69" name="フローチャート: 磁気ディスク 68">
              <a:extLst>
                <a:ext uri="{FF2B5EF4-FFF2-40B4-BE49-F238E27FC236}">
                  <a16:creationId xmlns:a16="http://schemas.microsoft.com/office/drawing/2014/main" id="{3DA26170-81F3-1D51-8815-3EA5F21B52D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70" name="円弧 69">
              <a:extLst>
                <a:ext uri="{FF2B5EF4-FFF2-40B4-BE49-F238E27FC236}">
                  <a16:creationId xmlns:a16="http://schemas.microsoft.com/office/drawing/2014/main" id="{F50D0EEB-3EE0-E1DA-1938-280A27FC6D3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1" name="円弧 70">
              <a:extLst>
                <a:ext uri="{FF2B5EF4-FFF2-40B4-BE49-F238E27FC236}">
                  <a16:creationId xmlns:a16="http://schemas.microsoft.com/office/drawing/2014/main" id="{4DF4161F-29AE-3490-9B65-0E332EE2B22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2" name="グループ化 71">
            <a:extLst>
              <a:ext uri="{FF2B5EF4-FFF2-40B4-BE49-F238E27FC236}">
                <a16:creationId xmlns:a16="http://schemas.microsoft.com/office/drawing/2014/main" id="{F6DEC380-545C-09BE-6428-C5E44E177D49}"/>
              </a:ext>
            </a:extLst>
          </p:cNvPr>
          <p:cNvGrpSpPr/>
          <p:nvPr/>
        </p:nvGrpSpPr>
        <p:grpSpPr>
          <a:xfrm>
            <a:off x="3858144" y="4462150"/>
            <a:ext cx="752658" cy="405710"/>
            <a:chOff x="4488244" y="5206471"/>
            <a:chExt cx="752658" cy="405710"/>
          </a:xfrm>
        </p:grpSpPr>
        <p:cxnSp>
          <p:nvCxnSpPr>
            <p:cNvPr id="73" name="直線矢印コネクタ 72">
              <a:extLst>
                <a:ext uri="{FF2B5EF4-FFF2-40B4-BE49-F238E27FC236}">
                  <a16:creationId xmlns:a16="http://schemas.microsoft.com/office/drawing/2014/main" id="{BD2F1BD5-590B-8F93-AE12-334EBF76857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4" name="グループ化 73">
              <a:extLst>
                <a:ext uri="{FF2B5EF4-FFF2-40B4-BE49-F238E27FC236}">
                  <a16:creationId xmlns:a16="http://schemas.microsoft.com/office/drawing/2014/main" id="{3801934C-2A1C-6D4C-18BB-3A3DDA4921B4}"/>
                </a:ext>
              </a:extLst>
            </p:cNvPr>
            <p:cNvGrpSpPr/>
            <p:nvPr/>
          </p:nvGrpSpPr>
          <p:grpSpPr>
            <a:xfrm>
              <a:off x="4610864" y="5312359"/>
              <a:ext cx="69614" cy="299822"/>
              <a:chOff x="2439407" y="2962964"/>
              <a:chExt cx="69614" cy="430496"/>
            </a:xfrm>
          </p:grpSpPr>
          <p:cxnSp>
            <p:nvCxnSpPr>
              <p:cNvPr id="76" name="直線コネクタ 75">
                <a:extLst>
                  <a:ext uri="{FF2B5EF4-FFF2-40B4-BE49-F238E27FC236}">
                    <a16:creationId xmlns:a16="http://schemas.microsoft.com/office/drawing/2014/main" id="{276C0599-AC58-8A39-0555-3E3A85D65F5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7" name="直線コネクタ 76">
                <a:extLst>
                  <a:ext uri="{FF2B5EF4-FFF2-40B4-BE49-F238E27FC236}">
                    <a16:creationId xmlns:a16="http://schemas.microsoft.com/office/drawing/2014/main" id="{ED0540A0-D12D-D00F-98EE-58014DD4B08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B2DB98ED-02AE-F12D-F650-3897190B41F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5" name="正方形/長方形 74">
              <a:extLst>
                <a:ext uri="{FF2B5EF4-FFF2-40B4-BE49-F238E27FC236}">
                  <a16:creationId xmlns:a16="http://schemas.microsoft.com/office/drawing/2014/main" id="{D172EACB-90F1-5CAD-9371-D4F7084FC2BB}"/>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81" name="グループ化 80">
            <a:extLst>
              <a:ext uri="{FF2B5EF4-FFF2-40B4-BE49-F238E27FC236}">
                <a16:creationId xmlns:a16="http://schemas.microsoft.com/office/drawing/2014/main" id="{2471089C-18C0-DB52-B676-F2E7595BB422}"/>
              </a:ext>
            </a:extLst>
          </p:cNvPr>
          <p:cNvGrpSpPr/>
          <p:nvPr/>
        </p:nvGrpSpPr>
        <p:grpSpPr>
          <a:xfrm>
            <a:off x="3801152" y="2894515"/>
            <a:ext cx="639086" cy="706178"/>
            <a:chOff x="2321719" y="2988182"/>
            <a:chExt cx="639086" cy="706178"/>
          </a:xfrm>
        </p:grpSpPr>
        <p:pic>
          <p:nvPicPr>
            <p:cNvPr id="82" name="グラフィックス 81" descr="紙 枠線">
              <a:extLst>
                <a:ext uri="{FF2B5EF4-FFF2-40B4-BE49-F238E27FC236}">
                  <a16:creationId xmlns:a16="http://schemas.microsoft.com/office/drawing/2014/main" id="{0C7A180B-1DBF-80C8-7194-07CC3D7CD42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83" name="直線矢印コネクタ 36">
              <a:extLst>
                <a:ext uri="{FF2B5EF4-FFF2-40B4-BE49-F238E27FC236}">
                  <a16:creationId xmlns:a16="http://schemas.microsoft.com/office/drawing/2014/main" id="{1726402A-9F01-1477-7156-4442B4D627EE}"/>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84" name="正方形/長方形 83">
              <a:extLst>
                <a:ext uri="{FF2B5EF4-FFF2-40B4-BE49-F238E27FC236}">
                  <a16:creationId xmlns:a16="http://schemas.microsoft.com/office/drawing/2014/main" id="{7931E8B1-7F62-D22E-F655-866C7C609FDA}"/>
                </a:ext>
              </a:extLst>
            </p:cNvPr>
            <p:cNvSpPr/>
            <p:nvPr/>
          </p:nvSpPr>
          <p:spPr>
            <a:xfrm>
              <a:off x="2339180"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償却資産書類発送整理簿</a:t>
              </a:r>
              <a:endParaRPr kumimoji="1" lang="en-US" altLang="ja-JP" sz="500" b="1" dirty="0">
                <a:solidFill>
                  <a:schemeClr val="tx1"/>
                </a:solidFill>
                <a:latin typeface="+mn-ea"/>
              </a:endParaRPr>
            </a:p>
          </p:txBody>
        </p:sp>
      </p:grpSp>
      <p:grpSp>
        <p:nvGrpSpPr>
          <p:cNvPr id="103" name="グループ化 102">
            <a:extLst>
              <a:ext uri="{FF2B5EF4-FFF2-40B4-BE49-F238E27FC236}">
                <a16:creationId xmlns:a16="http://schemas.microsoft.com/office/drawing/2014/main" id="{9D3D3D4F-392B-60AD-7E15-D51D7B64F09F}"/>
              </a:ext>
            </a:extLst>
          </p:cNvPr>
          <p:cNvGrpSpPr/>
          <p:nvPr/>
        </p:nvGrpSpPr>
        <p:grpSpPr>
          <a:xfrm>
            <a:off x="4670460" y="2428334"/>
            <a:ext cx="595884" cy="468750"/>
            <a:chOff x="2420174" y="2805910"/>
            <a:chExt cx="595884" cy="468750"/>
          </a:xfrm>
        </p:grpSpPr>
        <p:pic>
          <p:nvPicPr>
            <p:cNvPr id="104" name="グラフィックス 103" descr="ユーザー 枠線">
              <a:extLst>
                <a:ext uri="{FF2B5EF4-FFF2-40B4-BE49-F238E27FC236}">
                  <a16:creationId xmlns:a16="http://schemas.microsoft.com/office/drawing/2014/main" id="{A0A778A1-76E3-3C3E-E921-8A567873BC6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05" name="四角形: 角を丸くする 104">
              <a:extLst>
                <a:ext uri="{FF2B5EF4-FFF2-40B4-BE49-F238E27FC236}">
                  <a16:creationId xmlns:a16="http://schemas.microsoft.com/office/drawing/2014/main" id="{CC83FFF5-1A7A-65C6-88FF-5395B1C3CCF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償却資産申告書等</a:t>
              </a:r>
              <a:endParaRPr kumimoji="1" lang="en-US" altLang="ja-JP" sz="500" b="1" dirty="0">
                <a:solidFill>
                  <a:schemeClr val="tx1"/>
                </a:solidFill>
                <a:latin typeface="+mn-ea"/>
              </a:endParaRPr>
            </a:p>
            <a:p>
              <a:pPr algn="ctr"/>
              <a:r>
                <a:rPr kumimoji="1" lang="ja-JP" altLang="en-US" sz="500" b="1" dirty="0">
                  <a:solidFill>
                    <a:schemeClr val="tx1"/>
                  </a:solidFill>
                  <a:latin typeface="+mn-ea"/>
                </a:rPr>
                <a:t>出力</a:t>
              </a:r>
            </a:p>
          </p:txBody>
        </p:sp>
      </p:grpSp>
      <p:cxnSp>
        <p:nvCxnSpPr>
          <p:cNvPr id="107" name="直線矢印コネクタ 106">
            <a:extLst>
              <a:ext uri="{FF2B5EF4-FFF2-40B4-BE49-F238E27FC236}">
                <a16:creationId xmlns:a16="http://schemas.microsoft.com/office/drawing/2014/main" id="{3446AB63-64D6-C57C-73BB-BB7C4F7783B8}"/>
              </a:ext>
            </a:extLst>
          </p:cNvPr>
          <p:cNvCxnSpPr>
            <a:cxnSpLocks/>
            <a:stCxn id="110" idx="1"/>
            <a:endCxn id="105" idx="2"/>
          </p:cNvCxnSpPr>
          <p:nvPr/>
        </p:nvCxnSpPr>
        <p:spPr>
          <a:xfrm flipH="1" flipV="1">
            <a:off x="4968402" y="2897084"/>
            <a:ext cx="1299" cy="120292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09" name="グループ化 108">
            <a:extLst>
              <a:ext uri="{FF2B5EF4-FFF2-40B4-BE49-F238E27FC236}">
                <a16:creationId xmlns:a16="http://schemas.microsoft.com/office/drawing/2014/main" id="{22AAC529-1C68-DEB1-2F0D-EAF0AC36B7D1}"/>
              </a:ext>
            </a:extLst>
          </p:cNvPr>
          <p:cNvGrpSpPr/>
          <p:nvPr/>
        </p:nvGrpSpPr>
        <p:grpSpPr>
          <a:xfrm>
            <a:off x="4680584" y="4100008"/>
            <a:ext cx="575637" cy="451948"/>
            <a:chOff x="5274238" y="5435536"/>
            <a:chExt cx="439201" cy="345439"/>
          </a:xfrm>
        </p:grpSpPr>
        <p:sp>
          <p:nvSpPr>
            <p:cNvPr id="110" name="フローチャート: 磁気ディスク 109">
              <a:extLst>
                <a:ext uri="{FF2B5EF4-FFF2-40B4-BE49-F238E27FC236}">
                  <a16:creationId xmlns:a16="http://schemas.microsoft.com/office/drawing/2014/main" id="{F14B159F-6B28-B8FC-12CA-1AB6FA90297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2" name="円弧 111">
              <a:extLst>
                <a:ext uri="{FF2B5EF4-FFF2-40B4-BE49-F238E27FC236}">
                  <a16:creationId xmlns:a16="http://schemas.microsoft.com/office/drawing/2014/main" id="{7D3D0FB1-F098-8B1A-22B9-F45935CCFE3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13" name="円弧 112">
              <a:extLst>
                <a:ext uri="{FF2B5EF4-FFF2-40B4-BE49-F238E27FC236}">
                  <a16:creationId xmlns:a16="http://schemas.microsoft.com/office/drawing/2014/main" id="{D62CD8DC-D5C1-7040-8C6A-0D085890CC9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14" name="グループ化 113">
            <a:extLst>
              <a:ext uri="{FF2B5EF4-FFF2-40B4-BE49-F238E27FC236}">
                <a16:creationId xmlns:a16="http://schemas.microsoft.com/office/drawing/2014/main" id="{00FBD749-A5D6-EC65-BB22-B4052C0007B7}"/>
              </a:ext>
            </a:extLst>
          </p:cNvPr>
          <p:cNvGrpSpPr/>
          <p:nvPr/>
        </p:nvGrpSpPr>
        <p:grpSpPr>
          <a:xfrm>
            <a:off x="5188738" y="4462150"/>
            <a:ext cx="752658" cy="405710"/>
            <a:chOff x="4488244" y="5206471"/>
            <a:chExt cx="752658" cy="405710"/>
          </a:xfrm>
        </p:grpSpPr>
        <p:cxnSp>
          <p:nvCxnSpPr>
            <p:cNvPr id="115" name="直線矢印コネクタ 114">
              <a:extLst>
                <a:ext uri="{FF2B5EF4-FFF2-40B4-BE49-F238E27FC236}">
                  <a16:creationId xmlns:a16="http://schemas.microsoft.com/office/drawing/2014/main" id="{30B610B7-7E3B-58A9-2E32-B4F532C2751D}"/>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6" name="グループ化 115">
              <a:extLst>
                <a:ext uri="{FF2B5EF4-FFF2-40B4-BE49-F238E27FC236}">
                  <a16:creationId xmlns:a16="http://schemas.microsoft.com/office/drawing/2014/main" id="{E74608C3-4A85-2874-16E3-67F2CFB6147A}"/>
                </a:ext>
              </a:extLst>
            </p:cNvPr>
            <p:cNvGrpSpPr/>
            <p:nvPr/>
          </p:nvGrpSpPr>
          <p:grpSpPr>
            <a:xfrm>
              <a:off x="4610864" y="5312359"/>
              <a:ext cx="69614" cy="299822"/>
              <a:chOff x="2439407" y="2962964"/>
              <a:chExt cx="69614" cy="430496"/>
            </a:xfrm>
          </p:grpSpPr>
          <p:cxnSp>
            <p:nvCxnSpPr>
              <p:cNvPr id="121" name="直線コネクタ 120">
                <a:extLst>
                  <a:ext uri="{FF2B5EF4-FFF2-40B4-BE49-F238E27FC236}">
                    <a16:creationId xmlns:a16="http://schemas.microsoft.com/office/drawing/2014/main" id="{8AEEED2F-F954-D5E9-9A21-7E5F054E4C5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22" name="直線コネクタ 121">
                <a:extLst>
                  <a:ext uri="{FF2B5EF4-FFF2-40B4-BE49-F238E27FC236}">
                    <a16:creationId xmlns:a16="http://schemas.microsoft.com/office/drawing/2014/main" id="{C885CCB7-6638-FC97-84AC-27A44EB0F25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23" name="直線コネクタ 122">
                <a:extLst>
                  <a:ext uri="{FF2B5EF4-FFF2-40B4-BE49-F238E27FC236}">
                    <a16:creationId xmlns:a16="http://schemas.microsoft.com/office/drawing/2014/main" id="{2D262995-720E-3DD1-CFE5-6A615706B9A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7" name="正方形/長方形 116">
              <a:extLst>
                <a:ext uri="{FF2B5EF4-FFF2-40B4-BE49-F238E27FC236}">
                  <a16:creationId xmlns:a16="http://schemas.microsoft.com/office/drawing/2014/main" id="{E54ACC04-C7DF-C221-B737-5D6D2E3441AE}"/>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24" name="グループ化 123">
            <a:extLst>
              <a:ext uri="{FF2B5EF4-FFF2-40B4-BE49-F238E27FC236}">
                <a16:creationId xmlns:a16="http://schemas.microsoft.com/office/drawing/2014/main" id="{801C146F-BBD9-F0B9-608E-35F8E6243FCC}"/>
              </a:ext>
            </a:extLst>
          </p:cNvPr>
          <p:cNvGrpSpPr/>
          <p:nvPr/>
        </p:nvGrpSpPr>
        <p:grpSpPr>
          <a:xfrm>
            <a:off x="5131746" y="2894515"/>
            <a:ext cx="639086" cy="706178"/>
            <a:chOff x="2321719" y="2988182"/>
            <a:chExt cx="639086" cy="706178"/>
          </a:xfrm>
        </p:grpSpPr>
        <p:pic>
          <p:nvPicPr>
            <p:cNvPr id="125" name="グラフィックス 124" descr="紙 枠線">
              <a:extLst>
                <a:ext uri="{FF2B5EF4-FFF2-40B4-BE49-F238E27FC236}">
                  <a16:creationId xmlns:a16="http://schemas.microsoft.com/office/drawing/2014/main" id="{41856CB2-C656-26C0-20F8-D76C3232960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26" name="直線矢印コネクタ 36">
              <a:extLst>
                <a:ext uri="{FF2B5EF4-FFF2-40B4-BE49-F238E27FC236}">
                  <a16:creationId xmlns:a16="http://schemas.microsoft.com/office/drawing/2014/main" id="{C4E28C85-40CC-CE10-620E-D477EA9B8F40}"/>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27" name="正方形/長方形 126">
              <a:extLst>
                <a:ext uri="{FF2B5EF4-FFF2-40B4-BE49-F238E27FC236}">
                  <a16:creationId xmlns:a16="http://schemas.microsoft.com/office/drawing/2014/main" id="{51B8EA98-D7B6-DC45-AAB0-28403DC3ADD8}"/>
                </a:ext>
              </a:extLst>
            </p:cNvPr>
            <p:cNvSpPr/>
            <p:nvPr/>
          </p:nvSpPr>
          <p:spPr>
            <a:xfrm>
              <a:off x="2339180"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償却資産申告書</a:t>
              </a:r>
              <a:endParaRPr kumimoji="1" lang="en-US" altLang="ja-JP" sz="500" b="1" dirty="0">
                <a:solidFill>
                  <a:schemeClr val="tx1"/>
                </a:solidFill>
                <a:latin typeface="+mn-ea"/>
              </a:endParaRPr>
            </a:p>
          </p:txBody>
        </p:sp>
      </p:grpSp>
      <p:cxnSp>
        <p:nvCxnSpPr>
          <p:cNvPr id="136" name="直線矢印コネクタ 135">
            <a:extLst>
              <a:ext uri="{FF2B5EF4-FFF2-40B4-BE49-F238E27FC236}">
                <a16:creationId xmlns:a16="http://schemas.microsoft.com/office/drawing/2014/main" id="{D7CD666B-DAFB-5BDA-626C-A19513C18BCD}"/>
              </a:ext>
            </a:extLst>
          </p:cNvPr>
          <p:cNvCxnSpPr>
            <a:cxnSpLocks/>
            <a:stCxn id="125" idx="3"/>
            <a:endCxn id="37" idx="4"/>
          </p:cNvCxnSpPr>
          <p:nvPr/>
        </p:nvCxnSpPr>
        <p:spPr>
          <a:xfrm flipV="1">
            <a:off x="5610259" y="2815709"/>
            <a:ext cx="1340021" cy="37613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8" name="正方形/長方形 27">
            <a:extLst>
              <a:ext uri="{FF2B5EF4-FFF2-40B4-BE49-F238E27FC236}">
                <a16:creationId xmlns:a16="http://schemas.microsoft.com/office/drawing/2014/main" id="{9DDD31A2-3D3C-B651-E2EC-F2AD4ECA9480}"/>
              </a:ext>
            </a:extLst>
          </p:cNvPr>
          <p:cNvSpPr/>
          <p:nvPr/>
        </p:nvSpPr>
        <p:spPr>
          <a:xfrm>
            <a:off x="4620600" y="3591440"/>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一括作成</a:t>
            </a:r>
          </a:p>
        </p:txBody>
      </p:sp>
      <p:grpSp>
        <p:nvGrpSpPr>
          <p:cNvPr id="3" name="グループ化 2">
            <a:extLst>
              <a:ext uri="{FF2B5EF4-FFF2-40B4-BE49-F238E27FC236}">
                <a16:creationId xmlns:a16="http://schemas.microsoft.com/office/drawing/2014/main" id="{A4DBE58B-8630-E09E-F8BF-8201D042D108}"/>
              </a:ext>
            </a:extLst>
          </p:cNvPr>
          <p:cNvGrpSpPr/>
          <p:nvPr/>
        </p:nvGrpSpPr>
        <p:grpSpPr>
          <a:xfrm>
            <a:off x="5663018" y="2433953"/>
            <a:ext cx="587415" cy="457512"/>
            <a:chOff x="5266944" y="2798826"/>
            <a:chExt cx="455771" cy="301859"/>
          </a:xfrm>
        </p:grpSpPr>
        <p:sp>
          <p:nvSpPr>
            <p:cNvPr id="4" name="四角形: 角を丸くする 3">
              <a:extLst>
                <a:ext uri="{FF2B5EF4-FFF2-40B4-BE49-F238E27FC236}">
                  <a16:creationId xmlns:a16="http://schemas.microsoft.com/office/drawing/2014/main" id="{8DD10995-5422-D37E-7F46-1A880902006E}"/>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同封物確認・封入</a:t>
              </a:r>
            </a:p>
          </p:txBody>
        </p:sp>
        <p:pic>
          <p:nvPicPr>
            <p:cNvPr id="5" name="グラフィックス 4" descr="挙手 枠線">
              <a:extLst>
                <a:ext uri="{FF2B5EF4-FFF2-40B4-BE49-F238E27FC236}">
                  <a16:creationId xmlns:a16="http://schemas.microsoft.com/office/drawing/2014/main" id="{EE4D1866-A372-2349-F5F5-50C2DF579FD1}"/>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rot="16200000" flipV="1">
              <a:off x="5301234" y="2831681"/>
              <a:ext cx="98334" cy="98334"/>
            </a:xfrm>
            <a:prstGeom prst="rect">
              <a:avLst/>
            </a:prstGeom>
          </p:spPr>
        </p:pic>
      </p:grpSp>
      <p:cxnSp>
        <p:nvCxnSpPr>
          <p:cNvPr id="20" name="直線矢印コネクタ 19">
            <a:extLst>
              <a:ext uri="{FF2B5EF4-FFF2-40B4-BE49-F238E27FC236}">
                <a16:creationId xmlns:a16="http://schemas.microsoft.com/office/drawing/2014/main" id="{4AFC4EE6-F479-37E5-C042-24513BF09BFC}"/>
              </a:ext>
            </a:extLst>
          </p:cNvPr>
          <p:cNvCxnSpPr>
            <a:cxnSpLocks/>
            <a:stCxn id="4" idx="3"/>
            <a:endCxn id="37" idx="2"/>
          </p:cNvCxnSpPr>
          <p:nvPr/>
        </p:nvCxnSpPr>
        <p:spPr>
          <a:xfrm>
            <a:off x="6250433" y="2662709"/>
            <a:ext cx="54684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4" name="正方形/長方形 33">
            <a:extLst>
              <a:ext uri="{FF2B5EF4-FFF2-40B4-BE49-F238E27FC236}">
                <a16:creationId xmlns:a16="http://schemas.microsoft.com/office/drawing/2014/main" id="{32B6585B-399F-BD9C-9DEA-8ECA5F4A54BF}"/>
              </a:ext>
            </a:extLst>
          </p:cNvPr>
          <p:cNvSpPr/>
          <p:nvPr/>
        </p:nvSpPr>
        <p:spPr>
          <a:xfrm>
            <a:off x="6601726" y="2062223"/>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交付</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spTree>
    <p:extLst>
      <p:ext uri="{BB962C8B-B14F-4D97-AF65-F5344CB8AC3E}">
        <p14:creationId xmlns:p14="http://schemas.microsoft.com/office/powerpoint/2010/main" val="1842225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03B8E7-BC1A-5F18-A6C8-D80E6CAD085D}"/>
            </a:ext>
          </a:extLst>
        </p:cNvPr>
        <p:cNvGrpSpPr/>
        <p:nvPr/>
      </p:nvGrpSpPr>
      <p:grpSpPr>
        <a:xfrm>
          <a:off x="0" y="0"/>
          <a:ext cx="0" cy="0"/>
          <a:chOff x="0" y="0"/>
          <a:chExt cx="0" cy="0"/>
        </a:xfrm>
      </p:grpSpPr>
      <p:grpSp>
        <p:nvGrpSpPr>
          <p:cNvPr id="90" name="グループ化 89">
            <a:extLst>
              <a:ext uri="{FF2B5EF4-FFF2-40B4-BE49-F238E27FC236}">
                <a16:creationId xmlns:a16="http://schemas.microsoft.com/office/drawing/2014/main" id="{38462F07-FF73-D5A8-4513-9806043B4415}"/>
              </a:ext>
            </a:extLst>
          </p:cNvPr>
          <p:cNvGrpSpPr/>
          <p:nvPr/>
        </p:nvGrpSpPr>
        <p:grpSpPr>
          <a:xfrm rot="5400000" flipV="1">
            <a:off x="492290" y="1928660"/>
            <a:ext cx="1091714" cy="47531"/>
            <a:chOff x="9043092" y="5728212"/>
            <a:chExt cx="1091714" cy="47531"/>
          </a:xfrm>
        </p:grpSpPr>
        <p:cxnSp>
          <p:nvCxnSpPr>
            <p:cNvPr id="91" name="直線矢印コネクタ 90">
              <a:extLst>
                <a:ext uri="{FF2B5EF4-FFF2-40B4-BE49-F238E27FC236}">
                  <a16:creationId xmlns:a16="http://schemas.microsoft.com/office/drawing/2014/main" id="{4F84FC46-B98C-28B5-EEB5-7BED02A4C7B2}"/>
                </a:ext>
              </a:extLst>
            </p:cNvPr>
            <p:cNvCxnSpPr>
              <a:cxnSpLocks/>
              <a:stCxn id="92" idx="6"/>
              <a:endCxn id="93" idx="0"/>
            </p:cNvCxnSpPr>
            <p:nvPr/>
          </p:nvCxnSpPr>
          <p:spPr>
            <a:xfrm rot="5400000" flipH="1" flipV="1">
              <a:off x="9612713" y="5229886"/>
              <a:ext cx="3" cy="1044182"/>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2" name="楕円 91">
              <a:extLst>
                <a:ext uri="{FF2B5EF4-FFF2-40B4-BE49-F238E27FC236}">
                  <a16:creationId xmlns:a16="http://schemas.microsoft.com/office/drawing/2014/main" id="{8721080F-9B33-7080-00CD-222483A4E4F7}"/>
                </a:ext>
              </a:extLst>
            </p:cNvPr>
            <p:cNvSpPr/>
            <p:nvPr/>
          </p:nvSpPr>
          <p:spPr>
            <a:xfrm>
              <a:off x="9043092"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3" name="二等辺三角形 92">
              <a:extLst>
                <a:ext uri="{FF2B5EF4-FFF2-40B4-BE49-F238E27FC236}">
                  <a16:creationId xmlns:a16="http://schemas.microsoft.com/office/drawing/2014/main" id="{54B73AD5-4C7C-496E-2940-314AB57C4FA7}"/>
                </a:ext>
              </a:extLst>
            </p:cNvPr>
            <p:cNvSpPr/>
            <p:nvPr/>
          </p:nvSpPr>
          <p:spPr>
            <a:xfrm rot="5400000">
              <a:off x="10075558"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E8BC9C19-A718-00C2-0216-DE214DDA1B19}"/>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F90D9BDE-5AE8-999B-1E90-A62243CDC461}"/>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6D3B624F-68A1-1EF1-1BF1-8D9A74EE8D9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895417F1-3709-F2F3-6F5D-D3F49205B6B8}"/>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AEDB835C-21F2-6A5E-25A3-143FF38BD3E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26EEBB24-9839-93E6-5386-9F9EA5DB8791}"/>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4.1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73EBA5F9-717D-BEAE-E62A-6C34591A32AC}"/>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プレ申告データ作成</a:t>
              </a:r>
            </a:p>
          </p:txBody>
        </p:sp>
        <p:sp>
          <p:nvSpPr>
            <p:cNvPr id="14" name="正方形/長方形 13">
              <a:extLst>
                <a:ext uri="{FF2B5EF4-FFF2-40B4-BE49-F238E27FC236}">
                  <a16:creationId xmlns:a16="http://schemas.microsoft.com/office/drawing/2014/main" id="{3344A71B-F67A-35E1-8503-62B7EE90822D}"/>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00" b="1" dirty="0" err="1">
                  <a:solidFill>
                    <a:schemeClr val="tx1"/>
                  </a:solidFill>
                  <a:latin typeface="+mn-ea"/>
                </a:rPr>
                <a:t>eLTAX</a:t>
              </a:r>
              <a:r>
                <a:rPr kumimoji="1" lang="ja-JP" altLang="en-US" sz="1000" b="1" dirty="0">
                  <a:solidFill>
                    <a:schemeClr val="tx1"/>
                  </a:solidFill>
                  <a:latin typeface="+mn-ea"/>
                </a:rPr>
                <a:t>連携</a:t>
              </a:r>
            </a:p>
          </p:txBody>
        </p:sp>
      </p:grpSp>
      <p:grpSp>
        <p:nvGrpSpPr>
          <p:cNvPr id="16" name="グループ化 15">
            <a:extLst>
              <a:ext uri="{FF2B5EF4-FFF2-40B4-BE49-F238E27FC236}">
                <a16:creationId xmlns:a16="http://schemas.microsoft.com/office/drawing/2014/main" id="{0279C74A-2DFB-C4B6-F948-5368A6BEA5D5}"/>
              </a:ext>
            </a:extLst>
          </p:cNvPr>
          <p:cNvGrpSpPr/>
          <p:nvPr/>
        </p:nvGrpSpPr>
        <p:grpSpPr>
          <a:xfrm>
            <a:off x="331641" y="1889571"/>
            <a:ext cx="8480719" cy="1950909"/>
            <a:chOff x="4383024" y="977900"/>
            <a:chExt cx="8480719" cy="447033"/>
          </a:xfrm>
        </p:grpSpPr>
        <p:sp>
          <p:nvSpPr>
            <p:cNvPr id="17" name="正方形/長方形 16">
              <a:extLst>
                <a:ext uri="{FF2B5EF4-FFF2-40B4-BE49-F238E27FC236}">
                  <a16:creationId xmlns:a16="http://schemas.microsoft.com/office/drawing/2014/main" id="{6F9880A8-0374-A2F2-60DA-B002CCBFB101}"/>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46D878E5-72E5-7ACB-94FB-84EA72E5168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CC340B4E-DE49-FD13-588A-3B89BDE353FE}"/>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13</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0648A7FD-3993-72C0-7F85-B626FDB9EB55}"/>
              </a:ext>
            </a:extLst>
          </p:cNvPr>
          <p:cNvCxnSpPr>
            <a:cxnSpLocks/>
            <a:stCxn id="4" idx="6"/>
            <a:endCxn id="122" idx="1"/>
          </p:cNvCxnSpPr>
          <p:nvPr/>
        </p:nvCxnSpPr>
        <p:spPr>
          <a:xfrm>
            <a:off x="1191143" y="2660140"/>
            <a:ext cx="55863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8DF1E923-8DE7-C2A4-9858-1083CE13757C}"/>
              </a:ext>
            </a:extLst>
          </p:cNvPr>
          <p:cNvSpPr/>
          <p:nvPr/>
        </p:nvSpPr>
        <p:spPr>
          <a:xfrm>
            <a:off x="7412037" y="283654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489978CD-BA37-C5B3-1048-A5321C21BFAD}"/>
              </a:ext>
            </a:extLst>
          </p:cNvPr>
          <p:cNvSpPr/>
          <p:nvPr/>
        </p:nvSpPr>
        <p:spPr>
          <a:xfrm>
            <a:off x="6758568" y="5876926"/>
            <a:ext cx="2053792" cy="627504"/>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3.1.19.</a:t>
            </a:r>
            <a:r>
              <a:rPr kumimoji="1" lang="zh-TW" altLang="en-US" sz="500" b="1" dirty="0">
                <a:solidFill>
                  <a:schemeClr val="tx1"/>
                </a:solidFill>
                <a:latin typeface="游ゴシック" panose="020B0400000000000000" pitchFamily="50" charset="-128"/>
                <a:ea typeface="游ゴシック" panose="020B0400000000000000" pitchFamily="50" charset="-128"/>
              </a:rPr>
              <a:t>　電子申告情報登録</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err="1">
                <a:solidFill>
                  <a:schemeClr val="tx1"/>
                </a:solidFill>
                <a:latin typeface="游ゴシック" panose="020B0400000000000000" pitchFamily="50" charset="-128"/>
                <a:ea typeface="游ゴシック" panose="020B0400000000000000" pitchFamily="50" charset="-128"/>
              </a:rPr>
              <a:t>eLTAX</a:t>
            </a:r>
            <a:r>
              <a:rPr kumimoji="1" lang="zh-TW" altLang="en-US" sz="500" b="1" dirty="0">
                <a:solidFill>
                  <a:schemeClr val="tx1"/>
                </a:solidFill>
                <a:latin typeface="游ゴシック" panose="020B0400000000000000" pitchFamily="50" charset="-128"/>
                <a:ea typeface="游ゴシック" panose="020B0400000000000000" pitchFamily="50" charset="-128"/>
              </a:rPr>
              <a:t>連携</a:t>
            </a:r>
            <a:r>
              <a:rPr kumimoji="1" lang="en-US" altLang="zh-TW" sz="500" b="1" dirty="0">
                <a:solidFill>
                  <a:schemeClr val="tx1"/>
                </a:solidFill>
                <a:latin typeface="游ゴシック" panose="020B0400000000000000" pitchFamily="50" charset="-128"/>
                <a:ea typeface="游ゴシック" panose="020B0400000000000000" pitchFamily="50" charset="-128"/>
              </a:rPr>
              <a:t>)</a:t>
            </a:r>
            <a:endParaRPr kumimoji="1" lang="zh-TW" altLang="en-US" sz="500" b="1" dirty="0">
              <a:solidFill>
                <a:schemeClr val="tx1"/>
              </a:solidFill>
              <a:latin typeface="游ゴシック" panose="020B0400000000000000" pitchFamily="50" charset="-128"/>
              <a:ea typeface="游ゴシック" panose="020B0400000000000000" pitchFamily="50" charset="-128"/>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3.1.1.</a:t>
            </a:r>
            <a:r>
              <a:rPr kumimoji="1" lang="zh-TW" altLang="en-US" sz="500" b="1" dirty="0">
                <a:solidFill>
                  <a:schemeClr val="tx1"/>
                </a:solidFill>
                <a:latin typeface="游ゴシック" panose="020B0400000000000000" pitchFamily="50" charset="-128"/>
                <a:ea typeface="游ゴシック" panose="020B0400000000000000" pitchFamily="50" charset="-128"/>
              </a:rPr>
              <a:t>　償却資産課税台帳管理</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課税台帳作成</a:t>
            </a:r>
          </a:p>
          <a:p>
            <a:r>
              <a:rPr kumimoji="1" lang="en-US" altLang="zh-TW" sz="500" b="1" dirty="0">
                <a:solidFill>
                  <a:schemeClr val="tx1"/>
                </a:solidFill>
                <a:latin typeface="游ゴシック" panose="020B0400000000000000" pitchFamily="50" charset="-128"/>
                <a:ea typeface="游ゴシック" panose="020B0400000000000000" pitchFamily="50" charset="-128"/>
              </a:rPr>
              <a:t>3.1.14.</a:t>
            </a:r>
            <a:r>
              <a:rPr kumimoji="1" lang="zh-TW" altLang="en-US" sz="500" b="1" dirty="0">
                <a:solidFill>
                  <a:schemeClr val="tx1"/>
                </a:solidFill>
                <a:latin typeface="游ゴシック" panose="020B0400000000000000" pitchFamily="50" charset="-128"/>
                <a:ea typeface="游ゴシック" panose="020B0400000000000000" pitchFamily="50" charset="-128"/>
              </a:rPr>
              <a:t>　申告書発送情報管理</a:t>
            </a:r>
          </a:p>
          <a:p>
            <a:r>
              <a:rPr kumimoji="1" lang="en-US" altLang="zh-TW" sz="500" b="1" dirty="0">
                <a:solidFill>
                  <a:schemeClr val="tx1"/>
                </a:solidFill>
                <a:latin typeface="游ゴシック" panose="020B0400000000000000" pitchFamily="50" charset="-128"/>
                <a:ea typeface="游ゴシック" panose="020B0400000000000000" pitchFamily="50" charset="-128"/>
              </a:rPr>
              <a:t>3.1.20.</a:t>
            </a:r>
            <a:r>
              <a:rPr kumimoji="1" lang="zh-TW" altLang="en-US" sz="500" b="1" dirty="0">
                <a:solidFill>
                  <a:schemeClr val="tx1"/>
                </a:solidFill>
                <a:latin typeface="游ゴシック" panose="020B0400000000000000" pitchFamily="50" charset="-128"/>
                <a:ea typeface="游ゴシック" panose="020B0400000000000000" pitchFamily="50" charset="-128"/>
              </a:rPr>
              <a:t>　電子申告情報出力</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err="1">
                <a:solidFill>
                  <a:schemeClr val="tx1"/>
                </a:solidFill>
                <a:latin typeface="游ゴシック" panose="020B0400000000000000" pitchFamily="50" charset="-128"/>
                <a:ea typeface="游ゴシック" panose="020B0400000000000000" pitchFamily="50" charset="-128"/>
              </a:rPr>
              <a:t>eLTAX</a:t>
            </a:r>
            <a:r>
              <a:rPr kumimoji="1" lang="zh-TW" altLang="en-US" sz="500" b="1" dirty="0">
                <a:solidFill>
                  <a:schemeClr val="tx1"/>
                </a:solidFill>
                <a:latin typeface="游ゴシック" panose="020B0400000000000000" pitchFamily="50" charset="-128"/>
                <a:ea typeface="游ゴシック" panose="020B0400000000000000" pitchFamily="50" charset="-128"/>
              </a:rPr>
              <a:t>連携</a:t>
            </a:r>
            <a:r>
              <a:rPr kumimoji="1" lang="en-US" altLang="zh-TW" sz="500" b="1" dirty="0">
                <a:solidFill>
                  <a:schemeClr val="tx1"/>
                </a:solidFill>
                <a:latin typeface="游ゴシック" panose="020B0400000000000000" pitchFamily="50" charset="-128"/>
                <a:ea typeface="游ゴシック" panose="020B0400000000000000" pitchFamily="50" charset="-128"/>
              </a:rPr>
              <a:t>)</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sp>
        <p:nvSpPr>
          <p:cNvPr id="38" name="楕円 37">
            <a:extLst>
              <a:ext uri="{FF2B5EF4-FFF2-40B4-BE49-F238E27FC236}">
                <a16:creationId xmlns:a16="http://schemas.microsoft.com/office/drawing/2014/main" id="{F5BD50BF-DDF8-210D-95DF-FB261D14B03E}"/>
              </a:ext>
            </a:extLst>
          </p:cNvPr>
          <p:cNvSpPr/>
          <p:nvPr/>
        </p:nvSpPr>
        <p:spPr>
          <a:xfrm>
            <a:off x="7753985" y="2507381"/>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BFD4BB1D-B62E-D5B4-84BF-8EBD18CB6A43}"/>
              </a:ext>
            </a:extLst>
          </p:cNvPr>
          <p:cNvSpPr/>
          <p:nvPr/>
        </p:nvSpPr>
        <p:spPr>
          <a:xfrm>
            <a:off x="636445" y="2829787"/>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184" name="直線矢印コネクタ 183">
            <a:extLst>
              <a:ext uri="{FF2B5EF4-FFF2-40B4-BE49-F238E27FC236}">
                <a16:creationId xmlns:a16="http://schemas.microsoft.com/office/drawing/2014/main" id="{F827BED9-EF1F-14B0-0B6D-74BEA1842397}"/>
              </a:ext>
            </a:extLst>
          </p:cNvPr>
          <p:cNvCxnSpPr>
            <a:cxnSpLocks/>
            <a:stCxn id="107" idx="3"/>
            <a:endCxn id="138" idx="1"/>
          </p:cNvCxnSpPr>
          <p:nvPr/>
        </p:nvCxnSpPr>
        <p:spPr>
          <a:xfrm>
            <a:off x="3248654" y="2660140"/>
            <a:ext cx="39393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71" name="直線矢印コネクタ 270">
            <a:extLst>
              <a:ext uri="{FF2B5EF4-FFF2-40B4-BE49-F238E27FC236}">
                <a16:creationId xmlns:a16="http://schemas.microsoft.com/office/drawing/2014/main" id="{940BD85A-0D9A-3225-A727-FEEC17298119}"/>
              </a:ext>
            </a:extLst>
          </p:cNvPr>
          <p:cNvCxnSpPr>
            <a:cxnSpLocks/>
            <a:stCxn id="138" idx="3"/>
            <a:endCxn id="63" idx="1"/>
          </p:cNvCxnSpPr>
          <p:nvPr/>
        </p:nvCxnSpPr>
        <p:spPr>
          <a:xfrm>
            <a:off x="4230006" y="2660140"/>
            <a:ext cx="45182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11" name="グループ化 110">
            <a:extLst>
              <a:ext uri="{FF2B5EF4-FFF2-40B4-BE49-F238E27FC236}">
                <a16:creationId xmlns:a16="http://schemas.microsoft.com/office/drawing/2014/main" id="{F3F5E531-0A47-D61E-DD74-32974A67C634}"/>
              </a:ext>
            </a:extLst>
          </p:cNvPr>
          <p:cNvGrpSpPr/>
          <p:nvPr/>
        </p:nvGrpSpPr>
        <p:grpSpPr>
          <a:xfrm>
            <a:off x="1038225" y="1518278"/>
            <a:ext cx="1479605" cy="282453"/>
            <a:chOff x="5065526" y="4324377"/>
            <a:chExt cx="1479605" cy="282453"/>
          </a:xfrm>
        </p:grpSpPr>
        <p:cxnSp>
          <p:nvCxnSpPr>
            <p:cNvPr id="94" name="直線矢印コネクタ 93">
              <a:extLst>
                <a:ext uri="{FF2B5EF4-FFF2-40B4-BE49-F238E27FC236}">
                  <a16:creationId xmlns:a16="http://schemas.microsoft.com/office/drawing/2014/main" id="{0470CAC9-ABCE-F2BB-90E9-FCE9094DD225}"/>
                </a:ext>
              </a:extLst>
            </p:cNvPr>
            <p:cNvCxnSpPr>
              <a:cxnSpLocks/>
              <a:endCxn id="100" idx="1"/>
            </p:cNvCxnSpPr>
            <p:nvPr/>
          </p:nvCxnSpPr>
          <p:spPr>
            <a:xfrm>
              <a:off x="5065526" y="4465603"/>
              <a:ext cx="27111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C4AAFC89-82DB-0D0A-D01C-19990756D857}"/>
                </a:ext>
              </a:extLst>
            </p:cNvPr>
            <p:cNvSpPr/>
            <p:nvPr/>
          </p:nvSpPr>
          <p:spPr>
            <a:xfrm>
              <a:off x="5555716" y="432437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償却資産申告書</a:t>
              </a:r>
            </a:p>
          </p:txBody>
        </p:sp>
        <p:pic>
          <p:nvPicPr>
            <p:cNvPr id="100" name="グラフィックス 99" descr="紙 枠線">
              <a:extLst>
                <a:ext uri="{FF2B5EF4-FFF2-40B4-BE49-F238E27FC236}">
                  <a16:creationId xmlns:a16="http://schemas.microsoft.com/office/drawing/2014/main" id="{27248785-E6F3-CD0F-C007-66B4FE77527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36641" y="4334203"/>
              <a:ext cx="262800" cy="262800"/>
            </a:xfrm>
            <a:prstGeom prst="rect">
              <a:avLst/>
            </a:prstGeom>
          </p:spPr>
        </p:pic>
      </p:grpSp>
      <p:grpSp>
        <p:nvGrpSpPr>
          <p:cNvPr id="3" name="グループ化 2">
            <a:extLst>
              <a:ext uri="{FF2B5EF4-FFF2-40B4-BE49-F238E27FC236}">
                <a16:creationId xmlns:a16="http://schemas.microsoft.com/office/drawing/2014/main" id="{65B5F47D-9A68-565C-AFA5-AC6784B73CD5}"/>
              </a:ext>
            </a:extLst>
          </p:cNvPr>
          <p:cNvGrpSpPr/>
          <p:nvPr/>
        </p:nvGrpSpPr>
        <p:grpSpPr>
          <a:xfrm>
            <a:off x="885143" y="2507140"/>
            <a:ext cx="306000" cy="306000"/>
            <a:chOff x="8420362" y="5457393"/>
            <a:chExt cx="182044" cy="182044"/>
          </a:xfrm>
        </p:grpSpPr>
        <p:sp>
          <p:nvSpPr>
            <p:cNvPr id="4" name="楕円 3">
              <a:extLst>
                <a:ext uri="{FF2B5EF4-FFF2-40B4-BE49-F238E27FC236}">
                  <a16:creationId xmlns:a16="http://schemas.microsoft.com/office/drawing/2014/main" id="{36E34976-0588-6306-64C0-D82C7E4C64AD}"/>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0838DE2B-4653-7F15-26AE-3A4649DE7A8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32184" y="5469215"/>
              <a:ext cx="158400" cy="158400"/>
            </a:xfrm>
            <a:prstGeom prst="rect">
              <a:avLst/>
            </a:prstGeom>
          </p:spPr>
        </p:pic>
      </p:grpSp>
      <p:cxnSp>
        <p:nvCxnSpPr>
          <p:cNvPr id="31" name="直線矢印コネクタ 30">
            <a:extLst>
              <a:ext uri="{FF2B5EF4-FFF2-40B4-BE49-F238E27FC236}">
                <a16:creationId xmlns:a16="http://schemas.microsoft.com/office/drawing/2014/main" id="{856502EA-1283-0BA1-D560-D64358D72074}"/>
              </a:ext>
            </a:extLst>
          </p:cNvPr>
          <p:cNvCxnSpPr>
            <a:cxnSpLocks/>
            <a:stCxn id="63" idx="2"/>
            <a:endCxn id="35" idx="1"/>
          </p:cNvCxnSpPr>
          <p:nvPr/>
        </p:nvCxnSpPr>
        <p:spPr>
          <a:xfrm>
            <a:off x="4979774" y="2894515"/>
            <a:ext cx="1299" cy="121741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4" name="グループ化 33">
            <a:extLst>
              <a:ext uri="{FF2B5EF4-FFF2-40B4-BE49-F238E27FC236}">
                <a16:creationId xmlns:a16="http://schemas.microsoft.com/office/drawing/2014/main" id="{570B227B-0ADE-A257-D694-ABE90EE2FF65}"/>
              </a:ext>
            </a:extLst>
          </p:cNvPr>
          <p:cNvGrpSpPr/>
          <p:nvPr/>
        </p:nvGrpSpPr>
        <p:grpSpPr>
          <a:xfrm>
            <a:off x="4691956" y="4111929"/>
            <a:ext cx="575637" cy="451948"/>
            <a:chOff x="5274238" y="5435541"/>
            <a:chExt cx="439201" cy="345439"/>
          </a:xfrm>
        </p:grpSpPr>
        <p:sp>
          <p:nvSpPr>
            <p:cNvPr id="35" name="フローチャート: 磁気ディスク 34">
              <a:extLst>
                <a:ext uri="{FF2B5EF4-FFF2-40B4-BE49-F238E27FC236}">
                  <a16:creationId xmlns:a16="http://schemas.microsoft.com/office/drawing/2014/main" id="{76AD981C-587E-2FAE-8B43-57A50838EAD3}"/>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6" name="円弧 35">
              <a:extLst>
                <a:ext uri="{FF2B5EF4-FFF2-40B4-BE49-F238E27FC236}">
                  <a16:creationId xmlns:a16="http://schemas.microsoft.com/office/drawing/2014/main" id="{49D9754B-7225-50B4-D0AF-231312A5002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9" name="円弧 38">
              <a:extLst>
                <a:ext uri="{FF2B5EF4-FFF2-40B4-BE49-F238E27FC236}">
                  <a16:creationId xmlns:a16="http://schemas.microsoft.com/office/drawing/2014/main" id="{4EE94D2F-5842-4818-0BC9-7787165E09A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0" name="グループ化 39">
            <a:extLst>
              <a:ext uri="{FF2B5EF4-FFF2-40B4-BE49-F238E27FC236}">
                <a16:creationId xmlns:a16="http://schemas.microsoft.com/office/drawing/2014/main" id="{284B1554-043C-9500-B426-87D8EF8F3143}"/>
              </a:ext>
            </a:extLst>
          </p:cNvPr>
          <p:cNvGrpSpPr/>
          <p:nvPr/>
        </p:nvGrpSpPr>
        <p:grpSpPr>
          <a:xfrm>
            <a:off x="5217704" y="4474071"/>
            <a:ext cx="752658" cy="405710"/>
            <a:chOff x="5549538" y="5066857"/>
            <a:chExt cx="752658" cy="405710"/>
          </a:xfrm>
        </p:grpSpPr>
        <p:cxnSp>
          <p:nvCxnSpPr>
            <p:cNvPr id="41" name="直線矢印コネクタ 40">
              <a:extLst>
                <a:ext uri="{FF2B5EF4-FFF2-40B4-BE49-F238E27FC236}">
                  <a16:creationId xmlns:a16="http://schemas.microsoft.com/office/drawing/2014/main" id="{6A8D6785-C765-4A1A-D8A8-CE6D309DC4C3}"/>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14F98760-29E1-1293-0A63-60A8AE8238D1}"/>
                </a:ext>
              </a:extLst>
            </p:cNvPr>
            <p:cNvGrpSpPr/>
            <p:nvPr/>
          </p:nvGrpSpPr>
          <p:grpSpPr>
            <a:xfrm>
              <a:off x="5672158" y="5172745"/>
              <a:ext cx="69614" cy="299822"/>
              <a:chOff x="2439407" y="2962964"/>
              <a:chExt cx="69614" cy="430496"/>
            </a:xfrm>
          </p:grpSpPr>
          <p:cxnSp>
            <p:nvCxnSpPr>
              <p:cNvPr id="50" name="直線コネクタ 49">
                <a:extLst>
                  <a:ext uri="{FF2B5EF4-FFF2-40B4-BE49-F238E27FC236}">
                    <a16:creationId xmlns:a16="http://schemas.microsoft.com/office/drawing/2014/main" id="{2D6A7017-A304-B03A-17F3-F89627A9B12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590CE10A-497E-3F43-7AAD-4840BDBEF5C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A8F6D47D-F8B0-3243-183E-C3D4C0AFB8A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5" name="正方形/長方形 44">
              <a:extLst>
                <a:ext uri="{FF2B5EF4-FFF2-40B4-BE49-F238E27FC236}">
                  <a16:creationId xmlns:a16="http://schemas.microsoft.com/office/drawing/2014/main" id="{CC4BCC0F-70C9-ED1D-9195-2A191085C1BE}"/>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53" name="グループ化 52">
            <a:extLst>
              <a:ext uri="{FF2B5EF4-FFF2-40B4-BE49-F238E27FC236}">
                <a16:creationId xmlns:a16="http://schemas.microsoft.com/office/drawing/2014/main" id="{313EE926-E753-7BAE-1C01-AACEEF82615A}"/>
              </a:ext>
            </a:extLst>
          </p:cNvPr>
          <p:cNvGrpSpPr/>
          <p:nvPr/>
        </p:nvGrpSpPr>
        <p:grpSpPr>
          <a:xfrm>
            <a:off x="4681832" y="2425765"/>
            <a:ext cx="595884" cy="468750"/>
            <a:chOff x="2420174" y="2805910"/>
            <a:chExt cx="595884" cy="468750"/>
          </a:xfrm>
        </p:grpSpPr>
        <p:pic>
          <p:nvPicPr>
            <p:cNvPr id="61" name="グラフィックス 60" descr="ユーザー 枠線">
              <a:extLst>
                <a:ext uri="{FF2B5EF4-FFF2-40B4-BE49-F238E27FC236}">
                  <a16:creationId xmlns:a16="http://schemas.microsoft.com/office/drawing/2014/main" id="{E4DDCEF3-7B14-F392-D94E-1CA915C47EE3}"/>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2465004" y="2855580"/>
              <a:ext cx="151195" cy="152701"/>
            </a:xfrm>
            <a:prstGeom prst="rect">
              <a:avLst/>
            </a:prstGeom>
          </p:spPr>
        </p:pic>
        <p:sp>
          <p:nvSpPr>
            <p:cNvPr id="63" name="四角形: 角を丸くする 62">
              <a:extLst>
                <a:ext uri="{FF2B5EF4-FFF2-40B4-BE49-F238E27FC236}">
                  <a16:creationId xmlns:a16="http://schemas.microsoft.com/office/drawing/2014/main" id="{DD5ABA8F-0B83-323B-4FEA-8C48DEDA87E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現年度申告情報に</a:t>
              </a:r>
              <a:endParaRPr kumimoji="1" lang="en-US" altLang="ja-JP" sz="500" b="1" dirty="0">
                <a:solidFill>
                  <a:schemeClr val="tx1"/>
                </a:solidFill>
                <a:latin typeface="+mn-ea"/>
              </a:endParaRPr>
            </a:p>
            <a:p>
              <a:pPr algn="ctr"/>
              <a:r>
                <a:rPr kumimoji="1" lang="ja-JP" altLang="en-US" sz="500" b="1" dirty="0">
                  <a:solidFill>
                    <a:schemeClr val="tx1"/>
                  </a:solidFill>
                  <a:latin typeface="+mn-ea"/>
                </a:rPr>
                <a:t>基づき</a:t>
              </a:r>
              <a:r>
                <a:rPr kumimoji="1" lang="en-US" altLang="ja-JP" sz="500" b="1" dirty="0">
                  <a:solidFill>
                    <a:schemeClr val="tx1"/>
                  </a:solidFill>
                  <a:latin typeface="+mn-ea"/>
                </a:rPr>
                <a:t>)</a:t>
              </a:r>
            </a:p>
            <a:p>
              <a:pPr algn="ctr"/>
              <a:r>
                <a:rPr kumimoji="1" lang="ja-JP" altLang="en-US" sz="500" b="1" dirty="0">
                  <a:solidFill>
                    <a:schemeClr val="tx1"/>
                  </a:solidFill>
                  <a:latin typeface="+mn-ea"/>
                </a:rPr>
                <a:t>プレ申告データ作成</a:t>
              </a:r>
            </a:p>
          </p:txBody>
        </p:sp>
      </p:grpSp>
      <p:cxnSp>
        <p:nvCxnSpPr>
          <p:cNvPr id="101" name="直線矢印コネクタ 100">
            <a:extLst>
              <a:ext uri="{FF2B5EF4-FFF2-40B4-BE49-F238E27FC236}">
                <a16:creationId xmlns:a16="http://schemas.microsoft.com/office/drawing/2014/main" id="{0812B746-7C7F-AA68-B61D-25264F246BBD}"/>
              </a:ext>
            </a:extLst>
          </p:cNvPr>
          <p:cNvCxnSpPr>
            <a:cxnSpLocks/>
            <a:stCxn id="104" idx="3"/>
            <a:endCxn id="12" idx="1"/>
          </p:cNvCxnSpPr>
          <p:nvPr/>
        </p:nvCxnSpPr>
        <p:spPr>
          <a:xfrm>
            <a:off x="6271109" y="2660140"/>
            <a:ext cx="42849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8" name="正方形/長方形 107">
            <a:extLst>
              <a:ext uri="{FF2B5EF4-FFF2-40B4-BE49-F238E27FC236}">
                <a16:creationId xmlns:a16="http://schemas.microsoft.com/office/drawing/2014/main" id="{E8B18EC0-A445-F931-1903-2AC2457BDE17}"/>
              </a:ext>
            </a:extLst>
          </p:cNvPr>
          <p:cNvSpPr/>
          <p:nvPr/>
        </p:nvSpPr>
        <p:spPr>
          <a:xfrm>
            <a:off x="631403" y="2002614"/>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現年度申告情報</a:t>
            </a:r>
            <a:endParaRPr kumimoji="1" lang="en-US" altLang="ja-JP" sz="600" b="1" dirty="0">
              <a:solidFill>
                <a:schemeClr val="tx1"/>
              </a:solidFill>
              <a:highlight>
                <a:srgbClr val="FFFFFF"/>
              </a:highlight>
              <a:latin typeface="+mn-ea"/>
            </a:endParaRPr>
          </a:p>
          <a:p>
            <a:pPr algn="ct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電子</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2" name="グループ化 1">
            <a:extLst>
              <a:ext uri="{FF2B5EF4-FFF2-40B4-BE49-F238E27FC236}">
                <a16:creationId xmlns:a16="http://schemas.microsoft.com/office/drawing/2014/main" id="{59984151-12C6-D545-81DA-8B10578879BB}"/>
              </a:ext>
            </a:extLst>
          </p:cNvPr>
          <p:cNvGrpSpPr/>
          <p:nvPr/>
        </p:nvGrpSpPr>
        <p:grpSpPr>
          <a:xfrm>
            <a:off x="6699601" y="2425765"/>
            <a:ext cx="595884" cy="468750"/>
            <a:chOff x="2420174" y="2805910"/>
            <a:chExt cx="595884" cy="468750"/>
          </a:xfrm>
        </p:grpSpPr>
        <p:pic>
          <p:nvPicPr>
            <p:cNvPr id="6" name="グラフィックス 5" descr="ユーザー 枠線">
              <a:extLst>
                <a:ext uri="{FF2B5EF4-FFF2-40B4-BE49-F238E27FC236}">
                  <a16:creationId xmlns:a16="http://schemas.microsoft.com/office/drawing/2014/main" id="{A7785AB8-14EA-42F2-F8D8-C2A2713956AB}"/>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2465004" y="2855580"/>
              <a:ext cx="151195" cy="152701"/>
            </a:xfrm>
            <a:prstGeom prst="rect">
              <a:avLst/>
            </a:prstGeom>
          </p:spPr>
        </p:pic>
        <p:sp>
          <p:nvSpPr>
            <p:cNvPr id="12" name="四角形: 角を丸くする 11">
              <a:extLst>
                <a:ext uri="{FF2B5EF4-FFF2-40B4-BE49-F238E27FC236}">
                  <a16:creationId xmlns:a16="http://schemas.microsoft.com/office/drawing/2014/main" id="{3933AA2F-E663-F58D-8929-4F099FF3B81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en-US" altLang="ja-JP" sz="500" b="1" dirty="0" err="1">
                  <a:solidFill>
                    <a:schemeClr val="tx1"/>
                  </a:solidFill>
                  <a:latin typeface="+mn-ea"/>
                </a:rPr>
                <a:t>eLTAX</a:t>
              </a:r>
              <a:r>
                <a:rPr kumimoji="1" lang="ja-JP" altLang="en-US" sz="500" b="1" dirty="0">
                  <a:solidFill>
                    <a:schemeClr val="tx1"/>
                  </a:solidFill>
                  <a:latin typeface="+mn-ea"/>
                </a:rPr>
                <a:t>登録</a:t>
              </a:r>
            </a:p>
          </p:txBody>
        </p:sp>
      </p:grpSp>
      <p:cxnSp>
        <p:nvCxnSpPr>
          <p:cNvPr id="19" name="直線矢印コネクタ 18">
            <a:extLst>
              <a:ext uri="{FF2B5EF4-FFF2-40B4-BE49-F238E27FC236}">
                <a16:creationId xmlns:a16="http://schemas.microsoft.com/office/drawing/2014/main" id="{6D9BA36B-0B27-DD38-2EEB-E154675EF514}"/>
              </a:ext>
            </a:extLst>
          </p:cNvPr>
          <p:cNvCxnSpPr>
            <a:cxnSpLocks/>
            <a:stCxn id="12" idx="2"/>
            <a:endCxn id="23" idx="1"/>
          </p:cNvCxnSpPr>
          <p:nvPr/>
        </p:nvCxnSpPr>
        <p:spPr>
          <a:xfrm>
            <a:off x="6997543" y="2894515"/>
            <a:ext cx="1299" cy="121741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0" name="グループ化 19">
            <a:extLst>
              <a:ext uri="{FF2B5EF4-FFF2-40B4-BE49-F238E27FC236}">
                <a16:creationId xmlns:a16="http://schemas.microsoft.com/office/drawing/2014/main" id="{089C0A2D-4CCD-925E-BE95-380D7FAB2BB4}"/>
              </a:ext>
            </a:extLst>
          </p:cNvPr>
          <p:cNvGrpSpPr/>
          <p:nvPr/>
        </p:nvGrpSpPr>
        <p:grpSpPr>
          <a:xfrm>
            <a:off x="6709725" y="4111929"/>
            <a:ext cx="575637" cy="451948"/>
            <a:chOff x="5274238" y="5435536"/>
            <a:chExt cx="439201" cy="345439"/>
          </a:xfrm>
        </p:grpSpPr>
        <p:sp>
          <p:nvSpPr>
            <p:cNvPr id="23" name="フローチャート: 磁気ディスク 22">
              <a:extLst>
                <a:ext uri="{FF2B5EF4-FFF2-40B4-BE49-F238E27FC236}">
                  <a16:creationId xmlns:a16="http://schemas.microsoft.com/office/drawing/2014/main" id="{8C2481BC-C5D0-BFC4-2C2D-C126B65ED00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4" name="円弧 23">
              <a:extLst>
                <a:ext uri="{FF2B5EF4-FFF2-40B4-BE49-F238E27FC236}">
                  <a16:creationId xmlns:a16="http://schemas.microsoft.com/office/drawing/2014/main" id="{D0E01330-33E3-5A84-FEAC-E28750FFE97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5" name="円弧 24">
              <a:extLst>
                <a:ext uri="{FF2B5EF4-FFF2-40B4-BE49-F238E27FC236}">
                  <a16:creationId xmlns:a16="http://schemas.microsoft.com/office/drawing/2014/main" id="{705AE979-105F-31AC-8F39-442C5CC52E3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27" name="直線矢印コネクタ 26">
            <a:extLst>
              <a:ext uri="{FF2B5EF4-FFF2-40B4-BE49-F238E27FC236}">
                <a16:creationId xmlns:a16="http://schemas.microsoft.com/office/drawing/2014/main" id="{3DBFF690-E092-98CA-56BA-005C39A4147C}"/>
              </a:ext>
            </a:extLst>
          </p:cNvPr>
          <p:cNvCxnSpPr>
            <a:cxnSpLocks/>
            <a:stCxn id="63" idx="3"/>
            <a:endCxn id="104" idx="1"/>
          </p:cNvCxnSpPr>
          <p:nvPr/>
        </p:nvCxnSpPr>
        <p:spPr>
          <a:xfrm>
            <a:off x="5277716" y="2660140"/>
            <a:ext cx="39750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9" name="グループ化 28">
            <a:extLst>
              <a:ext uri="{FF2B5EF4-FFF2-40B4-BE49-F238E27FC236}">
                <a16:creationId xmlns:a16="http://schemas.microsoft.com/office/drawing/2014/main" id="{1F011926-2BB4-FFA9-B331-CECFEA219047}"/>
              </a:ext>
            </a:extLst>
          </p:cNvPr>
          <p:cNvGrpSpPr/>
          <p:nvPr/>
        </p:nvGrpSpPr>
        <p:grpSpPr>
          <a:xfrm>
            <a:off x="7217879" y="4474071"/>
            <a:ext cx="752658" cy="405710"/>
            <a:chOff x="4488244" y="5206471"/>
            <a:chExt cx="752658" cy="405710"/>
          </a:xfrm>
        </p:grpSpPr>
        <p:cxnSp>
          <p:nvCxnSpPr>
            <p:cNvPr id="30" name="直線矢印コネクタ 29">
              <a:extLst>
                <a:ext uri="{FF2B5EF4-FFF2-40B4-BE49-F238E27FC236}">
                  <a16:creationId xmlns:a16="http://schemas.microsoft.com/office/drawing/2014/main" id="{73F7796C-2A01-0ED8-9EDF-E7BDA8FCFB34}"/>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2" name="グループ化 31">
              <a:extLst>
                <a:ext uri="{FF2B5EF4-FFF2-40B4-BE49-F238E27FC236}">
                  <a16:creationId xmlns:a16="http://schemas.microsoft.com/office/drawing/2014/main" id="{FC23C51C-A68A-D2F3-BDF3-703167F21856}"/>
                </a:ext>
              </a:extLst>
            </p:cNvPr>
            <p:cNvGrpSpPr/>
            <p:nvPr/>
          </p:nvGrpSpPr>
          <p:grpSpPr>
            <a:xfrm>
              <a:off x="4610864" y="5312359"/>
              <a:ext cx="69614" cy="299822"/>
              <a:chOff x="2439407" y="2962964"/>
              <a:chExt cx="69614" cy="430496"/>
            </a:xfrm>
          </p:grpSpPr>
          <p:cxnSp>
            <p:nvCxnSpPr>
              <p:cNvPr id="56" name="直線コネクタ 55">
                <a:extLst>
                  <a:ext uri="{FF2B5EF4-FFF2-40B4-BE49-F238E27FC236}">
                    <a16:creationId xmlns:a16="http://schemas.microsoft.com/office/drawing/2014/main" id="{895DE0A2-817B-8CF7-2136-F7DC2FD4F03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7" name="直線コネクタ 56">
                <a:extLst>
                  <a:ext uri="{FF2B5EF4-FFF2-40B4-BE49-F238E27FC236}">
                    <a16:creationId xmlns:a16="http://schemas.microsoft.com/office/drawing/2014/main" id="{28D10193-91C9-726D-C723-BB8F78281DA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8" name="直線コネクタ 57">
                <a:extLst>
                  <a:ext uri="{FF2B5EF4-FFF2-40B4-BE49-F238E27FC236}">
                    <a16:creationId xmlns:a16="http://schemas.microsoft.com/office/drawing/2014/main" id="{58F22BB4-B289-54B3-1238-EBD96CCFA1B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9" name="正方形/長方形 48">
              <a:extLst>
                <a:ext uri="{FF2B5EF4-FFF2-40B4-BE49-F238E27FC236}">
                  <a16:creationId xmlns:a16="http://schemas.microsoft.com/office/drawing/2014/main" id="{6F8F543C-7BBE-ED80-7ED0-06D9F05DC1DA}"/>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59" name="グループ化 58">
            <a:extLst>
              <a:ext uri="{FF2B5EF4-FFF2-40B4-BE49-F238E27FC236}">
                <a16:creationId xmlns:a16="http://schemas.microsoft.com/office/drawing/2014/main" id="{5CC2F7E2-2B53-B30C-636A-95DE584BCE54}"/>
              </a:ext>
            </a:extLst>
          </p:cNvPr>
          <p:cNvGrpSpPr/>
          <p:nvPr/>
        </p:nvGrpSpPr>
        <p:grpSpPr>
          <a:xfrm>
            <a:off x="7143440" y="2894515"/>
            <a:ext cx="621625" cy="706178"/>
            <a:chOff x="2304272" y="2988182"/>
            <a:chExt cx="621625" cy="706178"/>
          </a:xfrm>
        </p:grpSpPr>
        <p:pic>
          <p:nvPicPr>
            <p:cNvPr id="62" name="グラフィックス 61" descr="紙 枠線">
              <a:extLst>
                <a:ext uri="{FF2B5EF4-FFF2-40B4-BE49-F238E27FC236}">
                  <a16:creationId xmlns:a16="http://schemas.microsoft.com/office/drawing/2014/main" id="{52A814A9-30FD-F999-8889-7A7A6661BAA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92892" y="3131836"/>
              <a:ext cx="307340" cy="307340"/>
            </a:xfrm>
            <a:prstGeom prst="rect">
              <a:avLst/>
            </a:prstGeom>
          </p:spPr>
        </p:pic>
        <p:cxnSp>
          <p:nvCxnSpPr>
            <p:cNvPr id="64" name="直線矢印コネクタ 36">
              <a:extLst>
                <a:ext uri="{FF2B5EF4-FFF2-40B4-BE49-F238E27FC236}">
                  <a16:creationId xmlns:a16="http://schemas.microsoft.com/office/drawing/2014/main" id="{3A64E46F-F765-C30C-80DA-E0E3139E0B8F}"/>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72" name="正方形/長方形 71">
              <a:extLst>
                <a:ext uri="{FF2B5EF4-FFF2-40B4-BE49-F238E27FC236}">
                  <a16:creationId xmlns:a16="http://schemas.microsoft.com/office/drawing/2014/main" id="{0357D882-5465-1E21-1271-817194DF49F3}"/>
                </a:ext>
              </a:extLst>
            </p:cNvPr>
            <p:cNvSpPr/>
            <p:nvPr/>
          </p:nvSpPr>
          <p:spPr>
            <a:xfrm>
              <a:off x="2304272"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償却プレ申告未作成義務者一覧</a:t>
              </a:r>
            </a:p>
            <a:p>
              <a:r>
                <a:rPr kumimoji="1" lang="ja-JP" altLang="en-US" sz="500" b="1" dirty="0">
                  <a:solidFill>
                    <a:schemeClr val="tx1"/>
                  </a:solidFill>
                  <a:latin typeface="+mn-ea"/>
                </a:rPr>
                <a:t>償却プレ申告作成済義務者一覧</a:t>
              </a:r>
              <a:endParaRPr kumimoji="1" lang="en-US" altLang="ja-JP" sz="500" b="1" dirty="0">
                <a:solidFill>
                  <a:schemeClr val="tx1"/>
                </a:solidFill>
                <a:latin typeface="+mn-ea"/>
              </a:endParaRPr>
            </a:p>
          </p:txBody>
        </p:sp>
      </p:grpSp>
      <p:cxnSp>
        <p:nvCxnSpPr>
          <p:cNvPr id="73" name="直線矢印コネクタ 72">
            <a:extLst>
              <a:ext uri="{FF2B5EF4-FFF2-40B4-BE49-F238E27FC236}">
                <a16:creationId xmlns:a16="http://schemas.microsoft.com/office/drawing/2014/main" id="{4CAFB7DD-958C-1442-79E5-8FAA6D359D8E}"/>
              </a:ext>
            </a:extLst>
          </p:cNvPr>
          <p:cNvCxnSpPr>
            <a:cxnSpLocks/>
            <a:stCxn id="104" idx="2"/>
            <a:endCxn id="75" idx="1"/>
          </p:cNvCxnSpPr>
          <p:nvPr/>
        </p:nvCxnSpPr>
        <p:spPr>
          <a:xfrm>
            <a:off x="5973167" y="2894515"/>
            <a:ext cx="1299" cy="121741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74" name="グループ化 73">
            <a:extLst>
              <a:ext uri="{FF2B5EF4-FFF2-40B4-BE49-F238E27FC236}">
                <a16:creationId xmlns:a16="http://schemas.microsoft.com/office/drawing/2014/main" id="{7DD321F2-3037-1907-DE43-5F28F0203AD7}"/>
              </a:ext>
            </a:extLst>
          </p:cNvPr>
          <p:cNvGrpSpPr/>
          <p:nvPr/>
        </p:nvGrpSpPr>
        <p:grpSpPr>
          <a:xfrm>
            <a:off x="5685349" y="4111929"/>
            <a:ext cx="575637" cy="451948"/>
            <a:chOff x="5274238" y="5435541"/>
            <a:chExt cx="439201" cy="345439"/>
          </a:xfrm>
        </p:grpSpPr>
        <p:sp>
          <p:nvSpPr>
            <p:cNvPr id="75" name="フローチャート: 磁気ディスク 74">
              <a:extLst>
                <a:ext uri="{FF2B5EF4-FFF2-40B4-BE49-F238E27FC236}">
                  <a16:creationId xmlns:a16="http://schemas.microsoft.com/office/drawing/2014/main" id="{ECF74BF4-77AD-27B2-8CE0-16189EACF9BA}"/>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76" name="円弧 75">
              <a:extLst>
                <a:ext uri="{FF2B5EF4-FFF2-40B4-BE49-F238E27FC236}">
                  <a16:creationId xmlns:a16="http://schemas.microsoft.com/office/drawing/2014/main" id="{2590B64B-0EDB-6BC8-B5DE-F4C6656365A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7" name="円弧 76">
              <a:extLst>
                <a:ext uri="{FF2B5EF4-FFF2-40B4-BE49-F238E27FC236}">
                  <a16:creationId xmlns:a16="http://schemas.microsoft.com/office/drawing/2014/main" id="{65D6F554-BD9F-1BD4-7F5A-CAA70C03CF4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8" name="グループ化 77">
            <a:extLst>
              <a:ext uri="{FF2B5EF4-FFF2-40B4-BE49-F238E27FC236}">
                <a16:creationId xmlns:a16="http://schemas.microsoft.com/office/drawing/2014/main" id="{44AAF8FB-C5D1-867A-D5D3-B223039A9DC1}"/>
              </a:ext>
            </a:extLst>
          </p:cNvPr>
          <p:cNvGrpSpPr/>
          <p:nvPr/>
        </p:nvGrpSpPr>
        <p:grpSpPr>
          <a:xfrm>
            <a:off x="6211097" y="4474071"/>
            <a:ext cx="752658" cy="405710"/>
            <a:chOff x="5549538" y="5066857"/>
            <a:chExt cx="752658" cy="405710"/>
          </a:xfrm>
        </p:grpSpPr>
        <p:cxnSp>
          <p:nvCxnSpPr>
            <p:cNvPr id="81" name="直線矢印コネクタ 80">
              <a:extLst>
                <a:ext uri="{FF2B5EF4-FFF2-40B4-BE49-F238E27FC236}">
                  <a16:creationId xmlns:a16="http://schemas.microsoft.com/office/drawing/2014/main" id="{553CB6E4-3D72-87F9-53F6-A49EA3A92326}"/>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2" name="グループ化 81">
              <a:extLst>
                <a:ext uri="{FF2B5EF4-FFF2-40B4-BE49-F238E27FC236}">
                  <a16:creationId xmlns:a16="http://schemas.microsoft.com/office/drawing/2014/main" id="{A92C636C-AF3F-DB61-E196-CFBBCFF48281}"/>
                </a:ext>
              </a:extLst>
            </p:cNvPr>
            <p:cNvGrpSpPr/>
            <p:nvPr/>
          </p:nvGrpSpPr>
          <p:grpSpPr>
            <a:xfrm>
              <a:off x="5672158" y="5172745"/>
              <a:ext cx="69614" cy="299822"/>
              <a:chOff x="2439407" y="2962964"/>
              <a:chExt cx="69614" cy="430496"/>
            </a:xfrm>
          </p:grpSpPr>
          <p:cxnSp>
            <p:nvCxnSpPr>
              <p:cNvPr id="84" name="直線コネクタ 83">
                <a:extLst>
                  <a:ext uri="{FF2B5EF4-FFF2-40B4-BE49-F238E27FC236}">
                    <a16:creationId xmlns:a16="http://schemas.microsoft.com/office/drawing/2014/main" id="{4759218E-366E-0A25-DB46-29D99B119E7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6" name="直線コネクタ 95">
                <a:extLst>
                  <a:ext uri="{FF2B5EF4-FFF2-40B4-BE49-F238E27FC236}">
                    <a16:creationId xmlns:a16="http://schemas.microsoft.com/office/drawing/2014/main" id="{5E998D41-2445-0534-BDA1-79CA50970B5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97" name="直線コネクタ 96">
                <a:extLst>
                  <a:ext uri="{FF2B5EF4-FFF2-40B4-BE49-F238E27FC236}">
                    <a16:creationId xmlns:a16="http://schemas.microsoft.com/office/drawing/2014/main" id="{7704016D-A05E-B732-E8BE-4553196F1B5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3" name="正方形/長方形 82">
              <a:extLst>
                <a:ext uri="{FF2B5EF4-FFF2-40B4-BE49-F238E27FC236}">
                  <a16:creationId xmlns:a16="http://schemas.microsoft.com/office/drawing/2014/main" id="{7732CFA4-43A1-2167-2E33-1926AADEA736}"/>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98" name="グループ化 97">
            <a:extLst>
              <a:ext uri="{FF2B5EF4-FFF2-40B4-BE49-F238E27FC236}">
                <a16:creationId xmlns:a16="http://schemas.microsoft.com/office/drawing/2014/main" id="{1EA62125-9FB9-791F-F7F4-C307CF01478B}"/>
              </a:ext>
            </a:extLst>
          </p:cNvPr>
          <p:cNvGrpSpPr/>
          <p:nvPr/>
        </p:nvGrpSpPr>
        <p:grpSpPr>
          <a:xfrm>
            <a:off x="5675225" y="2425765"/>
            <a:ext cx="595884" cy="468750"/>
            <a:chOff x="2420174" y="2805910"/>
            <a:chExt cx="595884" cy="468750"/>
          </a:xfrm>
        </p:grpSpPr>
        <p:pic>
          <p:nvPicPr>
            <p:cNvPr id="103" name="グラフィックス 102" descr="ユーザー 枠線">
              <a:extLst>
                <a:ext uri="{FF2B5EF4-FFF2-40B4-BE49-F238E27FC236}">
                  <a16:creationId xmlns:a16="http://schemas.microsoft.com/office/drawing/2014/main" id="{A5D059C8-E06C-FBCC-0A11-B921F6D5A6CF}"/>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2465004" y="2855580"/>
              <a:ext cx="151195" cy="152701"/>
            </a:xfrm>
            <a:prstGeom prst="rect">
              <a:avLst/>
            </a:prstGeom>
          </p:spPr>
        </p:pic>
        <p:sp>
          <p:nvSpPr>
            <p:cNvPr id="104" name="四角形: 角を丸くする 103">
              <a:extLst>
                <a:ext uri="{FF2B5EF4-FFF2-40B4-BE49-F238E27FC236}">
                  <a16:creationId xmlns:a16="http://schemas.microsoft.com/office/drawing/2014/main" id="{9FF018D2-397C-1E4E-DE6A-DB607AA31B9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プレ申告データ</a:t>
              </a:r>
              <a:endParaRPr kumimoji="1" lang="en-US" altLang="ja-JP" sz="500" b="1" dirty="0">
                <a:solidFill>
                  <a:schemeClr val="tx1"/>
                </a:solidFill>
                <a:latin typeface="+mn-ea"/>
              </a:endParaRPr>
            </a:p>
            <a:p>
              <a:pPr algn="ctr"/>
              <a:r>
                <a:rPr kumimoji="1" lang="ja-JP" altLang="en-US" sz="500" b="1" dirty="0">
                  <a:solidFill>
                    <a:schemeClr val="tx1"/>
                  </a:solidFill>
                  <a:latin typeface="+mn-ea"/>
                </a:rPr>
                <a:t>の確認</a:t>
              </a:r>
            </a:p>
          </p:txBody>
        </p:sp>
      </p:grpSp>
      <p:grpSp>
        <p:nvGrpSpPr>
          <p:cNvPr id="105" name="グループ化 104">
            <a:extLst>
              <a:ext uri="{FF2B5EF4-FFF2-40B4-BE49-F238E27FC236}">
                <a16:creationId xmlns:a16="http://schemas.microsoft.com/office/drawing/2014/main" id="{000C3B42-7FFB-C59D-8412-287DEAC9A1BC}"/>
              </a:ext>
            </a:extLst>
          </p:cNvPr>
          <p:cNvGrpSpPr/>
          <p:nvPr/>
        </p:nvGrpSpPr>
        <p:grpSpPr>
          <a:xfrm>
            <a:off x="2661239" y="2431384"/>
            <a:ext cx="587415" cy="457512"/>
            <a:chOff x="5266944" y="2798826"/>
            <a:chExt cx="455771" cy="301859"/>
          </a:xfrm>
        </p:grpSpPr>
        <p:sp>
          <p:nvSpPr>
            <p:cNvPr id="107" name="四角形: 角を丸くする 106">
              <a:extLst>
                <a:ext uri="{FF2B5EF4-FFF2-40B4-BE49-F238E27FC236}">
                  <a16:creationId xmlns:a16="http://schemas.microsoft.com/office/drawing/2014/main" id="{AD816333-E49C-AA18-6D02-AB085D41D7C3}"/>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申告受付</a:t>
              </a:r>
              <a:endParaRPr kumimoji="1" lang="en-US" altLang="ja-JP" sz="500" b="1" dirty="0">
                <a:solidFill>
                  <a:schemeClr val="tx1"/>
                </a:solidFill>
                <a:latin typeface="+mn-ea"/>
              </a:endParaRPr>
            </a:p>
          </p:txBody>
        </p:sp>
        <p:pic>
          <p:nvPicPr>
            <p:cNvPr id="109" name="グラフィックス 108" descr="挙手 枠線">
              <a:extLst>
                <a:ext uri="{FF2B5EF4-FFF2-40B4-BE49-F238E27FC236}">
                  <a16:creationId xmlns:a16="http://schemas.microsoft.com/office/drawing/2014/main" id="{DC03FA8D-D6F1-D07D-0F55-368BF00AB883}"/>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cxnSp>
        <p:nvCxnSpPr>
          <p:cNvPr id="110" name="直線矢印コネクタ 109">
            <a:extLst>
              <a:ext uri="{FF2B5EF4-FFF2-40B4-BE49-F238E27FC236}">
                <a16:creationId xmlns:a16="http://schemas.microsoft.com/office/drawing/2014/main" id="{672FA89A-9979-21E0-4DAB-EF1072BFD28E}"/>
              </a:ext>
            </a:extLst>
          </p:cNvPr>
          <p:cNvCxnSpPr>
            <a:cxnSpLocks/>
            <a:stCxn id="122" idx="3"/>
            <a:endCxn id="107" idx="1"/>
          </p:cNvCxnSpPr>
          <p:nvPr/>
        </p:nvCxnSpPr>
        <p:spPr>
          <a:xfrm>
            <a:off x="2093746" y="2660140"/>
            <a:ext cx="56749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423D5C64-7591-AC22-F294-AC0A0952DB4E}"/>
              </a:ext>
            </a:extLst>
          </p:cNvPr>
          <p:cNvGrpSpPr/>
          <p:nvPr/>
        </p:nvGrpSpPr>
        <p:grpSpPr>
          <a:xfrm>
            <a:off x="2053146" y="3226444"/>
            <a:ext cx="595884" cy="468750"/>
            <a:chOff x="6615900" y="3043528"/>
            <a:chExt cx="595884" cy="468750"/>
          </a:xfrm>
        </p:grpSpPr>
        <p:pic>
          <p:nvPicPr>
            <p:cNvPr id="113" name="グラフィックス 112" descr="ユーザー 枠線">
              <a:extLst>
                <a:ext uri="{FF2B5EF4-FFF2-40B4-BE49-F238E27FC236}">
                  <a16:creationId xmlns:a16="http://schemas.microsoft.com/office/drawing/2014/main" id="{3E533BE0-B95F-8A69-0C30-8C9E8B668F9B}"/>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6660730" y="3093198"/>
              <a:ext cx="151195" cy="152701"/>
            </a:xfrm>
            <a:prstGeom prst="rect">
              <a:avLst/>
            </a:prstGeom>
          </p:spPr>
        </p:pic>
        <p:sp>
          <p:nvSpPr>
            <p:cNvPr id="114" name="四角形: 角を丸くする 113">
              <a:extLst>
                <a:ext uri="{FF2B5EF4-FFF2-40B4-BE49-F238E27FC236}">
                  <a16:creationId xmlns:a16="http://schemas.microsoft.com/office/drawing/2014/main" id="{4015EA46-0B79-A4E6-3132-5709C3EC9DF3}"/>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申告データ出力</a:t>
              </a:r>
              <a:endParaRPr kumimoji="1" lang="en-US" altLang="ja-JP" sz="500" b="1" dirty="0">
                <a:solidFill>
                  <a:schemeClr val="tx1"/>
                </a:solidFill>
                <a:latin typeface="+mn-ea"/>
              </a:endParaRPr>
            </a:p>
          </p:txBody>
        </p:sp>
      </p:grpSp>
      <p:cxnSp>
        <p:nvCxnSpPr>
          <p:cNvPr id="115" name="直線矢印コネクタ 128">
            <a:extLst>
              <a:ext uri="{FF2B5EF4-FFF2-40B4-BE49-F238E27FC236}">
                <a16:creationId xmlns:a16="http://schemas.microsoft.com/office/drawing/2014/main" id="{7E74F616-46C9-817D-7622-5E825777965F}"/>
              </a:ext>
            </a:extLst>
          </p:cNvPr>
          <p:cNvCxnSpPr>
            <a:cxnSpLocks/>
            <a:stCxn id="122" idx="2"/>
            <a:endCxn id="114" idx="1"/>
          </p:cNvCxnSpPr>
          <p:nvPr/>
        </p:nvCxnSpPr>
        <p:spPr>
          <a:xfrm rot="16200000" flipH="1">
            <a:off x="1655615" y="3063288"/>
            <a:ext cx="663676" cy="131385"/>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16" name="正方形/長方形 115">
            <a:extLst>
              <a:ext uri="{FF2B5EF4-FFF2-40B4-BE49-F238E27FC236}">
                <a16:creationId xmlns:a16="http://schemas.microsoft.com/office/drawing/2014/main" id="{A9E392C4-268E-090A-E3D0-8D31160F36D9}"/>
              </a:ext>
            </a:extLst>
          </p:cNvPr>
          <p:cNvSpPr/>
          <p:nvPr/>
        </p:nvSpPr>
        <p:spPr>
          <a:xfrm>
            <a:off x="1854290" y="2551918"/>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117" name="正方形/長方形 116">
            <a:extLst>
              <a:ext uri="{FF2B5EF4-FFF2-40B4-BE49-F238E27FC236}">
                <a16:creationId xmlns:a16="http://schemas.microsoft.com/office/drawing/2014/main" id="{53131FF1-0459-2C61-31AF-A6556B4DB41D}"/>
              </a:ext>
            </a:extLst>
          </p:cNvPr>
          <p:cNvSpPr/>
          <p:nvPr/>
        </p:nvSpPr>
        <p:spPr>
          <a:xfrm>
            <a:off x="1410851" y="224732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600" b="1" dirty="0" err="1">
                <a:solidFill>
                  <a:schemeClr val="tx1"/>
                </a:solidFill>
                <a:latin typeface="+mn-ea"/>
              </a:rPr>
              <a:t>eLTAX</a:t>
            </a:r>
            <a:r>
              <a:rPr kumimoji="1" lang="ja-JP" altLang="en-US" sz="600" b="1" dirty="0">
                <a:solidFill>
                  <a:schemeClr val="tx1"/>
                </a:solidFill>
                <a:latin typeface="+mn-ea"/>
              </a:rPr>
              <a:t>提出</a:t>
            </a:r>
          </a:p>
        </p:txBody>
      </p:sp>
      <p:sp>
        <p:nvSpPr>
          <p:cNvPr id="121" name="正方形/長方形 120">
            <a:extLst>
              <a:ext uri="{FF2B5EF4-FFF2-40B4-BE49-F238E27FC236}">
                <a16:creationId xmlns:a16="http://schemas.microsoft.com/office/drawing/2014/main" id="{31B41D21-DA24-5F2C-9496-7ADD7B314804}"/>
              </a:ext>
            </a:extLst>
          </p:cNvPr>
          <p:cNvSpPr/>
          <p:nvPr/>
        </p:nvSpPr>
        <p:spPr>
          <a:xfrm>
            <a:off x="1470989"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122" name="ひし形 121">
            <a:extLst>
              <a:ext uri="{FF2B5EF4-FFF2-40B4-BE49-F238E27FC236}">
                <a16:creationId xmlns:a16="http://schemas.microsoft.com/office/drawing/2014/main" id="{5744E922-71D4-7F95-C214-176AD74B37BE}"/>
              </a:ext>
            </a:extLst>
          </p:cNvPr>
          <p:cNvSpPr/>
          <p:nvPr/>
        </p:nvSpPr>
        <p:spPr>
          <a:xfrm>
            <a:off x="1749775" y="2523137"/>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123" name="直線矢印コネクタ 128">
            <a:extLst>
              <a:ext uri="{FF2B5EF4-FFF2-40B4-BE49-F238E27FC236}">
                <a16:creationId xmlns:a16="http://schemas.microsoft.com/office/drawing/2014/main" id="{CCD15BA9-6028-BB2A-6A46-591760B2369E}"/>
              </a:ext>
            </a:extLst>
          </p:cNvPr>
          <p:cNvCxnSpPr>
            <a:cxnSpLocks/>
            <a:stCxn id="142" idx="3"/>
            <a:endCxn id="138" idx="2"/>
          </p:cNvCxnSpPr>
          <p:nvPr/>
        </p:nvCxnSpPr>
        <p:spPr>
          <a:xfrm flipV="1">
            <a:off x="3526806" y="2888896"/>
            <a:ext cx="409493" cy="571923"/>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24" name="直線矢印コネクタ 123">
            <a:extLst>
              <a:ext uri="{FF2B5EF4-FFF2-40B4-BE49-F238E27FC236}">
                <a16:creationId xmlns:a16="http://schemas.microsoft.com/office/drawing/2014/main" id="{860864C0-A90C-4CEC-6011-550129D6EFBE}"/>
              </a:ext>
            </a:extLst>
          </p:cNvPr>
          <p:cNvCxnSpPr>
            <a:cxnSpLocks/>
            <a:stCxn id="126" idx="1"/>
            <a:endCxn id="114" idx="2"/>
          </p:cNvCxnSpPr>
          <p:nvPr/>
        </p:nvCxnSpPr>
        <p:spPr>
          <a:xfrm flipH="1" flipV="1">
            <a:off x="2351088" y="3695194"/>
            <a:ext cx="1299" cy="41446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25" name="グループ化 124">
            <a:extLst>
              <a:ext uri="{FF2B5EF4-FFF2-40B4-BE49-F238E27FC236}">
                <a16:creationId xmlns:a16="http://schemas.microsoft.com/office/drawing/2014/main" id="{9CC18201-0C6A-342B-FA44-964E77FD4DCD}"/>
              </a:ext>
            </a:extLst>
          </p:cNvPr>
          <p:cNvGrpSpPr/>
          <p:nvPr/>
        </p:nvGrpSpPr>
        <p:grpSpPr>
          <a:xfrm>
            <a:off x="2063270" y="4109657"/>
            <a:ext cx="575637" cy="451948"/>
            <a:chOff x="5274238" y="5435541"/>
            <a:chExt cx="439201" cy="345439"/>
          </a:xfrm>
        </p:grpSpPr>
        <p:sp>
          <p:nvSpPr>
            <p:cNvPr id="126" name="フローチャート: 磁気ディスク 125">
              <a:extLst>
                <a:ext uri="{FF2B5EF4-FFF2-40B4-BE49-F238E27FC236}">
                  <a16:creationId xmlns:a16="http://schemas.microsoft.com/office/drawing/2014/main" id="{40A817BF-9853-6162-7168-693416752DA8}"/>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en-US" altLang="ja-JP" sz="500" b="1" dirty="0" err="1">
                  <a:solidFill>
                    <a:schemeClr val="tx1"/>
                  </a:solidFill>
                  <a:latin typeface="+mn-ea"/>
                </a:rPr>
                <a:t>eLTAX</a:t>
              </a:r>
              <a:r>
                <a:rPr kumimoji="1" lang="ja-JP" altLang="en-US" sz="500" b="1" dirty="0">
                  <a:solidFill>
                    <a:schemeClr val="tx1"/>
                  </a:solidFill>
                  <a:latin typeface="+mn-ea"/>
                </a:rPr>
                <a:t>審査システム</a:t>
              </a:r>
            </a:p>
          </p:txBody>
        </p:sp>
        <p:sp>
          <p:nvSpPr>
            <p:cNvPr id="127" name="円弧 126">
              <a:extLst>
                <a:ext uri="{FF2B5EF4-FFF2-40B4-BE49-F238E27FC236}">
                  <a16:creationId xmlns:a16="http://schemas.microsoft.com/office/drawing/2014/main" id="{65EA210F-BA04-60F1-394F-7088F62320F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8" name="円弧 127">
              <a:extLst>
                <a:ext uri="{FF2B5EF4-FFF2-40B4-BE49-F238E27FC236}">
                  <a16:creationId xmlns:a16="http://schemas.microsoft.com/office/drawing/2014/main" id="{5ECACDE3-191E-209C-0400-3E49437ED1A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37" name="グループ化 136">
            <a:extLst>
              <a:ext uri="{FF2B5EF4-FFF2-40B4-BE49-F238E27FC236}">
                <a16:creationId xmlns:a16="http://schemas.microsoft.com/office/drawing/2014/main" id="{3BF457EE-9BAD-6085-CF9F-F135D9D96162}"/>
              </a:ext>
            </a:extLst>
          </p:cNvPr>
          <p:cNvGrpSpPr/>
          <p:nvPr/>
        </p:nvGrpSpPr>
        <p:grpSpPr>
          <a:xfrm>
            <a:off x="3642591" y="2431384"/>
            <a:ext cx="587415" cy="457512"/>
            <a:chOff x="5266944" y="2798826"/>
            <a:chExt cx="455771" cy="301859"/>
          </a:xfrm>
        </p:grpSpPr>
        <p:sp>
          <p:nvSpPr>
            <p:cNvPr id="138" name="四角形: 角を丸くする 137">
              <a:extLst>
                <a:ext uri="{FF2B5EF4-FFF2-40B4-BE49-F238E27FC236}">
                  <a16:creationId xmlns:a16="http://schemas.microsoft.com/office/drawing/2014/main" id="{61845CE9-EDC4-6A3E-D70A-0AA6708E0D24}"/>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現年度申告情報</a:t>
              </a:r>
              <a:endParaRPr kumimoji="1" lang="en-US" altLang="ja-JP" sz="500" b="1" dirty="0">
                <a:solidFill>
                  <a:schemeClr val="tx1"/>
                </a:solidFill>
                <a:latin typeface="+mn-ea"/>
              </a:endParaRPr>
            </a:p>
            <a:p>
              <a:pPr algn="ctr"/>
              <a:r>
                <a:rPr kumimoji="1" lang="ja-JP" altLang="en-US" sz="500" b="1" dirty="0">
                  <a:solidFill>
                    <a:schemeClr val="tx1"/>
                  </a:solidFill>
                  <a:latin typeface="+mn-ea"/>
                </a:rPr>
                <a:t>の確認</a:t>
              </a:r>
            </a:p>
          </p:txBody>
        </p:sp>
        <p:pic>
          <p:nvPicPr>
            <p:cNvPr id="139" name="グラフィックス 138" descr="挙手 枠線">
              <a:extLst>
                <a:ext uri="{FF2B5EF4-FFF2-40B4-BE49-F238E27FC236}">
                  <a16:creationId xmlns:a16="http://schemas.microsoft.com/office/drawing/2014/main" id="{F2CD3D01-1D02-22CA-C5FE-4A6CC1884C36}"/>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grpSp>
        <p:nvGrpSpPr>
          <p:cNvPr id="140" name="グループ化 139">
            <a:extLst>
              <a:ext uri="{FF2B5EF4-FFF2-40B4-BE49-F238E27FC236}">
                <a16:creationId xmlns:a16="http://schemas.microsoft.com/office/drawing/2014/main" id="{4460743C-F542-5C5B-117D-A51A3463F4A3}"/>
              </a:ext>
            </a:extLst>
          </p:cNvPr>
          <p:cNvGrpSpPr/>
          <p:nvPr/>
        </p:nvGrpSpPr>
        <p:grpSpPr>
          <a:xfrm>
            <a:off x="2930922" y="3226444"/>
            <a:ext cx="595884" cy="468750"/>
            <a:chOff x="6615900" y="3043528"/>
            <a:chExt cx="595884" cy="468750"/>
          </a:xfrm>
        </p:grpSpPr>
        <p:pic>
          <p:nvPicPr>
            <p:cNvPr id="141" name="グラフィックス 140" descr="ユーザー 枠線">
              <a:extLst>
                <a:ext uri="{FF2B5EF4-FFF2-40B4-BE49-F238E27FC236}">
                  <a16:creationId xmlns:a16="http://schemas.microsoft.com/office/drawing/2014/main" id="{CB7814F8-BF8B-8C90-128C-888124D40697}"/>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6660730" y="3093198"/>
              <a:ext cx="151195" cy="152701"/>
            </a:xfrm>
            <a:prstGeom prst="rect">
              <a:avLst/>
            </a:prstGeom>
          </p:spPr>
        </p:pic>
        <p:sp>
          <p:nvSpPr>
            <p:cNvPr id="142" name="四角形: 角を丸くする 141">
              <a:extLst>
                <a:ext uri="{FF2B5EF4-FFF2-40B4-BE49-F238E27FC236}">
                  <a16:creationId xmlns:a16="http://schemas.microsoft.com/office/drawing/2014/main" id="{E11F3014-9651-CE7C-2686-4543697EF8B2}"/>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en-US" altLang="ja-JP" sz="500" b="1" dirty="0" err="1">
                  <a:solidFill>
                    <a:schemeClr val="tx1"/>
                  </a:solidFill>
                  <a:latin typeface="+mn-ea"/>
                </a:rPr>
                <a:t>eLTAX</a:t>
              </a:r>
              <a:r>
                <a:rPr kumimoji="1" lang="ja-JP" altLang="en-US" sz="500" b="1" dirty="0">
                  <a:solidFill>
                    <a:schemeClr val="tx1"/>
                  </a:solidFill>
                  <a:latin typeface="+mn-ea"/>
                </a:rPr>
                <a:t>データ取込</a:t>
              </a:r>
              <a:endParaRPr kumimoji="1" lang="en-US" altLang="ja-JP" sz="500" b="1" dirty="0">
                <a:solidFill>
                  <a:schemeClr val="tx1"/>
                </a:solidFill>
                <a:latin typeface="+mn-ea"/>
              </a:endParaRPr>
            </a:p>
          </p:txBody>
        </p:sp>
      </p:grpSp>
      <p:cxnSp>
        <p:nvCxnSpPr>
          <p:cNvPr id="143" name="直線矢印コネクタ 142">
            <a:extLst>
              <a:ext uri="{FF2B5EF4-FFF2-40B4-BE49-F238E27FC236}">
                <a16:creationId xmlns:a16="http://schemas.microsoft.com/office/drawing/2014/main" id="{757F7229-F4A4-D09A-4B26-FEA3A8ACC382}"/>
              </a:ext>
            </a:extLst>
          </p:cNvPr>
          <p:cNvCxnSpPr>
            <a:cxnSpLocks/>
            <a:stCxn id="142" idx="2"/>
            <a:endCxn id="145" idx="1"/>
          </p:cNvCxnSpPr>
          <p:nvPr/>
        </p:nvCxnSpPr>
        <p:spPr>
          <a:xfrm>
            <a:off x="3228864" y="3695194"/>
            <a:ext cx="1299" cy="41446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44" name="グループ化 143">
            <a:extLst>
              <a:ext uri="{FF2B5EF4-FFF2-40B4-BE49-F238E27FC236}">
                <a16:creationId xmlns:a16="http://schemas.microsoft.com/office/drawing/2014/main" id="{8F11863A-5852-43B2-0C17-33C57A1ABBF6}"/>
              </a:ext>
            </a:extLst>
          </p:cNvPr>
          <p:cNvGrpSpPr/>
          <p:nvPr/>
        </p:nvGrpSpPr>
        <p:grpSpPr>
          <a:xfrm>
            <a:off x="2941046" y="4109657"/>
            <a:ext cx="575637" cy="451948"/>
            <a:chOff x="5274238" y="5435541"/>
            <a:chExt cx="439201" cy="345439"/>
          </a:xfrm>
        </p:grpSpPr>
        <p:sp>
          <p:nvSpPr>
            <p:cNvPr id="145" name="フローチャート: 磁気ディスク 144">
              <a:extLst>
                <a:ext uri="{FF2B5EF4-FFF2-40B4-BE49-F238E27FC236}">
                  <a16:creationId xmlns:a16="http://schemas.microsoft.com/office/drawing/2014/main" id="{5A0B53E5-3412-655D-31C4-1302F17CFBA5}"/>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6" name="円弧 145">
              <a:extLst>
                <a:ext uri="{FF2B5EF4-FFF2-40B4-BE49-F238E27FC236}">
                  <a16:creationId xmlns:a16="http://schemas.microsoft.com/office/drawing/2014/main" id="{F25C2599-5DCC-2C02-08CA-19E6EC7E395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7" name="円弧 146">
              <a:extLst>
                <a:ext uri="{FF2B5EF4-FFF2-40B4-BE49-F238E27FC236}">
                  <a16:creationId xmlns:a16="http://schemas.microsoft.com/office/drawing/2014/main" id="{D448C45F-4255-4090-ADD5-157696C2ACC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8" name="グループ化 147">
            <a:extLst>
              <a:ext uri="{FF2B5EF4-FFF2-40B4-BE49-F238E27FC236}">
                <a16:creationId xmlns:a16="http://schemas.microsoft.com/office/drawing/2014/main" id="{CEB2058D-59E4-B60F-5C48-4B535B48BAA0}"/>
              </a:ext>
            </a:extLst>
          </p:cNvPr>
          <p:cNvGrpSpPr/>
          <p:nvPr/>
        </p:nvGrpSpPr>
        <p:grpSpPr>
          <a:xfrm>
            <a:off x="3468569" y="4471799"/>
            <a:ext cx="752658" cy="405710"/>
            <a:chOff x="5549538" y="5066857"/>
            <a:chExt cx="752658" cy="405710"/>
          </a:xfrm>
        </p:grpSpPr>
        <p:cxnSp>
          <p:nvCxnSpPr>
            <p:cNvPr id="149" name="直線矢印コネクタ 148">
              <a:extLst>
                <a:ext uri="{FF2B5EF4-FFF2-40B4-BE49-F238E27FC236}">
                  <a16:creationId xmlns:a16="http://schemas.microsoft.com/office/drawing/2014/main" id="{723EB8EA-6198-D6B3-C727-667A2234EE13}"/>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51" name="グループ化 150">
              <a:extLst>
                <a:ext uri="{FF2B5EF4-FFF2-40B4-BE49-F238E27FC236}">
                  <a16:creationId xmlns:a16="http://schemas.microsoft.com/office/drawing/2014/main" id="{E6E0DD76-9E4F-8551-2B20-0E00732DF701}"/>
                </a:ext>
              </a:extLst>
            </p:cNvPr>
            <p:cNvGrpSpPr/>
            <p:nvPr/>
          </p:nvGrpSpPr>
          <p:grpSpPr>
            <a:xfrm>
              <a:off x="5672158" y="5172745"/>
              <a:ext cx="69614" cy="299822"/>
              <a:chOff x="2439407" y="2962964"/>
              <a:chExt cx="69614" cy="430496"/>
            </a:xfrm>
          </p:grpSpPr>
          <p:cxnSp>
            <p:nvCxnSpPr>
              <p:cNvPr id="153" name="直線コネクタ 152">
                <a:extLst>
                  <a:ext uri="{FF2B5EF4-FFF2-40B4-BE49-F238E27FC236}">
                    <a16:creationId xmlns:a16="http://schemas.microsoft.com/office/drawing/2014/main" id="{E6264A95-67BC-65D4-890D-D5DA5639E5A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54" name="直線コネクタ 153">
                <a:extLst>
                  <a:ext uri="{FF2B5EF4-FFF2-40B4-BE49-F238E27FC236}">
                    <a16:creationId xmlns:a16="http://schemas.microsoft.com/office/drawing/2014/main" id="{15962C47-EB1D-985B-D0E1-D436743284B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55" name="直線コネクタ 154">
                <a:extLst>
                  <a:ext uri="{FF2B5EF4-FFF2-40B4-BE49-F238E27FC236}">
                    <a16:creationId xmlns:a16="http://schemas.microsoft.com/office/drawing/2014/main" id="{1AD34006-66DB-82C3-A4F9-62DE616F82B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52" name="正方形/長方形 151">
              <a:extLst>
                <a:ext uri="{FF2B5EF4-FFF2-40B4-BE49-F238E27FC236}">
                  <a16:creationId xmlns:a16="http://schemas.microsoft.com/office/drawing/2014/main" id="{10A45EC5-BDFF-E524-E726-AE196E8A8798}"/>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169" name="直線矢印コネクタ 168">
            <a:extLst>
              <a:ext uri="{FF2B5EF4-FFF2-40B4-BE49-F238E27FC236}">
                <a16:creationId xmlns:a16="http://schemas.microsoft.com/office/drawing/2014/main" id="{F83BBE59-C7EB-D855-B89F-821E6556F58E}"/>
              </a:ext>
            </a:extLst>
          </p:cNvPr>
          <p:cNvCxnSpPr>
            <a:cxnSpLocks/>
            <a:stCxn id="12" idx="3"/>
            <a:endCxn id="38" idx="2"/>
          </p:cNvCxnSpPr>
          <p:nvPr/>
        </p:nvCxnSpPr>
        <p:spPr>
          <a:xfrm>
            <a:off x="7295485" y="2660140"/>
            <a:ext cx="45850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78" name="直線矢印コネクタ 177">
            <a:extLst>
              <a:ext uri="{FF2B5EF4-FFF2-40B4-BE49-F238E27FC236}">
                <a16:creationId xmlns:a16="http://schemas.microsoft.com/office/drawing/2014/main" id="{E22748F3-07A2-CE31-A118-5D7659906320}"/>
              </a:ext>
            </a:extLst>
          </p:cNvPr>
          <p:cNvCxnSpPr>
            <a:cxnSpLocks/>
            <a:stCxn id="114" idx="3"/>
            <a:endCxn id="142" idx="1"/>
          </p:cNvCxnSpPr>
          <p:nvPr/>
        </p:nvCxnSpPr>
        <p:spPr>
          <a:xfrm>
            <a:off x="2649030" y="3460819"/>
            <a:ext cx="28189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81" name="正方形/長方形 180">
            <a:extLst>
              <a:ext uri="{FF2B5EF4-FFF2-40B4-BE49-F238E27FC236}">
                <a16:creationId xmlns:a16="http://schemas.microsoft.com/office/drawing/2014/main" id="{6E87D63B-A508-F1F5-98A6-71731C83F7DC}"/>
              </a:ext>
            </a:extLst>
          </p:cNvPr>
          <p:cNvSpPr/>
          <p:nvPr/>
        </p:nvSpPr>
        <p:spPr>
          <a:xfrm>
            <a:off x="4577250" y="3533519"/>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次年度向け</a:t>
            </a:r>
            <a:endParaRPr kumimoji="1" lang="en-US" altLang="ja-JP" sz="600" b="1" dirty="0">
              <a:solidFill>
                <a:schemeClr val="tx1"/>
              </a:solidFill>
              <a:highlight>
                <a:srgbClr val="FFFFFF"/>
              </a:highlight>
              <a:latin typeface="+mn-ea"/>
            </a:endParaRPr>
          </a:p>
          <a:p>
            <a:pPr algn="ctr"/>
            <a:r>
              <a:rPr kumimoji="1" lang="ja-JP" altLang="en-US" sz="600" b="1" dirty="0">
                <a:solidFill>
                  <a:schemeClr val="tx1"/>
                </a:solidFill>
                <a:highlight>
                  <a:srgbClr val="FFFFFF"/>
                </a:highlight>
                <a:latin typeface="+mn-ea"/>
              </a:rPr>
              <a:t>課税台帳</a:t>
            </a:r>
          </a:p>
        </p:txBody>
      </p:sp>
      <p:sp>
        <p:nvSpPr>
          <p:cNvPr id="182" name="正方形/長方形 181">
            <a:extLst>
              <a:ext uri="{FF2B5EF4-FFF2-40B4-BE49-F238E27FC236}">
                <a16:creationId xmlns:a16="http://schemas.microsoft.com/office/drawing/2014/main" id="{54D487ED-383F-6410-381A-B9D4EF311B7D}"/>
              </a:ext>
            </a:extLst>
          </p:cNvPr>
          <p:cNvSpPr/>
          <p:nvPr/>
        </p:nvSpPr>
        <p:spPr>
          <a:xfrm>
            <a:off x="6590802" y="3533519"/>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次年度向け</a:t>
            </a:r>
            <a:endParaRPr kumimoji="1" lang="en-US" altLang="ja-JP" sz="600" b="1" dirty="0">
              <a:solidFill>
                <a:schemeClr val="tx1"/>
              </a:solidFill>
              <a:highlight>
                <a:srgbClr val="FFFFFF"/>
              </a:highlight>
              <a:latin typeface="+mn-ea"/>
            </a:endParaRPr>
          </a:p>
          <a:p>
            <a:pPr algn="ctr"/>
            <a:r>
              <a:rPr kumimoji="1" lang="ja-JP" altLang="en-US" sz="600" b="1" dirty="0">
                <a:solidFill>
                  <a:schemeClr val="tx1"/>
                </a:solidFill>
                <a:highlight>
                  <a:srgbClr val="FFFFFF"/>
                </a:highlight>
                <a:latin typeface="+mn-ea"/>
              </a:rPr>
              <a:t>課税台帳</a:t>
            </a:r>
          </a:p>
        </p:txBody>
      </p:sp>
      <p:cxnSp>
        <p:nvCxnSpPr>
          <p:cNvPr id="186" name="直線矢印コネクタ 185">
            <a:extLst>
              <a:ext uri="{FF2B5EF4-FFF2-40B4-BE49-F238E27FC236}">
                <a16:creationId xmlns:a16="http://schemas.microsoft.com/office/drawing/2014/main" id="{C835B5C5-2105-E46C-90DF-298893C50A34}"/>
              </a:ext>
            </a:extLst>
          </p:cNvPr>
          <p:cNvCxnSpPr>
            <a:cxnSpLocks/>
            <a:stCxn id="23" idx="3"/>
            <a:endCxn id="188" idx="1"/>
          </p:cNvCxnSpPr>
          <p:nvPr/>
        </p:nvCxnSpPr>
        <p:spPr>
          <a:xfrm>
            <a:off x="6998842" y="4563877"/>
            <a:ext cx="0" cy="42143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87" name="グループ化 186">
            <a:extLst>
              <a:ext uri="{FF2B5EF4-FFF2-40B4-BE49-F238E27FC236}">
                <a16:creationId xmlns:a16="http://schemas.microsoft.com/office/drawing/2014/main" id="{67E297F6-C781-2C99-ADEF-235D89D646C8}"/>
              </a:ext>
            </a:extLst>
          </p:cNvPr>
          <p:cNvGrpSpPr/>
          <p:nvPr/>
        </p:nvGrpSpPr>
        <p:grpSpPr>
          <a:xfrm>
            <a:off x="6709725" y="4985307"/>
            <a:ext cx="575637" cy="451948"/>
            <a:chOff x="5274238" y="5435536"/>
            <a:chExt cx="439201" cy="345439"/>
          </a:xfrm>
        </p:grpSpPr>
        <p:sp>
          <p:nvSpPr>
            <p:cNvPr id="188" name="フローチャート: 磁気ディスク 187">
              <a:extLst>
                <a:ext uri="{FF2B5EF4-FFF2-40B4-BE49-F238E27FC236}">
                  <a16:creationId xmlns:a16="http://schemas.microsoft.com/office/drawing/2014/main" id="{BCBC31AE-8936-E931-3ABC-6D6A0526166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en-US" altLang="ja-JP" sz="500" b="1" dirty="0" err="1">
                  <a:solidFill>
                    <a:schemeClr val="tx1"/>
                  </a:solidFill>
                  <a:latin typeface="+mn-ea"/>
                </a:rPr>
                <a:t>eLTAX</a:t>
              </a:r>
              <a:r>
                <a:rPr kumimoji="1" lang="ja-JP" altLang="en-US" sz="500" b="1" dirty="0">
                  <a:solidFill>
                    <a:schemeClr val="tx1"/>
                  </a:solidFill>
                  <a:latin typeface="+mn-ea"/>
                </a:rPr>
                <a:t>審査システム</a:t>
              </a:r>
            </a:p>
          </p:txBody>
        </p:sp>
        <p:sp>
          <p:nvSpPr>
            <p:cNvPr id="189" name="円弧 188">
              <a:extLst>
                <a:ext uri="{FF2B5EF4-FFF2-40B4-BE49-F238E27FC236}">
                  <a16:creationId xmlns:a16="http://schemas.microsoft.com/office/drawing/2014/main" id="{7B664E37-B308-03D2-3CD0-A40FCBE7BEF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90" name="円弧 189">
              <a:extLst>
                <a:ext uri="{FF2B5EF4-FFF2-40B4-BE49-F238E27FC236}">
                  <a16:creationId xmlns:a16="http://schemas.microsoft.com/office/drawing/2014/main" id="{6C179B24-A332-F3E9-28B1-A69BE0B60B5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Tree>
    <p:extLst>
      <p:ext uri="{BB962C8B-B14F-4D97-AF65-F5344CB8AC3E}">
        <p14:creationId xmlns:p14="http://schemas.microsoft.com/office/powerpoint/2010/main" val="2560346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211BEF-D633-FDD3-F0F6-B38C9734E780}"/>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EE115E0B-71ED-F5E5-67EA-59D65ABF1FC8}"/>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1CC069D4-662A-481F-91F0-903AB667119E}"/>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16809F50-5F9A-4A3B-DBA6-1B91D30B44E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313B5746-C5B0-82C6-A1D7-F50BE713B720}"/>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A5298583-FF8A-29B9-5F61-7B7A208799A7}"/>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DCD7535D-068A-2527-4D77-79130B0D4D13}"/>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4.2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B0F805FE-0B74-6885-9BA6-28FA6FB1F5CB}"/>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電子申告情報の設定</a:t>
              </a:r>
            </a:p>
          </p:txBody>
        </p:sp>
        <p:sp>
          <p:nvSpPr>
            <p:cNvPr id="14" name="正方形/長方形 13">
              <a:extLst>
                <a:ext uri="{FF2B5EF4-FFF2-40B4-BE49-F238E27FC236}">
                  <a16:creationId xmlns:a16="http://schemas.microsoft.com/office/drawing/2014/main" id="{7949C7B8-2369-1C02-5B5C-662E7E5EADC5}"/>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00" b="1" dirty="0" err="1">
                  <a:solidFill>
                    <a:schemeClr val="tx1"/>
                  </a:solidFill>
                  <a:latin typeface="+mn-ea"/>
                </a:rPr>
                <a:t>eLTAX</a:t>
              </a:r>
              <a:r>
                <a:rPr kumimoji="1" lang="ja-JP" altLang="en-US" sz="1000" b="1" dirty="0">
                  <a:solidFill>
                    <a:schemeClr val="tx1"/>
                  </a:solidFill>
                  <a:latin typeface="+mn-ea"/>
                </a:rPr>
                <a:t>連携</a:t>
              </a:r>
            </a:p>
          </p:txBody>
        </p:sp>
      </p:grpSp>
      <p:grpSp>
        <p:nvGrpSpPr>
          <p:cNvPr id="16" name="グループ化 15">
            <a:extLst>
              <a:ext uri="{FF2B5EF4-FFF2-40B4-BE49-F238E27FC236}">
                <a16:creationId xmlns:a16="http://schemas.microsoft.com/office/drawing/2014/main" id="{891E072F-EAFE-08C5-4993-C6DC5BBB7C55}"/>
              </a:ext>
            </a:extLst>
          </p:cNvPr>
          <p:cNvGrpSpPr/>
          <p:nvPr/>
        </p:nvGrpSpPr>
        <p:grpSpPr>
          <a:xfrm>
            <a:off x="331641" y="1889571"/>
            <a:ext cx="8480719" cy="2532705"/>
            <a:chOff x="4383024" y="977900"/>
            <a:chExt cx="8480719" cy="447033"/>
          </a:xfrm>
        </p:grpSpPr>
        <p:sp>
          <p:nvSpPr>
            <p:cNvPr id="17" name="正方形/長方形 16">
              <a:extLst>
                <a:ext uri="{FF2B5EF4-FFF2-40B4-BE49-F238E27FC236}">
                  <a16:creationId xmlns:a16="http://schemas.microsoft.com/office/drawing/2014/main" id="{9F132188-9CC5-1653-E5A6-4E2043AC07EF}"/>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B92C332E-D915-8F19-F42F-94CD8376867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39B85ABB-D996-9CFA-F872-F5FB4616C714}"/>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14</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185E1A78-FBDD-D1E6-BC64-1A5842A6EF6F}"/>
              </a:ext>
            </a:extLst>
          </p:cNvPr>
          <p:cNvCxnSpPr>
            <a:cxnSpLocks/>
            <a:stCxn id="44" idx="6"/>
            <a:endCxn id="24" idx="1"/>
          </p:cNvCxnSpPr>
          <p:nvPr/>
        </p:nvCxnSpPr>
        <p:spPr>
          <a:xfrm>
            <a:off x="1157121" y="2662709"/>
            <a:ext cx="78933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F25A7567-67C7-DDF6-5529-2F9E76FE8A74}"/>
              </a:ext>
            </a:extLst>
          </p:cNvPr>
          <p:cNvSpPr/>
          <p:nvPr/>
        </p:nvSpPr>
        <p:spPr>
          <a:xfrm>
            <a:off x="6654681" y="282978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BE739494-18F5-DB3B-A4ED-10E90988A630}"/>
              </a:ext>
            </a:extLst>
          </p:cNvPr>
          <p:cNvSpPr/>
          <p:nvPr/>
        </p:nvSpPr>
        <p:spPr>
          <a:xfrm>
            <a:off x="6758568" y="5829301"/>
            <a:ext cx="2053792" cy="67512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3.1.17.</a:t>
            </a:r>
            <a:r>
              <a:rPr kumimoji="1" lang="zh-TW" altLang="en-US" sz="500" b="1" dirty="0">
                <a:solidFill>
                  <a:schemeClr val="tx1"/>
                </a:solidFill>
                <a:latin typeface="游ゴシック" panose="020B0400000000000000" pitchFamily="50" charset="-128"/>
                <a:ea typeface="游ゴシック" panose="020B0400000000000000" pitchFamily="50" charset="-128"/>
              </a:rPr>
              <a:t>　電子申告情報登録</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err="1">
                <a:solidFill>
                  <a:schemeClr val="tx1"/>
                </a:solidFill>
                <a:latin typeface="游ゴシック" panose="020B0400000000000000" pitchFamily="50" charset="-128"/>
                <a:ea typeface="游ゴシック" panose="020B0400000000000000" pitchFamily="50" charset="-128"/>
              </a:rPr>
              <a:t>eLTAX</a:t>
            </a:r>
            <a:r>
              <a:rPr kumimoji="1" lang="zh-TW" altLang="en-US" sz="500" b="1" dirty="0">
                <a:solidFill>
                  <a:schemeClr val="tx1"/>
                </a:solidFill>
                <a:latin typeface="游ゴシック" panose="020B0400000000000000" pitchFamily="50" charset="-128"/>
                <a:ea typeface="游ゴシック" panose="020B0400000000000000" pitchFamily="50" charset="-128"/>
              </a:rPr>
              <a:t>連携</a:t>
            </a:r>
            <a:r>
              <a:rPr kumimoji="1" lang="en-US" altLang="zh-TW" sz="500" b="1" dirty="0">
                <a:solidFill>
                  <a:schemeClr val="tx1"/>
                </a:solidFill>
                <a:latin typeface="游ゴシック" panose="020B0400000000000000" pitchFamily="50" charset="-128"/>
                <a:ea typeface="游ゴシック" panose="020B0400000000000000" pitchFamily="50" charset="-128"/>
              </a:rPr>
              <a:t>)</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sp>
        <p:nvSpPr>
          <p:cNvPr id="38" name="楕円 37">
            <a:extLst>
              <a:ext uri="{FF2B5EF4-FFF2-40B4-BE49-F238E27FC236}">
                <a16:creationId xmlns:a16="http://schemas.microsoft.com/office/drawing/2014/main" id="{36C2722A-9797-59B5-49BD-F89562F6C9A8}"/>
              </a:ext>
            </a:extLst>
          </p:cNvPr>
          <p:cNvSpPr/>
          <p:nvPr/>
        </p:nvSpPr>
        <p:spPr>
          <a:xfrm>
            <a:off x="6996629"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31" name="直線矢印コネクタ 30">
            <a:extLst>
              <a:ext uri="{FF2B5EF4-FFF2-40B4-BE49-F238E27FC236}">
                <a16:creationId xmlns:a16="http://schemas.microsoft.com/office/drawing/2014/main" id="{BDAFDB21-06A0-0407-7570-955657ED4649}"/>
              </a:ext>
            </a:extLst>
          </p:cNvPr>
          <p:cNvCxnSpPr>
            <a:cxnSpLocks/>
            <a:stCxn id="63" idx="2"/>
            <a:endCxn id="35" idx="1"/>
          </p:cNvCxnSpPr>
          <p:nvPr/>
        </p:nvCxnSpPr>
        <p:spPr>
          <a:xfrm>
            <a:off x="5857979" y="2897084"/>
            <a:ext cx="1299" cy="16906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4" name="グループ化 33">
            <a:extLst>
              <a:ext uri="{FF2B5EF4-FFF2-40B4-BE49-F238E27FC236}">
                <a16:creationId xmlns:a16="http://schemas.microsoft.com/office/drawing/2014/main" id="{B1175845-DFD9-7652-8A82-555096A3F1DA}"/>
              </a:ext>
            </a:extLst>
          </p:cNvPr>
          <p:cNvGrpSpPr/>
          <p:nvPr/>
        </p:nvGrpSpPr>
        <p:grpSpPr>
          <a:xfrm>
            <a:off x="5570161" y="4587740"/>
            <a:ext cx="575637" cy="451948"/>
            <a:chOff x="5274238" y="5435541"/>
            <a:chExt cx="439201" cy="345439"/>
          </a:xfrm>
        </p:grpSpPr>
        <p:sp>
          <p:nvSpPr>
            <p:cNvPr id="35" name="フローチャート: 磁気ディスク 34">
              <a:extLst>
                <a:ext uri="{FF2B5EF4-FFF2-40B4-BE49-F238E27FC236}">
                  <a16:creationId xmlns:a16="http://schemas.microsoft.com/office/drawing/2014/main" id="{56B4640F-E025-1F84-A856-3602AA19B75A}"/>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6" name="円弧 35">
              <a:extLst>
                <a:ext uri="{FF2B5EF4-FFF2-40B4-BE49-F238E27FC236}">
                  <a16:creationId xmlns:a16="http://schemas.microsoft.com/office/drawing/2014/main" id="{2BA3CF2D-0FF0-E977-3420-E9A642A1954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9" name="円弧 38">
              <a:extLst>
                <a:ext uri="{FF2B5EF4-FFF2-40B4-BE49-F238E27FC236}">
                  <a16:creationId xmlns:a16="http://schemas.microsoft.com/office/drawing/2014/main" id="{8A1E8E2D-4DB6-88E2-02C1-CA6B4C93B26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0" name="グループ化 39">
            <a:extLst>
              <a:ext uri="{FF2B5EF4-FFF2-40B4-BE49-F238E27FC236}">
                <a16:creationId xmlns:a16="http://schemas.microsoft.com/office/drawing/2014/main" id="{30B99BC8-2734-0D63-CA53-B5D3DE1FE3DC}"/>
              </a:ext>
            </a:extLst>
          </p:cNvPr>
          <p:cNvGrpSpPr/>
          <p:nvPr/>
        </p:nvGrpSpPr>
        <p:grpSpPr>
          <a:xfrm>
            <a:off x="6095909" y="4949882"/>
            <a:ext cx="752658" cy="405710"/>
            <a:chOff x="5549538" y="5066857"/>
            <a:chExt cx="752658" cy="405710"/>
          </a:xfrm>
        </p:grpSpPr>
        <p:cxnSp>
          <p:nvCxnSpPr>
            <p:cNvPr id="41" name="直線矢印コネクタ 40">
              <a:extLst>
                <a:ext uri="{FF2B5EF4-FFF2-40B4-BE49-F238E27FC236}">
                  <a16:creationId xmlns:a16="http://schemas.microsoft.com/office/drawing/2014/main" id="{85E3E043-0000-1271-6DDB-43E8697D7C46}"/>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00862C82-3EEA-A534-7556-0955AED130DB}"/>
                </a:ext>
              </a:extLst>
            </p:cNvPr>
            <p:cNvGrpSpPr/>
            <p:nvPr/>
          </p:nvGrpSpPr>
          <p:grpSpPr>
            <a:xfrm>
              <a:off x="5672158" y="5172745"/>
              <a:ext cx="69614" cy="299822"/>
              <a:chOff x="2439407" y="2962964"/>
              <a:chExt cx="69614" cy="430496"/>
            </a:xfrm>
          </p:grpSpPr>
          <p:cxnSp>
            <p:nvCxnSpPr>
              <p:cNvPr id="50" name="直線コネクタ 49">
                <a:extLst>
                  <a:ext uri="{FF2B5EF4-FFF2-40B4-BE49-F238E27FC236}">
                    <a16:creationId xmlns:a16="http://schemas.microsoft.com/office/drawing/2014/main" id="{0401EB20-AC78-FD1A-A777-C7C63E143DC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F607FE70-C93C-2E34-F99A-45063B093D5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2F7118C3-D080-EEDD-ED8E-199B739DEF4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5" name="正方形/長方形 44">
              <a:extLst>
                <a:ext uri="{FF2B5EF4-FFF2-40B4-BE49-F238E27FC236}">
                  <a16:creationId xmlns:a16="http://schemas.microsoft.com/office/drawing/2014/main" id="{C551ECD2-3484-ADF6-75B0-CC72F58C6AFA}"/>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53" name="グループ化 52">
            <a:extLst>
              <a:ext uri="{FF2B5EF4-FFF2-40B4-BE49-F238E27FC236}">
                <a16:creationId xmlns:a16="http://schemas.microsoft.com/office/drawing/2014/main" id="{160DD03B-73A2-247E-EA23-C0ED330A40F3}"/>
              </a:ext>
            </a:extLst>
          </p:cNvPr>
          <p:cNvGrpSpPr/>
          <p:nvPr/>
        </p:nvGrpSpPr>
        <p:grpSpPr>
          <a:xfrm>
            <a:off x="5560037" y="2428334"/>
            <a:ext cx="595884" cy="468750"/>
            <a:chOff x="2420174" y="2805910"/>
            <a:chExt cx="595884" cy="468750"/>
          </a:xfrm>
        </p:grpSpPr>
        <p:pic>
          <p:nvPicPr>
            <p:cNvPr id="61" name="グラフィックス 60" descr="ユーザー 枠線">
              <a:extLst>
                <a:ext uri="{FF2B5EF4-FFF2-40B4-BE49-F238E27FC236}">
                  <a16:creationId xmlns:a16="http://schemas.microsoft.com/office/drawing/2014/main" id="{55C0A726-1DFF-276B-63CC-48F6CE698E7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3" name="四角形: 角を丸くする 62">
              <a:extLst>
                <a:ext uri="{FF2B5EF4-FFF2-40B4-BE49-F238E27FC236}">
                  <a16:creationId xmlns:a16="http://schemas.microsoft.com/office/drawing/2014/main" id="{524569BA-6719-82F7-298C-8203EF9BD9D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登録</a:t>
              </a:r>
            </a:p>
          </p:txBody>
        </p:sp>
      </p:grpSp>
      <p:cxnSp>
        <p:nvCxnSpPr>
          <p:cNvPr id="101" name="直線矢印コネクタ 100">
            <a:extLst>
              <a:ext uri="{FF2B5EF4-FFF2-40B4-BE49-F238E27FC236}">
                <a16:creationId xmlns:a16="http://schemas.microsoft.com/office/drawing/2014/main" id="{6ACFA8CB-7274-4A14-158C-FA39E819FCE1}"/>
              </a:ext>
            </a:extLst>
          </p:cNvPr>
          <p:cNvCxnSpPr>
            <a:cxnSpLocks/>
            <a:stCxn id="63" idx="3"/>
            <a:endCxn id="38" idx="2"/>
          </p:cNvCxnSpPr>
          <p:nvPr/>
        </p:nvCxnSpPr>
        <p:spPr>
          <a:xfrm>
            <a:off x="6155921" y="2662709"/>
            <a:ext cx="84070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7" name="正方形/長方形 26">
            <a:extLst>
              <a:ext uri="{FF2B5EF4-FFF2-40B4-BE49-F238E27FC236}">
                <a16:creationId xmlns:a16="http://schemas.microsoft.com/office/drawing/2014/main" id="{0828F93B-DE05-DFB2-C82D-8A5EA10B5B01}"/>
              </a:ext>
            </a:extLst>
          </p:cNvPr>
          <p:cNvSpPr/>
          <p:nvPr/>
        </p:nvSpPr>
        <p:spPr>
          <a:xfrm>
            <a:off x="602423" y="281030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44" name="楕円 43">
            <a:extLst>
              <a:ext uri="{FF2B5EF4-FFF2-40B4-BE49-F238E27FC236}">
                <a16:creationId xmlns:a16="http://schemas.microsoft.com/office/drawing/2014/main" id="{67D7B279-F9A8-82FA-31F4-5C78B0C1CD6E}"/>
              </a:ext>
            </a:extLst>
          </p:cNvPr>
          <p:cNvSpPr/>
          <p:nvPr/>
        </p:nvSpPr>
        <p:spPr>
          <a:xfrm>
            <a:off x="851121"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6" name="グループ化 45">
            <a:extLst>
              <a:ext uri="{FF2B5EF4-FFF2-40B4-BE49-F238E27FC236}">
                <a16:creationId xmlns:a16="http://schemas.microsoft.com/office/drawing/2014/main" id="{245EA102-BD4B-639A-62D0-0E35768A6848}"/>
              </a:ext>
            </a:extLst>
          </p:cNvPr>
          <p:cNvGrpSpPr/>
          <p:nvPr/>
        </p:nvGrpSpPr>
        <p:grpSpPr>
          <a:xfrm>
            <a:off x="3090046" y="2428334"/>
            <a:ext cx="595884" cy="468750"/>
            <a:chOff x="2420174" y="2805910"/>
            <a:chExt cx="595884" cy="468750"/>
          </a:xfrm>
        </p:grpSpPr>
        <p:pic>
          <p:nvPicPr>
            <p:cNvPr id="47" name="グラフィックス 46" descr="ユーザー 枠線">
              <a:extLst>
                <a:ext uri="{FF2B5EF4-FFF2-40B4-BE49-F238E27FC236}">
                  <a16:creationId xmlns:a16="http://schemas.microsoft.com/office/drawing/2014/main" id="{28493B8E-665C-F9A2-6920-9AA9CECDF52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48" name="四角形: 角を丸くする 47">
              <a:extLst>
                <a:ext uri="{FF2B5EF4-FFF2-40B4-BE49-F238E27FC236}">
                  <a16:creationId xmlns:a16="http://schemas.microsoft.com/office/drawing/2014/main" id="{878D1803-D971-DFAF-C39D-8EFCEE82938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申告データ取込</a:t>
              </a:r>
              <a:endParaRPr kumimoji="1" lang="en-US" altLang="ja-JP" sz="500" b="1" dirty="0">
                <a:solidFill>
                  <a:schemeClr val="tx1"/>
                </a:solidFill>
                <a:latin typeface="+mn-ea"/>
              </a:endParaRPr>
            </a:p>
          </p:txBody>
        </p:sp>
      </p:grpSp>
      <p:cxnSp>
        <p:nvCxnSpPr>
          <p:cNvPr id="54" name="直線矢印コネクタ 53">
            <a:extLst>
              <a:ext uri="{FF2B5EF4-FFF2-40B4-BE49-F238E27FC236}">
                <a16:creationId xmlns:a16="http://schemas.microsoft.com/office/drawing/2014/main" id="{F4D84AC0-4FC7-F7A4-4D62-1B7EAD04DE4D}"/>
              </a:ext>
            </a:extLst>
          </p:cNvPr>
          <p:cNvCxnSpPr>
            <a:cxnSpLocks/>
            <a:stCxn id="48" idx="2"/>
            <a:endCxn id="65" idx="1"/>
          </p:cNvCxnSpPr>
          <p:nvPr/>
        </p:nvCxnSpPr>
        <p:spPr>
          <a:xfrm>
            <a:off x="3387988" y="2897084"/>
            <a:ext cx="1299" cy="16906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585C5B8E-24DA-8121-9B5A-5F4B3D2355AC}"/>
              </a:ext>
            </a:extLst>
          </p:cNvPr>
          <p:cNvGrpSpPr/>
          <p:nvPr/>
        </p:nvGrpSpPr>
        <p:grpSpPr>
          <a:xfrm>
            <a:off x="3100170" y="4587740"/>
            <a:ext cx="575637" cy="451948"/>
            <a:chOff x="5274238" y="5435536"/>
            <a:chExt cx="439201" cy="345439"/>
          </a:xfrm>
        </p:grpSpPr>
        <p:sp>
          <p:nvSpPr>
            <p:cNvPr id="65" name="フローチャート: 磁気ディスク 64">
              <a:extLst>
                <a:ext uri="{FF2B5EF4-FFF2-40B4-BE49-F238E27FC236}">
                  <a16:creationId xmlns:a16="http://schemas.microsoft.com/office/drawing/2014/main" id="{5DCA7E30-9533-A97B-D675-D9C4DEA75D5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6" name="円弧 65">
              <a:extLst>
                <a:ext uri="{FF2B5EF4-FFF2-40B4-BE49-F238E27FC236}">
                  <a16:creationId xmlns:a16="http://schemas.microsoft.com/office/drawing/2014/main" id="{BAA2A5FC-454A-87B9-B9D9-F7BF020A315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67" name="円弧 66">
              <a:extLst>
                <a:ext uri="{FF2B5EF4-FFF2-40B4-BE49-F238E27FC236}">
                  <a16:creationId xmlns:a16="http://schemas.microsoft.com/office/drawing/2014/main" id="{EBFE5A9A-5F1E-0347-FC49-CA88B2878F3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68" name="直線矢印コネクタ 67">
            <a:extLst>
              <a:ext uri="{FF2B5EF4-FFF2-40B4-BE49-F238E27FC236}">
                <a16:creationId xmlns:a16="http://schemas.microsoft.com/office/drawing/2014/main" id="{277E8270-4D96-40C8-02F1-B97BF4697DC8}"/>
              </a:ext>
            </a:extLst>
          </p:cNvPr>
          <p:cNvCxnSpPr>
            <a:cxnSpLocks/>
            <a:stCxn id="48" idx="3"/>
            <a:endCxn id="91" idx="1"/>
          </p:cNvCxnSpPr>
          <p:nvPr/>
        </p:nvCxnSpPr>
        <p:spPr>
          <a:xfrm>
            <a:off x="3685930" y="2662709"/>
            <a:ext cx="64334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9" name="グループ化 68">
            <a:extLst>
              <a:ext uri="{FF2B5EF4-FFF2-40B4-BE49-F238E27FC236}">
                <a16:creationId xmlns:a16="http://schemas.microsoft.com/office/drawing/2014/main" id="{B8949A23-D3D6-6703-9CCF-0267FD51B940}"/>
              </a:ext>
            </a:extLst>
          </p:cNvPr>
          <p:cNvGrpSpPr/>
          <p:nvPr/>
        </p:nvGrpSpPr>
        <p:grpSpPr>
          <a:xfrm>
            <a:off x="3609040" y="4949882"/>
            <a:ext cx="752658" cy="405710"/>
            <a:chOff x="4488244" y="5206471"/>
            <a:chExt cx="752658" cy="405710"/>
          </a:xfrm>
        </p:grpSpPr>
        <p:cxnSp>
          <p:nvCxnSpPr>
            <p:cNvPr id="70" name="直線矢印コネクタ 69">
              <a:extLst>
                <a:ext uri="{FF2B5EF4-FFF2-40B4-BE49-F238E27FC236}">
                  <a16:creationId xmlns:a16="http://schemas.microsoft.com/office/drawing/2014/main" id="{B379A362-5AB8-4A14-2ECA-ED588550A076}"/>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1" name="グループ化 70">
              <a:extLst>
                <a:ext uri="{FF2B5EF4-FFF2-40B4-BE49-F238E27FC236}">
                  <a16:creationId xmlns:a16="http://schemas.microsoft.com/office/drawing/2014/main" id="{DDDC8976-33D4-ABF7-CBD7-4CE35EFFBDAE}"/>
                </a:ext>
              </a:extLst>
            </p:cNvPr>
            <p:cNvGrpSpPr/>
            <p:nvPr/>
          </p:nvGrpSpPr>
          <p:grpSpPr>
            <a:xfrm>
              <a:off x="4610864" y="5312359"/>
              <a:ext cx="69614" cy="299822"/>
              <a:chOff x="2439407" y="2962964"/>
              <a:chExt cx="69614" cy="430496"/>
            </a:xfrm>
          </p:grpSpPr>
          <p:cxnSp>
            <p:nvCxnSpPr>
              <p:cNvPr id="83" name="直線コネクタ 82">
                <a:extLst>
                  <a:ext uri="{FF2B5EF4-FFF2-40B4-BE49-F238E27FC236}">
                    <a16:creationId xmlns:a16="http://schemas.microsoft.com/office/drawing/2014/main" id="{0FEB4B94-3EA2-3DF1-2476-02F2F1440EC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4" name="直線コネクタ 83">
                <a:extLst>
                  <a:ext uri="{FF2B5EF4-FFF2-40B4-BE49-F238E27FC236}">
                    <a16:creationId xmlns:a16="http://schemas.microsoft.com/office/drawing/2014/main" id="{DF33277F-9408-42BA-EAF8-96E765C5089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97" name="直線コネクタ 96">
                <a:extLst>
                  <a:ext uri="{FF2B5EF4-FFF2-40B4-BE49-F238E27FC236}">
                    <a16:creationId xmlns:a16="http://schemas.microsoft.com/office/drawing/2014/main" id="{6C7D32C1-5257-9371-EBC9-080C982A3C4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2" name="正方形/長方形 81">
              <a:extLst>
                <a:ext uri="{FF2B5EF4-FFF2-40B4-BE49-F238E27FC236}">
                  <a16:creationId xmlns:a16="http://schemas.microsoft.com/office/drawing/2014/main" id="{DDAF02CC-8B46-A906-E376-3FB540664F33}"/>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98" name="グループ化 97">
            <a:extLst>
              <a:ext uri="{FF2B5EF4-FFF2-40B4-BE49-F238E27FC236}">
                <a16:creationId xmlns:a16="http://schemas.microsoft.com/office/drawing/2014/main" id="{99C28CB6-9327-4D34-03E4-994F8D6E4BDC}"/>
              </a:ext>
            </a:extLst>
          </p:cNvPr>
          <p:cNvGrpSpPr/>
          <p:nvPr/>
        </p:nvGrpSpPr>
        <p:grpSpPr>
          <a:xfrm>
            <a:off x="3465884" y="2894515"/>
            <a:ext cx="621625" cy="706081"/>
            <a:chOff x="2235555" y="2988182"/>
            <a:chExt cx="621625" cy="706081"/>
          </a:xfrm>
        </p:grpSpPr>
        <p:pic>
          <p:nvPicPr>
            <p:cNvPr id="103" name="グラフィックス 102" descr="紙 枠線">
              <a:extLst>
                <a:ext uri="{FF2B5EF4-FFF2-40B4-BE49-F238E27FC236}">
                  <a16:creationId xmlns:a16="http://schemas.microsoft.com/office/drawing/2014/main" id="{5A0BBE4C-1D00-829E-4CAC-155C3408DED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04" name="直線矢印コネクタ 36">
              <a:extLst>
                <a:ext uri="{FF2B5EF4-FFF2-40B4-BE49-F238E27FC236}">
                  <a16:creationId xmlns:a16="http://schemas.microsoft.com/office/drawing/2014/main" id="{42FE59C7-3430-627F-E88A-84139A7BFB35}"/>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05" name="正方形/長方形 104">
              <a:extLst>
                <a:ext uri="{FF2B5EF4-FFF2-40B4-BE49-F238E27FC236}">
                  <a16:creationId xmlns:a16="http://schemas.microsoft.com/office/drawing/2014/main" id="{FAD441F2-A295-EA64-2428-05DC426CE296}"/>
                </a:ext>
              </a:extLst>
            </p:cNvPr>
            <p:cNvSpPr/>
            <p:nvPr/>
          </p:nvSpPr>
          <p:spPr>
            <a:xfrm>
              <a:off x="2235555" y="341181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en-US" altLang="ja-JP" sz="500" b="1" dirty="0" err="1">
                  <a:solidFill>
                    <a:schemeClr val="tx1"/>
                  </a:solidFill>
                  <a:latin typeface="+mn-ea"/>
                </a:rPr>
                <a:t>eLTAX</a:t>
              </a:r>
              <a:r>
                <a:rPr kumimoji="1" lang="ja-JP" altLang="en-US" sz="500" b="1" dirty="0">
                  <a:solidFill>
                    <a:schemeClr val="tx1"/>
                  </a:solidFill>
                  <a:latin typeface="+mn-ea"/>
                </a:rPr>
                <a:t>サマリ確認リスト</a:t>
              </a:r>
            </a:p>
            <a:p>
              <a:r>
                <a:rPr kumimoji="1" lang="en-US" altLang="ja-JP" sz="500" b="1" dirty="0" err="1">
                  <a:solidFill>
                    <a:schemeClr val="tx1"/>
                  </a:solidFill>
                  <a:latin typeface="+mn-ea"/>
                </a:rPr>
                <a:t>eLTAX</a:t>
              </a:r>
              <a:r>
                <a:rPr kumimoji="1" lang="ja-JP" altLang="en-US" sz="500" b="1" dirty="0">
                  <a:solidFill>
                    <a:schemeClr val="tx1"/>
                  </a:solidFill>
                  <a:latin typeface="+mn-ea"/>
                </a:rPr>
                <a:t>明細確認リスト</a:t>
              </a:r>
              <a:endParaRPr kumimoji="1" lang="en-US" altLang="ja-JP" sz="500" b="1" dirty="0">
                <a:solidFill>
                  <a:schemeClr val="tx1"/>
                </a:solidFill>
                <a:latin typeface="+mn-ea"/>
              </a:endParaRPr>
            </a:p>
          </p:txBody>
        </p:sp>
      </p:grpSp>
      <p:grpSp>
        <p:nvGrpSpPr>
          <p:cNvPr id="90" name="グループ化 89">
            <a:extLst>
              <a:ext uri="{FF2B5EF4-FFF2-40B4-BE49-F238E27FC236}">
                <a16:creationId xmlns:a16="http://schemas.microsoft.com/office/drawing/2014/main" id="{DF6AD8C8-39B6-FB68-F4E8-0A1E38EC0FCF}"/>
              </a:ext>
            </a:extLst>
          </p:cNvPr>
          <p:cNvGrpSpPr/>
          <p:nvPr/>
        </p:nvGrpSpPr>
        <p:grpSpPr>
          <a:xfrm>
            <a:off x="4329276" y="2433953"/>
            <a:ext cx="587415" cy="457512"/>
            <a:chOff x="5266944" y="2798826"/>
            <a:chExt cx="455771" cy="301859"/>
          </a:xfrm>
        </p:grpSpPr>
        <p:sp>
          <p:nvSpPr>
            <p:cNvPr id="91" name="四角形: 角を丸くする 90">
              <a:extLst>
                <a:ext uri="{FF2B5EF4-FFF2-40B4-BE49-F238E27FC236}">
                  <a16:creationId xmlns:a16="http://schemas.microsoft.com/office/drawing/2014/main" id="{0B39BC83-40B6-0051-8F63-A16D0B9665AA}"/>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92" name="グラフィックス 91" descr="挙手 枠線">
              <a:extLst>
                <a:ext uri="{FF2B5EF4-FFF2-40B4-BE49-F238E27FC236}">
                  <a16:creationId xmlns:a16="http://schemas.microsoft.com/office/drawing/2014/main" id="{31667C05-2125-E005-8297-6C60EF585C8B}"/>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rot="16200000" flipV="1">
              <a:off x="5301234" y="2831681"/>
              <a:ext cx="98334" cy="98334"/>
            </a:xfrm>
            <a:prstGeom prst="rect">
              <a:avLst/>
            </a:prstGeom>
          </p:spPr>
        </p:pic>
      </p:grpSp>
      <p:cxnSp>
        <p:nvCxnSpPr>
          <p:cNvPr id="109" name="直線矢印コネクタ 108">
            <a:extLst>
              <a:ext uri="{FF2B5EF4-FFF2-40B4-BE49-F238E27FC236}">
                <a16:creationId xmlns:a16="http://schemas.microsoft.com/office/drawing/2014/main" id="{2A432356-6D2E-1713-6E02-0E3A07CCF57B}"/>
              </a:ext>
            </a:extLst>
          </p:cNvPr>
          <p:cNvCxnSpPr>
            <a:cxnSpLocks/>
            <a:stCxn id="91" idx="3"/>
            <a:endCxn id="63" idx="1"/>
          </p:cNvCxnSpPr>
          <p:nvPr/>
        </p:nvCxnSpPr>
        <p:spPr>
          <a:xfrm>
            <a:off x="4916691" y="2662709"/>
            <a:ext cx="64334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1" name="グループ化 20">
            <a:extLst>
              <a:ext uri="{FF2B5EF4-FFF2-40B4-BE49-F238E27FC236}">
                <a16:creationId xmlns:a16="http://schemas.microsoft.com/office/drawing/2014/main" id="{D0E922E4-EC73-A966-2BA2-565BACE6CAC8}"/>
              </a:ext>
            </a:extLst>
          </p:cNvPr>
          <p:cNvGrpSpPr/>
          <p:nvPr/>
        </p:nvGrpSpPr>
        <p:grpSpPr>
          <a:xfrm>
            <a:off x="1946454" y="2428334"/>
            <a:ext cx="595884" cy="468750"/>
            <a:chOff x="2420174" y="2805910"/>
            <a:chExt cx="595884" cy="468750"/>
          </a:xfrm>
        </p:grpSpPr>
        <p:pic>
          <p:nvPicPr>
            <p:cNvPr id="22" name="グラフィックス 21" descr="ユーザー 枠線">
              <a:extLst>
                <a:ext uri="{FF2B5EF4-FFF2-40B4-BE49-F238E27FC236}">
                  <a16:creationId xmlns:a16="http://schemas.microsoft.com/office/drawing/2014/main" id="{AC5AA0ED-9AB3-3F5D-D285-46BB6B72D0F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4" name="四角形: 角を丸くする 23">
              <a:extLst>
                <a:ext uri="{FF2B5EF4-FFF2-40B4-BE49-F238E27FC236}">
                  <a16:creationId xmlns:a16="http://schemas.microsoft.com/office/drawing/2014/main" id="{B23A911A-70E2-B7A2-E8AB-67961033238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申告データ出力</a:t>
              </a:r>
              <a:endParaRPr kumimoji="1" lang="en-US" altLang="ja-JP" sz="500" b="1" dirty="0">
                <a:solidFill>
                  <a:schemeClr val="tx1"/>
                </a:solidFill>
                <a:latin typeface="+mn-ea"/>
              </a:endParaRPr>
            </a:p>
          </p:txBody>
        </p:sp>
      </p:grpSp>
      <p:cxnSp>
        <p:nvCxnSpPr>
          <p:cNvPr id="25" name="直線矢印コネクタ 24">
            <a:extLst>
              <a:ext uri="{FF2B5EF4-FFF2-40B4-BE49-F238E27FC236}">
                <a16:creationId xmlns:a16="http://schemas.microsoft.com/office/drawing/2014/main" id="{E23E07BF-CDCF-5710-DF1C-D264E4364DA2}"/>
              </a:ext>
            </a:extLst>
          </p:cNvPr>
          <p:cNvCxnSpPr>
            <a:cxnSpLocks/>
            <a:stCxn id="28" idx="1"/>
            <a:endCxn id="24" idx="2"/>
          </p:cNvCxnSpPr>
          <p:nvPr/>
        </p:nvCxnSpPr>
        <p:spPr>
          <a:xfrm flipH="1" flipV="1">
            <a:off x="2244396" y="2897084"/>
            <a:ext cx="1299" cy="16906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6" name="グループ化 25">
            <a:extLst>
              <a:ext uri="{FF2B5EF4-FFF2-40B4-BE49-F238E27FC236}">
                <a16:creationId xmlns:a16="http://schemas.microsoft.com/office/drawing/2014/main" id="{8EBA44EF-FA16-24C9-1D3E-A25F06F4DD78}"/>
              </a:ext>
            </a:extLst>
          </p:cNvPr>
          <p:cNvGrpSpPr/>
          <p:nvPr/>
        </p:nvGrpSpPr>
        <p:grpSpPr>
          <a:xfrm>
            <a:off x="1956578" y="4587740"/>
            <a:ext cx="575637" cy="451948"/>
            <a:chOff x="5274238" y="5435536"/>
            <a:chExt cx="439201" cy="345439"/>
          </a:xfrm>
        </p:grpSpPr>
        <p:sp>
          <p:nvSpPr>
            <p:cNvPr id="28" name="フローチャート: 磁気ディスク 27">
              <a:extLst>
                <a:ext uri="{FF2B5EF4-FFF2-40B4-BE49-F238E27FC236}">
                  <a16:creationId xmlns:a16="http://schemas.microsoft.com/office/drawing/2014/main" id="{F4255460-956B-E946-ADCD-56E49EB0848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en-US" altLang="ja-JP" sz="500" b="1" dirty="0" err="1">
                  <a:solidFill>
                    <a:schemeClr val="tx1"/>
                  </a:solidFill>
                  <a:latin typeface="+mn-ea"/>
                </a:rPr>
                <a:t>eLTAX</a:t>
              </a:r>
              <a:r>
                <a:rPr kumimoji="1" lang="ja-JP" altLang="en-US" sz="500" b="1" dirty="0">
                  <a:solidFill>
                    <a:schemeClr val="tx1"/>
                  </a:solidFill>
                  <a:latin typeface="+mn-ea"/>
                </a:rPr>
                <a:t>審査システム</a:t>
              </a:r>
            </a:p>
          </p:txBody>
        </p:sp>
        <p:sp>
          <p:nvSpPr>
            <p:cNvPr id="29" name="円弧 28">
              <a:extLst>
                <a:ext uri="{FF2B5EF4-FFF2-40B4-BE49-F238E27FC236}">
                  <a16:creationId xmlns:a16="http://schemas.microsoft.com/office/drawing/2014/main" id="{7EC769B1-2F7D-05E5-2909-DE259EE058F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0" name="円弧 29">
              <a:extLst>
                <a:ext uri="{FF2B5EF4-FFF2-40B4-BE49-F238E27FC236}">
                  <a16:creationId xmlns:a16="http://schemas.microsoft.com/office/drawing/2014/main" id="{82AAB080-ED63-E5FC-E948-6A056E791E0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32" name="直線矢印コネクタ 31">
            <a:extLst>
              <a:ext uri="{FF2B5EF4-FFF2-40B4-BE49-F238E27FC236}">
                <a16:creationId xmlns:a16="http://schemas.microsoft.com/office/drawing/2014/main" id="{0C50CA63-DA9D-AD80-33BE-DC8F4026B9E3}"/>
              </a:ext>
            </a:extLst>
          </p:cNvPr>
          <p:cNvCxnSpPr>
            <a:cxnSpLocks/>
            <a:stCxn id="24" idx="3"/>
            <a:endCxn id="48" idx="1"/>
          </p:cNvCxnSpPr>
          <p:nvPr/>
        </p:nvCxnSpPr>
        <p:spPr>
          <a:xfrm>
            <a:off x="2542338" y="2662709"/>
            <a:ext cx="54770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48074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19B35E-5567-E38D-8D69-943BC9D3B25D}"/>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720F39F1-9347-670F-B8EF-2D3BBF1705BE}"/>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AB62A647-3672-BE8E-F34F-8EEDF2D53D79}"/>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9AE0FBDD-5667-0943-14EF-2AC47EC4D9D0}"/>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0D224AFD-72B2-C1C5-618F-E6175F0241F2}"/>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044591AA-7BF6-4257-81AC-A22A1947B1C5}"/>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C0754673-78A9-2361-938A-48E41DF94BD9}"/>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5.1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CC7577CB-D447-058D-4C0D-2B14EE1D42CC}"/>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未申告事業者催告・設定処理</a:t>
              </a:r>
            </a:p>
          </p:txBody>
        </p:sp>
        <p:sp>
          <p:nvSpPr>
            <p:cNvPr id="14" name="正方形/長方形 13">
              <a:extLst>
                <a:ext uri="{FF2B5EF4-FFF2-40B4-BE49-F238E27FC236}">
                  <a16:creationId xmlns:a16="http://schemas.microsoft.com/office/drawing/2014/main" id="{0D6A98D2-3661-B4CE-2C39-06FA1BA2CE13}"/>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調査課税処理</a:t>
              </a:r>
            </a:p>
          </p:txBody>
        </p:sp>
      </p:grpSp>
      <p:grpSp>
        <p:nvGrpSpPr>
          <p:cNvPr id="16" name="グループ化 15">
            <a:extLst>
              <a:ext uri="{FF2B5EF4-FFF2-40B4-BE49-F238E27FC236}">
                <a16:creationId xmlns:a16="http://schemas.microsoft.com/office/drawing/2014/main" id="{E09FAB0B-5776-4AFA-420C-DFD7AB78714F}"/>
              </a:ext>
            </a:extLst>
          </p:cNvPr>
          <p:cNvGrpSpPr/>
          <p:nvPr/>
        </p:nvGrpSpPr>
        <p:grpSpPr>
          <a:xfrm>
            <a:off x="331641" y="1889571"/>
            <a:ext cx="8480719" cy="2537649"/>
            <a:chOff x="4383024" y="977900"/>
            <a:chExt cx="8480719" cy="447033"/>
          </a:xfrm>
        </p:grpSpPr>
        <p:sp>
          <p:nvSpPr>
            <p:cNvPr id="17" name="正方形/長方形 16">
              <a:extLst>
                <a:ext uri="{FF2B5EF4-FFF2-40B4-BE49-F238E27FC236}">
                  <a16:creationId xmlns:a16="http://schemas.microsoft.com/office/drawing/2014/main" id="{B5C28B6C-2C04-D70C-CC7E-61F068053B7D}"/>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682E9A4E-1D4C-BEEC-F414-F080D6E7D14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6FD779EE-FEC0-C4B1-434A-8BBBFE860D41}"/>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15</a:t>
            </a:fld>
            <a:endParaRPr kumimoji="1" lang="ja-JP" altLang="en-US" sz="800" dirty="0">
              <a:solidFill>
                <a:schemeClr val="tx1"/>
              </a:solidFill>
              <a:latin typeface="+mn-ea"/>
            </a:endParaRPr>
          </a:p>
        </p:txBody>
      </p:sp>
      <p:sp>
        <p:nvSpPr>
          <p:cNvPr id="159" name="正方形/長方形 158">
            <a:extLst>
              <a:ext uri="{FF2B5EF4-FFF2-40B4-BE49-F238E27FC236}">
                <a16:creationId xmlns:a16="http://schemas.microsoft.com/office/drawing/2014/main" id="{9D498DD1-F3AB-ACDE-E95C-36DC28E8B087}"/>
              </a:ext>
            </a:extLst>
          </p:cNvPr>
          <p:cNvSpPr/>
          <p:nvPr/>
        </p:nvSpPr>
        <p:spPr>
          <a:xfrm>
            <a:off x="6758568" y="5905505"/>
            <a:ext cx="2053792" cy="598926"/>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r>
              <a:rPr kumimoji="1" lang="en-US" altLang="zh-TW" sz="500" b="1" dirty="0">
                <a:solidFill>
                  <a:schemeClr val="tx1"/>
                </a:solidFill>
                <a:latin typeface="游ゴシック" panose="020B0400000000000000" pitchFamily="50" charset="-128"/>
                <a:ea typeface="游ゴシック" panose="020B0400000000000000" pitchFamily="50" charset="-128"/>
              </a:rPr>
              <a:t>6.6.1.</a:t>
            </a:r>
            <a:r>
              <a:rPr kumimoji="1" lang="zh-TW" altLang="en-US" sz="500" b="1" dirty="0">
                <a:solidFill>
                  <a:schemeClr val="tx1"/>
                </a:solidFill>
                <a:latin typeface="游ゴシック" panose="020B0400000000000000" pitchFamily="50" charset="-128"/>
                <a:ea typeface="游ゴシック" panose="020B0400000000000000" pitchFamily="50" charset="-128"/>
              </a:rPr>
              <a:t>　未申告事業者抽出</a:t>
            </a:r>
          </a:p>
          <a:p>
            <a:r>
              <a:rPr kumimoji="1" lang="zh-TW" altLang="en-US" sz="500" b="1" dirty="0">
                <a:solidFill>
                  <a:schemeClr val="tx1"/>
                </a:solidFill>
                <a:latin typeface="游ゴシック" panose="020B0400000000000000" pitchFamily="50" charset="-128"/>
                <a:ea typeface="游ゴシック" panose="020B0400000000000000" pitchFamily="50" charset="-128"/>
              </a:rPr>
              <a:t>②</a:t>
            </a:r>
            <a:r>
              <a:rPr kumimoji="1" lang="en-US" altLang="zh-TW" sz="500" b="1" dirty="0">
                <a:solidFill>
                  <a:schemeClr val="tx1"/>
                </a:solidFill>
                <a:latin typeface="游ゴシック" panose="020B0400000000000000" pitchFamily="50" charset="-128"/>
                <a:ea typeface="游ゴシック" panose="020B0400000000000000" pitchFamily="50" charset="-128"/>
              </a:rPr>
              <a:t>6.6.3.</a:t>
            </a:r>
            <a:r>
              <a:rPr kumimoji="1" lang="zh-TW" altLang="en-US" sz="500" b="1" dirty="0">
                <a:solidFill>
                  <a:schemeClr val="tx1"/>
                </a:solidFill>
                <a:latin typeface="游ゴシック" panose="020B0400000000000000" pitchFamily="50" charset="-128"/>
                <a:ea typeface="游ゴシック" panose="020B0400000000000000" pitchFamily="50" charset="-128"/>
              </a:rPr>
              <a:t>　未申告事業者催告処理</a:t>
            </a:r>
            <a:endParaRPr kumimoji="1" lang="ja-JP" altLang="en-US" sz="500" b="1" dirty="0">
              <a:solidFill>
                <a:schemeClr val="tx1"/>
              </a:solidFill>
              <a:latin typeface="游ゴシック" panose="020B0400000000000000" pitchFamily="50" charset="-128"/>
              <a:ea typeface="游ゴシック" panose="020B0400000000000000" pitchFamily="50" charset="-128"/>
            </a:endParaRPr>
          </a:p>
        </p:txBody>
      </p:sp>
      <p:cxnSp>
        <p:nvCxnSpPr>
          <p:cNvPr id="110" name="直線矢印コネクタ 109">
            <a:extLst>
              <a:ext uri="{FF2B5EF4-FFF2-40B4-BE49-F238E27FC236}">
                <a16:creationId xmlns:a16="http://schemas.microsoft.com/office/drawing/2014/main" id="{9EEF520C-36C7-11CA-75AA-958480E37676}"/>
              </a:ext>
            </a:extLst>
          </p:cNvPr>
          <p:cNvCxnSpPr>
            <a:cxnSpLocks/>
            <a:stCxn id="64" idx="3"/>
            <a:endCxn id="63" idx="1"/>
          </p:cNvCxnSpPr>
          <p:nvPr/>
        </p:nvCxnSpPr>
        <p:spPr>
          <a:xfrm>
            <a:off x="4329462" y="2684154"/>
            <a:ext cx="54762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95" name="正方形/長方形 94">
            <a:extLst>
              <a:ext uri="{FF2B5EF4-FFF2-40B4-BE49-F238E27FC236}">
                <a16:creationId xmlns:a16="http://schemas.microsoft.com/office/drawing/2014/main" id="{C5397E74-18DF-A044-2864-78CA021226F4}"/>
              </a:ext>
            </a:extLst>
          </p:cNvPr>
          <p:cNvSpPr/>
          <p:nvPr/>
        </p:nvSpPr>
        <p:spPr>
          <a:xfrm>
            <a:off x="568386" y="2843174"/>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154" name="直線矢印コネクタ 153">
            <a:extLst>
              <a:ext uri="{FF2B5EF4-FFF2-40B4-BE49-F238E27FC236}">
                <a16:creationId xmlns:a16="http://schemas.microsoft.com/office/drawing/2014/main" id="{F230AC3D-A969-A518-1763-36D51DC9E941}"/>
              </a:ext>
            </a:extLst>
          </p:cNvPr>
          <p:cNvCxnSpPr>
            <a:cxnSpLocks/>
            <a:stCxn id="3" idx="6"/>
            <a:endCxn id="254" idx="1"/>
          </p:cNvCxnSpPr>
          <p:nvPr/>
        </p:nvCxnSpPr>
        <p:spPr>
          <a:xfrm>
            <a:off x="1123084" y="2684154"/>
            <a:ext cx="28439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 name="楕円 2">
            <a:extLst>
              <a:ext uri="{FF2B5EF4-FFF2-40B4-BE49-F238E27FC236}">
                <a16:creationId xmlns:a16="http://schemas.microsoft.com/office/drawing/2014/main" id="{65872D6B-2764-DD41-80C9-75FEA70FE203}"/>
              </a:ext>
            </a:extLst>
          </p:cNvPr>
          <p:cNvSpPr/>
          <p:nvPr/>
        </p:nvSpPr>
        <p:spPr>
          <a:xfrm>
            <a:off x="817084" y="2531154"/>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61" name="直線矢印コネクタ 160">
            <a:extLst>
              <a:ext uri="{FF2B5EF4-FFF2-40B4-BE49-F238E27FC236}">
                <a16:creationId xmlns:a16="http://schemas.microsoft.com/office/drawing/2014/main" id="{1859BAF7-E285-7C33-D4F6-ABE8B0F63EF5}"/>
              </a:ext>
            </a:extLst>
          </p:cNvPr>
          <p:cNvCxnSpPr>
            <a:cxnSpLocks/>
            <a:stCxn id="63" idx="3"/>
            <a:endCxn id="231" idx="1"/>
          </p:cNvCxnSpPr>
          <p:nvPr/>
        </p:nvCxnSpPr>
        <p:spPr>
          <a:xfrm>
            <a:off x="5221056" y="2684154"/>
            <a:ext cx="74234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13" name="直線矢印コネクタ 128">
            <a:extLst>
              <a:ext uri="{FF2B5EF4-FFF2-40B4-BE49-F238E27FC236}">
                <a16:creationId xmlns:a16="http://schemas.microsoft.com/office/drawing/2014/main" id="{A4C79045-A563-E9EB-131A-0E47EE4442EE}"/>
              </a:ext>
            </a:extLst>
          </p:cNvPr>
          <p:cNvCxnSpPr>
            <a:cxnSpLocks/>
            <a:stCxn id="231" idx="3"/>
            <a:endCxn id="5" idx="0"/>
          </p:cNvCxnSpPr>
          <p:nvPr/>
        </p:nvCxnSpPr>
        <p:spPr>
          <a:xfrm>
            <a:off x="6559282" y="2684154"/>
            <a:ext cx="1922237" cy="657568"/>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4" name="正方形/長方形 3">
            <a:extLst>
              <a:ext uri="{FF2B5EF4-FFF2-40B4-BE49-F238E27FC236}">
                <a16:creationId xmlns:a16="http://schemas.microsoft.com/office/drawing/2014/main" id="{0C2FC939-4F52-CA9F-5AD7-96E0F6B105A0}"/>
              </a:ext>
            </a:extLst>
          </p:cNvPr>
          <p:cNvSpPr/>
          <p:nvPr/>
        </p:nvSpPr>
        <p:spPr>
          <a:xfrm>
            <a:off x="7986812" y="365877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5" name="楕円 4">
            <a:extLst>
              <a:ext uri="{FF2B5EF4-FFF2-40B4-BE49-F238E27FC236}">
                <a16:creationId xmlns:a16="http://schemas.microsoft.com/office/drawing/2014/main" id="{C9BD955B-EC95-1FBD-0978-F4E71880A525}"/>
              </a:ext>
            </a:extLst>
          </p:cNvPr>
          <p:cNvSpPr/>
          <p:nvPr/>
        </p:nvSpPr>
        <p:spPr>
          <a:xfrm>
            <a:off x="8328760" y="3341722"/>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0" name="正方形/長方形 59">
            <a:extLst>
              <a:ext uri="{FF2B5EF4-FFF2-40B4-BE49-F238E27FC236}">
                <a16:creationId xmlns:a16="http://schemas.microsoft.com/office/drawing/2014/main" id="{373BF102-D85C-2E18-CFD2-BFA3E33C04FF}"/>
              </a:ext>
            </a:extLst>
          </p:cNvPr>
          <p:cNvSpPr/>
          <p:nvPr/>
        </p:nvSpPr>
        <p:spPr>
          <a:xfrm>
            <a:off x="4082343" y="257593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61" name="正方形/長方形 60">
            <a:extLst>
              <a:ext uri="{FF2B5EF4-FFF2-40B4-BE49-F238E27FC236}">
                <a16:creationId xmlns:a16="http://schemas.microsoft.com/office/drawing/2014/main" id="{F17FF584-77CC-AD9C-6A42-A12DDA06B90C}"/>
              </a:ext>
            </a:extLst>
          </p:cNvPr>
          <p:cNvSpPr/>
          <p:nvPr/>
        </p:nvSpPr>
        <p:spPr>
          <a:xfrm>
            <a:off x="4538161" y="2298215"/>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みなし課税の運用</a:t>
            </a:r>
            <a:endParaRPr kumimoji="1" lang="en-US" altLang="ja-JP" sz="600" b="1" dirty="0">
              <a:solidFill>
                <a:schemeClr val="tx1"/>
              </a:solidFill>
              <a:latin typeface="+mn-ea"/>
            </a:endParaRPr>
          </a:p>
          <a:p>
            <a:pPr algn="ctr"/>
            <a:r>
              <a:rPr kumimoji="1" lang="ja-JP" altLang="en-US" sz="600" b="1" dirty="0">
                <a:solidFill>
                  <a:schemeClr val="tx1"/>
                </a:solidFill>
                <a:latin typeface="+mn-ea"/>
              </a:rPr>
              <a:t>の有無</a:t>
            </a:r>
          </a:p>
        </p:txBody>
      </p:sp>
      <p:sp>
        <p:nvSpPr>
          <p:cNvPr id="63" name="ひし形 62">
            <a:extLst>
              <a:ext uri="{FF2B5EF4-FFF2-40B4-BE49-F238E27FC236}">
                <a16:creationId xmlns:a16="http://schemas.microsoft.com/office/drawing/2014/main" id="{791E5F03-BFE7-C198-09A0-FFF2F7785F37}"/>
              </a:ext>
            </a:extLst>
          </p:cNvPr>
          <p:cNvSpPr/>
          <p:nvPr/>
        </p:nvSpPr>
        <p:spPr>
          <a:xfrm>
            <a:off x="4877085" y="2547151"/>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grpSp>
        <p:nvGrpSpPr>
          <p:cNvPr id="220" name="グループ化 219">
            <a:extLst>
              <a:ext uri="{FF2B5EF4-FFF2-40B4-BE49-F238E27FC236}">
                <a16:creationId xmlns:a16="http://schemas.microsoft.com/office/drawing/2014/main" id="{2C595DB1-F1C5-6C18-D419-1DCBCEB169A9}"/>
              </a:ext>
            </a:extLst>
          </p:cNvPr>
          <p:cNvGrpSpPr/>
          <p:nvPr/>
        </p:nvGrpSpPr>
        <p:grpSpPr>
          <a:xfrm>
            <a:off x="6877501" y="5121784"/>
            <a:ext cx="752658" cy="405710"/>
            <a:chOff x="4488244" y="5206471"/>
            <a:chExt cx="752658" cy="405710"/>
          </a:xfrm>
        </p:grpSpPr>
        <p:cxnSp>
          <p:nvCxnSpPr>
            <p:cNvPr id="221" name="直線矢印コネクタ 220">
              <a:extLst>
                <a:ext uri="{FF2B5EF4-FFF2-40B4-BE49-F238E27FC236}">
                  <a16:creationId xmlns:a16="http://schemas.microsoft.com/office/drawing/2014/main" id="{D5872F4D-6DB8-433A-DD62-12428F7D911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22" name="グループ化 221">
              <a:extLst>
                <a:ext uri="{FF2B5EF4-FFF2-40B4-BE49-F238E27FC236}">
                  <a16:creationId xmlns:a16="http://schemas.microsoft.com/office/drawing/2014/main" id="{59E95500-DE0E-0FED-7FDA-3F7D43982C37}"/>
                </a:ext>
              </a:extLst>
            </p:cNvPr>
            <p:cNvGrpSpPr/>
            <p:nvPr/>
          </p:nvGrpSpPr>
          <p:grpSpPr>
            <a:xfrm>
              <a:off x="4610864" y="5312359"/>
              <a:ext cx="69614" cy="299822"/>
              <a:chOff x="2439407" y="2962964"/>
              <a:chExt cx="69614" cy="430496"/>
            </a:xfrm>
          </p:grpSpPr>
          <p:cxnSp>
            <p:nvCxnSpPr>
              <p:cNvPr id="224" name="直線コネクタ 223">
                <a:extLst>
                  <a:ext uri="{FF2B5EF4-FFF2-40B4-BE49-F238E27FC236}">
                    <a16:creationId xmlns:a16="http://schemas.microsoft.com/office/drawing/2014/main" id="{9D4D211E-BB86-7B39-9E22-2777F4A938A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26" name="直線コネクタ 225">
                <a:extLst>
                  <a:ext uri="{FF2B5EF4-FFF2-40B4-BE49-F238E27FC236}">
                    <a16:creationId xmlns:a16="http://schemas.microsoft.com/office/drawing/2014/main" id="{CD0F6912-B0A9-B4A4-172F-2C58E4D5310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27" name="直線コネクタ 226">
                <a:extLst>
                  <a:ext uri="{FF2B5EF4-FFF2-40B4-BE49-F238E27FC236}">
                    <a16:creationId xmlns:a16="http://schemas.microsoft.com/office/drawing/2014/main" id="{B3780A6E-7CD6-17B6-4F3C-D9E5909B790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23" name="正方形/長方形 222">
              <a:extLst>
                <a:ext uri="{FF2B5EF4-FFF2-40B4-BE49-F238E27FC236}">
                  <a16:creationId xmlns:a16="http://schemas.microsoft.com/office/drawing/2014/main" id="{24FA6F10-F295-0F74-3A93-ADD8B197D8CD}"/>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cxnSp>
        <p:nvCxnSpPr>
          <p:cNvPr id="228" name="直線矢印コネクタ 227">
            <a:extLst>
              <a:ext uri="{FF2B5EF4-FFF2-40B4-BE49-F238E27FC236}">
                <a16:creationId xmlns:a16="http://schemas.microsoft.com/office/drawing/2014/main" id="{5FE9D6F0-D99C-4A91-D3D4-14F470D88A85}"/>
              </a:ext>
            </a:extLst>
          </p:cNvPr>
          <p:cNvCxnSpPr>
            <a:cxnSpLocks/>
            <a:stCxn id="231" idx="2"/>
            <a:endCxn id="235" idx="1"/>
          </p:cNvCxnSpPr>
          <p:nvPr/>
        </p:nvCxnSpPr>
        <p:spPr>
          <a:xfrm rot="16200000" flipH="1">
            <a:off x="5541084" y="3638785"/>
            <a:ext cx="1842925" cy="402412"/>
          </a:xfrm>
          <a:prstGeom prst="bentConnector3">
            <a:avLst>
              <a:gd name="adj1" fmla="val 994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29" name="グループ化 228">
            <a:extLst>
              <a:ext uri="{FF2B5EF4-FFF2-40B4-BE49-F238E27FC236}">
                <a16:creationId xmlns:a16="http://schemas.microsoft.com/office/drawing/2014/main" id="{B7F5BAF3-FBB5-2E73-3EFD-95405F25BBF1}"/>
              </a:ext>
            </a:extLst>
          </p:cNvPr>
          <p:cNvGrpSpPr/>
          <p:nvPr/>
        </p:nvGrpSpPr>
        <p:grpSpPr>
          <a:xfrm>
            <a:off x="5963398" y="2449779"/>
            <a:ext cx="595884" cy="468750"/>
            <a:chOff x="2420174" y="2805910"/>
            <a:chExt cx="595884" cy="468750"/>
          </a:xfrm>
        </p:grpSpPr>
        <p:pic>
          <p:nvPicPr>
            <p:cNvPr id="230" name="グラフィックス 229" descr="ユーザー 枠線">
              <a:extLst>
                <a:ext uri="{FF2B5EF4-FFF2-40B4-BE49-F238E27FC236}">
                  <a16:creationId xmlns:a16="http://schemas.microsoft.com/office/drawing/2014/main" id="{BC715523-067A-39DD-9E25-EDE68B48F6D6}"/>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231" name="四角形: 角を丸くする 230">
              <a:extLst>
                <a:ext uri="{FF2B5EF4-FFF2-40B4-BE49-F238E27FC236}">
                  <a16:creationId xmlns:a16="http://schemas.microsoft.com/office/drawing/2014/main" id="{3C3F2A82-B2A4-1665-C5F8-5979A6BBDCC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前年度課税情報を</a:t>
              </a:r>
              <a:endParaRPr kumimoji="1" lang="en-US" altLang="ja-JP" sz="500" b="1" dirty="0">
                <a:solidFill>
                  <a:schemeClr val="tx1"/>
                </a:solidFill>
                <a:latin typeface="+mn-ea"/>
              </a:endParaRPr>
            </a:p>
            <a:p>
              <a:pPr algn="ctr"/>
              <a:r>
                <a:rPr kumimoji="1" lang="ja-JP" altLang="en-US" sz="500" b="1" dirty="0">
                  <a:solidFill>
                    <a:schemeClr val="tx1"/>
                  </a:solidFill>
                  <a:latin typeface="+mn-ea"/>
                </a:rPr>
                <a:t>基に登録</a:t>
              </a:r>
            </a:p>
          </p:txBody>
        </p:sp>
      </p:grpSp>
      <p:grpSp>
        <p:nvGrpSpPr>
          <p:cNvPr id="232" name="グループ化 231">
            <a:extLst>
              <a:ext uri="{FF2B5EF4-FFF2-40B4-BE49-F238E27FC236}">
                <a16:creationId xmlns:a16="http://schemas.microsoft.com/office/drawing/2014/main" id="{E38B9BE2-3C65-D152-5A7A-0B3647CE43CA}"/>
              </a:ext>
            </a:extLst>
          </p:cNvPr>
          <p:cNvGrpSpPr/>
          <p:nvPr/>
        </p:nvGrpSpPr>
        <p:grpSpPr>
          <a:xfrm>
            <a:off x="6374635" y="4761454"/>
            <a:ext cx="575637" cy="451948"/>
            <a:chOff x="5274238" y="5435536"/>
            <a:chExt cx="439201" cy="345439"/>
          </a:xfrm>
        </p:grpSpPr>
        <p:sp>
          <p:nvSpPr>
            <p:cNvPr id="235" name="フローチャート: 磁気ディスク 234">
              <a:extLst>
                <a:ext uri="{FF2B5EF4-FFF2-40B4-BE49-F238E27FC236}">
                  <a16:creationId xmlns:a16="http://schemas.microsoft.com/office/drawing/2014/main" id="{A166A962-2132-ADF2-7F5D-54D9B59E9FE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36" name="円弧 235">
              <a:extLst>
                <a:ext uri="{FF2B5EF4-FFF2-40B4-BE49-F238E27FC236}">
                  <a16:creationId xmlns:a16="http://schemas.microsoft.com/office/drawing/2014/main" id="{E19A72E8-BD7E-CC37-F928-4E545697520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37" name="円弧 236">
              <a:extLst>
                <a:ext uri="{FF2B5EF4-FFF2-40B4-BE49-F238E27FC236}">
                  <a16:creationId xmlns:a16="http://schemas.microsoft.com/office/drawing/2014/main" id="{D2830824-D2C3-2DC5-3661-1AD3B1A33A4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44" name="グループ化 243">
            <a:extLst>
              <a:ext uri="{FF2B5EF4-FFF2-40B4-BE49-F238E27FC236}">
                <a16:creationId xmlns:a16="http://schemas.microsoft.com/office/drawing/2014/main" id="{84E75A0A-0EDA-8A3E-0E1B-0BB43F13B85D}"/>
              </a:ext>
            </a:extLst>
          </p:cNvPr>
          <p:cNvGrpSpPr/>
          <p:nvPr/>
        </p:nvGrpSpPr>
        <p:grpSpPr>
          <a:xfrm>
            <a:off x="1918812" y="5121784"/>
            <a:ext cx="752658" cy="405710"/>
            <a:chOff x="4488244" y="5206471"/>
            <a:chExt cx="752658" cy="405710"/>
          </a:xfrm>
        </p:grpSpPr>
        <p:cxnSp>
          <p:nvCxnSpPr>
            <p:cNvPr id="245" name="直線矢印コネクタ 244">
              <a:extLst>
                <a:ext uri="{FF2B5EF4-FFF2-40B4-BE49-F238E27FC236}">
                  <a16:creationId xmlns:a16="http://schemas.microsoft.com/office/drawing/2014/main" id="{056F7C48-47E6-DC98-4A1C-B4064ACD0958}"/>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46" name="グループ化 245">
              <a:extLst>
                <a:ext uri="{FF2B5EF4-FFF2-40B4-BE49-F238E27FC236}">
                  <a16:creationId xmlns:a16="http://schemas.microsoft.com/office/drawing/2014/main" id="{2EEB1088-5625-9A81-A39F-410CD25DFDAC}"/>
                </a:ext>
              </a:extLst>
            </p:cNvPr>
            <p:cNvGrpSpPr/>
            <p:nvPr/>
          </p:nvGrpSpPr>
          <p:grpSpPr>
            <a:xfrm>
              <a:off x="4610864" y="5312359"/>
              <a:ext cx="69614" cy="299822"/>
              <a:chOff x="2439407" y="2962964"/>
              <a:chExt cx="69614" cy="430496"/>
            </a:xfrm>
          </p:grpSpPr>
          <p:cxnSp>
            <p:nvCxnSpPr>
              <p:cNvPr id="248" name="直線コネクタ 247">
                <a:extLst>
                  <a:ext uri="{FF2B5EF4-FFF2-40B4-BE49-F238E27FC236}">
                    <a16:creationId xmlns:a16="http://schemas.microsoft.com/office/drawing/2014/main" id="{6A16BE6F-0C5F-B6FF-DF64-99588127227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49" name="直線コネクタ 248">
                <a:extLst>
                  <a:ext uri="{FF2B5EF4-FFF2-40B4-BE49-F238E27FC236}">
                    <a16:creationId xmlns:a16="http://schemas.microsoft.com/office/drawing/2014/main" id="{78EF74B2-335B-8499-6DE4-C5E9C43BB9D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50" name="直線コネクタ 249">
                <a:extLst>
                  <a:ext uri="{FF2B5EF4-FFF2-40B4-BE49-F238E27FC236}">
                    <a16:creationId xmlns:a16="http://schemas.microsoft.com/office/drawing/2014/main" id="{92FBFAA5-9E1A-2227-2F54-F0D7BEB6F69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47" name="正方形/長方形 246">
              <a:extLst>
                <a:ext uri="{FF2B5EF4-FFF2-40B4-BE49-F238E27FC236}">
                  <a16:creationId xmlns:a16="http://schemas.microsoft.com/office/drawing/2014/main" id="{13B0AF07-AF2D-D3C9-0819-6C30C20A8135}"/>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251" name="直線矢印コネクタ 250">
            <a:extLst>
              <a:ext uri="{FF2B5EF4-FFF2-40B4-BE49-F238E27FC236}">
                <a16:creationId xmlns:a16="http://schemas.microsoft.com/office/drawing/2014/main" id="{ACB0F242-F785-F82B-36B3-AD40EA2C5ACE}"/>
              </a:ext>
            </a:extLst>
          </p:cNvPr>
          <p:cNvCxnSpPr>
            <a:cxnSpLocks/>
            <a:stCxn id="256" idx="1"/>
            <a:endCxn id="254" idx="2"/>
          </p:cNvCxnSpPr>
          <p:nvPr/>
        </p:nvCxnSpPr>
        <p:spPr>
          <a:xfrm flipH="1" flipV="1">
            <a:off x="1705419" y="2918529"/>
            <a:ext cx="1299" cy="184292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52" name="グループ化 251">
            <a:extLst>
              <a:ext uri="{FF2B5EF4-FFF2-40B4-BE49-F238E27FC236}">
                <a16:creationId xmlns:a16="http://schemas.microsoft.com/office/drawing/2014/main" id="{36D16A0C-981F-1A9B-1FDF-D76839B71B67}"/>
              </a:ext>
            </a:extLst>
          </p:cNvPr>
          <p:cNvGrpSpPr/>
          <p:nvPr/>
        </p:nvGrpSpPr>
        <p:grpSpPr>
          <a:xfrm>
            <a:off x="1407477" y="2449779"/>
            <a:ext cx="595884" cy="468750"/>
            <a:chOff x="2420174" y="2805910"/>
            <a:chExt cx="595884" cy="468750"/>
          </a:xfrm>
        </p:grpSpPr>
        <p:pic>
          <p:nvPicPr>
            <p:cNvPr id="253" name="グラフィックス 252" descr="ユーザー 枠線">
              <a:extLst>
                <a:ext uri="{FF2B5EF4-FFF2-40B4-BE49-F238E27FC236}">
                  <a16:creationId xmlns:a16="http://schemas.microsoft.com/office/drawing/2014/main" id="{1A966589-0509-2432-6D9B-7A2BD64A759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254" name="四角形: 角を丸くする 253">
              <a:extLst>
                <a:ext uri="{FF2B5EF4-FFF2-40B4-BE49-F238E27FC236}">
                  <a16:creationId xmlns:a16="http://schemas.microsoft.com/office/drawing/2014/main" id="{FC3AD9F9-8A9F-2854-7A26-3B25C794294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未申告事業者抽出</a:t>
              </a:r>
            </a:p>
          </p:txBody>
        </p:sp>
      </p:grpSp>
      <p:grpSp>
        <p:nvGrpSpPr>
          <p:cNvPr id="255" name="グループ化 254">
            <a:extLst>
              <a:ext uri="{FF2B5EF4-FFF2-40B4-BE49-F238E27FC236}">
                <a16:creationId xmlns:a16="http://schemas.microsoft.com/office/drawing/2014/main" id="{CF361895-DB74-0E4A-A39A-BCED4123E8BC}"/>
              </a:ext>
            </a:extLst>
          </p:cNvPr>
          <p:cNvGrpSpPr/>
          <p:nvPr/>
        </p:nvGrpSpPr>
        <p:grpSpPr>
          <a:xfrm>
            <a:off x="1417601" y="4761454"/>
            <a:ext cx="575637" cy="451948"/>
            <a:chOff x="5274238" y="5435536"/>
            <a:chExt cx="439201" cy="345439"/>
          </a:xfrm>
        </p:grpSpPr>
        <p:sp>
          <p:nvSpPr>
            <p:cNvPr id="256" name="フローチャート: 磁気ディスク 255">
              <a:extLst>
                <a:ext uri="{FF2B5EF4-FFF2-40B4-BE49-F238E27FC236}">
                  <a16:creationId xmlns:a16="http://schemas.microsoft.com/office/drawing/2014/main" id="{9C94ED92-1219-8092-298F-8B0A04EDE97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57" name="円弧 256">
              <a:extLst>
                <a:ext uri="{FF2B5EF4-FFF2-40B4-BE49-F238E27FC236}">
                  <a16:creationId xmlns:a16="http://schemas.microsoft.com/office/drawing/2014/main" id="{D2384CD7-6B46-2B1B-83F8-7408DB57477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58" name="円弧 257">
              <a:extLst>
                <a:ext uri="{FF2B5EF4-FFF2-40B4-BE49-F238E27FC236}">
                  <a16:creationId xmlns:a16="http://schemas.microsoft.com/office/drawing/2014/main" id="{7EDF9591-68FD-FEE8-12AC-496B9D2AB54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59" name="グループ化 258">
            <a:extLst>
              <a:ext uri="{FF2B5EF4-FFF2-40B4-BE49-F238E27FC236}">
                <a16:creationId xmlns:a16="http://schemas.microsoft.com/office/drawing/2014/main" id="{5309497A-ED9F-5316-7CCB-C2B3F39AEF60}"/>
              </a:ext>
            </a:extLst>
          </p:cNvPr>
          <p:cNvGrpSpPr/>
          <p:nvPr/>
        </p:nvGrpSpPr>
        <p:grpSpPr>
          <a:xfrm>
            <a:off x="1844837" y="2922970"/>
            <a:ext cx="635655" cy="706178"/>
            <a:chOff x="2321719" y="2988182"/>
            <a:chExt cx="635655" cy="706178"/>
          </a:xfrm>
        </p:grpSpPr>
        <p:pic>
          <p:nvPicPr>
            <p:cNvPr id="260" name="グラフィックス 259" descr="紙 枠線">
              <a:extLst>
                <a:ext uri="{FF2B5EF4-FFF2-40B4-BE49-F238E27FC236}">
                  <a16:creationId xmlns:a16="http://schemas.microsoft.com/office/drawing/2014/main" id="{66306C1C-AA56-3F03-C54F-AC31EB6B556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261" name="直線矢印コネクタ 36">
              <a:extLst>
                <a:ext uri="{FF2B5EF4-FFF2-40B4-BE49-F238E27FC236}">
                  <a16:creationId xmlns:a16="http://schemas.microsoft.com/office/drawing/2014/main" id="{2D33DC1D-9C07-9571-F93C-6E59D21F30ED}"/>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62" name="正方形/長方形 261">
              <a:extLst>
                <a:ext uri="{FF2B5EF4-FFF2-40B4-BE49-F238E27FC236}">
                  <a16:creationId xmlns:a16="http://schemas.microsoft.com/office/drawing/2014/main" id="{2FDD2626-6E42-13D7-0A21-DC2339AA5446}"/>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rPr>
                <a:t>未申告者一覧表</a:t>
              </a:r>
              <a:endParaRPr kumimoji="1" lang="ja-JP" altLang="en-US" sz="500" b="1" dirty="0">
                <a:solidFill>
                  <a:schemeClr val="tx1"/>
                </a:solidFill>
                <a:latin typeface="+mn-ea"/>
              </a:endParaRPr>
            </a:p>
          </p:txBody>
        </p:sp>
      </p:grpSp>
      <p:grpSp>
        <p:nvGrpSpPr>
          <p:cNvPr id="263" name="グループ化 262">
            <a:extLst>
              <a:ext uri="{FF2B5EF4-FFF2-40B4-BE49-F238E27FC236}">
                <a16:creationId xmlns:a16="http://schemas.microsoft.com/office/drawing/2014/main" id="{2AA8946C-F29A-7CB2-47D3-4081A71D97C8}"/>
              </a:ext>
            </a:extLst>
          </p:cNvPr>
          <p:cNvGrpSpPr/>
          <p:nvPr/>
        </p:nvGrpSpPr>
        <p:grpSpPr>
          <a:xfrm>
            <a:off x="4623365" y="3562432"/>
            <a:ext cx="306000" cy="306000"/>
            <a:chOff x="2800403" y="5001346"/>
            <a:chExt cx="182044" cy="182044"/>
          </a:xfrm>
        </p:grpSpPr>
        <p:sp>
          <p:nvSpPr>
            <p:cNvPr id="264" name="楕円 263">
              <a:extLst>
                <a:ext uri="{FF2B5EF4-FFF2-40B4-BE49-F238E27FC236}">
                  <a16:creationId xmlns:a16="http://schemas.microsoft.com/office/drawing/2014/main" id="{C6D9611D-6122-F0A9-A2E8-1334DCBE2EF1}"/>
                </a:ext>
              </a:extLst>
            </p:cNvPr>
            <p:cNvSpPr/>
            <p:nvPr/>
          </p:nvSpPr>
          <p:spPr>
            <a:xfrm>
              <a:off x="2800403" y="5001346"/>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65" name="矢印: 右 264">
              <a:extLst>
                <a:ext uri="{FF2B5EF4-FFF2-40B4-BE49-F238E27FC236}">
                  <a16:creationId xmlns:a16="http://schemas.microsoft.com/office/drawing/2014/main" id="{6FAF6842-036F-8AC8-7A34-682A545731B8}"/>
                </a:ext>
              </a:extLst>
            </p:cNvPr>
            <p:cNvSpPr/>
            <p:nvPr/>
          </p:nvSpPr>
          <p:spPr>
            <a:xfrm>
              <a:off x="2839038" y="5043368"/>
              <a:ext cx="116205" cy="94511"/>
            </a:xfrm>
            <a:prstGeom prst="rightArrow">
              <a:avLst/>
            </a:prstGeom>
            <a:solidFill>
              <a:schemeClr val="tx1"/>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cxnSp>
        <p:nvCxnSpPr>
          <p:cNvPr id="287" name="直線矢印コネクタ 286">
            <a:extLst>
              <a:ext uri="{FF2B5EF4-FFF2-40B4-BE49-F238E27FC236}">
                <a16:creationId xmlns:a16="http://schemas.microsoft.com/office/drawing/2014/main" id="{F762B899-46C2-291E-EA0B-10893D996595}"/>
              </a:ext>
            </a:extLst>
          </p:cNvPr>
          <p:cNvCxnSpPr>
            <a:cxnSpLocks/>
            <a:stCxn id="64" idx="2"/>
            <a:endCxn id="264" idx="2"/>
          </p:cNvCxnSpPr>
          <p:nvPr/>
        </p:nvCxnSpPr>
        <p:spPr>
          <a:xfrm rot="16200000" flipH="1">
            <a:off x="3943284" y="3035350"/>
            <a:ext cx="894275" cy="465888"/>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95" name="直線矢印コネクタ 294">
            <a:extLst>
              <a:ext uri="{FF2B5EF4-FFF2-40B4-BE49-F238E27FC236}">
                <a16:creationId xmlns:a16="http://schemas.microsoft.com/office/drawing/2014/main" id="{5B56E1BA-DE5C-B2BD-2053-D3FD3D07B594}"/>
              </a:ext>
            </a:extLst>
          </p:cNvPr>
          <p:cNvCxnSpPr>
            <a:cxnSpLocks/>
            <a:stCxn id="254" idx="3"/>
            <a:endCxn id="84" idx="1"/>
          </p:cNvCxnSpPr>
          <p:nvPr/>
        </p:nvCxnSpPr>
        <p:spPr>
          <a:xfrm>
            <a:off x="2003361" y="2684154"/>
            <a:ext cx="47674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317" name="直線矢印コネクタ 316">
            <a:extLst>
              <a:ext uri="{FF2B5EF4-FFF2-40B4-BE49-F238E27FC236}">
                <a16:creationId xmlns:a16="http://schemas.microsoft.com/office/drawing/2014/main" id="{141F9DFC-BCF7-0305-DCBB-9F1E005F01D0}"/>
              </a:ext>
            </a:extLst>
          </p:cNvPr>
          <p:cNvCxnSpPr>
            <a:cxnSpLocks/>
            <a:stCxn id="63" idx="2"/>
            <a:endCxn id="33" idx="1"/>
          </p:cNvCxnSpPr>
          <p:nvPr/>
        </p:nvCxnSpPr>
        <p:spPr>
          <a:xfrm rot="16200000" flipH="1">
            <a:off x="5171690" y="2698538"/>
            <a:ext cx="673324" cy="918562"/>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25" name="正方形/長方形 324">
            <a:extLst>
              <a:ext uri="{FF2B5EF4-FFF2-40B4-BE49-F238E27FC236}">
                <a16:creationId xmlns:a16="http://schemas.microsoft.com/office/drawing/2014/main" id="{B84B18A8-135B-97E4-C03A-3CCFC6337755}"/>
              </a:ext>
            </a:extLst>
          </p:cNvPr>
          <p:cNvSpPr/>
          <p:nvPr/>
        </p:nvSpPr>
        <p:spPr>
          <a:xfrm>
            <a:off x="4594113" y="313714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62" name="正方形/長方形 61">
            <a:extLst>
              <a:ext uri="{FF2B5EF4-FFF2-40B4-BE49-F238E27FC236}">
                <a16:creationId xmlns:a16="http://schemas.microsoft.com/office/drawing/2014/main" id="{4A796A6F-33AB-B220-133C-CAFD69227A9A}"/>
              </a:ext>
            </a:extLst>
          </p:cNvPr>
          <p:cNvSpPr/>
          <p:nvPr/>
        </p:nvSpPr>
        <p:spPr>
          <a:xfrm>
            <a:off x="5102849" y="2580980"/>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327" name="正方形/長方形 326">
            <a:extLst>
              <a:ext uri="{FF2B5EF4-FFF2-40B4-BE49-F238E27FC236}">
                <a16:creationId xmlns:a16="http://schemas.microsoft.com/office/drawing/2014/main" id="{52F4D1E2-FA96-6787-B480-BF8D1CA56742}"/>
              </a:ext>
            </a:extLst>
          </p:cNvPr>
          <p:cNvSpPr/>
          <p:nvPr/>
        </p:nvSpPr>
        <p:spPr>
          <a:xfrm>
            <a:off x="4279558" y="388690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申告情報の設定</a:t>
            </a:r>
          </a:p>
        </p:txBody>
      </p:sp>
      <p:grpSp>
        <p:nvGrpSpPr>
          <p:cNvPr id="26" name="グループ化 25">
            <a:extLst>
              <a:ext uri="{FF2B5EF4-FFF2-40B4-BE49-F238E27FC236}">
                <a16:creationId xmlns:a16="http://schemas.microsoft.com/office/drawing/2014/main" id="{B291474A-B33C-246B-FFE2-520EC202F7A9}"/>
              </a:ext>
            </a:extLst>
          </p:cNvPr>
          <p:cNvGrpSpPr/>
          <p:nvPr/>
        </p:nvGrpSpPr>
        <p:grpSpPr>
          <a:xfrm rot="16200000">
            <a:off x="3110004" y="1965878"/>
            <a:ext cx="1097034" cy="47531"/>
            <a:chOff x="8353051" y="5728208"/>
            <a:chExt cx="1097034" cy="47531"/>
          </a:xfrm>
        </p:grpSpPr>
        <p:cxnSp>
          <p:nvCxnSpPr>
            <p:cNvPr id="27" name="直線矢印コネクタ 26">
              <a:extLst>
                <a:ext uri="{FF2B5EF4-FFF2-40B4-BE49-F238E27FC236}">
                  <a16:creationId xmlns:a16="http://schemas.microsoft.com/office/drawing/2014/main" id="{8E446B43-DACF-E0FC-AA7D-7E26D50E123A}"/>
                </a:ext>
              </a:extLst>
            </p:cNvPr>
            <p:cNvCxnSpPr>
              <a:cxnSpLocks/>
              <a:stCxn id="28" idx="6"/>
              <a:endCxn id="29" idx="0"/>
            </p:cNvCxnSpPr>
            <p:nvPr/>
          </p:nvCxnSpPr>
          <p:spPr>
            <a:xfrm rot="5400000" flipH="1" flipV="1">
              <a:off x="8925333" y="5227222"/>
              <a:ext cx="2" cy="1049503"/>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8" name="楕円 27">
              <a:extLst>
                <a:ext uri="{FF2B5EF4-FFF2-40B4-BE49-F238E27FC236}">
                  <a16:creationId xmlns:a16="http://schemas.microsoft.com/office/drawing/2014/main" id="{B3677E15-687C-A3C7-829F-8904E295B081}"/>
                </a:ext>
              </a:extLst>
            </p:cNvPr>
            <p:cNvSpPr/>
            <p:nvPr/>
          </p:nvSpPr>
          <p:spPr>
            <a:xfrm>
              <a:off x="8353051" y="572820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9" name="二等辺三角形 28">
              <a:extLst>
                <a:ext uri="{FF2B5EF4-FFF2-40B4-BE49-F238E27FC236}">
                  <a16:creationId xmlns:a16="http://schemas.microsoft.com/office/drawing/2014/main" id="{99B53549-DAE7-BC0D-C76A-BB55C8960B28}"/>
                </a:ext>
              </a:extLst>
            </p:cNvPr>
            <p:cNvSpPr/>
            <p:nvPr/>
          </p:nvSpPr>
          <p:spPr>
            <a:xfrm rot="5400000">
              <a:off x="9390838" y="571603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cxnSp>
        <p:nvCxnSpPr>
          <p:cNvPr id="30" name="直線矢印コネクタ 29">
            <a:extLst>
              <a:ext uri="{FF2B5EF4-FFF2-40B4-BE49-F238E27FC236}">
                <a16:creationId xmlns:a16="http://schemas.microsoft.com/office/drawing/2014/main" id="{93ABC929-A8B6-1022-FE00-297FD7940E4A}"/>
              </a:ext>
            </a:extLst>
          </p:cNvPr>
          <p:cNvCxnSpPr>
            <a:cxnSpLocks/>
            <a:stCxn id="36" idx="6"/>
            <a:endCxn id="64" idx="1"/>
          </p:cNvCxnSpPr>
          <p:nvPr/>
        </p:nvCxnSpPr>
        <p:spPr>
          <a:xfrm>
            <a:off x="3811515" y="2684154"/>
            <a:ext cx="17397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2" name="グループ化 31">
            <a:extLst>
              <a:ext uri="{FF2B5EF4-FFF2-40B4-BE49-F238E27FC236}">
                <a16:creationId xmlns:a16="http://schemas.microsoft.com/office/drawing/2014/main" id="{80BABC8B-532B-E73A-EF91-12A377F01DE5}"/>
              </a:ext>
            </a:extLst>
          </p:cNvPr>
          <p:cNvGrpSpPr/>
          <p:nvPr/>
        </p:nvGrpSpPr>
        <p:grpSpPr>
          <a:xfrm>
            <a:off x="5967633" y="3265725"/>
            <a:ext cx="587415" cy="457512"/>
            <a:chOff x="5266944" y="2798826"/>
            <a:chExt cx="455771" cy="301859"/>
          </a:xfrm>
        </p:grpSpPr>
        <p:sp>
          <p:nvSpPr>
            <p:cNvPr id="33" name="四角形: 角を丸くする 32">
              <a:extLst>
                <a:ext uri="{FF2B5EF4-FFF2-40B4-BE49-F238E27FC236}">
                  <a16:creationId xmlns:a16="http://schemas.microsoft.com/office/drawing/2014/main" id="{68F32C64-5B1C-5462-C16D-0E7D48FEC5AE}"/>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調査計画</a:t>
              </a:r>
            </a:p>
          </p:txBody>
        </p:sp>
        <p:pic>
          <p:nvPicPr>
            <p:cNvPr id="34" name="グラフィックス 33" descr="挙手 枠線">
              <a:extLst>
                <a:ext uri="{FF2B5EF4-FFF2-40B4-BE49-F238E27FC236}">
                  <a16:creationId xmlns:a16="http://schemas.microsoft.com/office/drawing/2014/main" id="{97F75276-4AB6-0F72-3280-0DC7905F2A06}"/>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grpSp>
        <p:nvGrpSpPr>
          <p:cNvPr id="35" name="グループ化 34">
            <a:extLst>
              <a:ext uri="{FF2B5EF4-FFF2-40B4-BE49-F238E27FC236}">
                <a16:creationId xmlns:a16="http://schemas.microsoft.com/office/drawing/2014/main" id="{B990D1DD-72A0-5A48-959D-D13B8A516CFA}"/>
              </a:ext>
            </a:extLst>
          </p:cNvPr>
          <p:cNvGrpSpPr/>
          <p:nvPr/>
        </p:nvGrpSpPr>
        <p:grpSpPr>
          <a:xfrm>
            <a:off x="3505515" y="2531154"/>
            <a:ext cx="306000" cy="306000"/>
            <a:chOff x="2810266" y="3583909"/>
            <a:chExt cx="182044" cy="182044"/>
          </a:xfrm>
        </p:grpSpPr>
        <p:sp>
          <p:nvSpPr>
            <p:cNvPr id="36" name="楕円 35">
              <a:extLst>
                <a:ext uri="{FF2B5EF4-FFF2-40B4-BE49-F238E27FC236}">
                  <a16:creationId xmlns:a16="http://schemas.microsoft.com/office/drawing/2014/main" id="{BC0CEB84-3AF2-4BC7-C32A-4831E242C997}"/>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37" name="グループ化 36">
              <a:extLst>
                <a:ext uri="{FF2B5EF4-FFF2-40B4-BE49-F238E27FC236}">
                  <a16:creationId xmlns:a16="http://schemas.microsoft.com/office/drawing/2014/main" id="{7BB19B3D-D3C5-BDA9-D08D-2140FF0B8D26}"/>
                </a:ext>
              </a:extLst>
            </p:cNvPr>
            <p:cNvGrpSpPr/>
            <p:nvPr/>
          </p:nvGrpSpPr>
          <p:grpSpPr>
            <a:xfrm>
              <a:off x="2835232" y="3634549"/>
              <a:ext cx="132113" cy="80765"/>
              <a:chOff x="2601006" y="3678667"/>
              <a:chExt cx="132113" cy="80765"/>
            </a:xfrm>
          </p:grpSpPr>
          <p:sp>
            <p:nvSpPr>
              <p:cNvPr id="38" name="正方形/長方形 37">
                <a:extLst>
                  <a:ext uri="{FF2B5EF4-FFF2-40B4-BE49-F238E27FC236}">
                    <a16:creationId xmlns:a16="http://schemas.microsoft.com/office/drawing/2014/main" id="{9C9EF2F9-5C01-FEF8-9B3A-FC400C29C1BE}"/>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9" name="二等辺三角形 38">
                <a:extLst>
                  <a:ext uri="{FF2B5EF4-FFF2-40B4-BE49-F238E27FC236}">
                    <a16:creationId xmlns:a16="http://schemas.microsoft.com/office/drawing/2014/main" id="{D69B949C-518E-8DB5-770D-F093A0F9961E}"/>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40" name="二等辺三角形 39">
                <a:extLst>
                  <a:ext uri="{FF2B5EF4-FFF2-40B4-BE49-F238E27FC236}">
                    <a16:creationId xmlns:a16="http://schemas.microsoft.com/office/drawing/2014/main" id="{37E640C3-9FF8-46A1-20E6-6A5C95E8F546}"/>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41" name="正方形/長方形 40">
                <a:extLst>
                  <a:ext uri="{FF2B5EF4-FFF2-40B4-BE49-F238E27FC236}">
                    <a16:creationId xmlns:a16="http://schemas.microsoft.com/office/drawing/2014/main" id="{3C3B6620-652D-DB35-F919-0C53028E0ADD}"/>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42" name="正方形/長方形 41">
            <a:extLst>
              <a:ext uri="{FF2B5EF4-FFF2-40B4-BE49-F238E27FC236}">
                <a16:creationId xmlns:a16="http://schemas.microsoft.com/office/drawing/2014/main" id="{713A2AEE-2CE1-5278-655E-02FF7EAD7561}"/>
              </a:ext>
            </a:extLst>
          </p:cNvPr>
          <p:cNvSpPr/>
          <p:nvPr/>
        </p:nvSpPr>
        <p:spPr>
          <a:xfrm>
            <a:off x="3309909" y="181462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a:t>
            </a:r>
            <a:endParaRPr kumimoji="1" lang="en-US" altLang="ja-JP" sz="600" b="1" dirty="0">
              <a:solidFill>
                <a:schemeClr val="tx1"/>
              </a:solidFill>
              <a:highlight>
                <a:srgbClr val="FFFFFF"/>
              </a:highlight>
              <a:latin typeface="+mn-ea"/>
            </a:endParaRPr>
          </a:p>
        </p:txBody>
      </p:sp>
      <p:grpSp>
        <p:nvGrpSpPr>
          <p:cNvPr id="43" name="グループ化 42">
            <a:extLst>
              <a:ext uri="{FF2B5EF4-FFF2-40B4-BE49-F238E27FC236}">
                <a16:creationId xmlns:a16="http://schemas.microsoft.com/office/drawing/2014/main" id="{CB5EE43B-D3AE-9F6A-3E45-32EDFCD12EF8}"/>
              </a:ext>
            </a:extLst>
          </p:cNvPr>
          <p:cNvGrpSpPr/>
          <p:nvPr/>
        </p:nvGrpSpPr>
        <p:grpSpPr>
          <a:xfrm>
            <a:off x="2084374" y="1534461"/>
            <a:ext cx="1574141" cy="260934"/>
            <a:chOff x="7839862" y="1481560"/>
            <a:chExt cx="1574141" cy="260934"/>
          </a:xfrm>
        </p:grpSpPr>
        <p:pic>
          <p:nvPicPr>
            <p:cNvPr id="44" name="グラフィックス 43" descr="紙 枠線">
              <a:extLst>
                <a:ext uri="{FF2B5EF4-FFF2-40B4-BE49-F238E27FC236}">
                  <a16:creationId xmlns:a16="http://schemas.microsoft.com/office/drawing/2014/main" id="{9FFAB423-4FF7-1227-F49E-1B054AB7D9B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816879" y="1481560"/>
              <a:ext cx="260934" cy="260934"/>
            </a:xfrm>
            <a:prstGeom prst="rect">
              <a:avLst/>
            </a:prstGeom>
          </p:spPr>
        </p:pic>
        <p:sp>
          <p:nvSpPr>
            <p:cNvPr id="45" name="正方形/長方形 44">
              <a:extLst>
                <a:ext uri="{FF2B5EF4-FFF2-40B4-BE49-F238E27FC236}">
                  <a16:creationId xmlns:a16="http://schemas.microsoft.com/office/drawing/2014/main" id="{D4B8C6E0-2DC7-E4B3-9E81-DB46D3AA5BBD}"/>
                </a:ext>
              </a:extLst>
            </p:cNvPr>
            <p:cNvSpPr/>
            <p:nvPr/>
          </p:nvSpPr>
          <p:spPr>
            <a:xfrm>
              <a:off x="7839862" y="1481560"/>
              <a:ext cx="1157898" cy="26093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500" b="1" dirty="0">
                  <a:solidFill>
                    <a:schemeClr val="tx1"/>
                  </a:solidFill>
                </a:rPr>
                <a:t>償却資産の申告について</a:t>
              </a:r>
              <a:r>
                <a:rPr kumimoji="1" lang="en-US" altLang="ja-JP" sz="500" b="1" dirty="0">
                  <a:solidFill>
                    <a:schemeClr val="tx1"/>
                  </a:solidFill>
                </a:rPr>
                <a:t>(</a:t>
              </a:r>
              <a:r>
                <a:rPr kumimoji="1" lang="ja-JP" altLang="en-US" sz="500" b="1" dirty="0">
                  <a:solidFill>
                    <a:schemeClr val="tx1"/>
                  </a:solidFill>
                </a:rPr>
                <a:t>催告</a:t>
              </a:r>
              <a:r>
                <a:rPr kumimoji="1" lang="en-US" altLang="ja-JP" sz="500" b="1" dirty="0">
                  <a:solidFill>
                    <a:schemeClr val="tx1"/>
                  </a:solidFill>
                </a:rPr>
                <a:t>)</a:t>
              </a:r>
              <a:endParaRPr kumimoji="1" lang="ja-JP" altLang="en-US" sz="500" b="1" dirty="0">
                <a:solidFill>
                  <a:schemeClr val="tx1"/>
                </a:solidFill>
              </a:endParaRPr>
            </a:p>
            <a:p>
              <a:r>
                <a:rPr kumimoji="1" lang="en-US" altLang="ja-JP" sz="500" b="1" dirty="0">
                  <a:solidFill>
                    <a:schemeClr val="tx1"/>
                  </a:solidFill>
                </a:rPr>
                <a:t>※</a:t>
              </a:r>
              <a:r>
                <a:rPr kumimoji="1" lang="ja-JP" altLang="en-US" sz="500" b="1" dirty="0">
                  <a:solidFill>
                    <a:schemeClr val="tx1"/>
                  </a:solidFill>
                </a:rPr>
                <a:t>賦課期日後の申告案内</a:t>
              </a:r>
              <a:endParaRPr kumimoji="1" lang="ja-JP" altLang="en-US" sz="500" b="1" dirty="0">
                <a:solidFill>
                  <a:schemeClr val="tx1"/>
                </a:solidFill>
                <a:latin typeface="+mn-ea"/>
              </a:endParaRPr>
            </a:p>
          </p:txBody>
        </p:sp>
        <p:cxnSp>
          <p:nvCxnSpPr>
            <p:cNvPr id="46" name="直線矢印コネクタ 45">
              <a:extLst>
                <a:ext uri="{FF2B5EF4-FFF2-40B4-BE49-F238E27FC236}">
                  <a16:creationId xmlns:a16="http://schemas.microsoft.com/office/drawing/2014/main" id="{2525F066-143D-25B7-B04E-F4FD84F426EA}"/>
                </a:ext>
              </a:extLst>
            </p:cNvPr>
            <p:cNvCxnSpPr>
              <a:cxnSpLocks/>
              <a:endCxn id="44" idx="3"/>
            </p:cNvCxnSpPr>
            <p:nvPr/>
          </p:nvCxnSpPr>
          <p:spPr>
            <a:xfrm flipH="1">
              <a:off x="9077813" y="1612027"/>
              <a:ext cx="336190"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grpSp>
        <p:nvGrpSpPr>
          <p:cNvPr id="47" name="グループ化 46">
            <a:extLst>
              <a:ext uri="{FF2B5EF4-FFF2-40B4-BE49-F238E27FC236}">
                <a16:creationId xmlns:a16="http://schemas.microsoft.com/office/drawing/2014/main" id="{A83D04F6-51C6-8E82-7CDB-7C83E0754A4B}"/>
              </a:ext>
            </a:extLst>
          </p:cNvPr>
          <p:cNvGrpSpPr/>
          <p:nvPr/>
        </p:nvGrpSpPr>
        <p:grpSpPr>
          <a:xfrm>
            <a:off x="6845556" y="3265725"/>
            <a:ext cx="587415" cy="457512"/>
            <a:chOff x="5266944" y="2798826"/>
            <a:chExt cx="455771" cy="301859"/>
          </a:xfrm>
        </p:grpSpPr>
        <p:sp>
          <p:nvSpPr>
            <p:cNvPr id="48" name="四角形: 角を丸くする 47">
              <a:extLst>
                <a:ext uri="{FF2B5EF4-FFF2-40B4-BE49-F238E27FC236}">
                  <a16:creationId xmlns:a16="http://schemas.microsoft.com/office/drawing/2014/main" id="{8C067E40-3257-3637-253C-BCEB2EB666CC}"/>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実地調査</a:t>
              </a:r>
            </a:p>
          </p:txBody>
        </p:sp>
        <p:pic>
          <p:nvPicPr>
            <p:cNvPr id="49" name="グラフィックス 48" descr="挙手 枠線">
              <a:extLst>
                <a:ext uri="{FF2B5EF4-FFF2-40B4-BE49-F238E27FC236}">
                  <a16:creationId xmlns:a16="http://schemas.microsoft.com/office/drawing/2014/main" id="{D68671CD-E38A-640F-029C-D390B7260A97}"/>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sp>
        <p:nvSpPr>
          <p:cNvPr id="58" name="正方形/長方形 57">
            <a:extLst>
              <a:ext uri="{FF2B5EF4-FFF2-40B4-BE49-F238E27FC236}">
                <a16:creationId xmlns:a16="http://schemas.microsoft.com/office/drawing/2014/main" id="{5613152F-6152-2094-2B70-3E98F3500B82}"/>
              </a:ext>
            </a:extLst>
          </p:cNvPr>
          <p:cNvSpPr/>
          <p:nvPr/>
        </p:nvSpPr>
        <p:spPr>
          <a:xfrm>
            <a:off x="3646567" y="2298215"/>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催告書送付後の</a:t>
            </a:r>
            <a:endParaRPr kumimoji="1" lang="en-US" altLang="ja-JP" sz="600" b="1" dirty="0">
              <a:solidFill>
                <a:schemeClr val="tx1"/>
              </a:solidFill>
              <a:latin typeface="+mn-ea"/>
            </a:endParaRPr>
          </a:p>
          <a:p>
            <a:pPr algn="ctr"/>
            <a:r>
              <a:rPr kumimoji="1" lang="ja-JP" altLang="en-US" sz="600" b="1" dirty="0">
                <a:solidFill>
                  <a:schemeClr val="tx1"/>
                </a:solidFill>
                <a:latin typeface="+mn-ea"/>
              </a:rPr>
              <a:t>申告の有無</a:t>
            </a:r>
          </a:p>
        </p:txBody>
      </p:sp>
      <p:sp>
        <p:nvSpPr>
          <p:cNvPr id="64" name="ひし形 63">
            <a:extLst>
              <a:ext uri="{FF2B5EF4-FFF2-40B4-BE49-F238E27FC236}">
                <a16:creationId xmlns:a16="http://schemas.microsoft.com/office/drawing/2014/main" id="{9D9230F4-31A1-31EA-402A-933964EF78F2}"/>
              </a:ext>
            </a:extLst>
          </p:cNvPr>
          <p:cNvSpPr/>
          <p:nvPr/>
        </p:nvSpPr>
        <p:spPr>
          <a:xfrm>
            <a:off x="3985491" y="2547151"/>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70" name="正方形/長方形 69">
            <a:extLst>
              <a:ext uri="{FF2B5EF4-FFF2-40B4-BE49-F238E27FC236}">
                <a16:creationId xmlns:a16="http://schemas.microsoft.com/office/drawing/2014/main" id="{587B1A17-10C5-66FA-9920-94B03371A6A4}"/>
              </a:ext>
            </a:extLst>
          </p:cNvPr>
          <p:cNvSpPr/>
          <p:nvPr/>
        </p:nvSpPr>
        <p:spPr>
          <a:xfrm>
            <a:off x="3706705"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grpSp>
        <p:nvGrpSpPr>
          <p:cNvPr id="72" name="グループ化 71">
            <a:extLst>
              <a:ext uri="{FF2B5EF4-FFF2-40B4-BE49-F238E27FC236}">
                <a16:creationId xmlns:a16="http://schemas.microsoft.com/office/drawing/2014/main" id="{2CAAB26B-04FD-774B-2498-79A76BB871C5}"/>
              </a:ext>
            </a:extLst>
          </p:cNvPr>
          <p:cNvGrpSpPr/>
          <p:nvPr/>
        </p:nvGrpSpPr>
        <p:grpSpPr>
          <a:xfrm>
            <a:off x="2991439" y="5121784"/>
            <a:ext cx="752658" cy="405710"/>
            <a:chOff x="4488244" y="5206471"/>
            <a:chExt cx="752658" cy="405710"/>
          </a:xfrm>
        </p:grpSpPr>
        <p:cxnSp>
          <p:nvCxnSpPr>
            <p:cNvPr id="73" name="直線矢印コネクタ 72">
              <a:extLst>
                <a:ext uri="{FF2B5EF4-FFF2-40B4-BE49-F238E27FC236}">
                  <a16:creationId xmlns:a16="http://schemas.microsoft.com/office/drawing/2014/main" id="{A32AD4FC-73C4-DFBD-3844-E43635674F99}"/>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4" name="グループ化 73">
              <a:extLst>
                <a:ext uri="{FF2B5EF4-FFF2-40B4-BE49-F238E27FC236}">
                  <a16:creationId xmlns:a16="http://schemas.microsoft.com/office/drawing/2014/main" id="{FA408178-1224-58E3-810F-1D2676C4DA3A}"/>
                </a:ext>
              </a:extLst>
            </p:cNvPr>
            <p:cNvGrpSpPr/>
            <p:nvPr/>
          </p:nvGrpSpPr>
          <p:grpSpPr>
            <a:xfrm>
              <a:off x="4610864" y="5312359"/>
              <a:ext cx="69614" cy="299822"/>
              <a:chOff x="2439407" y="2962964"/>
              <a:chExt cx="69614" cy="430496"/>
            </a:xfrm>
          </p:grpSpPr>
          <p:cxnSp>
            <p:nvCxnSpPr>
              <p:cNvPr id="76" name="直線コネクタ 75">
                <a:extLst>
                  <a:ext uri="{FF2B5EF4-FFF2-40B4-BE49-F238E27FC236}">
                    <a16:creationId xmlns:a16="http://schemas.microsoft.com/office/drawing/2014/main" id="{1B62708B-CE81-D5B8-D4A5-EF890ABCECA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7" name="直線コネクタ 76">
                <a:extLst>
                  <a:ext uri="{FF2B5EF4-FFF2-40B4-BE49-F238E27FC236}">
                    <a16:creationId xmlns:a16="http://schemas.microsoft.com/office/drawing/2014/main" id="{8068CEBF-E36D-4C81-D8E4-E2246AEFA25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9" name="直線コネクタ 78">
                <a:extLst>
                  <a:ext uri="{FF2B5EF4-FFF2-40B4-BE49-F238E27FC236}">
                    <a16:creationId xmlns:a16="http://schemas.microsoft.com/office/drawing/2014/main" id="{72F0D6D9-EED1-6E8C-7D5F-99850501767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5" name="正方形/長方形 74">
              <a:extLst>
                <a:ext uri="{FF2B5EF4-FFF2-40B4-BE49-F238E27FC236}">
                  <a16:creationId xmlns:a16="http://schemas.microsoft.com/office/drawing/2014/main" id="{35D49D9A-0D3A-EB87-D7DF-25E25F474AF9}"/>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cxnSp>
        <p:nvCxnSpPr>
          <p:cNvPr id="80" name="直線矢印コネクタ 79">
            <a:extLst>
              <a:ext uri="{FF2B5EF4-FFF2-40B4-BE49-F238E27FC236}">
                <a16:creationId xmlns:a16="http://schemas.microsoft.com/office/drawing/2014/main" id="{55861E08-3989-4528-A3ED-A733424F8830}"/>
              </a:ext>
            </a:extLst>
          </p:cNvPr>
          <p:cNvCxnSpPr>
            <a:cxnSpLocks/>
            <a:stCxn id="86" idx="1"/>
            <a:endCxn id="84" idx="2"/>
          </p:cNvCxnSpPr>
          <p:nvPr/>
        </p:nvCxnSpPr>
        <p:spPr>
          <a:xfrm flipH="1" flipV="1">
            <a:off x="2778046" y="2918529"/>
            <a:ext cx="1299" cy="184292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82" name="グループ化 81">
            <a:extLst>
              <a:ext uri="{FF2B5EF4-FFF2-40B4-BE49-F238E27FC236}">
                <a16:creationId xmlns:a16="http://schemas.microsoft.com/office/drawing/2014/main" id="{D3249954-230D-341E-C6A3-15E305DCD427}"/>
              </a:ext>
            </a:extLst>
          </p:cNvPr>
          <p:cNvGrpSpPr/>
          <p:nvPr/>
        </p:nvGrpSpPr>
        <p:grpSpPr>
          <a:xfrm>
            <a:off x="2480104" y="2449779"/>
            <a:ext cx="595884" cy="468750"/>
            <a:chOff x="2420174" y="2805910"/>
            <a:chExt cx="595884" cy="468750"/>
          </a:xfrm>
        </p:grpSpPr>
        <p:pic>
          <p:nvPicPr>
            <p:cNvPr id="83" name="グラフィックス 82" descr="ユーザー 枠線">
              <a:extLst>
                <a:ext uri="{FF2B5EF4-FFF2-40B4-BE49-F238E27FC236}">
                  <a16:creationId xmlns:a16="http://schemas.microsoft.com/office/drawing/2014/main" id="{EC8E0381-F20E-8217-DB04-116AB1DC7218}"/>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84" name="四角形: 角を丸くする 83">
              <a:extLst>
                <a:ext uri="{FF2B5EF4-FFF2-40B4-BE49-F238E27FC236}">
                  <a16:creationId xmlns:a16="http://schemas.microsoft.com/office/drawing/2014/main" id="{D9E2C1C0-C38C-028C-EF2A-4ECC4DB2A31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催告書出力</a:t>
              </a:r>
            </a:p>
          </p:txBody>
        </p:sp>
      </p:grpSp>
      <p:grpSp>
        <p:nvGrpSpPr>
          <p:cNvPr id="85" name="グループ化 84">
            <a:extLst>
              <a:ext uri="{FF2B5EF4-FFF2-40B4-BE49-F238E27FC236}">
                <a16:creationId xmlns:a16="http://schemas.microsoft.com/office/drawing/2014/main" id="{D43EE1F7-757D-41EC-D349-3CF1F58E55B2}"/>
              </a:ext>
            </a:extLst>
          </p:cNvPr>
          <p:cNvGrpSpPr/>
          <p:nvPr/>
        </p:nvGrpSpPr>
        <p:grpSpPr>
          <a:xfrm>
            <a:off x="2490228" y="4761454"/>
            <a:ext cx="575637" cy="451948"/>
            <a:chOff x="5274238" y="5435536"/>
            <a:chExt cx="439201" cy="345439"/>
          </a:xfrm>
        </p:grpSpPr>
        <p:sp>
          <p:nvSpPr>
            <p:cNvPr id="86" name="フローチャート: 磁気ディスク 85">
              <a:extLst>
                <a:ext uri="{FF2B5EF4-FFF2-40B4-BE49-F238E27FC236}">
                  <a16:creationId xmlns:a16="http://schemas.microsoft.com/office/drawing/2014/main" id="{0C27FFC3-1A4A-358A-3070-6B94BB57A83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87" name="円弧 86">
              <a:extLst>
                <a:ext uri="{FF2B5EF4-FFF2-40B4-BE49-F238E27FC236}">
                  <a16:creationId xmlns:a16="http://schemas.microsoft.com/office/drawing/2014/main" id="{4F708C5F-C5C8-7B27-C84A-0A350E47185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88" name="円弧 87">
              <a:extLst>
                <a:ext uri="{FF2B5EF4-FFF2-40B4-BE49-F238E27FC236}">
                  <a16:creationId xmlns:a16="http://schemas.microsoft.com/office/drawing/2014/main" id="{010F178D-CB55-8649-E5AC-B7962F5780D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08" name="グループ化 107">
            <a:extLst>
              <a:ext uri="{FF2B5EF4-FFF2-40B4-BE49-F238E27FC236}">
                <a16:creationId xmlns:a16="http://schemas.microsoft.com/office/drawing/2014/main" id="{090D2F7B-9606-DD20-827E-4C70C930CF06}"/>
              </a:ext>
            </a:extLst>
          </p:cNvPr>
          <p:cNvGrpSpPr/>
          <p:nvPr/>
        </p:nvGrpSpPr>
        <p:grpSpPr>
          <a:xfrm>
            <a:off x="2765175" y="2922970"/>
            <a:ext cx="630802" cy="706178"/>
            <a:chOff x="2169430" y="2988182"/>
            <a:chExt cx="630802" cy="706178"/>
          </a:xfrm>
        </p:grpSpPr>
        <p:pic>
          <p:nvPicPr>
            <p:cNvPr id="109" name="グラフィックス 108" descr="紙 枠線">
              <a:extLst>
                <a:ext uri="{FF2B5EF4-FFF2-40B4-BE49-F238E27FC236}">
                  <a16:creationId xmlns:a16="http://schemas.microsoft.com/office/drawing/2014/main" id="{5E608469-6EE4-00C5-32D6-E06F3A197AD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117" name="直線矢印コネクタ 36">
              <a:extLst>
                <a:ext uri="{FF2B5EF4-FFF2-40B4-BE49-F238E27FC236}">
                  <a16:creationId xmlns:a16="http://schemas.microsoft.com/office/drawing/2014/main" id="{CCE87176-90AE-DD0A-E463-AC9FA8B0C3C5}"/>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24" name="正方形/長方形 123">
              <a:extLst>
                <a:ext uri="{FF2B5EF4-FFF2-40B4-BE49-F238E27FC236}">
                  <a16:creationId xmlns:a16="http://schemas.microsoft.com/office/drawing/2014/main" id="{BA398D48-042F-5CE5-2E98-8C8F4FEC72BD}"/>
                </a:ext>
              </a:extLst>
            </p:cNvPr>
            <p:cNvSpPr/>
            <p:nvPr/>
          </p:nvSpPr>
          <p:spPr>
            <a:xfrm>
              <a:off x="2169430"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rPr>
                <a:t>償却資産の申告について</a:t>
              </a:r>
              <a:r>
                <a:rPr kumimoji="1" lang="en-US" altLang="ja-JP" sz="500" b="1" dirty="0">
                  <a:solidFill>
                    <a:schemeClr val="tx1"/>
                  </a:solidFill>
                </a:rPr>
                <a:t>(</a:t>
              </a:r>
              <a:r>
                <a:rPr kumimoji="1" lang="ja-JP" altLang="en-US" sz="500" b="1" dirty="0">
                  <a:solidFill>
                    <a:schemeClr val="tx1"/>
                  </a:solidFill>
                </a:rPr>
                <a:t>催告</a:t>
              </a:r>
              <a:r>
                <a:rPr kumimoji="1" lang="en-US" altLang="ja-JP" sz="500" b="1" dirty="0">
                  <a:solidFill>
                    <a:schemeClr val="tx1"/>
                  </a:solidFill>
                </a:rPr>
                <a:t>)</a:t>
              </a:r>
              <a:endParaRPr kumimoji="1" lang="ja-JP" altLang="en-US" sz="500" b="1" dirty="0">
                <a:solidFill>
                  <a:schemeClr val="tx1"/>
                </a:solidFill>
              </a:endParaRPr>
            </a:p>
            <a:p>
              <a:r>
                <a:rPr kumimoji="1" lang="en-US" altLang="ja-JP" sz="500" b="1" dirty="0">
                  <a:solidFill>
                    <a:schemeClr val="tx1"/>
                  </a:solidFill>
                </a:rPr>
                <a:t>※</a:t>
              </a:r>
              <a:r>
                <a:rPr kumimoji="1" lang="ja-JP" altLang="en-US" sz="500" b="1" dirty="0">
                  <a:solidFill>
                    <a:schemeClr val="tx1"/>
                  </a:solidFill>
                </a:rPr>
                <a:t>賦課期日後の申告案内</a:t>
              </a:r>
              <a:endParaRPr kumimoji="1" lang="ja-JP" altLang="en-US" sz="500" b="1" dirty="0">
                <a:solidFill>
                  <a:schemeClr val="tx1"/>
                </a:solidFill>
                <a:latin typeface="+mn-ea"/>
              </a:endParaRPr>
            </a:p>
          </p:txBody>
        </p:sp>
      </p:grpSp>
      <p:cxnSp>
        <p:nvCxnSpPr>
          <p:cNvPr id="125" name="直線矢印コネクタ 124">
            <a:extLst>
              <a:ext uri="{FF2B5EF4-FFF2-40B4-BE49-F238E27FC236}">
                <a16:creationId xmlns:a16="http://schemas.microsoft.com/office/drawing/2014/main" id="{732A143B-22F8-69D4-015A-045D9E97B7EF}"/>
              </a:ext>
            </a:extLst>
          </p:cNvPr>
          <p:cNvCxnSpPr>
            <a:cxnSpLocks/>
            <a:stCxn id="84" idx="3"/>
            <a:endCxn id="36" idx="2"/>
          </p:cNvCxnSpPr>
          <p:nvPr/>
        </p:nvCxnSpPr>
        <p:spPr>
          <a:xfrm>
            <a:off x="3075988" y="2684154"/>
            <a:ext cx="42952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26" name="グループ化 125">
            <a:extLst>
              <a:ext uri="{FF2B5EF4-FFF2-40B4-BE49-F238E27FC236}">
                <a16:creationId xmlns:a16="http://schemas.microsoft.com/office/drawing/2014/main" id="{86C9734B-B066-DDFB-1EBB-A9A8CE1CFEB9}"/>
              </a:ext>
            </a:extLst>
          </p:cNvPr>
          <p:cNvGrpSpPr/>
          <p:nvPr/>
        </p:nvGrpSpPr>
        <p:grpSpPr>
          <a:xfrm>
            <a:off x="8064057" y="5121784"/>
            <a:ext cx="752658" cy="405710"/>
            <a:chOff x="4488244" y="5206471"/>
            <a:chExt cx="752658" cy="405710"/>
          </a:xfrm>
        </p:grpSpPr>
        <p:cxnSp>
          <p:nvCxnSpPr>
            <p:cNvPr id="130" name="直線矢印コネクタ 129">
              <a:extLst>
                <a:ext uri="{FF2B5EF4-FFF2-40B4-BE49-F238E27FC236}">
                  <a16:creationId xmlns:a16="http://schemas.microsoft.com/office/drawing/2014/main" id="{DF9078D2-77CD-572C-47F4-BE989B9A1BB7}"/>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1" name="グループ化 130">
              <a:extLst>
                <a:ext uri="{FF2B5EF4-FFF2-40B4-BE49-F238E27FC236}">
                  <a16:creationId xmlns:a16="http://schemas.microsoft.com/office/drawing/2014/main" id="{C2FDCD0C-6CD2-87D3-6A47-20365B34CD37}"/>
                </a:ext>
              </a:extLst>
            </p:cNvPr>
            <p:cNvGrpSpPr/>
            <p:nvPr/>
          </p:nvGrpSpPr>
          <p:grpSpPr>
            <a:xfrm>
              <a:off x="4610864" y="5312359"/>
              <a:ext cx="69614" cy="299822"/>
              <a:chOff x="2439407" y="2962964"/>
              <a:chExt cx="69614" cy="430496"/>
            </a:xfrm>
          </p:grpSpPr>
          <p:cxnSp>
            <p:nvCxnSpPr>
              <p:cNvPr id="133" name="直線コネクタ 132">
                <a:extLst>
                  <a:ext uri="{FF2B5EF4-FFF2-40B4-BE49-F238E27FC236}">
                    <a16:creationId xmlns:a16="http://schemas.microsoft.com/office/drawing/2014/main" id="{0F7281C0-CFD1-5FFB-2AD3-022E1E9C3B7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4" name="直線コネクタ 133">
                <a:extLst>
                  <a:ext uri="{FF2B5EF4-FFF2-40B4-BE49-F238E27FC236}">
                    <a16:creationId xmlns:a16="http://schemas.microsoft.com/office/drawing/2014/main" id="{EBCAF4D3-CC86-6CAD-87EC-F4335CF7C11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35" name="直線コネクタ 134">
                <a:extLst>
                  <a:ext uri="{FF2B5EF4-FFF2-40B4-BE49-F238E27FC236}">
                    <a16:creationId xmlns:a16="http://schemas.microsoft.com/office/drawing/2014/main" id="{F7F22C27-900B-DB56-4A8E-C678166D56D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2" name="正方形/長方形 131">
              <a:extLst>
                <a:ext uri="{FF2B5EF4-FFF2-40B4-BE49-F238E27FC236}">
                  <a16:creationId xmlns:a16="http://schemas.microsoft.com/office/drawing/2014/main" id="{757BC919-04B9-B87A-C943-51989B2B5341}"/>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cxnSp>
        <p:nvCxnSpPr>
          <p:cNvPr id="136" name="直線矢印コネクタ 135">
            <a:extLst>
              <a:ext uri="{FF2B5EF4-FFF2-40B4-BE49-F238E27FC236}">
                <a16:creationId xmlns:a16="http://schemas.microsoft.com/office/drawing/2014/main" id="{8DA0510D-C5D3-6B69-A63E-E905E09A44EE}"/>
              </a:ext>
            </a:extLst>
          </p:cNvPr>
          <p:cNvCxnSpPr>
            <a:cxnSpLocks/>
            <a:stCxn id="139" idx="2"/>
            <a:endCxn id="141" idx="1"/>
          </p:cNvCxnSpPr>
          <p:nvPr/>
        </p:nvCxnSpPr>
        <p:spPr>
          <a:xfrm>
            <a:off x="7850664" y="3728856"/>
            <a:ext cx="1299" cy="103259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7" name="グループ化 136">
            <a:extLst>
              <a:ext uri="{FF2B5EF4-FFF2-40B4-BE49-F238E27FC236}">
                <a16:creationId xmlns:a16="http://schemas.microsoft.com/office/drawing/2014/main" id="{F43A85B6-F17C-8754-E68E-2CAB28507BBE}"/>
              </a:ext>
            </a:extLst>
          </p:cNvPr>
          <p:cNvGrpSpPr/>
          <p:nvPr/>
        </p:nvGrpSpPr>
        <p:grpSpPr>
          <a:xfrm>
            <a:off x="7552722" y="3260106"/>
            <a:ext cx="595884" cy="468750"/>
            <a:chOff x="2420174" y="2805910"/>
            <a:chExt cx="595884" cy="468750"/>
          </a:xfrm>
        </p:grpSpPr>
        <p:pic>
          <p:nvPicPr>
            <p:cNvPr id="138" name="グラフィックス 137" descr="ユーザー 枠線">
              <a:extLst>
                <a:ext uri="{FF2B5EF4-FFF2-40B4-BE49-F238E27FC236}">
                  <a16:creationId xmlns:a16="http://schemas.microsoft.com/office/drawing/2014/main" id="{6BE87C79-D665-C8BF-3194-E88BCB4C0E53}"/>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9" name="四角形: 角を丸くする 138">
              <a:extLst>
                <a:ext uri="{FF2B5EF4-FFF2-40B4-BE49-F238E27FC236}">
                  <a16:creationId xmlns:a16="http://schemas.microsoft.com/office/drawing/2014/main" id="{58458B4B-CB55-A272-DC91-3D5DAF3A899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調査結果</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を基に登録</a:t>
              </a:r>
            </a:p>
          </p:txBody>
        </p:sp>
      </p:grpSp>
      <p:grpSp>
        <p:nvGrpSpPr>
          <p:cNvPr id="140" name="グループ化 139">
            <a:extLst>
              <a:ext uri="{FF2B5EF4-FFF2-40B4-BE49-F238E27FC236}">
                <a16:creationId xmlns:a16="http://schemas.microsoft.com/office/drawing/2014/main" id="{A1C6AEF2-1F40-273B-FFFF-5A1BF5F55842}"/>
              </a:ext>
            </a:extLst>
          </p:cNvPr>
          <p:cNvGrpSpPr/>
          <p:nvPr/>
        </p:nvGrpSpPr>
        <p:grpSpPr>
          <a:xfrm>
            <a:off x="7562846" y="4761454"/>
            <a:ext cx="575637" cy="451948"/>
            <a:chOff x="5274238" y="5435536"/>
            <a:chExt cx="439201" cy="345439"/>
          </a:xfrm>
        </p:grpSpPr>
        <p:sp>
          <p:nvSpPr>
            <p:cNvPr id="141" name="フローチャート: 磁気ディスク 140">
              <a:extLst>
                <a:ext uri="{FF2B5EF4-FFF2-40B4-BE49-F238E27FC236}">
                  <a16:creationId xmlns:a16="http://schemas.microsoft.com/office/drawing/2014/main" id="{75780A38-C391-49EB-3C40-E196424A4E9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2" name="円弧 141">
              <a:extLst>
                <a:ext uri="{FF2B5EF4-FFF2-40B4-BE49-F238E27FC236}">
                  <a16:creationId xmlns:a16="http://schemas.microsoft.com/office/drawing/2014/main" id="{4F6794DB-4699-F211-A83B-1EC9598CF0F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3" name="円弧 142">
              <a:extLst>
                <a:ext uri="{FF2B5EF4-FFF2-40B4-BE49-F238E27FC236}">
                  <a16:creationId xmlns:a16="http://schemas.microsoft.com/office/drawing/2014/main" id="{ADAC608D-240C-7448-A365-BD2B5FFD7E7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86" name="直線矢印コネクタ 185">
            <a:extLst>
              <a:ext uri="{FF2B5EF4-FFF2-40B4-BE49-F238E27FC236}">
                <a16:creationId xmlns:a16="http://schemas.microsoft.com/office/drawing/2014/main" id="{127A8F65-7206-5CA4-8E63-7894D17A718F}"/>
              </a:ext>
            </a:extLst>
          </p:cNvPr>
          <p:cNvCxnSpPr>
            <a:cxnSpLocks/>
            <a:stCxn id="139" idx="3"/>
            <a:endCxn id="5" idx="2"/>
          </p:cNvCxnSpPr>
          <p:nvPr/>
        </p:nvCxnSpPr>
        <p:spPr>
          <a:xfrm>
            <a:off x="8148606" y="3494481"/>
            <a:ext cx="18015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91" name="直線矢印コネクタ 190">
            <a:extLst>
              <a:ext uri="{FF2B5EF4-FFF2-40B4-BE49-F238E27FC236}">
                <a16:creationId xmlns:a16="http://schemas.microsoft.com/office/drawing/2014/main" id="{B53B5957-6DD9-3D2F-0456-1B88156BB111}"/>
              </a:ext>
            </a:extLst>
          </p:cNvPr>
          <p:cNvCxnSpPr>
            <a:cxnSpLocks/>
            <a:stCxn id="48" idx="3"/>
            <a:endCxn id="139" idx="1"/>
          </p:cNvCxnSpPr>
          <p:nvPr/>
        </p:nvCxnSpPr>
        <p:spPr>
          <a:xfrm>
            <a:off x="7432971" y="3494481"/>
            <a:ext cx="11975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97" name="直線矢印コネクタ 227">
            <a:extLst>
              <a:ext uri="{FF2B5EF4-FFF2-40B4-BE49-F238E27FC236}">
                <a16:creationId xmlns:a16="http://schemas.microsoft.com/office/drawing/2014/main" id="{2A7EFCB5-2C34-99EA-79E8-1B28C0FC05A4}"/>
              </a:ext>
            </a:extLst>
          </p:cNvPr>
          <p:cNvCxnSpPr>
            <a:cxnSpLocks/>
            <a:stCxn id="109" idx="3"/>
            <a:endCxn id="36" idx="4"/>
          </p:cNvCxnSpPr>
          <p:nvPr/>
        </p:nvCxnSpPr>
        <p:spPr>
          <a:xfrm flipV="1">
            <a:off x="3395977" y="2837154"/>
            <a:ext cx="262538" cy="38314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04" name="グループ化 203">
            <a:extLst>
              <a:ext uri="{FF2B5EF4-FFF2-40B4-BE49-F238E27FC236}">
                <a16:creationId xmlns:a16="http://schemas.microsoft.com/office/drawing/2014/main" id="{DA5D30B0-4588-C67D-CA93-B748CA890FEF}"/>
              </a:ext>
            </a:extLst>
          </p:cNvPr>
          <p:cNvGrpSpPr/>
          <p:nvPr/>
        </p:nvGrpSpPr>
        <p:grpSpPr>
          <a:xfrm>
            <a:off x="6555048" y="3443681"/>
            <a:ext cx="290508" cy="122657"/>
            <a:chOff x="6555048" y="3443681"/>
            <a:chExt cx="290508" cy="122657"/>
          </a:xfrm>
        </p:grpSpPr>
        <p:cxnSp>
          <p:nvCxnSpPr>
            <p:cNvPr id="292" name="直線矢印コネクタ 291">
              <a:extLst>
                <a:ext uri="{FF2B5EF4-FFF2-40B4-BE49-F238E27FC236}">
                  <a16:creationId xmlns:a16="http://schemas.microsoft.com/office/drawing/2014/main" id="{FA419E68-6567-F1DD-E5D5-E74E49DDADC4}"/>
                </a:ext>
              </a:extLst>
            </p:cNvPr>
            <p:cNvCxnSpPr>
              <a:cxnSpLocks/>
              <a:stCxn id="33" idx="3"/>
              <a:endCxn id="48" idx="1"/>
            </p:cNvCxnSpPr>
            <p:nvPr/>
          </p:nvCxnSpPr>
          <p:spPr>
            <a:xfrm>
              <a:off x="6555048" y="3494481"/>
              <a:ext cx="29050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01" name="円弧 200">
              <a:extLst>
                <a:ext uri="{FF2B5EF4-FFF2-40B4-BE49-F238E27FC236}">
                  <a16:creationId xmlns:a16="http://schemas.microsoft.com/office/drawing/2014/main" id="{A18AEFC2-36FA-6D80-9537-A737E47386F2}"/>
                </a:ext>
              </a:extLst>
            </p:cNvPr>
            <p:cNvSpPr/>
            <p:nvPr/>
          </p:nvSpPr>
          <p:spPr>
            <a:xfrm>
              <a:off x="6607734" y="3443681"/>
              <a:ext cx="109439" cy="122657"/>
            </a:xfrm>
            <a:prstGeom prst="arc">
              <a:avLst>
                <a:gd name="adj1" fmla="val 11128715"/>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spTree>
    <p:extLst>
      <p:ext uri="{BB962C8B-B14F-4D97-AF65-F5344CB8AC3E}">
        <p14:creationId xmlns:p14="http://schemas.microsoft.com/office/powerpoint/2010/main" val="1721298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6E69A-35EB-AF9E-0D27-9E02DB56C900}"/>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9353F91A-3254-8FA0-5435-5403D895F437}"/>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894925E8-D613-BF87-4F33-ED294AE88BEE}"/>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E5AAA6DD-47A5-AFC1-D2CB-9FB83D0D6B5E}"/>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2E3822EC-5926-2C34-AA0B-1116A66524B0}"/>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8549D757-6FCF-FEB5-7E14-6709DFBA79D7}"/>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0FCE56B5-E71A-25CE-3898-10814884E184}"/>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6.1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71D6E0A7-F8CE-EDB5-1E05-41E6E8B133F0}"/>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納税義務者情報の更新</a:t>
              </a:r>
            </a:p>
          </p:txBody>
        </p:sp>
        <p:sp>
          <p:nvSpPr>
            <p:cNvPr id="14" name="正方形/長方形 13">
              <a:extLst>
                <a:ext uri="{FF2B5EF4-FFF2-40B4-BE49-F238E27FC236}">
                  <a16:creationId xmlns:a16="http://schemas.microsoft.com/office/drawing/2014/main" id="{44258985-1362-A636-7B36-74BE730A177C}"/>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納税義務者マスタ管理</a:t>
              </a:r>
            </a:p>
          </p:txBody>
        </p:sp>
      </p:grpSp>
      <p:grpSp>
        <p:nvGrpSpPr>
          <p:cNvPr id="16" name="グループ化 15">
            <a:extLst>
              <a:ext uri="{FF2B5EF4-FFF2-40B4-BE49-F238E27FC236}">
                <a16:creationId xmlns:a16="http://schemas.microsoft.com/office/drawing/2014/main" id="{F50888BE-5945-2EBD-86B3-9D2A6B459DD5}"/>
              </a:ext>
            </a:extLst>
          </p:cNvPr>
          <p:cNvGrpSpPr/>
          <p:nvPr/>
        </p:nvGrpSpPr>
        <p:grpSpPr>
          <a:xfrm>
            <a:off x="331641" y="1889571"/>
            <a:ext cx="8480719" cy="2537649"/>
            <a:chOff x="4383024" y="977900"/>
            <a:chExt cx="8480719" cy="447033"/>
          </a:xfrm>
        </p:grpSpPr>
        <p:sp>
          <p:nvSpPr>
            <p:cNvPr id="17" name="正方形/長方形 16">
              <a:extLst>
                <a:ext uri="{FF2B5EF4-FFF2-40B4-BE49-F238E27FC236}">
                  <a16:creationId xmlns:a16="http://schemas.microsoft.com/office/drawing/2014/main" id="{B8EA9867-591F-2FB6-E972-B576A6814171}"/>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F8711AD3-4385-3A80-88AD-62D438FE854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8A723CD7-D637-CCA3-5601-ED774CFA2640}"/>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16</a:t>
            </a:fld>
            <a:endParaRPr kumimoji="1" lang="ja-JP" altLang="en-US" sz="800" dirty="0">
              <a:solidFill>
                <a:schemeClr val="tx1"/>
              </a:solidFill>
              <a:latin typeface="+mn-ea"/>
            </a:endParaRPr>
          </a:p>
        </p:txBody>
      </p:sp>
      <p:sp>
        <p:nvSpPr>
          <p:cNvPr id="159" name="正方形/長方形 158">
            <a:extLst>
              <a:ext uri="{FF2B5EF4-FFF2-40B4-BE49-F238E27FC236}">
                <a16:creationId xmlns:a16="http://schemas.microsoft.com/office/drawing/2014/main" id="{B87C711F-42E2-6479-5BA8-C7378110D836}"/>
              </a:ext>
            </a:extLst>
          </p:cNvPr>
          <p:cNvSpPr/>
          <p:nvPr/>
        </p:nvSpPr>
        <p:spPr>
          <a:xfrm>
            <a:off x="6758568" y="5905505"/>
            <a:ext cx="2053792" cy="598926"/>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4.1.1.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4.1.5.</a:t>
            </a:r>
            <a:r>
              <a:rPr kumimoji="1" lang="ja-JP" altLang="en-US" sz="500" b="1" dirty="0">
                <a:solidFill>
                  <a:schemeClr val="tx1"/>
                </a:solidFill>
                <a:latin typeface="游ゴシック" panose="020B0400000000000000" pitchFamily="50" charset="-128"/>
                <a:ea typeface="游ゴシック" panose="020B0400000000000000" pitchFamily="50" charset="-128"/>
              </a:rPr>
              <a:t>　納税義務者マスタ管理</a:t>
            </a:r>
          </a:p>
        </p:txBody>
      </p:sp>
      <p:cxnSp>
        <p:nvCxnSpPr>
          <p:cNvPr id="110" name="直線矢印コネクタ 109">
            <a:extLst>
              <a:ext uri="{FF2B5EF4-FFF2-40B4-BE49-F238E27FC236}">
                <a16:creationId xmlns:a16="http://schemas.microsoft.com/office/drawing/2014/main" id="{58192845-435C-2B75-B391-64959FA2AB64}"/>
              </a:ext>
            </a:extLst>
          </p:cNvPr>
          <p:cNvCxnSpPr>
            <a:cxnSpLocks/>
            <a:stCxn id="64" idx="3"/>
            <a:endCxn id="84" idx="1"/>
          </p:cNvCxnSpPr>
          <p:nvPr/>
        </p:nvCxnSpPr>
        <p:spPr>
          <a:xfrm>
            <a:off x="2795877" y="2973657"/>
            <a:ext cx="171985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95" name="正方形/長方形 94">
            <a:extLst>
              <a:ext uri="{FF2B5EF4-FFF2-40B4-BE49-F238E27FC236}">
                <a16:creationId xmlns:a16="http://schemas.microsoft.com/office/drawing/2014/main" id="{E2A7755B-19A7-D354-4477-4DC581B2B946}"/>
              </a:ext>
            </a:extLst>
          </p:cNvPr>
          <p:cNvSpPr/>
          <p:nvPr/>
        </p:nvSpPr>
        <p:spPr>
          <a:xfrm>
            <a:off x="517270" y="312629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154" name="直線矢印コネクタ 153">
            <a:extLst>
              <a:ext uri="{FF2B5EF4-FFF2-40B4-BE49-F238E27FC236}">
                <a16:creationId xmlns:a16="http://schemas.microsoft.com/office/drawing/2014/main" id="{79AA7A04-640A-E877-2ED8-DA37C696A76A}"/>
              </a:ext>
            </a:extLst>
          </p:cNvPr>
          <p:cNvCxnSpPr>
            <a:cxnSpLocks/>
            <a:stCxn id="3" idx="6"/>
            <a:endCxn id="254" idx="1"/>
          </p:cNvCxnSpPr>
          <p:nvPr/>
        </p:nvCxnSpPr>
        <p:spPr>
          <a:xfrm>
            <a:off x="1071968" y="2973657"/>
            <a:ext cx="18181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 name="楕円 2">
            <a:extLst>
              <a:ext uri="{FF2B5EF4-FFF2-40B4-BE49-F238E27FC236}">
                <a16:creationId xmlns:a16="http://schemas.microsoft.com/office/drawing/2014/main" id="{06FF9F67-84AE-54B3-2E89-B5EA30D4D332}"/>
              </a:ext>
            </a:extLst>
          </p:cNvPr>
          <p:cNvSpPr/>
          <p:nvPr/>
        </p:nvSpPr>
        <p:spPr>
          <a:xfrm>
            <a:off x="765968" y="2820657"/>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61" name="直線矢印コネクタ 160">
            <a:extLst>
              <a:ext uri="{FF2B5EF4-FFF2-40B4-BE49-F238E27FC236}">
                <a16:creationId xmlns:a16="http://schemas.microsoft.com/office/drawing/2014/main" id="{1AD513D6-A621-EF90-3234-7B7A23AD9B2B}"/>
              </a:ext>
            </a:extLst>
          </p:cNvPr>
          <p:cNvCxnSpPr>
            <a:cxnSpLocks/>
            <a:stCxn id="23" idx="0"/>
            <a:endCxn id="53" idx="1"/>
          </p:cNvCxnSpPr>
          <p:nvPr/>
        </p:nvCxnSpPr>
        <p:spPr>
          <a:xfrm rot="5400000" flipH="1" flipV="1">
            <a:off x="6148485" y="2418208"/>
            <a:ext cx="456690" cy="380609"/>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13" name="直線矢印コネクタ 128">
            <a:extLst>
              <a:ext uri="{FF2B5EF4-FFF2-40B4-BE49-F238E27FC236}">
                <a16:creationId xmlns:a16="http://schemas.microsoft.com/office/drawing/2014/main" id="{8160A1F9-A424-4D25-C1C0-7FE40AAEEA43}"/>
              </a:ext>
            </a:extLst>
          </p:cNvPr>
          <p:cNvCxnSpPr>
            <a:cxnSpLocks/>
            <a:stCxn id="231" idx="3"/>
            <a:endCxn id="5" idx="2"/>
          </p:cNvCxnSpPr>
          <p:nvPr/>
        </p:nvCxnSpPr>
        <p:spPr>
          <a:xfrm>
            <a:off x="7966713" y="2973657"/>
            <a:ext cx="36204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4" name="正方形/長方形 3">
            <a:extLst>
              <a:ext uri="{FF2B5EF4-FFF2-40B4-BE49-F238E27FC236}">
                <a16:creationId xmlns:a16="http://schemas.microsoft.com/office/drawing/2014/main" id="{165AC935-4544-0775-9B04-37D5FC0BC601}"/>
              </a:ext>
            </a:extLst>
          </p:cNvPr>
          <p:cNvSpPr/>
          <p:nvPr/>
        </p:nvSpPr>
        <p:spPr>
          <a:xfrm>
            <a:off x="7986812" y="314062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5" name="楕円 4">
            <a:extLst>
              <a:ext uri="{FF2B5EF4-FFF2-40B4-BE49-F238E27FC236}">
                <a16:creationId xmlns:a16="http://schemas.microsoft.com/office/drawing/2014/main" id="{99DCBE25-D7A0-02BA-8C23-869DE27A1067}"/>
              </a:ext>
            </a:extLst>
          </p:cNvPr>
          <p:cNvSpPr/>
          <p:nvPr/>
        </p:nvSpPr>
        <p:spPr>
          <a:xfrm>
            <a:off x="8328760" y="2820898"/>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0" name="正方形/長方形 59">
            <a:extLst>
              <a:ext uri="{FF2B5EF4-FFF2-40B4-BE49-F238E27FC236}">
                <a16:creationId xmlns:a16="http://schemas.microsoft.com/office/drawing/2014/main" id="{43E12B25-BE62-FA6E-94F5-27ADEC27E087}"/>
              </a:ext>
            </a:extLst>
          </p:cNvPr>
          <p:cNvSpPr/>
          <p:nvPr/>
        </p:nvSpPr>
        <p:spPr>
          <a:xfrm>
            <a:off x="2871945" y="2865435"/>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grpSp>
        <p:nvGrpSpPr>
          <p:cNvPr id="220" name="グループ化 219">
            <a:extLst>
              <a:ext uri="{FF2B5EF4-FFF2-40B4-BE49-F238E27FC236}">
                <a16:creationId xmlns:a16="http://schemas.microsoft.com/office/drawing/2014/main" id="{ABDA6AFB-C643-C112-E4D2-CB0793A4A018}"/>
              </a:ext>
            </a:extLst>
          </p:cNvPr>
          <p:cNvGrpSpPr/>
          <p:nvPr/>
        </p:nvGrpSpPr>
        <p:grpSpPr>
          <a:xfrm>
            <a:off x="7886922" y="5121784"/>
            <a:ext cx="752658" cy="405710"/>
            <a:chOff x="4488244" y="5206471"/>
            <a:chExt cx="752658" cy="405710"/>
          </a:xfrm>
        </p:grpSpPr>
        <p:cxnSp>
          <p:nvCxnSpPr>
            <p:cNvPr id="221" name="直線矢印コネクタ 220">
              <a:extLst>
                <a:ext uri="{FF2B5EF4-FFF2-40B4-BE49-F238E27FC236}">
                  <a16:creationId xmlns:a16="http://schemas.microsoft.com/office/drawing/2014/main" id="{7C7708EA-C773-6E97-F667-96682F71C9D3}"/>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22" name="グループ化 221">
              <a:extLst>
                <a:ext uri="{FF2B5EF4-FFF2-40B4-BE49-F238E27FC236}">
                  <a16:creationId xmlns:a16="http://schemas.microsoft.com/office/drawing/2014/main" id="{6F5A6A6C-CF4D-5A2A-D445-FEBB25590026}"/>
                </a:ext>
              </a:extLst>
            </p:cNvPr>
            <p:cNvGrpSpPr/>
            <p:nvPr/>
          </p:nvGrpSpPr>
          <p:grpSpPr>
            <a:xfrm>
              <a:off x="4610864" y="5312359"/>
              <a:ext cx="69614" cy="299822"/>
              <a:chOff x="2439407" y="2962964"/>
              <a:chExt cx="69614" cy="430496"/>
            </a:xfrm>
          </p:grpSpPr>
          <p:cxnSp>
            <p:nvCxnSpPr>
              <p:cNvPr id="224" name="直線コネクタ 223">
                <a:extLst>
                  <a:ext uri="{FF2B5EF4-FFF2-40B4-BE49-F238E27FC236}">
                    <a16:creationId xmlns:a16="http://schemas.microsoft.com/office/drawing/2014/main" id="{5A75ADCD-47BC-C2E9-5687-25E86ABFAA9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26" name="直線コネクタ 225">
                <a:extLst>
                  <a:ext uri="{FF2B5EF4-FFF2-40B4-BE49-F238E27FC236}">
                    <a16:creationId xmlns:a16="http://schemas.microsoft.com/office/drawing/2014/main" id="{E397C32F-F43A-9675-7127-069035726CF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27" name="直線コネクタ 226">
                <a:extLst>
                  <a:ext uri="{FF2B5EF4-FFF2-40B4-BE49-F238E27FC236}">
                    <a16:creationId xmlns:a16="http://schemas.microsoft.com/office/drawing/2014/main" id="{1A1678B9-40EE-1EB3-C21F-37E7B0CE0EB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23" name="正方形/長方形 222">
              <a:extLst>
                <a:ext uri="{FF2B5EF4-FFF2-40B4-BE49-F238E27FC236}">
                  <a16:creationId xmlns:a16="http://schemas.microsoft.com/office/drawing/2014/main" id="{D2935565-1329-D07E-B184-3CDB5D425AF0}"/>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228" name="直線矢印コネクタ 227">
            <a:extLst>
              <a:ext uri="{FF2B5EF4-FFF2-40B4-BE49-F238E27FC236}">
                <a16:creationId xmlns:a16="http://schemas.microsoft.com/office/drawing/2014/main" id="{C7DC5964-2FA0-E5E2-EB10-25D112765181}"/>
              </a:ext>
            </a:extLst>
          </p:cNvPr>
          <p:cNvCxnSpPr>
            <a:cxnSpLocks/>
            <a:stCxn id="231" idx="2"/>
            <a:endCxn id="235" idx="1"/>
          </p:cNvCxnSpPr>
          <p:nvPr/>
        </p:nvCxnSpPr>
        <p:spPr>
          <a:xfrm>
            <a:off x="7668771" y="3208032"/>
            <a:ext cx="1299" cy="155342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29" name="グループ化 228">
            <a:extLst>
              <a:ext uri="{FF2B5EF4-FFF2-40B4-BE49-F238E27FC236}">
                <a16:creationId xmlns:a16="http://schemas.microsoft.com/office/drawing/2014/main" id="{268E6AA8-FA04-C6B9-4E15-969D977E3314}"/>
              </a:ext>
            </a:extLst>
          </p:cNvPr>
          <p:cNvGrpSpPr/>
          <p:nvPr/>
        </p:nvGrpSpPr>
        <p:grpSpPr>
          <a:xfrm>
            <a:off x="7370829" y="2739282"/>
            <a:ext cx="595884" cy="468750"/>
            <a:chOff x="2420174" y="2805910"/>
            <a:chExt cx="595884" cy="468750"/>
          </a:xfrm>
        </p:grpSpPr>
        <p:pic>
          <p:nvPicPr>
            <p:cNvPr id="230" name="グラフィックス 229" descr="ユーザー 枠線">
              <a:extLst>
                <a:ext uri="{FF2B5EF4-FFF2-40B4-BE49-F238E27FC236}">
                  <a16:creationId xmlns:a16="http://schemas.microsoft.com/office/drawing/2014/main" id="{E702B249-A061-279E-CD19-91DE96DD60FB}"/>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231" name="四角形: 角を丸くする 230">
              <a:extLst>
                <a:ext uri="{FF2B5EF4-FFF2-40B4-BE49-F238E27FC236}">
                  <a16:creationId xmlns:a16="http://schemas.microsoft.com/office/drawing/2014/main" id="{1473ACA7-A846-D583-E40E-8FC9292427FE}"/>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課税台帳上の</a:t>
              </a:r>
              <a:endParaRPr kumimoji="1" lang="en-US" altLang="ja-JP" sz="500" b="1" dirty="0">
                <a:solidFill>
                  <a:schemeClr val="tx1"/>
                </a:solidFill>
                <a:latin typeface="+mn-ea"/>
              </a:endParaRPr>
            </a:p>
            <a:p>
              <a:pPr algn="ctr"/>
              <a:r>
                <a:rPr kumimoji="1" lang="ja-JP" altLang="en-US" sz="500" b="1" dirty="0">
                  <a:solidFill>
                    <a:schemeClr val="tx1"/>
                  </a:solidFill>
                  <a:latin typeface="+mn-ea"/>
                </a:rPr>
                <a:t>納税義務者情報更新</a:t>
              </a:r>
            </a:p>
          </p:txBody>
        </p:sp>
      </p:grpSp>
      <p:grpSp>
        <p:nvGrpSpPr>
          <p:cNvPr id="232" name="グループ化 231">
            <a:extLst>
              <a:ext uri="{FF2B5EF4-FFF2-40B4-BE49-F238E27FC236}">
                <a16:creationId xmlns:a16="http://schemas.microsoft.com/office/drawing/2014/main" id="{3038A633-C9BD-F664-F8F4-AA013DDB31B2}"/>
              </a:ext>
            </a:extLst>
          </p:cNvPr>
          <p:cNvGrpSpPr/>
          <p:nvPr/>
        </p:nvGrpSpPr>
        <p:grpSpPr>
          <a:xfrm>
            <a:off x="7380953" y="4761454"/>
            <a:ext cx="575637" cy="451948"/>
            <a:chOff x="5274238" y="5435536"/>
            <a:chExt cx="439201" cy="345439"/>
          </a:xfrm>
        </p:grpSpPr>
        <p:sp>
          <p:nvSpPr>
            <p:cNvPr id="235" name="フローチャート: 磁気ディスク 234">
              <a:extLst>
                <a:ext uri="{FF2B5EF4-FFF2-40B4-BE49-F238E27FC236}">
                  <a16:creationId xmlns:a16="http://schemas.microsoft.com/office/drawing/2014/main" id="{2FBF5676-E64E-8F9C-EB77-08B61C472DB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36" name="円弧 235">
              <a:extLst>
                <a:ext uri="{FF2B5EF4-FFF2-40B4-BE49-F238E27FC236}">
                  <a16:creationId xmlns:a16="http://schemas.microsoft.com/office/drawing/2014/main" id="{B7135225-8F8B-2035-638D-F2EB3D0DF97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37" name="円弧 236">
              <a:extLst>
                <a:ext uri="{FF2B5EF4-FFF2-40B4-BE49-F238E27FC236}">
                  <a16:creationId xmlns:a16="http://schemas.microsoft.com/office/drawing/2014/main" id="{6192A570-B789-F798-539D-8834D4CDB19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44" name="グループ化 243">
            <a:extLst>
              <a:ext uri="{FF2B5EF4-FFF2-40B4-BE49-F238E27FC236}">
                <a16:creationId xmlns:a16="http://schemas.microsoft.com/office/drawing/2014/main" id="{73FECEAF-045A-9F96-DC27-0CFEB9BB2DA6}"/>
              </a:ext>
            </a:extLst>
          </p:cNvPr>
          <p:cNvGrpSpPr/>
          <p:nvPr/>
        </p:nvGrpSpPr>
        <p:grpSpPr>
          <a:xfrm>
            <a:off x="1765113" y="5121784"/>
            <a:ext cx="752658" cy="405710"/>
            <a:chOff x="4488244" y="5206471"/>
            <a:chExt cx="752658" cy="405710"/>
          </a:xfrm>
        </p:grpSpPr>
        <p:cxnSp>
          <p:nvCxnSpPr>
            <p:cNvPr id="245" name="直線矢印コネクタ 244">
              <a:extLst>
                <a:ext uri="{FF2B5EF4-FFF2-40B4-BE49-F238E27FC236}">
                  <a16:creationId xmlns:a16="http://schemas.microsoft.com/office/drawing/2014/main" id="{08A6AB52-2E42-6A67-F6B7-56BE4DE0DE37}"/>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46" name="グループ化 245">
              <a:extLst>
                <a:ext uri="{FF2B5EF4-FFF2-40B4-BE49-F238E27FC236}">
                  <a16:creationId xmlns:a16="http://schemas.microsoft.com/office/drawing/2014/main" id="{454BFE38-FE84-EAFA-1E33-A4E157BC9929}"/>
                </a:ext>
              </a:extLst>
            </p:cNvPr>
            <p:cNvGrpSpPr/>
            <p:nvPr/>
          </p:nvGrpSpPr>
          <p:grpSpPr>
            <a:xfrm>
              <a:off x="4610864" y="5312359"/>
              <a:ext cx="69614" cy="299822"/>
              <a:chOff x="2439407" y="2962964"/>
              <a:chExt cx="69614" cy="430496"/>
            </a:xfrm>
          </p:grpSpPr>
          <p:cxnSp>
            <p:nvCxnSpPr>
              <p:cNvPr id="248" name="直線コネクタ 247">
                <a:extLst>
                  <a:ext uri="{FF2B5EF4-FFF2-40B4-BE49-F238E27FC236}">
                    <a16:creationId xmlns:a16="http://schemas.microsoft.com/office/drawing/2014/main" id="{DE12A60F-1D3B-BDFA-1BB7-0C2C42F9199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49" name="直線コネクタ 248">
                <a:extLst>
                  <a:ext uri="{FF2B5EF4-FFF2-40B4-BE49-F238E27FC236}">
                    <a16:creationId xmlns:a16="http://schemas.microsoft.com/office/drawing/2014/main" id="{0FE9C9BE-A28E-5450-2CC8-AAD4C9AAF68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50" name="直線コネクタ 249">
                <a:extLst>
                  <a:ext uri="{FF2B5EF4-FFF2-40B4-BE49-F238E27FC236}">
                    <a16:creationId xmlns:a16="http://schemas.microsoft.com/office/drawing/2014/main" id="{E20D5772-20EE-951F-14D7-0918274083C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47" name="正方形/長方形 246">
              <a:extLst>
                <a:ext uri="{FF2B5EF4-FFF2-40B4-BE49-F238E27FC236}">
                  <a16:creationId xmlns:a16="http://schemas.microsoft.com/office/drawing/2014/main" id="{234A76D6-AAA3-E6E9-F054-6FFB6192F123}"/>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251" name="直線矢印コネクタ 250">
            <a:extLst>
              <a:ext uri="{FF2B5EF4-FFF2-40B4-BE49-F238E27FC236}">
                <a16:creationId xmlns:a16="http://schemas.microsoft.com/office/drawing/2014/main" id="{BB67124C-7225-A199-7458-58EBA28A94B8}"/>
              </a:ext>
            </a:extLst>
          </p:cNvPr>
          <p:cNvCxnSpPr>
            <a:cxnSpLocks/>
            <a:stCxn id="254" idx="2"/>
            <a:endCxn id="256" idx="1"/>
          </p:cNvCxnSpPr>
          <p:nvPr/>
        </p:nvCxnSpPr>
        <p:spPr>
          <a:xfrm>
            <a:off x="1551720" y="3208032"/>
            <a:ext cx="1299" cy="155342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52" name="グループ化 251">
            <a:extLst>
              <a:ext uri="{FF2B5EF4-FFF2-40B4-BE49-F238E27FC236}">
                <a16:creationId xmlns:a16="http://schemas.microsoft.com/office/drawing/2014/main" id="{E194F0D7-01CD-6F42-4A75-BEAEF5609FF2}"/>
              </a:ext>
            </a:extLst>
          </p:cNvPr>
          <p:cNvGrpSpPr/>
          <p:nvPr/>
        </p:nvGrpSpPr>
        <p:grpSpPr>
          <a:xfrm>
            <a:off x="1253778" y="2739282"/>
            <a:ext cx="595884" cy="468750"/>
            <a:chOff x="2420174" y="2805910"/>
            <a:chExt cx="595884" cy="468750"/>
          </a:xfrm>
        </p:grpSpPr>
        <p:pic>
          <p:nvPicPr>
            <p:cNvPr id="253" name="グラフィックス 252" descr="ユーザー 枠線">
              <a:extLst>
                <a:ext uri="{FF2B5EF4-FFF2-40B4-BE49-F238E27FC236}">
                  <a16:creationId xmlns:a16="http://schemas.microsoft.com/office/drawing/2014/main" id="{B2C8B60F-9E95-7920-60F9-77F237CE3AEC}"/>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254" name="四角形: 角を丸くする 253">
              <a:extLst>
                <a:ext uri="{FF2B5EF4-FFF2-40B4-BE49-F238E27FC236}">
                  <a16:creationId xmlns:a16="http://schemas.microsoft.com/office/drawing/2014/main" id="{6B1F3DC0-F5D6-24F5-D02A-FA8D7BEAD6B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宛名情報</a:t>
              </a:r>
              <a:endParaRPr kumimoji="1" lang="en-US" altLang="ja-JP" sz="500" b="1" dirty="0">
                <a:solidFill>
                  <a:schemeClr val="tx1"/>
                </a:solidFill>
                <a:latin typeface="+mn-ea"/>
              </a:endParaRPr>
            </a:p>
            <a:p>
              <a:pPr algn="ctr"/>
              <a:r>
                <a:rPr kumimoji="1" lang="ja-JP" altLang="en-US" sz="500" b="1" dirty="0">
                  <a:solidFill>
                    <a:schemeClr val="tx1"/>
                  </a:solidFill>
                  <a:latin typeface="+mn-ea"/>
                </a:rPr>
                <a:t>取込</a:t>
              </a:r>
            </a:p>
          </p:txBody>
        </p:sp>
      </p:grpSp>
      <p:grpSp>
        <p:nvGrpSpPr>
          <p:cNvPr id="255" name="グループ化 254">
            <a:extLst>
              <a:ext uri="{FF2B5EF4-FFF2-40B4-BE49-F238E27FC236}">
                <a16:creationId xmlns:a16="http://schemas.microsoft.com/office/drawing/2014/main" id="{EC51DF59-C87A-494D-9173-32B377AA0964}"/>
              </a:ext>
            </a:extLst>
          </p:cNvPr>
          <p:cNvGrpSpPr/>
          <p:nvPr/>
        </p:nvGrpSpPr>
        <p:grpSpPr>
          <a:xfrm>
            <a:off x="1263902" y="4761454"/>
            <a:ext cx="575637" cy="451948"/>
            <a:chOff x="5274238" y="5435536"/>
            <a:chExt cx="439201" cy="345439"/>
          </a:xfrm>
        </p:grpSpPr>
        <p:sp>
          <p:nvSpPr>
            <p:cNvPr id="256" name="フローチャート: 磁気ディスク 255">
              <a:extLst>
                <a:ext uri="{FF2B5EF4-FFF2-40B4-BE49-F238E27FC236}">
                  <a16:creationId xmlns:a16="http://schemas.microsoft.com/office/drawing/2014/main" id="{1829E764-27E9-DAC0-2C27-1DD8F7AEF93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57" name="円弧 256">
              <a:extLst>
                <a:ext uri="{FF2B5EF4-FFF2-40B4-BE49-F238E27FC236}">
                  <a16:creationId xmlns:a16="http://schemas.microsoft.com/office/drawing/2014/main" id="{2A0E313F-80AB-C5EE-565C-C12AF8418EF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58" name="円弧 257">
              <a:extLst>
                <a:ext uri="{FF2B5EF4-FFF2-40B4-BE49-F238E27FC236}">
                  <a16:creationId xmlns:a16="http://schemas.microsoft.com/office/drawing/2014/main" id="{6F37510C-4565-6841-4002-4BCA11B5FBB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59" name="グループ化 258">
            <a:extLst>
              <a:ext uri="{FF2B5EF4-FFF2-40B4-BE49-F238E27FC236}">
                <a16:creationId xmlns:a16="http://schemas.microsoft.com/office/drawing/2014/main" id="{9EB40A76-779A-249E-C1FB-DFE4430D73DA}"/>
              </a:ext>
            </a:extLst>
          </p:cNvPr>
          <p:cNvGrpSpPr/>
          <p:nvPr/>
        </p:nvGrpSpPr>
        <p:grpSpPr>
          <a:xfrm>
            <a:off x="4972280" y="3208855"/>
            <a:ext cx="635655" cy="706178"/>
            <a:chOff x="2321719" y="2988182"/>
            <a:chExt cx="635655" cy="706178"/>
          </a:xfrm>
        </p:grpSpPr>
        <p:pic>
          <p:nvPicPr>
            <p:cNvPr id="260" name="グラフィックス 259" descr="紙 枠線">
              <a:extLst>
                <a:ext uri="{FF2B5EF4-FFF2-40B4-BE49-F238E27FC236}">
                  <a16:creationId xmlns:a16="http://schemas.microsoft.com/office/drawing/2014/main" id="{2A50EFAC-3CCB-686A-009E-2F71BBD7905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261" name="直線矢印コネクタ 36">
              <a:extLst>
                <a:ext uri="{FF2B5EF4-FFF2-40B4-BE49-F238E27FC236}">
                  <a16:creationId xmlns:a16="http://schemas.microsoft.com/office/drawing/2014/main" id="{81869D8C-849F-543A-5EE9-D89A0C9AFDA3}"/>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62" name="正方形/長方形 261">
              <a:extLst>
                <a:ext uri="{FF2B5EF4-FFF2-40B4-BE49-F238E27FC236}">
                  <a16:creationId xmlns:a16="http://schemas.microsoft.com/office/drawing/2014/main" id="{410D9BEE-4473-CC4C-7536-9FC68E655A57}"/>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rPr>
                <a:t>宛名情報異動者一覧</a:t>
              </a:r>
              <a:endParaRPr kumimoji="1" lang="ja-JP" altLang="en-US" sz="500" b="1" dirty="0">
                <a:solidFill>
                  <a:schemeClr val="tx1"/>
                </a:solidFill>
                <a:latin typeface="+mn-ea"/>
              </a:endParaRPr>
            </a:p>
          </p:txBody>
        </p:sp>
      </p:grpSp>
      <p:cxnSp>
        <p:nvCxnSpPr>
          <p:cNvPr id="287" name="直線矢印コネクタ 286">
            <a:extLst>
              <a:ext uri="{FF2B5EF4-FFF2-40B4-BE49-F238E27FC236}">
                <a16:creationId xmlns:a16="http://schemas.microsoft.com/office/drawing/2014/main" id="{C85B5486-8B50-FEB6-1C9D-AAE744C5D4A9}"/>
              </a:ext>
            </a:extLst>
          </p:cNvPr>
          <p:cNvCxnSpPr>
            <a:cxnSpLocks/>
            <a:stCxn id="64" idx="2"/>
            <a:endCxn id="139" idx="1"/>
          </p:cNvCxnSpPr>
          <p:nvPr/>
        </p:nvCxnSpPr>
        <p:spPr>
          <a:xfrm rot="16200000" flipH="1">
            <a:off x="2500089" y="3234463"/>
            <a:ext cx="648489" cy="400882"/>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95" name="直線矢印コネクタ 294">
            <a:extLst>
              <a:ext uri="{FF2B5EF4-FFF2-40B4-BE49-F238E27FC236}">
                <a16:creationId xmlns:a16="http://schemas.microsoft.com/office/drawing/2014/main" id="{6D9D8586-2E73-32FD-F7B4-9606ACD41A59}"/>
              </a:ext>
            </a:extLst>
          </p:cNvPr>
          <p:cNvCxnSpPr>
            <a:cxnSpLocks/>
            <a:stCxn id="254" idx="3"/>
            <a:endCxn id="64" idx="1"/>
          </p:cNvCxnSpPr>
          <p:nvPr/>
        </p:nvCxnSpPr>
        <p:spPr>
          <a:xfrm>
            <a:off x="1849662" y="2973657"/>
            <a:ext cx="60224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30" name="直線矢印コネクタ 29">
            <a:extLst>
              <a:ext uri="{FF2B5EF4-FFF2-40B4-BE49-F238E27FC236}">
                <a16:creationId xmlns:a16="http://schemas.microsoft.com/office/drawing/2014/main" id="{6352901D-19F9-C565-0158-A9246E810A91}"/>
              </a:ext>
            </a:extLst>
          </p:cNvPr>
          <p:cNvCxnSpPr>
            <a:cxnSpLocks/>
            <a:stCxn id="84" idx="3"/>
            <a:endCxn id="23" idx="1"/>
          </p:cNvCxnSpPr>
          <p:nvPr/>
        </p:nvCxnSpPr>
        <p:spPr>
          <a:xfrm>
            <a:off x="5111616" y="2973657"/>
            <a:ext cx="90211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8" name="正方形/長方形 57">
            <a:extLst>
              <a:ext uri="{FF2B5EF4-FFF2-40B4-BE49-F238E27FC236}">
                <a16:creationId xmlns:a16="http://schemas.microsoft.com/office/drawing/2014/main" id="{328E2178-5A18-6B04-25B6-11DF2C80DC77}"/>
              </a:ext>
            </a:extLst>
          </p:cNvPr>
          <p:cNvSpPr/>
          <p:nvPr/>
        </p:nvSpPr>
        <p:spPr>
          <a:xfrm>
            <a:off x="2112982" y="2562883"/>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エラー・アラートチェック</a:t>
            </a:r>
            <a:endParaRPr kumimoji="1" lang="en-US" altLang="ja-JP" sz="600" b="1" dirty="0">
              <a:solidFill>
                <a:schemeClr val="tx1"/>
              </a:solidFill>
              <a:latin typeface="+mn-ea"/>
            </a:endParaRPr>
          </a:p>
          <a:p>
            <a:pPr algn="ctr"/>
            <a:r>
              <a:rPr kumimoji="1" lang="ja-JP" altLang="en-US" sz="600" b="1" dirty="0">
                <a:solidFill>
                  <a:schemeClr val="tx1"/>
                </a:solidFill>
                <a:latin typeface="+mn-ea"/>
              </a:rPr>
              <a:t>の該当</a:t>
            </a:r>
          </a:p>
        </p:txBody>
      </p:sp>
      <p:sp>
        <p:nvSpPr>
          <p:cNvPr id="64" name="ひし形 63">
            <a:extLst>
              <a:ext uri="{FF2B5EF4-FFF2-40B4-BE49-F238E27FC236}">
                <a16:creationId xmlns:a16="http://schemas.microsoft.com/office/drawing/2014/main" id="{874F3890-17B3-E860-76D4-23243ECA0BB4}"/>
              </a:ext>
            </a:extLst>
          </p:cNvPr>
          <p:cNvSpPr/>
          <p:nvPr/>
        </p:nvSpPr>
        <p:spPr>
          <a:xfrm>
            <a:off x="2451906" y="2836654"/>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70" name="正方形/長方形 69">
            <a:extLst>
              <a:ext uri="{FF2B5EF4-FFF2-40B4-BE49-F238E27FC236}">
                <a16:creationId xmlns:a16="http://schemas.microsoft.com/office/drawing/2014/main" id="{CD9917E2-4F3F-5410-CF93-BE8B2C9BC1FE}"/>
              </a:ext>
            </a:extLst>
          </p:cNvPr>
          <p:cNvSpPr/>
          <p:nvPr/>
        </p:nvSpPr>
        <p:spPr>
          <a:xfrm>
            <a:off x="2173120" y="3402751"/>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grpSp>
        <p:nvGrpSpPr>
          <p:cNvPr id="72" name="グループ化 71">
            <a:extLst>
              <a:ext uri="{FF2B5EF4-FFF2-40B4-BE49-F238E27FC236}">
                <a16:creationId xmlns:a16="http://schemas.microsoft.com/office/drawing/2014/main" id="{60A41B16-CF55-7D17-F931-243F761E9D42}"/>
              </a:ext>
            </a:extLst>
          </p:cNvPr>
          <p:cNvGrpSpPr/>
          <p:nvPr/>
        </p:nvGrpSpPr>
        <p:grpSpPr>
          <a:xfrm>
            <a:off x="5027067" y="5121784"/>
            <a:ext cx="752658" cy="405710"/>
            <a:chOff x="4488244" y="5206471"/>
            <a:chExt cx="752658" cy="405710"/>
          </a:xfrm>
        </p:grpSpPr>
        <p:cxnSp>
          <p:nvCxnSpPr>
            <p:cNvPr id="73" name="直線矢印コネクタ 72">
              <a:extLst>
                <a:ext uri="{FF2B5EF4-FFF2-40B4-BE49-F238E27FC236}">
                  <a16:creationId xmlns:a16="http://schemas.microsoft.com/office/drawing/2014/main" id="{549487E9-5B6C-106E-18FD-3E755B4DFA8D}"/>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4" name="グループ化 73">
              <a:extLst>
                <a:ext uri="{FF2B5EF4-FFF2-40B4-BE49-F238E27FC236}">
                  <a16:creationId xmlns:a16="http://schemas.microsoft.com/office/drawing/2014/main" id="{9EDF1698-7BF0-6463-63DF-BD5672B6ADB6}"/>
                </a:ext>
              </a:extLst>
            </p:cNvPr>
            <p:cNvGrpSpPr/>
            <p:nvPr/>
          </p:nvGrpSpPr>
          <p:grpSpPr>
            <a:xfrm>
              <a:off x="4610864" y="5312359"/>
              <a:ext cx="69614" cy="299822"/>
              <a:chOff x="2439407" y="2962964"/>
              <a:chExt cx="69614" cy="430496"/>
            </a:xfrm>
          </p:grpSpPr>
          <p:cxnSp>
            <p:nvCxnSpPr>
              <p:cNvPr id="76" name="直線コネクタ 75">
                <a:extLst>
                  <a:ext uri="{FF2B5EF4-FFF2-40B4-BE49-F238E27FC236}">
                    <a16:creationId xmlns:a16="http://schemas.microsoft.com/office/drawing/2014/main" id="{C2EBAFEC-D6F9-2096-FE3F-A4E3CB70AD5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7" name="直線コネクタ 76">
                <a:extLst>
                  <a:ext uri="{FF2B5EF4-FFF2-40B4-BE49-F238E27FC236}">
                    <a16:creationId xmlns:a16="http://schemas.microsoft.com/office/drawing/2014/main" id="{6FE01B31-395B-4300-F3C3-301D85B8ED7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9" name="直線コネクタ 78">
                <a:extLst>
                  <a:ext uri="{FF2B5EF4-FFF2-40B4-BE49-F238E27FC236}">
                    <a16:creationId xmlns:a16="http://schemas.microsoft.com/office/drawing/2014/main" id="{5C1CF018-BB43-067A-CADE-4F09AC595EF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5" name="正方形/長方形 74">
              <a:extLst>
                <a:ext uri="{FF2B5EF4-FFF2-40B4-BE49-F238E27FC236}">
                  <a16:creationId xmlns:a16="http://schemas.microsoft.com/office/drawing/2014/main" id="{EFD6E5F6-540E-DC2B-9DDD-42A1B662FBC3}"/>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80" name="直線矢印コネクタ 79">
            <a:extLst>
              <a:ext uri="{FF2B5EF4-FFF2-40B4-BE49-F238E27FC236}">
                <a16:creationId xmlns:a16="http://schemas.microsoft.com/office/drawing/2014/main" id="{BE514A7C-E72D-8D79-8D03-E85E695F96B7}"/>
              </a:ext>
            </a:extLst>
          </p:cNvPr>
          <p:cNvCxnSpPr>
            <a:cxnSpLocks/>
            <a:stCxn id="84" idx="2"/>
            <a:endCxn id="86" idx="1"/>
          </p:cNvCxnSpPr>
          <p:nvPr/>
        </p:nvCxnSpPr>
        <p:spPr>
          <a:xfrm>
            <a:off x="4813674" y="3208032"/>
            <a:ext cx="1299" cy="155342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82" name="グループ化 81">
            <a:extLst>
              <a:ext uri="{FF2B5EF4-FFF2-40B4-BE49-F238E27FC236}">
                <a16:creationId xmlns:a16="http://schemas.microsoft.com/office/drawing/2014/main" id="{132CE8DA-99FF-0555-B166-770F0E2D51B2}"/>
              </a:ext>
            </a:extLst>
          </p:cNvPr>
          <p:cNvGrpSpPr/>
          <p:nvPr/>
        </p:nvGrpSpPr>
        <p:grpSpPr>
          <a:xfrm>
            <a:off x="4515732" y="2739282"/>
            <a:ext cx="595884" cy="468750"/>
            <a:chOff x="2420174" y="2805910"/>
            <a:chExt cx="595884" cy="468750"/>
          </a:xfrm>
        </p:grpSpPr>
        <p:pic>
          <p:nvPicPr>
            <p:cNvPr id="83" name="グラフィックス 82" descr="ユーザー 枠線">
              <a:extLst>
                <a:ext uri="{FF2B5EF4-FFF2-40B4-BE49-F238E27FC236}">
                  <a16:creationId xmlns:a16="http://schemas.microsoft.com/office/drawing/2014/main" id="{58821FFF-3B57-586F-03EB-065A185E696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84" name="四角形: 角を丸くする 83">
              <a:extLst>
                <a:ext uri="{FF2B5EF4-FFF2-40B4-BE49-F238E27FC236}">
                  <a16:creationId xmlns:a16="http://schemas.microsoft.com/office/drawing/2014/main" id="{43021768-0A40-040E-B5A0-009C3A93EF7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宛名情報</a:t>
              </a:r>
              <a:endParaRPr kumimoji="1" lang="en-US" altLang="ja-JP" sz="500" b="1" dirty="0">
                <a:solidFill>
                  <a:schemeClr val="tx1"/>
                </a:solidFill>
                <a:latin typeface="+mn-ea"/>
              </a:endParaRPr>
            </a:p>
            <a:p>
              <a:pPr algn="ctr"/>
              <a:r>
                <a:rPr kumimoji="1" lang="ja-JP" altLang="en-US" sz="500" b="1" dirty="0">
                  <a:solidFill>
                    <a:schemeClr val="tx1"/>
                  </a:solidFill>
                  <a:latin typeface="+mn-ea"/>
                </a:rPr>
                <a:t>一括更新</a:t>
              </a:r>
            </a:p>
          </p:txBody>
        </p:sp>
      </p:grpSp>
      <p:grpSp>
        <p:nvGrpSpPr>
          <p:cNvPr id="85" name="グループ化 84">
            <a:extLst>
              <a:ext uri="{FF2B5EF4-FFF2-40B4-BE49-F238E27FC236}">
                <a16:creationId xmlns:a16="http://schemas.microsoft.com/office/drawing/2014/main" id="{849A24F8-F29F-2E59-63C3-12006FA5357E}"/>
              </a:ext>
            </a:extLst>
          </p:cNvPr>
          <p:cNvGrpSpPr/>
          <p:nvPr/>
        </p:nvGrpSpPr>
        <p:grpSpPr>
          <a:xfrm>
            <a:off x="4525856" y="4761454"/>
            <a:ext cx="575637" cy="451948"/>
            <a:chOff x="5274238" y="5435536"/>
            <a:chExt cx="439201" cy="345439"/>
          </a:xfrm>
        </p:grpSpPr>
        <p:sp>
          <p:nvSpPr>
            <p:cNvPr id="86" name="フローチャート: 磁気ディスク 85">
              <a:extLst>
                <a:ext uri="{FF2B5EF4-FFF2-40B4-BE49-F238E27FC236}">
                  <a16:creationId xmlns:a16="http://schemas.microsoft.com/office/drawing/2014/main" id="{944C1054-59CB-6400-E50F-78FB7653ABE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87" name="円弧 86">
              <a:extLst>
                <a:ext uri="{FF2B5EF4-FFF2-40B4-BE49-F238E27FC236}">
                  <a16:creationId xmlns:a16="http://schemas.microsoft.com/office/drawing/2014/main" id="{DB09891E-4529-C70A-4E05-EBB1BA46668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88" name="円弧 87">
              <a:extLst>
                <a:ext uri="{FF2B5EF4-FFF2-40B4-BE49-F238E27FC236}">
                  <a16:creationId xmlns:a16="http://schemas.microsoft.com/office/drawing/2014/main" id="{E8FB4416-3BEE-F2AE-54C3-C0BD726F291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26" name="グループ化 125">
            <a:extLst>
              <a:ext uri="{FF2B5EF4-FFF2-40B4-BE49-F238E27FC236}">
                <a16:creationId xmlns:a16="http://schemas.microsoft.com/office/drawing/2014/main" id="{F85CB3EE-A069-AF1B-8106-E91AFC2F63BE}"/>
              </a:ext>
            </a:extLst>
          </p:cNvPr>
          <p:cNvGrpSpPr/>
          <p:nvPr/>
        </p:nvGrpSpPr>
        <p:grpSpPr>
          <a:xfrm>
            <a:off x="3536109" y="5121784"/>
            <a:ext cx="752658" cy="405710"/>
            <a:chOff x="4488244" y="5206471"/>
            <a:chExt cx="752658" cy="405710"/>
          </a:xfrm>
        </p:grpSpPr>
        <p:cxnSp>
          <p:nvCxnSpPr>
            <p:cNvPr id="130" name="直線矢印コネクタ 129">
              <a:extLst>
                <a:ext uri="{FF2B5EF4-FFF2-40B4-BE49-F238E27FC236}">
                  <a16:creationId xmlns:a16="http://schemas.microsoft.com/office/drawing/2014/main" id="{F9756052-2D64-A168-7E7F-3D933961DD50}"/>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1" name="グループ化 130">
              <a:extLst>
                <a:ext uri="{FF2B5EF4-FFF2-40B4-BE49-F238E27FC236}">
                  <a16:creationId xmlns:a16="http://schemas.microsoft.com/office/drawing/2014/main" id="{460AC6E8-9F2A-A9DF-04F3-9887272FDE14}"/>
                </a:ext>
              </a:extLst>
            </p:cNvPr>
            <p:cNvGrpSpPr/>
            <p:nvPr/>
          </p:nvGrpSpPr>
          <p:grpSpPr>
            <a:xfrm>
              <a:off x="4610864" y="5312359"/>
              <a:ext cx="69614" cy="299822"/>
              <a:chOff x="2439407" y="2962964"/>
              <a:chExt cx="69614" cy="430496"/>
            </a:xfrm>
          </p:grpSpPr>
          <p:cxnSp>
            <p:nvCxnSpPr>
              <p:cNvPr id="133" name="直線コネクタ 132">
                <a:extLst>
                  <a:ext uri="{FF2B5EF4-FFF2-40B4-BE49-F238E27FC236}">
                    <a16:creationId xmlns:a16="http://schemas.microsoft.com/office/drawing/2014/main" id="{44945A6D-F178-1092-CE5E-F4E91A5535F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4" name="直線コネクタ 133">
                <a:extLst>
                  <a:ext uri="{FF2B5EF4-FFF2-40B4-BE49-F238E27FC236}">
                    <a16:creationId xmlns:a16="http://schemas.microsoft.com/office/drawing/2014/main" id="{3EC096BE-8887-D118-51E2-9B63270B98D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35" name="直線コネクタ 134">
                <a:extLst>
                  <a:ext uri="{FF2B5EF4-FFF2-40B4-BE49-F238E27FC236}">
                    <a16:creationId xmlns:a16="http://schemas.microsoft.com/office/drawing/2014/main" id="{AA21FBDE-E662-8B1C-14F6-AA366C5AE88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2" name="正方形/長方形 131">
              <a:extLst>
                <a:ext uri="{FF2B5EF4-FFF2-40B4-BE49-F238E27FC236}">
                  <a16:creationId xmlns:a16="http://schemas.microsoft.com/office/drawing/2014/main" id="{E94CD644-5D66-A2BA-AE5A-36AF79346C7F}"/>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136" name="直線矢印コネクタ 135">
            <a:extLst>
              <a:ext uri="{FF2B5EF4-FFF2-40B4-BE49-F238E27FC236}">
                <a16:creationId xmlns:a16="http://schemas.microsoft.com/office/drawing/2014/main" id="{AED6B59D-C225-D22A-BBFF-1F63E32BA80F}"/>
              </a:ext>
            </a:extLst>
          </p:cNvPr>
          <p:cNvCxnSpPr>
            <a:cxnSpLocks/>
            <a:stCxn id="139" idx="2"/>
            <a:endCxn id="141" idx="1"/>
          </p:cNvCxnSpPr>
          <p:nvPr/>
        </p:nvCxnSpPr>
        <p:spPr>
          <a:xfrm>
            <a:off x="3322716" y="3993524"/>
            <a:ext cx="1299" cy="76793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7" name="グループ化 136">
            <a:extLst>
              <a:ext uri="{FF2B5EF4-FFF2-40B4-BE49-F238E27FC236}">
                <a16:creationId xmlns:a16="http://schemas.microsoft.com/office/drawing/2014/main" id="{88BC4EFF-6FD4-CAF2-260E-1B498DAA4D35}"/>
              </a:ext>
            </a:extLst>
          </p:cNvPr>
          <p:cNvGrpSpPr/>
          <p:nvPr/>
        </p:nvGrpSpPr>
        <p:grpSpPr>
          <a:xfrm>
            <a:off x="3024774" y="3524774"/>
            <a:ext cx="595884" cy="468750"/>
            <a:chOff x="2420174" y="2805910"/>
            <a:chExt cx="595884" cy="468750"/>
          </a:xfrm>
        </p:grpSpPr>
        <p:pic>
          <p:nvPicPr>
            <p:cNvPr id="138" name="グラフィックス 137" descr="ユーザー 枠線">
              <a:extLst>
                <a:ext uri="{FF2B5EF4-FFF2-40B4-BE49-F238E27FC236}">
                  <a16:creationId xmlns:a16="http://schemas.microsoft.com/office/drawing/2014/main" id="{0781CCD2-D8D4-2C84-409D-E9CEE983C837}"/>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9" name="四角形: 角を丸くする 138">
              <a:extLst>
                <a:ext uri="{FF2B5EF4-FFF2-40B4-BE49-F238E27FC236}">
                  <a16:creationId xmlns:a16="http://schemas.microsoft.com/office/drawing/2014/main" id="{C3C71810-6EE4-24D7-B9BD-336AB770786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訂正・確認処理</a:t>
              </a:r>
            </a:p>
          </p:txBody>
        </p:sp>
      </p:grpSp>
      <p:grpSp>
        <p:nvGrpSpPr>
          <p:cNvPr id="140" name="グループ化 139">
            <a:extLst>
              <a:ext uri="{FF2B5EF4-FFF2-40B4-BE49-F238E27FC236}">
                <a16:creationId xmlns:a16="http://schemas.microsoft.com/office/drawing/2014/main" id="{7343DC92-CC27-E30A-DAB8-4294501993DB}"/>
              </a:ext>
            </a:extLst>
          </p:cNvPr>
          <p:cNvGrpSpPr/>
          <p:nvPr/>
        </p:nvGrpSpPr>
        <p:grpSpPr>
          <a:xfrm>
            <a:off x="3034898" y="4761454"/>
            <a:ext cx="575637" cy="451948"/>
            <a:chOff x="5274238" y="5435536"/>
            <a:chExt cx="439201" cy="345439"/>
          </a:xfrm>
        </p:grpSpPr>
        <p:sp>
          <p:nvSpPr>
            <p:cNvPr id="141" name="フローチャート: 磁気ディスク 140">
              <a:extLst>
                <a:ext uri="{FF2B5EF4-FFF2-40B4-BE49-F238E27FC236}">
                  <a16:creationId xmlns:a16="http://schemas.microsoft.com/office/drawing/2014/main" id="{D7F49684-6E01-49BB-9A9B-62ED3262C7F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2" name="円弧 141">
              <a:extLst>
                <a:ext uri="{FF2B5EF4-FFF2-40B4-BE49-F238E27FC236}">
                  <a16:creationId xmlns:a16="http://schemas.microsoft.com/office/drawing/2014/main" id="{DAD1B6E8-7056-D279-1091-7F0D4C6C973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3" name="円弧 142">
              <a:extLst>
                <a:ext uri="{FF2B5EF4-FFF2-40B4-BE49-F238E27FC236}">
                  <a16:creationId xmlns:a16="http://schemas.microsoft.com/office/drawing/2014/main" id="{423CF04C-A837-0501-B2E5-E4F4826ACD4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1" name="グループ化 20">
            <a:extLst>
              <a:ext uri="{FF2B5EF4-FFF2-40B4-BE49-F238E27FC236}">
                <a16:creationId xmlns:a16="http://schemas.microsoft.com/office/drawing/2014/main" id="{CCB9AE40-8688-4428-FA4E-71B8FF77A054}"/>
              </a:ext>
            </a:extLst>
          </p:cNvPr>
          <p:cNvGrpSpPr/>
          <p:nvPr/>
        </p:nvGrpSpPr>
        <p:grpSpPr>
          <a:xfrm>
            <a:off x="6013726" y="2836857"/>
            <a:ext cx="345600" cy="273600"/>
            <a:chOff x="5299757" y="4130088"/>
            <a:chExt cx="390144" cy="325120"/>
          </a:xfrm>
        </p:grpSpPr>
        <p:sp>
          <p:nvSpPr>
            <p:cNvPr id="22" name="加算記号 21">
              <a:extLst>
                <a:ext uri="{FF2B5EF4-FFF2-40B4-BE49-F238E27FC236}">
                  <a16:creationId xmlns:a16="http://schemas.microsoft.com/office/drawing/2014/main" id="{5CA11188-144E-0A74-0474-483029368235}"/>
                </a:ext>
              </a:extLst>
            </p:cNvPr>
            <p:cNvSpPr/>
            <p:nvPr/>
          </p:nvSpPr>
          <p:spPr>
            <a:xfrm>
              <a:off x="5390649" y="4182956"/>
              <a:ext cx="208360" cy="210255"/>
            </a:xfrm>
            <a:prstGeom prst="mathPlus">
              <a:avLst>
                <a:gd name="adj1" fmla="val 9501"/>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3" name="ひし形 22">
              <a:extLst>
                <a:ext uri="{FF2B5EF4-FFF2-40B4-BE49-F238E27FC236}">
                  <a16:creationId xmlns:a16="http://schemas.microsoft.com/office/drawing/2014/main" id="{2152B1C7-2F95-C73D-3A25-CAF11EB5147E}"/>
                </a:ext>
              </a:extLst>
            </p:cNvPr>
            <p:cNvSpPr/>
            <p:nvPr/>
          </p:nvSpPr>
          <p:spPr>
            <a:xfrm>
              <a:off x="5299757" y="4130088"/>
              <a:ext cx="390144" cy="325120"/>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grpSp>
      <p:sp>
        <p:nvSpPr>
          <p:cNvPr id="25" name="正方形/長方形 24">
            <a:extLst>
              <a:ext uri="{FF2B5EF4-FFF2-40B4-BE49-F238E27FC236}">
                <a16:creationId xmlns:a16="http://schemas.microsoft.com/office/drawing/2014/main" id="{B0EA5149-ED9E-79E6-9E73-C3EACE7C3D94}"/>
              </a:ext>
            </a:extLst>
          </p:cNvPr>
          <p:cNvSpPr/>
          <p:nvPr/>
        </p:nvSpPr>
        <p:spPr>
          <a:xfrm>
            <a:off x="4465068" y="414922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自動・手動</a:t>
            </a:r>
            <a:endParaRPr kumimoji="1" lang="en-US" altLang="ja-JP" sz="600" b="1" dirty="0">
              <a:solidFill>
                <a:schemeClr val="tx1"/>
              </a:solidFill>
              <a:highlight>
                <a:srgbClr val="FFFFFF"/>
              </a:highlight>
              <a:latin typeface="+mn-ea"/>
            </a:endParaRPr>
          </a:p>
          <a:p>
            <a:pPr algn="ctr"/>
            <a:r>
              <a:rPr kumimoji="1" lang="ja-JP" altLang="en-US" sz="600" b="1" dirty="0">
                <a:solidFill>
                  <a:schemeClr val="tx1"/>
                </a:solidFill>
                <a:highlight>
                  <a:srgbClr val="FFFFFF"/>
                </a:highlight>
                <a:latin typeface="+mn-ea"/>
              </a:rPr>
              <a:t>選択可能</a:t>
            </a:r>
          </a:p>
        </p:txBody>
      </p:sp>
      <p:grpSp>
        <p:nvGrpSpPr>
          <p:cNvPr id="51" name="グループ化 50">
            <a:extLst>
              <a:ext uri="{FF2B5EF4-FFF2-40B4-BE49-F238E27FC236}">
                <a16:creationId xmlns:a16="http://schemas.microsoft.com/office/drawing/2014/main" id="{9917B6CD-DD18-4174-187F-BDD19F583BE0}"/>
              </a:ext>
            </a:extLst>
          </p:cNvPr>
          <p:cNvGrpSpPr/>
          <p:nvPr/>
        </p:nvGrpSpPr>
        <p:grpSpPr>
          <a:xfrm>
            <a:off x="6567135" y="2145792"/>
            <a:ext cx="595884" cy="468750"/>
            <a:chOff x="2420174" y="2805910"/>
            <a:chExt cx="595884" cy="468750"/>
          </a:xfrm>
        </p:grpSpPr>
        <p:pic>
          <p:nvPicPr>
            <p:cNvPr id="52" name="グラフィックス 51" descr="ユーザー 枠線">
              <a:extLst>
                <a:ext uri="{FF2B5EF4-FFF2-40B4-BE49-F238E27FC236}">
                  <a16:creationId xmlns:a16="http://schemas.microsoft.com/office/drawing/2014/main" id="{D9AA7343-8498-670E-62BB-9137DE2CF4C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53" name="四角形: 角を丸くする 52">
              <a:extLst>
                <a:ext uri="{FF2B5EF4-FFF2-40B4-BE49-F238E27FC236}">
                  <a16:creationId xmlns:a16="http://schemas.microsoft.com/office/drawing/2014/main" id="{8200AFFF-5D46-237E-5935-1349A6EC292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自動更新</a:t>
              </a:r>
            </a:p>
          </p:txBody>
        </p:sp>
      </p:grpSp>
      <p:grpSp>
        <p:nvGrpSpPr>
          <p:cNvPr id="54" name="グループ化 53">
            <a:extLst>
              <a:ext uri="{FF2B5EF4-FFF2-40B4-BE49-F238E27FC236}">
                <a16:creationId xmlns:a16="http://schemas.microsoft.com/office/drawing/2014/main" id="{B29DA560-516B-9E63-C575-9263EE813C71}"/>
              </a:ext>
            </a:extLst>
          </p:cNvPr>
          <p:cNvGrpSpPr/>
          <p:nvPr/>
        </p:nvGrpSpPr>
        <p:grpSpPr>
          <a:xfrm>
            <a:off x="6582561" y="3403743"/>
            <a:ext cx="595884" cy="468750"/>
            <a:chOff x="2420174" y="2805910"/>
            <a:chExt cx="595884" cy="468750"/>
          </a:xfrm>
        </p:grpSpPr>
        <p:pic>
          <p:nvPicPr>
            <p:cNvPr id="56" name="グラフィックス 55" descr="ユーザー 枠線">
              <a:extLst>
                <a:ext uri="{FF2B5EF4-FFF2-40B4-BE49-F238E27FC236}">
                  <a16:creationId xmlns:a16="http://schemas.microsoft.com/office/drawing/2014/main" id="{958D037F-78C7-4FD8-F9ED-75DE3D9B05F9}"/>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57" name="四角形: 角を丸くする 56">
              <a:extLst>
                <a:ext uri="{FF2B5EF4-FFF2-40B4-BE49-F238E27FC236}">
                  <a16:creationId xmlns:a16="http://schemas.microsoft.com/office/drawing/2014/main" id="{F709306E-C398-D946-7304-5599A95F381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自動</a:t>
              </a:r>
              <a:r>
                <a:rPr kumimoji="1" lang="en-US" altLang="ja-JP" sz="500" b="1" dirty="0">
                  <a:solidFill>
                    <a:schemeClr val="tx1"/>
                  </a:solidFill>
                  <a:latin typeface="+mn-ea"/>
                </a:rPr>
                <a:t>or</a:t>
              </a:r>
              <a:r>
                <a:rPr kumimoji="1" lang="ja-JP" altLang="en-US" sz="500" b="1" dirty="0">
                  <a:solidFill>
                    <a:schemeClr val="tx1"/>
                  </a:solidFill>
                  <a:latin typeface="+mn-ea"/>
                </a:rPr>
                <a:t>手動</a:t>
              </a:r>
              <a:endParaRPr kumimoji="1" lang="en-US" altLang="ja-JP" sz="500" b="1" dirty="0">
                <a:solidFill>
                  <a:schemeClr val="tx1"/>
                </a:solidFill>
                <a:latin typeface="+mn-ea"/>
              </a:endParaRPr>
            </a:p>
            <a:p>
              <a:pPr algn="ctr"/>
              <a:r>
                <a:rPr kumimoji="1" lang="ja-JP" altLang="en-US" sz="500" b="1" dirty="0">
                  <a:solidFill>
                    <a:schemeClr val="tx1"/>
                  </a:solidFill>
                  <a:latin typeface="+mn-ea"/>
                </a:rPr>
                <a:t>更新</a:t>
              </a:r>
            </a:p>
          </p:txBody>
        </p:sp>
      </p:grpSp>
      <p:grpSp>
        <p:nvGrpSpPr>
          <p:cNvPr id="97" name="グループ化 96">
            <a:extLst>
              <a:ext uri="{FF2B5EF4-FFF2-40B4-BE49-F238E27FC236}">
                <a16:creationId xmlns:a16="http://schemas.microsoft.com/office/drawing/2014/main" id="{B3AE1160-129A-F8CE-863F-2702452140A8}"/>
              </a:ext>
            </a:extLst>
          </p:cNvPr>
          <p:cNvGrpSpPr/>
          <p:nvPr/>
        </p:nvGrpSpPr>
        <p:grpSpPr>
          <a:xfrm>
            <a:off x="7100645" y="5121784"/>
            <a:ext cx="752658" cy="405710"/>
            <a:chOff x="4488244" y="5206471"/>
            <a:chExt cx="752658" cy="405710"/>
          </a:xfrm>
        </p:grpSpPr>
        <p:cxnSp>
          <p:nvCxnSpPr>
            <p:cNvPr id="98" name="直線矢印コネクタ 97">
              <a:extLst>
                <a:ext uri="{FF2B5EF4-FFF2-40B4-BE49-F238E27FC236}">
                  <a16:creationId xmlns:a16="http://schemas.microsoft.com/office/drawing/2014/main" id="{5D83B58E-44BC-4C0E-F137-E8B734F5D727}"/>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99" name="グループ化 98">
              <a:extLst>
                <a:ext uri="{FF2B5EF4-FFF2-40B4-BE49-F238E27FC236}">
                  <a16:creationId xmlns:a16="http://schemas.microsoft.com/office/drawing/2014/main" id="{9A73503D-C93C-008F-7A4C-F045D7E21CF5}"/>
                </a:ext>
              </a:extLst>
            </p:cNvPr>
            <p:cNvGrpSpPr/>
            <p:nvPr/>
          </p:nvGrpSpPr>
          <p:grpSpPr>
            <a:xfrm>
              <a:off x="4610864" y="5312359"/>
              <a:ext cx="69614" cy="299822"/>
              <a:chOff x="2439407" y="2962964"/>
              <a:chExt cx="69614" cy="430496"/>
            </a:xfrm>
          </p:grpSpPr>
          <p:cxnSp>
            <p:nvCxnSpPr>
              <p:cNvPr id="101" name="直線コネクタ 100">
                <a:extLst>
                  <a:ext uri="{FF2B5EF4-FFF2-40B4-BE49-F238E27FC236}">
                    <a16:creationId xmlns:a16="http://schemas.microsoft.com/office/drawing/2014/main" id="{FE74545B-CBEC-7B01-0F2C-11E17E9A6E0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02" name="直線コネクタ 101">
                <a:extLst>
                  <a:ext uri="{FF2B5EF4-FFF2-40B4-BE49-F238E27FC236}">
                    <a16:creationId xmlns:a16="http://schemas.microsoft.com/office/drawing/2014/main" id="{9A611472-091A-CC4F-EA85-196651CC1D5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03" name="直線コネクタ 102">
                <a:extLst>
                  <a:ext uri="{FF2B5EF4-FFF2-40B4-BE49-F238E27FC236}">
                    <a16:creationId xmlns:a16="http://schemas.microsoft.com/office/drawing/2014/main" id="{6BB9925B-9689-AA30-9BB7-0B84F769DBA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00" name="正方形/長方形 99">
              <a:extLst>
                <a:ext uri="{FF2B5EF4-FFF2-40B4-BE49-F238E27FC236}">
                  <a16:creationId xmlns:a16="http://schemas.microsoft.com/office/drawing/2014/main" id="{B2AF5D27-B731-12DC-27C0-38B7C6947777}"/>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104" name="直線矢印コネクタ 103">
            <a:extLst>
              <a:ext uri="{FF2B5EF4-FFF2-40B4-BE49-F238E27FC236}">
                <a16:creationId xmlns:a16="http://schemas.microsoft.com/office/drawing/2014/main" id="{35384402-25DF-9507-0E24-AF2FD7C32640}"/>
              </a:ext>
            </a:extLst>
          </p:cNvPr>
          <p:cNvCxnSpPr>
            <a:cxnSpLocks/>
            <a:stCxn id="57" idx="2"/>
            <a:endCxn id="106" idx="1"/>
          </p:cNvCxnSpPr>
          <p:nvPr/>
        </p:nvCxnSpPr>
        <p:spPr>
          <a:xfrm>
            <a:off x="6880503" y="3872493"/>
            <a:ext cx="1299" cy="88896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05" name="グループ化 104">
            <a:extLst>
              <a:ext uri="{FF2B5EF4-FFF2-40B4-BE49-F238E27FC236}">
                <a16:creationId xmlns:a16="http://schemas.microsoft.com/office/drawing/2014/main" id="{D56932DA-AAEE-5B00-E6F6-62B162C27890}"/>
              </a:ext>
            </a:extLst>
          </p:cNvPr>
          <p:cNvGrpSpPr/>
          <p:nvPr/>
        </p:nvGrpSpPr>
        <p:grpSpPr>
          <a:xfrm>
            <a:off x="6592685" y="4761454"/>
            <a:ext cx="575637" cy="451948"/>
            <a:chOff x="5274238" y="5435536"/>
            <a:chExt cx="439201" cy="345439"/>
          </a:xfrm>
        </p:grpSpPr>
        <p:sp>
          <p:nvSpPr>
            <p:cNvPr id="106" name="フローチャート: 磁気ディスク 105">
              <a:extLst>
                <a:ext uri="{FF2B5EF4-FFF2-40B4-BE49-F238E27FC236}">
                  <a16:creationId xmlns:a16="http://schemas.microsoft.com/office/drawing/2014/main" id="{9DBF242D-13AA-1FCA-DBA5-3F0B46332F5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07" name="円弧 106">
              <a:extLst>
                <a:ext uri="{FF2B5EF4-FFF2-40B4-BE49-F238E27FC236}">
                  <a16:creationId xmlns:a16="http://schemas.microsoft.com/office/drawing/2014/main" id="{87EDDD49-09F3-CBD1-D4EC-EB4FB1B0DC6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11" name="円弧 110">
              <a:extLst>
                <a:ext uri="{FF2B5EF4-FFF2-40B4-BE49-F238E27FC236}">
                  <a16:creationId xmlns:a16="http://schemas.microsoft.com/office/drawing/2014/main" id="{C9025BB0-D0C0-782D-4F2D-ADA054121C0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112" name="正方形/長方形 111">
            <a:extLst>
              <a:ext uri="{FF2B5EF4-FFF2-40B4-BE49-F238E27FC236}">
                <a16:creationId xmlns:a16="http://schemas.microsoft.com/office/drawing/2014/main" id="{E4D88156-C4DE-FD90-FD17-597AE4AB34C6}"/>
              </a:ext>
            </a:extLst>
          </p:cNvPr>
          <p:cNvSpPr/>
          <p:nvPr/>
        </p:nvSpPr>
        <p:spPr>
          <a:xfrm>
            <a:off x="6531897" y="414922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団体ごと選択可能</a:t>
            </a:r>
          </a:p>
        </p:txBody>
      </p:sp>
      <p:grpSp>
        <p:nvGrpSpPr>
          <p:cNvPr id="114" name="グループ化 113">
            <a:extLst>
              <a:ext uri="{FF2B5EF4-FFF2-40B4-BE49-F238E27FC236}">
                <a16:creationId xmlns:a16="http://schemas.microsoft.com/office/drawing/2014/main" id="{C1DC5AB5-DF50-5F18-0D4F-78D4D26F6A8D}"/>
              </a:ext>
            </a:extLst>
          </p:cNvPr>
          <p:cNvGrpSpPr/>
          <p:nvPr/>
        </p:nvGrpSpPr>
        <p:grpSpPr>
          <a:xfrm>
            <a:off x="2662907" y="5760259"/>
            <a:ext cx="575637" cy="451948"/>
            <a:chOff x="5274238" y="5435536"/>
            <a:chExt cx="439201" cy="345439"/>
          </a:xfrm>
        </p:grpSpPr>
        <p:sp>
          <p:nvSpPr>
            <p:cNvPr id="115" name="フローチャート: 磁気ディスク 114">
              <a:extLst>
                <a:ext uri="{FF2B5EF4-FFF2-40B4-BE49-F238E27FC236}">
                  <a16:creationId xmlns:a16="http://schemas.microsoft.com/office/drawing/2014/main" id="{9386C9D8-388D-7CFE-5019-2D1E4050B43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宛名管理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6" name="円弧 115">
              <a:extLst>
                <a:ext uri="{FF2B5EF4-FFF2-40B4-BE49-F238E27FC236}">
                  <a16:creationId xmlns:a16="http://schemas.microsoft.com/office/drawing/2014/main" id="{97E94298-4499-D7EF-AA59-226D4A32006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18" name="円弧 117">
              <a:extLst>
                <a:ext uri="{FF2B5EF4-FFF2-40B4-BE49-F238E27FC236}">
                  <a16:creationId xmlns:a16="http://schemas.microsoft.com/office/drawing/2014/main" id="{C121CEBA-AD70-2D50-A666-220219B9517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27" name="グループ化 126">
            <a:extLst>
              <a:ext uri="{FF2B5EF4-FFF2-40B4-BE49-F238E27FC236}">
                <a16:creationId xmlns:a16="http://schemas.microsoft.com/office/drawing/2014/main" id="{B2C9883B-EA31-16BF-256C-67F3C9C10F13}"/>
              </a:ext>
            </a:extLst>
          </p:cNvPr>
          <p:cNvGrpSpPr/>
          <p:nvPr/>
        </p:nvGrpSpPr>
        <p:grpSpPr>
          <a:xfrm>
            <a:off x="3543300" y="5760259"/>
            <a:ext cx="575637" cy="451948"/>
            <a:chOff x="5274238" y="5435536"/>
            <a:chExt cx="439201" cy="345439"/>
          </a:xfrm>
        </p:grpSpPr>
        <p:sp>
          <p:nvSpPr>
            <p:cNvPr id="128" name="フローチャート: 磁気ディスク 127">
              <a:extLst>
                <a:ext uri="{FF2B5EF4-FFF2-40B4-BE49-F238E27FC236}">
                  <a16:creationId xmlns:a16="http://schemas.microsoft.com/office/drawing/2014/main" id="{B344D15B-03F3-EBD7-AC53-8E65BEF6EFC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住民記録</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29" name="円弧 128">
              <a:extLst>
                <a:ext uri="{FF2B5EF4-FFF2-40B4-BE49-F238E27FC236}">
                  <a16:creationId xmlns:a16="http://schemas.microsoft.com/office/drawing/2014/main" id="{6CEF1871-BA27-179C-3665-7AD7AD6E54C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4" name="円弧 143">
              <a:extLst>
                <a:ext uri="{FF2B5EF4-FFF2-40B4-BE49-F238E27FC236}">
                  <a16:creationId xmlns:a16="http://schemas.microsoft.com/office/drawing/2014/main" id="{BFE3B921-64F7-A77D-743B-6A1D5E5973A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145" name="四角形: 角を丸くする 144">
            <a:extLst>
              <a:ext uri="{FF2B5EF4-FFF2-40B4-BE49-F238E27FC236}">
                <a16:creationId xmlns:a16="http://schemas.microsoft.com/office/drawing/2014/main" id="{4E05D4C9-7317-2BC2-9831-8D2C58131793}"/>
              </a:ext>
            </a:extLst>
          </p:cNvPr>
          <p:cNvSpPr/>
          <p:nvPr/>
        </p:nvSpPr>
        <p:spPr>
          <a:xfrm>
            <a:off x="2362222" y="5616116"/>
            <a:ext cx="2057400" cy="848452"/>
          </a:xfrm>
          <a:prstGeom prst="roundRect">
            <a:avLst/>
          </a:prstGeom>
          <a:noFill/>
          <a:ln w="9525">
            <a:solidFill>
              <a:schemeClr val="tx1"/>
            </a:solidFill>
            <a:prstDash val="lgDashDot"/>
          </a:ln>
        </p:spPr>
        <p:style>
          <a:lnRef idx="2">
            <a:schemeClr val="accent1">
              <a:shade val="15000"/>
            </a:schemeClr>
          </a:lnRef>
          <a:fillRef idx="1">
            <a:schemeClr val="accent1"/>
          </a:fillRef>
          <a:effectRef idx="0">
            <a:schemeClr val="accent1"/>
          </a:effectRef>
          <a:fontRef idx="minor">
            <a:schemeClr val="lt1"/>
          </a:fontRef>
        </p:style>
        <p:txBody>
          <a:bodyPr rtlCol="0" anchor="b"/>
          <a:lstStyle/>
          <a:p>
            <a:pPr algn="ctr"/>
            <a:r>
              <a:rPr kumimoji="1" lang="ja-JP" altLang="en-US" sz="600" b="1" dirty="0">
                <a:solidFill>
                  <a:schemeClr val="tx1"/>
                </a:solidFill>
                <a:latin typeface="+mn-ea"/>
              </a:rPr>
              <a:t>関連システム</a:t>
            </a:r>
          </a:p>
        </p:txBody>
      </p:sp>
      <p:cxnSp>
        <p:nvCxnSpPr>
          <p:cNvPr id="146" name="直線矢印コネクタ 145">
            <a:extLst>
              <a:ext uri="{FF2B5EF4-FFF2-40B4-BE49-F238E27FC236}">
                <a16:creationId xmlns:a16="http://schemas.microsoft.com/office/drawing/2014/main" id="{1709ADA1-1AC2-CB19-EA47-7C99575F5EA5}"/>
              </a:ext>
            </a:extLst>
          </p:cNvPr>
          <p:cNvCxnSpPr>
            <a:cxnSpLocks/>
            <a:stCxn id="145" idx="1"/>
            <a:endCxn id="256" idx="3"/>
          </p:cNvCxnSpPr>
          <p:nvPr/>
        </p:nvCxnSpPr>
        <p:spPr>
          <a:xfrm rot="10800000">
            <a:off x="1553020" y="5213402"/>
            <a:ext cx="809203" cy="82694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49" name="正方形/長方形 148">
            <a:extLst>
              <a:ext uri="{FF2B5EF4-FFF2-40B4-BE49-F238E27FC236}">
                <a16:creationId xmlns:a16="http://schemas.microsoft.com/office/drawing/2014/main" id="{EB7B110A-06B0-613B-E9DC-3ADC52044046}"/>
              </a:ext>
            </a:extLst>
          </p:cNvPr>
          <p:cNvSpPr/>
          <p:nvPr/>
        </p:nvSpPr>
        <p:spPr>
          <a:xfrm>
            <a:off x="1320666" y="5979001"/>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参照</a:t>
            </a:r>
          </a:p>
        </p:txBody>
      </p:sp>
      <p:cxnSp>
        <p:nvCxnSpPr>
          <p:cNvPr id="158" name="直線矢印コネクタ 286">
            <a:extLst>
              <a:ext uri="{FF2B5EF4-FFF2-40B4-BE49-F238E27FC236}">
                <a16:creationId xmlns:a16="http://schemas.microsoft.com/office/drawing/2014/main" id="{502C568C-5380-20BB-BCAD-51626FC8C43D}"/>
              </a:ext>
            </a:extLst>
          </p:cNvPr>
          <p:cNvCxnSpPr>
            <a:cxnSpLocks/>
            <a:stCxn id="139" idx="3"/>
            <a:endCxn id="84" idx="1"/>
          </p:cNvCxnSpPr>
          <p:nvPr/>
        </p:nvCxnSpPr>
        <p:spPr>
          <a:xfrm flipV="1">
            <a:off x="3620658" y="2973657"/>
            <a:ext cx="895074" cy="785492"/>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70" name="直線矢印コネクタ 160">
            <a:extLst>
              <a:ext uri="{FF2B5EF4-FFF2-40B4-BE49-F238E27FC236}">
                <a16:creationId xmlns:a16="http://schemas.microsoft.com/office/drawing/2014/main" id="{58E300AA-0CA3-CB8E-3E05-B45851F6E221}"/>
              </a:ext>
            </a:extLst>
          </p:cNvPr>
          <p:cNvCxnSpPr>
            <a:cxnSpLocks/>
            <a:stCxn id="53" idx="3"/>
            <a:endCxn id="231" idx="1"/>
          </p:cNvCxnSpPr>
          <p:nvPr/>
        </p:nvCxnSpPr>
        <p:spPr>
          <a:xfrm>
            <a:off x="7163019" y="2380167"/>
            <a:ext cx="207810" cy="59349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73" name="直線矢印コネクタ 160">
            <a:extLst>
              <a:ext uri="{FF2B5EF4-FFF2-40B4-BE49-F238E27FC236}">
                <a16:creationId xmlns:a16="http://schemas.microsoft.com/office/drawing/2014/main" id="{EE0AFAA7-3A5D-D1E9-2D08-C2ED8C69C297}"/>
              </a:ext>
            </a:extLst>
          </p:cNvPr>
          <p:cNvCxnSpPr>
            <a:cxnSpLocks/>
            <a:stCxn id="57" idx="3"/>
            <a:endCxn id="231" idx="1"/>
          </p:cNvCxnSpPr>
          <p:nvPr/>
        </p:nvCxnSpPr>
        <p:spPr>
          <a:xfrm flipV="1">
            <a:off x="7178445" y="2973657"/>
            <a:ext cx="192384" cy="664461"/>
          </a:xfrm>
          <a:prstGeom prst="bentConnector3">
            <a:avLst>
              <a:gd name="adj1" fmla="val 46699"/>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9" name="直線矢印コネクタ 227">
            <a:extLst>
              <a:ext uri="{FF2B5EF4-FFF2-40B4-BE49-F238E27FC236}">
                <a16:creationId xmlns:a16="http://schemas.microsoft.com/office/drawing/2014/main" id="{9B0361C6-E6AB-B919-77BC-F075A22AF3A8}"/>
              </a:ext>
            </a:extLst>
          </p:cNvPr>
          <p:cNvCxnSpPr>
            <a:cxnSpLocks/>
          </p:cNvCxnSpPr>
          <p:nvPr/>
        </p:nvCxnSpPr>
        <p:spPr>
          <a:xfrm rot="10800000" flipH="1" flipV="1">
            <a:off x="6567135" y="2455518"/>
            <a:ext cx="28146" cy="2607261"/>
          </a:xfrm>
          <a:prstGeom prst="bentConnector3">
            <a:avLst>
              <a:gd name="adj1" fmla="val -51890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03" name="グループ化 202">
            <a:extLst>
              <a:ext uri="{FF2B5EF4-FFF2-40B4-BE49-F238E27FC236}">
                <a16:creationId xmlns:a16="http://schemas.microsoft.com/office/drawing/2014/main" id="{60898051-9616-5C4A-AC5F-7D643753906D}"/>
              </a:ext>
            </a:extLst>
          </p:cNvPr>
          <p:cNvGrpSpPr/>
          <p:nvPr/>
        </p:nvGrpSpPr>
        <p:grpSpPr>
          <a:xfrm>
            <a:off x="6186526" y="3110456"/>
            <a:ext cx="396035" cy="598512"/>
            <a:chOff x="6186526" y="3110456"/>
            <a:chExt cx="396035" cy="598512"/>
          </a:xfrm>
        </p:grpSpPr>
        <p:cxnSp>
          <p:nvCxnSpPr>
            <p:cNvPr id="186" name="直線矢印コネクタ 185">
              <a:extLst>
                <a:ext uri="{FF2B5EF4-FFF2-40B4-BE49-F238E27FC236}">
                  <a16:creationId xmlns:a16="http://schemas.microsoft.com/office/drawing/2014/main" id="{5CCE1523-2C80-957C-EF53-CD8B156FACAB}"/>
                </a:ext>
              </a:extLst>
            </p:cNvPr>
            <p:cNvCxnSpPr>
              <a:cxnSpLocks/>
              <a:stCxn id="23" idx="2"/>
              <a:endCxn id="57" idx="1"/>
            </p:cNvCxnSpPr>
            <p:nvPr/>
          </p:nvCxnSpPr>
          <p:spPr>
            <a:xfrm rot="16200000" flipH="1">
              <a:off x="6120713" y="3176269"/>
              <a:ext cx="527661" cy="396035"/>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01" name="円弧 200">
              <a:extLst>
                <a:ext uri="{FF2B5EF4-FFF2-40B4-BE49-F238E27FC236}">
                  <a16:creationId xmlns:a16="http://schemas.microsoft.com/office/drawing/2014/main" id="{7DD986F4-3834-938F-708B-C22646674CFE}"/>
                </a:ext>
              </a:extLst>
            </p:cNvPr>
            <p:cNvSpPr/>
            <p:nvPr/>
          </p:nvSpPr>
          <p:spPr>
            <a:xfrm>
              <a:off x="6367030" y="3586311"/>
              <a:ext cx="109439" cy="122657"/>
            </a:xfrm>
            <a:prstGeom prst="arc">
              <a:avLst>
                <a:gd name="adj1" fmla="val 11128715"/>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sp>
        <p:nvSpPr>
          <p:cNvPr id="183" name="正方形/長方形 182">
            <a:extLst>
              <a:ext uri="{FF2B5EF4-FFF2-40B4-BE49-F238E27FC236}">
                <a16:creationId xmlns:a16="http://schemas.microsoft.com/office/drawing/2014/main" id="{1488FAC1-5576-7D87-C7A9-87612862505F}"/>
              </a:ext>
            </a:extLst>
          </p:cNvPr>
          <p:cNvSpPr/>
          <p:nvPr/>
        </p:nvSpPr>
        <p:spPr>
          <a:xfrm>
            <a:off x="5318735" y="2710623"/>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課税台帳の更新方法は</a:t>
            </a:r>
            <a:endParaRPr kumimoji="1" lang="en-US" altLang="ja-JP" sz="600" b="1" dirty="0">
              <a:solidFill>
                <a:schemeClr val="tx1"/>
              </a:solidFill>
              <a:highlight>
                <a:srgbClr val="FFFFFF"/>
              </a:highlight>
              <a:latin typeface="+mn-ea"/>
            </a:endParaRPr>
          </a:p>
          <a:p>
            <a:pPr algn="ctr"/>
            <a:r>
              <a:rPr kumimoji="1" lang="ja-JP" altLang="en-US" sz="600" b="1" dirty="0">
                <a:solidFill>
                  <a:schemeClr val="tx1"/>
                </a:solidFill>
                <a:highlight>
                  <a:srgbClr val="FFFFFF"/>
                </a:highlight>
                <a:latin typeface="+mn-ea"/>
              </a:rPr>
              <a:t>賦課決定時点によって</a:t>
            </a:r>
            <a:endParaRPr kumimoji="1" lang="en-US" altLang="ja-JP" sz="600" b="1" dirty="0">
              <a:solidFill>
                <a:schemeClr val="tx1"/>
              </a:solidFill>
              <a:highlight>
                <a:srgbClr val="FFFFFF"/>
              </a:highlight>
              <a:latin typeface="+mn-ea"/>
            </a:endParaRPr>
          </a:p>
          <a:p>
            <a:pPr algn="ctr"/>
            <a:r>
              <a:rPr kumimoji="1" lang="ja-JP" altLang="en-US" sz="600" b="1" dirty="0">
                <a:solidFill>
                  <a:schemeClr val="tx1"/>
                </a:solidFill>
                <a:highlight>
                  <a:srgbClr val="FFFFFF"/>
                </a:highlight>
                <a:latin typeface="+mn-ea"/>
              </a:rPr>
              <a:t>分岐</a:t>
            </a:r>
          </a:p>
        </p:txBody>
      </p:sp>
      <p:sp>
        <p:nvSpPr>
          <p:cNvPr id="184" name="正方形/長方形 183">
            <a:extLst>
              <a:ext uri="{FF2B5EF4-FFF2-40B4-BE49-F238E27FC236}">
                <a16:creationId xmlns:a16="http://schemas.microsoft.com/office/drawing/2014/main" id="{5D9CF941-F1F4-8BD9-7960-0703E929B7A3}"/>
              </a:ext>
            </a:extLst>
          </p:cNvPr>
          <p:cNvSpPr/>
          <p:nvPr/>
        </p:nvSpPr>
        <p:spPr>
          <a:xfrm>
            <a:off x="5735754" y="2392068"/>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賦課決定前</a:t>
            </a:r>
          </a:p>
        </p:txBody>
      </p:sp>
      <p:sp>
        <p:nvSpPr>
          <p:cNvPr id="185" name="正方形/長方形 184">
            <a:extLst>
              <a:ext uri="{FF2B5EF4-FFF2-40B4-BE49-F238E27FC236}">
                <a16:creationId xmlns:a16="http://schemas.microsoft.com/office/drawing/2014/main" id="{32417F98-900B-5D54-33B2-89E1F24C6694}"/>
              </a:ext>
            </a:extLst>
          </p:cNvPr>
          <p:cNvSpPr/>
          <p:nvPr/>
        </p:nvSpPr>
        <p:spPr>
          <a:xfrm>
            <a:off x="5735754" y="340575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mn-ea"/>
              </a:rPr>
              <a:t>賦課決定後</a:t>
            </a:r>
          </a:p>
        </p:txBody>
      </p:sp>
    </p:spTree>
    <p:extLst>
      <p:ext uri="{BB962C8B-B14F-4D97-AF65-F5344CB8AC3E}">
        <p14:creationId xmlns:p14="http://schemas.microsoft.com/office/powerpoint/2010/main" val="2186413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41D632-FBBD-C491-6525-EF30ED7427E9}"/>
            </a:ext>
          </a:extLst>
        </p:cNvPr>
        <p:cNvGrpSpPr/>
        <p:nvPr/>
      </p:nvGrpSpPr>
      <p:grpSpPr>
        <a:xfrm>
          <a:off x="0" y="0"/>
          <a:ext cx="0" cy="0"/>
          <a:chOff x="0" y="0"/>
          <a:chExt cx="0" cy="0"/>
        </a:xfrm>
      </p:grpSpPr>
      <p:grpSp>
        <p:nvGrpSpPr>
          <p:cNvPr id="68" name="グループ化 67">
            <a:extLst>
              <a:ext uri="{FF2B5EF4-FFF2-40B4-BE49-F238E27FC236}">
                <a16:creationId xmlns:a16="http://schemas.microsoft.com/office/drawing/2014/main" id="{52EE4575-E8D4-4A15-6E1C-123409F142BC}"/>
              </a:ext>
            </a:extLst>
          </p:cNvPr>
          <p:cNvGrpSpPr/>
          <p:nvPr/>
        </p:nvGrpSpPr>
        <p:grpSpPr>
          <a:xfrm rot="5400000" flipV="1">
            <a:off x="639148" y="1931645"/>
            <a:ext cx="1101040" cy="47531"/>
            <a:chOff x="8994198" y="5728211"/>
            <a:chExt cx="1101040" cy="47531"/>
          </a:xfrm>
        </p:grpSpPr>
        <p:cxnSp>
          <p:nvCxnSpPr>
            <p:cNvPr id="69" name="直線矢印コネクタ 68">
              <a:extLst>
                <a:ext uri="{FF2B5EF4-FFF2-40B4-BE49-F238E27FC236}">
                  <a16:creationId xmlns:a16="http://schemas.microsoft.com/office/drawing/2014/main" id="{A83D7C02-88D8-2301-FCEF-FF17BF1BED9B}"/>
                </a:ext>
              </a:extLst>
            </p:cNvPr>
            <p:cNvCxnSpPr>
              <a:cxnSpLocks/>
              <a:stCxn id="70" idx="6"/>
              <a:endCxn id="71" idx="0"/>
            </p:cNvCxnSpPr>
            <p:nvPr/>
          </p:nvCxnSpPr>
          <p:spPr>
            <a:xfrm rot="5400000" flipH="1" flipV="1">
              <a:off x="9568483" y="5225223"/>
              <a:ext cx="1" cy="105350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70" name="楕円 69">
              <a:extLst>
                <a:ext uri="{FF2B5EF4-FFF2-40B4-BE49-F238E27FC236}">
                  <a16:creationId xmlns:a16="http://schemas.microsoft.com/office/drawing/2014/main" id="{B67CAE1A-5084-EAEF-11AB-B636FE322F54}"/>
                </a:ext>
              </a:extLst>
            </p:cNvPr>
            <p:cNvSpPr/>
            <p:nvPr/>
          </p:nvSpPr>
          <p:spPr>
            <a:xfrm>
              <a:off x="8994198" y="5728211"/>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71" name="二等辺三角形 70">
              <a:extLst>
                <a:ext uri="{FF2B5EF4-FFF2-40B4-BE49-F238E27FC236}">
                  <a16:creationId xmlns:a16="http://schemas.microsoft.com/office/drawing/2014/main" id="{ED7CF258-5C22-DA13-DDAB-FB364D08D498}"/>
                </a:ext>
              </a:extLst>
            </p:cNvPr>
            <p:cNvSpPr/>
            <p:nvPr/>
          </p:nvSpPr>
          <p:spPr>
            <a:xfrm rot="5400000">
              <a:off x="10035990" y="5716039"/>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90" name="グループ化 89">
            <a:extLst>
              <a:ext uri="{FF2B5EF4-FFF2-40B4-BE49-F238E27FC236}">
                <a16:creationId xmlns:a16="http://schemas.microsoft.com/office/drawing/2014/main" id="{E64AB1BA-B007-61B5-F1AF-FD70C296007E}"/>
              </a:ext>
            </a:extLst>
          </p:cNvPr>
          <p:cNvGrpSpPr/>
          <p:nvPr/>
        </p:nvGrpSpPr>
        <p:grpSpPr>
          <a:xfrm rot="16200000">
            <a:off x="120096" y="3875674"/>
            <a:ext cx="2139254" cy="47531"/>
            <a:chOff x="7965563" y="5728240"/>
            <a:chExt cx="2139254" cy="47531"/>
          </a:xfrm>
        </p:grpSpPr>
        <p:cxnSp>
          <p:nvCxnSpPr>
            <p:cNvPr id="91" name="直線矢印コネクタ 90">
              <a:extLst>
                <a:ext uri="{FF2B5EF4-FFF2-40B4-BE49-F238E27FC236}">
                  <a16:creationId xmlns:a16="http://schemas.microsoft.com/office/drawing/2014/main" id="{1A702767-C7D1-37B4-0206-CE315ACAF892}"/>
                </a:ext>
              </a:extLst>
            </p:cNvPr>
            <p:cNvCxnSpPr>
              <a:cxnSpLocks/>
              <a:stCxn id="92" idx="6"/>
              <a:endCxn id="93" idx="0"/>
            </p:cNvCxnSpPr>
            <p:nvPr/>
          </p:nvCxnSpPr>
          <p:spPr>
            <a:xfrm rot="5400000" flipH="1" flipV="1">
              <a:off x="9058943" y="4706132"/>
              <a:ext cx="26" cy="2091723"/>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2" name="楕円 91">
              <a:extLst>
                <a:ext uri="{FF2B5EF4-FFF2-40B4-BE49-F238E27FC236}">
                  <a16:creationId xmlns:a16="http://schemas.microsoft.com/office/drawing/2014/main" id="{8F32D4A0-76D6-4E40-4AB2-FA87D5CE224E}"/>
                </a:ext>
              </a:extLst>
            </p:cNvPr>
            <p:cNvSpPr/>
            <p:nvPr/>
          </p:nvSpPr>
          <p:spPr>
            <a:xfrm>
              <a:off x="7965563" y="572824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3" name="二等辺三角形 92">
              <a:extLst>
                <a:ext uri="{FF2B5EF4-FFF2-40B4-BE49-F238E27FC236}">
                  <a16:creationId xmlns:a16="http://schemas.microsoft.com/office/drawing/2014/main" id="{3DF6F7E5-F354-125D-EEAA-6FDE0D23336A}"/>
                </a:ext>
              </a:extLst>
            </p:cNvPr>
            <p:cNvSpPr/>
            <p:nvPr/>
          </p:nvSpPr>
          <p:spPr>
            <a:xfrm rot="5400000">
              <a:off x="10045570" y="5716043"/>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DABE8465-DCE8-9695-8B1D-9199A8E534CF}"/>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291DEB2E-2F25-0412-F53D-7EA21D7A6AE5}"/>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61CB3D71-3AB1-5816-521F-B928E9AAB50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59A46751-5D19-6677-CE69-C6A668F3435D}"/>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7A16A4B9-4E54-3FAE-6E9A-5A601F88C662}"/>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A928730B-C408-BEAF-0A5D-24089348F841}"/>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7.1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D3F477E9-688D-A76F-618E-AEB0AD1BAC99}"/>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共有者情報の更新</a:t>
              </a:r>
            </a:p>
          </p:txBody>
        </p:sp>
        <p:sp>
          <p:nvSpPr>
            <p:cNvPr id="14" name="正方形/長方形 13">
              <a:extLst>
                <a:ext uri="{FF2B5EF4-FFF2-40B4-BE49-F238E27FC236}">
                  <a16:creationId xmlns:a16="http://schemas.microsoft.com/office/drawing/2014/main" id="{787FDB74-3F1B-4C7D-25F5-B73D9B84854B}"/>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共有者管理</a:t>
              </a:r>
            </a:p>
          </p:txBody>
        </p:sp>
      </p:grpSp>
      <p:grpSp>
        <p:nvGrpSpPr>
          <p:cNvPr id="16" name="グループ化 15">
            <a:extLst>
              <a:ext uri="{FF2B5EF4-FFF2-40B4-BE49-F238E27FC236}">
                <a16:creationId xmlns:a16="http://schemas.microsoft.com/office/drawing/2014/main" id="{DE1212E8-7802-A553-306A-267A59EEA67D}"/>
              </a:ext>
            </a:extLst>
          </p:cNvPr>
          <p:cNvGrpSpPr/>
          <p:nvPr/>
        </p:nvGrpSpPr>
        <p:grpSpPr>
          <a:xfrm>
            <a:off x="331641" y="1889571"/>
            <a:ext cx="8480719" cy="1929801"/>
            <a:chOff x="4383024" y="977900"/>
            <a:chExt cx="8480719" cy="447033"/>
          </a:xfrm>
        </p:grpSpPr>
        <p:sp>
          <p:nvSpPr>
            <p:cNvPr id="17" name="正方形/長方形 16">
              <a:extLst>
                <a:ext uri="{FF2B5EF4-FFF2-40B4-BE49-F238E27FC236}">
                  <a16:creationId xmlns:a16="http://schemas.microsoft.com/office/drawing/2014/main" id="{D832CC2F-B672-5AFB-3A1E-21CBCCA1DC08}"/>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33645270-1AD4-2B69-D611-766C3BC09B95}"/>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34DFA324-F0E9-D694-23A4-F970FA7700D4}"/>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17</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DD7E57E1-F454-7A12-2D5E-8C49B282711A}"/>
              </a:ext>
            </a:extLst>
          </p:cNvPr>
          <p:cNvGrpSpPr/>
          <p:nvPr/>
        </p:nvGrpSpPr>
        <p:grpSpPr>
          <a:xfrm>
            <a:off x="2441441" y="2433156"/>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9BA5D2E5-3B5F-B2B5-745A-9A685DCA0D7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EC1DADA2-A5C7-5220-FFB1-85DBAC4EEFE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入力</a:t>
              </a:r>
            </a:p>
          </p:txBody>
        </p:sp>
      </p:grpSp>
      <p:cxnSp>
        <p:nvCxnSpPr>
          <p:cNvPr id="33" name="直線矢印コネクタ 32">
            <a:extLst>
              <a:ext uri="{FF2B5EF4-FFF2-40B4-BE49-F238E27FC236}">
                <a16:creationId xmlns:a16="http://schemas.microsoft.com/office/drawing/2014/main" id="{9E6F9D9C-F9AB-A61D-BC7E-A9B0F14C18A1}"/>
              </a:ext>
            </a:extLst>
          </p:cNvPr>
          <p:cNvCxnSpPr>
            <a:cxnSpLocks/>
            <a:stCxn id="22" idx="2"/>
            <a:endCxn id="118" idx="1"/>
          </p:cNvCxnSpPr>
          <p:nvPr/>
        </p:nvCxnSpPr>
        <p:spPr>
          <a:xfrm>
            <a:off x="2739383" y="2901906"/>
            <a:ext cx="1299" cy="118282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3A8D3180-5C34-24FD-FBCA-1BDEE9CE8809}"/>
              </a:ext>
            </a:extLst>
          </p:cNvPr>
          <p:cNvSpPr/>
          <p:nvPr/>
        </p:nvSpPr>
        <p:spPr>
          <a:xfrm>
            <a:off x="6758568" y="5923460"/>
            <a:ext cx="2053792" cy="58097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4.2.1.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4.2.2.</a:t>
            </a:r>
            <a:r>
              <a:rPr kumimoji="1" lang="ja-JP" altLang="en-US" sz="500" b="1" dirty="0">
                <a:solidFill>
                  <a:schemeClr val="tx1"/>
                </a:solidFill>
                <a:latin typeface="游ゴシック" panose="020B0400000000000000" pitchFamily="50" charset="-128"/>
                <a:ea typeface="游ゴシック" panose="020B0400000000000000" pitchFamily="50" charset="-128"/>
              </a:rPr>
              <a:t>　共有者管理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AAC5CD11-351A-6A14-985D-FE80B55CF76D}"/>
              </a:ext>
            </a:extLst>
          </p:cNvPr>
          <p:cNvGrpSpPr/>
          <p:nvPr/>
        </p:nvGrpSpPr>
        <p:grpSpPr>
          <a:xfrm>
            <a:off x="2451565" y="4084727"/>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F21A743F-1F31-A316-CE3B-7F96D67FF63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7B61E3D0-FE07-D783-A7DA-C2AE0704ACB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1EEE71E9-9A55-FE03-3946-F07DF5199F8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95" name="正方形/長方形 94">
            <a:extLst>
              <a:ext uri="{FF2B5EF4-FFF2-40B4-BE49-F238E27FC236}">
                <a16:creationId xmlns:a16="http://schemas.microsoft.com/office/drawing/2014/main" id="{F36B15B0-7324-DD1A-322F-1EAD81488EFB}"/>
              </a:ext>
            </a:extLst>
          </p:cNvPr>
          <p:cNvSpPr/>
          <p:nvPr/>
        </p:nvSpPr>
        <p:spPr>
          <a:xfrm>
            <a:off x="637010" y="28040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184" name="直線矢印コネクタ 183">
            <a:extLst>
              <a:ext uri="{FF2B5EF4-FFF2-40B4-BE49-F238E27FC236}">
                <a16:creationId xmlns:a16="http://schemas.microsoft.com/office/drawing/2014/main" id="{9DF7D097-2C36-2742-6421-A17AF9EC5200}"/>
              </a:ext>
            </a:extLst>
          </p:cNvPr>
          <p:cNvCxnSpPr>
            <a:cxnSpLocks/>
            <a:stCxn id="22" idx="3"/>
            <a:endCxn id="56" idx="1"/>
          </p:cNvCxnSpPr>
          <p:nvPr/>
        </p:nvCxnSpPr>
        <p:spPr>
          <a:xfrm>
            <a:off x="3037325" y="2667531"/>
            <a:ext cx="62483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CFB46449-F80C-53CF-2094-FE33DFD42D53}"/>
              </a:ext>
            </a:extLst>
          </p:cNvPr>
          <p:cNvGrpSpPr/>
          <p:nvPr/>
        </p:nvGrpSpPr>
        <p:grpSpPr>
          <a:xfrm>
            <a:off x="2959719" y="4446869"/>
            <a:ext cx="752658" cy="405710"/>
            <a:chOff x="4488244" y="5206471"/>
            <a:chExt cx="752658" cy="405710"/>
          </a:xfrm>
        </p:grpSpPr>
        <p:cxnSp>
          <p:nvCxnSpPr>
            <p:cNvPr id="80" name="直線矢印コネクタ 79">
              <a:extLst>
                <a:ext uri="{FF2B5EF4-FFF2-40B4-BE49-F238E27FC236}">
                  <a16:creationId xmlns:a16="http://schemas.microsoft.com/office/drawing/2014/main" id="{17922B9B-04BB-434A-1194-A85692FC2D36}"/>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9BB55D4C-6E6D-2616-5FCA-D56B392E1426}"/>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71874A53-4F1A-6FB9-A074-4D4CF796B7C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2FAEEA9A-00E4-7E63-8DC9-C87A156C55F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F63BBE22-79E6-125E-AE04-689EABA0D03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E9229971-7E64-8D26-0449-2A74B7F9F0E0}"/>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11" name="グループ化 110">
            <a:extLst>
              <a:ext uri="{FF2B5EF4-FFF2-40B4-BE49-F238E27FC236}">
                <a16:creationId xmlns:a16="http://schemas.microsoft.com/office/drawing/2014/main" id="{AB725E5D-E000-B4DF-5488-9D455FBDB066}"/>
              </a:ext>
            </a:extLst>
          </p:cNvPr>
          <p:cNvGrpSpPr/>
          <p:nvPr/>
        </p:nvGrpSpPr>
        <p:grpSpPr>
          <a:xfrm>
            <a:off x="1196017" y="4385330"/>
            <a:ext cx="1254262" cy="307340"/>
            <a:chOff x="5071794" y="4316156"/>
            <a:chExt cx="1254262" cy="307340"/>
          </a:xfrm>
        </p:grpSpPr>
        <p:cxnSp>
          <p:nvCxnSpPr>
            <p:cNvPr id="94" name="直線矢印コネクタ 93">
              <a:extLst>
                <a:ext uri="{FF2B5EF4-FFF2-40B4-BE49-F238E27FC236}">
                  <a16:creationId xmlns:a16="http://schemas.microsoft.com/office/drawing/2014/main" id="{49EFEF10-3B1D-F958-B55C-1C8AA6BAFB2A}"/>
                </a:ext>
              </a:extLst>
            </p:cNvPr>
            <p:cNvCxnSpPr>
              <a:cxnSpLocks/>
              <a:endCxn id="10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9F4E5F61-0785-6D68-F6F3-455E0E14BA7D}"/>
                </a:ext>
              </a:extLst>
            </p:cNvPr>
            <p:cNvSpPr/>
            <p:nvPr/>
          </p:nvSpPr>
          <p:spPr>
            <a:xfrm>
              <a:off x="5336641"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登記済通知書</a:t>
              </a:r>
            </a:p>
          </p:txBody>
        </p:sp>
        <p:pic>
          <p:nvPicPr>
            <p:cNvPr id="100" name="グラフィックス 99" descr="紙 枠線">
              <a:extLst>
                <a:ext uri="{FF2B5EF4-FFF2-40B4-BE49-F238E27FC236}">
                  <a16:creationId xmlns:a16="http://schemas.microsoft.com/office/drawing/2014/main" id="{197B00B9-9EC1-D241-C0E2-E26513003B6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3" name="グループ化 2">
            <a:extLst>
              <a:ext uri="{FF2B5EF4-FFF2-40B4-BE49-F238E27FC236}">
                <a16:creationId xmlns:a16="http://schemas.microsoft.com/office/drawing/2014/main" id="{82B43EB8-57AF-0E41-6329-C4E6E9A1F948}"/>
              </a:ext>
            </a:extLst>
          </p:cNvPr>
          <p:cNvGrpSpPr/>
          <p:nvPr/>
        </p:nvGrpSpPr>
        <p:grpSpPr>
          <a:xfrm>
            <a:off x="1036666" y="2514531"/>
            <a:ext cx="306000" cy="306000"/>
            <a:chOff x="8420362" y="5457393"/>
            <a:chExt cx="182044" cy="182044"/>
          </a:xfrm>
        </p:grpSpPr>
        <p:sp>
          <p:nvSpPr>
            <p:cNvPr id="4" name="楕円 3">
              <a:extLst>
                <a:ext uri="{FF2B5EF4-FFF2-40B4-BE49-F238E27FC236}">
                  <a16:creationId xmlns:a16="http://schemas.microsoft.com/office/drawing/2014/main" id="{50D10A90-9BAC-10A8-557E-CB78C6F8E43E}"/>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584BC111-0034-2B6D-6772-589834FB272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grpSp>
        <p:nvGrpSpPr>
          <p:cNvPr id="172" name="グループ化 171">
            <a:extLst>
              <a:ext uri="{FF2B5EF4-FFF2-40B4-BE49-F238E27FC236}">
                <a16:creationId xmlns:a16="http://schemas.microsoft.com/office/drawing/2014/main" id="{1BE3051B-C3E7-6FF8-3E0A-4F368254CEB9}"/>
              </a:ext>
            </a:extLst>
          </p:cNvPr>
          <p:cNvGrpSpPr/>
          <p:nvPr/>
        </p:nvGrpSpPr>
        <p:grpSpPr>
          <a:xfrm>
            <a:off x="6238015" y="2904159"/>
            <a:ext cx="635655" cy="706178"/>
            <a:chOff x="2321719" y="2988182"/>
            <a:chExt cx="635655" cy="706178"/>
          </a:xfrm>
        </p:grpSpPr>
        <p:pic>
          <p:nvPicPr>
            <p:cNvPr id="174" name="グラフィックス 173" descr="紙 枠線">
              <a:extLst>
                <a:ext uri="{FF2B5EF4-FFF2-40B4-BE49-F238E27FC236}">
                  <a16:creationId xmlns:a16="http://schemas.microsoft.com/office/drawing/2014/main" id="{27A2C4D1-A03D-8AB5-DE4E-11528476F99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75" name="直線矢印コネクタ 36">
              <a:extLst>
                <a:ext uri="{FF2B5EF4-FFF2-40B4-BE49-F238E27FC236}">
                  <a16:creationId xmlns:a16="http://schemas.microsoft.com/office/drawing/2014/main" id="{D65C2005-7FA8-D22E-5C64-B6E78AF4607A}"/>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6" name="正方形/長方形 175">
              <a:extLst>
                <a:ext uri="{FF2B5EF4-FFF2-40B4-BE49-F238E27FC236}">
                  <a16:creationId xmlns:a16="http://schemas.microsoft.com/office/drawing/2014/main" id="{46E62AE8-1F62-7DC3-5879-5F432BB86618}"/>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共有者氏名表</a:t>
              </a:r>
              <a:endParaRPr kumimoji="1" lang="en-US" altLang="ja-JP" sz="500" b="1" dirty="0">
                <a:solidFill>
                  <a:schemeClr val="tx1"/>
                </a:solidFill>
                <a:latin typeface="+mn-ea"/>
              </a:endParaRPr>
            </a:p>
          </p:txBody>
        </p:sp>
      </p:grpSp>
      <p:grpSp>
        <p:nvGrpSpPr>
          <p:cNvPr id="2" name="グループ化 1">
            <a:extLst>
              <a:ext uri="{FF2B5EF4-FFF2-40B4-BE49-F238E27FC236}">
                <a16:creationId xmlns:a16="http://schemas.microsoft.com/office/drawing/2014/main" id="{0E9BABF1-6D7F-852D-0BC8-80D947247EF8}"/>
              </a:ext>
            </a:extLst>
          </p:cNvPr>
          <p:cNvGrpSpPr/>
          <p:nvPr/>
        </p:nvGrpSpPr>
        <p:grpSpPr>
          <a:xfrm>
            <a:off x="331641" y="4946953"/>
            <a:ext cx="8480719" cy="449892"/>
            <a:chOff x="4383024" y="977900"/>
            <a:chExt cx="8480719" cy="447033"/>
          </a:xfrm>
        </p:grpSpPr>
        <p:sp>
          <p:nvSpPr>
            <p:cNvPr id="6" name="正方形/長方形 5">
              <a:extLst>
                <a:ext uri="{FF2B5EF4-FFF2-40B4-BE49-F238E27FC236}">
                  <a16:creationId xmlns:a16="http://schemas.microsoft.com/office/drawing/2014/main" id="{3BD5B64B-9F36-CD67-8827-1D8EC00BB036}"/>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法務局</a:t>
              </a:r>
            </a:p>
          </p:txBody>
        </p:sp>
        <p:sp>
          <p:nvSpPr>
            <p:cNvPr id="19" name="正方形/長方形 18">
              <a:extLst>
                <a:ext uri="{FF2B5EF4-FFF2-40B4-BE49-F238E27FC236}">
                  <a16:creationId xmlns:a16="http://schemas.microsoft.com/office/drawing/2014/main" id="{FFC1C98A-FF74-B606-F50B-C41252B0B57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cxnSp>
        <p:nvCxnSpPr>
          <p:cNvPr id="31" name="直線矢印コネクタ 30">
            <a:extLst>
              <a:ext uri="{FF2B5EF4-FFF2-40B4-BE49-F238E27FC236}">
                <a16:creationId xmlns:a16="http://schemas.microsoft.com/office/drawing/2014/main" id="{339D21AA-B8C4-A32A-EEE2-06ED6E341B10}"/>
              </a:ext>
            </a:extLst>
          </p:cNvPr>
          <p:cNvCxnSpPr>
            <a:cxnSpLocks/>
            <a:stCxn id="63" idx="2"/>
            <a:endCxn id="35" idx="1"/>
          </p:cNvCxnSpPr>
          <p:nvPr/>
        </p:nvCxnSpPr>
        <p:spPr>
          <a:xfrm>
            <a:off x="6080472" y="2901906"/>
            <a:ext cx="1299" cy="119246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4" name="グループ化 33">
            <a:extLst>
              <a:ext uri="{FF2B5EF4-FFF2-40B4-BE49-F238E27FC236}">
                <a16:creationId xmlns:a16="http://schemas.microsoft.com/office/drawing/2014/main" id="{AAA81B3C-D7D6-00E4-B2B8-B2AE74BFD3F0}"/>
              </a:ext>
            </a:extLst>
          </p:cNvPr>
          <p:cNvGrpSpPr/>
          <p:nvPr/>
        </p:nvGrpSpPr>
        <p:grpSpPr>
          <a:xfrm>
            <a:off x="5792654" y="4094371"/>
            <a:ext cx="575637" cy="451948"/>
            <a:chOff x="5274238" y="5435541"/>
            <a:chExt cx="439201" cy="345439"/>
          </a:xfrm>
        </p:grpSpPr>
        <p:sp>
          <p:nvSpPr>
            <p:cNvPr id="35" name="フローチャート: 磁気ディスク 34">
              <a:extLst>
                <a:ext uri="{FF2B5EF4-FFF2-40B4-BE49-F238E27FC236}">
                  <a16:creationId xmlns:a16="http://schemas.microsoft.com/office/drawing/2014/main" id="{CFE9005B-BD20-2605-7D1C-2786E17C8B83}"/>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6" name="円弧 35">
              <a:extLst>
                <a:ext uri="{FF2B5EF4-FFF2-40B4-BE49-F238E27FC236}">
                  <a16:creationId xmlns:a16="http://schemas.microsoft.com/office/drawing/2014/main" id="{DC740843-E73F-3483-1E74-8B09FA7D5C1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9" name="円弧 38">
              <a:extLst>
                <a:ext uri="{FF2B5EF4-FFF2-40B4-BE49-F238E27FC236}">
                  <a16:creationId xmlns:a16="http://schemas.microsoft.com/office/drawing/2014/main" id="{2E6942D4-B5F3-0D7E-6367-134324688E3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0" name="グループ化 39">
            <a:extLst>
              <a:ext uri="{FF2B5EF4-FFF2-40B4-BE49-F238E27FC236}">
                <a16:creationId xmlns:a16="http://schemas.microsoft.com/office/drawing/2014/main" id="{565703E2-03C2-6004-EE43-1E7880A88BB5}"/>
              </a:ext>
            </a:extLst>
          </p:cNvPr>
          <p:cNvGrpSpPr/>
          <p:nvPr/>
        </p:nvGrpSpPr>
        <p:grpSpPr>
          <a:xfrm>
            <a:off x="6318402" y="4456513"/>
            <a:ext cx="752658" cy="405710"/>
            <a:chOff x="5549538" y="5066857"/>
            <a:chExt cx="752658" cy="405710"/>
          </a:xfrm>
        </p:grpSpPr>
        <p:cxnSp>
          <p:nvCxnSpPr>
            <p:cNvPr id="41" name="直線矢印コネクタ 40">
              <a:extLst>
                <a:ext uri="{FF2B5EF4-FFF2-40B4-BE49-F238E27FC236}">
                  <a16:creationId xmlns:a16="http://schemas.microsoft.com/office/drawing/2014/main" id="{8C462438-8973-EEE8-D005-BE7DA7056FBC}"/>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5C074A0A-260F-4B43-BB01-10143121FAD8}"/>
                </a:ext>
              </a:extLst>
            </p:cNvPr>
            <p:cNvGrpSpPr/>
            <p:nvPr/>
          </p:nvGrpSpPr>
          <p:grpSpPr>
            <a:xfrm>
              <a:off x="5672158" y="5172745"/>
              <a:ext cx="69614" cy="299822"/>
              <a:chOff x="2439407" y="2962964"/>
              <a:chExt cx="69614" cy="430496"/>
            </a:xfrm>
          </p:grpSpPr>
          <p:cxnSp>
            <p:nvCxnSpPr>
              <p:cNvPr id="50" name="直線コネクタ 49">
                <a:extLst>
                  <a:ext uri="{FF2B5EF4-FFF2-40B4-BE49-F238E27FC236}">
                    <a16:creationId xmlns:a16="http://schemas.microsoft.com/office/drawing/2014/main" id="{F56E620E-E02C-3028-26DA-11184C9B9F2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F786AE4C-3353-491B-6D40-9AC92287FA2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59B12E27-9D50-8C38-FD82-95C0AD6058E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5" name="正方形/長方形 44">
              <a:extLst>
                <a:ext uri="{FF2B5EF4-FFF2-40B4-BE49-F238E27FC236}">
                  <a16:creationId xmlns:a16="http://schemas.microsoft.com/office/drawing/2014/main" id="{5C788BEF-C0DD-053E-5867-518841839EB6}"/>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53" name="グループ化 52">
            <a:extLst>
              <a:ext uri="{FF2B5EF4-FFF2-40B4-BE49-F238E27FC236}">
                <a16:creationId xmlns:a16="http://schemas.microsoft.com/office/drawing/2014/main" id="{BAAB121D-DEF7-5C01-7270-0174F8E92F10}"/>
              </a:ext>
            </a:extLst>
          </p:cNvPr>
          <p:cNvGrpSpPr/>
          <p:nvPr/>
        </p:nvGrpSpPr>
        <p:grpSpPr>
          <a:xfrm>
            <a:off x="5782530" y="2433156"/>
            <a:ext cx="595884" cy="468750"/>
            <a:chOff x="2420174" y="2805910"/>
            <a:chExt cx="595884" cy="468750"/>
          </a:xfrm>
        </p:grpSpPr>
        <p:pic>
          <p:nvPicPr>
            <p:cNvPr id="61" name="グラフィックス 60" descr="ユーザー 枠線">
              <a:extLst>
                <a:ext uri="{FF2B5EF4-FFF2-40B4-BE49-F238E27FC236}">
                  <a16:creationId xmlns:a16="http://schemas.microsoft.com/office/drawing/2014/main" id="{21457B93-0C99-70B6-7B07-9C6B696974DF}"/>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3" name="四角形: 角を丸くする 62">
              <a:extLst>
                <a:ext uri="{FF2B5EF4-FFF2-40B4-BE49-F238E27FC236}">
                  <a16:creationId xmlns:a16="http://schemas.microsoft.com/office/drawing/2014/main" id="{CAD531F2-BEFE-FB01-C5FC-DC5D20B8D33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共有者情報更新</a:t>
              </a:r>
            </a:p>
          </p:txBody>
        </p:sp>
      </p:grpSp>
      <p:cxnSp>
        <p:nvCxnSpPr>
          <p:cNvPr id="101" name="直線矢印コネクタ 100">
            <a:extLst>
              <a:ext uri="{FF2B5EF4-FFF2-40B4-BE49-F238E27FC236}">
                <a16:creationId xmlns:a16="http://schemas.microsoft.com/office/drawing/2014/main" id="{79703F0B-13F4-243C-D2E6-F539C5300239}"/>
              </a:ext>
            </a:extLst>
          </p:cNvPr>
          <p:cNvCxnSpPr>
            <a:cxnSpLocks/>
            <a:stCxn id="63" idx="3"/>
            <a:endCxn id="114" idx="2"/>
          </p:cNvCxnSpPr>
          <p:nvPr/>
        </p:nvCxnSpPr>
        <p:spPr>
          <a:xfrm>
            <a:off x="6378414" y="2667531"/>
            <a:ext cx="67071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8" name="正方形/長方形 107">
            <a:extLst>
              <a:ext uri="{FF2B5EF4-FFF2-40B4-BE49-F238E27FC236}">
                <a16:creationId xmlns:a16="http://schemas.microsoft.com/office/drawing/2014/main" id="{35DC59AF-41FE-BF0E-C9A1-0D2B84C85012}"/>
              </a:ext>
            </a:extLst>
          </p:cNvPr>
          <p:cNvSpPr/>
          <p:nvPr/>
        </p:nvSpPr>
        <p:spPr>
          <a:xfrm>
            <a:off x="789276" y="3546276"/>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通知</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cxnSp>
        <p:nvCxnSpPr>
          <p:cNvPr id="24" name="直線矢印コネクタ 23">
            <a:extLst>
              <a:ext uri="{FF2B5EF4-FFF2-40B4-BE49-F238E27FC236}">
                <a16:creationId xmlns:a16="http://schemas.microsoft.com/office/drawing/2014/main" id="{3F6FFE41-EBA3-6734-24B4-C3A0E941E89A}"/>
              </a:ext>
            </a:extLst>
          </p:cNvPr>
          <p:cNvCxnSpPr>
            <a:cxnSpLocks/>
            <a:stCxn id="56" idx="3"/>
            <a:endCxn id="63" idx="1"/>
          </p:cNvCxnSpPr>
          <p:nvPr/>
        </p:nvCxnSpPr>
        <p:spPr>
          <a:xfrm>
            <a:off x="4006126" y="2667531"/>
            <a:ext cx="177640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 name="グループ化 24">
            <a:extLst>
              <a:ext uri="{FF2B5EF4-FFF2-40B4-BE49-F238E27FC236}">
                <a16:creationId xmlns:a16="http://schemas.microsoft.com/office/drawing/2014/main" id="{7C0C7FBA-9E10-8A31-393B-50DFC08B7985}"/>
              </a:ext>
            </a:extLst>
          </p:cNvPr>
          <p:cNvGrpSpPr/>
          <p:nvPr/>
        </p:nvGrpSpPr>
        <p:grpSpPr>
          <a:xfrm>
            <a:off x="4365555" y="3226444"/>
            <a:ext cx="595884" cy="468750"/>
            <a:chOff x="6615900" y="3043528"/>
            <a:chExt cx="595884" cy="468750"/>
          </a:xfrm>
        </p:grpSpPr>
        <p:pic>
          <p:nvPicPr>
            <p:cNvPr id="26" name="グラフィックス 25" descr="ユーザー 枠線">
              <a:extLst>
                <a:ext uri="{FF2B5EF4-FFF2-40B4-BE49-F238E27FC236}">
                  <a16:creationId xmlns:a16="http://schemas.microsoft.com/office/drawing/2014/main" id="{182849B3-49E6-7227-D369-53277D1DB695}"/>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28" name="四角形: 角を丸くする 27">
              <a:extLst>
                <a:ext uri="{FF2B5EF4-FFF2-40B4-BE49-F238E27FC236}">
                  <a16:creationId xmlns:a16="http://schemas.microsoft.com/office/drawing/2014/main" id="{F6633A6B-56BD-1FDB-7894-AB29002C538E}"/>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訂正・確認処理</a:t>
              </a:r>
              <a:endParaRPr kumimoji="1" lang="en-US" altLang="ja-JP" sz="500" b="1" dirty="0">
                <a:solidFill>
                  <a:schemeClr val="tx1"/>
                </a:solidFill>
                <a:latin typeface="+mn-ea"/>
              </a:endParaRPr>
            </a:p>
          </p:txBody>
        </p:sp>
      </p:grpSp>
      <p:cxnSp>
        <p:nvCxnSpPr>
          <p:cNvPr id="29" name="直線矢印コネクタ 128">
            <a:extLst>
              <a:ext uri="{FF2B5EF4-FFF2-40B4-BE49-F238E27FC236}">
                <a16:creationId xmlns:a16="http://schemas.microsoft.com/office/drawing/2014/main" id="{0FAA1FA7-B5D1-7D61-586B-1B3363F0C5EE}"/>
              </a:ext>
            </a:extLst>
          </p:cNvPr>
          <p:cNvCxnSpPr>
            <a:cxnSpLocks/>
            <a:stCxn id="56" idx="2"/>
            <a:endCxn id="28" idx="1"/>
          </p:cNvCxnSpPr>
          <p:nvPr/>
        </p:nvCxnSpPr>
        <p:spPr>
          <a:xfrm rot="16200000" flipH="1">
            <a:off x="3771706" y="2866969"/>
            <a:ext cx="656285" cy="531414"/>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 name="正方形/長方形 29">
            <a:extLst>
              <a:ext uri="{FF2B5EF4-FFF2-40B4-BE49-F238E27FC236}">
                <a16:creationId xmlns:a16="http://schemas.microsoft.com/office/drawing/2014/main" id="{3856D2FD-09D9-2160-10E6-B6CAE1616F99}"/>
              </a:ext>
            </a:extLst>
          </p:cNvPr>
          <p:cNvSpPr/>
          <p:nvPr/>
        </p:nvSpPr>
        <p:spPr>
          <a:xfrm>
            <a:off x="4218111" y="2559309"/>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2" name="正方形/長方形 31">
            <a:extLst>
              <a:ext uri="{FF2B5EF4-FFF2-40B4-BE49-F238E27FC236}">
                <a16:creationId xmlns:a16="http://schemas.microsoft.com/office/drawing/2014/main" id="{A2AA69CE-6715-04BE-9751-65C617E286B4}"/>
              </a:ext>
            </a:extLst>
          </p:cNvPr>
          <p:cNvSpPr/>
          <p:nvPr/>
        </p:nvSpPr>
        <p:spPr>
          <a:xfrm>
            <a:off x="3315425" y="224732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エラー・アラートチェックの</a:t>
            </a:r>
            <a:endParaRPr kumimoji="1" lang="en-US" altLang="ja-JP" sz="600" b="1" dirty="0">
              <a:solidFill>
                <a:schemeClr val="tx1"/>
              </a:solidFill>
              <a:latin typeface="+mn-ea"/>
            </a:endParaRPr>
          </a:p>
          <a:p>
            <a:pPr algn="ctr"/>
            <a:r>
              <a:rPr kumimoji="1" lang="ja-JP" altLang="en-US" sz="600" b="1" dirty="0">
                <a:solidFill>
                  <a:schemeClr val="tx1"/>
                </a:solidFill>
                <a:latin typeface="+mn-ea"/>
              </a:rPr>
              <a:t>該当</a:t>
            </a:r>
          </a:p>
        </p:txBody>
      </p:sp>
      <p:sp>
        <p:nvSpPr>
          <p:cNvPr id="49" name="正方形/長方形 48">
            <a:extLst>
              <a:ext uri="{FF2B5EF4-FFF2-40B4-BE49-F238E27FC236}">
                <a16:creationId xmlns:a16="http://schemas.microsoft.com/office/drawing/2014/main" id="{DF4954FD-7780-F41A-B42C-1A548DC5E5C0}"/>
              </a:ext>
            </a:extLst>
          </p:cNvPr>
          <p:cNvSpPr/>
          <p:nvPr/>
        </p:nvSpPr>
        <p:spPr>
          <a:xfrm>
            <a:off x="3383369"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56" name="ひし形 55">
            <a:extLst>
              <a:ext uri="{FF2B5EF4-FFF2-40B4-BE49-F238E27FC236}">
                <a16:creationId xmlns:a16="http://schemas.microsoft.com/office/drawing/2014/main" id="{D131DD93-5C34-71D2-06DE-D97EAC898DFD}"/>
              </a:ext>
            </a:extLst>
          </p:cNvPr>
          <p:cNvSpPr/>
          <p:nvPr/>
        </p:nvSpPr>
        <p:spPr>
          <a:xfrm>
            <a:off x="3662155" y="2530528"/>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57" name="直線矢印コネクタ 128">
            <a:extLst>
              <a:ext uri="{FF2B5EF4-FFF2-40B4-BE49-F238E27FC236}">
                <a16:creationId xmlns:a16="http://schemas.microsoft.com/office/drawing/2014/main" id="{5BA9A27A-9FFE-AF9C-2371-E33576D5F8FC}"/>
              </a:ext>
            </a:extLst>
          </p:cNvPr>
          <p:cNvCxnSpPr>
            <a:cxnSpLocks/>
            <a:stCxn id="28" idx="3"/>
            <a:endCxn id="63" idx="1"/>
          </p:cNvCxnSpPr>
          <p:nvPr/>
        </p:nvCxnSpPr>
        <p:spPr>
          <a:xfrm flipV="1">
            <a:off x="4961439" y="2667531"/>
            <a:ext cx="821091" cy="793288"/>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58" name="直線矢印コネクタ 57">
            <a:extLst>
              <a:ext uri="{FF2B5EF4-FFF2-40B4-BE49-F238E27FC236}">
                <a16:creationId xmlns:a16="http://schemas.microsoft.com/office/drawing/2014/main" id="{23170137-66BB-AF74-B210-293EAD571512}"/>
              </a:ext>
            </a:extLst>
          </p:cNvPr>
          <p:cNvCxnSpPr>
            <a:cxnSpLocks/>
            <a:stCxn id="28" idx="2"/>
            <a:endCxn id="62" idx="1"/>
          </p:cNvCxnSpPr>
          <p:nvPr/>
        </p:nvCxnSpPr>
        <p:spPr>
          <a:xfrm>
            <a:off x="4663497" y="3695194"/>
            <a:ext cx="1299" cy="38953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9" name="グループ化 58">
            <a:extLst>
              <a:ext uri="{FF2B5EF4-FFF2-40B4-BE49-F238E27FC236}">
                <a16:creationId xmlns:a16="http://schemas.microsoft.com/office/drawing/2014/main" id="{3DDED152-3619-D1A5-2324-0747CE5B7016}"/>
              </a:ext>
            </a:extLst>
          </p:cNvPr>
          <p:cNvGrpSpPr/>
          <p:nvPr/>
        </p:nvGrpSpPr>
        <p:grpSpPr>
          <a:xfrm>
            <a:off x="4375679" y="4084727"/>
            <a:ext cx="575637" cy="451948"/>
            <a:chOff x="5274238" y="5435541"/>
            <a:chExt cx="439201" cy="345439"/>
          </a:xfrm>
        </p:grpSpPr>
        <p:sp>
          <p:nvSpPr>
            <p:cNvPr id="62" name="フローチャート: 磁気ディスク 61">
              <a:extLst>
                <a:ext uri="{FF2B5EF4-FFF2-40B4-BE49-F238E27FC236}">
                  <a16:creationId xmlns:a16="http://schemas.microsoft.com/office/drawing/2014/main" id="{3EB32D72-E20B-A857-9AC3-EFD577203DEF}"/>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4" name="円弧 63">
              <a:extLst>
                <a:ext uri="{FF2B5EF4-FFF2-40B4-BE49-F238E27FC236}">
                  <a16:creationId xmlns:a16="http://schemas.microsoft.com/office/drawing/2014/main" id="{1CDC544E-D449-11D8-BA03-8F0A7F3D4D6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2" name="円弧 71">
              <a:extLst>
                <a:ext uri="{FF2B5EF4-FFF2-40B4-BE49-F238E27FC236}">
                  <a16:creationId xmlns:a16="http://schemas.microsoft.com/office/drawing/2014/main" id="{4451A533-6D63-D19B-9E71-DF54B95128D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3" name="グループ化 72">
            <a:extLst>
              <a:ext uri="{FF2B5EF4-FFF2-40B4-BE49-F238E27FC236}">
                <a16:creationId xmlns:a16="http://schemas.microsoft.com/office/drawing/2014/main" id="{DA2251BF-BD86-4867-05D7-8631E265755E}"/>
              </a:ext>
            </a:extLst>
          </p:cNvPr>
          <p:cNvGrpSpPr/>
          <p:nvPr/>
        </p:nvGrpSpPr>
        <p:grpSpPr>
          <a:xfrm>
            <a:off x="4903202" y="4446869"/>
            <a:ext cx="752658" cy="405710"/>
            <a:chOff x="5549538" y="5066857"/>
            <a:chExt cx="752658" cy="405710"/>
          </a:xfrm>
        </p:grpSpPr>
        <p:cxnSp>
          <p:nvCxnSpPr>
            <p:cNvPr id="74" name="直線矢印コネクタ 73">
              <a:extLst>
                <a:ext uri="{FF2B5EF4-FFF2-40B4-BE49-F238E27FC236}">
                  <a16:creationId xmlns:a16="http://schemas.microsoft.com/office/drawing/2014/main" id="{265D3536-1E12-B3B6-F658-448F8A544EB1}"/>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E73911BC-EF30-B17D-23A1-5F6A9900816B}"/>
                </a:ext>
              </a:extLst>
            </p:cNvPr>
            <p:cNvGrpSpPr/>
            <p:nvPr/>
          </p:nvGrpSpPr>
          <p:grpSpPr>
            <a:xfrm>
              <a:off x="5672158" y="5172745"/>
              <a:ext cx="69614" cy="299822"/>
              <a:chOff x="2439407" y="2962964"/>
              <a:chExt cx="69614" cy="430496"/>
            </a:xfrm>
          </p:grpSpPr>
          <p:cxnSp>
            <p:nvCxnSpPr>
              <p:cNvPr id="77" name="直線コネクタ 76">
                <a:extLst>
                  <a:ext uri="{FF2B5EF4-FFF2-40B4-BE49-F238E27FC236}">
                    <a16:creationId xmlns:a16="http://schemas.microsoft.com/office/drawing/2014/main" id="{79AC6588-1604-19A2-3625-7CD625D6715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1F386E14-12A9-8E72-B169-412657878F2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4D409418-4B1B-37DD-4F4B-A88732203C2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D90BDB77-47F6-4977-FFA7-72A56D473F4C}"/>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96" name="直線矢印コネクタ 95">
            <a:extLst>
              <a:ext uri="{FF2B5EF4-FFF2-40B4-BE49-F238E27FC236}">
                <a16:creationId xmlns:a16="http://schemas.microsoft.com/office/drawing/2014/main" id="{47DB7A32-77E7-207F-88E9-9C13A16E6A94}"/>
              </a:ext>
            </a:extLst>
          </p:cNvPr>
          <p:cNvCxnSpPr>
            <a:cxnSpLocks/>
            <a:stCxn id="4" idx="6"/>
            <a:endCxn id="22" idx="1"/>
          </p:cNvCxnSpPr>
          <p:nvPr/>
        </p:nvCxnSpPr>
        <p:spPr>
          <a:xfrm>
            <a:off x="1342666" y="2667531"/>
            <a:ext cx="109877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98" name="正方形/長方形 97">
            <a:extLst>
              <a:ext uri="{FF2B5EF4-FFF2-40B4-BE49-F238E27FC236}">
                <a16:creationId xmlns:a16="http://schemas.microsoft.com/office/drawing/2014/main" id="{AA247679-FFA6-6FC6-7F78-63CD509FC007}"/>
              </a:ext>
            </a:extLst>
          </p:cNvPr>
          <p:cNvSpPr/>
          <p:nvPr/>
        </p:nvSpPr>
        <p:spPr>
          <a:xfrm>
            <a:off x="782926" y="1979636"/>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届出</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104" name="グループ化 103">
            <a:extLst>
              <a:ext uri="{FF2B5EF4-FFF2-40B4-BE49-F238E27FC236}">
                <a16:creationId xmlns:a16="http://schemas.microsoft.com/office/drawing/2014/main" id="{9E6A0DC6-CBAC-9BA5-B5E4-DE13A3165A5D}"/>
              </a:ext>
            </a:extLst>
          </p:cNvPr>
          <p:cNvGrpSpPr/>
          <p:nvPr/>
        </p:nvGrpSpPr>
        <p:grpSpPr>
          <a:xfrm rot="16200000">
            <a:off x="6661112" y="1960033"/>
            <a:ext cx="1082043" cy="47531"/>
            <a:chOff x="8491520" y="5728207"/>
            <a:chExt cx="1082043" cy="47531"/>
          </a:xfrm>
        </p:grpSpPr>
        <p:cxnSp>
          <p:nvCxnSpPr>
            <p:cNvPr id="105" name="直線矢印コネクタ 104">
              <a:extLst>
                <a:ext uri="{FF2B5EF4-FFF2-40B4-BE49-F238E27FC236}">
                  <a16:creationId xmlns:a16="http://schemas.microsoft.com/office/drawing/2014/main" id="{4427D5DA-5835-A706-2BD2-8EB1B349DCCA}"/>
                </a:ext>
              </a:extLst>
            </p:cNvPr>
            <p:cNvCxnSpPr>
              <a:cxnSpLocks/>
              <a:stCxn id="107" idx="6"/>
              <a:endCxn id="109" idx="0"/>
            </p:cNvCxnSpPr>
            <p:nvPr/>
          </p:nvCxnSpPr>
          <p:spPr>
            <a:xfrm rot="5400000" flipH="1" flipV="1">
              <a:off x="9056306" y="5234716"/>
              <a:ext cx="2" cy="1034512"/>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07" name="楕円 106">
              <a:extLst>
                <a:ext uri="{FF2B5EF4-FFF2-40B4-BE49-F238E27FC236}">
                  <a16:creationId xmlns:a16="http://schemas.microsoft.com/office/drawing/2014/main" id="{73423712-2601-0329-BFC8-F7E708C2F5C0}"/>
                </a:ext>
              </a:extLst>
            </p:cNvPr>
            <p:cNvSpPr/>
            <p:nvPr/>
          </p:nvSpPr>
          <p:spPr>
            <a:xfrm>
              <a:off x="8491520" y="5728207"/>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09" name="二等辺三角形 108">
              <a:extLst>
                <a:ext uri="{FF2B5EF4-FFF2-40B4-BE49-F238E27FC236}">
                  <a16:creationId xmlns:a16="http://schemas.microsoft.com/office/drawing/2014/main" id="{AEDC8D0B-6CF9-6F70-D877-3321A450AAA2}"/>
                </a:ext>
              </a:extLst>
            </p:cNvPr>
            <p:cNvSpPr/>
            <p:nvPr/>
          </p:nvSpPr>
          <p:spPr>
            <a:xfrm rot="5400000">
              <a:off x="9514316" y="571603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13" name="グループ化 112">
            <a:extLst>
              <a:ext uri="{FF2B5EF4-FFF2-40B4-BE49-F238E27FC236}">
                <a16:creationId xmlns:a16="http://schemas.microsoft.com/office/drawing/2014/main" id="{8A36B115-A8E1-5E6C-2AB1-D2B317FA4F7B}"/>
              </a:ext>
            </a:extLst>
          </p:cNvPr>
          <p:cNvGrpSpPr/>
          <p:nvPr/>
        </p:nvGrpSpPr>
        <p:grpSpPr>
          <a:xfrm>
            <a:off x="7049131" y="2514531"/>
            <a:ext cx="306000" cy="306000"/>
            <a:chOff x="547477" y="5946304"/>
            <a:chExt cx="182044" cy="182044"/>
          </a:xfrm>
        </p:grpSpPr>
        <p:sp>
          <p:nvSpPr>
            <p:cNvPr id="114" name="楕円 113">
              <a:extLst>
                <a:ext uri="{FF2B5EF4-FFF2-40B4-BE49-F238E27FC236}">
                  <a16:creationId xmlns:a16="http://schemas.microsoft.com/office/drawing/2014/main" id="{A06A9C6C-4D54-6126-B5C7-95237A5F0E63}"/>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115" name="グループ化 114">
              <a:extLst>
                <a:ext uri="{FF2B5EF4-FFF2-40B4-BE49-F238E27FC236}">
                  <a16:creationId xmlns:a16="http://schemas.microsoft.com/office/drawing/2014/main" id="{B8F39A4F-9825-1ABB-6D00-668ED21073C9}"/>
                </a:ext>
              </a:extLst>
            </p:cNvPr>
            <p:cNvGrpSpPr/>
            <p:nvPr/>
          </p:nvGrpSpPr>
          <p:grpSpPr>
            <a:xfrm>
              <a:off x="572442" y="5996943"/>
              <a:ext cx="132113" cy="80765"/>
              <a:chOff x="2601006" y="3678667"/>
              <a:chExt cx="132113" cy="80765"/>
            </a:xfrm>
          </p:grpSpPr>
          <p:sp>
            <p:nvSpPr>
              <p:cNvPr id="117" name="正方形/長方形 116">
                <a:extLst>
                  <a:ext uri="{FF2B5EF4-FFF2-40B4-BE49-F238E27FC236}">
                    <a16:creationId xmlns:a16="http://schemas.microsoft.com/office/drawing/2014/main" id="{C94DDA5D-C97F-C3FC-8CA3-E1ED592C137F}"/>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1" name="二等辺三角形 120">
                <a:extLst>
                  <a:ext uri="{FF2B5EF4-FFF2-40B4-BE49-F238E27FC236}">
                    <a16:creationId xmlns:a16="http://schemas.microsoft.com/office/drawing/2014/main" id="{B962CF28-8AD3-EC78-34CB-D41B62C654C6}"/>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2" name="二等辺三角形 121">
                <a:extLst>
                  <a:ext uri="{FF2B5EF4-FFF2-40B4-BE49-F238E27FC236}">
                    <a16:creationId xmlns:a16="http://schemas.microsoft.com/office/drawing/2014/main" id="{4D4D895B-1AA5-82B8-1237-5B59755CB906}"/>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23" name="正方形/長方形 122">
                <a:extLst>
                  <a:ext uri="{FF2B5EF4-FFF2-40B4-BE49-F238E27FC236}">
                    <a16:creationId xmlns:a16="http://schemas.microsoft.com/office/drawing/2014/main" id="{DCAC3C35-E126-2514-E58A-33AB8083EE57}"/>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124" name="正方形/長方形 123">
            <a:extLst>
              <a:ext uri="{FF2B5EF4-FFF2-40B4-BE49-F238E27FC236}">
                <a16:creationId xmlns:a16="http://schemas.microsoft.com/office/drawing/2014/main" id="{2506B2F0-6507-9AD0-2FEE-8E028FA3479F}"/>
              </a:ext>
            </a:extLst>
          </p:cNvPr>
          <p:cNvSpPr/>
          <p:nvPr/>
        </p:nvSpPr>
        <p:spPr>
          <a:xfrm>
            <a:off x="7202129" y="2270403"/>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送付して終了</a:t>
            </a:r>
          </a:p>
        </p:txBody>
      </p:sp>
      <p:sp>
        <p:nvSpPr>
          <p:cNvPr id="125" name="正方形/長方形 124">
            <a:extLst>
              <a:ext uri="{FF2B5EF4-FFF2-40B4-BE49-F238E27FC236}">
                <a16:creationId xmlns:a16="http://schemas.microsoft.com/office/drawing/2014/main" id="{19EEB164-0045-5A81-ADFE-F89CCD4CEC5F}"/>
              </a:ext>
            </a:extLst>
          </p:cNvPr>
          <p:cNvSpPr/>
          <p:nvPr/>
        </p:nvSpPr>
        <p:spPr>
          <a:xfrm>
            <a:off x="6853577" y="2062223"/>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郵送</a:t>
            </a:r>
          </a:p>
        </p:txBody>
      </p:sp>
      <p:grpSp>
        <p:nvGrpSpPr>
          <p:cNvPr id="138" name="グループ化 137">
            <a:extLst>
              <a:ext uri="{FF2B5EF4-FFF2-40B4-BE49-F238E27FC236}">
                <a16:creationId xmlns:a16="http://schemas.microsoft.com/office/drawing/2014/main" id="{4D4112B6-700B-1BA0-856D-092E25AE2DD0}"/>
              </a:ext>
            </a:extLst>
          </p:cNvPr>
          <p:cNvGrpSpPr/>
          <p:nvPr/>
        </p:nvGrpSpPr>
        <p:grpSpPr>
          <a:xfrm>
            <a:off x="5936029" y="1529157"/>
            <a:ext cx="1266100" cy="282453"/>
            <a:chOff x="6787819" y="1529157"/>
            <a:chExt cx="1266100" cy="282453"/>
          </a:xfrm>
        </p:grpSpPr>
        <p:pic>
          <p:nvPicPr>
            <p:cNvPr id="110" name="グラフィックス 109" descr="紙 枠線">
              <a:extLst>
                <a:ext uri="{FF2B5EF4-FFF2-40B4-BE49-F238E27FC236}">
                  <a16:creationId xmlns:a16="http://schemas.microsoft.com/office/drawing/2014/main" id="{F55D2749-80DA-C618-5402-E4EC0FF0C0D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563156" y="1535482"/>
              <a:ext cx="260934" cy="260934"/>
            </a:xfrm>
            <a:prstGeom prst="rect">
              <a:avLst/>
            </a:prstGeom>
          </p:spPr>
        </p:pic>
        <p:cxnSp>
          <p:nvCxnSpPr>
            <p:cNvPr id="112" name="直線矢印コネクタ 111">
              <a:extLst>
                <a:ext uri="{FF2B5EF4-FFF2-40B4-BE49-F238E27FC236}">
                  <a16:creationId xmlns:a16="http://schemas.microsoft.com/office/drawing/2014/main" id="{D486B50F-D239-F6CB-59A9-B4D320D87853}"/>
                </a:ext>
              </a:extLst>
            </p:cNvPr>
            <p:cNvCxnSpPr>
              <a:cxnSpLocks/>
              <a:endCxn id="110" idx="3"/>
            </p:cNvCxnSpPr>
            <p:nvPr/>
          </p:nvCxnSpPr>
          <p:spPr>
            <a:xfrm flipH="1">
              <a:off x="7824090" y="1665949"/>
              <a:ext cx="22982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26" name="正方形/長方形 125">
              <a:extLst>
                <a:ext uri="{FF2B5EF4-FFF2-40B4-BE49-F238E27FC236}">
                  <a16:creationId xmlns:a16="http://schemas.microsoft.com/office/drawing/2014/main" id="{BDD26C82-247C-AD8C-C116-E2DF0B681BDA}"/>
                </a:ext>
              </a:extLst>
            </p:cNvPr>
            <p:cNvSpPr/>
            <p:nvPr/>
          </p:nvSpPr>
          <p:spPr>
            <a:xfrm>
              <a:off x="6787819" y="152915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共有者氏名表</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各種証明書に添付</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grpSp>
      <p:cxnSp>
        <p:nvCxnSpPr>
          <p:cNvPr id="135" name="直線矢印コネクタ 134">
            <a:extLst>
              <a:ext uri="{FF2B5EF4-FFF2-40B4-BE49-F238E27FC236}">
                <a16:creationId xmlns:a16="http://schemas.microsoft.com/office/drawing/2014/main" id="{85A4377B-D26D-42AC-423F-E51C535D3AB3}"/>
              </a:ext>
            </a:extLst>
          </p:cNvPr>
          <p:cNvCxnSpPr>
            <a:cxnSpLocks/>
            <a:stCxn id="174" idx="3"/>
            <a:endCxn id="114" idx="4"/>
          </p:cNvCxnSpPr>
          <p:nvPr/>
        </p:nvCxnSpPr>
        <p:spPr>
          <a:xfrm flipV="1">
            <a:off x="6716528" y="2820531"/>
            <a:ext cx="485603" cy="380952"/>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43" name="グループ化 142">
            <a:extLst>
              <a:ext uri="{FF2B5EF4-FFF2-40B4-BE49-F238E27FC236}">
                <a16:creationId xmlns:a16="http://schemas.microsoft.com/office/drawing/2014/main" id="{52F31BEA-7FCE-9F1E-1658-F0D7ACC8EB47}"/>
              </a:ext>
            </a:extLst>
          </p:cNvPr>
          <p:cNvGrpSpPr/>
          <p:nvPr/>
        </p:nvGrpSpPr>
        <p:grpSpPr>
          <a:xfrm>
            <a:off x="1196017" y="1518318"/>
            <a:ext cx="1502998" cy="282453"/>
            <a:chOff x="1196017" y="1512947"/>
            <a:chExt cx="1502998" cy="282453"/>
          </a:xfrm>
        </p:grpSpPr>
        <p:cxnSp>
          <p:nvCxnSpPr>
            <p:cNvPr id="83" name="直線矢印コネクタ 82">
              <a:extLst>
                <a:ext uri="{FF2B5EF4-FFF2-40B4-BE49-F238E27FC236}">
                  <a16:creationId xmlns:a16="http://schemas.microsoft.com/office/drawing/2014/main" id="{26173AE6-EA15-42F8-96AD-94D40AB823A6}"/>
                </a:ext>
              </a:extLst>
            </p:cNvPr>
            <p:cNvCxnSpPr>
              <a:cxnSpLocks/>
              <a:endCxn id="141" idx="1"/>
            </p:cNvCxnSpPr>
            <p:nvPr/>
          </p:nvCxnSpPr>
          <p:spPr>
            <a:xfrm flipV="1">
              <a:off x="1196017" y="1654173"/>
              <a:ext cx="316159" cy="2642"/>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84" name="正方形/長方形 83">
              <a:extLst>
                <a:ext uri="{FF2B5EF4-FFF2-40B4-BE49-F238E27FC236}">
                  <a16:creationId xmlns:a16="http://schemas.microsoft.com/office/drawing/2014/main" id="{D7961942-374B-AB5D-43E1-20E817BA8161}"/>
                </a:ext>
              </a:extLst>
            </p:cNvPr>
            <p:cNvSpPr/>
            <p:nvPr/>
          </p:nvSpPr>
          <p:spPr>
            <a:xfrm>
              <a:off x="1709600" y="151294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共有代表者変更届</a:t>
              </a:r>
              <a:endParaRPr kumimoji="1" lang="en-US" altLang="ja-JP" sz="500" b="1" dirty="0">
                <a:solidFill>
                  <a:schemeClr val="tx1"/>
                </a:solidFill>
                <a:latin typeface="+mn-ea"/>
              </a:endParaRPr>
            </a:p>
            <a:p>
              <a:r>
                <a:rPr kumimoji="1" lang="ja-JP" altLang="en-US" sz="500" b="1" dirty="0">
                  <a:solidFill>
                    <a:schemeClr val="tx1"/>
                  </a:solidFill>
                  <a:latin typeface="+mn-ea"/>
                </a:rPr>
                <a:t>相続人代表者指定</a:t>
              </a:r>
              <a:r>
                <a:rPr kumimoji="1" lang="en-US" altLang="ja-JP" sz="500" b="1" dirty="0">
                  <a:solidFill>
                    <a:schemeClr val="tx1"/>
                  </a:solidFill>
                  <a:latin typeface="+mn-ea"/>
                </a:rPr>
                <a:t>(</a:t>
              </a:r>
              <a:r>
                <a:rPr kumimoji="1" lang="ja-JP" altLang="en-US" sz="500" b="1" dirty="0">
                  <a:solidFill>
                    <a:schemeClr val="tx1"/>
                  </a:solidFill>
                  <a:latin typeface="+mn-ea"/>
                </a:rPr>
                <a:t>変更</a:t>
              </a:r>
              <a:r>
                <a:rPr kumimoji="1" lang="en-US" altLang="ja-JP" sz="500" b="1" dirty="0">
                  <a:solidFill>
                    <a:schemeClr val="tx1"/>
                  </a:solidFill>
                  <a:latin typeface="+mn-ea"/>
                </a:rPr>
                <a:t>)</a:t>
              </a:r>
              <a:r>
                <a:rPr kumimoji="1" lang="ja-JP" altLang="en-US" sz="500" b="1" dirty="0">
                  <a:solidFill>
                    <a:schemeClr val="tx1"/>
                  </a:solidFill>
                  <a:latin typeface="+mn-ea"/>
                </a:rPr>
                <a:t>届</a:t>
              </a:r>
            </a:p>
          </p:txBody>
        </p:sp>
        <p:pic>
          <p:nvPicPr>
            <p:cNvPr id="141" name="グラフィックス 140" descr="紙 枠線">
              <a:extLst>
                <a:ext uri="{FF2B5EF4-FFF2-40B4-BE49-F238E27FC236}">
                  <a16:creationId xmlns:a16="http://schemas.microsoft.com/office/drawing/2014/main" id="{A7B44533-0661-E778-2F8D-56540E764BF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512176" y="1523706"/>
              <a:ext cx="260934" cy="260934"/>
            </a:xfrm>
            <a:prstGeom prst="rect">
              <a:avLst/>
            </a:prstGeom>
          </p:spPr>
        </p:pic>
      </p:grpSp>
    </p:spTree>
    <p:extLst>
      <p:ext uri="{BB962C8B-B14F-4D97-AF65-F5344CB8AC3E}">
        <p14:creationId xmlns:p14="http://schemas.microsoft.com/office/powerpoint/2010/main" val="2760299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2F6C80-1AA5-461E-F804-DC32AA8923A7}"/>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03965AB1-5D26-E501-A2A3-6DA07996959D}"/>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9938BADD-A9CB-9ABB-B72F-20BD8BFFFBC6}"/>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0B40030D-34D2-12AD-563B-866EF17E648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1FF2B80A-FD73-2CC4-8AB5-A9BF930534E5}"/>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39A10217-F015-4425-90B1-D51022F69845}"/>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E78FA671-477F-6E18-B29F-E95104EDBF8F}"/>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8.1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4710EE38-8076-B146-65D9-A4FAA12E751A}"/>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zh-TW" altLang="en-US" sz="1000" b="1" dirty="0">
                  <a:solidFill>
                    <a:schemeClr val="tx1"/>
                  </a:solidFill>
                  <a:latin typeface="游ゴシック" panose="020B0400000000000000" pitchFamily="50" charset="-128"/>
                  <a:ea typeface="游ゴシック" panose="020B0400000000000000" pitchFamily="50" charset="-128"/>
                </a:rPr>
                <a:t>名寄処理</a:t>
              </a:r>
              <a:r>
                <a:rPr kumimoji="1" lang="ja-JP" altLang="en-US" sz="1000" b="1" dirty="0">
                  <a:solidFill>
                    <a:schemeClr val="tx1"/>
                  </a:solidFill>
                  <a:latin typeface="游ゴシック" panose="020B0400000000000000" pitchFamily="50" charset="-128"/>
                  <a:ea typeface="游ゴシック" panose="020B0400000000000000" pitchFamily="50" charset="-128"/>
                </a:rPr>
                <a:t>／</a:t>
              </a:r>
              <a:r>
                <a:rPr kumimoji="1" lang="zh-TW" altLang="en-US" sz="1000" b="1" dirty="0">
                  <a:solidFill>
                    <a:schemeClr val="tx1"/>
                  </a:solidFill>
                  <a:latin typeface="游ゴシック" panose="020B0400000000000000" pitchFamily="50" charset="-128"/>
                  <a:ea typeface="游ゴシック" panose="020B0400000000000000" pitchFamily="50" charset="-128"/>
                </a:rPr>
                <a:t>当初賦課処理</a:t>
              </a:r>
              <a:r>
                <a:rPr kumimoji="1" lang="ja-JP" altLang="en-US" sz="1000" b="1" dirty="0">
                  <a:solidFill>
                    <a:schemeClr val="tx1"/>
                  </a:solidFill>
                  <a:latin typeface="游ゴシック" panose="020B0400000000000000" pitchFamily="50" charset="-128"/>
                  <a:ea typeface="游ゴシック" panose="020B0400000000000000" pitchFamily="50" charset="-128"/>
                </a:rPr>
                <a:t>／</a:t>
              </a:r>
              <a:r>
                <a:rPr kumimoji="1" lang="zh-TW" altLang="en-US" sz="1000" b="1" dirty="0">
                  <a:solidFill>
                    <a:schemeClr val="tx1"/>
                  </a:solidFill>
                  <a:latin typeface="游ゴシック" panose="020B0400000000000000" pitchFamily="50" charset="-128"/>
                  <a:ea typeface="游ゴシック" panose="020B0400000000000000" pitchFamily="50" charset="-128"/>
                </a:rPr>
                <a:t>調定処理</a:t>
              </a:r>
              <a:r>
                <a:rPr kumimoji="1" lang="ja-JP" altLang="en-US" sz="1000" b="1" dirty="0">
                  <a:solidFill>
                    <a:schemeClr val="tx1"/>
                  </a:solidFill>
                  <a:latin typeface="游ゴシック" panose="020B0400000000000000" pitchFamily="50" charset="-128"/>
                  <a:ea typeface="游ゴシック" panose="020B0400000000000000" pitchFamily="50" charset="-128"/>
                </a:rPr>
                <a:t>／</a:t>
              </a:r>
              <a:r>
                <a:rPr kumimoji="1" lang="zh-TW" altLang="en-US" sz="1000" b="1" dirty="0">
                  <a:solidFill>
                    <a:schemeClr val="tx1"/>
                  </a:solidFill>
                  <a:latin typeface="游ゴシック" panose="020B0400000000000000" pitchFamily="50" charset="-128"/>
                  <a:ea typeface="游ゴシック" panose="020B0400000000000000" pitchFamily="50" charset="-128"/>
                </a:rPr>
                <a:t>納税通知書発行</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p:txBody>
        </p:sp>
        <p:sp>
          <p:nvSpPr>
            <p:cNvPr id="14" name="正方形/長方形 13">
              <a:extLst>
                <a:ext uri="{FF2B5EF4-FFF2-40B4-BE49-F238E27FC236}">
                  <a16:creationId xmlns:a16="http://schemas.microsoft.com/office/drawing/2014/main" id="{1648E8B2-DE5F-AEC9-9CEB-142BE765D6F7}"/>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当初賦課処理</a:t>
              </a:r>
            </a:p>
          </p:txBody>
        </p:sp>
      </p:grpSp>
      <p:grpSp>
        <p:nvGrpSpPr>
          <p:cNvPr id="16" name="グループ化 15">
            <a:extLst>
              <a:ext uri="{FF2B5EF4-FFF2-40B4-BE49-F238E27FC236}">
                <a16:creationId xmlns:a16="http://schemas.microsoft.com/office/drawing/2014/main" id="{3C80CE0F-FFDF-2D84-068E-CFA6A427A3D0}"/>
              </a:ext>
            </a:extLst>
          </p:cNvPr>
          <p:cNvGrpSpPr/>
          <p:nvPr/>
        </p:nvGrpSpPr>
        <p:grpSpPr>
          <a:xfrm>
            <a:off x="331641" y="1889571"/>
            <a:ext cx="8480719" cy="2363523"/>
            <a:chOff x="4383024" y="977900"/>
            <a:chExt cx="8480719" cy="447033"/>
          </a:xfrm>
        </p:grpSpPr>
        <p:sp>
          <p:nvSpPr>
            <p:cNvPr id="17" name="正方形/長方形 16">
              <a:extLst>
                <a:ext uri="{FF2B5EF4-FFF2-40B4-BE49-F238E27FC236}">
                  <a16:creationId xmlns:a16="http://schemas.microsoft.com/office/drawing/2014/main" id="{0BED288E-B251-AA68-BB5E-B4AAF63E6911}"/>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9A58487D-08B7-B884-3711-BB3F4221FAA7}"/>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496A6943-1B1B-6E3A-5B95-0FC7956436DC}"/>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18</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D62DF604-AC09-1129-AD79-712841381878}"/>
              </a:ext>
            </a:extLst>
          </p:cNvPr>
          <p:cNvGrpSpPr/>
          <p:nvPr/>
        </p:nvGrpSpPr>
        <p:grpSpPr>
          <a:xfrm>
            <a:off x="1694731"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4743C75D-B4C4-E0FA-62AC-49251D4F58B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9B5BDFED-92AF-CA5E-BEE2-64C86C99249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名寄処理</a:t>
              </a:r>
            </a:p>
          </p:txBody>
        </p:sp>
      </p:grpSp>
      <p:cxnSp>
        <p:nvCxnSpPr>
          <p:cNvPr id="33" name="直線矢印コネクタ 32">
            <a:extLst>
              <a:ext uri="{FF2B5EF4-FFF2-40B4-BE49-F238E27FC236}">
                <a16:creationId xmlns:a16="http://schemas.microsoft.com/office/drawing/2014/main" id="{50310517-A8F3-F720-D33F-21D84AA53895}"/>
              </a:ext>
            </a:extLst>
          </p:cNvPr>
          <p:cNvCxnSpPr>
            <a:cxnSpLocks/>
            <a:stCxn id="22" idx="2"/>
            <a:endCxn id="118" idx="1"/>
          </p:cNvCxnSpPr>
          <p:nvPr/>
        </p:nvCxnSpPr>
        <p:spPr>
          <a:xfrm>
            <a:off x="1992673" y="2897084"/>
            <a:ext cx="1299" cy="167711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7D20F2E7-A090-D32D-DD9E-28BF4A59D9EA}"/>
              </a:ext>
            </a:extLst>
          </p:cNvPr>
          <p:cNvCxnSpPr>
            <a:cxnSpLocks/>
            <a:stCxn id="62" idx="6"/>
            <a:endCxn id="22" idx="1"/>
          </p:cNvCxnSpPr>
          <p:nvPr/>
        </p:nvCxnSpPr>
        <p:spPr>
          <a:xfrm>
            <a:off x="1275747" y="2662709"/>
            <a:ext cx="41898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F1FA8A6F-2DB6-C41A-526D-456A525814DE}"/>
              </a:ext>
            </a:extLst>
          </p:cNvPr>
          <p:cNvSpPr/>
          <p:nvPr/>
        </p:nvSpPr>
        <p:spPr>
          <a:xfrm>
            <a:off x="6758568" y="5877559"/>
            <a:ext cx="2053792" cy="626871"/>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r>
              <a:rPr kumimoji="1" lang="en-US" altLang="zh-TW" sz="500" b="1" dirty="0">
                <a:solidFill>
                  <a:schemeClr val="tx1"/>
                </a:solidFill>
                <a:latin typeface="游ゴシック" panose="020B0400000000000000" pitchFamily="50" charset="-128"/>
                <a:ea typeface="游ゴシック" panose="020B0400000000000000" pitchFamily="50" charset="-128"/>
              </a:rPr>
              <a:t>6.2.1.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6.2.2.</a:t>
            </a:r>
            <a:r>
              <a:rPr kumimoji="1" lang="zh-TW" altLang="en-US" sz="500" b="1" dirty="0">
                <a:solidFill>
                  <a:schemeClr val="tx1"/>
                </a:solidFill>
                <a:latin typeface="游ゴシック" panose="020B0400000000000000" pitchFamily="50" charset="-128"/>
                <a:ea typeface="游ゴシック" panose="020B0400000000000000" pitchFamily="50" charset="-128"/>
              </a:rPr>
              <a:t>　名寄処理</a:t>
            </a:r>
          </a:p>
          <a:p>
            <a:r>
              <a:rPr kumimoji="1" lang="zh-TW" altLang="en-US" sz="500" b="1" dirty="0">
                <a:solidFill>
                  <a:schemeClr val="tx1"/>
                </a:solidFill>
                <a:latin typeface="游ゴシック" panose="020B0400000000000000" pitchFamily="50" charset="-128"/>
                <a:ea typeface="游ゴシック" panose="020B0400000000000000" pitchFamily="50" charset="-128"/>
              </a:rPr>
              <a:t>②</a:t>
            </a:r>
            <a:r>
              <a:rPr kumimoji="1" lang="en-US" altLang="zh-TW" sz="500" b="1" dirty="0">
                <a:solidFill>
                  <a:schemeClr val="tx1"/>
                </a:solidFill>
                <a:latin typeface="游ゴシック" panose="020B0400000000000000" pitchFamily="50" charset="-128"/>
                <a:ea typeface="游ゴシック" panose="020B0400000000000000" pitchFamily="50" charset="-128"/>
              </a:rPr>
              <a:t>6.3.1.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6.3.2.</a:t>
            </a:r>
            <a:r>
              <a:rPr kumimoji="1" lang="zh-TW" altLang="en-US" sz="500" b="1" dirty="0">
                <a:solidFill>
                  <a:schemeClr val="tx1"/>
                </a:solidFill>
                <a:latin typeface="游ゴシック" panose="020B0400000000000000" pitchFamily="50" charset="-128"/>
                <a:ea typeface="游ゴシック" panose="020B0400000000000000" pitchFamily="50" charset="-128"/>
              </a:rPr>
              <a:t>　固定資産税当初賦課処理</a:t>
            </a:r>
          </a:p>
          <a:p>
            <a:r>
              <a:rPr kumimoji="1" lang="zh-TW" altLang="en-US" sz="500" b="1" dirty="0">
                <a:solidFill>
                  <a:schemeClr val="tx1"/>
                </a:solidFill>
                <a:latin typeface="游ゴシック" panose="020B0400000000000000" pitchFamily="50" charset="-128"/>
                <a:ea typeface="游ゴシック" panose="020B0400000000000000" pitchFamily="50" charset="-128"/>
              </a:rPr>
              <a:t>③</a:t>
            </a:r>
            <a:r>
              <a:rPr kumimoji="1" lang="en-US" altLang="zh-TW" sz="500" b="1" dirty="0">
                <a:solidFill>
                  <a:schemeClr val="tx1"/>
                </a:solidFill>
                <a:latin typeface="游ゴシック" panose="020B0400000000000000" pitchFamily="50" charset="-128"/>
                <a:ea typeface="游ゴシック" panose="020B0400000000000000" pitchFamily="50" charset="-128"/>
              </a:rPr>
              <a:t>9.1.1.</a:t>
            </a:r>
            <a:r>
              <a:rPr kumimoji="1" lang="zh-TW" altLang="en-US" sz="500" b="1" dirty="0">
                <a:solidFill>
                  <a:schemeClr val="tx1"/>
                </a:solidFill>
                <a:latin typeface="游ゴシック" panose="020B0400000000000000" pitchFamily="50" charset="-128"/>
                <a:ea typeface="游ゴシック" panose="020B0400000000000000" pitchFamily="50" charset="-128"/>
              </a:rPr>
              <a:t>　調定処理</a:t>
            </a:r>
          </a:p>
          <a:p>
            <a:r>
              <a:rPr kumimoji="1" lang="zh-TW" altLang="en-US" sz="500" b="1" dirty="0">
                <a:solidFill>
                  <a:schemeClr val="tx1"/>
                </a:solidFill>
                <a:latin typeface="游ゴシック" panose="020B0400000000000000" pitchFamily="50" charset="-128"/>
                <a:ea typeface="游ゴシック" panose="020B0400000000000000" pitchFamily="50" charset="-128"/>
              </a:rPr>
              <a:t>④</a:t>
            </a:r>
            <a:r>
              <a:rPr kumimoji="1" lang="en-US" altLang="zh-TW" sz="500" b="1" dirty="0">
                <a:solidFill>
                  <a:schemeClr val="tx1"/>
                </a:solidFill>
                <a:latin typeface="游ゴシック" panose="020B0400000000000000" pitchFamily="50" charset="-128"/>
                <a:ea typeface="游ゴシック" panose="020B0400000000000000" pitchFamily="50" charset="-128"/>
              </a:rPr>
              <a:t>8.1.1.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8.1.2.</a:t>
            </a:r>
            <a:r>
              <a:rPr kumimoji="1" lang="zh-TW" altLang="en-US" sz="500" b="1" dirty="0">
                <a:solidFill>
                  <a:schemeClr val="tx1"/>
                </a:solidFill>
                <a:latin typeface="游ゴシック" panose="020B0400000000000000" pitchFamily="50" charset="-128"/>
                <a:ea typeface="游ゴシック" panose="020B0400000000000000" pitchFamily="50" charset="-128"/>
              </a:rPr>
              <a:t>　納税通知書等発行</a:t>
            </a:r>
          </a:p>
          <a:p>
            <a:r>
              <a:rPr kumimoji="1" lang="zh-TW" altLang="en-US" sz="500" b="1" dirty="0">
                <a:solidFill>
                  <a:schemeClr val="tx1"/>
                </a:solidFill>
                <a:latin typeface="游ゴシック" panose="020B0400000000000000" pitchFamily="50" charset="-128"/>
                <a:ea typeface="游ゴシック" panose="020B0400000000000000" pitchFamily="50" charset="-128"/>
              </a:rPr>
              <a:t>⑤</a:t>
            </a:r>
            <a:r>
              <a:rPr kumimoji="1" lang="en-US" altLang="zh-TW" sz="500" b="1" dirty="0">
                <a:solidFill>
                  <a:schemeClr val="tx1"/>
                </a:solidFill>
                <a:latin typeface="游ゴシック" panose="020B0400000000000000" pitchFamily="50" charset="-128"/>
                <a:ea typeface="游ゴシック" panose="020B0400000000000000" pitchFamily="50" charset="-128"/>
              </a:rPr>
              <a:t>8.1.6.</a:t>
            </a:r>
            <a:r>
              <a:rPr kumimoji="1" lang="zh-TW" altLang="en-US" sz="500" b="1" dirty="0">
                <a:solidFill>
                  <a:schemeClr val="tx1"/>
                </a:solidFill>
                <a:latin typeface="游ゴシック" panose="020B0400000000000000" pitchFamily="50" charset="-128"/>
                <a:ea typeface="游ゴシック" panose="020B0400000000000000" pitchFamily="50" charset="-128"/>
              </a:rPr>
              <a:t>　発送者一覧出力</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D61D3518-91F7-1827-F71F-9B5951EC389A}"/>
              </a:ext>
            </a:extLst>
          </p:cNvPr>
          <p:cNvGrpSpPr/>
          <p:nvPr/>
        </p:nvGrpSpPr>
        <p:grpSpPr>
          <a:xfrm>
            <a:off x="1704855" y="4574197"/>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8A4BA46D-6DF6-41E3-EC69-59F51AFD80E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8DD35353-A4DA-59E7-C81F-5BB79B53411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639C35D2-3D6A-5493-73AB-21A37D2F305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84" name="直線矢印コネクタ 183">
            <a:extLst>
              <a:ext uri="{FF2B5EF4-FFF2-40B4-BE49-F238E27FC236}">
                <a16:creationId xmlns:a16="http://schemas.microsoft.com/office/drawing/2014/main" id="{FF532984-1E48-0160-1FE3-6634F6B2A9C2}"/>
              </a:ext>
            </a:extLst>
          </p:cNvPr>
          <p:cNvCxnSpPr>
            <a:cxnSpLocks/>
            <a:stCxn id="66" idx="3"/>
            <a:endCxn id="133" idx="1"/>
          </p:cNvCxnSpPr>
          <p:nvPr/>
        </p:nvCxnSpPr>
        <p:spPr>
          <a:xfrm>
            <a:off x="4380103" y="2662709"/>
            <a:ext cx="24618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B4854392-B211-AC78-2E8F-2611C416F7C5}"/>
              </a:ext>
            </a:extLst>
          </p:cNvPr>
          <p:cNvGrpSpPr/>
          <p:nvPr/>
        </p:nvGrpSpPr>
        <p:grpSpPr>
          <a:xfrm>
            <a:off x="2213009" y="4936339"/>
            <a:ext cx="752658" cy="405710"/>
            <a:chOff x="4488244" y="5206471"/>
            <a:chExt cx="752658" cy="405710"/>
          </a:xfrm>
        </p:grpSpPr>
        <p:cxnSp>
          <p:nvCxnSpPr>
            <p:cNvPr id="80" name="直線矢印コネクタ 79">
              <a:extLst>
                <a:ext uri="{FF2B5EF4-FFF2-40B4-BE49-F238E27FC236}">
                  <a16:creationId xmlns:a16="http://schemas.microsoft.com/office/drawing/2014/main" id="{C149ECF6-701E-06D3-D52B-10CD1F144E8B}"/>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41175F84-CD33-7235-7E70-7B9C0FB84B7C}"/>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DDD03AA3-7375-82DA-853D-D60C45CAF1D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FC53D0E8-01FF-04D9-2587-CE102401A05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8DCA76E8-B5F5-AF14-A065-6940CA57429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054162F1-D88C-1E14-0F8A-B6B601124728}"/>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101" name="直線矢印コネクタ 100">
            <a:extLst>
              <a:ext uri="{FF2B5EF4-FFF2-40B4-BE49-F238E27FC236}">
                <a16:creationId xmlns:a16="http://schemas.microsoft.com/office/drawing/2014/main" id="{0F37CB2D-3070-FEE9-2312-AAFD7AE13864}"/>
              </a:ext>
            </a:extLst>
          </p:cNvPr>
          <p:cNvCxnSpPr>
            <a:cxnSpLocks/>
            <a:stCxn id="105" idx="3"/>
            <a:endCxn id="37" idx="2"/>
          </p:cNvCxnSpPr>
          <p:nvPr/>
        </p:nvCxnSpPr>
        <p:spPr>
          <a:xfrm>
            <a:off x="7051398" y="2662709"/>
            <a:ext cx="50909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96" name="直線矢印コネクタ 95">
            <a:extLst>
              <a:ext uri="{FF2B5EF4-FFF2-40B4-BE49-F238E27FC236}">
                <a16:creationId xmlns:a16="http://schemas.microsoft.com/office/drawing/2014/main" id="{F6F6BA7F-65FF-B2AA-F6FE-E3778CADC7B7}"/>
              </a:ext>
            </a:extLst>
          </p:cNvPr>
          <p:cNvCxnSpPr>
            <a:cxnSpLocks/>
            <a:stCxn id="22" idx="3"/>
            <a:endCxn id="39" idx="1"/>
          </p:cNvCxnSpPr>
          <p:nvPr/>
        </p:nvCxnSpPr>
        <p:spPr>
          <a:xfrm>
            <a:off x="2290615" y="2662709"/>
            <a:ext cx="30347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4" name="グループ化 23">
            <a:extLst>
              <a:ext uri="{FF2B5EF4-FFF2-40B4-BE49-F238E27FC236}">
                <a16:creationId xmlns:a16="http://schemas.microsoft.com/office/drawing/2014/main" id="{0119649A-79EA-85FA-6B36-FD15FA10E495}"/>
              </a:ext>
            </a:extLst>
          </p:cNvPr>
          <p:cNvGrpSpPr/>
          <p:nvPr/>
        </p:nvGrpSpPr>
        <p:grpSpPr>
          <a:xfrm rot="16200000">
            <a:off x="7176461" y="1956054"/>
            <a:ext cx="1074072" cy="47531"/>
            <a:chOff x="8499491" y="5728213"/>
            <a:chExt cx="1074072" cy="47531"/>
          </a:xfrm>
        </p:grpSpPr>
        <p:cxnSp>
          <p:nvCxnSpPr>
            <p:cNvPr id="25" name="直線矢印コネクタ 24">
              <a:extLst>
                <a:ext uri="{FF2B5EF4-FFF2-40B4-BE49-F238E27FC236}">
                  <a16:creationId xmlns:a16="http://schemas.microsoft.com/office/drawing/2014/main" id="{87977D62-140F-B49F-E4CB-C8D8C8F1F13D}"/>
                </a:ext>
              </a:extLst>
            </p:cNvPr>
            <p:cNvCxnSpPr>
              <a:cxnSpLocks/>
              <a:stCxn id="26" idx="6"/>
              <a:endCxn id="27" idx="0"/>
            </p:cNvCxnSpPr>
            <p:nvPr/>
          </p:nvCxnSpPr>
          <p:spPr>
            <a:xfrm rot="5400000" flipH="1" flipV="1">
              <a:off x="9060289" y="5238705"/>
              <a:ext cx="8" cy="102654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6" name="楕円 25">
              <a:extLst>
                <a:ext uri="{FF2B5EF4-FFF2-40B4-BE49-F238E27FC236}">
                  <a16:creationId xmlns:a16="http://schemas.microsoft.com/office/drawing/2014/main" id="{E820B6B6-78B2-AE3E-32D9-CFACA498E08B}"/>
                </a:ext>
              </a:extLst>
            </p:cNvPr>
            <p:cNvSpPr/>
            <p:nvPr/>
          </p:nvSpPr>
          <p:spPr>
            <a:xfrm>
              <a:off x="8499491" y="5728213"/>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 name="二等辺三角形 26">
              <a:extLst>
                <a:ext uri="{FF2B5EF4-FFF2-40B4-BE49-F238E27FC236}">
                  <a16:creationId xmlns:a16="http://schemas.microsoft.com/office/drawing/2014/main" id="{C2E9CA16-1592-746B-1A26-B98621400B3A}"/>
                </a:ext>
              </a:extLst>
            </p:cNvPr>
            <p:cNvSpPr/>
            <p:nvPr/>
          </p:nvSpPr>
          <p:spPr>
            <a:xfrm rot="5400000">
              <a:off x="9514316" y="571603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32" name="グループ化 31">
            <a:extLst>
              <a:ext uri="{FF2B5EF4-FFF2-40B4-BE49-F238E27FC236}">
                <a16:creationId xmlns:a16="http://schemas.microsoft.com/office/drawing/2014/main" id="{C29D81AD-29D8-53B9-2B34-6D94D3390703}"/>
              </a:ext>
            </a:extLst>
          </p:cNvPr>
          <p:cNvGrpSpPr/>
          <p:nvPr/>
        </p:nvGrpSpPr>
        <p:grpSpPr>
          <a:xfrm>
            <a:off x="7560491" y="2509709"/>
            <a:ext cx="306000" cy="306000"/>
            <a:chOff x="547477" y="5946304"/>
            <a:chExt cx="182044" cy="182044"/>
          </a:xfrm>
        </p:grpSpPr>
        <p:sp>
          <p:nvSpPr>
            <p:cNvPr id="37" name="楕円 36">
              <a:extLst>
                <a:ext uri="{FF2B5EF4-FFF2-40B4-BE49-F238E27FC236}">
                  <a16:creationId xmlns:a16="http://schemas.microsoft.com/office/drawing/2014/main" id="{2BA8AF55-F198-0CA8-33D7-134DA367CA28}"/>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4" name="グループ化 43">
              <a:extLst>
                <a:ext uri="{FF2B5EF4-FFF2-40B4-BE49-F238E27FC236}">
                  <a16:creationId xmlns:a16="http://schemas.microsoft.com/office/drawing/2014/main" id="{926D87F7-D6A3-0D99-DF19-62AADFEACBA7}"/>
                </a:ext>
              </a:extLst>
            </p:cNvPr>
            <p:cNvGrpSpPr/>
            <p:nvPr/>
          </p:nvGrpSpPr>
          <p:grpSpPr>
            <a:xfrm>
              <a:off x="572442" y="5996943"/>
              <a:ext cx="132113" cy="80765"/>
              <a:chOff x="2601006" y="3678667"/>
              <a:chExt cx="132113" cy="80765"/>
            </a:xfrm>
          </p:grpSpPr>
          <p:sp>
            <p:nvSpPr>
              <p:cNvPr id="47" name="正方形/長方形 46">
                <a:extLst>
                  <a:ext uri="{FF2B5EF4-FFF2-40B4-BE49-F238E27FC236}">
                    <a16:creationId xmlns:a16="http://schemas.microsoft.com/office/drawing/2014/main" id="{3C1BB876-0E3B-034B-5675-D85B65351DFD}"/>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8" name="二等辺三角形 47">
                <a:extLst>
                  <a:ext uri="{FF2B5EF4-FFF2-40B4-BE49-F238E27FC236}">
                    <a16:creationId xmlns:a16="http://schemas.microsoft.com/office/drawing/2014/main" id="{21AC0B58-0F99-66C7-6109-86C409028CF9}"/>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9" name="二等辺三角形 48">
                <a:extLst>
                  <a:ext uri="{FF2B5EF4-FFF2-40B4-BE49-F238E27FC236}">
                    <a16:creationId xmlns:a16="http://schemas.microsoft.com/office/drawing/2014/main" id="{0CDA1FD5-FAAE-FA7E-C161-812F3404F8AD}"/>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4" name="正方形/長方形 53">
                <a:extLst>
                  <a:ext uri="{FF2B5EF4-FFF2-40B4-BE49-F238E27FC236}">
                    <a16:creationId xmlns:a16="http://schemas.microsoft.com/office/drawing/2014/main" id="{88EF912D-DA24-A98C-E4C3-7C8F8B3C2077}"/>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56" name="正方形/長方形 55">
            <a:extLst>
              <a:ext uri="{FF2B5EF4-FFF2-40B4-BE49-F238E27FC236}">
                <a16:creationId xmlns:a16="http://schemas.microsoft.com/office/drawing/2014/main" id="{0D452B32-D02C-F99D-7C76-338AE27DE022}"/>
              </a:ext>
            </a:extLst>
          </p:cNvPr>
          <p:cNvSpPr/>
          <p:nvPr/>
        </p:nvSpPr>
        <p:spPr>
          <a:xfrm>
            <a:off x="7714148" y="2270403"/>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発送して終了</a:t>
            </a:r>
          </a:p>
        </p:txBody>
      </p:sp>
      <p:grpSp>
        <p:nvGrpSpPr>
          <p:cNvPr id="195" name="グループ化 194">
            <a:extLst>
              <a:ext uri="{FF2B5EF4-FFF2-40B4-BE49-F238E27FC236}">
                <a16:creationId xmlns:a16="http://schemas.microsoft.com/office/drawing/2014/main" id="{B69C7255-50CE-2F1A-C836-018063DE900A}"/>
              </a:ext>
            </a:extLst>
          </p:cNvPr>
          <p:cNvGrpSpPr/>
          <p:nvPr/>
        </p:nvGrpSpPr>
        <p:grpSpPr>
          <a:xfrm>
            <a:off x="7714148" y="1529157"/>
            <a:ext cx="1098213" cy="282453"/>
            <a:chOff x="7714148" y="1529157"/>
            <a:chExt cx="1098213" cy="282453"/>
          </a:xfrm>
        </p:grpSpPr>
        <p:pic>
          <p:nvPicPr>
            <p:cNvPr id="29" name="グラフィックス 28" descr="紙 枠線">
              <a:extLst>
                <a:ext uri="{FF2B5EF4-FFF2-40B4-BE49-F238E27FC236}">
                  <a16:creationId xmlns:a16="http://schemas.microsoft.com/office/drawing/2014/main" id="{60CE6364-45FF-BBA5-3100-B65609BCC7F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75175" y="1535482"/>
              <a:ext cx="260934" cy="260934"/>
            </a:xfrm>
            <a:prstGeom prst="rect">
              <a:avLst/>
            </a:prstGeom>
          </p:spPr>
        </p:pic>
        <p:cxnSp>
          <p:nvCxnSpPr>
            <p:cNvPr id="30" name="直線矢印コネクタ 29">
              <a:extLst>
                <a:ext uri="{FF2B5EF4-FFF2-40B4-BE49-F238E27FC236}">
                  <a16:creationId xmlns:a16="http://schemas.microsoft.com/office/drawing/2014/main" id="{A2CF5375-CABF-2BD7-9545-645A5443AB90}"/>
                </a:ext>
              </a:extLst>
            </p:cNvPr>
            <p:cNvCxnSpPr>
              <a:cxnSpLocks/>
              <a:endCxn id="29" idx="1"/>
            </p:cNvCxnSpPr>
            <p:nvPr/>
          </p:nvCxnSpPr>
          <p:spPr>
            <a:xfrm>
              <a:off x="7714148" y="1665949"/>
              <a:ext cx="36102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57" name="正方形/長方形 56">
              <a:extLst>
                <a:ext uri="{FF2B5EF4-FFF2-40B4-BE49-F238E27FC236}">
                  <a16:creationId xmlns:a16="http://schemas.microsoft.com/office/drawing/2014/main" id="{92500901-C6E0-7E4B-E952-14EDDCB87F51}"/>
                </a:ext>
              </a:extLst>
            </p:cNvPr>
            <p:cNvSpPr/>
            <p:nvPr/>
          </p:nvSpPr>
          <p:spPr>
            <a:xfrm>
              <a:off x="8269403" y="1529157"/>
              <a:ext cx="54295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zh-TW" altLang="en-US" sz="500" b="1" dirty="0">
                  <a:solidFill>
                    <a:schemeClr val="tx1"/>
                  </a:solidFill>
                  <a:latin typeface="游ゴシック" panose="020B0400000000000000" pitchFamily="50" charset="-128"/>
                  <a:ea typeface="游ゴシック" panose="020B0400000000000000" pitchFamily="50" charset="-128"/>
                </a:rPr>
                <a:t>納税通知書</a:t>
              </a:r>
            </a:p>
            <a:p>
              <a:r>
                <a:rPr kumimoji="1" lang="zh-TW" altLang="en-US" sz="500" b="1" dirty="0">
                  <a:solidFill>
                    <a:schemeClr val="tx1"/>
                  </a:solidFill>
                  <a:latin typeface="游ゴシック" panose="020B0400000000000000" pitchFamily="50" charset="-128"/>
                  <a:ea typeface="游ゴシック" panose="020B0400000000000000" pitchFamily="50" charset="-128"/>
                </a:rPr>
                <a:t>納付書</a:t>
              </a:r>
            </a:p>
            <a:p>
              <a:r>
                <a:rPr kumimoji="1" lang="zh-TW" altLang="en-US" sz="500" b="1" dirty="0">
                  <a:solidFill>
                    <a:schemeClr val="tx1"/>
                  </a:solidFill>
                  <a:latin typeface="游ゴシック" panose="020B0400000000000000" pitchFamily="50" charset="-128"/>
                  <a:ea typeface="游ゴシック" panose="020B0400000000000000" pitchFamily="50" charset="-128"/>
                </a:rPr>
                <a:t>課税明細書</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sp>
        <p:nvSpPr>
          <p:cNvPr id="59" name="正方形/長方形 58">
            <a:extLst>
              <a:ext uri="{FF2B5EF4-FFF2-40B4-BE49-F238E27FC236}">
                <a16:creationId xmlns:a16="http://schemas.microsoft.com/office/drawing/2014/main" id="{D22FE619-2C21-35F0-4DD1-BE548931AF74}"/>
              </a:ext>
            </a:extLst>
          </p:cNvPr>
          <p:cNvSpPr/>
          <p:nvPr/>
        </p:nvSpPr>
        <p:spPr>
          <a:xfrm>
            <a:off x="721049" y="281030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62" name="楕円 61">
            <a:extLst>
              <a:ext uri="{FF2B5EF4-FFF2-40B4-BE49-F238E27FC236}">
                <a16:creationId xmlns:a16="http://schemas.microsoft.com/office/drawing/2014/main" id="{C819DBCA-DA01-8BF9-61EA-F189955F6BCE}"/>
              </a:ext>
            </a:extLst>
          </p:cNvPr>
          <p:cNvSpPr/>
          <p:nvPr/>
        </p:nvSpPr>
        <p:spPr>
          <a:xfrm>
            <a:off x="969747"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64" name="グループ化 63">
            <a:extLst>
              <a:ext uri="{FF2B5EF4-FFF2-40B4-BE49-F238E27FC236}">
                <a16:creationId xmlns:a16="http://schemas.microsoft.com/office/drawing/2014/main" id="{ACA35F75-689E-7B10-6FD6-5E08B2B7C87C}"/>
              </a:ext>
            </a:extLst>
          </p:cNvPr>
          <p:cNvGrpSpPr/>
          <p:nvPr/>
        </p:nvGrpSpPr>
        <p:grpSpPr>
          <a:xfrm>
            <a:off x="3784219" y="2428334"/>
            <a:ext cx="595884" cy="468750"/>
            <a:chOff x="2420174" y="2805910"/>
            <a:chExt cx="595884" cy="468750"/>
          </a:xfrm>
        </p:grpSpPr>
        <p:pic>
          <p:nvPicPr>
            <p:cNvPr id="65" name="グラフィックス 64" descr="ユーザー 枠線">
              <a:extLst>
                <a:ext uri="{FF2B5EF4-FFF2-40B4-BE49-F238E27FC236}">
                  <a16:creationId xmlns:a16="http://schemas.microsoft.com/office/drawing/2014/main" id="{F1856E41-4637-90F5-44FA-41DEB22C805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6" name="四角形: 角を丸くする 65">
              <a:extLst>
                <a:ext uri="{FF2B5EF4-FFF2-40B4-BE49-F238E27FC236}">
                  <a16:creationId xmlns:a16="http://schemas.microsoft.com/office/drawing/2014/main" id="{1C30AF9F-EBB9-D98D-3040-A717227194D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税額計算</a:t>
              </a:r>
            </a:p>
          </p:txBody>
        </p:sp>
      </p:grpSp>
      <p:cxnSp>
        <p:nvCxnSpPr>
          <p:cNvPr id="67" name="直線矢印コネクタ 66">
            <a:extLst>
              <a:ext uri="{FF2B5EF4-FFF2-40B4-BE49-F238E27FC236}">
                <a16:creationId xmlns:a16="http://schemas.microsoft.com/office/drawing/2014/main" id="{1964C3E6-CE78-933A-9A91-E0563294F35A}"/>
              </a:ext>
            </a:extLst>
          </p:cNvPr>
          <p:cNvCxnSpPr>
            <a:cxnSpLocks/>
            <a:stCxn id="66" idx="2"/>
            <a:endCxn id="69" idx="1"/>
          </p:cNvCxnSpPr>
          <p:nvPr/>
        </p:nvCxnSpPr>
        <p:spPr>
          <a:xfrm>
            <a:off x="4082161" y="2897084"/>
            <a:ext cx="1299" cy="167711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8" name="グループ化 67">
            <a:extLst>
              <a:ext uri="{FF2B5EF4-FFF2-40B4-BE49-F238E27FC236}">
                <a16:creationId xmlns:a16="http://schemas.microsoft.com/office/drawing/2014/main" id="{9B5DF399-40CB-2268-8AF3-CA29C1F95F23}"/>
              </a:ext>
            </a:extLst>
          </p:cNvPr>
          <p:cNvGrpSpPr/>
          <p:nvPr/>
        </p:nvGrpSpPr>
        <p:grpSpPr>
          <a:xfrm>
            <a:off x="3794343" y="4574197"/>
            <a:ext cx="575637" cy="451948"/>
            <a:chOff x="5274238" y="5435536"/>
            <a:chExt cx="439201" cy="345439"/>
          </a:xfrm>
        </p:grpSpPr>
        <p:sp>
          <p:nvSpPr>
            <p:cNvPr id="69" name="フローチャート: 磁気ディスク 68">
              <a:extLst>
                <a:ext uri="{FF2B5EF4-FFF2-40B4-BE49-F238E27FC236}">
                  <a16:creationId xmlns:a16="http://schemas.microsoft.com/office/drawing/2014/main" id="{B7ABB819-7C7B-7A0C-ED79-28D4C21B80C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70" name="円弧 69">
              <a:extLst>
                <a:ext uri="{FF2B5EF4-FFF2-40B4-BE49-F238E27FC236}">
                  <a16:creationId xmlns:a16="http://schemas.microsoft.com/office/drawing/2014/main" id="{DD0B8BB0-9FD0-BB6B-EBF9-67172C51293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1" name="円弧 70">
              <a:extLst>
                <a:ext uri="{FF2B5EF4-FFF2-40B4-BE49-F238E27FC236}">
                  <a16:creationId xmlns:a16="http://schemas.microsoft.com/office/drawing/2014/main" id="{4A540B0C-6C4B-306B-F2EA-DF6990A2B05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2" name="グループ化 71">
            <a:extLst>
              <a:ext uri="{FF2B5EF4-FFF2-40B4-BE49-F238E27FC236}">
                <a16:creationId xmlns:a16="http://schemas.microsoft.com/office/drawing/2014/main" id="{30522B48-C845-8521-F4F9-1A7062ED24D8}"/>
              </a:ext>
            </a:extLst>
          </p:cNvPr>
          <p:cNvGrpSpPr/>
          <p:nvPr/>
        </p:nvGrpSpPr>
        <p:grpSpPr>
          <a:xfrm>
            <a:off x="3427682" y="4936339"/>
            <a:ext cx="752658" cy="405710"/>
            <a:chOff x="4488244" y="5206471"/>
            <a:chExt cx="752658" cy="405710"/>
          </a:xfrm>
        </p:grpSpPr>
        <p:cxnSp>
          <p:nvCxnSpPr>
            <p:cNvPr id="73" name="直線矢印コネクタ 72">
              <a:extLst>
                <a:ext uri="{FF2B5EF4-FFF2-40B4-BE49-F238E27FC236}">
                  <a16:creationId xmlns:a16="http://schemas.microsoft.com/office/drawing/2014/main" id="{0E955511-FE67-F5AE-F976-D9893AEEA91B}"/>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4" name="グループ化 73">
              <a:extLst>
                <a:ext uri="{FF2B5EF4-FFF2-40B4-BE49-F238E27FC236}">
                  <a16:creationId xmlns:a16="http://schemas.microsoft.com/office/drawing/2014/main" id="{7D755567-95DD-765F-48F4-B0C32FC8D0B7}"/>
                </a:ext>
              </a:extLst>
            </p:cNvPr>
            <p:cNvGrpSpPr/>
            <p:nvPr/>
          </p:nvGrpSpPr>
          <p:grpSpPr>
            <a:xfrm>
              <a:off x="4610864" y="5312359"/>
              <a:ext cx="69614" cy="299822"/>
              <a:chOff x="2439407" y="2962964"/>
              <a:chExt cx="69614" cy="430496"/>
            </a:xfrm>
          </p:grpSpPr>
          <p:cxnSp>
            <p:nvCxnSpPr>
              <p:cNvPr id="76" name="直線コネクタ 75">
                <a:extLst>
                  <a:ext uri="{FF2B5EF4-FFF2-40B4-BE49-F238E27FC236}">
                    <a16:creationId xmlns:a16="http://schemas.microsoft.com/office/drawing/2014/main" id="{3FEF523B-F854-B8E0-50F6-B0D1D6EC234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7" name="直線コネクタ 76">
                <a:extLst>
                  <a:ext uri="{FF2B5EF4-FFF2-40B4-BE49-F238E27FC236}">
                    <a16:creationId xmlns:a16="http://schemas.microsoft.com/office/drawing/2014/main" id="{FF5B9DAF-2EE4-2820-CCB6-60733662E76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A95C7E72-58DB-6DD8-9801-1476CA5FF7D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5" name="正方形/長方形 74">
              <a:extLst>
                <a:ext uri="{FF2B5EF4-FFF2-40B4-BE49-F238E27FC236}">
                  <a16:creationId xmlns:a16="http://schemas.microsoft.com/office/drawing/2014/main" id="{94F9A0C0-189E-CCCA-C078-5237CDDDBABE}"/>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03" name="グループ化 102">
            <a:extLst>
              <a:ext uri="{FF2B5EF4-FFF2-40B4-BE49-F238E27FC236}">
                <a16:creationId xmlns:a16="http://schemas.microsoft.com/office/drawing/2014/main" id="{E7674A7B-5F1A-E46B-BFC5-A377BB40F5BD}"/>
              </a:ext>
            </a:extLst>
          </p:cNvPr>
          <p:cNvGrpSpPr/>
          <p:nvPr/>
        </p:nvGrpSpPr>
        <p:grpSpPr>
          <a:xfrm>
            <a:off x="6455514" y="2428334"/>
            <a:ext cx="595884" cy="468750"/>
            <a:chOff x="2420174" y="2805910"/>
            <a:chExt cx="595884" cy="468750"/>
          </a:xfrm>
        </p:grpSpPr>
        <p:pic>
          <p:nvPicPr>
            <p:cNvPr id="104" name="グラフィックス 103" descr="ユーザー 枠線">
              <a:extLst>
                <a:ext uri="{FF2B5EF4-FFF2-40B4-BE49-F238E27FC236}">
                  <a16:creationId xmlns:a16="http://schemas.microsoft.com/office/drawing/2014/main" id="{2FC6C24D-2620-931E-74BA-4B7AAA969E7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05" name="四角形: 角を丸くする 104">
              <a:extLst>
                <a:ext uri="{FF2B5EF4-FFF2-40B4-BE49-F238E27FC236}">
                  <a16:creationId xmlns:a16="http://schemas.microsoft.com/office/drawing/2014/main" id="{2AEC5FA5-FD7B-8967-49F8-3EF0DD61D4E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引き抜き処理</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発送者一覧出力</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grpSp>
      <p:cxnSp>
        <p:nvCxnSpPr>
          <p:cNvPr id="107" name="直線矢印コネクタ 106">
            <a:extLst>
              <a:ext uri="{FF2B5EF4-FFF2-40B4-BE49-F238E27FC236}">
                <a16:creationId xmlns:a16="http://schemas.microsoft.com/office/drawing/2014/main" id="{9E00DF5B-A9A5-FCFE-D70C-6E34281CDF0D}"/>
              </a:ext>
            </a:extLst>
          </p:cNvPr>
          <p:cNvCxnSpPr>
            <a:cxnSpLocks/>
            <a:stCxn id="110" idx="1"/>
            <a:endCxn id="105" idx="2"/>
          </p:cNvCxnSpPr>
          <p:nvPr/>
        </p:nvCxnSpPr>
        <p:spPr>
          <a:xfrm flipH="1" flipV="1">
            <a:off x="6753456" y="2897084"/>
            <a:ext cx="1299" cy="167711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09" name="グループ化 108">
            <a:extLst>
              <a:ext uri="{FF2B5EF4-FFF2-40B4-BE49-F238E27FC236}">
                <a16:creationId xmlns:a16="http://schemas.microsoft.com/office/drawing/2014/main" id="{C2BB225B-9CEE-43F4-B1BE-48CAEE3018D3}"/>
              </a:ext>
            </a:extLst>
          </p:cNvPr>
          <p:cNvGrpSpPr/>
          <p:nvPr/>
        </p:nvGrpSpPr>
        <p:grpSpPr>
          <a:xfrm>
            <a:off x="6465638" y="4574197"/>
            <a:ext cx="575637" cy="451948"/>
            <a:chOff x="5274238" y="5435536"/>
            <a:chExt cx="439201" cy="345439"/>
          </a:xfrm>
        </p:grpSpPr>
        <p:sp>
          <p:nvSpPr>
            <p:cNvPr id="110" name="フローチャート: 磁気ディスク 109">
              <a:extLst>
                <a:ext uri="{FF2B5EF4-FFF2-40B4-BE49-F238E27FC236}">
                  <a16:creationId xmlns:a16="http://schemas.microsoft.com/office/drawing/2014/main" id="{7CF51F10-DF30-5591-A353-68347EF68E3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2" name="円弧 111">
              <a:extLst>
                <a:ext uri="{FF2B5EF4-FFF2-40B4-BE49-F238E27FC236}">
                  <a16:creationId xmlns:a16="http://schemas.microsoft.com/office/drawing/2014/main" id="{63CA75E2-9A39-DF06-27CE-45169737835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13" name="円弧 112">
              <a:extLst>
                <a:ext uri="{FF2B5EF4-FFF2-40B4-BE49-F238E27FC236}">
                  <a16:creationId xmlns:a16="http://schemas.microsoft.com/office/drawing/2014/main" id="{0F44BEDE-8E8E-71FC-7E81-6B4BB62B6B4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14" name="グループ化 113">
            <a:extLst>
              <a:ext uri="{FF2B5EF4-FFF2-40B4-BE49-F238E27FC236}">
                <a16:creationId xmlns:a16="http://schemas.microsoft.com/office/drawing/2014/main" id="{D06130C0-BEFC-9CF4-94A9-1D8FEB7D929C}"/>
              </a:ext>
            </a:extLst>
          </p:cNvPr>
          <p:cNvGrpSpPr/>
          <p:nvPr/>
        </p:nvGrpSpPr>
        <p:grpSpPr>
          <a:xfrm>
            <a:off x="6973792" y="4936339"/>
            <a:ext cx="752658" cy="405710"/>
            <a:chOff x="4488244" y="5206471"/>
            <a:chExt cx="752658" cy="405710"/>
          </a:xfrm>
        </p:grpSpPr>
        <p:cxnSp>
          <p:nvCxnSpPr>
            <p:cNvPr id="115" name="直線矢印コネクタ 114">
              <a:extLst>
                <a:ext uri="{FF2B5EF4-FFF2-40B4-BE49-F238E27FC236}">
                  <a16:creationId xmlns:a16="http://schemas.microsoft.com/office/drawing/2014/main" id="{850A950A-E825-28D8-F05F-7CDDB82A024B}"/>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6" name="グループ化 115">
              <a:extLst>
                <a:ext uri="{FF2B5EF4-FFF2-40B4-BE49-F238E27FC236}">
                  <a16:creationId xmlns:a16="http://schemas.microsoft.com/office/drawing/2014/main" id="{CE4A7415-4930-5310-3410-2A9810396123}"/>
                </a:ext>
              </a:extLst>
            </p:cNvPr>
            <p:cNvGrpSpPr/>
            <p:nvPr/>
          </p:nvGrpSpPr>
          <p:grpSpPr>
            <a:xfrm>
              <a:off x="4610864" y="5312359"/>
              <a:ext cx="69614" cy="299822"/>
              <a:chOff x="2439407" y="2962964"/>
              <a:chExt cx="69614" cy="430496"/>
            </a:xfrm>
          </p:grpSpPr>
          <p:cxnSp>
            <p:nvCxnSpPr>
              <p:cNvPr id="121" name="直線コネクタ 120">
                <a:extLst>
                  <a:ext uri="{FF2B5EF4-FFF2-40B4-BE49-F238E27FC236}">
                    <a16:creationId xmlns:a16="http://schemas.microsoft.com/office/drawing/2014/main" id="{E1A77CC3-3C18-D407-075C-A4FA6D6CDA3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22" name="直線コネクタ 121">
                <a:extLst>
                  <a:ext uri="{FF2B5EF4-FFF2-40B4-BE49-F238E27FC236}">
                    <a16:creationId xmlns:a16="http://schemas.microsoft.com/office/drawing/2014/main" id="{80533A4D-B758-26E5-7198-8897874230D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23" name="直線コネクタ 122">
                <a:extLst>
                  <a:ext uri="{FF2B5EF4-FFF2-40B4-BE49-F238E27FC236}">
                    <a16:creationId xmlns:a16="http://schemas.microsoft.com/office/drawing/2014/main" id="{0C298C90-97B0-5836-2794-9317DAEFF48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7" name="正方形/長方形 116">
              <a:extLst>
                <a:ext uri="{FF2B5EF4-FFF2-40B4-BE49-F238E27FC236}">
                  <a16:creationId xmlns:a16="http://schemas.microsoft.com/office/drawing/2014/main" id="{32B684C6-53EC-67A4-7A3B-38B4B0BBE63F}"/>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⑤</a:t>
              </a:r>
            </a:p>
          </p:txBody>
        </p:sp>
      </p:grpSp>
      <p:grpSp>
        <p:nvGrpSpPr>
          <p:cNvPr id="124" name="グループ化 123">
            <a:extLst>
              <a:ext uri="{FF2B5EF4-FFF2-40B4-BE49-F238E27FC236}">
                <a16:creationId xmlns:a16="http://schemas.microsoft.com/office/drawing/2014/main" id="{A185C53B-34CA-3A1E-18E6-A2B5B7C5ADFB}"/>
              </a:ext>
            </a:extLst>
          </p:cNvPr>
          <p:cNvGrpSpPr/>
          <p:nvPr/>
        </p:nvGrpSpPr>
        <p:grpSpPr>
          <a:xfrm>
            <a:off x="6919913" y="2897084"/>
            <a:ext cx="635973" cy="596520"/>
            <a:chOff x="2324832" y="3097840"/>
            <a:chExt cx="635973" cy="596520"/>
          </a:xfrm>
        </p:grpSpPr>
        <p:pic>
          <p:nvPicPr>
            <p:cNvPr id="125" name="グラフィックス 124" descr="紙 枠線">
              <a:extLst>
                <a:ext uri="{FF2B5EF4-FFF2-40B4-BE49-F238E27FC236}">
                  <a16:creationId xmlns:a16="http://schemas.microsoft.com/office/drawing/2014/main" id="{DA807B52-EF1E-0811-AA0A-78DAA91357A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26" name="直線矢印コネクタ 36">
              <a:extLst>
                <a:ext uri="{FF2B5EF4-FFF2-40B4-BE49-F238E27FC236}">
                  <a16:creationId xmlns:a16="http://schemas.microsoft.com/office/drawing/2014/main" id="{7DAFD8A2-3D38-DE4D-99F7-C00542E58705}"/>
                </a:ext>
              </a:extLst>
            </p:cNvPr>
            <p:cNvCxnSpPr>
              <a:cxnSpLocks/>
            </p:cNvCxnSpPr>
            <p:nvPr/>
          </p:nvCxnSpPr>
          <p:spPr>
            <a:xfrm>
              <a:off x="2324832" y="3097840"/>
              <a:ext cx="221535" cy="187665"/>
            </a:xfrm>
            <a:prstGeom prst="curvedConnector3">
              <a:avLst>
                <a:gd name="adj1" fmla="val 55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27" name="正方形/長方形 126">
              <a:extLst>
                <a:ext uri="{FF2B5EF4-FFF2-40B4-BE49-F238E27FC236}">
                  <a16:creationId xmlns:a16="http://schemas.microsoft.com/office/drawing/2014/main" id="{9583C651-ECAB-5507-02C0-DEDB74812D13}"/>
                </a:ext>
              </a:extLst>
            </p:cNvPr>
            <p:cNvSpPr/>
            <p:nvPr/>
          </p:nvSpPr>
          <p:spPr>
            <a:xfrm>
              <a:off x="2339180"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panose="020B0400000000000000" pitchFamily="50" charset="-128"/>
                  <a:ea typeface="游ゴシック" panose="020B0400000000000000" pitchFamily="50" charset="-128"/>
                </a:rPr>
                <a:t>発送簿</a:t>
              </a:r>
            </a:p>
            <a:p>
              <a:r>
                <a:rPr kumimoji="1" lang="zh-TW" altLang="en-US" sz="500" b="1" dirty="0">
                  <a:solidFill>
                    <a:schemeClr val="tx1"/>
                  </a:solidFill>
                  <a:latin typeface="游ゴシック" panose="020B0400000000000000" pitchFamily="50" charset="-128"/>
                  <a:ea typeface="游ゴシック" panose="020B0400000000000000" pitchFamily="50" charset="-128"/>
                </a:rPr>
                <a:t>納税通知書引抜一覧</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sp>
        <p:nvSpPr>
          <p:cNvPr id="146" name="正方形/長方形 145">
            <a:extLst>
              <a:ext uri="{FF2B5EF4-FFF2-40B4-BE49-F238E27FC236}">
                <a16:creationId xmlns:a16="http://schemas.microsoft.com/office/drawing/2014/main" id="{823FED6D-5A9D-3858-CFB5-7A3C4FAE810D}"/>
              </a:ext>
            </a:extLst>
          </p:cNvPr>
          <p:cNvSpPr/>
          <p:nvPr/>
        </p:nvSpPr>
        <p:spPr>
          <a:xfrm>
            <a:off x="7364885" y="2062223"/>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通知</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cxnSp>
        <p:nvCxnSpPr>
          <p:cNvPr id="12" name="直線矢印コネクタ 11">
            <a:extLst>
              <a:ext uri="{FF2B5EF4-FFF2-40B4-BE49-F238E27FC236}">
                <a16:creationId xmlns:a16="http://schemas.microsoft.com/office/drawing/2014/main" id="{CC045F78-4138-BD1F-6B0C-F98273BA6688}"/>
              </a:ext>
            </a:extLst>
          </p:cNvPr>
          <p:cNvCxnSpPr>
            <a:cxnSpLocks/>
            <a:stCxn id="39" idx="3"/>
            <a:endCxn id="66" idx="1"/>
          </p:cNvCxnSpPr>
          <p:nvPr/>
        </p:nvCxnSpPr>
        <p:spPr>
          <a:xfrm>
            <a:off x="2938058" y="2662709"/>
            <a:ext cx="84616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0" name="グループ化 19">
            <a:extLst>
              <a:ext uri="{FF2B5EF4-FFF2-40B4-BE49-F238E27FC236}">
                <a16:creationId xmlns:a16="http://schemas.microsoft.com/office/drawing/2014/main" id="{8F5E7E70-8704-7C09-E424-1399C208E51F}"/>
              </a:ext>
            </a:extLst>
          </p:cNvPr>
          <p:cNvGrpSpPr/>
          <p:nvPr/>
        </p:nvGrpSpPr>
        <p:grpSpPr>
          <a:xfrm>
            <a:off x="2927934" y="3226444"/>
            <a:ext cx="595884" cy="468750"/>
            <a:chOff x="6615900" y="3043528"/>
            <a:chExt cx="595884" cy="468750"/>
          </a:xfrm>
        </p:grpSpPr>
        <p:pic>
          <p:nvPicPr>
            <p:cNvPr id="23" name="グラフィックス 22" descr="ユーザー 枠線">
              <a:extLst>
                <a:ext uri="{FF2B5EF4-FFF2-40B4-BE49-F238E27FC236}">
                  <a16:creationId xmlns:a16="http://schemas.microsoft.com/office/drawing/2014/main" id="{86ACDBD8-C740-C279-017A-AFBCE5EB530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31" name="四角形: 角を丸くする 30">
              <a:extLst>
                <a:ext uri="{FF2B5EF4-FFF2-40B4-BE49-F238E27FC236}">
                  <a16:creationId xmlns:a16="http://schemas.microsoft.com/office/drawing/2014/main" id="{51CC1585-D4BC-A08A-6174-D832C03B6480}"/>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訂正・確認処理</a:t>
              </a:r>
              <a:endParaRPr kumimoji="1" lang="en-US" altLang="ja-JP" sz="500" b="1" dirty="0">
                <a:solidFill>
                  <a:schemeClr val="tx1"/>
                </a:solidFill>
                <a:latin typeface="+mn-ea"/>
              </a:endParaRPr>
            </a:p>
          </p:txBody>
        </p:sp>
      </p:grpSp>
      <p:cxnSp>
        <p:nvCxnSpPr>
          <p:cNvPr id="34" name="直線矢印コネクタ 128">
            <a:extLst>
              <a:ext uri="{FF2B5EF4-FFF2-40B4-BE49-F238E27FC236}">
                <a16:creationId xmlns:a16="http://schemas.microsoft.com/office/drawing/2014/main" id="{CC9BB5C5-4DD7-FA89-BDD9-05B64A446B63}"/>
              </a:ext>
            </a:extLst>
          </p:cNvPr>
          <p:cNvCxnSpPr>
            <a:cxnSpLocks/>
            <a:stCxn id="39" idx="2"/>
            <a:endCxn id="31" idx="1"/>
          </p:cNvCxnSpPr>
          <p:nvPr/>
        </p:nvCxnSpPr>
        <p:spPr>
          <a:xfrm rot="16200000" flipH="1">
            <a:off x="2516450" y="3049334"/>
            <a:ext cx="661107" cy="161861"/>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5" name="正方形/長方形 34">
            <a:extLst>
              <a:ext uri="{FF2B5EF4-FFF2-40B4-BE49-F238E27FC236}">
                <a16:creationId xmlns:a16="http://schemas.microsoft.com/office/drawing/2014/main" id="{D9861FFF-9F7B-9C29-1D5D-139C241BF572}"/>
              </a:ext>
            </a:extLst>
          </p:cNvPr>
          <p:cNvSpPr/>
          <p:nvPr/>
        </p:nvSpPr>
        <p:spPr>
          <a:xfrm>
            <a:off x="2781665"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6" name="正方形/長方形 35">
            <a:extLst>
              <a:ext uri="{FF2B5EF4-FFF2-40B4-BE49-F238E27FC236}">
                <a16:creationId xmlns:a16="http://schemas.microsoft.com/office/drawing/2014/main" id="{46A97524-2B47-D13A-C544-F9FFDEC3919D}"/>
              </a:ext>
            </a:extLst>
          </p:cNvPr>
          <p:cNvSpPr/>
          <p:nvPr/>
        </p:nvSpPr>
        <p:spPr>
          <a:xfrm>
            <a:off x="2247357" y="224732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エラー・アラートチェックの</a:t>
            </a:r>
            <a:endParaRPr kumimoji="1" lang="en-US" altLang="ja-JP" sz="600" b="1" dirty="0">
              <a:solidFill>
                <a:schemeClr val="tx1"/>
              </a:solidFill>
              <a:latin typeface="+mn-ea"/>
            </a:endParaRPr>
          </a:p>
          <a:p>
            <a:pPr algn="ctr"/>
            <a:r>
              <a:rPr kumimoji="1" lang="ja-JP" altLang="en-US" sz="600" b="1" dirty="0">
                <a:solidFill>
                  <a:schemeClr val="tx1"/>
                </a:solidFill>
                <a:latin typeface="+mn-ea"/>
              </a:rPr>
              <a:t>該当</a:t>
            </a:r>
          </a:p>
        </p:txBody>
      </p:sp>
      <p:sp>
        <p:nvSpPr>
          <p:cNvPr id="39" name="ひし形 38">
            <a:extLst>
              <a:ext uri="{FF2B5EF4-FFF2-40B4-BE49-F238E27FC236}">
                <a16:creationId xmlns:a16="http://schemas.microsoft.com/office/drawing/2014/main" id="{3247A07D-04C4-6166-28C8-6E94204AD617}"/>
              </a:ext>
            </a:extLst>
          </p:cNvPr>
          <p:cNvSpPr/>
          <p:nvPr/>
        </p:nvSpPr>
        <p:spPr>
          <a:xfrm>
            <a:off x="2594087"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40" name="直線矢印コネクタ 39">
            <a:extLst>
              <a:ext uri="{FF2B5EF4-FFF2-40B4-BE49-F238E27FC236}">
                <a16:creationId xmlns:a16="http://schemas.microsoft.com/office/drawing/2014/main" id="{6796E03A-4804-EC74-A8E6-4EDA127B0C01}"/>
              </a:ext>
            </a:extLst>
          </p:cNvPr>
          <p:cNvCxnSpPr>
            <a:cxnSpLocks/>
            <a:stCxn id="31" idx="2"/>
            <a:endCxn id="42" idx="1"/>
          </p:cNvCxnSpPr>
          <p:nvPr/>
        </p:nvCxnSpPr>
        <p:spPr>
          <a:xfrm>
            <a:off x="3225876" y="3695194"/>
            <a:ext cx="1299" cy="87900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1" name="グループ化 40">
            <a:extLst>
              <a:ext uri="{FF2B5EF4-FFF2-40B4-BE49-F238E27FC236}">
                <a16:creationId xmlns:a16="http://schemas.microsoft.com/office/drawing/2014/main" id="{1063476F-E6C3-6B42-AB1B-C19BD5BB8FF8}"/>
              </a:ext>
            </a:extLst>
          </p:cNvPr>
          <p:cNvGrpSpPr/>
          <p:nvPr/>
        </p:nvGrpSpPr>
        <p:grpSpPr>
          <a:xfrm>
            <a:off x="2938058" y="4574197"/>
            <a:ext cx="575637" cy="451948"/>
            <a:chOff x="5274238" y="5435541"/>
            <a:chExt cx="439201" cy="345439"/>
          </a:xfrm>
        </p:grpSpPr>
        <p:sp>
          <p:nvSpPr>
            <p:cNvPr id="42" name="フローチャート: 磁気ディスク 41">
              <a:extLst>
                <a:ext uri="{FF2B5EF4-FFF2-40B4-BE49-F238E27FC236}">
                  <a16:creationId xmlns:a16="http://schemas.microsoft.com/office/drawing/2014/main" id="{86E4AC42-8DEB-BE9F-8156-73E6977230FE}"/>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45" name="円弧 44">
              <a:extLst>
                <a:ext uri="{FF2B5EF4-FFF2-40B4-BE49-F238E27FC236}">
                  <a16:creationId xmlns:a16="http://schemas.microsoft.com/office/drawing/2014/main" id="{99C43D13-E268-F2E2-AA16-8D7481C6B4A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46" name="円弧 45">
              <a:extLst>
                <a:ext uri="{FF2B5EF4-FFF2-40B4-BE49-F238E27FC236}">
                  <a16:creationId xmlns:a16="http://schemas.microsoft.com/office/drawing/2014/main" id="{ED10DD15-187D-93FB-C6BC-DC82EDA3841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50" name="グループ化 49">
            <a:extLst>
              <a:ext uri="{FF2B5EF4-FFF2-40B4-BE49-F238E27FC236}">
                <a16:creationId xmlns:a16="http://schemas.microsoft.com/office/drawing/2014/main" id="{54CBB3FE-1DCF-9453-1D40-9270DAC8BCF8}"/>
              </a:ext>
            </a:extLst>
          </p:cNvPr>
          <p:cNvGrpSpPr/>
          <p:nvPr/>
        </p:nvGrpSpPr>
        <p:grpSpPr>
          <a:xfrm>
            <a:off x="4279487" y="4936339"/>
            <a:ext cx="752658" cy="405710"/>
            <a:chOff x="5549538" y="5066857"/>
            <a:chExt cx="752658" cy="405710"/>
          </a:xfrm>
        </p:grpSpPr>
        <p:cxnSp>
          <p:nvCxnSpPr>
            <p:cNvPr id="51" name="直線矢印コネクタ 50">
              <a:extLst>
                <a:ext uri="{FF2B5EF4-FFF2-40B4-BE49-F238E27FC236}">
                  <a16:creationId xmlns:a16="http://schemas.microsoft.com/office/drawing/2014/main" id="{D69C877C-8BB6-846F-9502-74BEC9AA7602}"/>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2" name="グループ化 51">
              <a:extLst>
                <a:ext uri="{FF2B5EF4-FFF2-40B4-BE49-F238E27FC236}">
                  <a16:creationId xmlns:a16="http://schemas.microsoft.com/office/drawing/2014/main" id="{D69E87F8-A967-D810-CE7B-2BA2AD83726B}"/>
                </a:ext>
              </a:extLst>
            </p:cNvPr>
            <p:cNvGrpSpPr/>
            <p:nvPr/>
          </p:nvGrpSpPr>
          <p:grpSpPr>
            <a:xfrm>
              <a:off x="5672158" y="5172745"/>
              <a:ext cx="69614" cy="299822"/>
              <a:chOff x="2439407" y="2962964"/>
              <a:chExt cx="69614" cy="430496"/>
            </a:xfrm>
          </p:grpSpPr>
          <p:cxnSp>
            <p:nvCxnSpPr>
              <p:cNvPr id="58" name="直線コネクタ 57">
                <a:extLst>
                  <a:ext uri="{FF2B5EF4-FFF2-40B4-BE49-F238E27FC236}">
                    <a16:creationId xmlns:a16="http://schemas.microsoft.com/office/drawing/2014/main" id="{8216458C-8E5B-6616-33DE-081ECB1CE27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1" name="直線コネクタ 60">
                <a:extLst>
                  <a:ext uri="{FF2B5EF4-FFF2-40B4-BE49-F238E27FC236}">
                    <a16:creationId xmlns:a16="http://schemas.microsoft.com/office/drawing/2014/main" id="{ECA4AC69-D303-EF9C-1CE8-84C7097E92C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3" name="直線コネクタ 62">
                <a:extLst>
                  <a:ext uri="{FF2B5EF4-FFF2-40B4-BE49-F238E27FC236}">
                    <a16:creationId xmlns:a16="http://schemas.microsoft.com/office/drawing/2014/main" id="{A485FEC8-92D3-88A4-E738-108C800C693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3" name="正方形/長方形 52">
              <a:extLst>
                <a:ext uri="{FF2B5EF4-FFF2-40B4-BE49-F238E27FC236}">
                  <a16:creationId xmlns:a16="http://schemas.microsoft.com/office/drawing/2014/main" id="{AC4F8233-88D1-A97C-9BC5-1B6D3DD3ECE4}"/>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cxnSp>
        <p:nvCxnSpPr>
          <p:cNvPr id="90" name="直線矢印コネクタ 89">
            <a:extLst>
              <a:ext uri="{FF2B5EF4-FFF2-40B4-BE49-F238E27FC236}">
                <a16:creationId xmlns:a16="http://schemas.microsoft.com/office/drawing/2014/main" id="{7841BE93-4DAD-7442-8BD8-37F8BCC75F32}"/>
              </a:ext>
            </a:extLst>
          </p:cNvPr>
          <p:cNvCxnSpPr>
            <a:cxnSpLocks/>
            <a:stCxn id="133" idx="3"/>
            <a:endCxn id="93" idx="1"/>
          </p:cNvCxnSpPr>
          <p:nvPr/>
        </p:nvCxnSpPr>
        <p:spPr>
          <a:xfrm>
            <a:off x="5222175" y="2662709"/>
            <a:ext cx="31026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91" name="グループ化 90">
            <a:extLst>
              <a:ext uri="{FF2B5EF4-FFF2-40B4-BE49-F238E27FC236}">
                <a16:creationId xmlns:a16="http://schemas.microsoft.com/office/drawing/2014/main" id="{9E4BAD52-EA2B-0840-87AC-012AB11E9BB4}"/>
              </a:ext>
            </a:extLst>
          </p:cNvPr>
          <p:cNvGrpSpPr/>
          <p:nvPr/>
        </p:nvGrpSpPr>
        <p:grpSpPr>
          <a:xfrm>
            <a:off x="5532436" y="2428334"/>
            <a:ext cx="595884" cy="468750"/>
            <a:chOff x="2420174" y="2805910"/>
            <a:chExt cx="595884" cy="468750"/>
          </a:xfrm>
        </p:grpSpPr>
        <p:pic>
          <p:nvPicPr>
            <p:cNvPr id="92" name="グラフィックス 91" descr="ユーザー 枠線">
              <a:extLst>
                <a:ext uri="{FF2B5EF4-FFF2-40B4-BE49-F238E27FC236}">
                  <a16:creationId xmlns:a16="http://schemas.microsoft.com/office/drawing/2014/main" id="{D615B5F5-85C5-54EB-BFFE-17FC9E515D3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93" name="四角形: 角を丸くする 92">
              <a:extLst>
                <a:ext uri="{FF2B5EF4-FFF2-40B4-BE49-F238E27FC236}">
                  <a16:creationId xmlns:a16="http://schemas.microsoft.com/office/drawing/2014/main" id="{C0BBCD89-9923-32AE-7993-04AA0EEF01D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納税通知書</a:t>
              </a:r>
              <a:endParaRPr kumimoji="1" lang="en-US" altLang="ja-JP" sz="500" b="1" dirty="0">
                <a:solidFill>
                  <a:schemeClr val="tx1"/>
                </a:solidFill>
                <a:latin typeface="+mn-ea"/>
              </a:endParaRPr>
            </a:p>
            <a:p>
              <a:pPr algn="ctr"/>
              <a:r>
                <a:rPr kumimoji="1" lang="ja-JP" altLang="en-US" sz="500" b="1" dirty="0">
                  <a:solidFill>
                    <a:schemeClr val="tx1"/>
                  </a:solidFill>
                  <a:latin typeface="+mn-ea"/>
                </a:rPr>
                <a:t>発行</a:t>
              </a:r>
              <a:endParaRPr kumimoji="1" lang="en-US" altLang="ja-JP" sz="500" b="1" dirty="0">
                <a:solidFill>
                  <a:schemeClr val="tx1"/>
                </a:solidFill>
                <a:latin typeface="+mn-ea"/>
              </a:endParaRPr>
            </a:p>
          </p:txBody>
        </p:sp>
      </p:grpSp>
      <p:cxnSp>
        <p:nvCxnSpPr>
          <p:cNvPr id="94" name="直線矢印コネクタ 93">
            <a:extLst>
              <a:ext uri="{FF2B5EF4-FFF2-40B4-BE49-F238E27FC236}">
                <a16:creationId xmlns:a16="http://schemas.microsoft.com/office/drawing/2014/main" id="{89DEB03E-39EA-D6D9-78F9-F6480C3F91A2}"/>
              </a:ext>
            </a:extLst>
          </p:cNvPr>
          <p:cNvCxnSpPr>
            <a:cxnSpLocks/>
            <a:stCxn id="97" idx="1"/>
            <a:endCxn id="93" idx="2"/>
          </p:cNvCxnSpPr>
          <p:nvPr/>
        </p:nvCxnSpPr>
        <p:spPr>
          <a:xfrm flipH="1" flipV="1">
            <a:off x="5830378" y="2897084"/>
            <a:ext cx="1299" cy="167711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95" name="グループ化 94">
            <a:extLst>
              <a:ext uri="{FF2B5EF4-FFF2-40B4-BE49-F238E27FC236}">
                <a16:creationId xmlns:a16="http://schemas.microsoft.com/office/drawing/2014/main" id="{E3034BD4-9500-F9EB-4F49-AF9068E3ECDD}"/>
              </a:ext>
            </a:extLst>
          </p:cNvPr>
          <p:cNvGrpSpPr/>
          <p:nvPr/>
        </p:nvGrpSpPr>
        <p:grpSpPr>
          <a:xfrm>
            <a:off x="5542560" y="4574197"/>
            <a:ext cx="575637" cy="451948"/>
            <a:chOff x="5274238" y="5435536"/>
            <a:chExt cx="439201" cy="345439"/>
          </a:xfrm>
        </p:grpSpPr>
        <p:sp>
          <p:nvSpPr>
            <p:cNvPr id="97" name="フローチャート: 磁気ディスク 96">
              <a:extLst>
                <a:ext uri="{FF2B5EF4-FFF2-40B4-BE49-F238E27FC236}">
                  <a16:creationId xmlns:a16="http://schemas.microsoft.com/office/drawing/2014/main" id="{CCBA380F-DF66-5122-6CB2-682B4EC94BA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98" name="円弧 97">
              <a:extLst>
                <a:ext uri="{FF2B5EF4-FFF2-40B4-BE49-F238E27FC236}">
                  <a16:creationId xmlns:a16="http://schemas.microsoft.com/office/drawing/2014/main" id="{3209C9E6-4994-F213-67F3-3BDD9D11196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99" name="円弧 98">
              <a:extLst>
                <a:ext uri="{FF2B5EF4-FFF2-40B4-BE49-F238E27FC236}">
                  <a16:creationId xmlns:a16="http://schemas.microsoft.com/office/drawing/2014/main" id="{11852B46-1130-4F0B-EF0C-73A8E4D77EA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00" name="グループ化 99">
            <a:extLst>
              <a:ext uri="{FF2B5EF4-FFF2-40B4-BE49-F238E27FC236}">
                <a16:creationId xmlns:a16="http://schemas.microsoft.com/office/drawing/2014/main" id="{EFF07FED-9A43-DB25-6388-A9312836EDD6}"/>
              </a:ext>
            </a:extLst>
          </p:cNvPr>
          <p:cNvGrpSpPr/>
          <p:nvPr/>
        </p:nvGrpSpPr>
        <p:grpSpPr>
          <a:xfrm>
            <a:off x="5986463" y="2897083"/>
            <a:ext cx="712273" cy="947843"/>
            <a:chOff x="2314460" y="2746517"/>
            <a:chExt cx="712273" cy="947843"/>
          </a:xfrm>
        </p:grpSpPr>
        <p:pic>
          <p:nvPicPr>
            <p:cNvPr id="108" name="グラフィックス 107" descr="紙 枠線">
              <a:extLst>
                <a:ext uri="{FF2B5EF4-FFF2-40B4-BE49-F238E27FC236}">
                  <a16:creationId xmlns:a16="http://schemas.microsoft.com/office/drawing/2014/main" id="{2F6EBC9F-A035-CE9A-91D4-109BF298700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11" name="直線矢印コネクタ 36">
              <a:extLst>
                <a:ext uri="{FF2B5EF4-FFF2-40B4-BE49-F238E27FC236}">
                  <a16:creationId xmlns:a16="http://schemas.microsoft.com/office/drawing/2014/main" id="{FF22E3F4-E7E1-AB83-86AD-247A96D18219}"/>
                </a:ext>
              </a:extLst>
            </p:cNvPr>
            <p:cNvCxnSpPr>
              <a:cxnSpLocks/>
            </p:cNvCxnSpPr>
            <p:nvPr/>
          </p:nvCxnSpPr>
          <p:spPr>
            <a:xfrm rot="16200000" flipH="1">
              <a:off x="2160920" y="2900057"/>
              <a:ext cx="538987" cy="231907"/>
            </a:xfrm>
            <a:prstGeom prst="curvedConnector3">
              <a:avLst>
                <a:gd name="adj1" fmla="val 10036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28" name="正方形/長方形 127">
              <a:extLst>
                <a:ext uri="{FF2B5EF4-FFF2-40B4-BE49-F238E27FC236}">
                  <a16:creationId xmlns:a16="http://schemas.microsoft.com/office/drawing/2014/main" id="{E4532C4D-694F-1F54-085E-3723045303F7}"/>
                </a:ext>
              </a:extLst>
            </p:cNvPr>
            <p:cNvSpPr/>
            <p:nvPr/>
          </p:nvSpPr>
          <p:spPr>
            <a:xfrm>
              <a:off x="2405108"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panose="020B0400000000000000" pitchFamily="50" charset="-128"/>
                  <a:ea typeface="游ゴシック" panose="020B0400000000000000" pitchFamily="50" charset="-128"/>
                </a:rPr>
                <a:t>納税通知書</a:t>
              </a:r>
            </a:p>
            <a:p>
              <a:r>
                <a:rPr kumimoji="1" lang="zh-TW" altLang="en-US" sz="500" b="1" dirty="0">
                  <a:solidFill>
                    <a:schemeClr val="tx1"/>
                  </a:solidFill>
                  <a:latin typeface="游ゴシック" panose="020B0400000000000000" pitchFamily="50" charset="-128"/>
                  <a:ea typeface="游ゴシック" panose="020B0400000000000000" pitchFamily="50" charset="-128"/>
                </a:rPr>
                <a:t>納付書</a:t>
              </a:r>
            </a:p>
            <a:p>
              <a:r>
                <a:rPr kumimoji="1" lang="zh-TW" altLang="en-US" sz="500" b="1" dirty="0">
                  <a:solidFill>
                    <a:schemeClr val="tx1"/>
                  </a:solidFill>
                  <a:latin typeface="游ゴシック" panose="020B0400000000000000" pitchFamily="50" charset="-128"/>
                  <a:ea typeface="游ゴシック" panose="020B0400000000000000" pitchFamily="50" charset="-128"/>
                </a:rPr>
                <a:t>課税明細書</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sp>
        <p:nvSpPr>
          <p:cNvPr id="129" name="正方形/長方形 128">
            <a:extLst>
              <a:ext uri="{FF2B5EF4-FFF2-40B4-BE49-F238E27FC236}">
                <a16:creationId xmlns:a16="http://schemas.microsoft.com/office/drawing/2014/main" id="{E997B2C5-64C7-72F1-B446-BC753E474DA1}"/>
              </a:ext>
            </a:extLst>
          </p:cNvPr>
          <p:cNvSpPr/>
          <p:nvPr/>
        </p:nvSpPr>
        <p:spPr>
          <a:xfrm>
            <a:off x="5482576" y="3902590"/>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一括又は個別</a:t>
            </a:r>
            <a:endParaRPr kumimoji="1" lang="en-US" altLang="ja-JP" sz="600" b="1" dirty="0">
              <a:solidFill>
                <a:schemeClr val="tx1"/>
              </a:solidFill>
              <a:highlight>
                <a:srgbClr val="FFFFFF"/>
              </a:highlight>
              <a:latin typeface="+mn-ea"/>
            </a:endParaRPr>
          </a:p>
          <a:p>
            <a:pPr algn="ctr"/>
            <a:r>
              <a:rPr kumimoji="1" lang="ja-JP" altLang="en-US" sz="600" b="1" dirty="0">
                <a:solidFill>
                  <a:schemeClr val="tx1"/>
                </a:solidFill>
                <a:highlight>
                  <a:srgbClr val="FFFFFF"/>
                </a:highlight>
                <a:latin typeface="+mn-ea"/>
              </a:rPr>
              <a:t>出力可能</a:t>
            </a:r>
          </a:p>
        </p:txBody>
      </p:sp>
      <p:grpSp>
        <p:nvGrpSpPr>
          <p:cNvPr id="131" name="グループ化 130">
            <a:extLst>
              <a:ext uri="{FF2B5EF4-FFF2-40B4-BE49-F238E27FC236}">
                <a16:creationId xmlns:a16="http://schemas.microsoft.com/office/drawing/2014/main" id="{7ACA64DB-1821-DCE8-F4C9-0AA376A54AEA}"/>
              </a:ext>
            </a:extLst>
          </p:cNvPr>
          <p:cNvGrpSpPr/>
          <p:nvPr/>
        </p:nvGrpSpPr>
        <p:grpSpPr>
          <a:xfrm>
            <a:off x="4626291" y="2428334"/>
            <a:ext cx="595884" cy="468750"/>
            <a:chOff x="2420174" y="2805910"/>
            <a:chExt cx="595884" cy="468750"/>
          </a:xfrm>
        </p:grpSpPr>
        <p:pic>
          <p:nvPicPr>
            <p:cNvPr id="132" name="グラフィックス 131" descr="ユーザー 枠線">
              <a:extLst>
                <a:ext uri="{FF2B5EF4-FFF2-40B4-BE49-F238E27FC236}">
                  <a16:creationId xmlns:a16="http://schemas.microsoft.com/office/drawing/2014/main" id="{556FC33D-4E04-8BFC-EA1D-67CDF096006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3" name="四角形: 角を丸くする 132">
              <a:extLst>
                <a:ext uri="{FF2B5EF4-FFF2-40B4-BE49-F238E27FC236}">
                  <a16:creationId xmlns:a16="http://schemas.microsoft.com/office/drawing/2014/main" id="{101AC661-261C-6FF0-A8DD-88ECD480A36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調定処理</a:t>
              </a:r>
            </a:p>
          </p:txBody>
        </p:sp>
      </p:grpSp>
      <p:cxnSp>
        <p:nvCxnSpPr>
          <p:cNvPr id="134" name="直線矢印コネクタ 133">
            <a:extLst>
              <a:ext uri="{FF2B5EF4-FFF2-40B4-BE49-F238E27FC236}">
                <a16:creationId xmlns:a16="http://schemas.microsoft.com/office/drawing/2014/main" id="{42A21717-7E40-019C-FF4E-1B4677A49050}"/>
              </a:ext>
            </a:extLst>
          </p:cNvPr>
          <p:cNvCxnSpPr>
            <a:cxnSpLocks/>
            <a:stCxn id="133" idx="2"/>
            <a:endCxn id="137" idx="1"/>
          </p:cNvCxnSpPr>
          <p:nvPr/>
        </p:nvCxnSpPr>
        <p:spPr>
          <a:xfrm>
            <a:off x="4924233" y="2897084"/>
            <a:ext cx="1299" cy="167711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DC7787E4-6714-EFEA-E6BF-C57A3AB25391}"/>
              </a:ext>
            </a:extLst>
          </p:cNvPr>
          <p:cNvGrpSpPr/>
          <p:nvPr/>
        </p:nvGrpSpPr>
        <p:grpSpPr>
          <a:xfrm>
            <a:off x="4636415" y="4574197"/>
            <a:ext cx="575637" cy="451948"/>
            <a:chOff x="5274238" y="5435536"/>
            <a:chExt cx="439201" cy="345439"/>
          </a:xfrm>
        </p:grpSpPr>
        <p:sp>
          <p:nvSpPr>
            <p:cNvPr id="137" name="フローチャート: 磁気ディスク 136">
              <a:extLst>
                <a:ext uri="{FF2B5EF4-FFF2-40B4-BE49-F238E27FC236}">
                  <a16:creationId xmlns:a16="http://schemas.microsoft.com/office/drawing/2014/main" id="{F48AC8CB-512C-5572-C6D9-74E8ED021EE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38" name="円弧 137">
              <a:extLst>
                <a:ext uri="{FF2B5EF4-FFF2-40B4-BE49-F238E27FC236}">
                  <a16:creationId xmlns:a16="http://schemas.microsoft.com/office/drawing/2014/main" id="{662C1094-9F4E-25A7-9122-1B88DB93336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39" name="円弧 138">
              <a:extLst>
                <a:ext uri="{FF2B5EF4-FFF2-40B4-BE49-F238E27FC236}">
                  <a16:creationId xmlns:a16="http://schemas.microsoft.com/office/drawing/2014/main" id="{49072D45-7AE1-FEDF-C90F-B193DE272C4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0" name="グループ化 139">
            <a:extLst>
              <a:ext uri="{FF2B5EF4-FFF2-40B4-BE49-F238E27FC236}">
                <a16:creationId xmlns:a16="http://schemas.microsoft.com/office/drawing/2014/main" id="{29CE3BCE-24E1-15BF-10EF-C1CDA401143B}"/>
              </a:ext>
            </a:extLst>
          </p:cNvPr>
          <p:cNvGrpSpPr/>
          <p:nvPr/>
        </p:nvGrpSpPr>
        <p:grpSpPr>
          <a:xfrm>
            <a:off x="5121559" y="4936339"/>
            <a:ext cx="752658" cy="405710"/>
            <a:chOff x="5549538" y="5066857"/>
            <a:chExt cx="752658" cy="405710"/>
          </a:xfrm>
        </p:grpSpPr>
        <p:cxnSp>
          <p:nvCxnSpPr>
            <p:cNvPr id="141" name="直線矢印コネクタ 140">
              <a:extLst>
                <a:ext uri="{FF2B5EF4-FFF2-40B4-BE49-F238E27FC236}">
                  <a16:creationId xmlns:a16="http://schemas.microsoft.com/office/drawing/2014/main" id="{2F2D63B8-B40E-9C48-7B96-B5125D5B9BE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2" name="グループ化 141">
              <a:extLst>
                <a:ext uri="{FF2B5EF4-FFF2-40B4-BE49-F238E27FC236}">
                  <a16:creationId xmlns:a16="http://schemas.microsoft.com/office/drawing/2014/main" id="{1058148B-72E9-20FD-27D6-180599577727}"/>
                </a:ext>
              </a:extLst>
            </p:cNvPr>
            <p:cNvGrpSpPr/>
            <p:nvPr/>
          </p:nvGrpSpPr>
          <p:grpSpPr>
            <a:xfrm>
              <a:off x="5672158" y="5172745"/>
              <a:ext cx="69614" cy="299822"/>
              <a:chOff x="2439407" y="2962964"/>
              <a:chExt cx="69614" cy="430496"/>
            </a:xfrm>
          </p:grpSpPr>
          <p:cxnSp>
            <p:nvCxnSpPr>
              <p:cNvPr id="144" name="直線コネクタ 143">
                <a:extLst>
                  <a:ext uri="{FF2B5EF4-FFF2-40B4-BE49-F238E27FC236}">
                    <a16:creationId xmlns:a16="http://schemas.microsoft.com/office/drawing/2014/main" id="{797AC10A-09AA-8864-20B2-A80773DFEB1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5" name="直線コネクタ 144">
                <a:extLst>
                  <a:ext uri="{FF2B5EF4-FFF2-40B4-BE49-F238E27FC236}">
                    <a16:creationId xmlns:a16="http://schemas.microsoft.com/office/drawing/2014/main" id="{22B8B6F7-3C31-B849-7952-5A93946FABA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7" name="直線コネクタ 146">
                <a:extLst>
                  <a:ext uri="{FF2B5EF4-FFF2-40B4-BE49-F238E27FC236}">
                    <a16:creationId xmlns:a16="http://schemas.microsoft.com/office/drawing/2014/main" id="{FEE97D18-4CF6-479B-6A39-B6C62F940A3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3" name="正方形/長方形 142">
              <a:extLst>
                <a:ext uri="{FF2B5EF4-FFF2-40B4-BE49-F238E27FC236}">
                  <a16:creationId xmlns:a16="http://schemas.microsoft.com/office/drawing/2014/main" id="{347609E7-EF59-5C22-4F24-DA812E8A6860}"/>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sp>
        <p:nvSpPr>
          <p:cNvPr id="148" name="正方形/長方形 147">
            <a:extLst>
              <a:ext uri="{FF2B5EF4-FFF2-40B4-BE49-F238E27FC236}">
                <a16:creationId xmlns:a16="http://schemas.microsoft.com/office/drawing/2014/main" id="{49F5B6CE-E2C1-CEB1-8E13-02BA910B4EDA}"/>
              </a:ext>
            </a:extLst>
          </p:cNvPr>
          <p:cNvSpPr/>
          <p:nvPr/>
        </p:nvSpPr>
        <p:spPr>
          <a:xfrm>
            <a:off x="2315301"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grpSp>
        <p:nvGrpSpPr>
          <p:cNvPr id="196" name="グループ化 195">
            <a:extLst>
              <a:ext uri="{FF2B5EF4-FFF2-40B4-BE49-F238E27FC236}">
                <a16:creationId xmlns:a16="http://schemas.microsoft.com/office/drawing/2014/main" id="{ECF4EC6F-3BAD-AD41-D8FA-D058E95E355A}"/>
              </a:ext>
            </a:extLst>
          </p:cNvPr>
          <p:cNvGrpSpPr/>
          <p:nvPr/>
        </p:nvGrpSpPr>
        <p:grpSpPr>
          <a:xfrm>
            <a:off x="6472235" y="2815709"/>
            <a:ext cx="1241256" cy="695456"/>
            <a:chOff x="6472235" y="2815709"/>
            <a:chExt cx="1241256" cy="695456"/>
          </a:xfrm>
        </p:grpSpPr>
        <p:cxnSp>
          <p:nvCxnSpPr>
            <p:cNvPr id="136" name="直線矢印コネクタ 135">
              <a:extLst>
                <a:ext uri="{FF2B5EF4-FFF2-40B4-BE49-F238E27FC236}">
                  <a16:creationId xmlns:a16="http://schemas.microsoft.com/office/drawing/2014/main" id="{70DFDC46-97CC-15B4-D73C-BCBDD8AA6FB9}"/>
                </a:ext>
              </a:extLst>
            </p:cNvPr>
            <p:cNvCxnSpPr>
              <a:cxnSpLocks/>
              <a:stCxn id="108" idx="3"/>
              <a:endCxn id="37" idx="4"/>
            </p:cNvCxnSpPr>
            <p:nvPr/>
          </p:nvCxnSpPr>
          <p:spPr>
            <a:xfrm flipV="1">
              <a:off x="6472235" y="2815709"/>
              <a:ext cx="1241256" cy="620363"/>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49" name="円弧 148">
              <a:extLst>
                <a:ext uri="{FF2B5EF4-FFF2-40B4-BE49-F238E27FC236}">
                  <a16:creationId xmlns:a16="http://schemas.microsoft.com/office/drawing/2014/main" id="{DBCFD824-8579-DCEF-C4E4-80B0650AC622}"/>
                </a:ext>
              </a:extLst>
            </p:cNvPr>
            <p:cNvSpPr/>
            <p:nvPr/>
          </p:nvSpPr>
          <p:spPr>
            <a:xfrm>
              <a:off x="6698737" y="3388508"/>
              <a:ext cx="109439" cy="122657"/>
            </a:xfrm>
            <a:prstGeom prst="arc">
              <a:avLst>
                <a:gd name="adj1" fmla="val 11128715"/>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cxnSp>
        <p:nvCxnSpPr>
          <p:cNvPr id="156" name="直線矢印コネクタ 155">
            <a:extLst>
              <a:ext uri="{FF2B5EF4-FFF2-40B4-BE49-F238E27FC236}">
                <a16:creationId xmlns:a16="http://schemas.microsoft.com/office/drawing/2014/main" id="{FA9D5DDD-C88F-D019-88E4-07D02F4776C1}"/>
              </a:ext>
            </a:extLst>
          </p:cNvPr>
          <p:cNvCxnSpPr>
            <a:cxnSpLocks/>
            <a:stCxn id="93" idx="3"/>
            <a:endCxn id="105" idx="1"/>
          </p:cNvCxnSpPr>
          <p:nvPr/>
        </p:nvCxnSpPr>
        <p:spPr>
          <a:xfrm>
            <a:off x="6128320" y="2662709"/>
            <a:ext cx="32719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2" name="直線矢印コネクタ 128">
            <a:extLst>
              <a:ext uri="{FF2B5EF4-FFF2-40B4-BE49-F238E27FC236}">
                <a16:creationId xmlns:a16="http://schemas.microsoft.com/office/drawing/2014/main" id="{0857F293-1132-F0A5-908F-E2984017CEB3}"/>
              </a:ext>
            </a:extLst>
          </p:cNvPr>
          <p:cNvCxnSpPr>
            <a:cxnSpLocks/>
            <a:stCxn id="31" idx="3"/>
            <a:endCxn id="66" idx="1"/>
          </p:cNvCxnSpPr>
          <p:nvPr/>
        </p:nvCxnSpPr>
        <p:spPr>
          <a:xfrm flipV="1">
            <a:off x="3523818" y="2662709"/>
            <a:ext cx="260401" cy="79811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6" name="直線矢印コネクタ 165">
            <a:extLst>
              <a:ext uri="{FF2B5EF4-FFF2-40B4-BE49-F238E27FC236}">
                <a16:creationId xmlns:a16="http://schemas.microsoft.com/office/drawing/2014/main" id="{1ADD7DA1-AA6F-3758-E1C2-7342B659790B}"/>
              </a:ext>
            </a:extLst>
          </p:cNvPr>
          <p:cNvCxnSpPr>
            <a:cxnSpLocks/>
            <a:stCxn id="137" idx="3"/>
            <a:endCxn id="168" idx="1"/>
          </p:cNvCxnSpPr>
          <p:nvPr/>
        </p:nvCxnSpPr>
        <p:spPr>
          <a:xfrm>
            <a:off x="4925532" y="5026145"/>
            <a:ext cx="0" cy="51293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67" name="グループ化 166">
            <a:extLst>
              <a:ext uri="{FF2B5EF4-FFF2-40B4-BE49-F238E27FC236}">
                <a16:creationId xmlns:a16="http://schemas.microsoft.com/office/drawing/2014/main" id="{7DF60ADC-A711-4A87-9CF7-6BBCF957D7B0}"/>
              </a:ext>
            </a:extLst>
          </p:cNvPr>
          <p:cNvGrpSpPr/>
          <p:nvPr/>
        </p:nvGrpSpPr>
        <p:grpSpPr>
          <a:xfrm>
            <a:off x="4636415" y="5539082"/>
            <a:ext cx="575637" cy="451948"/>
            <a:chOff x="5274238" y="5435536"/>
            <a:chExt cx="439201" cy="345439"/>
          </a:xfrm>
        </p:grpSpPr>
        <p:sp>
          <p:nvSpPr>
            <p:cNvPr id="168" name="フローチャート: 磁気ディスク 167">
              <a:extLst>
                <a:ext uri="{FF2B5EF4-FFF2-40B4-BE49-F238E27FC236}">
                  <a16:creationId xmlns:a16="http://schemas.microsoft.com/office/drawing/2014/main" id="{23DF58A4-6C6D-43C0-78FB-18556F82780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69" name="円弧 168">
              <a:extLst>
                <a:ext uri="{FF2B5EF4-FFF2-40B4-BE49-F238E27FC236}">
                  <a16:creationId xmlns:a16="http://schemas.microsoft.com/office/drawing/2014/main" id="{B57DF030-F991-947E-C2A4-5CE6A1C56FF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70" name="円弧 169">
              <a:extLst>
                <a:ext uri="{FF2B5EF4-FFF2-40B4-BE49-F238E27FC236}">
                  <a16:creationId xmlns:a16="http://schemas.microsoft.com/office/drawing/2014/main" id="{1DBE7F01-ACE3-E509-9FF1-A2D27E7AD6C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73" name="グループ化 172">
            <a:extLst>
              <a:ext uri="{FF2B5EF4-FFF2-40B4-BE49-F238E27FC236}">
                <a16:creationId xmlns:a16="http://schemas.microsoft.com/office/drawing/2014/main" id="{D5A052A9-91C4-9E5C-DA16-14430A1DCF5C}"/>
              </a:ext>
            </a:extLst>
          </p:cNvPr>
          <p:cNvGrpSpPr/>
          <p:nvPr/>
        </p:nvGrpSpPr>
        <p:grpSpPr>
          <a:xfrm>
            <a:off x="6043704" y="4936339"/>
            <a:ext cx="752658" cy="405710"/>
            <a:chOff x="5549538" y="5066857"/>
            <a:chExt cx="752658" cy="405710"/>
          </a:xfrm>
        </p:grpSpPr>
        <p:cxnSp>
          <p:nvCxnSpPr>
            <p:cNvPr id="177" name="直線矢印コネクタ 176">
              <a:extLst>
                <a:ext uri="{FF2B5EF4-FFF2-40B4-BE49-F238E27FC236}">
                  <a16:creationId xmlns:a16="http://schemas.microsoft.com/office/drawing/2014/main" id="{A39A28A2-09F7-9C85-9831-C9762F790129}"/>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8" name="グループ化 177">
              <a:extLst>
                <a:ext uri="{FF2B5EF4-FFF2-40B4-BE49-F238E27FC236}">
                  <a16:creationId xmlns:a16="http://schemas.microsoft.com/office/drawing/2014/main" id="{7E8AAC4E-271A-6758-AC6E-F6C84C57C24D}"/>
                </a:ext>
              </a:extLst>
            </p:cNvPr>
            <p:cNvGrpSpPr/>
            <p:nvPr/>
          </p:nvGrpSpPr>
          <p:grpSpPr>
            <a:xfrm>
              <a:off x="5672158" y="5172745"/>
              <a:ext cx="69614" cy="299822"/>
              <a:chOff x="2439407" y="2962964"/>
              <a:chExt cx="69614" cy="430496"/>
            </a:xfrm>
          </p:grpSpPr>
          <p:cxnSp>
            <p:nvCxnSpPr>
              <p:cNvPr id="180" name="直線コネクタ 179">
                <a:extLst>
                  <a:ext uri="{FF2B5EF4-FFF2-40B4-BE49-F238E27FC236}">
                    <a16:creationId xmlns:a16="http://schemas.microsoft.com/office/drawing/2014/main" id="{4F3288E7-8B5A-CAF0-6D82-A5D1682D8A9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1" name="直線コネクタ 180">
                <a:extLst>
                  <a:ext uri="{FF2B5EF4-FFF2-40B4-BE49-F238E27FC236}">
                    <a16:creationId xmlns:a16="http://schemas.microsoft.com/office/drawing/2014/main" id="{0A333EA3-71B9-5F54-7957-8C1327A4262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1136B4CA-B7B4-42DE-07A0-8D7D7BF502E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79" name="正方形/長方形 178">
              <a:extLst>
                <a:ext uri="{FF2B5EF4-FFF2-40B4-BE49-F238E27FC236}">
                  <a16:creationId xmlns:a16="http://schemas.microsoft.com/office/drawing/2014/main" id="{5C0CA6F8-0AF4-9DC4-A7B2-6EF903CEEF1F}"/>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④</a:t>
              </a:r>
            </a:p>
          </p:txBody>
        </p:sp>
      </p:grpSp>
    </p:spTree>
    <p:extLst>
      <p:ext uri="{BB962C8B-B14F-4D97-AF65-F5344CB8AC3E}">
        <p14:creationId xmlns:p14="http://schemas.microsoft.com/office/powerpoint/2010/main" val="222604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12DA25-1BB8-D785-F338-76CFBD436F87}"/>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F8A43915-F947-BC08-E23E-60572E5C78B6}"/>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452C8DF0-4CA8-2F98-59F9-D1932F5B53A7}"/>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29B9F35F-80C1-EC74-57FA-544BDDF11E6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F4EDFE25-FC9C-41EC-1D6D-B14A411DFD19}"/>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35E7A4E4-5AC2-82EF-039E-B4B0E705ED29}"/>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85D30230-8C4E-0E15-5DE5-BE5D14BCE69C}"/>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9.1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C39ECD01-F8DE-C8A1-63E8-6AD8D582C9DB}"/>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更正入力／税額変更／通知</a:t>
              </a:r>
              <a:endParaRPr kumimoji="1" lang="en-US" altLang="ja-JP" sz="1000" b="1" dirty="0">
                <a:solidFill>
                  <a:schemeClr val="tx1"/>
                </a:solidFill>
                <a:latin typeface="+mn-ea"/>
              </a:endParaRPr>
            </a:p>
          </p:txBody>
        </p:sp>
        <p:sp>
          <p:nvSpPr>
            <p:cNvPr id="14" name="正方形/長方形 13">
              <a:extLst>
                <a:ext uri="{FF2B5EF4-FFF2-40B4-BE49-F238E27FC236}">
                  <a16:creationId xmlns:a16="http://schemas.microsoft.com/office/drawing/2014/main" id="{F8D239A0-A43F-105F-3583-18A26EA7BB5B}"/>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更正</a:t>
              </a:r>
              <a:r>
                <a:rPr kumimoji="1" lang="en-US" altLang="ja-JP" sz="1000" b="1" dirty="0">
                  <a:solidFill>
                    <a:schemeClr val="tx1"/>
                  </a:solidFill>
                  <a:latin typeface="+mn-ea"/>
                </a:rPr>
                <a:t>(</a:t>
              </a:r>
              <a:r>
                <a:rPr kumimoji="1" lang="ja-JP" altLang="en-US" sz="1000" b="1" dirty="0">
                  <a:solidFill>
                    <a:schemeClr val="tx1"/>
                  </a:solidFill>
                  <a:latin typeface="+mn-ea"/>
                </a:rPr>
                <a:t>税額変更</a:t>
              </a:r>
              <a:r>
                <a:rPr kumimoji="1" lang="en-US" altLang="ja-JP" sz="1000" b="1" dirty="0">
                  <a:solidFill>
                    <a:schemeClr val="tx1"/>
                  </a:solidFill>
                  <a:latin typeface="+mn-ea"/>
                </a:rPr>
                <a:t>)</a:t>
              </a:r>
              <a:r>
                <a:rPr kumimoji="1" lang="ja-JP" altLang="en-US" sz="1000" b="1" dirty="0">
                  <a:solidFill>
                    <a:schemeClr val="tx1"/>
                  </a:solidFill>
                  <a:latin typeface="+mn-ea"/>
                </a:rPr>
                <a:t>処理</a:t>
              </a:r>
            </a:p>
          </p:txBody>
        </p:sp>
      </p:grpSp>
      <p:grpSp>
        <p:nvGrpSpPr>
          <p:cNvPr id="16" name="グループ化 15">
            <a:extLst>
              <a:ext uri="{FF2B5EF4-FFF2-40B4-BE49-F238E27FC236}">
                <a16:creationId xmlns:a16="http://schemas.microsoft.com/office/drawing/2014/main" id="{E09454D2-FC67-0FDA-275C-A548BF6D5535}"/>
              </a:ext>
            </a:extLst>
          </p:cNvPr>
          <p:cNvGrpSpPr/>
          <p:nvPr/>
        </p:nvGrpSpPr>
        <p:grpSpPr>
          <a:xfrm>
            <a:off x="331641" y="1889571"/>
            <a:ext cx="8480719" cy="2549074"/>
            <a:chOff x="4383024" y="977900"/>
            <a:chExt cx="8480719" cy="447033"/>
          </a:xfrm>
        </p:grpSpPr>
        <p:sp>
          <p:nvSpPr>
            <p:cNvPr id="17" name="正方形/長方形 16">
              <a:extLst>
                <a:ext uri="{FF2B5EF4-FFF2-40B4-BE49-F238E27FC236}">
                  <a16:creationId xmlns:a16="http://schemas.microsoft.com/office/drawing/2014/main" id="{5E9419D4-534D-FE44-EFAD-C7175AB01184}"/>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4EEEDFFD-5ADF-2867-5D5F-A224FA868E6E}"/>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F6C4FDC4-8CD0-B00E-8B9F-4C8069A44B38}"/>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19</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F6DE9B4A-9BB0-4BFA-E026-38B9CD255ACF}"/>
              </a:ext>
            </a:extLst>
          </p:cNvPr>
          <p:cNvCxnSpPr>
            <a:cxnSpLocks/>
            <a:stCxn id="62" idx="6"/>
            <a:endCxn id="22" idx="1"/>
          </p:cNvCxnSpPr>
          <p:nvPr/>
        </p:nvCxnSpPr>
        <p:spPr>
          <a:xfrm>
            <a:off x="1069211" y="2662709"/>
            <a:ext cx="12465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2E23CD8F-5794-7AB3-FDA0-3FCDF74406FE}"/>
              </a:ext>
            </a:extLst>
          </p:cNvPr>
          <p:cNvSpPr/>
          <p:nvPr/>
        </p:nvSpPr>
        <p:spPr>
          <a:xfrm>
            <a:off x="6758568" y="5810251"/>
            <a:ext cx="2053792" cy="69418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lang="en-US" altLang="zh-TW" sz="500" b="1" i="0" u="none" strike="noStrike" baseline="0" dirty="0">
                <a:solidFill>
                  <a:srgbClr val="000000"/>
                </a:solidFill>
                <a:latin typeface="游ゴシック" panose="020B0400000000000000" pitchFamily="50" charset="-128"/>
                <a:ea typeface="游ゴシック" panose="020B0400000000000000" pitchFamily="50" charset="-128"/>
              </a:rPr>
              <a:t>6.5.1.</a:t>
            </a:r>
            <a:r>
              <a:rPr lang="ja-JP" altLang="en-US" sz="500" b="1" i="0" u="none" strike="noStrike" baseline="0" dirty="0">
                <a:solidFill>
                  <a:srgbClr val="000000"/>
                </a:solidFill>
                <a:latin typeface="游ゴシック" panose="020B0400000000000000" pitchFamily="50" charset="-128"/>
                <a:ea typeface="游ゴシック" panose="020B0400000000000000" pitchFamily="50" charset="-128"/>
              </a:rPr>
              <a:t>～</a:t>
            </a:r>
            <a:r>
              <a:rPr lang="en-US" altLang="zh-TW" sz="500" b="1" i="0" u="none" strike="noStrike" baseline="0" dirty="0">
                <a:solidFill>
                  <a:srgbClr val="000000"/>
                </a:solidFill>
                <a:latin typeface="游ゴシック" panose="020B0400000000000000" pitchFamily="50" charset="-128"/>
                <a:ea typeface="游ゴシック" panose="020B0400000000000000" pitchFamily="50" charset="-128"/>
              </a:rPr>
              <a:t>6.5.2.</a:t>
            </a:r>
            <a:r>
              <a:rPr lang="zh-TW" altLang="en-US" sz="500" b="1" i="0" u="none" strike="noStrike" baseline="0" dirty="0">
                <a:solidFill>
                  <a:srgbClr val="000000"/>
                </a:solidFill>
                <a:latin typeface="游ゴシック" panose="020B0400000000000000" pitchFamily="50" charset="-128"/>
                <a:ea typeface="游ゴシック" panose="020B0400000000000000" pitchFamily="50" charset="-128"/>
              </a:rPr>
              <a:t>　更正処理</a:t>
            </a:r>
          </a:p>
          <a:p>
            <a:r>
              <a:rPr lang="en-US" altLang="zh-TW" sz="500" b="1" i="0" u="none" strike="noStrike" baseline="0" dirty="0">
                <a:solidFill>
                  <a:srgbClr val="000000"/>
                </a:solidFill>
                <a:latin typeface="游ゴシック" panose="020B0400000000000000" pitchFamily="50" charset="-128"/>
                <a:ea typeface="游ゴシック" panose="020B0400000000000000" pitchFamily="50" charset="-128"/>
              </a:rPr>
              <a:t>6.5.4.</a:t>
            </a:r>
            <a:r>
              <a:rPr lang="ja-JP" altLang="en-US" sz="500" b="1" i="0" u="none" strike="noStrike" baseline="0" dirty="0">
                <a:solidFill>
                  <a:srgbClr val="000000"/>
                </a:solidFill>
                <a:latin typeface="游ゴシック" panose="020B0400000000000000" pitchFamily="50" charset="-128"/>
                <a:ea typeface="游ゴシック" panose="020B0400000000000000" pitchFamily="50" charset="-128"/>
              </a:rPr>
              <a:t>～</a:t>
            </a:r>
            <a:r>
              <a:rPr lang="en-US" altLang="zh-TW" sz="500" b="1" i="0" u="none" strike="noStrike" baseline="0" dirty="0">
                <a:solidFill>
                  <a:srgbClr val="000000"/>
                </a:solidFill>
                <a:latin typeface="游ゴシック" panose="020B0400000000000000" pitchFamily="50" charset="-128"/>
                <a:ea typeface="游ゴシック" panose="020B0400000000000000" pitchFamily="50" charset="-128"/>
              </a:rPr>
              <a:t>6.5.5.</a:t>
            </a:r>
            <a:r>
              <a:rPr lang="zh-TW" altLang="en-US" sz="500" b="1" i="0" u="none" strike="noStrike" baseline="0" dirty="0">
                <a:solidFill>
                  <a:srgbClr val="000000"/>
                </a:solidFill>
                <a:latin typeface="游ゴシック" panose="020B0400000000000000" pitchFamily="50" charset="-128"/>
                <a:ea typeface="游ゴシック" panose="020B0400000000000000" pitchFamily="50" charset="-128"/>
              </a:rPr>
              <a:t>　更正処理</a:t>
            </a:r>
          </a:p>
          <a:p>
            <a:r>
              <a:rPr lang="zh-TW" altLang="en-US" sz="500" b="1" i="0" u="none" strike="noStrike" baseline="0" dirty="0">
                <a:solidFill>
                  <a:srgbClr val="000000"/>
                </a:solidFill>
                <a:latin typeface="游ゴシック" panose="020B0400000000000000" pitchFamily="50" charset="-128"/>
                <a:ea typeface="游ゴシック" panose="020B0400000000000000" pitchFamily="50" charset="-128"/>
              </a:rPr>
              <a:t>②</a:t>
            </a:r>
            <a:r>
              <a:rPr lang="en-US" altLang="zh-TW" sz="500" b="1" i="0" u="none" strike="noStrike" baseline="0" dirty="0">
                <a:solidFill>
                  <a:srgbClr val="000000"/>
                </a:solidFill>
                <a:latin typeface="游ゴシック" panose="020B0400000000000000" pitchFamily="50" charset="-128"/>
                <a:ea typeface="游ゴシック" panose="020B0400000000000000" pitchFamily="50" charset="-128"/>
              </a:rPr>
              <a:t>6.2.1.</a:t>
            </a:r>
            <a:r>
              <a:rPr lang="ja-JP" altLang="en-US" sz="500" b="1" i="0" u="none" strike="noStrike" baseline="0" dirty="0">
                <a:solidFill>
                  <a:srgbClr val="000000"/>
                </a:solidFill>
                <a:latin typeface="游ゴシック" panose="020B0400000000000000" pitchFamily="50" charset="-128"/>
                <a:ea typeface="游ゴシック" panose="020B0400000000000000" pitchFamily="50" charset="-128"/>
              </a:rPr>
              <a:t>～</a:t>
            </a:r>
            <a:r>
              <a:rPr lang="en-US" altLang="zh-TW" sz="500" b="1" i="0" u="none" strike="noStrike" baseline="0" dirty="0">
                <a:solidFill>
                  <a:srgbClr val="000000"/>
                </a:solidFill>
                <a:latin typeface="游ゴシック" panose="020B0400000000000000" pitchFamily="50" charset="-128"/>
                <a:ea typeface="游ゴシック" panose="020B0400000000000000" pitchFamily="50" charset="-128"/>
              </a:rPr>
              <a:t>6.2.2.</a:t>
            </a:r>
            <a:r>
              <a:rPr lang="zh-TW" altLang="en-US" sz="500" b="1" i="0" u="none" strike="noStrike" baseline="0" dirty="0">
                <a:solidFill>
                  <a:srgbClr val="000000"/>
                </a:solidFill>
                <a:latin typeface="游ゴシック" panose="020B0400000000000000" pitchFamily="50" charset="-128"/>
                <a:ea typeface="游ゴシック" panose="020B0400000000000000" pitchFamily="50" charset="-128"/>
              </a:rPr>
              <a:t>　名寄処理</a:t>
            </a:r>
          </a:p>
          <a:p>
            <a:r>
              <a:rPr lang="zh-TW" altLang="en-US" sz="500" b="1" i="0" u="none" strike="noStrike" baseline="0" dirty="0">
                <a:solidFill>
                  <a:srgbClr val="000000"/>
                </a:solidFill>
                <a:latin typeface="游ゴシック" panose="020B0400000000000000" pitchFamily="50" charset="-128"/>
                <a:ea typeface="游ゴシック" panose="020B0400000000000000" pitchFamily="50" charset="-128"/>
              </a:rPr>
              <a:t>③</a:t>
            </a:r>
            <a:r>
              <a:rPr lang="en-US" altLang="zh-TW" sz="500" b="1" i="0" u="none" strike="noStrike" baseline="0" dirty="0">
                <a:solidFill>
                  <a:srgbClr val="000000"/>
                </a:solidFill>
                <a:latin typeface="游ゴシック" panose="020B0400000000000000" pitchFamily="50" charset="-128"/>
                <a:ea typeface="游ゴシック" panose="020B0400000000000000" pitchFamily="50" charset="-128"/>
              </a:rPr>
              <a:t>9.1.1.</a:t>
            </a:r>
            <a:r>
              <a:rPr lang="ja-JP" altLang="en-US" sz="500" b="1" i="0" u="none" strike="noStrike" baseline="0" dirty="0">
                <a:solidFill>
                  <a:srgbClr val="000000"/>
                </a:solidFill>
                <a:latin typeface="游ゴシック" panose="020B0400000000000000" pitchFamily="50" charset="-128"/>
                <a:ea typeface="游ゴシック" panose="020B0400000000000000" pitchFamily="50" charset="-128"/>
              </a:rPr>
              <a:t>　</a:t>
            </a:r>
            <a:r>
              <a:rPr lang="zh-TW" altLang="en-US" sz="500" b="1" i="0" u="none" strike="noStrike" baseline="0" dirty="0">
                <a:solidFill>
                  <a:srgbClr val="000000"/>
                </a:solidFill>
                <a:latin typeface="游ゴシック" panose="020B0400000000000000" pitchFamily="50" charset="-128"/>
                <a:ea typeface="游ゴシック" panose="020B0400000000000000" pitchFamily="50" charset="-128"/>
              </a:rPr>
              <a:t>調定処理</a:t>
            </a:r>
          </a:p>
          <a:p>
            <a:r>
              <a:rPr lang="zh-TW" altLang="en-US" sz="500" b="1" i="0" u="none" strike="noStrike" baseline="0" dirty="0">
                <a:solidFill>
                  <a:srgbClr val="000000"/>
                </a:solidFill>
                <a:latin typeface="游ゴシック" panose="020B0400000000000000" pitchFamily="50" charset="-128"/>
                <a:ea typeface="游ゴシック" panose="020B0400000000000000" pitchFamily="50" charset="-128"/>
              </a:rPr>
              <a:t>④</a:t>
            </a:r>
            <a:r>
              <a:rPr lang="en-US" altLang="zh-TW" sz="500" b="1" i="0" u="none" strike="noStrike" baseline="0" dirty="0">
                <a:solidFill>
                  <a:srgbClr val="000000"/>
                </a:solidFill>
                <a:latin typeface="游ゴシック" panose="020B0400000000000000" pitchFamily="50" charset="-128"/>
                <a:ea typeface="游ゴシック" panose="020B0400000000000000" pitchFamily="50" charset="-128"/>
              </a:rPr>
              <a:t>8.1.1.</a:t>
            </a:r>
            <a:r>
              <a:rPr lang="ja-JP" altLang="en-US" sz="500" b="1" i="0" u="none" strike="noStrike" baseline="0" dirty="0">
                <a:solidFill>
                  <a:srgbClr val="000000"/>
                </a:solidFill>
                <a:latin typeface="游ゴシック" panose="020B0400000000000000" pitchFamily="50" charset="-128"/>
                <a:ea typeface="游ゴシック" panose="020B0400000000000000" pitchFamily="50" charset="-128"/>
              </a:rPr>
              <a:t>～</a:t>
            </a:r>
            <a:r>
              <a:rPr lang="en-US" altLang="zh-TW" sz="500" b="1" i="0" u="none" strike="noStrike" baseline="0" dirty="0">
                <a:solidFill>
                  <a:srgbClr val="000000"/>
                </a:solidFill>
                <a:latin typeface="游ゴシック" panose="020B0400000000000000" pitchFamily="50" charset="-128"/>
                <a:ea typeface="游ゴシック" panose="020B0400000000000000" pitchFamily="50" charset="-128"/>
              </a:rPr>
              <a:t>8.1.2.</a:t>
            </a:r>
            <a:r>
              <a:rPr lang="zh-TW" altLang="en-US" sz="500" b="1" i="0" u="none" strike="noStrike" baseline="0" dirty="0">
                <a:solidFill>
                  <a:srgbClr val="000000"/>
                </a:solidFill>
                <a:latin typeface="游ゴシック" panose="020B0400000000000000" pitchFamily="50" charset="-128"/>
                <a:ea typeface="游ゴシック" panose="020B0400000000000000" pitchFamily="50" charset="-128"/>
              </a:rPr>
              <a:t>　納税通知書等発行</a:t>
            </a:r>
          </a:p>
          <a:p>
            <a:r>
              <a:rPr lang="zh-TW" altLang="en-US" sz="500" b="1" i="0" u="none" strike="noStrike" baseline="0" dirty="0">
                <a:solidFill>
                  <a:srgbClr val="000000"/>
                </a:solidFill>
                <a:latin typeface="游ゴシック" panose="020B0400000000000000" pitchFamily="50" charset="-128"/>
                <a:ea typeface="游ゴシック" panose="020B0400000000000000" pitchFamily="50" charset="-128"/>
              </a:rPr>
              <a:t>⑤</a:t>
            </a:r>
            <a:r>
              <a:rPr lang="en-US" altLang="zh-TW" sz="500" b="1" i="0" u="none" strike="noStrike" baseline="0" dirty="0">
                <a:solidFill>
                  <a:srgbClr val="000000"/>
                </a:solidFill>
                <a:latin typeface="游ゴシック" panose="020B0400000000000000" pitchFamily="50" charset="-128"/>
                <a:ea typeface="游ゴシック" panose="020B0400000000000000" pitchFamily="50" charset="-128"/>
              </a:rPr>
              <a:t>8.1.6.</a:t>
            </a:r>
            <a:r>
              <a:rPr lang="zh-TW" altLang="en-US" sz="500" b="1" i="0" u="none" strike="noStrike" baseline="0" dirty="0">
                <a:solidFill>
                  <a:srgbClr val="000000"/>
                </a:solidFill>
                <a:latin typeface="游ゴシック" panose="020B0400000000000000" pitchFamily="50" charset="-128"/>
                <a:ea typeface="游ゴシック" panose="020B0400000000000000" pitchFamily="50" charset="-128"/>
              </a:rPr>
              <a:t>　発送者一覧出力</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cxnSp>
        <p:nvCxnSpPr>
          <p:cNvPr id="184" name="直線矢印コネクタ 183">
            <a:extLst>
              <a:ext uri="{FF2B5EF4-FFF2-40B4-BE49-F238E27FC236}">
                <a16:creationId xmlns:a16="http://schemas.microsoft.com/office/drawing/2014/main" id="{331ABD7B-DE15-4464-0600-58D339C348C0}"/>
              </a:ext>
            </a:extLst>
          </p:cNvPr>
          <p:cNvCxnSpPr>
            <a:cxnSpLocks/>
            <a:stCxn id="40" idx="3"/>
            <a:endCxn id="92" idx="1"/>
          </p:cNvCxnSpPr>
          <p:nvPr/>
        </p:nvCxnSpPr>
        <p:spPr>
          <a:xfrm>
            <a:off x="2552022" y="2662709"/>
            <a:ext cx="16638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01" name="直線矢印コネクタ 100">
            <a:extLst>
              <a:ext uri="{FF2B5EF4-FFF2-40B4-BE49-F238E27FC236}">
                <a16:creationId xmlns:a16="http://schemas.microsoft.com/office/drawing/2014/main" id="{D4A6A231-E5CC-C434-1A8D-0DADFD3E0518}"/>
              </a:ext>
            </a:extLst>
          </p:cNvPr>
          <p:cNvCxnSpPr>
            <a:cxnSpLocks/>
            <a:stCxn id="105" idx="3"/>
            <a:endCxn id="37" idx="2"/>
          </p:cNvCxnSpPr>
          <p:nvPr/>
        </p:nvCxnSpPr>
        <p:spPr>
          <a:xfrm>
            <a:off x="7535078" y="2662709"/>
            <a:ext cx="46023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02" name="グループ化 101">
            <a:extLst>
              <a:ext uri="{FF2B5EF4-FFF2-40B4-BE49-F238E27FC236}">
                <a16:creationId xmlns:a16="http://schemas.microsoft.com/office/drawing/2014/main" id="{C35B2EAD-7034-ED25-B92B-67CB24A7A09B}"/>
              </a:ext>
            </a:extLst>
          </p:cNvPr>
          <p:cNvGrpSpPr/>
          <p:nvPr/>
        </p:nvGrpSpPr>
        <p:grpSpPr>
          <a:xfrm>
            <a:off x="1193868"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BFCFBA98-6677-E6A6-D677-06C5582D371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9B7F3E4F-C390-E4F2-8FE9-B3402BC5658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更正入力</a:t>
              </a:r>
            </a:p>
          </p:txBody>
        </p:sp>
      </p:grpSp>
      <p:cxnSp>
        <p:nvCxnSpPr>
          <p:cNvPr id="33" name="直線矢印コネクタ 32">
            <a:extLst>
              <a:ext uri="{FF2B5EF4-FFF2-40B4-BE49-F238E27FC236}">
                <a16:creationId xmlns:a16="http://schemas.microsoft.com/office/drawing/2014/main" id="{3B283A6B-5951-2877-18EA-08382591410A}"/>
              </a:ext>
            </a:extLst>
          </p:cNvPr>
          <p:cNvCxnSpPr>
            <a:cxnSpLocks/>
            <a:stCxn id="22" idx="2"/>
            <a:endCxn id="118" idx="1"/>
          </p:cNvCxnSpPr>
          <p:nvPr/>
        </p:nvCxnSpPr>
        <p:spPr>
          <a:xfrm>
            <a:off x="1491810" y="2897084"/>
            <a:ext cx="1299" cy="170347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06" name="グループ化 105">
            <a:extLst>
              <a:ext uri="{FF2B5EF4-FFF2-40B4-BE49-F238E27FC236}">
                <a16:creationId xmlns:a16="http://schemas.microsoft.com/office/drawing/2014/main" id="{6A0C73FD-3994-618A-FB59-ED2EFC00143D}"/>
              </a:ext>
            </a:extLst>
          </p:cNvPr>
          <p:cNvGrpSpPr/>
          <p:nvPr/>
        </p:nvGrpSpPr>
        <p:grpSpPr>
          <a:xfrm>
            <a:off x="1203992" y="4600560"/>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22607C5A-471E-E243-A0B6-270BBAF1ACB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FF48422F-7AE8-B1CC-E151-0FB16E32103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5BFCBE4A-7E2C-F642-16B0-24B5C1B6263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9" name="グループ化 78">
            <a:extLst>
              <a:ext uri="{FF2B5EF4-FFF2-40B4-BE49-F238E27FC236}">
                <a16:creationId xmlns:a16="http://schemas.microsoft.com/office/drawing/2014/main" id="{C795AF4F-E7CA-B47A-15A4-D8EA8B04F8B3}"/>
              </a:ext>
            </a:extLst>
          </p:cNvPr>
          <p:cNvGrpSpPr/>
          <p:nvPr/>
        </p:nvGrpSpPr>
        <p:grpSpPr>
          <a:xfrm>
            <a:off x="1712146" y="4962702"/>
            <a:ext cx="752658" cy="405710"/>
            <a:chOff x="4488244" y="5206471"/>
            <a:chExt cx="752658" cy="405710"/>
          </a:xfrm>
        </p:grpSpPr>
        <p:cxnSp>
          <p:nvCxnSpPr>
            <p:cNvPr id="80" name="直線矢印コネクタ 79">
              <a:extLst>
                <a:ext uri="{FF2B5EF4-FFF2-40B4-BE49-F238E27FC236}">
                  <a16:creationId xmlns:a16="http://schemas.microsoft.com/office/drawing/2014/main" id="{E6BB638D-0230-A55C-C8C7-1AD0E8A17971}"/>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341FC5D2-8F51-A0CD-D8D2-48511220FACF}"/>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BC73A11A-DE60-A26A-1256-5BA1AE79316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B885E50F-C465-D25C-28C1-E644012D0C1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E1CD3697-8887-E859-6552-55E05111140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83F9F9D8-1411-EDB0-8910-F60445A2DF91}"/>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96" name="直線矢印コネクタ 95">
            <a:extLst>
              <a:ext uri="{FF2B5EF4-FFF2-40B4-BE49-F238E27FC236}">
                <a16:creationId xmlns:a16="http://schemas.microsoft.com/office/drawing/2014/main" id="{760184EF-BD67-9695-1847-688838B0FE48}"/>
              </a:ext>
            </a:extLst>
          </p:cNvPr>
          <p:cNvCxnSpPr>
            <a:cxnSpLocks/>
            <a:stCxn id="22" idx="3"/>
            <a:endCxn id="40" idx="1"/>
          </p:cNvCxnSpPr>
          <p:nvPr/>
        </p:nvCxnSpPr>
        <p:spPr>
          <a:xfrm>
            <a:off x="1789752" y="2662709"/>
            <a:ext cx="16638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4" name="グループ化 23">
            <a:extLst>
              <a:ext uri="{FF2B5EF4-FFF2-40B4-BE49-F238E27FC236}">
                <a16:creationId xmlns:a16="http://schemas.microsoft.com/office/drawing/2014/main" id="{70C068F8-116E-5E97-21A9-87A712CC5112}"/>
              </a:ext>
            </a:extLst>
          </p:cNvPr>
          <p:cNvGrpSpPr/>
          <p:nvPr/>
        </p:nvGrpSpPr>
        <p:grpSpPr>
          <a:xfrm rot="16200000">
            <a:off x="7609355" y="1957970"/>
            <a:ext cx="1077916" cy="47531"/>
            <a:chOff x="8495647" y="5728207"/>
            <a:chExt cx="1077916" cy="47531"/>
          </a:xfrm>
        </p:grpSpPr>
        <p:cxnSp>
          <p:nvCxnSpPr>
            <p:cNvPr id="25" name="直線矢印コネクタ 24">
              <a:extLst>
                <a:ext uri="{FF2B5EF4-FFF2-40B4-BE49-F238E27FC236}">
                  <a16:creationId xmlns:a16="http://schemas.microsoft.com/office/drawing/2014/main" id="{FE397B30-F065-66B6-0A04-70B091A69492}"/>
                </a:ext>
              </a:extLst>
            </p:cNvPr>
            <p:cNvCxnSpPr>
              <a:cxnSpLocks/>
              <a:stCxn id="26" idx="6"/>
              <a:endCxn id="27" idx="0"/>
            </p:cNvCxnSpPr>
            <p:nvPr/>
          </p:nvCxnSpPr>
          <p:spPr>
            <a:xfrm rot="5400000" flipH="1" flipV="1">
              <a:off x="9058369" y="5236780"/>
              <a:ext cx="2" cy="1030385"/>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6" name="楕円 25">
              <a:extLst>
                <a:ext uri="{FF2B5EF4-FFF2-40B4-BE49-F238E27FC236}">
                  <a16:creationId xmlns:a16="http://schemas.microsoft.com/office/drawing/2014/main" id="{B7291D73-8CC4-16AF-D7DF-801DECC59974}"/>
                </a:ext>
              </a:extLst>
            </p:cNvPr>
            <p:cNvSpPr/>
            <p:nvPr/>
          </p:nvSpPr>
          <p:spPr>
            <a:xfrm>
              <a:off x="8495647" y="5728207"/>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 name="二等辺三角形 26">
              <a:extLst>
                <a:ext uri="{FF2B5EF4-FFF2-40B4-BE49-F238E27FC236}">
                  <a16:creationId xmlns:a16="http://schemas.microsoft.com/office/drawing/2014/main" id="{E78F48AF-D1C3-9AC5-C329-6DF9C3AE66E5}"/>
                </a:ext>
              </a:extLst>
            </p:cNvPr>
            <p:cNvSpPr/>
            <p:nvPr/>
          </p:nvSpPr>
          <p:spPr>
            <a:xfrm rot="5400000">
              <a:off x="9514316" y="571603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32" name="グループ化 31">
            <a:extLst>
              <a:ext uri="{FF2B5EF4-FFF2-40B4-BE49-F238E27FC236}">
                <a16:creationId xmlns:a16="http://schemas.microsoft.com/office/drawing/2014/main" id="{C0AC1A7E-DB6B-77A0-3927-8C7294ED6D16}"/>
              </a:ext>
            </a:extLst>
          </p:cNvPr>
          <p:cNvGrpSpPr/>
          <p:nvPr/>
        </p:nvGrpSpPr>
        <p:grpSpPr>
          <a:xfrm>
            <a:off x="7995310" y="2509709"/>
            <a:ext cx="306000" cy="306000"/>
            <a:chOff x="547477" y="5946304"/>
            <a:chExt cx="182044" cy="182044"/>
          </a:xfrm>
        </p:grpSpPr>
        <p:sp>
          <p:nvSpPr>
            <p:cNvPr id="37" name="楕円 36">
              <a:extLst>
                <a:ext uri="{FF2B5EF4-FFF2-40B4-BE49-F238E27FC236}">
                  <a16:creationId xmlns:a16="http://schemas.microsoft.com/office/drawing/2014/main" id="{2B364588-4052-3BCD-8F5E-4BEDF3E3046A}"/>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4" name="グループ化 43">
              <a:extLst>
                <a:ext uri="{FF2B5EF4-FFF2-40B4-BE49-F238E27FC236}">
                  <a16:creationId xmlns:a16="http://schemas.microsoft.com/office/drawing/2014/main" id="{14447DCE-FFF9-BC25-CB56-B9FB7C327A24}"/>
                </a:ext>
              </a:extLst>
            </p:cNvPr>
            <p:cNvGrpSpPr/>
            <p:nvPr/>
          </p:nvGrpSpPr>
          <p:grpSpPr>
            <a:xfrm>
              <a:off x="572442" y="5996943"/>
              <a:ext cx="132113" cy="80765"/>
              <a:chOff x="2601006" y="3678667"/>
              <a:chExt cx="132113" cy="80765"/>
            </a:xfrm>
          </p:grpSpPr>
          <p:sp>
            <p:nvSpPr>
              <p:cNvPr id="47" name="正方形/長方形 46">
                <a:extLst>
                  <a:ext uri="{FF2B5EF4-FFF2-40B4-BE49-F238E27FC236}">
                    <a16:creationId xmlns:a16="http://schemas.microsoft.com/office/drawing/2014/main" id="{75A0A225-A163-6278-65E5-77F866111E13}"/>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8" name="二等辺三角形 47">
                <a:extLst>
                  <a:ext uri="{FF2B5EF4-FFF2-40B4-BE49-F238E27FC236}">
                    <a16:creationId xmlns:a16="http://schemas.microsoft.com/office/drawing/2014/main" id="{72592BF4-4860-4CC8-120C-EE3C267B77D6}"/>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9" name="二等辺三角形 48">
                <a:extLst>
                  <a:ext uri="{FF2B5EF4-FFF2-40B4-BE49-F238E27FC236}">
                    <a16:creationId xmlns:a16="http://schemas.microsoft.com/office/drawing/2014/main" id="{EF25FEE3-1E19-C23F-F08C-7C9D2D9F742A}"/>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4" name="正方形/長方形 53">
                <a:extLst>
                  <a:ext uri="{FF2B5EF4-FFF2-40B4-BE49-F238E27FC236}">
                    <a16:creationId xmlns:a16="http://schemas.microsoft.com/office/drawing/2014/main" id="{FBCB67F6-9AEA-1142-EAC3-74E56A2A08BF}"/>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56" name="正方形/長方形 55">
            <a:extLst>
              <a:ext uri="{FF2B5EF4-FFF2-40B4-BE49-F238E27FC236}">
                <a16:creationId xmlns:a16="http://schemas.microsoft.com/office/drawing/2014/main" id="{E07D51AC-8517-07E1-1D19-F60073C20F54}"/>
              </a:ext>
            </a:extLst>
          </p:cNvPr>
          <p:cNvSpPr/>
          <p:nvPr/>
        </p:nvSpPr>
        <p:spPr>
          <a:xfrm>
            <a:off x="8148308" y="2270403"/>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発送して終了</a:t>
            </a:r>
          </a:p>
        </p:txBody>
      </p:sp>
      <p:grpSp>
        <p:nvGrpSpPr>
          <p:cNvPr id="35" name="グループ化 34">
            <a:extLst>
              <a:ext uri="{FF2B5EF4-FFF2-40B4-BE49-F238E27FC236}">
                <a16:creationId xmlns:a16="http://schemas.microsoft.com/office/drawing/2014/main" id="{96FD6369-A40D-DC5E-3E48-07C492830ED3}"/>
              </a:ext>
            </a:extLst>
          </p:cNvPr>
          <p:cNvGrpSpPr/>
          <p:nvPr/>
        </p:nvGrpSpPr>
        <p:grpSpPr>
          <a:xfrm>
            <a:off x="6703620" y="1529157"/>
            <a:ext cx="1444688" cy="282453"/>
            <a:chOff x="5505590" y="1529157"/>
            <a:chExt cx="1444688" cy="282453"/>
          </a:xfrm>
        </p:grpSpPr>
        <p:pic>
          <p:nvPicPr>
            <p:cNvPr id="29" name="グラフィックス 28" descr="紙 枠線">
              <a:extLst>
                <a:ext uri="{FF2B5EF4-FFF2-40B4-BE49-F238E27FC236}">
                  <a16:creationId xmlns:a16="http://schemas.microsoft.com/office/drawing/2014/main" id="{1A1125ED-8DE3-814E-2549-A028C2DA957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405591" y="1535482"/>
              <a:ext cx="260934" cy="260934"/>
            </a:xfrm>
            <a:prstGeom prst="rect">
              <a:avLst/>
            </a:prstGeom>
          </p:spPr>
        </p:pic>
        <p:cxnSp>
          <p:nvCxnSpPr>
            <p:cNvPr id="30" name="直線矢印コネクタ 29">
              <a:extLst>
                <a:ext uri="{FF2B5EF4-FFF2-40B4-BE49-F238E27FC236}">
                  <a16:creationId xmlns:a16="http://schemas.microsoft.com/office/drawing/2014/main" id="{826E3B60-73A6-2BB4-18AE-5FEB52B66CD5}"/>
                </a:ext>
              </a:extLst>
            </p:cNvPr>
            <p:cNvCxnSpPr>
              <a:cxnSpLocks/>
              <a:stCxn id="29" idx="3"/>
            </p:cNvCxnSpPr>
            <p:nvPr/>
          </p:nvCxnSpPr>
          <p:spPr>
            <a:xfrm>
              <a:off x="6666525" y="1665949"/>
              <a:ext cx="28375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57" name="正方形/長方形 56">
              <a:extLst>
                <a:ext uri="{FF2B5EF4-FFF2-40B4-BE49-F238E27FC236}">
                  <a16:creationId xmlns:a16="http://schemas.microsoft.com/office/drawing/2014/main" id="{F793E118-EEC6-C59E-AF6B-356F0AF5F798}"/>
                </a:ext>
              </a:extLst>
            </p:cNvPr>
            <p:cNvSpPr/>
            <p:nvPr/>
          </p:nvSpPr>
          <p:spPr>
            <a:xfrm>
              <a:off x="5505590" y="1529157"/>
              <a:ext cx="100296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納税通知書</a:t>
              </a:r>
            </a:p>
            <a:p>
              <a:r>
                <a:rPr kumimoji="1" lang="ja-JP" altLang="en-US" sz="500" b="1" dirty="0">
                  <a:solidFill>
                    <a:schemeClr val="tx1"/>
                  </a:solidFill>
                  <a:latin typeface="+mn-ea"/>
                </a:rPr>
                <a:t>納付書</a:t>
              </a:r>
            </a:p>
            <a:p>
              <a:r>
                <a:rPr kumimoji="1" lang="ja-JP" altLang="en-US" sz="500" b="1" dirty="0">
                  <a:solidFill>
                    <a:schemeClr val="tx1"/>
                  </a:solidFill>
                  <a:latin typeface="+mn-ea"/>
                </a:rPr>
                <a:t>課税明細書</a:t>
              </a:r>
            </a:p>
            <a:p>
              <a:r>
                <a:rPr kumimoji="1" lang="ja-JP" altLang="en-US" sz="500" b="1" dirty="0">
                  <a:solidFill>
                    <a:schemeClr val="tx1"/>
                  </a:solidFill>
                  <a:latin typeface="+mn-ea"/>
                </a:rPr>
                <a:t>更正</a:t>
              </a:r>
              <a:r>
                <a:rPr kumimoji="1" lang="en-US" altLang="ja-JP" sz="500" b="1" dirty="0">
                  <a:solidFill>
                    <a:schemeClr val="tx1"/>
                  </a:solidFill>
                  <a:latin typeface="+mn-ea"/>
                </a:rPr>
                <a:t>(</a:t>
              </a:r>
              <a:r>
                <a:rPr kumimoji="1" lang="ja-JP" altLang="en-US" sz="500" b="1" dirty="0">
                  <a:solidFill>
                    <a:schemeClr val="tx1"/>
                  </a:solidFill>
                  <a:latin typeface="+mn-ea"/>
                </a:rPr>
                <a:t>価格・賦課</a:t>
              </a:r>
              <a:r>
                <a:rPr kumimoji="1" lang="en-US" altLang="ja-JP" sz="500" b="1" dirty="0">
                  <a:solidFill>
                    <a:schemeClr val="tx1"/>
                  </a:solidFill>
                  <a:latin typeface="+mn-ea"/>
                </a:rPr>
                <a:t>)</a:t>
              </a:r>
              <a:r>
                <a:rPr kumimoji="1" lang="ja-JP" altLang="en-US" sz="500" b="1" dirty="0">
                  <a:solidFill>
                    <a:schemeClr val="tx1"/>
                  </a:solidFill>
                  <a:latin typeface="+mn-ea"/>
                </a:rPr>
                <a:t>決定通知書</a:t>
              </a:r>
              <a:endParaRPr kumimoji="1" lang="en-US" altLang="ja-JP" sz="500" b="1" dirty="0">
                <a:solidFill>
                  <a:schemeClr val="tx1"/>
                </a:solidFill>
                <a:latin typeface="+mn-ea"/>
              </a:endParaRPr>
            </a:p>
          </p:txBody>
        </p:sp>
      </p:grpSp>
      <p:sp>
        <p:nvSpPr>
          <p:cNvPr id="59" name="正方形/長方形 58">
            <a:extLst>
              <a:ext uri="{FF2B5EF4-FFF2-40B4-BE49-F238E27FC236}">
                <a16:creationId xmlns:a16="http://schemas.microsoft.com/office/drawing/2014/main" id="{F693731A-313C-D862-4BC7-0B783A85EB40}"/>
              </a:ext>
            </a:extLst>
          </p:cNvPr>
          <p:cNvSpPr/>
          <p:nvPr/>
        </p:nvSpPr>
        <p:spPr>
          <a:xfrm>
            <a:off x="514513" y="281030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62" name="楕円 61">
            <a:extLst>
              <a:ext uri="{FF2B5EF4-FFF2-40B4-BE49-F238E27FC236}">
                <a16:creationId xmlns:a16="http://schemas.microsoft.com/office/drawing/2014/main" id="{262DF2EE-542E-B288-9484-3145D59FF34B}"/>
              </a:ext>
            </a:extLst>
          </p:cNvPr>
          <p:cNvSpPr/>
          <p:nvPr/>
        </p:nvSpPr>
        <p:spPr>
          <a:xfrm>
            <a:off x="763211"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64" name="グループ化 63">
            <a:extLst>
              <a:ext uri="{FF2B5EF4-FFF2-40B4-BE49-F238E27FC236}">
                <a16:creationId xmlns:a16="http://schemas.microsoft.com/office/drawing/2014/main" id="{5E4322AF-B229-791C-22A3-C6D586608878}"/>
              </a:ext>
            </a:extLst>
          </p:cNvPr>
          <p:cNvGrpSpPr/>
          <p:nvPr/>
        </p:nvGrpSpPr>
        <p:grpSpPr>
          <a:xfrm>
            <a:off x="4234531" y="2428334"/>
            <a:ext cx="595884" cy="468750"/>
            <a:chOff x="2420174" y="2805910"/>
            <a:chExt cx="595884" cy="468750"/>
          </a:xfrm>
        </p:grpSpPr>
        <p:pic>
          <p:nvPicPr>
            <p:cNvPr id="65" name="グラフィックス 64" descr="ユーザー 枠線">
              <a:extLst>
                <a:ext uri="{FF2B5EF4-FFF2-40B4-BE49-F238E27FC236}">
                  <a16:creationId xmlns:a16="http://schemas.microsoft.com/office/drawing/2014/main" id="{E04B85D7-FA83-8CC9-DC4D-F1101903D73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6" name="四角形: 角を丸くする 65">
              <a:extLst>
                <a:ext uri="{FF2B5EF4-FFF2-40B4-BE49-F238E27FC236}">
                  <a16:creationId xmlns:a16="http://schemas.microsoft.com/office/drawing/2014/main" id="{494ADFA8-5F03-837B-2B0A-74C6F6ECBA6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更正決定</a:t>
              </a:r>
              <a:endParaRPr kumimoji="1" lang="en-US" altLang="ja-JP" sz="500" b="1" dirty="0">
                <a:solidFill>
                  <a:schemeClr val="tx1"/>
                </a:solidFill>
                <a:latin typeface="+mn-ea"/>
              </a:endParaRPr>
            </a:p>
            <a:p>
              <a:pPr algn="ctr"/>
              <a:r>
                <a:rPr kumimoji="1" lang="ja-JP" altLang="en-US" sz="500" b="1" dirty="0">
                  <a:solidFill>
                    <a:schemeClr val="tx1"/>
                  </a:solidFill>
                  <a:latin typeface="+mn-ea"/>
                </a:rPr>
                <a:t>決議書出力</a:t>
              </a:r>
            </a:p>
          </p:txBody>
        </p:sp>
      </p:grpSp>
      <p:cxnSp>
        <p:nvCxnSpPr>
          <p:cNvPr id="67" name="直線矢印コネクタ 66">
            <a:extLst>
              <a:ext uri="{FF2B5EF4-FFF2-40B4-BE49-F238E27FC236}">
                <a16:creationId xmlns:a16="http://schemas.microsoft.com/office/drawing/2014/main" id="{EE8D8169-4F41-4DB7-5BBF-F2D6E83C7540}"/>
              </a:ext>
            </a:extLst>
          </p:cNvPr>
          <p:cNvCxnSpPr>
            <a:cxnSpLocks/>
            <a:stCxn id="69" idx="1"/>
            <a:endCxn id="66" idx="2"/>
          </p:cNvCxnSpPr>
          <p:nvPr/>
        </p:nvCxnSpPr>
        <p:spPr>
          <a:xfrm flipH="1" flipV="1">
            <a:off x="4532473" y="2897084"/>
            <a:ext cx="1299" cy="170347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8" name="グループ化 67">
            <a:extLst>
              <a:ext uri="{FF2B5EF4-FFF2-40B4-BE49-F238E27FC236}">
                <a16:creationId xmlns:a16="http://schemas.microsoft.com/office/drawing/2014/main" id="{723CBF77-37B6-5603-F347-5EFA14F24494}"/>
              </a:ext>
            </a:extLst>
          </p:cNvPr>
          <p:cNvGrpSpPr/>
          <p:nvPr/>
        </p:nvGrpSpPr>
        <p:grpSpPr>
          <a:xfrm>
            <a:off x="4244655" y="4600560"/>
            <a:ext cx="575637" cy="451948"/>
            <a:chOff x="5274238" y="5435536"/>
            <a:chExt cx="439201" cy="345439"/>
          </a:xfrm>
        </p:grpSpPr>
        <p:sp>
          <p:nvSpPr>
            <p:cNvPr id="69" name="フローチャート: 磁気ディスク 68">
              <a:extLst>
                <a:ext uri="{FF2B5EF4-FFF2-40B4-BE49-F238E27FC236}">
                  <a16:creationId xmlns:a16="http://schemas.microsoft.com/office/drawing/2014/main" id="{3D883574-430F-55DF-8765-78F739D819C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70" name="円弧 69">
              <a:extLst>
                <a:ext uri="{FF2B5EF4-FFF2-40B4-BE49-F238E27FC236}">
                  <a16:creationId xmlns:a16="http://schemas.microsoft.com/office/drawing/2014/main" id="{081C691A-5CCC-0781-F17D-7BC624C0CFE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1" name="円弧 70">
              <a:extLst>
                <a:ext uri="{FF2B5EF4-FFF2-40B4-BE49-F238E27FC236}">
                  <a16:creationId xmlns:a16="http://schemas.microsoft.com/office/drawing/2014/main" id="{A33D794C-2610-3134-6542-69113813171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2" name="グループ化 71">
            <a:extLst>
              <a:ext uri="{FF2B5EF4-FFF2-40B4-BE49-F238E27FC236}">
                <a16:creationId xmlns:a16="http://schemas.microsoft.com/office/drawing/2014/main" id="{B74BE815-F796-1770-C5AB-C0B853BBA7EE}"/>
              </a:ext>
            </a:extLst>
          </p:cNvPr>
          <p:cNvGrpSpPr/>
          <p:nvPr/>
        </p:nvGrpSpPr>
        <p:grpSpPr>
          <a:xfrm>
            <a:off x="4752809" y="4962702"/>
            <a:ext cx="752658" cy="405710"/>
            <a:chOff x="4488244" y="5206471"/>
            <a:chExt cx="752658" cy="405710"/>
          </a:xfrm>
        </p:grpSpPr>
        <p:cxnSp>
          <p:nvCxnSpPr>
            <p:cNvPr id="73" name="直線矢印コネクタ 72">
              <a:extLst>
                <a:ext uri="{FF2B5EF4-FFF2-40B4-BE49-F238E27FC236}">
                  <a16:creationId xmlns:a16="http://schemas.microsoft.com/office/drawing/2014/main" id="{7B5B946A-69DD-90F3-5E61-29BFF639E6CA}"/>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4" name="グループ化 73">
              <a:extLst>
                <a:ext uri="{FF2B5EF4-FFF2-40B4-BE49-F238E27FC236}">
                  <a16:creationId xmlns:a16="http://schemas.microsoft.com/office/drawing/2014/main" id="{582F795A-01E8-273A-EBA6-8954C454352C}"/>
                </a:ext>
              </a:extLst>
            </p:cNvPr>
            <p:cNvGrpSpPr/>
            <p:nvPr/>
          </p:nvGrpSpPr>
          <p:grpSpPr>
            <a:xfrm>
              <a:off x="4610864" y="5312359"/>
              <a:ext cx="69614" cy="299822"/>
              <a:chOff x="2439407" y="2962964"/>
              <a:chExt cx="69614" cy="430496"/>
            </a:xfrm>
          </p:grpSpPr>
          <p:cxnSp>
            <p:nvCxnSpPr>
              <p:cNvPr id="76" name="直線コネクタ 75">
                <a:extLst>
                  <a:ext uri="{FF2B5EF4-FFF2-40B4-BE49-F238E27FC236}">
                    <a16:creationId xmlns:a16="http://schemas.microsoft.com/office/drawing/2014/main" id="{341C45F0-06DB-2BF3-CA72-5740812FB7F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7" name="直線コネクタ 76">
                <a:extLst>
                  <a:ext uri="{FF2B5EF4-FFF2-40B4-BE49-F238E27FC236}">
                    <a16:creationId xmlns:a16="http://schemas.microsoft.com/office/drawing/2014/main" id="{D6CB07B8-28DC-A768-1B96-1CF26A4B09B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7B668486-011D-6730-E424-B65AD1CCFF4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5" name="正方形/長方形 74">
              <a:extLst>
                <a:ext uri="{FF2B5EF4-FFF2-40B4-BE49-F238E27FC236}">
                  <a16:creationId xmlns:a16="http://schemas.microsoft.com/office/drawing/2014/main" id="{D11BD4D1-0FBA-FF67-7420-0133DF563E39}"/>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81" name="グループ化 80">
            <a:extLst>
              <a:ext uri="{FF2B5EF4-FFF2-40B4-BE49-F238E27FC236}">
                <a16:creationId xmlns:a16="http://schemas.microsoft.com/office/drawing/2014/main" id="{1202E244-2793-A2D6-5502-1D017D29908D}"/>
              </a:ext>
            </a:extLst>
          </p:cNvPr>
          <p:cNvGrpSpPr/>
          <p:nvPr/>
        </p:nvGrpSpPr>
        <p:grpSpPr>
          <a:xfrm>
            <a:off x="4695817" y="2894515"/>
            <a:ext cx="639086" cy="835544"/>
            <a:chOff x="2321719" y="2988182"/>
            <a:chExt cx="639086" cy="835544"/>
          </a:xfrm>
        </p:grpSpPr>
        <p:pic>
          <p:nvPicPr>
            <p:cNvPr id="82" name="グラフィックス 81" descr="紙 枠線">
              <a:extLst>
                <a:ext uri="{FF2B5EF4-FFF2-40B4-BE49-F238E27FC236}">
                  <a16:creationId xmlns:a16="http://schemas.microsoft.com/office/drawing/2014/main" id="{91678120-66B2-870F-8B1F-AC3561DD3E3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83" name="直線矢印コネクタ 36">
              <a:extLst>
                <a:ext uri="{FF2B5EF4-FFF2-40B4-BE49-F238E27FC236}">
                  <a16:creationId xmlns:a16="http://schemas.microsoft.com/office/drawing/2014/main" id="{595CCF1F-0E6A-6E6A-6CD7-721B9F3D6FD8}"/>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84" name="正方形/長方形 83">
              <a:extLst>
                <a:ext uri="{FF2B5EF4-FFF2-40B4-BE49-F238E27FC236}">
                  <a16:creationId xmlns:a16="http://schemas.microsoft.com/office/drawing/2014/main" id="{2F7F1384-026F-C668-C8F7-ED9C32147F6D}"/>
                </a:ext>
              </a:extLst>
            </p:cNvPr>
            <p:cNvSpPr/>
            <p:nvPr/>
          </p:nvSpPr>
          <p:spPr>
            <a:xfrm>
              <a:off x="2339180" y="3541273"/>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更正</a:t>
              </a:r>
              <a:r>
                <a:rPr kumimoji="1" lang="en-US" altLang="ja-JP" sz="500" b="1" dirty="0">
                  <a:solidFill>
                    <a:schemeClr val="tx1"/>
                  </a:solidFill>
                  <a:latin typeface="+mn-ea"/>
                </a:rPr>
                <a:t>(</a:t>
              </a:r>
              <a:r>
                <a:rPr kumimoji="1" lang="ja-JP" altLang="en-US" sz="500" b="1" dirty="0">
                  <a:solidFill>
                    <a:schemeClr val="tx1"/>
                  </a:solidFill>
                  <a:latin typeface="+mn-ea"/>
                </a:rPr>
                <a:t>価格・賦課</a:t>
              </a:r>
              <a:r>
                <a:rPr kumimoji="1" lang="en-US" altLang="ja-JP" sz="500" b="1" dirty="0">
                  <a:solidFill>
                    <a:schemeClr val="tx1"/>
                  </a:solidFill>
                  <a:latin typeface="+mn-ea"/>
                </a:rPr>
                <a:t>)</a:t>
              </a:r>
              <a:r>
                <a:rPr kumimoji="1" lang="ja-JP" altLang="en-US" sz="500" b="1" dirty="0">
                  <a:solidFill>
                    <a:schemeClr val="tx1"/>
                  </a:solidFill>
                  <a:latin typeface="+mn-ea"/>
                </a:rPr>
                <a:t>決定</a:t>
              </a:r>
              <a:endParaRPr kumimoji="1" lang="en-US" altLang="ja-JP" sz="500" b="1" dirty="0">
                <a:solidFill>
                  <a:schemeClr val="tx1"/>
                </a:solidFill>
                <a:latin typeface="+mn-ea"/>
              </a:endParaRPr>
            </a:p>
            <a:p>
              <a:pPr algn="ctr"/>
              <a:r>
                <a:rPr kumimoji="1" lang="ja-JP" altLang="en-US" sz="500" b="1" dirty="0">
                  <a:solidFill>
                    <a:schemeClr val="tx1"/>
                  </a:solidFill>
                  <a:latin typeface="+mn-ea"/>
                </a:rPr>
                <a:t>決議書</a:t>
              </a:r>
              <a:endParaRPr kumimoji="1" lang="en-US" altLang="ja-JP" sz="500" b="1" dirty="0">
                <a:solidFill>
                  <a:schemeClr val="tx1"/>
                </a:solidFill>
                <a:latin typeface="+mn-ea"/>
              </a:endParaRPr>
            </a:p>
          </p:txBody>
        </p:sp>
      </p:grpSp>
      <p:grpSp>
        <p:nvGrpSpPr>
          <p:cNvPr id="103" name="グループ化 102">
            <a:extLst>
              <a:ext uri="{FF2B5EF4-FFF2-40B4-BE49-F238E27FC236}">
                <a16:creationId xmlns:a16="http://schemas.microsoft.com/office/drawing/2014/main" id="{8B1E898C-612B-B2E0-65A2-49E5D4FA1990}"/>
              </a:ext>
            </a:extLst>
          </p:cNvPr>
          <p:cNvGrpSpPr/>
          <p:nvPr/>
        </p:nvGrpSpPr>
        <p:grpSpPr>
          <a:xfrm>
            <a:off x="6939194" y="2428334"/>
            <a:ext cx="595884" cy="468750"/>
            <a:chOff x="2420174" y="2805910"/>
            <a:chExt cx="595884" cy="468750"/>
          </a:xfrm>
        </p:grpSpPr>
        <p:pic>
          <p:nvPicPr>
            <p:cNvPr id="104" name="グラフィックス 103" descr="ユーザー 枠線">
              <a:extLst>
                <a:ext uri="{FF2B5EF4-FFF2-40B4-BE49-F238E27FC236}">
                  <a16:creationId xmlns:a16="http://schemas.microsoft.com/office/drawing/2014/main" id="{B9E3220C-54EC-44BD-BBFA-17AFF268C2E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05" name="四角形: 角を丸くする 104">
              <a:extLst>
                <a:ext uri="{FF2B5EF4-FFF2-40B4-BE49-F238E27FC236}">
                  <a16:creationId xmlns:a16="http://schemas.microsoft.com/office/drawing/2014/main" id="{0FAD650B-8686-AFEF-977D-D0C0E38FB5F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引き抜き処理</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発送者一覧出力</a:t>
              </a:r>
              <a:r>
                <a:rPr kumimoji="1" lang="en-US" altLang="ja-JP" sz="500" b="1" dirty="0">
                  <a:solidFill>
                    <a:schemeClr val="tx1"/>
                  </a:solidFill>
                  <a:latin typeface="+mn-ea"/>
                </a:rPr>
                <a:t>)</a:t>
              </a:r>
            </a:p>
          </p:txBody>
        </p:sp>
      </p:grpSp>
      <p:cxnSp>
        <p:nvCxnSpPr>
          <p:cNvPr id="107" name="直線矢印コネクタ 106">
            <a:extLst>
              <a:ext uri="{FF2B5EF4-FFF2-40B4-BE49-F238E27FC236}">
                <a16:creationId xmlns:a16="http://schemas.microsoft.com/office/drawing/2014/main" id="{FCB45C33-6640-C070-741E-953F6575071E}"/>
              </a:ext>
            </a:extLst>
          </p:cNvPr>
          <p:cNvCxnSpPr>
            <a:cxnSpLocks/>
            <a:stCxn id="110" idx="1"/>
            <a:endCxn id="105" idx="2"/>
          </p:cNvCxnSpPr>
          <p:nvPr/>
        </p:nvCxnSpPr>
        <p:spPr>
          <a:xfrm flipH="1" flipV="1">
            <a:off x="7237136" y="2897084"/>
            <a:ext cx="1299" cy="170347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09" name="グループ化 108">
            <a:extLst>
              <a:ext uri="{FF2B5EF4-FFF2-40B4-BE49-F238E27FC236}">
                <a16:creationId xmlns:a16="http://schemas.microsoft.com/office/drawing/2014/main" id="{0AEB6614-1280-CE4A-4E6B-A9BA22423E66}"/>
              </a:ext>
            </a:extLst>
          </p:cNvPr>
          <p:cNvGrpSpPr/>
          <p:nvPr/>
        </p:nvGrpSpPr>
        <p:grpSpPr>
          <a:xfrm>
            <a:off x="6949318" y="4600560"/>
            <a:ext cx="575637" cy="451948"/>
            <a:chOff x="5274238" y="5435536"/>
            <a:chExt cx="439201" cy="345439"/>
          </a:xfrm>
        </p:grpSpPr>
        <p:sp>
          <p:nvSpPr>
            <p:cNvPr id="110" name="フローチャート: 磁気ディスク 109">
              <a:extLst>
                <a:ext uri="{FF2B5EF4-FFF2-40B4-BE49-F238E27FC236}">
                  <a16:creationId xmlns:a16="http://schemas.microsoft.com/office/drawing/2014/main" id="{15C88987-D293-460C-6EF6-E1177809677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2" name="円弧 111">
              <a:extLst>
                <a:ext uri="{FF2B5EF4-FFF2-40B4-BE49-F238E27FC236}">
                  <a16:creationId xmlns:a16="http://schemas.microsoft.com/office/drawing/2014/main" id="{605801C0-2E48-DB15-F60C-F912563E0F3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13" name="円弧 112">
              <a:extLst>
                <a:ext uri="{FF2B5EF4-FFF2-40B4-BE49-F238E27FC236}">
                  <a16:creationId xmlns:a16="http://schemas.microsoft.com/office/drawing/2014/main" id="{A58AE438-4F17-2AEB-C6C2-7E1E3DA6991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14" name="グループ化 113">
            <a:extLst>
              <a:ext uri="{FF2B5EF4-FFF2-40B4-BE49-F238E27FC236}">
                <a16:creationId xmlns:a16="http://schemas.microsoft.com/office/drawing/2014/main" id="{FFE752AA-C76F-6BBE-2A77-8DA445771257}"/>
              </a:ext>
            </a:extLst>
          </p:cNvPr>
          <p:cNvGrpSpPr/>
          <p:nvPr/>
        </p:nvGrpSpPr>
        <p:grpSpPr>
          <a:xfrm>
            <a:off x="7457472" y="4962702"/>
            <a:ext cx="752658" cy="405710"/>
            <a:chOff x="4488244" y="5206471"/>
            <a:chExt cx="752658" cy="405710"/>
          </a:xfrm>
        </p:grpSpPr>
        <p:cxnSp>
          <p:nvCxnSpPr>
            <p:cNvPr id="115" name="直線矢印コネクタ 114">
              <a:extLst>
                <a:ext uri="{FF2B5EF4-FFF2-40B4-BE49-F238E27FC236}">
                  <a16:creationId xmlns:a16="http://schemas.microsoft.com/office/drawing/2014/main" id="{E327B76C-8294-DA96-6F96-1951DBE6D6EE}"/>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6" name="グループ化 115">
              <a:extLst>
                <a:ext uri="{FF2B5EF4-FFF2-40B4-BE49-F238E27FC236}">
                  <a16:creationId xmlns:a16="http://schemas.microsoft.com/office/drawing/2014/main" id="{8CE0EFCF-C2C1-B179-D70C-EAF9889936B0}"/>
                </a:ext>
              </a:extLst>
            </p:cNvPr>
            <p:cNvGrpSpPr/>
            <p:nvPr/>
          </p:nvGrpSpPr>
          <p:grpSpPr>
            <a:xfrm>
              <a:off x="4610864" y="5312359"/>
              <a:ext cx="69614" cy="299822"/>
              <a:chOff x="2439407" y="2962964"/>
              <a:chExt cx="69614" cy="430496"/>
            </a:xfrm>
          </p:grpSpPr>
          <p:cxnSp>
            <p:nvCxnSpPr>
              <p:cNvPr id="121" name="直線コネクタ 120">
                <a:extLst>
                  <a:ext uri="{FF2B5EF4-FFF2-40B4-BE49-F238E27FC236}">
                    <a16:creationId xmlns:a16="http://schemas.microsoft.com/office/drawing/2014/main" id="{D73C7E85-D1A6-E991-D696-AA414090110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22" name="直線コネクタ 121">
                <a:extLst>
                  <a:ext uri="{FF2B5EF4-FFF2-40B4-BE49-F238E27FC236}">
                    <a16:creationId xmlns:a16="http://schemas.microsoft.com/office/drawing/2014/main" id="{4AA022E8-2755-B49F-42CA-3FAC1E7A383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23" name="直線コネクタ 122">
                <a:extLst>
                  <a:ext uri="{FF2B5EF4-FFF2-40B4-BE49-F238E27FC236}">
                    <a16:creationId xmlns:a16="http://schemas.microsoft.com/office/drawing/2014/main" id="{7C53AB31-1A8F-5D63-47EE-75AC7B328F7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7" name="正方形/長方形 116">
              <a:extLst>
                <a:ext uri="{FF2B5EF4-FFF2-40B4-BE49-F238E27FC236}">
                  <a16:creationId xmlns:a16="http://schemas.microsoft.com/office/drawing/2014/main" id="{F9F6ACA3-E83D-A240-A9A7-08854C95C33A}"/>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⑤</a:t>
              </a:r>
            </a:p>
          </p:txBody>
        </p:sp>
      </p:grpSp>
      <p:grpSp>
        <p:nvGrpSpPr>
          <p:cNvPr id="124" name="グループ化 123">
            <a:extLst>
              <a:ext uri="{FF2B5EF4-FFF2-40B4-BE49-F238E27FC236}">
                <a16:creationId xmlns:a16="http://schemas.microsoft.com/office/drawing/2014/main" id="{23B8623B-A59B-D5F0-0976-D45F7CC18959}"/>
              </a:ext>
            </a:extLst>
          </p:cNvPr>
          <p:cNvGrpSpPr/>
          <p:nvPr/>
        </p:nvGrpSpPr>
        <p:grpSpPr>
          <a:xfrm>
            <a:off x="7400480" y="2894515"/>
            <a:ext cx="639086" cy="706178"/>
            <a:chOff x="2321719" y="2988182"/>
            <a:chExt cx="639086" cy="706178"/>
          </a:xfrm>
        </p:grpSpPr>
        <p:pic>
          <p:nvPicPr>
            <p:cNvPr id="125" name="グラフィックス 124" descr="紙 枠線">
              <a:extLst>
                <a:ext uri="{FF2B5EF4-FFF2-40B4-BE49-F238E27FC236}">
                  <a16:creationId xmlns:a16="http://schemas.microsoft.com/office/drawing/2014/main" id="{68DAEC91-141B-6EDF-9EC0-0D241276A6B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26" name="直線矢印コネクタ 36">
              <a:extLst>
                <a:ext uri="{FF2B5EF4-FFF2-40B4-BE49-F238E27FC236}">
                  <a16:creationId xmlns:a16="http://schemas.microsoft.com/office/drawing/2014/main" id="{800F1AC4-B819-D5B4-8F8F-51D0E0245EAE}"/>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27" name="正方形/長方形 126">
              <a:extLst>
                <a:ext uri="{FF2B5EF4-FFF2-40B4-BE49-F238E27FC236}">
                  <a16:creationId xmlns:a16="http://schemas.microsoft.com/office/drawing/2014/main" id="{DAB37594-BB96-EDBA-E8F6-4DD88BB986FB}"/>
                </a:ext>
              </a:extLst>
            </p:cNvPr>
            <p:cNvSpPr/>
            <p:nvPr/>
          </p:nvSpPr>
          <p:spPr>
            <a:xfrm>
              <a:off x="2339180"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発送簿</a:t>
              </a:r>
              <a:endParaRPr kumimoji="1" lang="en-US" altLang="ja-JP" sz="500" b="1" dirty="0">
                <a:solidFill>
                  <a:schemeClr val="tx1"/>
                </a:solidFill>
                <a:latin typeface="+mn-ea"/>
              </a:endParaRPr>
            </a:p>
            <a:p>
              <a:r>
                <a:rPr kumimoji="1" lang="ja-JP" altLang="en-US" sz="500" b="1" dirty="0">
                  <a:solidFill>
                    <a:schemeClr val="tx1"/>
                  </a:solidFill>
                  <a:latin typeface="+mn-ea"/>
                </a:rPr>
                <a:t>納税通知書引抜一覧</a:t>
              </a:r>
              <a:endParaRPr kumimoji="1" lang="en-US" altLang="ja-JP" sz="500" b="1" dirty="0">
                <a:solidFill>
                  <a:schemeClr val="tx1"/>
                </a:solidFill>
                <a:latin typeface="+mn-ea"/>
              </a:endParaRPr>
            </a:p>
          </p:txBody>
        </p:sp>
      </p:grpSp>
      <p:cxnSp>
        <p:nvCxnSpPr>
          <p:cNvPr id="20" name="直線矢印コネクタ 19">
            <a:extLst>
              <a:ext uri="{FF2B5EF4-FFF2-40B4-BE49-F238E27FC236}">
                <a16:creationId xmlns:a16="http://schemas.microsoft.com/office/drawing/2014/main" id="{AF4D9AC2-A715-FDEF-A76A-628E305CBF6C}"/>
              </a:ext>
            </a:extLst>
          </p:cNvPr>
          <p:cNvCxnSpPr>
            <a:cxnSpLocks/>
            <a:stCxn id="171" idx="3"/>
            <a:endCxn id="133" idx="1"/>
          </p:cNvCxnSpPr>
          <p:nvPr/>
        </p:nvCxnSpPr>
        <p:spPr>
          <a:xfrm>
            <a:off x="5669987" y="2662709"/>
            <a:ext cx="12738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4" name="正方形/長方形 33">
            <a:extLst>
              <a:ext uri="{FF2B5EF4-FFF2-40B4-BE49-F238E27FC236}">
                <a16:creationId xmlns:a16="http://schemas.microsoft.com/office/drawing/2014/main" id="{7C3C4D70-4F9C-0E3C-52A1-8A7A46B02A13}"/>
              </a:ext>
            </a:extLst>
          </p:cNvPr>
          <p:cNvSpPr/>
          <p:nvPr/>
        </p:nvSpPr>
        <p:spPr>
          <a:xfrm>
            <a:off x="7799756" y="2062223"/>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通知</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grpSp>
        <p:nvGrpSpPr>
          <p:cNvPr id="38" name="グループ化 37">
            <a:extLst>
              <a:ext uri="{FF2B5EF4-FFF2-40B4-BE49-F238E27FC236}">
                <a16:creationId xmlns:a16="http://schemas.microsoft.com/office/drawing/2014/main" id="{4B176F83-3E7F-F4DF-1B25-5F9AEEA6BA45}"/>
              </a:ext>
            </a:extLst>
          </p:cNvPr>
          <p:cNvGrpSpPr/>
          <p:nvPr/>
        </p:nvGrpSpPr>
        <p:grpSpPr>
          <a:xfrm>
            <a:off x="1956138" y="2428334"/>
            <a:ext cx="595884" cy="468750"/>
            <a:chOff x="2420174" y="2805910"/>
            <a:chExt cx="595884" cy="468750"/>
          </a:xfrm>
        </p:grpSpPr>
        <p:pic>
          <p:nvPicPr>
            <p:cNvPr id="39" name="グラフィックス 38" descr="ユーザー 枠線">
              <a:extLst>
                <a:ext uri="{FF2B5EF4-FFF2-40B4-BE49-F238E27FC236}">
                  <a16:creationId xmlns:a16="http://schemas.microsoft.com/office/drawing/2014/main" id="{08E46885-229D-9464-0661-3109A1C3E41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40" name="四角形: 角を丸くする 39">
              <a:extLst>
                <a:ext uri="{FF2B5EF4-FFF2-40B4-BE49-F238E27FC236}">
                  <a16:creationId xmlns:a16="http://schemas.microsoft.com/office/drawing/2014/main" id="{FDFFF4E1-3A91-A47F-D4D9-7C14E7D481A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内容確認・登録</a:t>
              </a:r>
            </a:p>
          </p:txBody>
        </p:sp>
      </p:grpSp>
      <p:cxnSp>
        <p:nvCxnSpPr>
          <p:cNvPr id="41" name="直線矢印コネクタ 40">
            <a:extLst>
              <a:ext uri="{FF2B5EF4-FFF2-40B4-BE49-F238E27FC236}">
                <a16:creationId xmlns:a16="http://schemas.microsoft.com/office/drawing/2014/main" id="{DF93C0A5-F98E-E330-6CD3-0C9FF435126B}"/>
              </a:ext>
            </a:extLst>
          </p:cNvPr>
          <p:cNvCxnSpPr>
            <a:cxnSpLocks/>
            <a:stCxn id="40" idx="2"/>
            <a:endCxn id="45" idx="1"/>
          </p:cNvCxnSpPr>
          <p:nvPr/>
        </p:nvCxnSpPr>
        <p:spPr>
          <a:xfrm>
            <a:off x="2254080" y="2897084"/>
            <a:ext cx="1299" cy="170347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1AA45828-7718-7E70-FC4C-68E26C5824E4}"/>
              </a:ext>
            </a:extLst>
          </p:cNvPr>
          <p:cNvGrpSpPr/>
          <p:nvPr/>
        </p:nvGrpSpPr>
        <p:grpSpPr>
          <a:xfrm>
            <a:off x="1966262" y="4600560"/>
            <a:ext cx="575637" cy="451948"/>
            <a:chOff x="5274238" y="5435536"/>
            <a:chExt cx="439201" cy="345439"/>
          </a:xfrm>
        </p:grpSpPr>
        <p:sp>
          <p:nvSpPr>
            <p:cNvPr id="45" name="フローチャート: 磁気ディスク 44">
              <a:extLst>
                <a:ext uri="{FF2B5EF4-FFF2-40B4-BE49-F238E27FC236}">
                  <a16:creationId xmlns:a16="http://schemas.microsoft.com/office/drawing/2014/main" id="{5F8FB7F0-A716-5ACF-F26F-A3E4124812E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46" name="円弧 45">
              <a:extLst>
                <a:ext uri="{FF2B5EF4-FFF2-40B4-BE49-F238E27FC236}">
                  <a16:creationId xmlns:a16="http://schemas.microsoft.com/office/drawing/2014/main" id="{387A9F0A-5B6F-5CC8-50AD-28FA49745DB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50" name="円弧 49">
              <a:extLst>
                <a:ext uri="{FF2B5EF4-FFF2-40B4-BE49-F238E27FC236}">
                  <a16:creationId xmlns:a16="http://schemas.microsoft.com/office/drawing/2014/main" id="{D93B2B23-19D5-41CA-3B8B-ABE32D1754C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51" name="グループ化 50">
            <a:extLst>
              <a:ext uri="{FF2B5EF4-FFF2-40B4-BE49-F238E27FC236}">
                <a16:creationId xmlns:a16="http://schemas.microsoft.com/office/drawing/2014/main" id="{6E847F7A-FD14-F46C-7286-E588C405A4D8}"/>
              </a:ext>
            </a:extLst>
          </p:cNvPr>
          <p:cNvGrpSpPr/>
          <p:nvPr/>
        </p:nvGrpSpPr>
        <p:grpSpPr>
          <a:xfrm>
            <a:off x="2474416" y="4962702"/>
            <a:ext cx="752658" cy="405710"/>
            <a:chOff x="4488244" y="5206471"/>
            <a:chExt cx="752658" cy="405710"/>
          </a:xfrm>
        </p:grpSpPr>
        <p:cxnSp>
          <p:nvCxnSpPr>
            <p:cNvPr id="52" name="直線矢印コネクタ 51">
              <a:extLst>
                <a:ext uri="{FF2B5EF4-FFF2-40B4-BE49-F238E27FC236}">
                  <a16:creationId xmlns:a16="http://schemas.microsoft.com/office/drawing/2014/main" id="{9ECBDAFE-19E9-DADB-3B2E-4D8952D0823D}"/>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3" name="グループ化 52">
              <a:extLst>
                <a:ext uri="{FF2B5EF4-FFF2-40B4-BE49-F238E27FC236}">
                  <a16:creationId xmlns:a16="http://schemas.microsoft.com/office/drawing/2014/main" id="{68359CA1-C7CC-EC0F-44ED-99C8E1169442}"/>
                </a:ext>
              </a:extLst>
            </p:cNvPr>
            <p:cNvGrpSpPr/>
            <p:nvPr/>
          </p:nvGrpSpPr>
          <p:grpSpPr>
            <a:xfrm>
              <a:off x="4610864" y="5312359"/>
              <a:ext cx="69614" cy="299822"/>
              <a:chOff x="2439407" y="2962964"/>
              <a:chExt cx="69614" cy="430496"/>
            </a:xfrm>
          </p:grpSpPr>
          <p:cxnSp>
            <p:nvCxnSpPr>
              <p:cNvPr id="60" name="直線コネクタ 59">
                <a:extLst>
                  <a:ext uri="{FF2B5EF4-FFF2-40B4-BE49-F238E27FC236}">
                    <a16:creationId xmlns:a16="http://schemas.microsoft.com/office/drawing/2014/main" id="{23A1D102-4BB6-A451-6DE8-D239DB17C1B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1" name="直線コネクタ 60">
                <a:extLst>
                  <a:ext uri="{FF2B5EF4-FFF2-40B4-BE49-F238E27FC236}">
                    <a16:creationId xmlns:a16="http://schemas.microsoft.com/office/drawing/2014/main" id="{FED26F45-DADD-FDCD-3331-AFE93DD3101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3" name="直線コネクタ 62">
                <a:extLst>
                  <a:ext uri="{FF2B5EF4-FFF2-40B4-BE49-F238E27FC236}">
                    <a16:creationId xmlns:a16="http://schemas.microsoft.com/office/drawing/2014/main" id="{FC675E38-A6DD-CC9A-11B6-940C7B869B5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8" name="正方形/長方形 57">
              <a:extLst>
                <a:ext uri="{FF2B5EF4-FFF2-40B4-BE49-F238E27FC236}">
                  <a16:creationId xmlns:a16="http://schemas.microsoft.com/office/drawing/2014/main" id="{96000B0D-8CC9-56BF-4E75-33AA489BCDE2}"/>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90" name="グループ化 89">
            <a:extLst>
              <a:ext uri="{FF2B5EF4-FFF2-40B4-BE49-F238E27FC236}">
                <a16:creationId xmlns:a16="http://schemas.microsoft.com/office/drawing/2014/main" id="{589E95CC-2FC6-9F14-6D17-8D8E9202080A}"/>
              </a:ext>
            </a:extLst>
          </p:cNvPr>
          <p:cNvGrpSpPr/>
          <p:nvPr/>
        </p:nvGrpSpPr>
        <p:grpSpPr>
          <a:xfrm>
            <a:off x="2718408" y="2428334"/>
            <a:ext cx="595884" cy="468750"/>
            <a:chOff x="2420174" y="2805910"/>
            <a:chExt cx="595884" cy="468750"/>
          </a:xfrm>
        </p:grpSpPr>
        <p:pic>
          <p:nvPicPr>
            <p:cNvPr id="91" name="グラフィックス 90" descr="ユーザー 枠線">
              <a:extLst>
                <a:ext uri="{FF2B5EF4-FFF2-40B4-BE49-F238E27FC236}">
                  <a16:creationId xmlns:a16="http://schemas.microsoft.com/office/drawing/2014/main" id="{BB67229A-B6A0-1DE6-910C-43E474A6ACC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92" name="四角形: 角を丸くする 91">
              <a:extLst>
                <a:ext uri="{FF2B5EF4-FFF2-40B4-BE49-F238E27FC236}">
                  <a16:creationId xmlns:a16="http://schemas.microsoft.com/office/drawing/2014/main" id="{96E8086A-9B6B-59C7-216E-EDBCF90E119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名寄処理</a:t>
              </a:r>
            </a:p>
          </p:txBody>
        </p:sp>
      </p:grpSp>
      <p:cxnSp>
        <p:nvCxnSpPr>
          <p:cNvPr id="93" name="直線矢印コネクタ 92">
            <a:extLst>
              <a:ext uri="{FF2B5EF4-FFF2-40B4-BE49-F238E27FC236}">
                <a16:creationId xmlns:a16="http://schemas.microsoft.com/office/drawing/2014/main" id="{6C9754DA-A7C0-2CD9-D921-F1B2E10E5585}"/>
              </a:ext>
            </a:extLst>
          </p:cNvPr>
          <p:cNvCxnSpPr>
            <a:cxnSpLocks/>
            <a:stCxn id="92" idx="2"/>
            <a:endCxn id="95" idx="1"/>
          </p:cNvCxnSpPr>
          <p:nvPr/>
        </p:nvCxnSpPr>
        <p:spPr>
          <a:xfrm>
            <a:off x="3016350" y="2897084"/>
            <a:ext cx="1299" cy="170347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94" name="グループ化 93">
            <a:extLst>
              <a:ext uri="{FF2B5EF4-FFF2-40B4-BE49-F238E27FC236}">
                <a16:creationId xmlns:a16="http://schemas.microsoft.com/office/drawing/2014/main" id="{0E041A53-D433-8A7C-DBC5-6B2BC7B39D5C}"/>
              </a:ext>
            </a:extLst>
          </p:cNvPr>
          <p:cNvGrpSpPr/>
          <p:nvPr/>
        </p:nvGrpSpPr>
        <p:grpSpPr>
          <a:xfrm>
            <a:off x="2728532" y="4600560"/>
            <a:ext cx="575637" cy="451948"/>
            <a:chOff x="5274238" y="5435536"/>
            <a:chExt cx="439201" cy="345439"/>
          </a:xfrm>
        </p:grpSpPr>
        <p:sp>
          <p:nvSpPr>
            <p:cNvPr id="95" name="フローチャート: 磁気ディスク 94">
              <a:extLst>
                <a:ext uri="{FF2B5EF4-FFF2-40B4-BE49-F238E27FC236}">
                  <a16:creationId xmlns:a16="http://schemas.microsoft.com/office/drawing/2014/main" id="{289A9E8A-3B02-4EA5-4577-B40BE448962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97" name="円弧 96">
              <a:extLst>
                <a:ext uri="{FF2B5EF4-FFF2-40B4-BE49-F238E27FC236}">
                  <a16:creationId xmlns:a16="http://schemas.microsoft.com/office/drawing/2014/main" id="{5C202A1C-F26D-7BC0-2418-C37A35ACA32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98" name="円弧 97">
              <a:extLst>
                <a:ext uri="{FF2B5EF4-FFF2-40B4-BE49-F238E27FC236}">
                  <a16:creationId xmlns:a16="http://schemas.microsoft.com/office/drawing/2014/main" id="{549264D2-6AE7-01F3-BEA0-ABFE1E56FB6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99" name="グループ化 98">
            <a:extLst>
              <a:ext uri="{FF2B5EF4-FFF2-40B4-BE49-F238E27FC236}">
                <a16:creationId xmlns:a16="http://schemas.microsoft.com/office/drawing/2014/main" id="{FD267272-FF6E-BE9F-0758-E4BDF0799AE6}"/>
              </a:ext>
            </a:extLst>
          </p:cNvPr>
          <p:cNvGrpSpPr/>
          <p:nvPr/>
        </p:nvGrpSpPr>
        <p:grpSpPr>
          <a:xfrm>
            <a:off x="3236686" y="4962702"/>
            <a:ext cx="752658" cy="405710"/>
            <a:chOff x="4488244" y="5206471"/>
            <a:chExt cx="752658" cy="405710"/>
          </a:xfrm>
        </p:grpSpPr>
        <p:cxnSp>
          <p:nvCxnSpPr>
            <p:cNvPr id="100" name="直線矢印コネクタ 99">
              <a:extLst>
                <a:ext uri="{FF2B5EF4-FFF2-40B4-BE49-F238E27FC236}">
                  <a16:creationId xmlns:a16="http://schemas.microsoft.com/office/drawing/2014/main" id="{EA96DEF0-AE68-126D-1AB4-97F2BABCDCCA}"/>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08" name="グループ化 107">
              <a:extLst>
                <a:ext uri="{FF2B5EF4-FFF2-40B4-BE49-F238E27FC236}">
                  <a16:creationId xmlns:a16="http://schemas.microsoft.com/office/drawing/2014/main" id="{263B7C07-B53D-DCBC-0C92-896ED2A1559F}"/>
                </a:ext>
              </a:extLst>
            </p:cNvPr>
            <p:cNvGrpSpPr/>
            <p:nvPr/>
          </p:nvGrpSpPr>
          <p:grpSpPr>
            <a:xfrm>
              <a:off x="4610864" y="5312359"/>
              <a:ext cx="69614" cy="299822"/>
              <a:chOff x="2439407" y="2962964"/>
              <a:chExt cx="69614" cy="430496"/>
            </a:xfrm>
          </p:grpSpPr>
          <p:cxnSp>
            <p:nvCxnSpPr>
              <p:cNvPr id="128" name="直線コネクタ 127">
                <a:extLst>
                  <a:ext uri="{FF2B5EF4-FFF2-40B4-BE49-F238E27FC236}">
                    <a16:creationId xmlns:a16="http://schemas.microsoft.com/office/drawing/2014/main" id="{B31F1026-B2F5-13DF-800D-75FA6BFC0A6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29" name="直線コネクタ 128">
                <a:extLst>
                  <a:ext uri="{FF2B5EF4-FFF2-40B4-BE49-F238E27FC236}">
                    <a16:creationId xmlns:a16="http://schemas.microsoft.com/office/drawing/2014/main" id="{710F73B0-E0F0-BFD1-A91F-813F5B0C13C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30" name="直線コネクタ 129">
                <a:extLst>
                  <a:ext uri="{FF2B5EF4-FFF2-40B4-BE49-F238E27FC236}">
                    <a16:creationId xmlns:a16="http://schemas.microsoft.com/office/drawing/2014/main" id="{B1536BEE-3057-02AB-4217-3DBD8BD2734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1" name="正方形/長方形 110">
              <a:extLst>
                <a:ext uri="{FF2B5EF4-FFF2-40B4-BE49-F238E27FC236}">
                  <a16:creationId xmlns:a16="http://schemas.microsoft.com/office/drawing/2014/main" id="{1F441E5A-40AD-86E7-C15E-378BA194211E}"/>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31" name="グループ化 130">
            <a:extLst>
              <a:ext uri="{FF2B5EF4-FFF2-40B4-BE49-F238E27FC236}">
                <a16:creationId xmlns:a16="http://schemas.microsoft.com/office/drawing/2014/main" id="{FDC909C7-9368-A026-54A3-C41F87D4A0F0}"/>
              </a:ext>
            </a:extLst>
          </p:cNvPr>
          <p:cNvGrpSpPr/>
          <p:nvPr/>
        </p:nvGrpSpPr>
        <p:grpSpPr>
          <a:xfrm>
            <a:off x="5797369" y="2428334"/>
            <a:ext cx="595884" cy="468750"/>
            <a:chOff x="2420174" y="2805910"/>
            <a:chExt cx="595884" cy="468750"/>
          </a:xfrm>
        </p:grpSpPr>
        <p:pic>
          <p:nvPicPr>
            <p:cNvPr id="132" name="グラフィックス 131" descr="ユーザー 枠線">
              <a:extLst>
                <a:ext uri="{FF2B5EF4-FFF2-40B4-BE49-F238E27FC236}">
                  <a16:creationId xmlns:a16="http://schemas.microsoft.com/office/drawing/2014/main" id="{4F648112-82BA-0E44-917E-E05CAC52EFB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3" name="四角形: 角を丸くする 132">
              <a:extLst>
                <a:ext uri="{FF2B5EF4-FFF2-40B4-BE49-F238E27FC236}">
                  <a16:creationId xmlns:a16="http://schemas.microsoft.com/office/drawing/2014/main" id="{8F6AF9EC-FC34-9431-13F9-8A719CFCAA9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納税通知書</a:t>
              </a:r>
              <a:endParaRPr kumimoji="1" lang="en-US" altLang="ja-JP" sz="500" b="1" dirty="0">
                <a:solidFill>
                  <a:schemeClr val="tx1"/>
                </a:solidFill>
                <a:latin typeface="+mn-ea"/>
              </a:endParaRPr>
            </a:p>
            <a:p>
              <a:pPr algn="ctr"/>
              <a:r>
                <a:rPr kumimoji="1" lang="ja-JP" altLang="en-US" sz="500" b="1" dirty="0">
                  <a:solidFill>
                    <a:schemeClr val="tx1"/>
                  </a:solidFill>
                  <a:latin typeface="+mn-ea"/>
                </a:rPr>
                <a:t>発行</a:t>
              </a:r>
            </a:p>
          </p:txBody>
        </p:sp>
      </p:grpSp>
      <p:cxnSp>
        <p:nvCxnSpPr>
          <p:cNvPr id="134" name="直線矢印コネクタ 133">
            <a:extLst>
              <a:ext uri="{FF2B5EF4-FFF2-40B4-BE49-F238E27FC236}">
                <a16:creationId xmlns:a16="http://schemas.microsoft.com/office/drawing/2014/main" id="{1F846403-957B-A438-9999-B1BB488DF8FE}"/>
              </a:ext>
            </a:extLst>
          </p:cNvPr>
          <p:cNvCxnSpPr>
            <a:cxnSpLocks/>
            <a:stCxn id="137" idx="1"/>
            <a:endCxn id="133" idx="2"/>
          </p:cNvCxnSpPr>
          <p:nvPr/>
        </p:nvCxnSpPr>
        <p:spPr>
          <a:xfrm flipH="1" flipV="1">
            <a:off x="6095311" y="2897084"/>
            <a:ext cx="1299" cy="170347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A93062ED-25BC-8751-3811-A7BBB103E873}"/>
              </a:ext>
            </a:extLst>
          </p:cNvPr>
          <p:cNvGrpSpPr/>
          <p:nvPr/>
        </p:nvGrpSpPr>
        <p:grpSpPr>
          <a:xfrm>
            <a:off x="5807493" y="4600560"/>
            <a:ext cx="575637" cy="451948"/>
            <a:chOff x="5274238" y="5435536"/>
            <a:chExt cx="439201" cy="345439"/>
          </a:xfrm>
        </p:grpSpPr>
        <p:sp>
          <p:nvSpPr>
            <p:cNvPr id="137" name="フローチャート: 磁気ディスク 136">
              <a:extLst>
                <a:ext uri="{FF2B5EF4-FFF2-40B4-BE49-F238E27FC236}">
                  <a16:creationId xmlns:a16="http://schemas.microsoft.com/office/drawing/2014/main" id="{31B46799-4926-2B3D-EED9-0667A127852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38" name="円弧 137">
              <a:extLst>
                <a:ext uri="{FF2B5EF4-FFF2-40B4-BE49-F238E27FC236}">
                  <a16:creationId xmlns:a16="http://schemas.microsoft.com/office/drawing/2014/main" id="{E020A557-958A-B6CC-064C-8FD3800E38A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39" name="円弧 138">
              <a:extLst>
                <a:ext uri="{FF2B5EF4-FFF2-40B4-BE49-F238E27FC236}">
                  <a16:creationId xmlns:a16="http://schemas.microsoft.com/office/drawing/2014/main" id="{22074E73-163F-8FFD-E322-6B15310E5A8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0" name="グループ化 139">
            <a:extLst>
              <a:ext uri="{FF2B5EF4-FFF2-40B4-BE49-F238E27FC236}">
                <a16:creationId xmlns:a16="http://schemas.microsoft.com/office/drawing/2014/main" id="{15510BE8-882D-5A03-E1B6-A41562AB9546}"/>
              </a:ext>
            </a:extLst>
          </p:cNvPr>
          <p:cNvGrpSpPr/>
          <p:nvPr/>
        </p:nvGrpSpPr>
        <p:grpSpPr>
          <a:xfrm>
            <a:off x="6315647" y="4962702"/>
            <a:ext cx="752658" cy="405710"/>
            <a:chOff x="4488244" y="5206471"/>
            <a:chExt cx="752658" cy="405710"/>
          </a:xfrm>
        </p:grpSpPr>
        <p:cxnSp>
          <p:nvCxnSpPr>
            <p:cNvPr id="141" name="直線矢印コネクタ 140">
              <a:extLst>
                <a:ext uri="{FF2B5EF4-FFF2-40B4-BE49-F238E27FC236}">
                  <a16:creationId xmlns:a16="http://schemas.microsoft.com/office/drawing/2014/main" id="{2169CCD8-2641-FE71-2C34-DD978AFA936F}"/>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2" name="グループ化 141">
              <a:extLst>
                <a:ext uri="{FF2B5EF4-FFF2-40B4-BE49-F238E27FC236}">
                  <a16:creationId xmlns:a16="http://schemas.microsoft.com/office/drawing/2014/main" id="{51A7434D-5C46-17BF-C5B1-99EE63D2BCC5}"/>
                </a:ext>
              </a:extLst>
            </p:cNvPr>
            <p:cNvGrpSpPr/>
            <p:nvPr/>
          </p:nvGrpSpPr>
          <p:grpSpPr>
            <a:xfrm>
              <a:off x="4610864" y="5312359"/>
              <a:ext cx="69614" cy="299822"/>
              <a:chOff x="2439407" y="2962964"/>
              <a:chExt cx="69614" cy="430496"/>
            </a:xfrm>
          </p:grpSpPr>
          <p:cxnSp>
            <p:nvCxnSpPr>
              <p:cNvPr id="144" name="直線コネクタ 143">
                <a:extLst>
                  <a:ext uri="{FF2B5EF4-FFF2-40B4-BE49-F238E27FC236}">
                    <a16:creationId xmlns:a16="http://schemas.microsoft.com/office/drawing/2014/main" id="{9C863550-587D-CF36-F187-25454B3FD3B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CB6BEE29-43E3-C521-F2BE-F4CEB287152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7" name="直線コネクタ 146">
                <a:extLst>
                  <a:ext uri="{FF2B5EF4-FFF2-40B4-BE49-F238E27FC236}">
                    <a16:creationId xmlns:a16="http://schemas.microsoft.com/office/drawing/2014/main" id="{D53DF2ED-D5E8-BAC9-4E64-99ECEE15345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3" name="正方形/長方形 142">
              <a:extLst>
                <a:ext uri="{FF2B5EF4-FFF2-40B4-BE49-F238E27FC236}">
                  <a16:creationId xmlns:a16="http://schemas.microsoft.com/office/drawing/2014/main" id="{87BF648D-57B7-26C5-3296-AFAD4CC329D0}"/>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④</a:t>
              </a:r>
            </a:p>
          </p:txBody>
        </p:sp>
      </p:grpSp>
      <p:grpSp>
        <p:nvGrpSpPr>
          <p:cNvPr id="148" name="グループ化 147">
            <a:extLst>
              <a:ext uri="{FF2B5EF4-FFF2-40B4-BE49-F238E27FC236}">
                <a16:creationId xmlns:a16="http://schemas.microsoft.com/office/drawing/2014/main" id="{38BCBA4F-71BC-85DC-91D1-41D717E59F1F}"/>
              </a:ext>
            </a:extLst>
          </p:cNvPr>
          <p:cNvGrpSpPr/>
          <p:nvPr/>
        </p:nvGrpSpPr>
        <p:grpSpPr>
          <a:xfrm>
            <a:off x="6258136" y="2897083"/>
            <a:ext cx="664437" cy="1125033"/>
            <a:chOff x="2321200" y="2569327"/>
            <a:chExt cx="664437" cy="1125033"/>
          </a:xfrm>
        </p:grpSpPr>
        <p:pic>
          <p:nvPicPr>
            <p:cNvPr id="149" name="グラフィックス 148" descr="紙 枠線">
              <a:extLst>
                <a:ext uri="{FF2B5EF4-FFF2-40B4-BE49-F238E27FC236}">
                  <a16:creationId xmlns:a16="http://schemas.microsoft.com/office/drawing/2014/main" id="{485FC745-499E-21F0-DA9A-7706D49E43C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50" name="直線矢印コネクタ 36">
              <a:extLst>
                <a:ext uri="{FF2B5EF4-FFF2-40B4-BE49-F238E27FC236}">
                  <a16:creationId xmlns:a16="http://schemas.microsoft.com/office/drawing/2014/main" id="{E554737B-36EF-72B5-D824-E48864E66D8F}"/>
                </a:ext>
              </a:extLst>
            </p:cNvPr>
            <p:cNvCxnSpPr>
              <a:cxnSpLocks/>
            </p:cNvCxnSpPr>
            <p:nvPr/>
          </p:nvCxnSpPr>
          <p:spPr>
            <a:xfrm rot="16200000" flipH="1">
              <a:off x="2075695" y="2814832"/>
              <a:ext cx="716177" cy="225167"/>
            </a:xfrm>
            <a:prstGeom prst="curvedConnector3">
              <a:avLst>
                <a:gd name="adj1" fmla="val 99874"/>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1" name="正方形/長方形 150">
              <a:extLst>
                <a:ext uri="{FF2B5EF4-FFF2-40B4-BE49-F238E27FC236}">
                  <a16:creationId xmlns:a16="http://schemas.microsoft.com/office/drawing/2014/main" id="{7140922C-E472-8F11-13AF-B87FC97F27E8}"/>
                </a:ext>
              </a:extLst>
            </p:cNvPr>
            <p:cNvSpPr/>
            <p:nvPr/>
          </p:nvSpPr>
          <p:spPr>
            <a:xfrm>
              <a:off x="2364012"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納税通知書</a:t>
              </a:r>
            </a:p>
            <a:p>
              <a:r>
                <a:rPr kumimoji="1" lang="ja-JP" altLang="en-US" sz="500" b="1" dirty="0">
                  <a:solidFill>
                    <a:schemeClr val="tx1"/>
                  </a:solidFill>
                  <a:latin typeface="+mn-ea"/>
                </a:rPr>
                <a:t>納付書</a:t>
              </a:r>
            </a:p>
            <a:p>
              <a:r>
                <a:rPr kumimoji="1" lang="ja-JP" altLang="en-US" sz="500" b="1" dirty="0">
                  <a:solidFill>
                    <a:schemeClr val="tx1"/>
                  </a:solidFill>
                  <a:latin typeface="+mn-ea"/>
                </a:rPr>
                <a:t>課税明細書</a:t>
              </a:r>
            </a:p>
            <a:p>
              <a:r>
                <a:rPr kumimoji="1" lang="ja-JP" altLang="en-US" sz="500" b="1" dirty="0">
                  <a:solidFill>
                    <a:schemeClr val="tx1"/>
                  </a:solidFill>
                  <a:latin typeface="+mn-ea"/>
                </a:rPr>
                <a:t>更正</a:t>
              </a:r>
              <a:r>
                <a:rPr kumimoji="1" lang="en-US" altLang="ja-JP" sz="500" b="1" dirty="0">
                  <a:solidFill>
                    <a:schemeClr val="tx1"/>
                  </a:solidFill>
                  <a:latin typeface="+mn-ea"/>
                </a:rPr>
                <a:t>(</a:t>
              </a:r>
              <a:r>
                <a:rPr kumimoji="1" lang="ja-JP" altLang="en-US" sz="500" b="1" dirty="0">
                  <a:solidFill>
                    <a:schemeClr val="tx1"/>
                  </a:solidFill>
                  <a:latin typeface="+mn-ea"/>
                </a:rPr>
                <a:t>価格・賦課</a:t>
              </a:r>
              <a:r>
                <a:rPr kumimoji="1" lang="en-US" altLang="ja-JP" sz="500" b="1" dirty="0">
                  <a:solidFill>
                    <a:schemeClr val="tx1"/>
                  </a:solidFill>
                  <a:latin typeface="+mn-ea"/>
                </a:rPr>
                <a:t>)</a:t>
              </a:r>
              <a:r>
                <a:rPr kumimoji="1" lang="ja-JP" altLang="en-US" sz="500" b="1" dirty="0">
                  <a:solidFill>
                    <a:schemeClr val="tx1"/>
                  </a:solidFill>
                  <a:latin typeface="+mn-ea"/>
                </a:rPr>
                <a:t>決定通知書</a:t>
              </a:r>
              <a:endParaRPr kumimoji="1" lang="en-US" altLang="ja-JP" sz="500" b="1" dirty="0">
                <a:solidFill>
                  <a:schemeClr val="tx1"/>
                </a:solidFill>
                <a:latin typeface="+mn-ea"/>
              </a:endParaRPr>
            </a:p>
          </p:txBody>
        </p:sp>
      </p:grpSp>
      <p:sp>
        <p:nvSpPr>
          <p:cNvPr id="152" name="正方形/長方形 151">
            <a:extLst>
              <a:ext uri="{FF2B5EF4-FFF2-40B4-BE49-F238E27FC236}">
                <a16:creationId xmlns:a16="http://schemas.microsoft.com/office/drawing/2014/main" id="{1A1DDDEE-7858-8994-12A4-FDB6B1DDBDC2}"/>
              </a:ext>
            </a:extLst>
          </p:cNvPr>
          <p:cNvSpPr/>
          <p:nvPr/>
        </p:nvSpPr>
        <p:spPr>
          <a:xfrm>
            <a:off x="5747509" y="4224381"/>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一括又は個別</a:t>
            </a:r>
            <a:endParaRPr kumimoji="1" lang="en-US" altLang="ja-JP" sz="600" b="1" dirty="0">
              <a:solidFill>
                <a:schemeClr val="tx1"/>
              </a:solidFill>
              <a:highlight>
                <a:srgbClr val="FFFFFF"/>
              </a:highlight>
              <a:latin typeface="+mn-ea"/>
            </a:endParaRPr>
          </a:p>
          <a:p>
            <a:pPr algn="ctr"/>
            <a:r>
              <a:rPr kumimoji="1" lang="ja-JP" altLang="en-US" sz="600" b="1" dirty="0">
                <a:solidFill>
                  <a:schemeClr val="tx1"/>
                </a:solidFill>
                <a:highlight>
                  <a:srgbClr val="FFFFFF"/>
                </a:highlight>
                <a:latin typeface="+mn-ea"/>
              </a:rPr>
              <a:t>出力可能</a:t>
            </a:r>
          </a:p>
        </p:txBody>
      </p:sp>
      <p:grpSp>
        <p:nvGrpSpPr>
          <p:cNvPr id="153" name="グループ化 152">
            <a:extLst>
              <a:ext uri="{FF2B5EF4-FFF2-40B4-BE49-F238E27FC236}">
                <a16:creationId xmlns:a16="http://schemas.microsoft.com/office/drawing/2014/main" id="{E283F361-D3EC-53BF-986C-3556BC3D0047}"/>
              </a:ext>
            </a:extLst>
          </p:cNvPr>
          <p:cNvGrpSpPr/>
          <p:nvPr/>
        </p:nvGrpSpPr>
        <p:grpSpPr>
          <a:xfrm>
            <a:off x="3480679" y="2428334"/>
            <a:ext cx="595884" cy="468750"/>
            <a:chOff x="2420174" y="2805910"/>
            <a:chExt cx="595884" cy="468750"/>
          </a:xfrm>
        </p:grpSpPr>
        <p:pic>
          <p:nvPicPr>
            <p:cNvPr id="154" name="グラフィックス 153" descr="ユーザー 枠線">
              <a:extLst>
                <a:ext uri="{FF2B5EF4-FFF2-40B4-BE49-F238E27FC236}">
                  <a16:creationId xmlns:a16="http://schemas.microsoft.com/office/drawing/2014/main" id="{D375909A-1FA2-6C4C-57A2-962713FBB98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55" name="四角形: 角を丸くする 154">
              <a:extLst>
                <a:ext uri="{FF2B5EF4-FFF2-40B4-BE49-F238E27FC236}">
                  <a16:creationId xmlns:a16="http://schemas.microsoft.com/office/drawing/2014/main" id="{F2F313FE-B8CD-9E57-6ADE-02D5E3FA4F9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税額計算</a:t>
              </a:r>
            </a:p>
          </p:txBody>
        </p:sp>
      </p:grpSp>
      <p:cxnSp>
        <p:nvCxnSpPr>
          <p:cNvPr id="156" name="直線矢印コネクタ 155">
            <a:extLst>
              <a:ext uri="{FF2B5EF4-FFF2-40B4-BE49-F238E27FC236}">
                <a16:creationId xmlns:a16="http://schemas.microsoft.com/office/drawing/2014/main" id="{18C7FB8A-7FF1-FD75-49E1-400F36728888}"/>
              </a:ext>
            </a:extLst>
          </p:cNvPr>
          <p:cNvCxnSpPr>
            <a:cxnSpLocks/>
            <a:stCxn id="155" idx="2"/>
            <a:endCxn id="158" idx="1"/>
          </p:cNvCxnSpPr>
          <p:nvPr/>
        </p:nvCxnSpPr>
        <p:spPr>
          <a:xfrm>
            <a:off x="3778621" y="2897084"/>
            <a:ext cx="1299" cy="170347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57" name="グループ化 156">
            <a:extLst>
              <a:ext uri="{FF2B5EF4-FFF2-40B4-BE49-F238E27FC236}">
                <a16:creationId xmlns:a16="http://schemas.microsoft.com/office/drawing/2014/main" id="{008E3AD4-8B0B-AF21-541E-05048428CF32}"/>
              </a:ext>
            </a:extLst>
          </p:cNvPr>
          <p:cNvGrpSpPr/>
          <p:nvPr/>
        </p:nvGrpSpPr>
        <p:grpSpPr>
          <a:xfrm>
            <a:off x="3490803" y="4600560"/>
            <a:ext cx="575637" cy="451948"/>
            <a:chOff x="5274238" y="5435536"/>
            <a:chExt cx="439201" cy="345439"/>
          </a:xfrm>
        </p:grpSpPr>
        <p:sp>
          <p:nvSpPr>
            <p:cNvPr id="158" name="フローチャート: 磁気ディスク 157">
              <a:extLst>
                <a:ext uri="{FF2B5EF4-FFF2-40B4-BE49-F238E27FC236}">
                  <a16:creationId xmlns:a16="http://schemas.microsoft.com/office/drawing/2014/main" id="{A2651534-BD39-EE29-51E9-2A322BF5D51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60" name="円弧 159">
              <a:extLst>
                <a:ext uri="{FF2B5EF4-FFF2-40B4-BE49-F238E27FC236}">
                  <a16:creationId xmlns:a16="http://schemas.microsoft.com/office/drawing/2014/main" id="{FAFD9E50-CE7D-F8CE-40D9-98E99841DCE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61" name="円弧 160">
              <a:extLst>
                <a:ext uri="{FF2B5EF4-FFF2-40B4-BE49-F238E27FC236}">
                  <a16:creationId xmlns:a16="http://schemas.microsoft.com/office/drawing/2014/main" id="{5996658A-71DD-289F-1DD2-67950A13E8C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62" name="グループ化 161">
            <a:extLst>
              <a:ext uri="{FF2B5EF4-FFF2-40B4-BE49-F238E27FC236}">
                <a16:creationId xmlns:a16="http://schemas.microsoft.com/office/drawing/2014/main" id="{B9379381-1917-277C-1C42-247ED8D1D9DB}"/>
              </a:ext>
            </a:extLst>
          </p:cNvPr>
          <p:cNvGrpSpPr/>
          <p:nvPr/>
        </p:nvGrpSpPr>
        <p:grpSpPr>
          <a:xfrm>
            <a:off x="3998957" y="4962702"/>
            <a:ext cx="752658" cy="405710"/>
            <a:chOff x="4488244" y="5206471"/>
            <a:chExt cx="752658" cy="405710"/>
          </a:xfrm>
        </p:grpSpPr>
        <p:cxnSp>
          <p:nvCxnSpPr>
            <p:cNvPr id="163" name="直線矢印コネクタ 162">
              <a:extLst>
                <a:ext uri="{FF2B5EF4-FFF2-40B4-BE49-F238E27FC236}">
                  <a16:creationId xmlns:a16="http://schemas.microsoft.com/office/drawing/2014/main" id="{405FB720-0985-B9E8-79BE-4072E1DC07F6}"/>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64" name="グループ化 163">
              <a:extLst>
                <a:ext uri="{FF2B5EF4-FFF2-40B4-BE49-F238E27FC236}">
                  <a16:creationId xmlns:a16="http://schemas.microsoft.com/office/drawing/2014/main" id="{A6A2A579-EEA5-77AD-F12D-788D2AD942D6}"/>
                </a:ext>
              </a:extLst>
            </p:cNvPr>
            <p:cNvGrpSpPr/>
            <p:nvPr/>
          </p:nvGrpSpPr>
          <p:grpSpPr>
            <a:xfrm>
              <a:off x="4610864" y="5312359"/>
              <a:ext cx="69614" cy="299822"/>
              <a:chOff x="2439407" y="2962964"/>
              <a:chExt cx="69614" cy="430496"/>
            </a:xfrm>
          </p:grpSpPr>
          <p:cxnSp>
            <p:nvCxnSpPr>
              <p:cNvPr id="166" name="直線コネクタ 165">
                <a:extLst>
                  <a:ext uri="{FF2B5EF4-FFF2-40B4-BE49-F238E27FC236}">
                    <a16:creationId xmlns:a16="http://schemas.microsoft.com/office/drawing/2014/main" id="{D645C8F6-F5F0-5856-951B-58A33312761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67" name="直線コネクタ 166">
                <a:extLst>
                  <a:ext uri="{FF2B5EF4-FFF2-40B4-BE49-F238E27FC236}">
                    <a16:creationId xmlns:a16="http://schemas.microsoft.com/office/drawing/2014/main" id="{02618EE2-8121-E95F-761A-C8F94E8E157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68" name="直線コネクタ 167">
                <a:extLst>
                  <a:ext uri="{FF2B5EF4-FFF2-40B4-BE49-F238E27FC236}">
                    <a16:creationId xmlns:a16="http://schemas.microsoft.com/office/drawing/2014/main" id="{88CF6C52-E3EF-3CE5-F338-AAF3CE49475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65" name="正方形/長方形 164">
              <a:extLst>
                <a:ext uri="{FF2B5EF4-FFF2-40B4-BE49-F238E27FC236}">
                  <a16:creationId xmlns:a16="http://schemas.microsoft.com/office/drawing/2014/main" id="{2713FBC2-A907-7D6D-D016-E0297D7CE6E0}"/>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169" name="グループ化 168">
            <a:extLst>
              <a:ext uri="{FF2B5EF4-FFF2-40B4-BE49-F238E27FC236}">
                <a16:creationId xmlns:a16="http://schemas.microsoft.com/office/drawing/2014/main" id="{6A90E8C0-AEFA-8956-738D-D405A8E050FA}"/>
              </a:ext>
            </a:extLst>
          </p:cNvPr>
          <p:cNvGrpSpPr/>
          <p:nvPr/>
        </p:nvGrpSpPr>
        <p:grpSpPr>
          <a:xfrm>
            <a:off x="5074103" y="2428334"/>
            <a:ext cx="595884" cy="468750"/>
            <a:chOff x="2420174" y="2805910"/>
            <a:chExt cx="595884" cy="468750"/>
          </a:xfrm>
        </p:grpSpPr>
        <p:pic>
          <p:nvPicPr>
            <p:cNvPr id="170" name="グラフィックス 169" descr="ユーザー 枠線">
              <a:extLst>
                <a:ext uri="{FF2B5EF4-FFF2-40B4-BE49-F238E27FC236}">
                  <a16:creationId xmlns:a16="http://schemas.microsoft.com/office/drawing/2014/main" id="{521D0C8D-AEBD-352A-C4FF-5009A427D18F}"/>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71" name="四角形: 角を丸くする 170">
              <a:extLst>
                <a:ext uri="{FF2B5EF4-FFF2-40B4-BE49-F238E27FC236}">
                  <a16:creationId xmlns:a16="http://schemas.microsoft.com/office/drawing/2014/main" id="{683E98D7-3754-15BE-36FA-1ACA977A1FF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調定処理</a:t>
              </a:r>
            </a:p>
          </p:txBody>
        </p:sp>
      </p:grpSp>
      <p:cxnSp>
        <p:nvCxnSpPr>
          <p:cNvPr id="173" name="直線矢印コネクタ 172">
            <a:extLst>
              <a:ext uri="{FF2B5EF4-FFF2-40B4-BE49-F238E27FC236}">
                <a16:creationId xmlns:a16="http://schemas.microsoft.com/office/drawing/2014/main" id="{C9CF60FC-54FD-4094-A3EE-8E143B82F9A7}"/>
              </a:ext>
            </a:extLst>
          </p:cNvPr>
          <p:cNvCxnSpPr>
            <a:cxnSpLocks/>
            <a:stCxn id="171" idx="2"/>
            <a:endCxn id="178" idx="1"/>
          </p:cNvCxnSpPr>
          <p:nvPr/>
        </p:nvCxnSpPr>
        <p:spPr>
          <a:xfrm>
            <a:off x="5372045" y="2897084"/>
            <a:ext cx="1299" cy="170347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7" name="グループ化 176">
            <a:extLst>
              <a:ext uri="{FF2B5EF4-FFF2-40B4-BE49-F238E27FC236}">
                <a16:creationId xmlns:a16="http://schemas.microsoft.com/office/drawing/2014/main" id="{FA1DBFBA-69FE-7DA7-9DEC-7B508A8DA3FD}"/>
              </a:ext>
            </a:extLst>
          </p:cNvPr>
          <p:cNvGrpSpPr/>
          <p:nvPr/>
        </p:nvGrpSpPr>
        <p:grpSpPr>
          <a:xfrm>
            <a:off x="5084227" y="4600560"/>
            <a:ext cx="575637" cy="451948"/>
            <a:chOff x="5274238" y="5435536"/>
            <a:chExt cx="439201" cy="345439"/>
          </a:xfrm>
        </p:grpSpPr>
        <p:sp>
          <p:nvSpPr>
            <p:cNvPr id="178" name="フローチャート: 磁気ディスク 177">
              <a:extLst>
                <a:ext uri="{FF2B5EF4-FFF2-40B4-BE49-F238E27FC236}">
                  <a16:creationId xmlns:a16="http://schemas.microsoft.com/office/drawing/2014/main" id="{89457428-6CB8-6F04-53BB-9839D41C2DE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79" name="円弧 178">
              <a:extLst>
                <a:ext uri="{FF2B5EF4-FFF2-40B4-BE49-F238E27FC236}">
                  <a16:creationId xmlns:a16="http://schemas.microsoft.com/office/drawing/2014/main" id="{21CF9C81-0265-EF35-D0AC-F05E351043E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80" name="円弧 179">
              <a:extLst>
                <a:ext uri="{FF2B5EF4-FFF2-40B4-BE49-F238E27FC236}">
                  <a16:creationId xmlns:a16="http://schemas.microsoft.com/office/drawing/2014/main" id="{68060056-E484-9B03-C7C8-D5EF8D4265D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81" name="グループ化 180">
            <a:extLst>
              <a:ext uri="{FF2B5EF4-FFF2-40B4-BE49-F238E27FC236}">
                <a16:creationId xmlns:a16="http://schemas.microsoft.com/office/drawing/2014/main" id="{0FAFD547-C61F-A353-C503-15F8F8BC4504}"/>
              </a:ext>
            </a:extLst>
          </p:cNvPr>
          <p:cNvGrpSpPr/>
          <p:nvPr/>
        </p:nvGrpSpPr>
        <p:grpSpPr>
          <a:xfrm>
            <a:off x="5592381" y="4962702"/>
            <a:ext cx="752658" cy="405710"/>
            <a:chOff x="4488244" y="5206471"/>
            <a:chExt cx="752658" cy="405710"/>
          </a:xfrm>
        </p:grpSpPr>
        <p:cxnSp>
          <p:nvCxnSpPr>
            <p:cNvPr id="182" name="直線矢印コネクタ 181">
              <a:extLst>
                <a:ext uri="{FF2B5EF4-FFF2-40B4-BE49-F238E27FC236}">
                  <a16:creationId xmlns:a16="http://schemas.microsoft.com/office/drawing/2014/main" id="{3D05154A-AC25-5C42-1A11-08DFEA249510}"/>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83" name="グループ化 182">
              <a:extLst>
                <a:ext uri="{FF2B5EF4-FFF2-40B4-BE49-F238E27FC236}">
                  <a16:creationId xmlns:a16="http://schemas.microsoft.com/office/drawing/2014/main" id="{FBF8372D-32EE-D5EA-4A5F-1C05480759AF}"/>
                </a:ext>
              </a:extLst>
            </p:cNvPr>
            <p:cNvGrpSpPr/>
            <p:nvPr/>
          </p:nvGrpSpPr>
          <p:grpSpPr>
            <a:xfrm>
              <a:off x="4610864" y="5312359"/>
              <a:ext cx="69614" cy="299822"/>
              <a:chOff x="2439407" y="2962964"/>
              <a:chExt cx="69614" cy="430496"/>
            </a:xfrm>
          </p:grpSpPr>
          <p:cxnSp>
            <p:nvCxnSpPr>
              <p:cNvPr id="186" name="直線コネクタ 185">
                <a:extLst>
                  <a:ext uri="{FF2B5EF4-FFF2-40B4-BE49-F238E27FC236}">
                    <a16:creationId xmlns:a16="http://schemas.microsoft.com/office/drawing/2014/main" id="{37483AB4-F4E8-DAE7-F5FE-937D690954F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7" name="直線コネクタ 186">
                <a:extLst>
                  <a:ext uri="{FF2B5EF4-FFF2-40B4-BE49-F238E27FC236}">
                    <a16:creationId xmlns:a16="http://schemas.microsoft.com/office/drawing/2014/main" id="{4EA3F34F-A4D2-9245-3288-464AC260657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8" name="直線コネクタ 187">
                <a:extLst>
                  <a:ext uri="{FF2B5EF4-FFF2-40B4-BE49-F238E27FC236}">
                    <a16:creationId xmlns:a16="http://schemas.microsoft.com/office/drawing/2014/main" id="{457E087C-0ADD-F676-535C-607A326C20C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5" name="正方形/長方形 184">
              <a:extLst>
                <a:ext uri="{FF2B5EF4-FFF2-40B4-BE49-F238E27FC236}">
                  <a16:creationId xmlns:a16="http://schemas.microsoft.com/office/drawing/2014/main" id="{82FB880D-361D-782A-751F-52FAAE5DB2AD}"/>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③</a:t>
              </a:r>
            </a:p>
          </p:txBody>
        </p:sp>
      </p:grpSp>
      <p:cxnSp>
        <p:nvCxnSpPr>
          <p:cNvPr id="190" name="直線矢印コネクタ 189">
            <a:extLst>
              <a:ext uri="{FF2B5EF4-FFF2-40B4-BE49-F238E27FC236}">
                <a16:creationId xmlns:a16="http://schemas.microsoft.com/office/drawing/2014/main" id="{35871BE4-E10E-FCBE-7E6E-8195ECD3B21C}"/>
              </a:ext>
            </a:extLst>
          </p:cNvPr>
          <p:cNvCxnSpPr>
            <a:cxnSpLocks/>
            <a:stCxn id="178" idx="3"/>
            <a:endCxn id="192" idx="1"/>
          </p:cNvCxnSpPr>
          <p:nvPr/>
        </p:nvCxnSpPr>
        <p:spPr>
          <a:xfrm>
            <a:off x="5373344" y="5052508"/>
            <a:ext cx="0" cy="45008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91" name="グループ化 190">
            <a:extLst>
              <a:ext uri="{FF2B5EF4-FFF2-40B4-BE49-F238E27FC236}">
                <a16:creationId xmlns:a16="http://schemas.microsoft.com/office/drawing/2014/main" id="{C4D39384-9674-3141-FF27-06BB5A506947}"/>
              </a:ext>
            </a:extLst>
          </p:cNvPr>
          <p:cNvGrpSpPr/>
          <p:nvPr/>
        </p:nvGrpSpPr>
        <p:grpSpPr>
          <a:xfrm>
            <a:off x="5084227" y="5502596"/>
            <a:ext cx="575637" cy="451948"/>
            <a:chOff x="5274238" y="5435536"/>
            <a:chExt cx="439201" cy="345439"/>
          </a:xfrm>
        </p:grpSpPr>
        <p:sp>
          <p:nvSpPr>
            <p:cNvPr id="192" name="フローチャート: 磁気ディスク 191">
              <a:extLst>
                <a:ext uri="{FF2B5EF4-FFF2-40B4-BE49-F238E27FC236}">
                  <a16:creationId xmlns:a16="http://schemas.microsoft.com/office/drawing/2014/main" id="{2CCB1EED-6E2F-A927-5D8D-B4A33C4A4B2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93" name="円弧 192">
              <a:extLst>
                <a:ext uri="{FF2B5EF4-FFF2-40B4-BE49-F238E27FC236}">
                  <a16:creationId xmlns:a16="http://schemas.microsoft.com/office/drawing/2014/main" id="{949FF9BB-08F2-19F2-B22D-6202AF33C3A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94" name="円弧 193">
              <a:extLst>
                <a:ext uri="{FF2B5EF4-FFF2-40B4-BE49-F238E27FC236}">
                  <a16:creationId xmlns:a16="http://schemas.microsoft.com/office/drawing/2014/main" id="{8453B898-F4E1-5A6C-62BC-15CFACFF261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205" name="直線矢印コネクタ 204">
            <a:extLst>
              <a:ext uri="{FF2B5EF4-FFF2-40B4-BE49-F238E27FC236}">
                <a16:creationId xmlns:a16="http://schemas.microsoft.com/office/drawing/2014/main" id="{6AA12058-1A04-7C37-D1C3-0B19C850210A}"/>
              </a:ext>
            </a:extLst>
          </p:cNvPr>
          <p:cNvCxnSpPr>
            <a:cxnSpLocks/>
            <a:stCxn id="92" idx="3"/>
            <a:endCxn id="155" idx="1"/>
          </p:cNvCxnSpPr>
          <p:nvPr/>
        </p:nvCxnSpPr>
        <p:spPr>
          <a:xfrm>
            <a:off x="3314292" y="2662709"/>
            <a:ext cx="16638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06" name="直線矢印コネクタ 205">
            <a:extLst>
              <a:ext uri="{FF2B5EF4-FFF2-40B4-BE49-F238E27FC236}">
                <a16:creationId xmlns:a16="http://schemas.microsoft.com/office/drawing/2014/main" id="{18B0EFD9-7BF8-6BEA-FD0A-EDAA53A2B00D}"/>
              </a:ext>
            </a:extLst>
          </p:cNvPr>
          <p:cNvCxnSpPr>
            <a:cxnSpLocks/>
            <a:stCxn id="155" idx="3"/>
            <a:endCxn id="66" idx="1"/>
          </p:cNvCxnSpPr>
          <p:nvPr/>
        </p:nvCxnSpPr>
        <p:spPr>
          <a:xfrm>
            <a:off x="4076563" y="2662709"/>
            <a:ext cx="15796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08" name="直線矢印コネクタ 207">
            <a:extLst>
              <a:ext uri="{FF2B5EF4-FFF2-40B4-BE49-F238E27FC236}">
                <a16:creationId xmlns:a16="http://schemas.microsoft.com/office/drawing/2014/main" id="{0E91E662-9DD9-B52C-0179-D02DA10B779B}"/>
              </a:ext>
            </a:extLst>
          </p:cNvPr>
          <p:cNvCxnSpPr>
            <a:cxnSpLocks/>
            <a:stCxn id="66" idx="3"/>
            <a:endCxn id="171" idx="1"/>
          </p:cNvCxnSpPr>
          <p:nvPr/>
        </p:nvCxnSpPr>
        <p:spPr>
          <a:xfrm>
            <a:off x="4830415" y="2662709"/>
            <a:ext cx="24368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19" name="直線矢印コネクタ 218">
            <a:extLst>
              <a:ext uri="{FF2B5EF4-FFF2-40B4-BE49-F238E27FC236}">
                <a16:creationId xmlns:a16="http://schemas.microsoft.com/office/drawing/2014/main" id="{7880766A-629A-D57F-8CA4-DE725C2775CC}"/>
              </a:ext>
            </a:extLst>
          </p:cNvPr>
          <p:cNvCxnSpPr>
            <a:cxnSpLocks/>
            <a:stCxn id="133" idx="3"/>
            <a:endCxn id="105" idx="1"/>
          </p:cNvCxnSpPr>
          <p:nvPr/>
        </p:nvCxnSpPr>
        <p:spPr>
          <a:xfrm>
            <a:off x="6393253" y="2662709"/>
            <a:ext cx="54594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82" name="グループ化 281">
            <a:extLst>
              <a:ext uri="{FF2B5EF4-FFF2-40B4-BE49-F238E27FC236}">
                <a16:creationId xmlns:a16="http://schemas.microsoft.com/office/drawing/2014/main" id="{4E2D01C0-02F0-EAE9-60FA-1FE68D377C81}"/>
              </a:ext>
            </a:extLst>
          </p:cNvPr>
          <p:cNvGrpSpPr/>
          <p:nvPr/>
        </p:nvGrpSpPr>
        <p:grpSpPr>
          <a:xfrm>
            <a:off x="6737168" y="2815709"/>
            <a:ext cx="1411142" cy="871582"/>
            <a:chOff x="6737168" y="2815709"/>
            <a:chExt cx="1411142" cy="871582"/>
          </a:xfrm>
        </p:grpSpPr>
        <p:cxnSp>
          <p:nvCxnSpPr>
            <p:cNvPr id="136" name="直線矢印コネクタ 135">
              <a:extLst>
                <a:ext uri="{FF2B5EF4-FFF2-40B4-BE49-F238E27FC236}">
                  <a16:creationId xmlns:a16="http://schemas.microsoft.com/office/drawing/2014/main" id="{37B97F68-E5E9-2447-4A9E-ECCCE023965A}"/>
                </a:ext>
              </a:extLst>
            </p:cNvPr>
            <p:cNvCxnSpPr>
              <a:cxnSpLocks/>
              <a:stCxn id="149" idx="3"/>
              <a:endCxn id="37" idx="4"/>
            </p:cNvCxnSpPr>
            <p:nvPr/>
          </p:nvCxnSpPr>
          <p:spPr>
            <a:xfrm flipV="1">
              <a:off x="6737168" y="2815709"/>
              <a:ext cx="1411142" cy="797553"/>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24" name="円弧 223">
              <a:extLst>
                <a:ext uri="{FF2B5EF4-FFF2-40B4-BE49-F238E27FC236}">
                  <a16:creationId xmlns:a16="http://schemas.microsoft.com/office/drawing/2014/main" id="{A1DCEC2B-8931-5F6F-4C0C-B9450D3E9CA7}"/>
                </a:ext>
              </a:extLst>
            </p:cNvPr>
            <p:cNvSpPr/>
            <p:nvPr/>
          </p:nvSpPr>
          <p:spPr>
            <a:xfrm>
              <a:off x="7182416" y="3564634"/>
              <a:ext cx="109439" cy="122657"/>
            </a:xfrm>
            <a:prstGeom prst="arc">
              <a:avLst>
                <a:gd name="adj1" fmla="val 11128715"/>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cxnSp>
        <p:nvCxnSpPr>
          <p:cNvPr id="245" name="直線矢印コネクタ 244">
            <a:extLst>
              <a:ext uri="{FF2B5EF4-FFF2-40B4-BE49-F238E27FC236}">
                <a16:creationId xmlns:a16="http://schemas.microsoft.com/office/drawing/2014/main" id="{C5EFF5D0-B13C-C5B8-2682-C1C4F62BACBC}"/>
              </a:ext>
            </a:extLst>
          </p:cNvPr>
          <p:cNvCxnSpPr>
            <a:cxnSpLocks/>
          </p:cNvCxnSpPr>
          <p:nvPr/>
        </p:nvCxnSpPr>
        <p:spPr>
          <a:xfrm>
            <a:off x="5020660" y="3317875"/>
            <a:ext cx="0" cy="15875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47401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0786CB-1934-F4ED-ECA3-FE7D30D76D49}"/>
            </a:ext>
          </a:extLst>
        </p:cNvPr>
        <p:cNvGrpSpPr/>
        <p:nvPr/>
      </p:nvGrpSpPr>
      <p:grpSpPr>
        <a:xfrm>
          <a:off x="0" y="0"/>
          <a:ext cx="0" cy="0"/>
          <a:chOff x="0" y="0"/>
          <a:chExt cx="0" cy="0"/>
        </a:xfrm>
      </p:grpSpPr>
      <p:grpSp>
        <p:nvGrpSpPr>
          <p:cNvPr id="90" name="グループ化 89">
            <a:extLst>
              <a:ext uri="{FF2B5EF4-FFF2-40B4-BE49-F238E27FC236}">
                <a16:creationId xmlns:a16="http://schemas.microsoft.com/office/drawing/2014/main" id="{06DA9198-973E-D645-A447-29C24ACAB7F0}"/>
              </a:ext>
            </a:extLst>
          </p:cNvPr>
          <p:cNvGrpSpPr/>
          <p:nvPr/>
        </p:nvGrpSpPr>
        <p:grpSpPr>
          <a:xfrm rot="16200000">
            <a:off x="-47351" y="3969707"/>
            <a:ext cx="2341660" cy="47531"/>
            <a:chOff x="7770301" y="5728210"/>
            <a:chExt cx="2341660" cy="47531"/>
          </a:xfrm>
        </p:grpSpPr>
        <p:cxnSp>
          <p:nvCxnSpPr>
            <p:cNvPr id="91" name="直線矢印コネクタ 90">
              <a:extLst>
                <a:ext uri="{FF2B5EF4-FFF2-40B4-BE49-F238E27FC236}">
                  <a16:creationId xmlns:a16="http://schemas.microsoft.com/office/drawing/2014/main" id="{7F521CE5-E04F-3C30-A102-DEFCFB8D0B6D}"/>
                </a:ext>
              </a:extLst>
            </p:cNvPr>
            <p:cNvCxnSpPr>
              <a:cxnSpLocks/>
              <a:stCxn id="92" idx="6"/>
              <a:endCxn id="93" idx="0"/>
            </p:cNvCxnSpPr>
            <p:nvPr/>
          </p:nvCxnSpPr>
          <p:spPr>
            <a:xfrm rot="5400000" flipH="1" flipV="1">
              <a:off x="8964896" y="4604912"/>
              <a:ext cx="1" cy="229412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2" name="楕円 91">
              <a:extLst>
                <a:ext uri="{FF2B5EF4-FFF2-40B4-BE49-F238E27FC236}">
                  <a16:creationId xmlns:a16="http://schemas.microsoft.com/office/drawing/2014/main" id="{A7900506-C261-2423-A2AD-8DAD840CFB3D}"/>
                </a:ext>
              </a:extLst>
            </p:cNvPr>
            <p:cNvSpPr/>
            <p:nvPr/>
          </p:nvSpPr>
          <p:spPr>
            <a:xfrm>
              <a:off x="7770301" y="572821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3" name="二等辺三角形 92">
              <a:extLst>
                <a:ext uri="{FF2B5EF4-FFF2-40B4-BE49-F238E27FC236}">
                  <a16:creationId xmlns:a16="http://schemas.microsoft.com/office/drawing/2014/main" id="{04A998A0-0072-E697-19DB-926353A18F41}"/>
                </a:ext>
              </a:extLst>
            </p:cNvPr>
            <p:cNvSpPr/>
            <p:nvPr/>
          </p:nvSpPr>
          <p:spPr>
            <a:xfrm rot="5400000">
              <a:off x="10052713"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86FF6363-6332-245E-4175-EB94DA967E5F}"/>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E0D2DD08-AD89-1C7D-39EE-661E566F51ED}"/>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630D806C-7E92-BA4A-FA3B-1BF91BAC0216}"/>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D9394DEA-D628-ABC1-AC40-4FCDA8770279}"/>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5A920207-25AE-B90B-17C9-FE8732F4A555}"/>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99ADB6CF-5DAE-BD8F-0AE8-63408EC4E959}"/>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4411912B-4503-D0ED-0D24-4AAD806C8DDA}"/>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登記情報の設定</a:t>
              </a:r>
            </a:p>
          </p:txBody>
        </p:sp>
        <p:sp>
          <p:nvSpPr>
            <p:cNvPr id="14" name="正方形/長方形 13">
              <a:extLst>
                <a:ext uri="{FF2B5EF4-FFF2-40B4-BE49-F238E27FC236}">
                  <a16:creationId xmlns:a16="http://schemas.microsoft.com/office/drawing/2014/main" id="{381A5447-5583-B4D4-2BC2-6D4EB5A92185}"/>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登記情報マスタ管理</a:t>
              </a:r>
            </a:p>
          </p:txBody>
        </p:sp>
      </p:grpSp>
      <p:grpSp>
        <p:nvGrpSpPr>
          <p:cNvPr id="16" name="グループ化 15">
            <a:extLst>
              <a:ext uri="{FF2B5EF4-FFF2-40B4-BE49-F238E27FC236}">
                <a16:creationId xmlns:a16="http://schemas.microsoft.com/office/drawing/2014/main" id="{32281169-5C49-26C3-779D-8920AA4436A1}"/>
              </a:ext>
            </a:extLst>
          </p:cNvPr>
          <p:cNvGrpSpPr/>
          <p:nvPr/>
        </p:nvGrpSpPr>
        <p:grpSpPr>
          <a:xfrm>
            <a:off x="331641" y="1889571"/>
            <a:ext cx="8480719" cy="2279839"/>
            <a:chOff x="4383024" y="977900"/>
            <a:chExt cx="8480719" cy="447033"/>
          </a:xfrm>
        </p:grpSpPr>
        <p:sp>
          <p:nvSpPr>
            <p:cNvPr id="17" name="正方形/長方形 16">
              <a:extLst>
                <a:ext uri="{FF2B5EF4-FFF2-40B4-BE49-F238E27FC236}">
                  <a16:creationId xmlns:a16="http://schemas.microsoft.com/office/drawing/2014/main" id="{20DA7B64-1BED-30C8-FFA0-87FF8AB97FE9}"/>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F07B2438-4C17-2D0A-37CE-E90902202E0C}"/>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590EF169-8CA6-FFD6-85F4-2BBE303ECC84}"/>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1CE3639E-D39F-6992-4844-95CA7C57784A}"/>
              </a:ext>
            </a:extLst>
          </p:cNvPr>
          <p:cNvGrpSpPr/>
          <p:nvPr/>
        </p:nvGrpSpPr>
        <p:grpSpPr>
          <a:xfrm>
            <a:off x="1992702" y="2425765"/>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E8B22EBE-9B3B-0BBC-5318-4B03261C17E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6A035F79-F5A1-7C46-34E8-8DC88F3DF8B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登記済通知</a:t>
              </a:r>
            </a:p>
            <a:p>
              <a:pPr algn="ctr"/>
              <a:r>
                <a:rPr kumimoji="1" lang="ja-JP" altLang="en-US" sz="500" b="1" dirty="0">
                  <a:solidFill>
                    <a:schemeClr val="tx1"/>
                  </a:solidFill>
                  <a:latin typeface="+mn-ea"/>
                </a:rPr>
                <a:t>電子データ取込</a:t>
              </a:r>
            </a:p>
          </p:txBody>
        </p:sp>
      </p:grpSp>
      <p:cxnSp>
        <p:nvCxnSpPr>
          <p:cNvPr id="33" name="直線矢印コネクタ 32">
            <a:extLst>
              <a:ext uri="{FF2B5EF4-FFF2-40B4-BE49-F238E27FC236}">
                <a16:creationId xmlns:a16="http://schemas.microsoft.com/office/drawing/2014/main" id="{67C5DE62-FFF4-034C-AAED-048468292E0E}"/>
              </a:ext>
            </a:extLst>
          </p:cNvPr>
          <p:cNvCxnSpPr>
            <a:cxnSpLocks/>
            <a:stCxn id="22" idx="2"/>
            <a:endCxn id="118" idx="1"/>
          </p:cNvCxnSpPr>
          <p:nvPr/>
        </p:nvCxnSpPr>
        <p:spPr>
          <a:xfrm>
            <a:off x="2290644" y="2894515"/>
            <a:ext cx="5699" cy="144122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8070CCD6-B013-FBF7-4D5D-A120DCA1814C}"/>
              </a:ext>
            </a:extLst>
          </p:cNvPr>
          <p:cNvCxnSpPr>
            <a:cxnSpLocks/>
            <a:stCxn id="4" idx="6"/>
            <a:endCxn id="22" idx="1"/>
          </p:cNvCxnSpPr>
          <p:nvPr/>
        </p:nvCxnSpPr>
        <p:spPr>
          <a:xfrm>
            <a:off x="1276478" y="2660140"/>
            <a:ext cx="71622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C89D6FD2-9C03-41D4-FE0A-711BA12F33F0}"/>
              </a:ext>
            </a:extLst>
          </p:cNvPr>
          <p:cNvSpPr/>
          <p:nvPr/>
        </p:nvSpPr>
        <p:spPr>
          <a:xfrm>
            <a:off x="5730105" y="2825039"/>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C8F79950-7C7C-5D12-7BFD-538047FDC77C}"/>
              </a:ext>
            </a:extLst>
          </p:cNvPr>
          <p:cNvSpPr/>
          <p:nvPr/>
        </p:nvSpPr>
        <p:spPr>
          <a:xfrm>
            <a:off x="6758568" y="5923460"/>
            <a:ext cx="2053792" cy="58097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1.1.2.</a:t>
            </a:r>
            <a:r>
              <a:rPr kumimoji="1" lang="zh-TW" altLang="en-US" sz="500" b="1" dirty="0">
                <a:solidFill>
                  <a:schemeClr val="tx1"/>
                </a:solidFill>
                <a:latin typeface="游ゴシック" panose="020B0400000000000000" pitchFamily="50" charset="-128"/>
                <a:ea typeface="游ゴシック" panose="020B0400000000000000" pitchFamily="50" charset="-128"/>
              </a:rPr>
              <a:t>　土地登記情報管理</a:t>
            </a:r>
          </a:p>
          <a:p>
            <a:r>
              <a:rPr kumimoji="1" lang="en-US" altLang="zh-TW" sz="500" b="1" dirty="0">
                <a:solidFill>
                  <a:schemeClr val="tx1"/>
                </a:solidFill>
                <a:latin typeface="游ゴシック" panose="020B0400000000000000" pitchFamily="50" charset="-128"/>
                <a:ea typeface="游ゴシック" panose="020B0400000000000000" pitchFamily="50" charset="-128"/>
              </a:rPr>
              <a:t>2.1.2.</a:t>
            </a:r>
            <a:r>
              <a:rPr kumimoji="1" lang="zh-TW" altLang="en-US" sz="500" b="1" dirty="0">
                <a:solidFill>
                  <a:schemeClr val="tx1"/>
                </a:solidFill>
                <a:latin typeface="游ゴシック" panose="020B0400000000000000" pitchFamily="50" charset="-128"/>
                <a:ea typeface="游ゴシック" panose="020B0400000000000000" pitchFamily="50" charset="-128"/>
              </a:rPr>
              <a:t>　家屋登記情報管理</a:t>
            </a:r>
          </a:p>
          <a:p>
            <a:r>
              <a:rPr kumimoji="1" lang="zh-TW"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1.1.1.</a:t>
            </a:r>
            <a:r>
              <a:rPr kumimoji="1" lang="zh-TW" altLang="en-US" sz="500" b="1" dirty="0">
                <a:solidFill>
                  <a:schemeClr val="tx1"/>
                </a:solidFill>
                <a:latin typeface="游ゴシック" panose="020B0400000000000000" pitchFamily="50" charset="-128"/>
                <a:ea typeface="游ゴシック" panose="020B0400000000000000" pitchFamily="50" charset="-128"/>
              </a:rPr>
              <a:t>　土地登記情報管理</a:t>
            </a:r>
          </a:p>
          <a:p>
            <a:r>
              <a:rPr kumimoji="1" lang="en-US" altLang="zh-TW" sz="500" b="1" dirty="0">
                <a:solidFill>
                  <a:schemeClr val="tx1"/>
                </a:solidFill>
                <a:latin typeface="游ゴシック" panose="020B0400000000000000" pitchFamily="50" charset="-128"/>
                <a:ea typeface="游ゴシック" panose="020B0400000000000000" pitchFamily="50" charset="-128"/>
              </a:rPr>
              <a:t>2.1.1.</a:t>
            </a:r>
            <a:r>
              <a:rPr kumimoji="1" lang="zh-TW" altLang="en-US" sz="500" b="1" dirty="0">
                <a:solidFill>
                  <a:schemeClr val="tx1"/>
                </a:solidFill>
                <a:latin typeface="游ゴシック" panose="020B0400000000000000" pitchFamily="50" charset="-128"/>
                <a:ea typeface="游ゴシック" panose="020B0400000000000000" pitchFamily="50" charset="-128"/>
              </a:rPr>
              <a:t>　家屋登記情報管理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B1B5DBE3-C90D-33A2-71A0-E77B00D1D241}"/>
              </a:ext>
            </a:extLst>
          </p:cNvPr>
          <p:cNvGrpSpPr/>
          <p:nvPr/>
        </p:nvGrpSpPr>
        <p:grpSpPr>
          <a:xfrm>
            <a:off x="2007226" y="4335738"/>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BBB63FC4-540B-3D44-B6F2-13FE1358CDE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520099CB-0D56-3632-474C-8D9067BC35F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F0391DCD-EE58-CDCF-133E-D1EF3C7FA2A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47" name="直線矢印コネクタ 46">
            <a:extLst>
              <a:ext uri="{FF2B5EF4-FFF2-40B4-BE49-F238E27FC236}">
                <a16:creationId xmlns:a16="http://schemas.microsoft.com/office/drawing/2014/main" id="{494DBC62-4BA2-70A4-5433-B553A5F45CA6}"/>
              </a:ext>
            </a:extLst>
          </p:cNvPr>
          <p:cNvCxnSpPr>
            <a:cxnSpLocks/>
            <a:stCxn id="48" idx="2"/>
            <a:endCxn id="69" idx="1"/>
          </p:cNvCxnSpPr>
          <p:nvPr/>
        </p:nvCxnSpPr>
        <p:spPr>
          <a:xfrm>
            <a:off x="4109612" y="2894515"/>
            <a:ext cx="1299" cy="144894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F5E68971-42D5-86E6-FDD3-3C73A8270886}"/>
              </a:ext>
            </a:extLst>
          </p:cNvPr>
          <p:cNvGrpSpPr/>
          <p:nvPr/>
        </p:nvGrpSpPr>
        <p:grpSpPr>
          <a:xfrm>
            <a:off x="3821794" y="4343462"/>
            <a:ext cx="575637" cy="451948"/>
            <a:chOff x="5274238" y="5435541"/>
            <a:chExt cx="439201" cy="345439"/>
          </a:xfrm>
        </p:grpSpPr>
        <p:sp>
          <p:nvSpPr>
            <p:cNvPr id="69" name="フローチャート: 磁気ディスク 68">
              <a:extLst>
                <a:ext uri="{FF2B5EF4-FFF2-40B4-BE49-F238E27FC236}">
                  <a16:creationId xmlns:a16="http://schemas.microsoft.com/office/drawing/2014/main" id="{C4773F77-3089-3989-F18E-6ACD6E76D66C}"/>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70" name="円弧 69">
              <a:extLst>
                <a:ext uri="{FF2B5EF4-FFF2-40B4-BE49-F238E27FC236}">
                  <a16:creationId xmlns:a16="http://schemas.microsoft.com/office/drawing/2014/main" id="{F823F41B-6CCD-A339-88E1-4D66758E2C0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1" name="円弧 70">
              <a:extLst>
                <a:ext uri="{FF2B5EF4-FFF2-40B4-BE49-F238E27FC236}">
                  <a16:creationId xmlns:a16="http://schemas.microsoft.com/office/drawing/2014/main" id="{DE55AF22-6C8F-0BC8-EC8F-4F4D081B385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97" name="グループ化 296">
            <a:extLst>
              <a:ext uri="{FF2B5EF4-FFF2-40B4-BE49-F238E27FC236}">
                <a16:creationId xmlns:a16="http://schemas.microsoft.com/office/drawing/2014/main" id="{21C08CEE-8715-4459-7B2D-81DDF0BA7D0D}"/>
              </a:ext>
            </a:extLst>
          </p:cNvPr>
          <p:cNvGrpSpPr/>
          <p:nvPr/>
        </p:nvGrpSpPr>
        <p:grpSpPr>
          <a:xfrm>
            <a:off x="4347542" y="4705604"/>
            <a:ext cx="752658" cy="405710"/>
            <a:chOff x="5549538" y="5066857"/>
            <a:chExt cx="752658" cy="405710"/>
          </a:xfrm>
        </p:grpSpPr>
        <p:cxnSp>
          <p:nvCxnSpPr>
            <p:cNvPr id="54" name="直線矢印コネクタ 53">
              <a:extLst>
                <a:ext uri="{FF2B5EF4-FFF2-40B4-BE49-F238E27FC236}">
                  <a16:creationId xmlns:a16="http://schemas.microsoft.com/office/drawing/2014/main" id="{A70B242D-1724-D518-8639-59C576765E69}"/>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7DB42E16-EAA7-9E8A-0670-EDDC928274B0}"/>
                </a:ext>
              </a:extLst>
            </p:cNvPr>
            <p:cNvGrpSpPr/>
            <p:nvPr/>
          </p:nvGrpSpPr>
          <p:grpSpPr>
            <a:xfrm>
              <a:off x="5672158" y="5172745"/>
              <a:ext cx="69614" cy="299822"/>
              <a:chOff x="2439407" y="2962964"/>
              <a:chExt cx="69614" cy="430496"/>
            </a:xfrm>
          </p:grpSpPr>
          <p:cxnSp>
            <p:nvCxnSpPr>
              <p:cNvPr id="66" name="直線コネクタ 65">
                <a:extLst>
                  <a:ext uri="{FF2B5EF4-FFF2-40B4-BE49-F238E27FC236}">
                    <a16:creationId xmlns:a16="http://schemas.microsoft.com/office/drawing/2014/main" id="{538601BD-DBF3-7135-F516-A398C875C42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7" name="直線コネクタ 66">
                <a:extLst>
                  <a:ext uri="{FF2B5EF4-FFF2-40B4-BE49-F238E27FC236}">
                    <a16:creationId xmlns:a16="http://schemas.microsoft.com/office/drawing/2014/main" id="{C2D6219A-EA47-AD7E-BEEF-3642A4660C8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8" name="直線コネクタ 67">
                <a:extLst>
                  <a:ext uri="{FF2B5EF4-FFF2-40B4-BE49-F238E27FC236}">
                    <a16:creationId xmlns:a16="http://schemas.microsoft.com/office/drawing/2014/main" id="{87857FF4-0106-1733-9829-D8CD018A293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5" name="正方形/長方形 64">
              <a:extLst>
                <a:ext uri="{FF2B5EF4-FFF2-40B4-BE49-F238E27FC236}">
                  <a16:creationId xmlns:a16="http://schemas.microsoft.com/office/drawing/2014/main" id="{4DA129A7-AC37-75A9-8E17-3CD6A945C20C}"/>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sp>
        <p:nvSpPr>
          <p:cNvPr id="38" name="楕円 37">
            <a:extLst>
              <a:ext uri="{FF2B5EF4-FFF2-40B4-BE49-F238E27FC236}">
                <a16:creationId xmlns:a16="http://schemas.microsoft.com/office/drawing/2014/main" id="{D38DF969-3DC7-9780-0660-9E2AE61B1466}"/>
              </a:ext>
            </a:extLst>
          </p:cNvPr>
          <p:cNvSpPr/>
          <p:nvPr/>
        </p:nvSpPr>
        <p:spPr>
          <a:xfrm>
            <a:off x="6072053" y="2507381"/>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DE0275A8-3368-200A-2C95-7B810AD71DFF}"/>
              </a:ext>
            </a:extLst>
          </p:cNvPr>
          <p:cNvSpPr/>
          <p:nvPr/>
        </p:nvSpPr>
        <p:spPr>
          <a:xfrm>
            <a:off x="570822" y="2812899"/>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184" name="直線矢印コネクタ 183">
            <a:extLst>
              <a:ext uri="{FF2B5EF4-FFF2-40B4-BE49-F238E27FC236}">
                <a16:creationId xmlns:a16="http://schemas.microsoft.com/office/drawing/2014/main" id="{8D381123-A840-4437-0996-9CA9A5A1A0C8}"/>
              </a:ext>
            </a:extLst>
          </p:cNvPr>
          <p:cNvCxnSpPr>
            <a:cxnSpLocks/>
            <a:stCxn id="22" idx="3"/>
            <a:endCxn id="48" idx="1"/>
          </p:cNvCxnSpPr>
          <p:nvPr/>
        </p:nvCxnSpPr>
        <p:spPr>
          <a:xfrm>
            <a:off x="2588586" y="2660140"/>
            <a:ext cx="122308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71" name="直線矢印コネクタ 270">
            <a:extLst>
              <a:ext uri="{FF2B5EF4-FFF2-40B4-BE49-F238E27FC236}">
                <a16:creationId xmlns:a16="http://schemas.microsoft.com/office/drawing/2014/main" id="{ABD0DDF5-20CD-8391-5722-0976D3A82A8B}"/>
              </a:ext>
            </a:extLst>
          </p:cNvPr>
          <p:cNvCxnSpPr>
            <a:cxnSpLocks/>
            <a:stCxn id="48" idx="3"/>
            <a:endCxn id="63" idx="1"/>
          </p:cNvCxnSpPr>
          <p:nvPr/>
        </p:nvCxnSpPr>
        <p:spPr>
          <a:xfrm>
            <a:off x="4407554" y="2660140"/>
            <a:ext cx="44047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8177B945-9542-12F0-7A8B-F3D53F391AD7}"/>
              </a:ext>
            </a:extLst>
          </p:cNvPr>
          <p:cNvGrpSpPr/>
          <p:nvPr/>
        </p:nvGrpSpPr>
        <p:grpSpPr>
          <a:xfrm>
            <a:off x="2510980" y="4705604"/>
            <a:ext cx="752658" cy="405710"/>
            <a:chOff x="4488244" y="5206471"/>
            <a:chExt cx="752658" cy="405710"/>
          </a:xfrm>
        </p:grpSpPr>
        <p:cxnSp>
          <p:nvCxnSpPr>
            <p:cNvPr id="80" name="直線矢印コネクタ 79">
              <a:extLst>
                <a:ext uri="{FF2B5EF4-FFF2-40B4-BE49-F238E27FC236}">
                  <a16:creationId xmlns:a16="http://schemas.microsoft.com/office/drawing/2014/main" id="{9C81EB43-6DCA-64E9-97FF-619E06EBA01C}"/>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1775FC1E-8E8B-E5C4-4D10-654805D35F15}"/>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9BD812A2-DE88-7163-8379-E6D04C3FB23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ED49461D-BD3A-76EA-6AA6-DC793B3947B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010828E0-08F3-42CA-2FF1-34102DD5522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01F54126-F9AF-97F5-F3DD-D9661B5B8F78}"/>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37" name="グループ化 36">
            <a:extLst>
              <a:ext uri="{FF2B5EF4-FFF2-40B4-BE49-F238E27FC236}">
                <a16:creationId xmlns:a16="http://schemas.microsoft.com/office/drawing/2014/main" id="{5AF6FD27-A8B3-878B-504D-E0C5251AE123}"/>
              </a:ext>
            </a:extLst>
          </p:cNvPr>
          <p:cNvGrpSpPr/>
          <p:nvPr/>
        </p:nvGrpSpPr>
        <p:grpSpPr>
          <a:xfrm>
            <a:off x="3811670" y="2425765"/>
            <a:ext cx="595884" cy="468750"/>
            <a:chOff x="2420174" y="2805910"/>
            <a:chExt cx="595884" cy="468750"/>
          </a:xfrm>
        </p:grpSpPr>
        <p:pic>
          <p:nvPicPr>
            <p:cNvPr id="46" name="グラフィックス 45" descr="ユーザー 枠線">
              <a:extLst>
                <a:ext uri="{FF2B5EF4-FFF2-40B4-BE49-F238E27FC236}">
                  <a16:creationId xmlns:a16="http://schemas.microsoft.com/office/drawing/2014/main" id="{D8F9552C-AE06-6C34-98EB-4998DFAC9C15}"/>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48" name="四角形: 角を丸くする 47">
              <a:extLst>
                <a:ext uri="{FF2B5EF4-FFF2-40B4-BE49-F238E27FC236}">
                  <a16:creationId xmlns:a16="http://schemas.microsoft.com/office/drawing/2014/main" id="{1934EE83-6792-2418-AE79-FB3878699EF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grpSp>
      <p:grpSp>
        <p:nvGrpSpPr>
          <p:cNvPr id="111" name="グループ化 110">
            <a:extLst>
              <a:ext uri="{FF2B5EF4-FFF2-40B4-BE49-F238E27FC236}">
                <a16:creationId xmlns:a16="http://schemas.microsoft.com/office/drawing/2014/main" id="{C869233A-8F48-0194-B6C9-6DB5D33098FD}"/>
              </a:ext>
            </a:extLst>
          </p:cNvPr>
          <p:cNvGrpSpPr/>
          <p:nvPr/>
        </p:nvGrpSpPr>
        <p:grpSpPr>
          <a:xfrm>
            <a:off x="1129829" y="4784339"/>
            <a:ext cx="1254262" cy="307340"/>
            <a:chOff x="5071794" y="4316156"/>
            <a:chExt cx="1254262" cy="307340"/>
          </a:xfrm>
        </p:grpSpPr>
        <p:cxnSp>
          <p:nvCxnSpPr>
            <p:cNvPr id="94" name="直線矢印コネクタ 93">
              <a:extLst>
                <a:ext uri="{FF2B5EF4-FFF2-40B4-BE49-F238E27FC236}">
                  <a16:creationId xmlns:a16="http://schemas.microsoft.com/office/drawing/2014/main" id="{0B6A16D7-645F-D974-A263-DDF5C8729C7D}"/>
                </a:ext>
              </a:extLst>
            </p:cNvPr>
            <p:cNvCxnSpPr>
              <a:cxnSpLocks/>
              <a:endCxn id="10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09639ED0-C5F7-4932-8CE3-2C7C4CF96082}"/>
                </a:ext>
              </a:extLst>
            </p:cNvPr>
            <p:cNvSpPr/>
            <p:nvPr/>
          </p:nvSpPr>
          <p:spPr>
            <a:xfrm>
              <a:off x="5336641"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登記済通知書</a:t>
              </a:r>
            </a:p>
          </p:txBody>
        </p:sp>
        <p:pic>
          <p:nvPicPr>
            <p:cNvPr id="100" name="グラフィックス 99" descr="紙 枠線">
              <a:extLst>
                <a:ext uri="{FF2B5EF4-FFF2-40B4-BE49-F238E27FC236}">
                  <a16:creationId xmlns:a16="http://schemas.microsoft.com/office/drawing/2014/main" id="{E52A5020-33BF-C401-AA95-1A1239F3D55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3" name="グループ化 2">
            <a:extLst>
              <a:ext uri="{FF2B5EF4-FFF2-40B4-BE49-F238E27FC236}">
                <a16:creationId xmlns:a16="http://schemas.microsoft.com/office/drawing/2014/main" id="{C1FCE372-919B-4B16-FE2E-119F4B92BA1C}"/>
              </a:ext>
            </a:extLst>
          </p:cNvPr>
          <p:cNvGrpSpPr/>
          <p:nvPr/>
        </p:nvGrpSpPr>
        <p:grpSpPr>
          <a:xfrm>
            <a:off x="970478" y="2507140"/>
            <a:ext cx="306000" cy="306000"/>
            <a:chOff x="8420362" y="5457393"/>
            <a:chExt cx="182044" cy="182044"/>
          </a:xfrm>
        </p:grpSpPr>
        <p:sp>
          <p:nvSpPr>
            <p:cNvPr id="4" name="楕円 3">
              <a:extLst>
                <a:ext uri="{FF2B5EF4-FFF2-40B4-BE49-F238E27FC236}">
                  <a16:creationId xmlns:a16="http://schemas.microsoft.com/office/drawing/2014/main" id="{250FBDA3-C5D0-8078-AA38-EA6A2CFBDFC5}"/>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C6E487AB-9870-B7C2-2D27-59CF76A67A5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grpSp>
        <p:nvGrpSpPr>
          <p:cNvPr id="172" name="グループ化 171">
            <a:extLst>
              <a:ext uri="{FF2B5EF4-FFF2-40B4-BE49-F238E27FC236}">
                <a16:creationId xmlns:a16="http://schemas.microsoft.com/office/drawing/2014/main" id="{7F43C4C8-9E96-FFAE-3EB1-CC3AD3DA523E}"/>
              </a:ext>
            </a:extLst>
          </p:cNvPr>
          <p:cNvGrpSpPr/>
          <p:nvPr/>
        </p:nvGrpSpPr>
        <p:grpSpPr>
          <a:xfrm>
            <a:off x="2436541" y="2894515"/>
            <a:ext cx="621625" cy="706178"/>
            <a:chOff x="2304272" y="2988182"/>
            <a:chExt cx="621625" cy="706178"/>
          </a:xfrm>
        </p:grpSpPr>
        <p:pic>
          <p:nvPicPr>
            <p:cNvPr id="174" name="グラフィックス 173" descr="紙 枠線">
              <a:extLst>
                <a:ext uri="{FF2B5EF4-FFF2-40B4-BE49-F238E27FC236}">
                  <a16:creationId xmlns:a16="http://schemas.microsoft.com/office/drawing/2014/main" id="{01F2DE09-A2F8-D1C4-2BA9-4A4F7A22C3B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75" name="直線矢印コネクタ 36">
              <a:extLst>
                <a:ext uri="{FF2B5EF4-FFF2-40B4-BE49-F238E27FC236}">
                  <a16:creationId xmlns:a16="http://schemas.microsoft.com/office/drawing/2014/main" id="{7771DB7C-C559-472B-E960-2CD3DE7C65D6}"/>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6" name="正方形/長方形 175">
              <a:extLst>
                <a:ext uri="{FF2B5EF4-FFF2-40B4-BE49-F238E27FC236}">
                  <a16:creationId xmlns:a16="http://schemas.microsoft.com/office/drawing/2014/main" id="{30610CB1-79AF-EAC9-F822-813E91B3342A}"/>
                </a:ext>
              </a:extLst>
            </p:cNvPr>
            <p:cNvSpPr/>
            <p:nvPr/>
          </p:nvSpPr>
          <p:spPr>
            <a:xfrm>
              <a:off x="2304272"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土地登記情報マスタの異動確認表</a:t>
              </a:r>
            </a:p>
            <a:p>
              <a:r>
                <a:rPr kumimoji="1" lang="ja-JP" altLang="en-US" sz="500" b="1" dirty="0">
                  <a:solidFill>
                    <a:schemeClr val="tx1"/>
                  </a:solidFill>
                  <a:latin typeface="+mn-ea"/>
                </a:rPr>
                <a:t>家屋登記情報マスタの異動確認表</a:t>
              </a:r>
              <a:endParaRPr kumimoji="1" lang="en-US" altLang="ja-JP" sz="500" b="1" dirty="0">
                <a:solidFill>
                  <a:schemeClr val="tx1"/>
                </a:solidFill>
                <a:latin typeface="+mn-ea"/>
              </a:endParaRPr>
            </a:p>
          </p:txBody>
        </p:sp>
      </p:grpSp>
      <p:grpSp>
        <p:nvGrpSpPr>
          <p:cNvPr id="2" name="グループ化 1">
            <a:extLst>
              <a:ext uri="{FF2B5EF4-FFF2-40B4-BE49-F238E27FC236}">
                <a16:creationId xmlns:a16="http://schemas.microsoft.com/office/drawing/2014/main" id="{67AE8984-05B4-99A9-BD01-4453981BBDAD}"/>
              </a:ext>
            </a:extLst>
          </p:cNvPr>
          <p:cNvGrpSpPr/>
          <p:nvPr/>
        </p:nvGrpSpPr>
        <p:grpSpPr>
          <a:xfrm>
            <a:off x="331641" y="5143727"/>
            <a:ext cx="8480719" cy="449892"/>
            <a:chOff x="4383024" y="977900"/>
            <a:chExt cx="8480719" cy="447033"/>
          </a:xfrm>
        </p:grpSpPr>
        <p:sp>
          <p:nvSpPr>
            <p:cNvPr id="6" name="正方形/長方形 5">
              <a:extLst>
                <a:ext uri="{FF2B5EF4-FFF2-40B4-BE49-F238E27FC236}">
                  <a16:creationId xmlns:a16="http://schemas.microsoft.com/office/drawing/2014/main" id="{35C990FE-DA24-460B-FB3D-74E3FFC6B107}"/>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法務局</a:t>
              </a:r>
            </a:p>
          </p:txBody>
        </p:sp>
        <p:sp>
          <p:nvSpPr>
            <p:cNvPr id="19" name="正方形/長方形 18">
              <a:extLst>
                <a:ext uri="{FF2B5EF4-FFF2-40B4-BE49-F238E27FC236}">
                  <a16:creationId xmlns:a16="http://schemas.microsoft.com/office/drawing/2014/main" id="{06D4DC2A-3B54-60D3-7F4D-B1140E95B63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cxnSp>
        <p:nvCxnSpPr>
          <p:cNvPr id="31" name="直線矢印コネクタ 30">
            <a:extLst>
              <a:ext uri="{FF2B5EF4-FFF2-40B4-BE49-F238E27FC236}">
                <a16:creationId xmlns:a16="http://schemas.microsoft.com/office/drawing/2014/main" id="{3BCD43A2-7194-CE0E-2EDF-8DE8BF42E844}"/>
              </a:ext>
            </a:extLst>
          </p:cNvPr>
          <p:cNvCxnSpPr>
            <a:cxnSpLocks/>
            <a:stCxn id="63" idx="2"/>
            <a:endCxn id="35" idx="1"/>
          </p:cNvCxnSpPr>
          <p:nvPr/>
        </p:nvCxnSpPr>
        <p:spPr>
          <a:xfrm>
            <a:off x="5145966" y="2894515"/>
            <a:ext cx="1299" cy="144894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4" name="グループ化 33">
            <a:extLst>
              <a:ext uri="{FF2B5EF4-FFF2-40B4-BE49-F238E27FC236}">
                <a16:creationId xmlns:a16="http://schemas.microsoft.com/office/drawing/2014/main" id="{D987AA81-74D9-7D27-AFD3-C57E1B28F6E3}"/>
              </a:ext>
            </a:extLst>
          </p:cNvPr>
          <p:cNvGrpSpPr/>
          <p:nvPr/>
        </p:nvGrpSpPr>
        <p:grpSpPr>
          <a:xfrm>
            <a:off x="4858148" y="4343462"/>
            <a:ext cx="575637" cy="451948"/>
            <a:chOff x="5274238" y="5435541"/>
            <a:chExt cx="439201" cy="345439"/>
          </a:xfrm>
        </p:grpSpPr>
        <p:sp>
          <p:nvSpPr>
            <p:cNvPr id="35" name="フローチャート: 磁気ディスク 34">
              <a:extLst>
                <a:ext uri="{FF2B5EF4-FFF2-40B4-BE49-F238E27FC236}">
                  <a16:creationId xmlns:a16="http://schemas.microsoft.com/office/drawing/2014/main" id="{65380BE4-1A32-AE79-7C7F-A0D80536802D}"/>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6" name="円弧 35">
              <a:extLst>
                <a:ext uri="{FF2B5EF4-FFF2-40B4-BE49-F238E27FC236}">
                  <a16:creationId xmlns:a16="http://schemas.microsoft.com/office/drawing/2014/main" id="{3F7498BE-D1A8-ADC0-BCF6-3865C49D727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9" name="円弧 38">
              <a:extLst>
                <a:ext uri="{FF2B5EF4-FFF2-40B4-BE49-F238E27FC236}">
                  <a16:creationId xmlns:a16="http://schemas.microsoft.com/office/drawing/2014/main" id="{DADAF045-F96C-1BAB-28BE-522E59AA360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0" name="グループ化 39">
            <a:extLst>
              <a:ext uri="{FF2B5EF4-FFF2-40B4-BE49-F238E27FC236}">
                <a16:creationId xmlns:a16="http://schemas.microsoft.com/office/drawing/2014/main" id="{444427B8-75BF-9D6A-26F3-080041746BFE}"/>
              </a:ext>
            </a:extLst>
          </p:cNvPr>
          <p:cNvGrpSpPr/>
          <p:nvPr/>
        </p:nvGrpSpPr>
        <p:grpSpPr>
          <a:xfrm>
            <a:off x="5383896" y="4705604"/>
            <a:ext cx="752658" cy="405710"/>
            <a:chOff x="5549538" y="5066857"/>
            <a:chExt cx="752658" cy="405710"/>
          </a:xfrm>
        </p:grpSpPr>
        <p:cxnSp>
          <p:nvCxnSpPr>
            <p:cNvPr id="41" name="直線矢印コネクタ 40">
              <a:extLst>
                <a:ext uri="{FF2B5EF4-FFF2-40B4-BE49-F238E27FC236}">
                  <a16:creationId xmlns:a16="http://schemas.microsoft.com/office/drawing/2014/main" id="{23B80DC3-46C0-44EE-77B1-401DAC378331}"/>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A0C8A031-7EAA-2D0F-98D1-28C1CE712D4F}"/>
                </a:ext>
              </a:extLst>
            </p:cNvPr>
            <p:cNvGrpSpPr/>
            <p:nvPr/>
          </p:nvGrpSpPr>
          <p:grpSpPr>
            <a:xfrm>
              <a:off x="5672158" y="5172745"/>
              <a:ext cx="69614" cy="299822"/>
              <a:chOff x="2439407" y="2962964"/>
              <a:chExt cx="69614" cy="430496"/>
            </a:xfrm>
          </p:grpSpPr>
          <p:cxnSp>
            <p:nvCxnSpPr>
              <p:cNvPr id="50" name="直線コネクタ 49">
                <a:extLst>
                  <a:ext uri="{FF2B5EF4-FFF2-40B4-BE49-F238E27FC236}">
                    <a16:creationId xmlns:a16="http://schemas.microsoft.com/office/drawing/2014/main" id="{86C03915-DEE2-B6E8-203B-469DD6B498B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4F8EC063-471E-953E-A335-93121B18013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D98ABCC1-7DD3-0217-542B-8846AFAD205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5" name="正方形/長方形 44">
              <a:extLst>
                <a:ext uri="{FF2B5EF4-FFF2-40B4-BE49-F238E27FC236}">
                  <a16:creationId xmlns:a16="http://schemas.microsoft.com/office/drawing/2014/main" id="{738E7D9C-F0D7-89B5-81F0-7C8C274636BA}"/>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53" name="グループ化 52">
            <a:extLst>
              <a:ext uri="{FF2B5EF4-FFF2-40B4-BE49-F238E27FC236}">
                <a16:creationId xmlns:a16="http://schemas.microsoft.com/office/drawing/2014/main" id="{B3C58650-F8C4-4ADD-BBB2-FB3C24DC5837}"/>
              </a:ext>
            </a:extLst>
          </p:cNvPr>
          <p:cNvGrpSpPr/>
          <p:nvPr/>
        </p:nvGrpSpPr>
        <p:grpSpPr>
          <a:xfrm>
            <a:off x="4848024" y="2425765"/>
            <a:ext cx="595884" cy="468750"/>
            <a:chOff x="2420174" y="2805910"/>
            <a:chExt cx="595884" cy="468750"/>
          </a:xfrm>
        </p:grpSpPr>
        <p:pic>
          <p:nvPicPr>
            <p:cNvPr id="61" name="グラフィックス 60" descr="ユーザー 枠線">
              <a:extLst>
                <a:ext uri="{FF2B5EF4-FFF2-40B4-BE49-F238E27FC236}">
                  <a16:creationId xmlns:a16="http://schemas.microsoft.com/office/drawing/2014/main" id="{EAB4AEA6-474C-AEB0-B567-3CB8A0A01FB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3" name="四角形: 角を丸くする 62">
              <a:extLst>
                <a:ext uri="{FF2B5EF4-FFF2-40B4-BE49-F238E27FC236}">
                  <a16:creationId xmlns:a16="http://schemas.microsoft.com/office/drawing/2014/main" id="{2907E27B-0465-2A5D-E0CB-4EF6F11721CE}"/>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データ登録</a:t>
              </a:r>
            </a:p>
          </p:txBody>
        </p:sp>
      </p:grpSp>
      <p:cxnSp>
        <p:nvCxnSpPr>
          <p:cNvPr id="101" name="直線矢印コネクタ 100">
            <a:extLst>
              <a:ext uri="{FF2B5EF4-FFF2-40B4-BE49-F238E27FC236}">
                <a16:creationId xmlns:a16="http://schemas.microsoft.com/office/drawing/2014/main" id="{2907FF45-7AB4-A0E1-9483-BC233AC9BD4B}"/>
              </a:ext>
            </a:extLst>
          </p:cNvPr>
          <p:cNvCxnSpPr>
            <a:cxnSpLocks/>
            <a:stCxn id="63" idx="3"/>
            <a:endCxn id="38" idx="2"/>
          </p:cNvCxnSpPr>
          <p:nvPr/>
        </p:nvCxnSpPr>
        <p:spPr>
          <a:xfrm>
            <a:off x="5443908" y="2660140"/>
            <a:ext cx="62814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8" name="正方形/長方形 107">
            <a:extLst>
              <a:ext uri="{FF2B5EF4-FFF2-40B4-BE49-F238E27FC236}">
                <a16:creationId xmlns:a16="http://schemas.microsoft.com/office/drawing/2014/main" id="{15614F3B-2E3F-0A3F-ECA7-3496C9972763}"/>
              </a:ext>
            </a:extLst>
          </p:cNvPr>
          <p:cNvSpPr/>
          <p:nvPr/>
        </p:nvSpPr>
        <p:spPr>
          <a:xfrm>
            <a:off x="716738" y="3698074"/>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通知</a:t>
            </a:r>
            <a:endParaRPr kumimoji="1" lang="en-US" altLang="ja-JP" sz="600" b="1" dirty="0">
              <a:solidFill>
                <a:schemeClr val="tx1"/>
              </a:solidFill>
              <a:highlight>
                <a:srgbClr val="FFFFFF"/>
              </a:highlight>
              <a:latin typeface="+mn-ea"/>
            </a:endParaRPr>
          </a:p>
          <a:p>
            <a:pPr algn="ct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電子媒体</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オンライン</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sp>
        <p:nvSpPr>
          <p:cNvPr id="121" name="正方形/長方形 120">
            <a:extLst>
              <a:ext uri="{FF2B5EF4-FFF2-40B4-BE49-F238E27FC236}">
                <a16:creationId xmlns:a16="http://schemas.microsoft.com/office/drawing/2014/main" id="{9C615A11-41C0-B8F7-52F2-96492236AD9E}"/>
              </a:ext>
            </a:extLst>
          </p:cNvPr>
          <p:cNvSpPr/>
          <p:nvPr/>
        </p:nvSpPr>
        <p:spPr>
          <a:xfrm>
            <a:off x="1883904" y="3698074"/>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一括又は個別に取込</a:t>
            </a:r>
          </a:p>
        </p:txBody>
      </p:sp>
    </p:spTree>
    <p:extLst>
      <p:ext uri="{BB962C8B-B14F-4D97-AF65-F5344CB8AC3E}">
        <p14:creationId xmlns:p14="http://schemas.microsoft.com/office/powerpoint/2010/main" val="24946144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C700DD-BBDD-489A-12BB-A5A01D6F9DB4}"/>
            </a:ext>
          </a:extLst>
        </p:cNvPr>
        <p:cNvGrpSpPr/>
        <p:nvPr/>
      </p:nvGrpSpPr>
      <p:grpSpPr>
        <a:xfrm>
          <a:off x="0" y="0"/>
          <a:ext cx="0" cy="0"/>
          <a:chOff x="0" y="0"/>
          <a:chExt cx="0" cy="0"/>
        </a:xfrm>
      </p:grpSpPr>
      <p:grpSp>
        <p:nvGrpSpPr>
          <p:cNvPr id="12" name="グループ化 11">
            <a:extLst>
              <a:ext uri="{FF2B5EF4-FFF2-40B4-BE49-F238E27FC236}">
                <a16:creationId xmlns:a16="http://schemas.microsoft.com/office/drawing/2014/main" id="{F800F957-137F-C3EB-3CD2-EADC70E15EF7}"/>
              </a:ext>
            </a:extLst>
          </p:cNvPr>
          <p:cNvGrpSpPr/>
          <p:nvPr/>
        </p:nvGrpSpPr>
        <p:grpSpPr>
          <a:xfrm rot="16200000">
            <a:off x="6664550" y="2208577"/>
            <a:ext cx="1579126" cy="47531"/>
            <a:chOff x="7994437" y="5728207"/>
            <a:chExt cx="1579126" cy="47531"/>
          </a:xfrm>
        </p:grpSpPr>
        <p:cxnSp>
          <p:nvCxnSpPr>
            <p:cNvPr id="19" name="直線矢印コネクタ 18">
              <a:extLst>
                <a:ext uri="{FF2B5EF4-FFF2-40B4-BE49-F238E27FC236}">
                  <a16:creationId xmlns:a16="http://schemas.microsoft.com/office/drawing/2014/main" id="{D8FDB700-1D85-3BDD-45CA-3941894BF5A4}"/>
                </a:ext>
              </a:extLst>
            </p:cNvPr>
            <p:cNvCxnSpPr>
              <a:cxnSpLocks/>
              <a:stCxn id="24" idx="6"/>
              <a:endCxn id="26" idx="0"/>
            </p:cNvCxnSpPr>
            <p:nvPr/>
          </p:nvCxnSpPr>
          <p:spPr>
            <a:xfrm rot="5400000" flipH="1" flipV="1">
              <a:off x="8807764" y="4986175"/>
              <a:ext cx="2" cy="1531595"/>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4" name="楕円 23">
              <a:extLst>
                <a:ext uri="{FF2B5EF4-FFF2-40B4-BE49-F238E27FC236}">
                  <a16:creationId xmlns:a16="http://schemas.microsoft.com/office/drawing/2014/main" id="{C3F283D8-34FA-7D1F-D35C-338A4101372F}"/>
                </a:ext>
              </a:extLst>
            </p:cNvPr>
            <p:cNvSpPr/>
            <p:nvPr/>
          </p:nvSpPr>
          <p:spPr>
            <a:xfrm>
              <a:off x="7994437" y="5728207"/>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6" name="二等辺三角形 25">
              <a:extLst>
                <a:ext uri="{FF2B5EF4-FFF2-40B4-BE49-F238E27FC236}">
                  <a16:creationId xmlns:a16="http://schemas.microsoft.com/office/drawing/2014/main" id="{9F6D3F4B-4259-4B28-9834-98B927E961BB}"/>
                </a:ext>
              </a:extLst>
            </p:cNvPr>
            <p:cNvSpPr/>
            <p:nvPr/>
          </p:nvSpPr>
          <p:spPr>
            <a:xfrm rot="5400000">
              <a:off x="9514316" y="571603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41" name="グループ化 40">
            <a:extLst>
              <a:ext uri="{FF2B5EF4-FFF2-40B4-BE49-F238E27FC236}">
                <a16:creationId xmlns:a16="http://schemas.microsoft.com/office/drawing/2014/main" id="{74CC8C81-CBAE-F267-A3D0-25DFD93B09AD}"/>
              </a:ext>
            </a:extLst>
          </p:cNvPr>
          <p:cNvGrpSpPr/>
          <p:nvPr/>
        </p:nvGrpSpPr>
        <p:grpSpPr>
          <a:xfrm rot="5400000" flipV="1">
            <a:off x="135688" y="2183838"/>
            <a:ext cx="1605419" cy="47531"/>
            <a:chOff x="8994198" y="5728211"/>
            <a:chExt cx="1605419" cy="47531"/>
          </a:xfrm>
        </p:grpSpPr>
        <p:cxnSp>
          <p:nvCxnSpPr>
            <p:cNvPr id="42" name="直線矢印コネクタ 41">
              <a:extLst>
                <a:ext uri="{FF2B5EF4-FFF2-40B4-BE49-F238E27FC236}">
                  <a16:creationId xmlns:a16="http://schemas.microsoft.com/office/drawing/2014/main" id="{EC8B7A17-C7F0-0F9E-8142-31CF193DA56D}"/>
                </a:ext>
              </a:extLst>
            </p:cNvPr>
            <p:cNvCxnSpPr>
              <a:cxnSpLocks/>
              <a:stCxn id="43" idx="6"/>
              <a:endCxn id="44" idx="0"/>
            </p:cNvCxnSpPr>
            <p:nvPr/>
          </p:nvCxnSpPr>
          <p:spPr>
            <a:xfrm rot="5400000" flipV="1">
              <a:off x="9820672" y="4973036"/>
              <a:ext cx="3" cy="1557887"/>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43" name="楕円 42">
              <a:extLst>
                <a:ext uri="{FF2B5EF4-FFF2-40B4-BE49-F238E27FC236}">
                  <a16:creationId xmlns:a16="http://schemas.microsoft.com/office/drawing/2014/main" id="{18941CED-49D2-AE58-7DA5-87F9184C7376}"/>
                </a:ext>
              </a:extLst>
            </p:cNvPr>
            <p:cNvSpPr/>
            <p:nvPr/>
          </p:nvSpPr>
          <p:spPr>
            <a:xfrm>
              <a:off x="8994198" y="5728211"/>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44" name="二等辺三角形 43">
              <a:extLst>
                <a:ext uri="{FF2B5EF4-FFF2-40B4-BE49-F238E27FC236}">
                  <a16:creationId xmlns:a16="http://schemas.microsoft.com/office/drawing/2014/main" id="{5D37464E-117E-7766-94B6-98EA6252F40F}"/>
                </a:ext>
              </a:extLst>
            </p:cNvPr>
            <p:cNvSpPr/>
            <p:nvPr/>
          </p:nvSpPr>
          <p:spPr>
            <a:xfrm rot="5400000">
              <a:off x="10540369" y="5716043"/>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EBD296CB-01C7-BEFF-08BA-2561F71FF7FE}"/>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8C4D4D55-FF48-82A5-88C0-9518E08863C8}"/>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4BE22B6C-26F4-6266-0CE0-666191026C3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B0A93B4E-EFDE-E0AD-4F25-1AE96A276101}"/>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457B3639-EACA-F611-C5B2-8498725FC4FC}"/>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3E5A1BD1-5627-1268-900C-9AD23C7D7CCB}"/>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9.2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5A98B730-8E34-5FBC-7563-8F07E78E6675}"/>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減免処理</a:t>
              </a:r>
            </a:p>
          </p:txBody>
        </p:sp>
        <p:sp>
          <p:nvSpPr>
            <p:cNvPr id="14" name="正方形/長方形 13">
              <a:extLst>
                <a:ext uri="{FF2B5EF4-FFF2-40B4-BE49-F238E27FC236}">
                  <a16:creationId xmlns:a16="http://schemas.microsoft.com/office/drawing/2014/main" id="{2FD49699-9673-985B-4C01-C0387410D969}"/>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更正</a:t>
              </a:r>
              <a:r>
                <a:rPr kumimoji="1" lang="en-US" altLang="ja-JP" sz="1000" b="1" dirty="0">
                  <a:solidFill>
                    <a:schemeClr val="tx1"/>
                  </a:solidFill>
                  <a:latin typeface="+mn-ea"/>
                </a:rPr>
                <a:t>(</a:t>
              </a:r>
              <a:r>
                <a:rPr kumimoji="1" lang="ja-JP" altLang="en-US" sz="1000" b="1" dirty="0">
                  <a:solidFill>
                    <a:schemeClr val="tx1"/>
                  </a:solidFill>
                  <a:latin typeface="+mn-ea"/>
                </a:rPr>
                <a:t>税額変更</a:t>
              </a:r>
              <a:r>
                <a:rPr kumimoji="1" lang="en-US" altLang="ja-JP" sz="1000" b="1" dirty="0">
                  <a:solidFill>
                    <a:schemeClr val="tx1"/>
                  </a:solidFill>
                  <a:latin typeface="+mn-ea"/>
                </a:rPr>
                <a:t>)</a:t>
              </a:r>
              <a:r>
                <a:rPr kumimoji="1" lang="ja-JP" altLang="en-US" sz="1000" b="1" dirty="0">
                  <a:solidFill>
                    <a:schemeClr val="tx1"/>
                  </a:solidFill>
                  <a:latin typeface="+mn-ea"/>
                </a:rPr>
                <a:t>処理</a:t>
              </a:r>
            </a:p>
          </p:txBody>
        </p:sp>
      </p:grpSp>
      <p:grpSp>
        <p:nvGrpSpPr>
          <p:cNvPr id="16" name="グループ化 15">
            <a:extLst>
              <a:ext uri="{FF2B5EF4-FFF2-40B4-BE49-F238E27FC236}">
                <a16:creationId xmlns:a16="http://schemas.microsoft.com/office/drawing/2014/main" id="{5D48BE81-FC6B-17ED-B855-3671F25259FB}"/>
              </a:ext>
            </a:extLst>
          </p:cNvPr>
          <p:cNvGrpSpPr/>
          <p:nvPr/>
        </p:nvGrpSpPr>
        <p:grpSpPr>
          <a:xfrm>
            <a:off x="331641" y="1889571"/>
            <a:ext cx="8480719" cy="2537649"/>
            <a:chOff x="4383024" y="977900"/>
            <a:chExt cx="8480719" cy="447033"/>
          </a:xfrm>
        </p:grpSpPr>
        <p:sp>
          <p:nvSpPr>
            <p:cNvPr id="17" name="正方形/長方形 16">
              <a:extLst>
                <a:ext uri="{FF2B5EF4-FFF2-40B4-BE49-F238E27FC236}">
                  <a16:creationId xmlns:a16="http://schemas.microsoft.com/office/drawing/2014/main" id="{712CAB93-0866-23E3-F3DF-540EA156AE85}"/>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33947212-214A-AB62-4C46-B1D616E8780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EE94F85F-D1F6-14B4-025E-B496B1F0ACB9}"/>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20</a:t>
            </a:fld>
            <a:endParaRPr kumimoji="1" lang="ja-JP" altLang="en-US" sz="800" dirty="0">
              <a:solidFill>
                <a:schemeClr val="tx1"/>
              </a:solidFill>
              <a:latin typeface="+mn-ea"/>
            </a:endParaRPr>
          </a:p>
        </p:txBody>
      </p:sp>
      <p:sp>
        <p:nvSpPr>
          <p:cNvPr id="159" name="正方形/長方形 158">
            <a:extLst>
              <a:ext uri="{FF2B5EF4-FFF2-40B4-BE49-F238E27FC236}">
                <a16:creationId xmlns:a16="http://schemas.microsoft.com/office/drawing/2014/main" id="{410778A5-9D57-ACDA-22DB-E1EE64C3C5CA}"/>
              </a:ext>
            </a:extLst>
          </p:cNvPr>
          <p:cNvSpPr/>
          <p:nvPr/>
        </p:nvSpPr>
        <p:spPr>
          <a:xfrm>
            <a:off x="6758568" y="5905505"/>
            <a:ext cx="2053792" cy="598926"/>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7.1.1.</a:t>
            </a:r>
            <a:r>
              <a:rPr kumimoji="1" lang="ja-JP" altLang="en-US" sz="500" b="1" dirty="0">
                <a:solidFill>
                  <a:schemeClr val="tx1"/>
                </a:solidFill>
                <a:latin typeface="游ゴシック" panose="020B0400000000000000" pitchFamily="50" charset="-128"/>
                <a:ea typeface="游ゴシック" panose="020B0400000000000000" pitchFamily="50" charset="-128"/>
              </a:rPr>
              <a:t>　納税類型マスタ管理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8.1.5.</a:t>
            </a:r>
            <a:r>
              <a:rPr kumimoji="1" lang="zh-TW" altLang="en-US" sz="500" b="1" dirty="0">
                <a:solidFill>
                  <a:schemeClr val="tx1"/>
                </a:solidFill>
                <a:latin typeface="游ゴシック" panose="020B0400000000000000" pitchFamily="50" charset="-128"/>
                <a:ea typeface="游ゴシック" panose="020B0400000000000000" pitchFamily="50" charset="-128"/>
              </a:rPr>
              <a:t>　減免決定通知</a:t>
            </a:r>
            <a:endParaRPr kumimoji="1" lang="ja-JP" altLang="en-US" sz="500" b="1" dirty="0">
              <a:solidFill>
                <a:schemeClr val="tx1"/>
              </a:solidFill>
              <a:latin typeface="游ゴシック" panose="020B0400000000000000" pitchFamily="50" charset="-128"/>
              <a:ea typeface="游ゴシック" panose="020B0400000000000000" pitchFamily="50" charset="-128"/>
            </a:endParaRPr>
          </a:p>
        </p:txBody>
      </p:sp>
      <p:cxnSp>
        <p:nvCxnSpPr>
          <p:cNvPr id="161" name="直線矢印コネクタ 160">
            <a:extLst>
              <a:ext uri="{FF2B5EF4-FFF2-40B4-BE49-F238E27FC236}">
                <a16:creationId xmlns:a16="http://schemas.microsoft.com/office/drawing/2014/main" id="{E71DD777-D5D0-66CD-B0FD-CAA8E53CAC6C}"/>
              </a:ext>
            </a:extLst>
          </p:cNvPr>
          <p:cNvCxnSpPr>
            <a:cxnSpLocks/>
            <a:stCxn id="150" idx="0"/>
            <a:endCxn id="53" idx="1"/>
          </p:cNvCxnSpPr>
          <p:nvPr/>
        </p:nvCxnSpPr>
        <p:spPr>
          <a:xfrm rot="5400000" flipH="1" flipV="1">
            <a:off x="4281888" y="2592930"/>
            <a:ext cx="491973" cy="389304"/>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9" name="グループ化 258">
            <a:extLst>
              <a:ext uri="{FF2B5EF4-FFF2-40B4-BE49-F238E27FC236}">
                <a16:creationId xmlns:a16="http://schemas.microsoft.com/office/drawing/2014/main" id="{E40427CA-0DF4-B898-6123-5C0E944DBE31}"/>
              </a:ext>
            </a:extLst>
          </p:cNvPr>
          <p:cNvGrpSpPr/>
          <p:nvPr/>
        </p:nvGrpSpPr>
        <p:grpSpPr>
          <a:xfrm>
            <a:off x="2778439" y="3404946"/>
            <a:ext cx="635655" cy="706178"/>
            <a:chOff x="2321719" y="2988182"/>
            <a:chExt cx="635655" cy="706178"/>
          </a:xfrm>
        </p:grpSpPr>
        <p:pic>
          <p:nvPicPr>
            <p:cNvPr id="260" name="グラフィックス 259" descr="紙 枠線">
              <a:extLst>
                <a:ext uri="{FF2B5EF4-FFF2-40B4-BE49-F238E27FC236}">
                  <a16:creationId xmlns:a16="http://schemas.microsoft.com/office/drawing/2014/main" id="{3839C96D-3E9B-F090-7DD0-45AB7766806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92892" y="3131836"/>
              <a:ext cx="307340" cy="307340"/>
            </a:xfrm>
            <a:prstGeom prst="rect">
              <a:avLst/>
            </a:prstGeom>
          </p:spPr>
        </p:pic>
        <p:cxnSp>
          <p:nvCxnSpPr>
            <p:cNvPr id="261" name="直線矢印コネクタ 36">
              <a:extLst>
                <a:ext uri="{FF2B5EF4-FFF2-40B4-BE49-F238E27FC236}">
                  <a16:creationId xmlns:a16="http://schemas.microsoft.com/office/drawing/2014/main" id="{95B8FAA9-9CF2-D547-BE8F-659A284BFEB9}"/>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62" name="正方形/長方形 261">
              <a:extLst>
                <a:ext uri="{FF2B5EF4-FFF2-40B4-BE49-F238E27FC236}">
                  <a16:creationId xmlns:a16="http://schemas.microsoft.com/office/drawing/2014/main" id="{3EF164C9-5F79-FCAB-7801-974761EC1C20}"/>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rPr>
                <a:t>減免リスト</a:t>
              </a:r>
              <a:endParaRPr kumimoji="1" lang="ja-JP" altLang="en-US" sz="500" b="1" dirty="0">
                <a:solidFill>
                  <a:schemeClr val="tx1"/>
                </a:solidFill>
                <a:latin typeface="+mn-ea"/>
              </a:endParaRPr>
            </a:p>
          </p:txBody>
        </p:sp>
      </p:grpSp>
      <p:cxnSp>
        <p:nvCxnSpPr>
          <p:cNvPr id="295" name="直線矢印コネクタ 294">
            <a:extLst>
              <a:ext uri="{FF2B5EF4-FFF2-40B4-BE49-F238E27FC236}">
                <a16:creationId xmlns:a16="http://schemas.microsoft.com/office/drawing/2014/main" id="{4001D505-0920-9E42-8181-8ADCE333A6FA}"/>
              </a:ext>
            </a:extLst>
          </p:cNvPr>
          <p:cNvCxnSpPr>
            <a:cxnSpLocks/>
            <a:stCxn id="47" idx="6"/>
            <a:endCxn id="69" idx="1"/>
          </p:cNvCxnSpPr>
          <p:nvPr/>
        </p:nvCxnSpPr>
        <p:spPr>
          <a:xfrm>
            <a:off x="1091394" y="3173185"/>
            <a:ext cx="29398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30" name="直線矢印コネクタ 29">
            <a:extLst>
              <a:ext uri="{FF2B5EF4-FFF2-40B4-BE49-F238E27FC236}">
                <a16:creationId xmlns:a16="http://schemas.microsoft.com/office/drawing/2014/main" id="{8BFA5193-DACE-4FFD-295F-F9C22A502B4F}"/>
              </a:ext>
            </a:extLst>
          </p:cNvPr>
          <p:cNvCxnSpPr>
            <a:cxnSpLocks/>
            <a:stCxn id="84" idx="3"/>
            <a:endCxn id="81" idx="1"/>
          </p:cNvCxnSpPr>
          <p:nvPr/>
        </p:nvCxnSpPr>
        <p:spPr>
          <a:xfrm>
            <a:off x="2917775" y="3173185"/>
            <a:ext cx="33001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2" name="グループ化 71">
            <a:extLst>
              <a:ext uri="{FF2B5EF4-FFF2-40B4-BE49-F238E27FC236}">
                <a16:creationId xmlns:a16="http://schemas.microsoft.com/office/drawing/2014/main" id="{DB8C05F6-7BE2-70C7-1ED9-CA2445D009C4}"/>
              </a:ext>
            </a:extLst>
          </p:cNvPr>
          <p:cNvGrpSpPr/>
          <p:nvPr/>
        </p:nvGrpSpPr>
        <p:grpSpPr>
          <a:xfrm>
            <a:off x="2833226" y="5121784"/>
            <a:ext cx="752658" cy="405710"/>
            <a:chOff x="4488244" y="5206471"/>
            <a:chExt cx="752658" cy="405710"/>
          </a:xfrm>
        </p:grpSpPr>
        <p:cxnSp>
          <p:nvCxnSpPr>
            <p:cNvPr id="73" name="直線矢印コネクタ 72">
              <a:extLst>
                <a:ext uri="{FF2B5EF4-FFF2-40B4-BE49-F238E27FC236}">
                  <a16:creationId xmlns:a16="http://schemas.microsoft.com/office/drawing/2014/main" id="{962EA005-71C7-BF6E-0E51-FB43BDF46455}"/>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4" name="グループ化 73">
              <a:extLst>
                <a:ext uri="{FF2B5EF4-FFF2-40B4-BE49-F238E27FC236}">
                  <a16:creationId xmlns:a16="http://schemas.microsoft.com/office/drawing/2014/main" id="{CD9A59AE-4E5C-B698-8F1A-471726ECC9A5}"/>
                </a:ext>
              </a:extLst>
            </p:cNvPr>
            <p:cNvGrpSpPr/>
            <p:nvPr/>
          </p:nvGrpSpPr>
          <p:grpSpPr>
            <a:xfrm>
              <a:off x="4610864" y="5312359"/>
              <a:ext cx="69614" cy="299822"/>
              <a:chOff x="2439407" y="2962964"/>
              <a:chExt cx="69614" cy="430496"/>
            </a:xfrm>
          </p:grpSpPr>
          <p:cxnSp>
            <p:nvCxnSpPr>
              <p:cNvPr id="76" name="直線コネクタ 75">
                <a:extLst>
                  <a:ext uri="{FF2B5EF4-FFF2-40B4-BE49-F238E27FC236}">
                    <a16:creationId xmlns:a16="http://schemas.microsoft.com/office/drawing/2014/main" id="{9AA60B58-AB73-ED18-7E0C-DF2A9C71B27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7" name="直線コネクタ 76">
                <a:extLst>
                  <a:ext uri="{FF2B5EF4-FFF2-40B4-BE49-F238E27FC236}">
                    <a16:creationId xmlns:a16="http://schemas.microsoft.com/office/drawing/2014/main" id="{837CDFD0-A819-B697-F044-58F846E519C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9" name="直線コネクタ 78">
                <a:extLst>
                  <a:ext uri="{FF2B5EF4-FFF2-40B4-BE49-F238E27FC236}">
                    <a16:creationId xmlns:a16="http://schemas.microsoft.com/office/drawing/2014/main" id="{1AF4C4EC-CA12-07AB-537E-6DA7EEA682B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5" name="正方形/長方形 74">
              <a:extLst>
                <a:ext uri="{FF2B5EF4-FFF2-40B4-BE49-F238E27FC236}">
                  <a16:creationId xmlns:a16="http://schemas.microsoft.com/office/drawing/2014/main" id="{D2F50FA9-1C3C-34B1-BB93-AA8795279F3C}"/>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80" name="直線矢印コネクタ 79">
            <a:extLst>
              <a:ext uri="{FF2B5EF4-FFF2-40B4-BE49-F238E27FC236}">
                <a16:creationId xmlns:a16="http://schemas.microsoft.com/office/drawing/2014/main" id="{E3756A07-2F8E-5D72-1C4B-ADFEE95721F4}"/>
              </a:ext>
            </a:extLst>
          </p:cNvPr>
          <p:cNvCxnSpPr>
            <a:cxnSpLocks/>
            <a:stCxn id="84" idx="2"/>
            <a:endCxn id="86" idx="1"/>
          </p:cNvCxnSpPr>
          <p:nvPr/>
        </p:nvCxnSpPr>
        <p:spPr>
          <a:xfrm>
            <a:off x="2619833" y="3407560"/>
            <a:ext cx="1299" cy="135389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82" name="グループ化 81">
            <a:extLst>
              <a:ext uri="{FF2B5EF4-FFF2-40B4-BE49-F238E27FC236}">
                <a16:creationId xmlns:a16="http://schemas.microsoft.com/office/drawing/2014/main" id="{A4432E32-4BF6-D5F2-CFDA-7034FA629547}"/>
              </a:ext>
            </a:extLst>
          </p:cNvPr>
          <p:cNvGrpSpPr/>
          <p:nvPr/>
        </p:nvGrpSpPr>
        <p:grpSpPr>
          <a:xfrm>
            <a:off x="2321891" y="2938810"/>
            <a:ext cx="595884" cy="468750"/>
            <a:chOff x="2420174" y="2805910"/>
            <a:chExt cx="595884" cy="468750"/>
          </a:xfrm>
        </p:grpSpPr>
        <p:pic>
          <p:nvPicPr>
            <p:cNvPr id="83" name="グラフィックス 82" descr="ユーザー 枠線">
              <a:extLst>
                <a:ext uri="{FF2B5EF4-FFF2-40B4-BE49-F238E27FC236}">
                  <a16:creationId xmlns:a16="http://schemas.microsoft.com/office/drawing/2014/main" id="{EB669C67-068A-C85A-1C20-EDD33047B32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84" name="四角形: 角を丸くする 83">
              <a:extLst>
                <a:ext uri="{FF2B5EF4-FFF2-40B4-BE49-F238E27FC236}">
                  <a16:creationId xmlns:a16="http://schemas.microsoft.com/office/drawing/2014/main" id="{4FC00DBB-FD2D-8787-6E6E-14B409A9D43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確認・登録</a:t>
              </a:r>
            </a:p>
          </p:txBody>
        </p:sp>
      </p:grpSp>
      <p:grpSp>
        <p:nvGrpSpPr>
          <p:cNvPr id="85" name="グループ化 84">
            <a:extLst>
              <a:ext uri="{FF2B5EF4-FFF2-40B4-BE49-F238E27FC236}">
                <a16:creationId xmlns:a16="http://schemas.microsoft.com/office/drawing/2014/main" id="{92AD5A32-0A5C-2A87-A823-3A75D9D6EDB2}"/>
              </a:ext>
            </a:extLst>
          </p:cNvPr>
          <p:cNvGrpSpPr/>
          <p:nvPr/>
        </p:nvGrpSpPr>
        <p:grpSpPr>
          <a:xfrm>
            <a:off x="2332015" y="4761454"/>
            <a:ext cx="575637" cy="451948"/>
            <a:chOff x="5274238" y="5435536"/>
            <a:chExt cx="439201" cy="345439"/>
          </a:xfrm>
        </p:grpSpPr>
        <p:sp>
          <p:nvSpPr>
            <p:cNvPr id="86" name="フローチャート: 磁気ディスク 85">
              <a:extLst>
                <a:ext uri="{FF2B5EF4-FFF2-40B4-BE49-F238E27FC236}">
                  <a16:creationId xmlns:a16="http://schemas.microsoft.com/office/drawing/2014/main" id="{0B37263E-575C-6BF4-FAD3-BCABBE112C6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87" name="円弧 86">
              <a:extLst>
                <a:ext uri="{FF2B5EF4-FFF2-40B4-BE49-F238E27FC236}">
                  <a16:creationId xmlns:a16="http://schemas.microsoft.com/office/drawing/2014/main" id="{6EC5E359-AF35-C75C-D588-8B14E8AA4C9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88" name="円弧 87">
              <a:extLst>
                <a:ext uri="{FF2B5EF4-FFF2-40B4-BE49-F238E27FC236}">
                  <a16:creationId xmlns:a16="http://schemas.microsoft.com/office/drawing/2014/main" id="{E771C031-4587-2044-1ADA-927123E9EDE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51" name="グループ化 50">
            <a:extLst>
              <a:ext uri="{FF2B5EF4-FFF2-40B4-BE49-F238E27FC236}">
                <a16:creationId xmlns:a16="http://schemas.microsoft.com/office/drawing/2014/main" id="{8C24D198-C315-AF25-7128-A1E2FF276380}"/>
              </a:ext>
            </a:extLst>
          </p:cNvPr>
          <p:cNvGrpSpPr/>
          <p:nvPr/>
        </p:nvGrpSpPr>
        <p:grpSpPr>
          <a:xfrm>
            <a:off x="4722526" y="2307220"/>
            <a:ext cx="595884" cy="468750"/>
            <a:chOff x="2420174" y="2805910"/>
            <a:chExt cx="595884" cy="468750"/>
          </a:xfrm>
        </p:grpSpPr>
        <p:pic>
          <p:nvPicPr>
            <p:cNvPr id="52" name="グラフィックス 51" descr="ユーザー 枠線">
              <a:extLst>
                <a:ext uri="{FF2B5EF4-FFF2-40B4-BE49-F238E27FC236}">
                  <a16:creationId xmlns:a16="http://schemas.microsoft.com/office/drawing/2014/main" id="{A124A6BB-4C94-989E-F6B3-84BB7DF31A63}"/>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53" name="四角形: 角を丸くする 52">
              <a:extLst>
                <a:ext uri="{FF2B5EF4-FFF2-40B4-BE49-F238E27FC236}">
                  <a16:creationId xmlns:a16="http://schemas.microsoft.com/office/drawing/2014/main" id="{18799D35-5888-2027-65E8-936030036EA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減免決定</a:t>
              </a:r>
            </a:p>
          </p:txBody>
        </p:sp>
      </p:grpSp>
      <p:grpSp>
        <p:nvGrpSpPr>
          <p:cNvPr id="54" name="グループ化 53">
            <a:extLst>
              <a:ext uri="{FF2B5EF4-FFF2-40B4-BE49-F238E27FC236}">
                <a16:creationId xmlns:a16="http://schemas.microsoft.com/office/drawing/2014/main" id="{249DC66F-E0B5-56C7-4819-702822EFE1B8}"/>
              </a:ext>
            </a:extLst>
          </p:cNvPr>
          <p:cNvGrpSpPr/>
          <p:nvPr/>
        </p:nvGrpSpPr>
        <p:grpSpPr>
          <a:xfrm>
            <a:off x="4737952" y="3565171"/>
            <a:ext cx="595884" cy="468750"/>
            <a:chOff x="2420174" y="2805910"/>
            <a:chExt cx="595884" cy="468750"/>
          </a:xfrm>
        </p:grpSpPr>
        <p:pic>
          <p:nvPicPr>
            <p:cNvPr id="56" name="グラフィックス 55" descr="ユーザー 枠線">
              <a:extLst>
                <a:ext uri="{FF2B5EF4-FFF2-40B4-BE49-F238E27FC236}">
                  <a16:creationId xmlns:a16="http://schemas.microsoft.com/office/drawing/2014/main" id="{FE109BC5-3440-7F3C-0781-111D645609B5}"/>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57" name="四角形: 角を丸くする 56">
              <a:extLst>
                <a:ext uri="{FF2B5EF4-FFF2-40B4-BE49-F238E27FC236}">
                  <a16:creationId xmlns:a16="http://schemas.microsoft.com/office/drawing/2014/main" id="{BCB92907-69A9-86D9-EED3-A8BDBB2F8F2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減免不許可</a:t>
              </a:r>
            </a:p>
          </p:txBody>
        </p:sp>
      </p:grpSp>
      <p:grpSp>
        <p:nvGrpSpPr>
          <p:cNvPr id="97" name="グループ化 96">
            <a:extLst>
              <a:ext uri="{FF2B5EF4-FFF2-40B4-BE49-F238E27FC236}">
                <a16:creationId xmlns:a16="http://schemas.microsoft.com/office/drawing/2014/main" id="{1773D428-5316-5F36-7134-66168600294B}"/>
              </a:ext>
            </a:extLst>
          </p:cNvPr>
          <p:cNvGrpSpPr/>
          <p:nvPr/>
        </p:nvGrpSpPr>
        <p:grpSpPr>
          <a:xfrm>
            <a:off x="5256036" y="5121784"/>
            <a:ext cx="752658" cy="405710"/>
            <a:chOff x="4488244" y="5206471"/>
            <a:chExt cx="752658" cy="405710"/>
          </a:xfrm>
        </p:grpSpPr>
        <p:cxnSp>
          <p:nvCxnSpPr>
            <p:cNvPr id="98" name="直線矢印コネクタ 97">
              <a:extLst>
                <a:ext uri="{FF2B5EF4-FFF2-40B4-BE49-F238E27FC236}">
                  <a16:creationId xmlns:a16="http://schemas.microsoft.com/office/drawing/2014/main" id="{2A58BEFE-468B-3D55-C53B-57E73E6514B8}"/>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99" name="グループ化 98">
              <a:extLst>
                <a:ext uri="{FF2B5EF4-FFF2-40B4-BE49-F238E27FC236}">
                  <a16:creationId xmlns:a16="http://schemas.microsoft.com/office/drawing/2014/main" id="{F9B24DED-617A-FC02-FF03-0B921C4D4D5F}"/>
                </a:ext>
              </a:extLst>
            </p:cNvPr>
            <p:cNvGrpSpPr/>
            <p:nvPr/>
          </p:nvGrpSpPr>
          <p:grpSpPr>
            <a:xfrm>
              <a:off x="4610864" y="5312359"/>
              <a:ext cx="69614" cy="299822"/>
              <a:chOff x="2439407" y="2962964"/>
              <a:chExt cx="69614" cy="430496"/>
            </a:xfrm>
          </p:grpSpPr>
          <p:cxnSp>
            <p:nvCxnSpPr>
              <p:cNvPr id="101" name="直線コネクタ 100">
                <a:extLst>
                  <a:ext uri="{FF2B5EF4-FFF2-40B4-BE49-F238E27FC236}">
                    <a16:creationId xmlns:a16="http://schemas.microsoft.com/office/drawing/2014/main" id="{1C5C3D66-3B41-D1F2-AF4E-ABDE0872209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02" name="直線コネクタ 101">
                <a:extLst>
                  <a:ext uri="{FF2B5EF4-FFF2-40B4-BE49-F238E27FC236}">
                    <a16:creationId xmlns:a16="http://schemas.microsoft.com/office/drawing/2014/main" id="{C818CA21-D646-3D75-E6BA-D1F65A293E1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03" name="直線コネクタ 102">
                <a:extLst>
                  <a:ext uri="{FF2B5EF4-FFF2-40B4-BE49-F238E27FC236}">
                    <a16:creationId xmlns:a16="http://schemas.microsoft.com/office/drawing/2014/main" id="{7E29BE68-80D0-2503-0F03-F7AB82C0A40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00" name="正方形/長方形 99">
              <a:extLst>
                <a:ext uri="{FF2B5EF4-FFF2-40B4-BE49-F238E27FC236}">
                  <a16:creationId xmlns:a16="http://schemas.microsoft.com/office/drawing/2014/main" id="{D9CB7467-E3C3-B246-929C-6005211C1D05}"/>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104" name="直線矢印コネクタ 103">
            <a:extLst>
              <a:ext uri="{FF2B5EF4-FFF2-40B4-BE49-F238E27FC236}">
                <a16:creationId xmlns:a16="http://schemas.microsoft.com/office/drawing/2014/main" id="{EA550988-E8DB-C1CF-D01C-FDD727840BE7}"/>
              </a:ext>
            </a:extLst>
          </p:cNvPr>
          <p:cNvCxnSpPr>
            <a:cxnSpLocks/>
            <a:stCxn id="57" idx="2"/>
            <a:endCxn id="106" idx="1"/>
          </p:cNvCxnSpPr>
          <p:nvPr/>
        </p:nvCxnSpPr>
        <p:spPr>
          <a:xfrm>
            <a:off x="5035894" y="4033921"/>
            <a:ext cx="1299" cy="72753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05" name="グループ化 104">
            <a:extLst>
              <a:ext uri="{FF2B5EF4-FFF2-40B4-BE49-F238E27FC236}">
                <a16:creationId xmlns:a16="http://schemas.microsoft.com/office/drawing/2014/main" id="{4E615C39-606A-2BA6-6DFB-7467E60A1C73}"/>
              </a:ext>
            </a:extLst>
          </p:cNvPr>
          <p:cNvGrpSpPr/>
          <p:nvPr/>
        </p:nvGrpSpPr>
        <p:grpSpPr>
          <a:xfrm>
            <a:off x="4748076" y="4761454"/>
            <a:ext cx="575637" cy="451948"/>
            <a:chOff x="5274238" y="5435536"/>
            <a:chExt cx="439201" cy="345439"/>
          </a:xfrm>
        </p:grpSpPr>
        <p:sp>
          <p:nvSpPr>
            <p:cNvPr id="106" name="フローチャート: 磁気ディスク 105">
              <a:extLst>
                <a:ext uri="{FF2B5EF4-FFF2-40B4-BE49-F238E27FC236}">
                  <a16:creationId xmlns:a16="http://schemas.microsoft.com/office/drawing/2014/main" id="{9D9106DD-9740-DF20-2424-9B9DA28F19B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07" name="円弧 106">
              <a:extLst>
                <a:ext uri="{FF2B5EF4-FFF2-40B4-BE49-F238E27FC236}">
                  <a16:creationId xmlns:a16="http://schemas.microsoft.com/office/drawing/2014/main" id="{CA737143-6D60-1F34-06F9-E791EEA0C85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11" name="円弧 110">
              <a:extLst>
                <a:ext uri="{FF2B5EF4-FFF2-40B4-BE49-F238E27FC236}">
                  <a16:creationId xmlns:a16="http://schemas.microsoft.com/office/drawing/2014/main" id="{078AD675-1F39-767F-61FC-C52D2BE1E36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70" name="直線矢印コネクタ 160">
            <a:extLst>
              <a:ext uri="{FF2B5EF4-FFF2-40B4-BE49-F238E27FC236}">
                <a16:creationId xmlns:a16="http://schemas.microsoft.com/office/drawing/2014/main" id="{29E1D4A8-D636-D3BC-21BE-50921908C003}"/>
              </a:ext>
            </a:extLst>
          </p:cNvPr>
          <p:cNvCxnSpPr>
            <a:cxnSpLocks/>
            <a:stCxn id="53" idx="3"/>
            <a:endCxn id="123" idx="1"/>
          </p:cNvCxnSpPr>
          <p:nvPr/>
        </p:nvCxnSpPr>
        <p:spPr>
          <a:xfrm>
            <a:off x="5318410" y="2541595"/>
            <a:ext cx="830939" cy="628976"/>
          </a:xfrm>
          <a:prstGeom prst="bentConnector3">
            <a:avLst>
              <a:gd name="adj1" fmla="val 51146"/>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73" name="直線矢印コネクタ 160">
            <a:extLst>
              <a:ext uri="{FF2B5EF4-FFF2-40B4-BE49-F238E27FC236}">
                <a16:creationId xmlns:a16="http://schemas.microsoft.com/office/drawing/2014/main" id="{151E2C12-99AE-7B65-05B4-2B53DFFB8AD3}"/>
              </a:ext>
            </a:extLst>
          </p:cNvPr>
          <p:cNvCxnSpPr>
            <a:cxnSpLocks/>
            <a:stCxn id="57" idx="3"/>
            <a:endCxn id="123" idx="1"/>
          </p:cNvCxnSpPr>
          <p:nvPr/>
        </p:nvCxnSpPr>
        <p:spPr>
          <a:xfrm flipV="1">
            <a:off x="5333836" y="3170571"/>
            <a:ext cx="815513" cy="628975"/>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9" name="直線矢印コネクタ 227">
            <a:extLst>
              <a:ext uri="{FF2B5EF4-FFF2-40B4-BE49-F238E27FC236}">
                <a16:creationId xmlns:a16="http://schemas.microsoft.com/office/drawing/2014/main" id="{802C3CDD-1BA5-C1A1-9F75-CD4842560270}"/>
              </a:ext>
            </a:extLst>
          </p:cNvPr>
          <p:cNvCxnSpPr>
            <a:cxnSpLocks/>
          </p:cNvCxnSpPr>
          <p:nvPr/>
        </p:nvCxnSpPr>
        <p:spPr>
          <a:xfrm rot="10800000" flipH="1" flipV="1">
            <a:off x="4722526" y="2632115"/>
            <a:ext cx="28146" cy="2445833"/>
          </a:xfrm>
          <a:prstGeom prst="bentConnector3">
            <a:avLst>
              <a:gd name="adj1" fmla="val -524540"/>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89" name="グループ化 188">
            <a:extLst>
              <a:ext uri="{FF2B5EF4-FFF2-40B4-BE49-F238E27FC236}">
                <a16:creationId xmlns:a16="http://schemas.microsoft.com/office/drawing/2014/main" id="{0692465D-4424-60E1-4943-19903DFAC992}"/>
              </a:ext>
            </a:extLst>
          </p:cNvPr>
          <p:cNvGrpSpPr/>
          <p:nvPr/>
        </p:nvGrpSpPr>
        <p:grpSpPr>
          <a:xfrm>
            <a:off x="4333222" y="3307574"/>
            <a:ext cx="404730" cy="569270"/>
            <a:chOff x="4333222" y="3307574"/>
            <a:chExt cx="404730" cy="569270"/>
          </a:xfrm>
        </p:grpSpPr>
        <p:cxnSp>
          <p:nvCxnSpPr>
            <p:cNvPr id="186" name="直線矢印コネクタ 185">
              <a:extLst>
                <a:ext uri="{FF2B5EF4-FFF2-40B4-BE49-F238E27FC236}">
                  <a16:creationId xmlns:a16="http://schemas.microsoft.com/office/drawing/2014/main" id="{7F9A9F26-733A-56F8-78F2-D2677B5A4651}"/>
                </a:ext>
              </a:extLst>
            </p:cNvPr>
            <p:cNvCxnSpPr>
              <a:cxnSpLocks/>
              <a:stCxn id="150" idx="2"/>
              <a:endCxn id="57" idx="1"/>
            </p:cNvCxnSpPr>
            <p:nvPr/>
          </p:nvCxnSpPr>
          <p:spPr>
            <a:xfrm rot="16200000" flipH="1">
              <a:off x="4289601" y="3351195"/>
              <a:ext cx="491972" cy="404730"/>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01" name="円弧 200">
              <a:extLst>
                <a:ext uri="{FF2B5EF4-FFF2-40B4-BE49-F238E27FC236}">
                  <a16:creationId xmlns:a16="http://schemas.microsoft.com/office/drawing/2014/main" id="{7B317B7B-9EBB-04A7-C300-90C0FC964036}"/>
                </a:ext>
              </a:extLst>
            </p:cNvPr>
            <p:cNvSpPr/>
            <p:nvPr/>
          </p:nvSpPr>
          <p:spPr>
            <a:xfrm>
              <a:off x="4522421" y="3754187"/>
              <a:ext cx="109439" cy="122657"/>
            </a:xfrm>
            <a:prstGeom prst="arc">
              <a:avLst>
                <a:gd name="adj1" fmla="val 11128715"/>
                <a:gd name="adj2" fmla="val 21250158"/>
              </a:avLst>
            </a:prstGeom>
            <a:solidFill>
              <a:schemeClr val="bg1"/>
            </a:solidFill>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mn-ea"/>
              </a:endParaRPr>
            </a:p>
          </p:txBody>
        </p:sp>
      </p:grpSp>
      <p:sp>
        <p:nvSpPr>
          <p:cNvPr id="183" name="正方形/長方形 182">
            <a:extLst>
              <a:ext uri="{FF2B5EF4-FFF2-40B4-BE49-F238E27FC236}">
                <a16:creationId xmlns:a16="http://schemas.microsoft.com/office/drawing/2014/main" id="{7BB1EF2C-58F4-2673-3CC4-4E7C91850A8D}"/>
              </a:ext>
            </a:extLst>
          </p:cNvPr>
          <p:cNvSpPr/>
          <p:nvPr/>
        </p:nvSpPr>
        <p:spPr>
          <a:xfrm>
            <a:off x="3732974" y="2974374"/>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減免許可</a:t>
            </a:r>
          </a:p>
        </p:txBody>
      </p:sp>
      <p:sp>
        <p:nvSpPr>
          <p:cNvPr id="184" name="正方形/長方形 183">
            <a:extLst>
              <a:ext uri="{FF2B5EF4-FFF2-40B4-BE49-F238E27FC236}">
                <a16:creationId xmlns:a16="http://schemas.microsoft.com/office/drawing/2014/main" id="{C6AAD037-8950-F7FC-A645-708520D789B9}"/>
              </a:ext>
            </a:extLst>
          </p:cNvPr>
          <p:cNvSpPr/>
          <p:nvPr/>
        </p:nvSpPr>
        <p:spPr>
          <a:xfrm>
            <a:off x="3968851" y="2431344"/>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185" name="正方形/長方形 184">
            <a:extLst>
              <a:ext uri="{FF2B5EF4-FFF2-40B4-BE49-F238E27FC236}">
                <a16:creationId xmlns:a16="http://schemas.microsoft.com/office/drawing/2014/main" id="{152493FE-64C3-8142-5777-3820A410A1A6}"/>
              </a:ext>
            </a:extLst>
          </p:cNvPr>
          <p:cNvSpPr/>
          <p:nvPr/>
        </p:nvSpPr>
        <p:spPr>
          <a:xfrm>
            <a:off x="3968851" y="369132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p>
        </p:txBody>
      </p:sp>
      <p:grpSp>
        <p:nvGrpSpPr>
          <p:cNvPr id="27" name="グループ化 26">
            <a:extLst>
              <a:ext uri="{FF2B5EF4-FFF2-40B4-BE49-F238E27FC236}">
                <a16:creationId xmlns:a16="http://schemas.microsoft.com/office/drawing/2014/main" id="{1F1187A2-9F19-2711-639E-209EBA083FFE}"/>
              </a:ext>
            </a:extLst>
          </p:cNvPr>
          <p:cNvGrpSpPr/>
          <p:nvPr/>
        </p:nvGrpSpPr>
        <p:grpSpPr>
          <a:xfrm>
            <a:off x="7301111" y="3017571"/>
            <a:ext cx="306000" cy="306000"/>
            <a:chOff x="547477" y="5946304"/>
            <a:chExt cx="182044" cy="182044"/>
          </a:xfrm>
        </p:grpSpPr>
        <p:sp>
          <p:nvSpPr>
            <p:cNvPr id="28" name="楕円 27">
              <a:extLst>
                <a:ext uri="{FF2B5EF4-FFF2-40B4-BE49-F238E27FC236}">
                  <a16:creationId xmlns:a16="http://schemas.microsoft.com/office/drawing/2014/main" id="{E80FF4D7-1C08-F77D-0C01-39919A3C6018}"/>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9" name="グループ化 28">
              <a:extLst>
                <a:ext uri="{FF2B5EF4-FFF2-40B4-BE49-F238E27FC236}">
                  <a16:creationId xmlns:a16="http://schemas.microsoft.com/office/drawing/2014/main" id="{1D007185-F022-912E-0410-B7AB2826DD34}"/>
                </a:ext>
              </a:extLst>
            </p:cNvPr>
            <p:cNvGrpSpPr/>
            <p:nvPr/>
          </p:nvGrpSpPr>
          <p:grpSpPr>
            <a:xfrm>
              <a:off x="572442" y="5996943"/>
              <a:ext cx="132113" cy="80765"/>
              <a:chOff x="2601006" y="3678667"/>
              <a:chExt cx="132113" cy="80765"/>
            </a:xfrm>
          </p:grpSpPr>
          <p:sp>
            <p:nvSpPr>
              <p:cNvPr id="31" name="正方形/長方形 30">
                <a:extLst>
                  <a:ext uri="{FF2B5EF4-FFF2-40B4-BE49-F238E27FC236}">
                    <a16:creationId xmlns:a16="http://schemas.microsoft.com/office/drawing/2014/main" id="{EF8746AF-B0EF-AC78-62F5-ED958BC895F0}"/>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2" name="二等辺三角形 31">
                <a:extLst>
                  <a:ext uri="{FF2B5EF4-FFF2-40B4-BE49-F238E27FC236}">
                    <a16:creationId xmlns:a16="http://schemas.microsoft.com/office/drawing/2014/main" id="{E4163B2E-DB9B-03E5-F6B0-E99054917023}"/>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3" name="二等辺三角形 32">
                <a:extLst>
                  <a:ext uri="{FF2B5EF4-FFF2-40B4-BE49-F238E27FC236}">
                    <a16:creationId xmlns:a16="http://schemas.microsoft.com/office/drawing/2014/main" id="{7707B3F0-2A61-D2A7-1ABD-2FB79B019305}"/>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34" name="正方形/長方形 33">
                <a:extLst>
                  <a:ext uri="{FF2B5EF4-FFF2-40B4-BE49-F238E27FC236}">
                    <a16:creationId xmlns:a16="http://schemas.microsoft.com/office/drawing/2014/main" id="{B23B1665-5E96-1E0F-A991-4E82BF7FF4B0}"/>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35" name="正方形/長方形 34">
            <a:extLst>
              <a:ext uri="{FF2B5EF4-FFF2-40B4-BE49-F238E27FC236}">
                <a16:creationId xmlns:a16="http://schemas.microsoft.com/office/drawing/2014/main" id="{E7CDB71C-BE06-575E-77E5-F1D7E3B36032}"/>
              </a:ext>
            </a:extLst>
          </p:cNvPr>
          <p:cNvSpPr/>
          <p:nvPr/>
        </p:nvSpPr>
        <p:spPr>
          <a:xfrm>
            <a:off x="7454057" y="2751115"/>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発送して終了</a:t>
            </a:r>
          </a:p>
        </p:txBody>
      </p:sp>
      <p:sp>
        <p:nvSpPr>
          <p:cNvPr id="40" name="正方形/長方形 39">
            <a:extLst>
              <a:ext uri="{FF2B5EF4-FFF2-40B4-BE49-F238E27FC236}">
                <a16:creationId xmlns:a16="http://schemas.microsoft.com/office/drawing/2014/main" id="{FE3A0640-685A-5461-0C8D-3944D392A347}"/>
              </a:ext>
            </a:extLst>
          </p:cNvPr>
          <p:cNvSpPr/>
          <p:nvPr/>
        </p:nvSpPr>
        <p:spPr>
          <a:xfrm>
            <a:off x="7105505" y="2062223"/>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通知</a:t>
            </a:r>
            <a:r>
              <a:rPr kumimoji="1" lang="en-US" altLang="ja-JP" sz="600" b="1" dirty="0">
                <a:solidFill>
                  <a:schemeClr val="tx1"/>
                </a:solidFill>
                <a:latin typeface="+mn-ea"/>
              </a:rPr>
              <a:t>(</a:t>
            </a:r>
            <a:r>
              <a:rPr kumimoji="1" lang="ja-JP" altLang="en-US" sz="600" b="1" dirty="0">
                <a:solidFill>
                  <a:schemeClr val="tx1"/>
                </a:solidFill>
                <a:latin typeface="+mn-ea"/>
              </a:rPr>
              <a:t>郵送</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sp>
        <p:nvSpPr>
          <p:cNvPr id="45" name="正方形/長方形 44">
            <a:extLst>
              <a:ext uri="{FF2B5EF4-FFF2-40B4-BE49-F238E27FC236}">
                <a16:creationId xmlns:a16="http://schemas.microsoft.com/office/drawing/2014/main" id="{005EF4CD-F240-9FC3-C613-560DBA54E6DB}"/>
              </a:ext>
            </a:extLst>
          </p:cNvPr>
          <p:cNvSpPr/>
          <p:nvPr/>
        </p:nvSpPr>
        <p:spPr>
          <a:xfrm>
            <a:off x="536696" y="332357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46" name="グループ化 45">
            <a:extLst>
              <a:ext uri="{FF2B5EF4-FFF2-40B4-BE49-F238E27FC236}">
                <a16:creationId xmlns:a16="http://schemas.microsoft.com/office/drawing/2014/main" id="{4EF4D619-2206-1DAB-5272-96E5BD985508}"/>
              </a:ext>
            </a:extLst>
          </p:cNvPr>
          <p:cNvGrpSpPr/>
          <p:nvPr/>
        </p:nvGrpSpPr>
        <p:grpSpPr>
          <a:xfrm>
            <a:off x="785394" y="3020185"/>
            <a:ext cx="306000" cy="306000"/>
            <a:chOff x="8420362" y="5457393"/>
            <a:chExt cx="182044" cy="182044"/>
          </a:xfrm>
        </p:grpSpPr>
        <p:sp>
          <p:nvSpPr>
            <p:cNvPr id="47" name="楕円 46">
              <a:extLst>
                <a:ext uri="{FF2B5EF4-FFF2-40B4-BE49-F238E27FC236}">
                  <a16:creationId xmlns:a16="http://schemas.microsoft.com/office/drawing/2014/main" id="{186B35FB-602B-5B83-7EE6-5770A8AC18B9}"/>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48" name="グラフィックス 47" descr="封筒 枠線">
              <a:extLst>
                <a:ext uri="{FF2B5EF4-FFF2-40B4-BE49-F238E27FC236}">
                  <a16:creationId xmlns:a16="http://schemas.microsoft.com/office/drawing/2014/main" id="{DD667AA2-5CA4-A2F7-B914-C6C823E1156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432184" y="5469215"/>
              <a:ext cx="158400" cy="158400"/>
            </a:xfrm>
            <a:prstGeom prst="rect">
              <a:avLst/>
            </a:prstGeom>
          </p:spPr>
        </p:pic>
      </p:grpSp>
      <p:sp>
        <p:nvSpPr>
          <p:cNvPr id="49" name="正方形/長方形 48">
            <a:extLst>
              <a:ext uri="{FF2B5EF4-FFF2-40B4-BE49-F238E27FC236}">
                <a16:creationId xmlns:a16="http://schemas.microsoft.com/office/drawing/2014/main" id="{1B71B372-B6CD-3C06-E410-50891BEDC258}"/>
              </a:ext>
            </a:extLst>
          </p:cNvPr>
          <p:cNvSpPr/>
          <p:nvPr/>
        </p:nvSpPr>
        <p:spPr>
          <a:xfrm>
            <a:off x="531654" y="1979636"/>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申請</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50" name="グループ化 49">
            <a:extLst>
              <a:ext uri="{FF2B5EF4-FFF2-40B4-BE49-F238E27FC236}">
                <a16:creationId xmlns:a16="http://schemas.microsoft.com/office/drawing/2014/main" id="{F4122E97-60C2-D3B3-79DD-095C8461D4AB}"/>
              </a:ext>
            </a:extLst>
          </p:cNvPr>
          <p:cNvGrpSpPr/>
          <p:nvPr/>
        </p:nvGrpSpPr>
        <p:grpSpPr>
          <a:xfrm>
            <a:off x="944745" y="1518318"/>
            <a:ext cx="1502998" cy="282453"/>
            <a:chOff x="1196017" y="1512947"/>
            <a:chExt cx="1502998" cy="282453"/>
          </a:xfrm>
        </p:grpSpPr>
        <p:cxnSp>
          <p:nvCxnSpPr>
            <p:cNvPr id="59" name="直線矢印コネクタ 58">
              <a:extLst>
                <a:ext uri="{FF2B5EF4-FFF2-40B4-BE49-F238E27FC236}">
                  <a16:creationId xmlns:a16="http://schemas.microsoft.com/office/drawing/2014/main" id="{5292F749-6FCA-A260-9018-F81A603AFF50}"/>
                </a:ext>
              </a:extLst>
            </p:cNvPr>
            <p:cNvCxnSpPr>
              <a:cxnSpLocks/>
              <a:endCxn id="62" idx="1"/>
            </p:cNvCxnSpPr>
            <p:nvPr/>
          </p:nvCxnSpPr>
          <p:spPr>
            <a:xfrm flipV="1">
              <a:off x="1196017" y="1654173"/>
              <a:ext cx="316159" cy="2642"/>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1" name="正方形/長方形 60">
              <a:extLst>
                <a:ext uri="{FF2B5EF4-FFF2-40B4-BE49-F238E27FC236}">
                  <a16:creationId xmlns:a16="http://schemas.microsoft.com/office/drawing/2014/main" id="{FD382620-AF3D-1877-CB95-8ADC022FAB37}"/>
                </a:ext>
              </a:extLst>
            </p:cNvPr>
            <p:cNvSpPr/>
            <p:nvPr/>
          </p:nvSpPr>
          <p:spPr>
            <a:xfrm>
              <a:off x="1709600" y="151294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減免申請書</a:t>
              </a:r>
            </a:p>
          </p:txBody>
        </p:sp>
        <p:pic>
          <p:nvPicPr>
            <p:cNvPr id="62" name="グラフィックス 61" descr="紙 枠線">
              <a:extLst>
                <a:ext uri="{FF2B5EF4-FFF2-40B4-BE49-F238E27FC236}">
                  <a16:creationId xmlns:a16="http://schemas.microsoft.com/office/drawing/2014/main" id="{01F45FBC-520D-0DF9-AFF7-67715BB1789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512176" y="1523706"/>
              <a:ext cx="260934" cy="260934"/>
            </a:xfrm>
            <a:prstGeom prst="rect">
              <a:avLst/>
            </a:prstGeom>
          </p:spPr>
        </p:pic>
      </p:grpSp>
      <p:grpSp>
        <p:nvGrpSpPr>
          <p:cNvPr id="63" name="グループ化 62">
            <a:extLst>
              <a:ext uri="{FF2B5EF4-FFF2-40B4-BE49-F238E27FC236}">
                <a16:creationId xmlns:a16="http://schemas.microsoft.com/office/drawing/2014/main" id="{05269D5C-D35F-FD8A-E481-E34F25A2D707}"/>
              </a:ext>
            </a:extLst>
          </p:cNvPr>
          <p:cNvGrpSpPr/>
          <p:nvPr/>
        </p:nvGrpSpPr>
        <p:grpSpPr>
          <a:xfrm>
            <a:off x="7454057" y="1518318"/>
            <a:ext cx="1502998" cy="282453"/>
            <a:chOff x="1196017" y="1512947"/>
            <a:chExt cx="1502998" cy="282453"/>
          </a:xfrm>
        </p:grpSpPr>
        <p:cxnSp>
          <p:nvCxnSpPr>
            <p:cNvPr id="65" name="直線矢印コネクタ 64">
              <a:extLst>
                <a:ext uri="{FF2B5EF4-FFF2-40B4-BE49-F238E27FC236}">
                  <a16:creationId xmlns:a16="http://schemas.microsoft.com/office/drawing/2014/main" id="{DBCC7CE0-3D57-85D2-F869-2FD9156090FE}"/>
                </a:ext>
              </a:extLst>
            </p:cNvPr>
            <p:cNvCxnSpPr>
              <a:cxnSpLocks/>
              <a:endCxn id="67" idx="1"/>
            </p:cNvCxnSpPr>
            <p:nvPr/>
          </p:nvCxnSpPr>
          <p:spPr>
            <a:xfrm flipV="1">
              <a:off x="1196017" y="1654173"/>
              <a:ext cx="316159" cy="2642"/>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6" name="正方形/長方形 65">
              <a:extLst>
                <a:ext uri="{FF2B5EF4-FFF2-40B4-BE49-F238E27FC236}">
                  <a16:creationId xmlns:a16="http://schemas.microsoft.com/office/drawing/2014/main" id="{A21A4923-36B0-14BE-8BAE-494F85BB1F72}"/>
                </a:ext>
              </a:extLst>
            </p:cNvPr>
            <p:cNvSpPr/>
            <p:nvPr/>
          </p:nvSpPr>
          <p:spPr>
            <a:xfrm>
              <a:off x="1709600" y="151294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減免決定通知書</a:t>
              </a:r>
            </a:p>
          </p:txBody>
        </p:sp>
        <p:pic>
          <p:nvPicPr>
            <p:cNvPr id="67" name="グラフィックス 66" descr="紙 枠線">
              <a:extLst>
                <a:ext uri="{FF2B5EF4-FFF2-40B4-BE49-F238E27FC236}">
                  <a16:creationId xmlns:a16="http://schemas.microsoft.com/office/drawing/2014/main" id="{FEDAB76B-F178-5904-1E9B-4B2F07DB9C0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512176" y="1523706"/>
              <a:ext cx="260934" cy="260934"/>
            </a:xfrm>
            <a:prstGeom prst="rect">
              <a:avLst/>
            </a:prstGeom>
          </p:spPr>
        </p:pic>
      </p:grpSp>
      <p:grpSp>
        <p:nvGrpSpPr>
          <p:cNvPr id="68" name="グループ化 67">
            <a:extLst>
              <a:ext uri="{FF2B5EF4-FFF2-40B4-BE49-F238E27FC236}">
                <a16:creationId xmlns:a16="http://schemas.microsoft.com/office/drawing/2014/main" id="{7E49ACAD-4D73-A5CC-87AC-D78922C475D0}"/>
              </a:ext>
            </a:extLst>
          </p:cNvPr>
          <p:cNvGrpSpPr/>
          <p:nvPr/>
        </p:nvGrpSpPr>
        <p:grpSpPr>
          <a:xfrm>
            <a:off x="1385376" y="2944429"/>
            <a:ext cx="587415" cy="457512"/>
            <a:chOff x="5266944" y="2798826"/>
            <a:chExt cx="455771" cy="301859"/>
          </a:xfrm>
        </p:grpSpPr>
        <p:sp>
          <p:nvSpPr>
            <p:cNvPr id="69" name="四角形: 角を丸くする 68">
              <a:extLst>
                <a:ext uri="{FF2B5EF4-FFF2-40B4-BE49-F238E27FC236}">
                  <a16:creationId xmlns:a16="http://schemas.microsoft.com/office/drawing/2014/main" id="{9497A0BA-EE18-B070-F783-39130DDD1C0A}"/>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受付</a:t>
              </a:r>
            </a:p>
          </p:txBody>
        </p:sp>
        <p:pic>
          <p:nvPicPr>
            <p:cNvPr id="71" name="グラフィックス 70" descr="挙手 枠線">
              <a:extLst>
                <a:ext uri="{FF2B5EF4-FFF2-40B4-BE49-F238E27FC236}">
                  <a16:creationId xmlns:a16="http://schemas.microsoft.com/office/drawing/2014/main" id="{5A618765-3CAD-BC48-528A-6120E8DBA851}"/>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rot="16200000" flipV="1">
              <a:off x="5301234" y="2831681"/>
              <a:ext cx="98334" cy="98334"/>
            </a:xfrm>
            <a:prstGeom prst="rect">
              <a:avLst/>
            </a:prstGeom>
          </p:spPr>
        </p:pic>
      </p:grpSp>
      <p:grpSp>
        <p:nvGrpSpPr>
          <p:cNvPr id="78" name="グループ化 77">
            <a:extLst>
              <a:ext uri="{FF2B5EF4-FFF2-40B4-BE49-F238E27FC236}">
                <a16:creationId xmlns:a16="http://schemas.microsoft.com/office/drawing/2014/main" id="{DC8071A1-6134-019D-373A-A458323D1425}"/>
              </a:ext>
            </a:extLst>
          </p:cNvPr>
          <p:cNvGrpSpPr/>
          <p:nvPr/>
        </p:nvGrpSpPr>
        <p:grpSpPr>
          <a:xfrm>
            <a:off x="3247789" y="2944429"/>
            <a:ext cx="587415" cy="457512"/>
            <a:chOff x="5266944" y="2798826"/>
            <a:chExt cx="455771" cy="301859"/>
          </a:xfrm>
        </p:grpSpPr>
        <p:sp>
          <p:nvSpPr>
            <p:cNvPr id="81" name="四角形: 角を丸くする 80">
              <a:extLst>
                <a:ext uri="{FF2B5EF4-FFF2-40B4-BE49-F238E27FC236}">
                  <a16:creationId xmlns:a16="http://schemas.microsoft.com/office/drawing/2014/main" id="{4D395EB7-0D25-3911-8218-E771A4734308}"/>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減免審査</a:t>
              </a:r>
            </a:p>
          </p:txBody>
        </p:sp>
        <p:pic>
          <p:nvPicPr>
            <p:cNvPr id="89" name="グラフィックス 88" descr="挙手 枠線">
              <a:extLst>
                <a:ext uri="{FF2B5EF4-FFF2-40B4-BE49-F238E27FC236}">
                  <a16:creationId xmlns:a16="http://schemas.microsoft.com/office/drawing/2014/main" id="{B8A81BC2-9533-75A5-7F98-105A686D4EB7}"/>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rot="16200000" flipV="1">
              <a:off x="5301234" y="2831681"/>
              <a:ext cx="98334" cy="98334"/>
            </a:xfrm>
            <a:prstGeom prst="rect">
              <a:avLst/>
            </a:prstGeom>
          </p:spPr>
        </p:pic>
      </p:grpSp>
      <p:grpSp>
        <p:nvGrpSpPr>
          <p:cNvPr id="90" name="グループ化 89">
            <a:extLst>
              <a:ext uri="{FF2B5EF4-FFF2-40B4-BE49-F238E27FC236}">
                <a16:creationId xmlns:a16="http://schemas.microsoft.com/office/drawing/2014/main" id="{32E5C47F-D281-20A5-6BF5-B09B1F5CA1C4}"/>
              </a:ext>
            </a:extLst>
          </p:cNvPr>
          <p:cNvGrpSpPr/>
          <p:nvPr/>
        </p:nvGrpSpPr>
        <p:grpSpPr>
          <a:xfrm>
            <a:off x="6605897" y="3411967"/>
            <a:ext cx="635655" cy="706178"/>
            <a:chOff x="2321719" y="2988182"/>
            <a:chExt cx="635655" cy="706178"/>
          </a:xfrm>
        </p:grpSpPr>
        <p:pic>
          <p:nvPicPr>
            <p:cNvPr id="91" name="グラフィックス 90" descr="紙 枠線">
              <a:extLst>
                <a:ext uri="{FF2B5EF4-FFF2-40B4-BE49-F238E27FC236}">
                  <a16:creationId xmlns:a16="http://schemas.microsoft.com/office/drawing/2014/main" id="{E7911E39-3D8D-3BB6-87AF-961C716E6A0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92892" y="3131836"/>
              <a:ext cx="307340" cy="307340"/>
            </a:xfrm>
            <a:prstGeom prst="rect">
              <a:avLst/>
            </a:prstGeom>
          </p:spPr>
        </p:pic>
        <p:cxnSp>
          <p:nvCxnSpPr>
            <p:cNvPr id="92" name="直線矢印コネクタ 36">
              <a:extLst>
                <a:ext uri="{FF2B5EF4-FFF2-40B4-BE49-F238E27FC236}">
                  <a16:creationId xmlns:a16="http://schemas.microsoft.com/office/drawing/2014/main" id="{22F0C78B-3A8E-0E43-43A4-696AA5892737}"/>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3" name="正方形/長方形 92">
              <a:extLst>
                <a:ext uri="{FF2B5EF4-FFF2-40B4-BE49-F238E27FC236}">
                  <a16:creationId xmlns:a16="http://schemas.microsoft.com/office/drawing/2014/main" id="{FE5CDCD2-ED1A-8AD3-DAD4-ABB2653AEE7F}"/>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rPr>
                <a:t>減免決定通知書</a:t>
              </a:r>
              <a:endParaRPr kumimoji="1" lang="ja-JP" altLang="en-US" sz="500" b="1" dirty="0">
                <a:solidFill>
                  <a:schemeClr val="tx1"/>
                </a:solidFill>
                <a:latin typeface="+mn-ea"/>
              </a:endParaRPr>
            </a:p>
          </p:txBody>
        </p:sp>
      </p:grpSp>
      <p:grpSp>
        <p:nvGrpSpPr>
          <p:cNvPr id="94" name="グループ化 93">
            <a:extLst>
              <a:ext uri="{FF2B5EF4-FFF2-40B4-BE49-F238E27FC236}">
                <a16:creationId xmlns:a16="http://schemas.microsoft.com/office/drawing/2014/main" id="{B53C244C-702D-09FD-BAB7-426AEF367BE3}"/>
              </a:ext>
            </a:extLst>
          </p:cNvPr>
          <p:cNvGrpSpPr/>
          <p:nvPr/>
        </p:nvGrpSpPr>
        <p:grpSpPr>
          <a:xfrm>
            <a:off x="6660684" y="5121784"/>
            <a:ext cx="752658" cy="405710"/>
            <a:chOff x="4488244" y="5206471"/>
            <a:chExt cx="752658" cy="405710"/>
          </a:xfrm>
        </p:grpSpPr>
        <p:cxnSp>
          <p:nvCxnSpPr>
            <p:cNvPr id="96" name="直線矢印コネクタ 95">
              <a:extLst>
                <a:ext uri="{FF2B5EF4-FFF2-40B4-BE49-F238E27FC236}">
                  <a16:creationId xmlns:a16="http://schemas.microsoft.com/office/drawing/2014/main" id="{97BC73E3-1080-26A5-3E76-441C34BC49AE}"/>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08" name="グループ化 107">
              <a:extLst>
                <a:ext uri="{FF2B5EF4-FFF2-40B4-BE49-F238E27FC236}">
                  <a16:creationId xmlns:a16="http://schemas.microsoft.com/office/drawing/2014/main" id="{27DB923F-0C7D-0FC9-EA19-14CCFA8E6BCB}"/>
                </a:ext>
              </a:extLst>
            </p:cNvPr>
            <p:cNvGrpSpPr/>
            <p:nvPr/>
          </p:nvGrpSpPr>
          <p:grpSpPr>
            <a:xfrm>
              <a:off x="4610864" y="5312359"/>
              <a:ext cx="69614" cy="299822"/>
              <a:chOff x="2439407" y="2962964"/>
              <a:chExt cx="69614" cy="430496"/>
            </a:xfrm>
          </p:grpSpPr>
          <p:cxnSp>
            <p:nvCxnSpPr>
              <p:cNvPr id="113" name="直線コネクタ 112">
                <a:extLst>
                  <a:ext uri="{FF2B5EF4-FFF2-40B4-BE49-F238E27FC236}">
                    <a16:creationId xmlns:a16="http://schemas.microsoft.com/office/drawing/2014/main" id="{8A0D40CC-9F84-444B-01A6-AE0C4FDAE3D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7" name="直線コネクタ 116">
                <a:extLst>
                  <a:ext uri="{FF2B5EF4-FFF2-40B4-BE49-F238E27FC236}">
                    <a16:creationId xmlns:a16="http://schemas.microsoft.com/office/drawing/2014/main" id="{C36B8E9A-5434-377F-18D6-0711A2DA714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9" name="直線コネクタ 118">
                <a:extLst>
                  <a:ext uri="{FF2B5EF4-FFF2-40B4-BE49-F238E27FC236}">
                    <a16:creationId xmlns:a16="http://schemas.microsoft.com/office/drawing/2014/main" id="{D103A962-DB89-0688-B484-8E2AF52F15E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09" name="正方形/長方形 108">
              <a:extLst>
                <a:ext uri="{FF2B5EF4-FFF2-40B4-BE49-F238E27FC236}">
                  <a16:creationId xmlns:a16="http://schemas.microsoft.com/office/drawing/2014/main" id="{A638F913-9E67-2B4F-4507-55DBD40EC4E9}"/>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cxnSp>
        <p:nvCxnSpPr>
          <p:cNvPr id="120" name="直線矢印コネクタ 119">
            <a:extLst>
              <a:ext uri="{FF2B5EF4-FFF2-40B4-BE49-F238E27FC236}">
                <a16:creationId xmlns:a16="http://schemas.microsoft.com/office/drawing/2014/main" id="{02D0526A-D7E2-23D7-B46C-9E84CFD7DC73}"/>
              </a:ext>
            </a:extLst>
          </p:cNvPr>
          <p:cNvCxnSpPr>
            <a:cxnSpLocks/>
            <a:stCxn id="125" idx="1"/>
            <a:endCxn id="123" idx="2"/>
          </p:cNvCxnSpPr>
          <p:nvPr/>
        </p:nvCxnSpPr>
        <p:spPr>
          <a:xfrm flipH="1" flipV="1">
            <a:off x="6447291" y="3404946"/>
            <a:ext cx="1299" cy="135650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21" name="グループ化 120">
            <a:extLst>
              <a:ext uri="{FF2B5EF4-FFF2-40B4-BE49-F238E27FC236}">
                <a16:creationId xmlns:a16="http://schemas.microsoft.com/office/drawing/2014/main" id="{D04CA2DA-4231-CA3C-0B24-AA13063F6C3E}"/>
              </a:ext>
            </a:extLst>
          </p:cNvPr>
          <p:cNvGrpSpPr/>
          <p:nvPr/>
        </p:nvGrpSpPr>
        <p:grpSpPr>
          <a:xfrm>
            <a:off x="6149349" y="2936196"/>
            <a:ext cx="595884" cy="468750"/>
            <a:chOff x="2420174" y="2805910"/>
            <a:chExt cx="595884" cy="468750"/>
          </a:xfrm>
        </p:grpSpPr>
        <p:pic>
          <p:nvPicPr>
            <p:cNvPr id="122" name="グラフィックス 121" descr="ユーザー 枠線">
              <a:extLst>
                <a:ext uri="{FF2B5EF4-FFF2-40B4-BE49-F238E27FC236}">
                  <a16:creationId xmlns:a16="http://schemas.microsoft.com/office/drawing/2014/main" id="{5C3F1772-AA34-4537-814F-9AE076E31C2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23" name="四角形: 角を丸くする 122">
              <a:extLst>
                <a:ext uri="{FF2B5EF4-FFF2-40B4-BE49-F238E27FC236}">
                  <a16:creationId xmlns:a16="http://schemas.microsoft.com/office/drawing/2014/main" id="{EFF71DB9-BAE5-3B50-2C23-4D1DB826CEAE}"/>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通知書発行</a:t>
              </a:r>
            </a:p>
          </p:txBody>
        </p:sp>
      </p:grpSp>
      <p:grpSp>
        <p:nvGrpSpPr>
          <p:cNvPr id="124" name="グループ化 123">
            <a:extLst>
              <a:ext uri="{FF2B5EF4-FFF2-40B4-BE49-F238E27FC236}">
                <a16:creationId xmlns:a16="http://schemas.microsoft.com/office/drawing/2014/main" id="{097D4A42-87FE-5A51-46E2-95FE3AF400FC}"/>
              </a:ext>
            </a:extLst>
          </p:cNvPr>
          <p:cNvGrpSpPr/>
          <p:nvPr/>
        </p:nvGrpSpPr>
        <p:grpSpPr>
          <a:xfrm>
            <a:off x="6159473" y="4761454"/>
            <a:ext cx="575637" cy="451948"/>
            <a:chOff x="5274238" y="5435536"/>
            <a:chExt cx="439201" cy="345439"/>
          </a:xfrm>
        </p:grpSpPr>
        <p:sp>
          <p:nvSpPr>
            <p:cNvPr id="125" name="フローチャート: 磁気ディスク 124">
              <a:extLst>
                <a:ext uri="{FF2B5EF4-FFF2-40B4-BE49-F238E27FC236}">
                  <a16:creationId xmlns:a16="http://schemas.microsoft.com/office/drawing/2014/main" id="{58032E0B-BD82-5C9F-20EC-58DF37DAAFB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7" name="円弧 146">
              <a:extLst>
                <a:ext uri="{FF2B5EF4-FFF2-40B4-BE49-F238E27FC236}">
                  <a16:creationId xmlns:a16="http://schemas.microsoft.com/office/drawing/2014/main" id="{F2C16800-CAAA-0F2A-7984-4109D84AB15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8" name="円弧 147">
              <a:extLst>
                <a:ext uri="{FF2B5EF4-FFF2-40B4-BE49-F238E27FC236}">
                  <a16:creationId xmlns:a16="http://schemas.microsoft.com/office/drawing/2014/main" id="{518DDFD4-48E3-DAFD-A85E-71A7CE17B10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150" name="ひし形 149">
            <a:extLst>
              <a:ext uri="{FF2B5EF4-FFF2-40B4-BE49-F238E27FC236}">
                <a16:creationId xmlns:a16="http://schemas.microsoft.com/office/drawing/2014/main" id="{6203E947-8863-2684-9DE3-BACBDC898E5F}"/>
              </a:ext>
            </a:extLst>
          </p:cNvPr>
          <p:cNvSpPr/>
          <p:nvPr/>
        </p:nvSpPr>
        <p:spPr>
          <a:xfrm>
            <a:off x="4161236" y="3033568"/>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164" name="直線矢印コネクタ 163">
            <a:extLst>
              <a:ext uri="{FF2B5EF4-FFF2-40B4-BE49-F238E27FC236}">
                <a16:creationId xmlns:a16="http://schemas.microsoft.com/office/drawing/2014/main" id="{F70ED0B0-977F-A4F0-859C-6736D90B57A6}"/>
              </a:ext>
            </a:extLst>
          </p:cNvPr>
          <p:cNvCxnSpPr>
            <a:cxnSpLocks/>
            <a:stCxn id="69" idx="3"/>
            <a:endCxn id="84" idx="1"/>
          </p:cNvCxnSpPr>
          <p:nvPr/>
        </p:nvCxnSpPr>
        <p:spPr>
          <a:xfrm>
            <a:off x="1972791" y="3173185"/>
            <a:ext cx="34910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71" name="直線矢印コネクタ 170">
            <a:extLst>
              <a:ext uri="{FF2B5EF4-FFF2-40B4-BE49-F238E27FC236}">
                <a16:creationId xmlns:a16="http://schemas.microsoft.com/office/drawing/2014/main" id="{4F72A85C-5B7F-B1A9-B975-C8F349000070}"/>
              </a:ext>
            </a:extLst>
          </p:cNvPr>
          <p:cNvCxnSpPr>
            <a:cxnSpLocks/>
            <a:stCxn id="81" idx="3"/>
            <a:endCxn id="150" idx="1"/>
          </p:cNvCxnSpPr>
          <p:nvPr/>
        </p:nvCxnSpPr>
        <p:spPr>
          <a:xfrm flipV="1">
            <a:off x="3835204" y="3170571"/>
            <a:ext cx="326032" cy="2614"/>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75" name="直線矢印コネクタ 174">
            <a:extLst>
              <a:ext uri="{FF2B5EF4-FFF2-40B4-BE49-F238E27FC236}">
                <a16:creationId xmlns:a16="http://schemas.microsoft.com/office/drawing/2014/main" id="{421DA4F0-31E6-B3CB-9C76-AA9E50FB0663}"/>
              </a:ext>
            </a:extLst>
          </p:cNvPr>
          <p:cNvCxnSpPr>
            <a:cxnSpLocks/>
            <a:stCxn id="123" idx="3"/>
            <a:endCxn id="28" idx="2"/>
          </p:cNvCxnSpPr>
          <p:nvPr/>
        </p:nvCxnSpPr>
        <p:spPr>
          <a:xfrm>
            <a:off x="6745233" y="3170571"/>
            <a:ext cx="55587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82" name="直線矢印コネクタ 181">
            <a:extLst>
              <a:ext uri="{FF2B5EF4-FFF2-40B4-BE49-F238E27FC236}">
                <a16:creationId xmlns:a16="http://schemas.microsoft.com/office/drawing/2014/main" id="{39EC5AB1-FB64-1D3A-5D61-5A0B38112276}"/>
              </a:ext>
            </a:extLst>
          </p:cNvPr>
          <p:cNvCxnSpPr>
            <a:cxnSpLocks/>
            <a:stCxn id="91" idx="3"/>
            <a:endCxn id="28" idx="4"/>
          </p:cNvCxnSpPr>
          <p:nvPr/>
        </p:nvCxnSpPr>
        <p:spPr>
          <a:xfrm flipV="1">
            <a:off x="7084410" y="3323571"/>
            <a:ext cx="369701" cy="38572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0422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F39113-A528-206E-4B4A-C266A5850071}"/>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07DEAFAE-D769-EF5B-C4A6-AE7FF64BF487}"/>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43B337CC-595E-2CEE-4880-8D98D6C337D0}"/>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BED01D57-F7CB-9FCE-7BDC-84B49035F84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29FC327E-A6F4-831A-761C-AD99E622F899}"/>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F4E0E505-2990-7AB3-FAFE-7D6DCAFDB6E1}"/>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6D4287FF-4C6B-9050-28C8-12BBAC4136F2}"/>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10.1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9EE0D762-0B87-9F5E-757C-8FEBE14C915D}"/>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登記所宛の評価通知</a:t>
              </a:r>
            </a:p>
          </p:txBody>
        </p:sp>
        <p:sp>
          <p:nvSpPr>
            <p:cNvPr id="14" name="正方形/長方形 13">
              <a:extLst>
                <a:ext uri="{FF2B5EF4-FFF2-40B4-BE49-F238E27FC236}">
                  <a16:creationId xmlns:a16="http://schemas.microsoft.com/office/drawing/2014/main" id="{72B3321D-9C37-D578-9209-67F54B156C01}"/>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通知</a:t>
              </a:r>
            </a:p>
          </p:txBody>
        </p:sp>
      </p:grpSp>
      <p:grpSp>
        <p:nvGrpSpPr>
          <p:cNvPr id="16" name="グループ化 15">
            <a:extLst>
              <a:ext uri="{FF2B5EF4-FFF2-40B4-BE49-F238E27FC236}">
                <a16:creationId xmlns:a16="http://schemas.microsoft.com/office/drawing/2014/main" id="{EF93B4A8-83AD-090E-D79E-BAC61799DCEF}"/>
              </a:ext>
            </a:extLst>
          </p:cNvPr>
          <p:cNvGrpSpPr/>
          <p:nvPr/>
        </p:nvGrpSpPr>
        <p:grpSpPr>
          <a:xfrm>
            <a:off x="331641" y="1889571"/>
            <a:ext cx="8480719" cy="1948733"/>
            <a:chOff x="4383024" y="977900"/>
            <a:chExt cx="8480719" cy="447033"/>
          </a:xfrm>
        </p:grpSpPr>
        <p:sp>
          <p:nvSpPr>
            <p:cNvPr id="17" name="正方形/長方形 16">
              <a:extLst>
                <a:ext uri="{FF2B5EF4-FFF2-40B4-BE49-F238E27FC236}">
                  <a16:creationId xmlns:a16="http://schemas.microsoft.com/office/drawing/2014/main" id="{207A04F9-1CC0-DFA6-8EAD-24D27D4327C6}"/>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296147A2-5C92-EAE6-4A7B-BC197F7A9DB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A7067B47-FBE0-94F6-B619-19B1650DA36F}"/>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21</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8F3A74C4-11B8-8B5D-C89C-048A3A6EEAFC}"/>
              </a:ext>
            </a:extLst>
          </p:cNvPr>
          <p:cNvGrpSpPr/>
          <p:nvPr/>
        </p:nvGrpSpPr>
        <p:grpSpPr>
          <a:xfrm>
            <a:off x="1813307"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34BCB19D-E6C0-9CC0-B993-B3CD285D463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07D87899-4C10-BD5D-B614-7F424EEE590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帳票作成</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電子データ</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grpSp>
      <p:cxnSp>
        <p:nvCxnSpPr>
          <p:cNvPr id="33" name="直線矢印コネクタ 32">
            <a:extLst>
              <a:ext uri="{FF2B5EF4-FFF2-40B4-BE49-F238E27FC236}">
                <a16:creationId xmlns:a16="http://schemas.microsoft.com/office/drawing/2014/main" id="{00795E4D-E579-2A61-31B8-6BD76B7FD75C}"/>
              </a:ext>
            </a:extLst>
          </p:cNvPr>
          <p:cNvCxnSpPr>
            <a:cxnSpLocks/>
            <a:stCxn id="22" idx="2"/>
            <a:endCxn id="118" idx="1"/>
          </p:cNvCxnSpPr>
          <p:nvPr/>
        </p:nvCxnSpPr>
        <p:spPr>
          <a:xfrm>
            <a:off x="2111249" y="2897084"/>
            <a:ext cx="1299" cy="120292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4A99DEB3-9BB9-669A-C6DD-EBBEEC3C760C}"/>
              </a:ext>
            </a:extLst>
          </p:cNvPr>
          <p:cNvCxnSpPr>
            <a:cxnSpLocks/>
            <a:stCxn id="62" idx="6"/>
            <a:endCxn id="22" idx="1"/>
          </p:cNvCxnSpPr>
          <p:nvPr/>
        </p:nvCxnSpPr>
        <p:spPr>
          <a:xfrm>
            <a:off x="1201693" y="2662709"/>
            <a:ext cx="61161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AC77C7DC-DC5D-C8EA-9B1D-FD86F1FEA595}"/>
              </a:ext>
            </a:extLst>
          </p:cNvPr>
          <p:cNvSpPr/>
          <p:nvPr/>
        </p:nvSpPr>
        <p:spPr>
          <a:xfrm>
            <a:off x="6758568" y="5877559"/>
            <a:ext cx="2053792" cy="626871"/>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8.1.8.</a:t>
            </a:r>
            <a:r>
              <a:rPr kumimoji="1" lang="ja-JP" altLang="en-US" sz="500" b="1" dirty="0">
                <a:solidFill>
                  <a:schemeClr val="tx1"/>
                </a:solidFill>
                <a:latin typeface="游ゴシック" panose="020B0400000000000000" pitchFamily="50" charset="-128"/>
                <a:ea typeface="游ゴシック" panose="020B0400000000000000" pitchFamily="50" charset="-128"/>
              </a:rPr>
              <a:t>　登記所への通知</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669D53BF-2775-5002-AEA4-2A9DB7AA7B94}"/>
              </a:ext>
            </a:extLst>
          </p:cNvPr>
          <p:cNvGrpSpPr/>
          <p:nvPr/>
        </p:nvGrpSpPr>
        <p:grpSpPr>
          <a:xfrm>
            <a:off x="1823431" y="4100008"/>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5C546269-210E-39EF-A5DC-B26EDCD90E4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A71F6D2B-7AE0-5BDA-0F5A-3F33A12D3AD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B9E3866F-A84D-04D2-0FB7-F506AB48553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9" name="グループ化 78">
            <a:extLst>
              <a:ext uri="{FF2B5EF4-FFF2-40B4-BE49-F238E27FC236}">
                <a16:creationId xmlns:a16="http://schemas.microsoft.com/office/drawing/2014/main" id="{EBECC02C-9E90-7EBC-ADA6-DC1A3D359243}"/>
              </a:ext>
            </a:extLst>
          </p:cNvPr>
          <p:cNvGrpSpPr/>
          <p:nvPr/>
        </p:nvGrpSpPr>
        <p:grpSpPr>
          <a:xfrm>
            <a:off x="2331585" y="4462150"/>
            <a:ext cx="752658" cy="405710"/>
            <a:chOff x="4488244" y="5206471"/>
            <a:chExt cx="752658" cy="405710"/>
          </a:xfrm>
        </p:grpSpPr>
        <p:cxnSp>
          <p:nvCxnSpPr>
            <p:cNvPr id="80" name="直線矢印コネクタ 79">
              <a:extLst>
                <a:ext uri="{FF2B5EF4-FFF2-40B4-BE49-F238E27FC236}">
                  <a16:creationId xmlns:a16="http://schemas.microsoft.com/office/drawing/2014/main" id="{53146BBD-96FE-0F7E-A532-54888DA2B69D}"/>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6C3B369A-8B8A-E80F-7361-4768698F211F}"/>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BB4BE806-E82F-B6DF-BF89-3196E20C912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503580D6-475A-3A4B-811F-3A1640829F0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5C999EF7-6F99-DF8C-19EF-9061F5142A0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5EC67A6C-EE25-C251-D0A4-45BEEE6AB457}"/>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2" name="グループ化 1">
            <a:extLst>
              <a:ext uri="{FF2B5EF4-FFF2-40B4-BE49-F238E27FC236}">
                <a16:creationId xmlns:a16="http://schemas.microsoft.com/office/drawing/2014/main" id="{8DB8C2FB-0006-A8A2-D91B-BFB654599833}"/>
              </a:ext>
            </a:extLst>
          </p:cNvPr>
          <p:cNvGrpSpPr/>
          <p:nvPr/>
        </p:nvGrpSpPr>
        <p:grpSpPr>
          <a:xfrm>
            <a:off x="331641" y="4997262"/>
            <a:ext cx="8480719" cy="449892"/>
            <a:chOff x="4383024" y="977900"/>
            <a:chExt cx="8480719" cy="447033"/>
          </a:xfrm>
        </p:grpSpPr>
        <p:sp>
          <p:nvSpPr>
            <p:cNvPr id="6" name="正方形/長方形 5">
              <a:extLst>
                <a:ext uri="{FF2B5EF4-FFF2-40B4-BE49-F238E27FC236}">
                  <a16:creationId xmlns:a16="http://schemas.microsoft.com/office/drawing/2014/main" id="{0E28B13D-77DB-EC62-7AF3-9E444F97AD94}"/>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wrap="none" rtlCol="0" anchor="ctr"/>
            <a:lstStyle/>
            <a:p>
              <a:pPr algn="ctr"/>
              <a:r>
                <a:rPr kumimoji="1" lang="ja-JP" altLang="en-US" sz="800" b="1" dirty="0">
                  <a:solidFill>
                    <a:schemeClr val="tx1"/>
                  </a:solidFill>
                  <a:latin typeface="+mn-ea"/>
                </a:rPr>
                <a:t>法務局</a:t>
              </a:r>
              <a:endParaRPr kumimoji="1" lang="en-US" altLang="ja-JP" sz="800" b="1" dirty="0">
                <a:solidFill>
                  <a:schemeClr val="tx1"/>
                </a:solidFill>
                <a:latin typeface="+mn-ea"/>
              </a:endParaRPr>
            </a:p>
          </p:txBody>
        </p:sp>
        <p:sp>
          <p:nvSpPr>
            <p:cNvPr id="19" name="正方形/長方形 18">
              <a:extLst>
                <a:ext uri="{FF2B5EF4-FFF2-40B4-BE49-F238E27FC236}">
                  <a16:creationId xmlns:a16="http://schemas.microsoft.com/office/drawing/2014/main" id="{6938EFB0-2928-DD2D-9ACA-4B0C506A9846}"/>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cxnSp>
        <p:nvCxnSpPr>
          <p:cNvPr id="96" name="直線矢印コネクタ 95">
            <a:extLst>
              <a:ext uri="{FF2B5EF4-FFF2-40B4-BE49-F238E27FC236}">
                <a16:creationId xmlns:a16="http://schemas.microsoft.com/office/drawing/2014/main" id="{4217E734-CCC7-4F09-0734-C1946ACBD929}"/>
              </a:ext>
            </a:extLst>
          </p:cNvPr>
          <p:cNvCxnSpPr>
            <a:cxnSpLocks/>
            <a:stCxn id="22" idx="3"/>
            <a:endCxn id="37" idx="2"/>
          </p:cNvCxnSpPr>
          <p:nvPr/>
        </p:nvCxnSpPr>
        <p:spPr>
          <a:xfrm>
            <a:off x="2409191" y="2662709"/>
            <a:ext cx="309530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4" name="グループ化 23">
            <a:extLst>
              <a:ext uri="{FF2B5EF4-FFF2-40B4-BE49-F238E27FC236}">
                <a16:creationId xmlns:a16="http://schemas.microsoft.com/office/drawing/2014/main" id="{1A5F38D0-62CE-CFDB-833E-2A894A06D916}"/>
              </a:ext>
            </a:extLst>
          </p:cNvPr>
          <p:cNvGrpSpPr/>
          <p:nvPr/>
        </p:nvGrpSpPr>
        <p:grpSpPr>
          <a:xfrm rot="5400000" flipV="1">
            <a:off x="4569541" y="3874889"/>
            <a:ext cx="2175932" cy="47531"/>
            <a:chOff x="8481980" y="5728210"/>
            <a:chExt cx="2175932" cy="47531"/>
          </a:xfrm>
        </p:grpSpPr>
        <p:cxnSp>
          <p:nvCxnSpPr>
            <p:cNvPr id="25" name="直線矢印コネクタ 24">
              <a:extLst>
                <a:ext uri="{FF2B5EF4-FFF2-40B4-BE49-F238E27FC236}">
                  <a16:creationId xmlns:a16="http://schemas.microsoft.com/office/drawing/2014/main" id="{446E0E7D-A148-8424-4F8A-229B3CD967D2}"/>
                </a:ext>
              </a:extLst>
            </p:cNvPr>
            <p:cNvCxnSpPr>
              <a:cxnSpLocks/>
              <a:stCxn id="26" idx="6"/>
              <a:endCxn id="27" idx="0"/>
            </p:cNvCxnSpPr>
            <p:nvPr/>
          </p:nvCxnSpPr>
          <p:spPr>
            <a:xfrm rot="5400000" flipH="1" flipV="1">
              <a:off x="9593711" y="4687775"/>
              <a:ext cx="2" cy="212840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6" name="楕円 25">
              <a:extLst>
                <a:ext uri="{FF2B5EF4-FFF2-40B4-BE49-F238E27FC236}">
                  <a16:creationId xmlns:a16="http://schemas.microsoft.com/office/drawing/2014/main" id="{CB4F05A2-BF67-B043-57D6-A3011228A0CB}"/>
                </a:ext>
              </a:extLst>
            </p:cNvPr>
            <p:cNvSpPr/>
            <p:nvPr/>
          </p:nvSpPr>
          <p:spPr>
            <a:xfrm>
              <a:off x="8481980" y="572821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7" name="二等辺三角形 26">
              <a:extLst>
                <a:ext uri="{FF2B5EF4-FFF2-40B4-BE49-F238E27FC236}">
                  <a16:creationId xmlns:a16="http://schemas.microsoft.com/office/drawing/2014/main" id="{3BB7B0BF-BF51-99E5-4F0B-2DFA5E940F34}"/>
                </a:ext>
              </a:extLst>
            </p:cNvPr>
            <p:cNvSpPr/>
            <p:nvPr/>
          </p:nvSpPr>
          <p:spPr>
            <a:xfrm rot="5400000">
              <a:off x="10598665" y="5716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32" name="グループ化 31">
            <a:extLst>
              <a:ext uri="{FF2B5EF4-FFF2-40B4-BE49-F238E27FC236}">
                <a16:creationId xmlns:a16="http://schemas.microsoft.com/office/drawing/2014/main" id="{E4D52D41-E3B3-87F6-DD13-BFD4D3F89C79}"/>
              </a:ext>
            </a:extLst>
          </p:cNvPr>
          <p:cNvGrpSpPr/>
          <p:nvPr/>
        </p:nvGrpSpPr>
        <p:grpSpPr>
          <a:xfrm>
            <a:off x="5504495" y="2509709"/>
            <a:ext cx="306000" cy="306000"/>
            <a:chOff x="547477" y="5946304"/>
            <a:chExt cx="182044" cy="182044"/>
          </a:xfrm>
        </p:grpSpPr>
        <p:sp>
          <p:nvSpPr>
            <p:cNvPr id="37" name="楕円 36">
              <a:extLst>
                <a:ext uri="{FF2B5EF4-FFF2-40B4-BE49-F238E27FC236}">
                  <a16:creationId xmlns:a16="http://schemas.microsoft.com/office/drawing/2014/main" id="{37A00529-BC67-8D30-DC51-7EE9F5E4EAB7}"/>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4" name="グループ化 43">
              <a:extLst>
                <a:ext uri="{FF2B5EF4-FFF2-40B4-BE49-F238E27FC236}">
                  <a16:creationId xmlns:a16="http://schemas.microsoft.com/office/drawing/2014/main" id="{198231B3-2156-5539-2B54-6D1E6073F2A3}"/>
                </a:ext>
              </a:extLst>
            </p:cNvPr>
            <p:cNvGrpSpPr/>
            <p:nvPr/>
          </p:nvGrpSpPr>
          <p:grpSpPr>
            <a:xfrm>
              <a:off x="572442" y="5996943"/>
              <a:ext cx="132113" cy="80765"/>
              <a:chOff x="2601006" y="3678667"/>
              <a:chExt cx="132113" cy="80765"/>
            </a:xfrm>
          </p:grpSpPr>
          <p:sp>
            <p:nvSpPr>
              <p:cNvPr id="47" name="正方形/長方形 46">
                <a:extLst>
                  <a:ext uri="{FF2B5EF4-FFF2-40B4-BE49-F238E27FC236}">
                    <a16:creationId xmlns:a16="http://schemas.microsoft.com/office/drawing/2014/main" id="{851750B5-25D9-8E59-3910-AF8CFD78B72B}"/>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8" name="二等辺三角形 47">
                <a:extLst>
                  <a:ext uri="{FF2B5EF4-FFF2-40B4-BE49-F238E27FC236}">
                    <a16:creationId xmlns:a16="http://schemas.microsoft.com/office/drawing/2014/main" id="{E7F3B177-F120-A302-DB32-BFBF2201ECB5}"/>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9" name="二等辺三角形 48">
                <a:extLst>
                  <a:ext uri="{FF2B5EF4-FFF2-40B4-BE49-F238E27FC236}">
                    <a16:creationId xmlns:a16="http://schemas.microsoft.com/office/drawing/2014/main" id="{CCB798D0-5FAD-A6BA-09A8-D2C027FBE3A5}"/>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4" name="正方形/長方形 53">
                <a:extLst>
                  <a:ext uri="{FF2B5EF4-FFF2-40B4-BE49-F238E27FC236}">
                    <a16:creationId xmlns:a16="http://schemas.microsoft.com/office/drawing/2014/main" id="{4F05212D-C496-972F-06B4-8511583523A2}"/>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56" name="正方形/長方形 55">
            <a:extLst>
              <a:ext uri="{FF2B5EF4-FFF2-40B4-BE49-F238E27FC236}">
                <a16:creationId xmlns:a16="http://schemas.microsoft.com/office/drawing/2014/main" id="{044930B9-C2AD-79F4-367C-D17CF4653267}"/>
              </a:ext>
            </a:extLst>
          </p:cNvPr>
          <p:cNvSpPr/>
          <p:nvPr/>
        </p:nvSpPr>
        <p:spPr>
          <a:xfrm>
            <a:off x="5657493" y="2804386"/>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通知して終了</a:t>
            </a:r>
          </a:p>
        </p:txBody>
      </p:sp>
      <p:grpSp>
        <p:nvGrpSpPr>
          <p:cNvPr id="40" name="グループ化 39">
            <a:extLst>
              <a:ext uri="{FF2B5EF4-FFF2-40B4-BE49-F238E27FC236}">
                <a16:creationId xmlns:a16="http://schemas.microsoft.com/office/drawing/2014/main" id="{0AE6C91A-348C-DC48-5E9C-119A45E068CE}"/>
              </a:ext>
            </a:extLst>
          </p:cNvPr>
          <p:cNvGrpSpPr/>
          <p:nvPr/>
        </p:nvGrpSpPr>
        <p:grpSpPr>
          <a:xfrm>
            <a:off x="5657493" y="4215848"/>
            <a:ext cx="1560412" cy="282453"/>
            <a:chOff x="5657493" y="4215848"/>
            <a:chExt cx="1560412" cy="282453"/>
          </a:xfrm>
        </p:grpSpPr>
        <p:pic>
          <p:nvPicPr>
            <p:cNvPr id="29" name="グラフィックス 28" descr="紙 枠線">
              <a:extLst>
                <a:ext uri="{FF2B5EF4-FFF2-40B4-BE49-F238E27FC236}">
                  <a16:creationId xmlns:a16="http://schemas.microsoft.com/office/drawing/2014/main" id="{6EF48C44-607B-E51C-D698-903A1CFE0D2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018520" y="4226607"/>
              <a:ext cx="260934" cy="260934"/>
            </a:xfrm>
            <a:prstGeom prst="rect">
              <a:avLst/>
            </a:prstGeom>
          </p:spPr>
        </p:pic>
        <p:cxnSp>
          <p:nvCxnSpPr>
            <p:cNvPr id="30" name="直線矢印コネクタ 29">
              <a:extLst>
                <a:ext uri="{FF2B5EF4-FFF2-40B4-BE49-F238E27FC236}">
                  <a16:creationId xmlns:a16="http://schemas.microsoft.com/office/drawing/2014/main" id="{DABDD14C-7F88-2C3B-3F88-ED54A3F164AE}"/>
                </a:ext>
              </a:extLst>
            </p:cNvPr>
            <p:cNvCxnSpPr>
              <a:cxnSpLocks/>
              <a:endCxn id="29" idx="1"/>
            </p:cNvCxnSpPr>
            <p:nvPr/>
          </p:nvCxnSpPr>
          <p:spPr>
            <a:xfrm>
              <a:off x="5657493" y="4357074"/>
              <a:ext cx="36102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57" name="正方形/長方形 56">
              <a:extLst>
                <a:ext uri="{FF2B5EF4-FFF2-40B4-BE49-F238E27FC236}">
                  <a16:creationId xmlns:a16="http://schemas.microsoft.com/office/drawing/2014/main" id="{E22E1F9D-844B-0E1E-0AC1-EADF7578F22C}"/>
                </a:ext>
              </a:extLst>
            </p:cNvPr>
            <p:cNvSpPr/>
            <p:nvPr/>
          </p:nvSpPr>
          <p:spPr>
            <a:xfrm>
              <a:off x="6228490" y="421584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登記所宛評価通知書</a:t>
              </a:r>
            </a:p>
          </p:txBody>
        </p:sp>
      </p:grpSp>
      <p:sp>
        <p:nvSpPr>
          <p:cNvPr id="59" name="正方形/長方形 58">
            <a:extLst>
              <a:ext uri="{FF2B5EF4-FFF2-40B4-BE49-F238E27FC236}">
                <a16:creationId xmlns:a16="http://schemas.microsoft.com/office/drawing/2014/main" id="{803C7A51-47D1-8745-01A4-B71815C9BAB5}"/>
              </a:ext>
            </a:extLst>
          </p:cNvPr>
          <p:cNvSpPr/>
          <p:nvPr/>
        </p:nvSpPr>
        <p:spPr>
          <a:xfrm>
            <a:off x="646995" y="281030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62" name="楕円 61">
            <a:extLst>
              <a:ext uri="{FF2B5EF4-FFF2-40B4-BE49-F238E27FC236}">
                <a16:creationId xmlns:a16="http://schemas.microsoft.com/office/drawing/2014/main" id="{492A58BC-1ADE-110F-A3B8-ADD81D35A7BB}"/>
              </a:ext>
            </a:extLst>
          </p:cNvPr>
          <p:cNvSpPr/>
          <p:nvPr/>
        </p:nvSpPr>
        <p:spPr>
          <a:xfrm>
            <a:off x="895693"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46" name="正方形/長方形 145">
            <a:extLst>
              <a:ext uri="{FF2B5EF4-FFF2-40B4-BE49-F238E27FC236}">
                <a16:creationId xmlns:a16="http://schemas.microsoft.com/office/drawing/2014/main" id="{4E5E2FAA-422D-DB13-785D-399C33C26EE1}"/>
              </a:ext>
            </a:extLst>
          </p:cNvPr>
          <p:cNvSpPr/>
          <p:nvPr/>
        </p:nvSpPr>
        <p:spPr>
          <a:xfrm>
            <a:off x="5308230" y="3668885"/>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通知</a:t>
            </a:r>
            <a:r>
              <a:rPr kumimoji="1" lang="en-US" altLang="ja-JP" sz="600" b="1" dirty="0">
                <a:solidFill>
                  <a:schemeClr val="tx1"/>
                </a:solidFill>
                <a:latin typeface="+mn-ea"/>
              </a:rPr>
              <a:t>(</a:t>
            </a:r>
            <a:r>
              <a:rPr kumimoji="1" lang="ja-JP" altLang="en-US" sz="600" b="1" dirty="0">
                <a:solidFill>
                  <a:schemeClr val="tx1"/>
                </a:solidFill>
                <a:latin typeface="+mn-ea"/>
              </a:rPr>
              <a:t>電子</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sp>
        <p:nvSpPr>
          <p:cNvPr id="23" name="正方形/長方形 22">
            <a:extLst>
              <a:ext uri="{FF2B5EF4-FFF2-40B4-BE49-F238E27FC236}">
                <a16:creationId xmlns:a16="http://schemas.microsoft.com/office/drawing/2014/main" id="{9F56A1FC-7F91-1FCB-885D-723B2D786417}"/>
              </a:ext>
            </a:extLst>
          </p:cNvPr>
          <p:cNvSpPr/>
          <p:nvPr/>
        </p:nvSpPr>
        <p:spPr>
          <a:xfrm>
            <a:off x="3608237" y="260136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電子媒体</a:t>
            </a:r>
          </a:p>
        </p:txBody>
      </p:sp>
    </p:spTree>
    <p:extLst>
      <p:ext uri="{BB962C8B-B14F-4D97-AF65-F5344CB8AC3E}">
        <p14:creationId xmlns:p14="http://schemas.microsoft.com/office/powerpoint/2010/main" val="504913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A4992C-849D-B387-FCD3-144751CE3D1F}"/>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BFAAB87B-0244-21BE-82A5-937384B63612}"/>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8DB9DC1E-4AF1-D5A2-329E-5FC52DB79625}"/>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1CC69AF3-5540-8A3F-4AD9-5B2F2C52E9C0}"/>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53E322A9-3D5E-1C88-40C2-4A23756CBBF6}"/>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EFD38776-7163-443B-F32C-ED198BA02877}"/>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A951CBCB-EACA-18A0-234C-4DF5733F0055}"/>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10.2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163E2B42-7FDF-BDF7-2C81-64360B6C075E}"/>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税務署宛の相続税法</a:t>
              </a:r>
              <a:r>
                <a:rPr kumimoji="1" lang="en-US" altLang="ja-JP" sz="1000" b="1" dirty="0">
                  <a:solidFill>
                    <a:schemeClr val="tx1"/>
                  </a:solidFill>
                  <a:latin typeface="+mn-ea"/>
                </a:rPr>
                <a:t>58</a:t>
              </a:r>
              <a:r>
                <a:rPr kumimoji="1" lang="ja-JP" altLang="en-US" sz="1000" b="1" dirty="0">
                  <a:solidFill>
                    <a:schemeClr val="tx1"/>
                  </a:solidFill>
                  <a:latin typeface="+mn-ea"/>
                </a:rPr>
                <a:t>条通知</a:t>
              </a:r>
            </a:p>
          </p:txBody>
        </p:sp>
        <p:sp>
          <p:nvSpPr>
            <p:cNvPr id="14" name="正方形/長方形 13">
              <a:extLst>
                <a:ext uri="{FF2B5EF4-FFF2-40B4-BE49-F238E27FC236}">
                  <a16:creationId xmlns:a16="http://schemas.microsoft.com/office/drawing/2014/main" id="{F266FE6E-62F2-EBD6-E217-2C249B7A4B1B}"/>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通知</a:t>
              </a:r>
            </a:p>
          </p:txBody>
        </p:sp>
      </p:grpSp>
      <p:grpSp>
        <p:nvGrpSpPr>
          <p:cNvPr id="16" name="グループ化 15">
            <a:extLst>
              <a:ext uri="{FF2B5EF4-FFF2-40B4-BE49-F238E27FC236}">
                <a16:creationId xmlns:a16="http://schemas.microsoft.com/office/drawing/2014/main" id="{255ED27A-8F3A-81B7-D7E5-997746B0E452}"/>
              </a:ext>
            </a:extLst>
          </p:cNvPr>
          <p:cNvGrpSpPr/>
          <p:nvPr/>
        </p:nvGrpSpPr>
        <p:grpSpPr>
          <a:xfrm>
            <a:off x="331641" y="1889571"/>
            <a:ext cx="8480719" cy="1948733"/>
            <a:chOff x="4383024" y="977900"/>
            <a:chExt cx="8480719" cy="447033"/>
          </a:xfrm>
        </p:grpSpPr>
        <p:sp>
          <p:nvSpPr>
            <p:cNvPr id="17" name="正方形/長方形 16">
              <a:extLst>
                <a:ext uri="{FF2B5EF4-FFF2-40B4-BE49-F238E27FC236}">
                  <a16:creationId xmlns:a16="http://schemas.microsoft.com/office/drawing/2014/main" id="{8C54C02C-9711-599C-FF2E-8F288B80255E}"/>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622D03DF-1E13-9829-36B9-5E2B15ACBBC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58CCB166-8302-3656-0344-8EAB8C8D2A69}"/>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22</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14A78B27-218D-9C26-0C0F-0E79EC716797}"/>
              </a:ext>
            </a:extLst>
          </p:cNvPr>
          <p:cNvGrpSpPr/>
          <p:nvPr/>
        </p:nvGrpSpPr>
        <p:grpSpPr>
          <a:xfrm>
            <a:off x="1813307"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BCABFACD-84E1-3772-DA7D-3EA200C04D7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F691E99F-A82B-3F96-8D45-BCBC5C7C375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帳票作成</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電子データ</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grpSp>
      <p:cxnSp>
        <p:nvCxnSpPr>
          <p:cNvPr id="33" name="直線矢印コネクタ 32">
            <a:extLst>
              <a:ext uri="{FF2B5EF4-FFF2-40B4-BE49-F238E27FC236}">
                <a16:creationId xmlns:a16="http://schemas.microsoft.com/office/drawing/2014/main" id="{1C654E48-7F4D-451D-CF77-927B495EB13F}"/>
              </a:ext>
            </a:extLst>
          </p:cNvPr>
          <p:cNvCxnSpPr>
            <a:cxnSpLocks/>
            <a:stCxn id="22" idx="2"/>
            <a:endCxn id="118" idx="1"/>
          </p:cNvCxnSpPr>
          <p:nvPr/>
        </p:nvCxnSpPr>
        <p:spPr>
          <a:xfrm>
            <a:off x="2111249" y="2897084"/>
            <a:ext cx="1299" cy="120292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F527B778-F43E-C748-3F2A-6D4F7137D05F}"/>
              </a:ext>
            </a:extLst>
          </p:cNvPr>
          <p:cNvCxnSpPr>
            <a:cxnSpLocks/>
            <a:stCxn id="62" idx="6"/>
            <a:endCxn id="22" idx="1"/>
          </p:cNvCxnSpPr>
          <p:nvPr/>
        </p:nvCxnSpPr>
        <p:spPr>
          <a:xfrm>
            <a:off x="1201693" y="2662709"/>
            <a:ext cx="61161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694BB8A0-31C6-CFC8-BB7F-42670D7892EF}"/>
              </a:ext>
            </a:extLst>
          </p:cNvPr>
          <p:cNvSpPr/>
          <p:nvPr/>
        </p:nvSpPr>
        <p:spPr>
          <a:xfrm>
            <a:off x="6758568" y="5877559"/>
            <a:ext cx="2053792" cy="626871"/>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8.1.10.</a:t>
            </a:r>
            <a:r>
              <a:rPr kumimoji="1" lang="ja-JP" altLang="en-US" sz="500" b="1" dirty="0">
                <a:solidFill>
                  <a:schemeClr val="tx1"/>
                </a:solidFill>
                <a:latin typeface="游ゴシック" panose="020B0400000000000000" pitchFamily="50" charset="-128"/>
                <a:ea typeface="游ゴシック" panose="020B0400000000000000" pitchFamily="50" charset="-128"/>
              </a:rPr>
              <a:t>　税務署への通知</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68F6DA7C-6AD8-A195-C023-9A57DAC8DD25}"/>
              </a:ext>
            </a:extLst>
          </p:cNvPr>
          <p:cNvGrpSpPr/>
          <p:nvPr/>
        </p:nvGrpSpPr>
        <p:grpSpPr>
          <a:xfrm>
            <a:off x="1823431" y="4100008"/>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7951AD97-05CF-61A4-B854-924314CC433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B840F059-0128-6475-8BA6-EE9F4F247EA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79E7A488-EB66-EB25-5CB3-4E85049C11D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9" name="グループ化 78">
            <a:extLst>
              <a:ext uri="{FF2B5EF4-FFF2-40B4-BE49-F238E27FC236}">
                <a16:creationId xmlns:a16="http://schemas.microsoft.com/office/drawing/2014/main" id="{D46BC93F-3C3F-A978-EE8B-FDEE17923A6B}"/>
              </a:ext>
            </a:extLst>
          </p:cNvPr>
          <p:cNvGrpSpPr/>
          <p:nvPr/>
        </p:nvGrpSpPr>
        <p:grpSpPr>
          <a:xfrm>
            <a:off x="2331585" y="4462150"/>
            <a:ext cx="752658" cy="405710"/>
            <a:chOff x="4488244" y="5206471"/>
            <a:chExt cx="752658" cy="405710"/>
          </a:xfrm>
        </p:grpSpPr>
        <p:cxnSp>
          <p:nvCxnSpPr>
            <p:cNvPr id="80" name="直線矢印コネクタ 79">
              <a:extLst>
                <a:ext uri="{FF2B5EF4-FFF2-40B4-BE49-F238E27FC236}">
                  <a16:creationId xmlns:a16="http://schemas.microsoft.com/office/drawing/2014/main" id="{F0F4A382-B069-935C-F39D-7E5DA82DADCE}"/>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C1A16511-FC04-718E-C9B0-CDCFB4339FE1}"/>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653A11B6-B55E-77F5-938A-9D844FD0835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77BA3B52-1164-03E0-A6D7-3C1448F8F48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EDB26800-6E30-6AF4-B343-CB131A535A0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7EAF4A0E-8D74-11C4-2E26-0A37762B71F3}"/>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2" name="グループ化 1">
            <a:extLst>
              <a:ext uri="{FF2B5EF4-FFF2-40B4-BE49-F238E27FC236}">
                <a16:creationId xmlns:a16="http://schemas.microsoft.com/office/drawing/2014/main" id="{C4F51C45-5083-0368-EA83-B9B6E3A2446B}"/>
              </a:ext>
            </a:extLst>
          </p:cNvPr>
          <p:cNvGrpSpPr/>
          <p:nvPr/>
        </p:nvGrpSpPr>
        <p:grpSpPr>
          <a:xfrm>
            <a:off x="331641" y="4997262"/>
            <a:ext cx="8480719" cy="449892"/>
            <a:chOff x="4383024" y="977900"/>
            <a:chExt cx="8480719" cy="447033"/>
          </a:xfrm>
        </p:grpSpPr>
        <p:sp>
          <p:nvSpPr>
            <p:cNvPr id="6" name="正方形/長方形 5">
              <a:extLst>
                <a:ext uri="{FF2B5EF4-FFF2-40B4-BE49-F238E27FC236}">
                  <a16:creationId xmlns:a16="http://schemas.microsoft.com/office/drawing/2014/main" id="{9C8BBF5C-BDE4-8F90-4A9F-496271D8108B}"/>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wrap="none" rtlCol="0" anchor="ctr"/>
            <a:lstStyle/>
            <a:p>
              <a:pPr algn="ctr"/>
              <a:r>
                <a:rPr kumimoji="1" lang="ja-JP" altLang="en-US" sz="800" b="1" dirty="0">
                  <a:solidFill>
                    <a:schemeClr val="tx1"/>
                  </a:solidFill>
                  <a:latin typeface="+mn-ea"/>
                </a:rPr>
                <a:t>税務署</a:t>
              </a:r>
              <a:endParaRPr kumimoji="1" lang="en-US" altLang="ja-JP" sz="800" b="1" dirty="0">
                <a:solidFill>
                  <a:schemeClr val="tx1"/>
                </a:solidFill>
                <a:latin typeface="+mn-ea"/>
              </a:endParaRPr>
            </a:p>
          </p:txBody>
        </p:sp>
        <p:sp>
          <p:nvSpPr>
            <p:cNvPr id="19" name="正方形/長方形 18">
              <a:extLst>
                <a:ext uri="{FF2B5EF4-FFF2-40B4-BE49-F238E27FC236}">
                  <a16:creationId xmlns:a16="http://schemas.microsoft.com/office/drawing/2014/main" id="{EE7A4F8B-E111-B228-1B8D-E87092676763}"/>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cxnSp>
        <p:nvCxnSpPr>
          <p:cNvPr id="96" name="直線矢印コネクタ 95">
            <a:extLst>
              <a:ext uri="{FF2B5EF4-FFF2-40B4-BE49-F238E27FC236}">
                <a16:creationId xmlns:a16="http://schemas.microsoft.com/office/drawing/2014/main" id="{306D163B-3829-EC70-A3F2-CE29C0454AA8}"/>
              </a:ext>
            </a:extLst>
          </p:cNvPr>
          <p:cNvCxnSpPr>
            <a:cxnSpLocks/>
            <a:stCxn id="22" idx="3"/>
            <a:endCxn id="37" idx="2"/>
          </p:cNvCxnSpPr>
          <p:nvPr/>
        </p:nvCxnSpPr>
        <p:spPr>
          <a:xfrm>
            <a:off x="2409191" y="2662709"/>
            <a:ext cx="309530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4" name="グループ化 23">
            <a:extLst>
              <a:ext uri="{FF2B5EF4-FFF2-40B4-BE49-F238E27FC236}">
                <a16:creationId xmlns:a16="http://schemas.microsoft.com/office/drawing/2014/main" id="{E2F4AB5D-0F82-6631-2108-A53A99A0BD48}"/>
              </a:ext>
            </a:extLst>
          </p:cNvPr>
          <p:cNvGrpSpPr/>
          <p:nvPr/>
        </p:nvGrpSpPr>
        <p:grpSpPr>
          <a:xfrm rot="5400000" flipV="1">
            <a:off x="4569541" y="3874889"/>
            <a:ext cx="2175932" cy="47531"/>
            <a:chOff x="8481980" y="5728210"/>
            <a:chExt cx="2175932" cy="47531"/>
          </a:xfrm>
        </p:grpSpPr>
        <p:cxnSp>
          <p:nvCxnSpPr>
            <p:cNvPr id="25" name="直線矢印コネクタ 24">
              <a:extLst>
                <a:ext uri="{FF2B5EF4-FFF2-40B4-BE49-F238E27FC236}">
                  <a16:creationId xmlns:a16="http://schemas.microsoft.com/office/drawing/2014/main" id="{D8013AE8-00A4-7A54-4F1D-682ED83FBEB0}"/>
                </a:ext>
              </a:extLst>
            </p:cNvPr>
            <p:cNvCxnSpPr>
              <a:cxnSpLocks/>
              <a:stCxn id="26" idx="6"/>
              <a:endCxn id="27" idx="0"/>
            </p:cNvCxnSpPr>
            <p:nvPr/>
          </p:nvCxnSpPr>
          <p:spPr>
            <a:xfrm rot="5400000" flipH="1" flipV="1">
              <a:off x="9593711" y="4687775"/>
              <a:ext cx="2" cy="212840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6" name="楕円 25">
              <a:extLst>
                <a:ext uri="{FF2B5EF4-FFF2-40B4-BE49-F238E27FC236}">
                  <a16:creationId xmlns:a16="http://schemas.microsoft.com/office/drawing/2014/main" id="{0BC20969-C6E2-E224-0CEA-41F582E9126D}"/>
                </a:ext>
              </a:extLst>
            </p:cNvPr>
            <p:cNvSpPr/>
            <p:nvPr/>
          </p:nvSpPr>
          <p:spPr>
            <a:xfrm>
              <a:off x="8481980" y="572821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7" name="二等辺三角形 26">
              <a:extLst>
                <a:ext uri="{FF2B5EF4-FFF2-40B4-BE49-F238E27FC236}">
                  <a16:creationId xmlns:a16="http://schemas.microsoft.com/office/drawing/2014/main" id="{D93B9371-DB6D-26DB-7349-D3525ECA7B91}"/>
                </a:ext>
              </a:extLst>
            </p:cNvPr>
            <p:cNvSpPr/>
            <p:nvPr/>
          </p:nvSpPr>
          <p:spPr>
            <a:xfrm rot="5400000">
              <a:off x="10598665" y="5716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32" name="グループ化 31">
            <a:extLst>
              <a:ext uri="{FF2B5EF4-FFF2-40B4-BE49-F238E27FC236}">
                <a16:creationId xmlns:a16="http://schemas.microsoft.com/office/drawing/2014/main" id="{EBB97853-FD96-8D9A-4BFF-0FDFB04B201D}"/>
              </a:ext>
            </a:extLst>
          </p:cNvPr>
          <p:cNvGrpSpPr/>
          <p:nvPr/>
        </p:nvGrpSpPr>
        <p:grpSpPr>
          <a:xfrm>
            <a:off x="5504495" y="2509709"/>
            <a:ext cx="306000" cy="306000"/>
            <a:chOff x="547477" y="5946304"/>
            <a:chExt cx="182044" cy="182044"/>
          </a:xfrm>
        </p:grpSpPr>
        <p:sp>
          <p:nvSpPr>
            <p:cNvPr id="37" name="楕円 36">
              <a:extLst>
                <a:ext uri="{FF2B5EF4-FFF2-40B4-BE49-F238E27FC236}">
                  <a16:creationId xmlns:a16="http://schemas.microsoft.com/office/drawing/2014/main" id="{CCE0CC8D-F899-DBE8-09DE-D01797232308}"/>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4" name="グループ化 43">
              <a:extLst>
                <a:ext uri="{FF2B5EF4-FFF2-40B4-BE49-F238E27FC236}">
                  <a16:creationId xmlns:a16="http://schemas.microsoft.com/office/drawing/2014/main" id="{3B969B2D-5840-8448-E4DD-3CAA11B82F49}"/>
                </a:ext>
              </a:extLst>
            </p:cNvPr>
            <p:cNvGrpSpPr/>
            <p:nvPr/>
          </p:nvGrpSpPr>
          <p:grpSpPr>
            <a:xfrm>
              <a:off x="572442" y="5996943"/>
              <a:ext cx="132113" cy="80765"/>
              <a:chOff x="2601006" y="3678667"/>
              <a:chExt cx="132113" cy="80765"/>
            </a:xfrm>
          </p:grpSpPr>
          <p:sp>
            <p:nvSpPr>
              <p:cNvPr id="47" name="正方形/長方形 46">
                <a:extLst>
                  <a:ext uri="{FF2B5EF4-FFF2-40B4-BE49-F238E27FC236}">
                    <a16:creationId xmlns:a16="http://schemas.microsoft.com/office/drawing/2014/main" id="{1E79E42C-02E5-F350-86A8-2A68307610B5}"/>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8" name="二等辺三角形 47">
                <a:extLst>
                  <a:ext uri="{FF2B5EF4-FFF2-40B4-BE49-F238E27FC236}">
                    <a16:creationId xmlns:a16="http://schemas.microsoft.com/office/drawing/2014/main" id="{98ACEBD9-FDC6-1D3E-84EF-E0EAC3D2A024}"/>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9" name="二等辺三角形 48">
                <a:extLst>
                  <a:ext uri="{FF2B5EF4-FFF2-40B4-BE49-F238E27FC236}">
                    <a16:creationId xmlns:a16="http://schemas.microsoft.com/office/drawing/2014/main" id="{B356C04B-7B66-C696-F5E0-460A8A91B353}"/>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4" name="正方形/長方形 53">
                <a:extLst>
                  <a:ext uri="{FF2B5EF4-FFF2-40B4-BE49-F238E27FC236}">
                    <a16:creationId xmlns:a16="http://schemas.microsoft.com/office/drawing/2014/main" id="{951750EA-D71F-3A9B-0DF9-E3F28286A672}"/>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56" name="正方形/長方形 55">
            <a:extLst>
              <a:ext uri="{FF2B5EF4-FFF2-40B4-BE49-F238E27FC236}">
                <a16:creationId xmlns:a16="http://schemas.microsoft.com/office/drawing/2014/main" id="{CBE3EB8F-7932-78CB-3F79-8AD3CF23FA5E}"/>
              </a:ext>
            </a:extLst>
          </p:cNvPr>
          <p:cNvSpPr/>
          <p:nvPr/>
        </p:nvSpPr>
        <p:spPr>
          <a:xfrm>
            <a:off x="5657493" y="2804386"/>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通知して終了</a:t>
            </a:r>
          </a:p>
        </p:txBody>
      </p:sp>
      <p:grpSp>
        <p:nvGrpSpPr>
          <p:cNvPr id="12" name="グループ化 11">
            <a:extLst>
              <a:ext uri="{FF2B5EF4-FFF2-40B4-BE49-F238E27FC236}">
                <a16:creationId xmlns:a16="http://schemas.microsoft.com/office/drawing/2014/main" id="{7E2ECF9B-549D-BA61-1EDF-AA6BFF31A228}"/>
              </a:ext>
            </a:extLst>
          </p:cNvPr>
          <p:cNvGrpSpPr/>
          <p:nvPr/>
        </p:nvGrpSpPr>
        <p:grpSpPr>
          <a:xfrm>
            <a:off x="5657493" y="4215848"/>
            <a:ext cx="1560412" cy="282453"/>
            <a:chOff x="5657493" y="4215848"/>
            <a:chExt cx="1560412" cy="282453"/>
          </a:xfrm>
        </p:grpSpPr>
        <p:pic>
          <p:nvPicPr>
            <p:cNvPr id="29" name="グラフィックス 28" descr="紙 枠線">
              <a:extLst>
                <a:ext uri="{FF2B5EF4-FFF2-40B4-BE49-F238E27FC236}">
                  <a16:creationId xmlns:a16="http://schemas.microsoft.com/office/drawing/2014/main" id="{6B9E599E-49D7-35DD-FA68-E5E22FAE7DF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018520" y="4226607"/>
              <a:ext cx="260934" cy="260934"/>
            </a:xfrm>
            <a:prstGeom prst="rect">
              <a:avLst/>
            </a:prstGeom>
          </p:spPr>
        </p:pic>
        <p:cxnSp>
          <p:nvCxnSpPr>
            <p:cNvPr id="30" name="直線矢印コネクタ 29">
              <a:extLst>
                <a:ext uri="{FF2B5EF4-FFF2-40B4-BE49-F238E27FC236}">
                  <a16:creationId xmlns:a16="http://schemas.microsoft.com/office/drawing/2014/main" id="{A15CD79A-9A42-5072-D554-C36C1CA1758E}"/>
                </a:ext>
              </a:extLst>
            </p:cNvPr>
            <p:cNvCxnSpPr>
              <a:cxnSpLocks/>
              <a:endCxn id="29" idx="1"/>
            </p:cNvCxnSpPr>
            <p:nvPr/>
          </p:nvCxnSpPr>
          <p:spPr>
            <a:xfrm>
              <a:off x="5657493" y="4357074"/>
              <a:ext cx="36102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57" name="正方形/長方形 56">
              <a:extLst>
                <a:ext uri="{FF2B5EF4-FFF2-40B4-BE49-F238E27FC236}">
                  <a16:creationId xmlns:a16="http://schemas.microsoft.com/office/drawing/2014/main" id="{10A8E254-569D-2E6B-A2A0-9D0AA3656FCA}"/>
                </a:ext>
              </a:extLst>
            </p:cNvPr>
            <p:cNvSpPr/>
            <p:nvPr/>
          </p:nvSpPr>
          <p:spPr>
            <a:xfrm>
              <a:off x="6228490" y="421584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相続税法第</a:t>
              </a:r>
              <a:r>
                <a:rPr kumimoji="1" lang="en-US" altLang="ja-JP" sz="500" b="1" dirty="0">
                  <a:solidFill>
                    <a:schemeClr val="tx1"/>
                  </a:solidFill>
                  <a:latin typeface="+mn-ea"/>
                </a:rPr>
                <a:t>58</a:t>
              </a:r>
              <a:r>
                <a:rPr kumimoji="1" lang="ja-JP" altLang="en-US" sz="500" b="1" dirty="0">
                  <a:solidFill>
                    <a:schemeClr val="tx1"/>
                  </a:solidFill>
                  <a:latin typeface="+mn-ea"/>
                </a:rPr>
                <a:t>条</a:t>
              </a:r>
              <a:endParaRPr kumimoji="1" lang="en-US" altLang="ja-JP" sz="500" b="1" dirty="0">
                <a:solidFill>
                  <a:schemeClr val="tx1"/>
                </a:solidFill>
                <a:latin typeface="+mn-ea"/>
              </a:endParaRPr>
            </a:p>
            <a:p>
              <a:r>
                <a:rPr kumimoji="1" lang="ja-JP" altLang="en-US" sz="500" b="1" dirty="0">
                  <a:solidFill>
                    <a:schemeClr val="tx1"/>
                  </a:solidFill>
                  <a:latin typeface="+mn-ea"/>
                </a:rPr>
                <a:t>市町村長等の通知</a:t>
              </a:r>
            </a:p>
          </p:txBody>
        </p:sp>
      </p:grpSp>
      <p:sp>
        <p:nvSpPr>
          <p:cNvPr id="59" name="正方形/長方形 58">
            <a:extLst>
              <a:ext uri="{FF2B5EF4-FFF2-40B4-BE49-F238E27FC236}">
                <a16:creationId xmlns:a16="http://schemas.microsoft.com/office/drawing/2014/main" id="{2E18F142-C3F1-E46E-E82E-3F4D1F10DF29}"/>
              </a:ext>
            </a:extLst>
          </p:cNvPr>
          <p:cNvSpPr/>
          <p:nvPr/>
        </p:nvSpPr>
        <p:spPr>
          <a:xfrm>
            <a:off x="646995" y="281030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62" name="楕円 61">
            <a:extLst>
              <a:ext uri="{FF2B5EF4-FFF2-40B4-BE49-F238E27FC236}">
                <a16:creationId xmlns:a16="http://schemas.microsoft.com/office/drawing/2014/main" id="{4AD76CDF-B029-329C-8950-1BA432BDFA8D}"/>
              </a:ext>
            </a:extLst>
          </p:cNvPr>
          <p:cNvSpPr/>
          <p:nvPr/>
        </p:nvSpPr>
        <p:spPr>
          <a:xfrm>
            <a:off x="895693"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46" name="正方形/長方形 145">
            <a:extLst>
              <a:ext uri="{FF2B5EF4-FFF2-40B4-BE49-F238E27FC236}">
                <a16:creationId xmlns:a16="http://schemas.microsoft.com/office/drawing/2014/main" id="{ECCD5685-0ED7-DDF1-9E4D-BD021EE4AE71}"/>
              </a:ext>
            </a:extLst>
          </p:cNvPr>
          <p:cNvSpPr/>
          <p:nvPr/>
        </p:nvSpPr>
        <p:spPr>
          <a:xfrm>
            <a:off x="5308230" y="3668885"/>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通知</a:t>
            </a:r>
            <a:r>
              <a:rPr kumimoji="1" lang="en-US" altLang="ja-JP" sz="600" b="1" dirty="0">
                <a:solidFill>
                  <a:schemeClr val="tx1"/>
                </a:solidFill>
                <a:latin typeface="+mn-ea"/>
              </a:rPr>
              <a:t>(</a:t>
            </a:r>
            <a:r>
              <a:rPr kumimoji="1" lang="ja-JP" altLang="en-US" sz="600" b="1" dirty="0">
                <a:solidFill>
                  <a:schemeClr val="tx1"/>
                </a:solidFill>
                <a:latin typeface="+mn-ea"/>
              </a:rPr>
              <a:t>電子</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sp>
        <p:nvSpPr>
          <p:cNvPr id="23" name="正方形/長方形 22">
            <a:extLst>
              <a:ext uri="{FF2B5EF4-FFF2-40B4-BE49-F238E27FC236}">
                <a16:creationId xmlns:a16="http://schemas.microsoft.com/office/drawing/2014/main" id="{10FFF359-3A6F-647C-8609-19CC53A7C3C8}"/>
              </a:ext>
            </a:extLst>
          </p:cNvPr>
          <p:cNvSpPr/>
          <p:nvPr/>
        </p:nvSpPr>
        <p:spPr>
          <a:xfrm>
            <a:off x="3608237" y="260136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電子媒体</a:t>
            </a:r>
          </a:p>
        </p:txBody>
      </p:sp>
    </p:spTree>
    <p:extLst>
      <p:ext uri="{BB962C8B-B14F-4D97-AF65-F5344CB8AC3E}">
        <p14:creationId xmlns:p14="http://schemas.microsoft.com/office/powerpoint/2010/main" val="24383848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AA50DB-F88D-D5C7-64BC-B77FD23D7780}"/>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4BA5C498-2F1E-25B3-69BE-4B8400F0C8B0}"/>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4F3B3106-096A-AB8D-842E-AF8D80186AAE}"/>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C8FED5B0-B720-E4BB-4538-8CA809DD07C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43183CD9-01E3-5B08-CEA6-59846DCD8AE3}"/>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EBC611BC-F74C-7191-49FB-76E7808307CB}"/>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2228084B-799F-1DE1-E889-B43F6DA7F8EA}"/>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10.3</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608C0573-5845-4CBD-A23C-8FA441DBCADF}"/>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都道府県宛の取得の事実の通知、不動産の価格等の通知</a:t>
              </a:r>
            </a:p>
          </p:txBody>
        </p:sp>
        <p:sp>
          <p:nvSpPr>
            <p:cNvPr id="14" name="正方形/長方形 13">
              <a:extLst>
                <a:ext uri="{FF2B5EF4-FFF2-40B4-BE49-F238E27FC236}">
                  <a16:creationId xmlns:a16="http://schemas.microsoft.com/office/drawing/2014/main" id="{92A149EA-F16C-C1FA-2EE1-247DC7BC4B65}"/>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通知</a:t>
              </a:r>
            </a:p>
          </p:txBody>
        </p:sp>
      </p:grpSp>
      <p:grpSp>
        <p:nvGrpSpPr>
          <p:cNvPr id="16" name="グループ化 15">
            <a:extLst>
              <a:ext uri="{FF2B5EF4-FFF2-40B4-BE49-F238E27FC236}">
                <a16:creationId xmlns:a16="http://schemas.microsoft.com/office/drawing/2014/main" id="{90F8CF78-3950-4045-D44C-32958A631361}"/>
              </a:ext>
            </a:extLst>
          </p:cNvPr>
          <p:cNvGrpSpPr/>
          <p:nvPr/>
        </p:nvGrpSpPr>
        <p:grpSpPr>
          <a:xfrm>
            <a:off x="331641" y="1889571"/>
            <a:ext cx="8480719" cy="1948733"/>
            <a:chOff x="4383024" y="977900"/>
            <a:chExt cx="8480719" cy="447033"/>
          </a:xfrm>
        </p:grpSpPr>
        <p:sp>
          <p:nvSpPr>
            <p:cNvPr id="17" name="正方形/長方形 16">
              <a:extLst>
                <a:ext uri="{FF2B5EF4-FFF2-40B4-BE49-F238E27FC236}">
                  <a16:creationId xmlns:a16="http://schemas.microsoft.com/office/drawing/2014/main" id="{B77B419E-DF71-1CDF-2EB6-0C4F41BC299E}"/>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255AFD9A-1BCA-D0ED-84FF-6D9EA3A21EC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BDECECDC-CB95-653E-CDED-880394BAFFF4}"/>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23</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C5E7468C-70AE-E38E-43F6-515B8F3D2D62}"/>
              </a:ext>
            </a:extLst>
          </p:cNvPr>
          <p:cNvGrpSpPr/>
          <p:nvPr/>
        </p:nvGrpSpPr>
        <p:grpSpPr>
          <a:xfrm>
            <a:off x="1813307"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5642C817-A99C-5116-65CE-1AADB484DCF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A7856413-E017-524B-58FF-58EA03E4360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帳票作成</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電子データ</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grpSp>
      <p:cxnSp>
        <p:nvCxnSpPr>
          <p:cNvPr id="33" name="直線矢印コネクタ 32">
            <a:extLst>
              <a:ext uri="{FF2B5EF4-FFF2-40B4-BE49-F238E27FC236}">
                <a16:creationId xmlns:a16="http://schemas.microsoft.com/office/drawing/2014/main" id="{42F6941A-B63B-DEFD-7209-1E89B2C72B9B}"/>
              </a:ext>
            </a:extLst>
          </p:cNvPr>
          <p:cNvCxnSpPr>
            <a:cxnSpLocks/>
            <a:stCxn id="22" idx="2"/>
            <a:endCxn id="118" idx="1"/>
          </p:cNvCxnSpPr>
          <p:nvPr/>
        </p:nvCxnSpPr>
        <p:spPr>
          <a:xfrm>
            <a:off x="2111249" y="2897084"/>
            <a:ext cx="1299" cy="120292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72BC2AF6-8D18-5D83-16EA-2F6E8774F217}"/>
              </a:ext>
            </a:extLst>
          </p:cNvPr>
          <p:cNvCxnSpPr>
            <a:cxnSpLocks/>
            <a:stCxn id="62" idx="6"/>
            <a:endCxn id="22" idx="1"/>
          </p:cNvCxnSpPr>
          <p:nvPr/>
        </p:nvCxnSpPr>
        <p:spPr>
          <a:xfrm>
            <a:off x="1201693" y="2662709"/>
            <a:ext cx="61161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74CC4BD9-72CE-C08E-2465-518528C1DC18}"/>
              </a:ext>
            </a:extLst>
          </p:cNvPr>
          <p:cNvSpPr/>
          <p:nvPr/>
        </p:nvSpPr>
        <p:spPr>
          <a:xfrm>
            <a:off x="6758568" y="5877559"/>
            <a:ext cx="2053792" cy="626871"/>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8.1.9.</a:t>
            </a:r>
            <a:r>
              <a:rPr kumimoji="1" lang="ja-JP" altLang="en-US" sz="500" b="1" dirty="0">
                <a:solidFill>
                  <a:schemeClr val="tx1"/>
                </a:solidFill>
                <a:latin typeface="游ゴシック" panose="020B0400000000000000" pitchFamily="50" charset="-128"/>
                <a:ea typeface="游ゴシック" panose="020B0400000000000000" pitchFamily="50" charset="-128"/>
              </a:rPr>
              <a:t>　都道府県への通知</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8809C19E-49C8-F666-45C7-A2499F75F0A0}"/>
              </a:ext>
            </a:extLst>
          </p:cNvPr>
          <p:cNvGrpSpPr/>
          <p:nvPr/>
        </p:nvGrpSpPr>
        <p:grpSpPr>
          <a:xfrm>
            <a:off x="1823431" y="4100008"/>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A6EF083A-C808-D3E9-49C5-F956EFC8CA3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45F3ABBC-F766-FD78-9143-1F1755ACEA5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0907C27F-0BB7-ABB1-5506-D7D1B4640B5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9" name="グループ化 78">
            <a:extLst>
              <a:ext uri="{FF2B5EF4-FFF2-40B4-BE49-F238E27FC236}">
                <a16:creationId xmlns:a16="http://schemas.microsoft.com/office/drawing/2014/main" id="{FEE87A6C-7988-7918-F892-1590422FB3B9}"/>
              </a:ext>
            </a:extLst>
          </p:cNvPr>
          <p:cNvGrpSpPr/>
          <p:nvPr/>
        </p:nvGrpSpPr>
        <p:grpSpPr>
          <a:xfrm>
            <a:off x="2331585" y="4462150"/>
            <a:ext cx="752658" cy="405710"/>
            <a:chOff x="4488244" y="5206471"/>
            <a:chExt cx="752658" cy="405710"/>
          </a:xfrm>
        </p:grpSpPr>
        <p:cxnSp>
          <p:nvCxnSpPr>
            <p:cNvPr id="80" name="直線矢印コネクタ 79">
              <a:extLst>
                <a:ext uri="{FF2B5EF4-FFF2-40B4-BE49-F238E27FC236}">
                  <a16:creationId xmlns:a16="http://schemas.microsoft.com/office/drawing/2014/main" id="{DB452D10-9DAC-FEE6-F750-3234B04D1202}"/>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198E6B91-3EFB-54D1-CD82-9075D24A0517}"/>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4ED7305A-8BD3-E146-C185-58E98F89CB5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0A376774-9888-3312-43B9-1E9D77D887F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AE00AC12-31E1-4F6E-15B1-31B16E6DD1B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6F7DA3BA-2817-2E91-3530-4E0CDB3C3464}"/>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2" name="グループ化 1">
            <a:extLst>
              <a:ext uri="{FF2B5EF4-FFF2-40B4-BE49-F238E27FC236}">
                <a16:creationId xmlns:a16="http://schemas.microsoft.com/office/drawing/2014/main" id="{C117C57A-702B-6533-2C51-DBC2381A3BC6}"/>
              </a:ext>
            </a:extLst>
          </p:cNvPr>
          <p:cNvGrpSpPr/>
          <p:nvPr/>
        </p:nvGrpSpPr>
        <p:grpSpPr>
          <a:xfrm>
            <a:off x="331641" y="4997262"/>
            <a:ext cx="8480719" cy="449892"/>
            <a:chOff x="4383024" y="977900"/>
            <a:chExt cx="8480719" cy="447033"/>
          </a:xfrm>
        </p:grpSpPr>
        <p:sp>
          <p:nvSpPr>
            <p:cNvPr id="6" name="正方形/長方形 5">
              <a:extLst>
                <a:ext uri="{FF2B5EF4-FFF2-40B4-BE49-F238E27FC236}">
                  <a16:creationId xmlns:a16="http://schemas.microsoft.com/office/drawing/2014/main" id="{1808EBAD-EFF7-843F-6321-BDEBFD002DE3}"/>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wrap="none" rtlCol="0" anchor="ctr"/>
            <a:lstStyle/>
            <a:p>
              <a:pPr algn="ctr"/>
              <a:r>
                <a:rPr kumimoji="1" lang="ja-JP" altLang="en-US" sz="800" b="1" dirty="0">
                  <a:solidFill>
                    <a:schemeClr val="tx1"/>
                  </a:solidFill>
                  <a:latin typeface="+mn-ea"/>
                </a:rPr>
                <a:t>都道府県</a:t>
              </a:r>
              <a:endParaRPr kumimoji="1" lang="en-US" altLang="ja-JP" sz="800" b="1" dirty="0">
                <a:solidFill>
                  <a:schemeClr val="tx1"/>
                </a:solidFill>
                <a:latin typeface="+mn-ea"/>
              </a:endParaRPr>
            </a:p>
          </p:txBody>
        </p:sp>
        <p:sp>
          <p:nvSpPr>
            <p:cNvPr id="19" name="正方形/長方形 18">
              <a:extLst>
                <a:ext uri="{FF2B5EF4-FFF2-40B4-BE49-F238E27FC236}">
                  <a16:creationId xmlns:a16="http://schemas.microsoft.com/office/drawing/2014/main" id="{BBB7137F-6F72-5561-7B06-CC4C395A4B37}"/>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cxnSp>
        <p:nvCxnSpPr>
          <p:cNvPr id="96" name="直線矢印コネクタ 95">
            <a:extLst>
              <a:ext uri="{FF2B5EF4-FFF2-40B4-BE49-F238E27FC236}">
                <a16:creationId xmlns:a16="http://schemas.microsoft.com/office/drawing/2014/main" id="{AC6A77F2-FB10-D54B-D750-177B3D0F729A}"/>
              </a:ext>
            </a:extLst>
          </p:cNvPr>
          <p:cNvCxnSpPr>
            <a:cxnSpLocks/>
            <a:stCxn id="22" idx="3"/>
            <a:endCxn id="37" idx="2"/>
          </p:cNvCxnSpPr>
          <p:nvPr/>
        </p:nvCxnSpPr>
        <p:spPr>
          <a:xfrm>
            <a:off x="2409191" y="2662709"/>
            <a:ext cx="309530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4" name="グループ化 23">
            <a:extLst>
              <a:ext uri="{FF2B5EF4-FFF2-40B4-BE49-F238E27FC236}">
                <a16:creationId xmlns:a16="http://schemas.microsoft.com/office/drawing/2014/main" id="{E3DE76FB-1AC0-7BFE-D45B-53E02FCC67EF}"/>
              </a:ext>
            </a:extLst>
          </p:cNvPr>
          <p:cNvGrpSpPr/>
          <p:nvPr/>
        </p:nvGrpSpPr>
        <p:grpSpPr>
          <a:xfrm rot="5400000" flipV="1">
            <a:off x="4569541" y="3874889"/>
            <a:ext cx="2175932" cy="47531"/>
            <a:chOff x="8481980" y="5728210"/>
            <a:chExt cx="2175932" cy="47531"/>
          </a:xfrm>
        </p:grpSpPr>
        <p:cxnSp>
          <p:nvCxnSpPr>
            <p:cNvPr id="25" name="直線矢印コネクタ 24">
              <a:extLst>
                <a:ext uri="{FF2B5EF4-FFF2-40B4-BE49-F238E27FC236}">
                  <a16:creationId xmlns:a16="http://schemas.microsoft.com/office/drawing/2014/main" id="{F9BEDDFE-AD52-9F9D-A7C8-7B60CCFBFED1}"/>
                </a:ext>
              </a:extLst>
            </p:cNvPr>
            <p:cNvCxnSpPr>
              <a:cxnSpLocks/>
              <a:stCxn id="26" idx="6"/>
              <a:endCxn id="27" idx="0"/>
            </p:cNvCxnSpPr>
            <p:nvPr/>
          </p:nvCxnSpPr>
          <p:spPr>
            <a:xfrm rot="5400000" flipH="1" flipV="1">
              <a:off x="9593711" y="4687775"/>
              <a:ext cx="2" cy="212840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6" name="楕円 25">
              <a:extLst>
                <a:ext uri="{FF2B5EF4-FFF2-40B4-BE49-F238E27FC236}">
                  <a16:creationId xmlns:a16="http://schemas.microsoft.com/office/drawing/2014/main" id="{12A4AFA4-2DDC-5843-0AA2-2EC670AB402B}"/>
                </a:ext>
              </a:extLst>
            </p:cNvPr>
            <p:cNvSpPr/>
            <p:nvPr/>
          </p:nvSpPr>
          <p:spPr>
            <a:xfrm>
              <a:off x="8481980" y="572821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7" name="二等辺三角形 26">
              <a:extLst>
                <a:ext uri="{FF2B5EF4-FFF2-40B4-BE49-F238E27FC236}">
                  <a16:creationId xmlns:a16="http://schemas.microsoft.com/office/drawing/2014/main" id="{0AEF89A6-4CFB-C6C0-28F6-DE7B50A776C0}"/>
                </a:ext>
              </a:extLst>
            </p:cNvPr>
            <p:cNvSpPr/>
            <p:nvPr/>
          </p:nvSpPr>
          <p:spPr>
            <a:xfrm rot="5400000">
              <a:off x="10598665" y="5716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32" name="グループ化 31">
            <a:extLst>
              <a:ext uri="{FF2B5EF4-FFF2-40B4-BE49-F238E27FC236}">
                <a16:creationId xmlns:a16="http://schemas.microsoft.com/office/drawing/2014/main" id="{4D8CDDEC-5122-6536-BC4F-B3772775BEA8}"/>
              </a:ext>
            </a:extLst>
          </p:cNvPr>
          <p:cNvGrpSpPr/>
          <p:nvPr/>
        </p:nvGrpSpPr>
        <p:grpSpPr>
          <a:xfrm>
            <a:off x="5504495" y="2509709"/>
            <a:ext cx="306000" cy="306000"/>
            <a:chOff x="547477" y="5946304"/>
            <a:chExt cx="182044" cy="182044"/>
          </a:xfrm>
        </p:grpSpPr>
        <p:sp>
          <p:nvSpPr>
            <p:cNvPr id="37" name="楕円 36">
              <a:extLst>
                <a:ext uri="{FF2B5EF4-FFF2-40B4-BE49-F238E27FC236}">
                  <a16:creationId xmlns:a16="http://schemas.microsoft.com/office/drawing/2014/main" id="{9451AB5B-2270-9410-77BC-CF5C5103F673}"/>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4" name="グループ化 43">
              <a:extLst>
                <a:ext uri="{FF2B5EF4-FFF2-40B4-BE49-F238E27FC236}">
                  <a16:creationId xmlns:a16="http://schemas.microsoft.com/office/drawing/2014/main" id="{A251D961-F77A-0D82-55FF-9214D4EAD740}"/>
                </a:ext>
              </a:extLst>
            </p:cNvPr>
            <p:cNvGrpSpPr/>
            <p:nvPr/>
          </p:nvGrpSpPr>
          <p:grpSpPr>
            <a:xfrm>
              <a:off x="572442" y="5996943"/>
              <a:ext cx="132113" cy="80765"/>
              <a:chOff x="2601006" y="3678667"/>
              <a:chExt cx="132113" cy="80765"/>
            </a:xfrm>
          </p:grpSpPr>
          <p:sp>
            <p:nvSpPr>
              <p:cNvPr id="47" name="正方形/長方形 46">
                <a:extLst>
                  <a:ext uri="{FF2B5EF4-FFF2-40B4-BE49-F238E27FC236}">
                    <a16:creationId xmlns:a16="http://schemas.microsoft.com/office/drawing/2014/main" id="{877C8A37-07B2-B713-E1F3-B2F368B6F2D2}"/>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8" name="二等辺三角形 47">
                <a:extLst>
                  <a:ext uri="{FF2B5EF4-FFF2-40B4-BE49-F238E27FC236}">
                    <a16:creationId xmlns:a16="http://schemas.microsoft.com/office/drawing/2014/main" id="{2C9AD81A-CD32-43EB-4057-87681DDE2F89}"/>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9" name="二等辺三角形 48">
                <a:extLst>
                  <a:ext uri="{FF2B5EF4-FFF2-40B4-BE49-F238E27FC236}">
                    <a16:creationId xmlns:a16="http://schemas.microsoft.com/office/drawing/2014/main" id="{08BB792B-C710-6819-9091-D2D0CF86C2CC}"/>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4" name="正方形/長方形 53">
                <a:extLst>
                  <a:ext uri="{FF2B5EF4-FFF2-40B4-BE49-F238E27FC236}">
                    <a16:creationId xmlns:a16="http://schemas.microsoft.com/office/drawing/2014/main" id="{0D532A06-8EEC-5161-F7D3-18CD88091CD0}"/>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56" name="正方形/長方形 55">
            <a:extLst>
              <a:ext uri="{FF2B5EF4-FFF2-40B4-BE49-F238E27FC236}">
                <a16:creationId xmlns:a16="http://schemas.microsoft.com/office/drawing/2014/main" id="{F5A6F633-8BEE-96D6-D5F9-B20B4A0786B0}"/>
              </a:ext>
            </a:extLst>
          </p:cNvPr>
          <p:cNvSpPr/>
          <p:nvPr/>
        </p:nvSpPr>
        <p:spPr>
          <a:xfrm>
            <a:off x="5657493" y="2804386"/>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通知して終了</a:t>
            </a:r>
          </a:p>
        </p:txBody>
      </p:sp>
      <p:grpSp>
        <p:nvGrpSpPr>
          <p:cNvPr id="3" name="グループ化 2">
            <a:extLst>
              <a:ext uri="{FF2B5EF4-FFF2-40B4-BE49-F238E27FC236}">
                <a16:creationId xmlns:a16="http://schemas.microsoft.com/office/drawing/2014/main" id="{ED473A66-2CA1-4C8F-D193-C5140770DD12}"/>
              </a:ext>
            </a:extLst>
          </p:cNvPr>
          <p:cNvGrpSpPr/>
          <p:nvPr/>
        </p:nvGrpSpPr>
        <p:grpSpPr>
          <a:xfrm>
            <a:off x="5657493" y="4215848"/>
            <a:ext cx="1835503" cy="282453"/>
            <a:chOff x="5657493" y="4215848"/>
            <a:chExt cx="1835503" cy="282453"/>
          </a:xfrm>
        </p:grpSpPr>
        <p:pic>
          <p:nvPicPr>
            <p:cNvPr id="29" name="グラフィックス 28" descr="紙 枠線">
              <a:extLst>
                <a:ext uri="{FF2B5EF4-FFF2-40B4-BE49-F238E27FC236}">
                  <a16:creationId xmlns:a16="http://schemas.microsoft.com/office/drawing/2014/main" id="{636999BA-A52E-52C6-FE5A-C1770F19883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018520" y="4226607"/>
              <a:ext cx="260934" cy="260934"/>
            </a:xfrm>
            <a:prstGeom prst="rect">
              <a:avLst/>
            </a:prstGeom>
          </p:spPr>
        </p:pic>
        <p:cxnSp>
          <p:nvCxnSpPr>
            <p:cNvPr id="30" name="直線矢印コネクタ 29">
              <a:extLst>
                <a:ext uri="{FF2B5EF4-FFF2-40B4-BE49-F238E27FC236}">
                  <a16:creationId xmlns:a16="http://schemas.microsoft.com/office/drawing/2014/main" id="{4EA3BE84-377A-FB46-FC06-BF827F025606}"/>
                </a:ext>
              </a:extLst>
            </p:cNvPr>
            <p:cNvCxnSpPr>
              <a:cxnSpLocks/>
              <a:endCxn id="29" idx="1"/>
            </p:cNvCxnSpPr>
            <p:nvPr/>
          </p:nvCxnSpPr>
          <p:spPr>
            <a:xfrm>
              <a:off x="5657493" y="4357074"/>
              <a:ext cx="36102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57" name="正方形/長方形 56">
              <a:extLst>
                <a:ext uri="{FF2B5EF4-FFF2-40B4-BE49-F238E27FC236}">
                  <a16:creationId xmlns:a16="http://schemas.microsoft.com/office/drawing/2014/main" id="{DEBD9E63-B3A7-CBC9-5D30-CCFD86849475}"/>
                </a:ext>
              </a:extLst>
            </p:cNvPr>
            <p:cNvSpPr/>
            <p:nvPr/>
          </p:nvSpPr>
          <p:spPr>
            <a:xfrm>
              <a:off x="6228490" y="4215848"/>
              <a:ext cx="1264506"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ja-JP" altLang="en-US" sz="500" b="1" dirty="0">
                  <a:solidFill>
                    <a:schemeClr val="tx1"/>
                  </a:solidFill>
                  <a:latin typeface="+mn-ea"/>
                </a:rPr>
                <a:t>取得の事実の通知</a:t>
              </a:r>
              <a:endParaRPr kumimoji="1" lang="en-US" altLang="ja-JP" sz="500" b="1" dirty="0">
                <a:solidFill>
                  <a:schemeClr val="tx1"/>
                </a:solidFill>
                <a:latin typeface="+mn-ea"/>
              </a:endParaRPr>
            </a:p>
            <a:p>
              <a:r>
                <a:rPr kumimoji="1" lang="en-US" altLang="ja-JP" sz="500" b="1" dirty="0">
                  <a:solidFill>
                    <a:schemeClr val="tx1"/>
                  </a:solidFill>
                  <a:latin typeface="+mn-ea"/>
                </a:rPr>
                <a:t>(</a:t>
              </a:r>
              <a:r>
                <a:rPr kumimoji="1" lang="ja-JP" altLang="en-US" sz="500" b="1" dirty="0">
                  <a:solidFill>
                    <a:schemeClr val="tx1"/>
                  </a:solidFill>
                  <a:latin typeface="+mn-ea"/>
                </a:rPr>
                <a:t>地方税法第</a:t>
              </a:r>
              <a:r>
                <a:rPr kumimoji="1" lang="en-US" altLang="ja-JP" sz="500" b="1" dirty="0">
                  <a:solidFill>
                    <a:schemeClr val="tx1"/>
                  </a:solidFill>
                  <a:latin typeface="+mn-ea"/>
                </a:rPr>
                <a:t>73</a:t>
              </a:r>
              <a:r>
                <a:rPr kumimoji="1" lang="ja-JP" altLang="en-US" sz="500" b="1" dirty="0">
                  <a:solidFill>
                    <a:schemeClr val="tx1"/>
                  </a:solidFill>
                  <a:latin typeface="+mn-ea"/>
                </a:rPr>
                <a:t>条の</a:t>
              </a:r>
              <a:r>
                <a:rPr kumimoji="1" lang="en-US" altLang="ja-JP" sz="500" b="1" dirty="0">
                  <a:solidFill>
                    <a:schemeClr val="tx1"/>
                  </a:solidFill>
                  <a:latin typeface="+mn-ea"/>
                </a:rPr>
                <a:t>18</a:t>
              </a:r>
              <a:r>
                <a:rPr kumimoji="1" lang="ja-JP" altLang="en-US" sz="500" b="1" dirty="0">
                  <a:solidFill>
                    <a:schemeClr val="tx1"/>
                  </a:solidFill>
                  <a:latin typeface="+mn-ea"/>
                </a:rPr>
                <a:t>第</a:t>
              </a:r>
              <a:r>
                <a:rPr kumimoji="1" lang="en-US" altLang="ja-JP" sz="500" b="1" dirty="0">
                  <a:solidFill>
                    <a:schemeClr val="tx1"/>
                  </a:solidFill>
                  <a:latin typeface="+mn-ea"/>
                </a:rPr>
                <a:t>3</a:t>
              </a:r>
              <a:r>
                <a:rPr kumimoji="1" lang="ja-JP" altLang="en-US" sz="500" b="1" dirty="0">
                  <a:solidFill>
                    <a:schemeClr val="tx1"/>
                  </a:solidFill>
                  <a:latin typeface="+mn-ea"/>
                </a:rPr>
                <a:t>項</a:t>
              </a:r>
              <a:r>
                <a:rPr kumimoji="1" lang="en-US" altLang="ja-JP" sz="500" b="1" dirty="0">
                  <a:solidFill>
                    <a:schemeClr val="tx1"/>
                  </a:solidFill>
                  <a:latin typeface="+mn-ea"/>
                </a:rPr>
                <a:t>)</a:t>
              </a:r>
            </a:p>
            <a:p>
              <a:r>
                <a:rPr kumimoji="1" lang="ja-JP" altLang="en-US" sz="500" b="1" dirty="0">
                  <a:solidFill>
                    <a:schemeClr val="tx1"/>
                  </a:solidFill>
                  <a:latin typeface="+mn-ea"/>
                </a:rPr>
                <a:t>不動産の価格等の通知</a:t>
              </a:r>
              <a:endParaRPr kumimoji="1" lang="en-US" altLang="ja-JP" sz="500" b="1" dirty="0">
                <a:solidFill>
                  <a:schemeClr val="tx1"/>
                </a:solidFill>
                <a:latin typeface="+mn-ea"/>
              </a:endParaRPr>
            </a:p>
            <a:p>
              <a:r>
                <a:rPr kumimoji="1" lang="en-US" altLang="ja-JP" sz="500" b="1" dirty="0">
                  <a:solidFill>
                    <a:schemeClr val="tx1"/>
                  </a:solidFill>
                  <a:latin typeface="+mn-ea"/>
                </a:rPr>
                <a:t>(</a:t>
              </a:r>
              <a:r>
                <a:rPr kumimoji="1" lang="ja-JP" altLang="en-US" sz="500" b="1" dirty="0">
                  <a:solidFill>
                    <a:schemeClr val="tx1"/>
                  </a:solidFill>
                  <a:latin typeface="+mn-ea"/>
                </a:rPr>
                <a:t>地方税法第</a:t>
              </a:r>
              <a:r>
                <a:rPr kumimoji="1" lang="en-US" altLang="ja-JP" sz="500" b="1" dirty="0">
                  <a:solidFill>
                    <a:schemeClr val="tx1"/>
                  </a:solidFill>
                  <a:latin typeface="+mn-ea"/>
                </a:rPr>
                <a:t>73</a:t>
              </a:r>
              <a:r>
                <a:rPr kumimoji="1" lang="ja-JP" altLang="en-US" sz="500" b="1" dirty="0">
                  <a:solidFill>
                    <a:schemeClr val="tx1"/>
                  </a:solidFill>
                  <a:latin typeface="+mn-ea"/>
                </a:rPr>
                <a:t>条の</a:t>
              </a:r>
              <a:r>
                <a:rPr kumimoji="1" lang="en-US" altLang="ja-JP" sz="500" b="1" dirty="0">
                  <a:solidFill>
                    <a:schemeClr val="tx1"/>
                  </a:solidFill>
                  <a:latin typeface="+mn-ea"/>
                </a:rPr>
                <a:t>22)</a:t>
              </a:r>
              <a:endParaRPr kumimoji="1" lang="ja-JP" altLang="en-US" sz="500" b="1" dirty="0">
                <a:solidFill>
                  <a:schemeClr val="tx1"/>
                </a:solidFill>
                <a:latin typeface="+mn-ea"/>
              </a:endParaRPr>
            </a:p>
          </p:txBody>
        </p:sp>
      </p:grpSp>
      <p:sp>
        <p:nvSpPr>
          <p:cNvPr id="59" name="正方形/長方形 58">
            <a:extLst>
              <a:ext uri="{FF2B5EF4-FFF2-40B4-BE49-F238E27FC236}">
                <a16:creationId xmlns:a16="http://schemas.microsoft.com/office/drawing/2014/main" id="{B9335CC5-155A-C95D-C4CE-1CA2C05D3308}"/>
              </a:ext>
            </a:extLst>
          </p:cNvPr>
          <p:cNvSpPr/>
          <p:nvPr/>
        </p:nvSpPr>
        <p:spPr>
          <a:xfrm>
            <a:off x="646995" y="281030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62" name="楕円 61">
            <a:extLst>
              <a:ext uri="{FF2B5EF4-FFF2-40B4-BE49-F238E27FC236}">
                <a16:creationId xmlns:a16="http://schemas.microsoft.com/office/drawing/2014/main" id="{170906A9-2843-3296-930F-7EE403271509}"/>
              </a:ext>
            </a:extLst>
          </p:cNvPr>
          <p:cNvSpPr/>
          <p:nvPr/>
        </p:nvSpPr>
        <p:spPr>
          <a:xfrm>
            <a:off x="895693"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46" name="正方形/長方形 145">
            <a:extLst>
              <a:ext uri="{FF2B5EF4-FFF2-40B4-BE49-F238E27FC236}">
                <a16:creationId xmlns:a16="http://schemas.microsoft.com/office/drawing/2014/main" id="{347A1D21-EDCF-35DA-BB83-8B9B087C61FA}"/>
              </a:ext>
            </a:extLst>
          </p:cNvPr>
          <p:cNvSpPr/>
          <p:nvPr/>
        </p:nvSpPr>
        <p:spPr>
          <a:xfrm>
            <a:off x="5308230" y="3668885"/>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通知</a:t>
            </a:r>
            <a:r>
              <a:rPr kumimoji="1" lang="en-US" altLang="ja-JP" sz="600" b="1" dirty="0">
                <a:solidFill>
                  <a:schemeClr val="tx1"/>
                </a:solidFill>
                <a:latin typeface="+mn-ea"/>
              </a:rPr>
              <a:t>(</a:t>
            </a:r>
            <a:r>
              <a:rPr kumimoji="1" lang="ja-JP" altLang="en-US" sz="600" b="1" dirty="0">
                <a:solidFill>
                  <a:schemeClr val="tx1"/>
                </a:solidFill>
                <a:latin typeface="+mn-ea"/>
              </a:rPr>
              <a:t>電子</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sp>
        <p:nvSpPr>
          <p:cNvPr id="23" name="正方形/長方形 22">
            <a:extLst>
              <a:ext uri="{FF2B5EF4-FFF2-40B4-BE49-F238E27FC236}">
                <a16:creationId xmlns:a16="http://schemas.microsoft.com/office/drawing/2014/main" id="{8806552F-100A-3C59-9B57-C1F2D1FB3210}"/>
              </a:ext>
            </a:extLst>
          </p:cNvPr>
          <p:cNvSpPr/>
          <p:nvPr/>
        </p:nvSpPr>
        <p:spPr>
          <a:xfrm>
            <a:off x="3608237" y="260136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電子媒体</a:t>
            </a:r>
          </a:p>
        </p:txBody>
      </p:sp>
    </p:spTree>
    <p:extLst>
      <p:ext uri="{BB962C8B-B14F-4D97-AF65-F5344CB8AC3E}">
        <p14:creationId xmlns:p14="http://schemas.microsoft.com/office/powerpoint/2010/main" val="30323199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6D35CA-9845-9B87-9110-A4A69A0496A1}"/>
            </a:ext>
          </a:extLst>
        </p:cNvPr>
        <p:cNvGrpSpPr/>
        <p:nvPr/>
      </p:nvGrpSpPr>
      <p:grpSpPr>
        <a:xfrm>
          <a:off x="0" y="0"/>
          <a:ext cx="0" cy="0"/>
          <a:chOff x="0" y="0"/>
          <a:chExt cx="0" cy="0"/>
        </a:xfrm>
      </p:grpSpPr>
      <p:grpSp>
        <p:nvGrpSpPr>
          <p:cNvPr id="68" name="グループ化 67">
            <a:extLst>
              <a:ext uri="{FF2B5EF4-FFF2-40B4-BE49-F238E27FC236}">
                <a16:creationId xmlns:a16="http://schemas.microsoft.com/office/drawing/2014/main" id="{39FC65EF-939A-379A-5F57-E6E2D8DCF702}"/>
              </a:ext>
            </a:extLst>
          </p:cNvPr>
          <p:cNvGrpSpPr/>
          <p:nvPr/>
        </p:nvGrpSpPr>
        <p:grpSpPr>
          <a:xfrm rot="5400000" flipV="1">
            <a:off x="543316" y="1932043"/>
            <a:ext cx="1095484" cy="47531"/>
            <a:chOff x="8997374" y="5728212"/>
            <a:chExt cx="1095484" cy="47531"/>
          </a:xfrm>
        </p:grpSpPr>
        <p:cxnSp>
          <p:nvCxnSpPr>
            <p:cNvPr id="69" name="直線矢印コネクタ 68">
              <a:extLst>
                <a:ext uri="{FF2B5EF4-FFF2-40B4-BE49-F238E27FC236}">
                  <a16:creationId xmlns:a16="http://schemas.microsoft.com/office/drawing/2014/main" id="{0CFB39DA-91DB-1FC7-03BC-76C34EC7B7B7}"/>
                </a:ext>
              </a:extLst>
            </p:cNvPr>
            <p:cNvCxnSpPr>
              <a:cxnSpLocks/>
              <a:stCxn id="70" idx="6"/>
              <a:endCxn id="71" idx="0"/>
            </p:cNvCxnSpPr>
            <p:nvPr/>
          </p:nvCxnSpPr>
          <p:spPr>
            <a:xfrm rot="5400000" flipH="1" flipV="1">
              <a:off x="9568881" y="5228002"/>
              <a:ext cx="1" cy="1047952"/>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70" name="楕円 69">
              <a:extLst>
                <a:ext uri="{FF2B5EF4-FFF2-40B4-BE49-F238E27FC236}">
                  <a16:creationId xmlns:a16="http://schemas.microsoft.com/office/drawing/2014/main" id="{9298A7D2-B2B9-27C8-D23E-BA62B3055076}"/>
                </a:ext>
              </a:extLst>
            </p:cNvPr>
            <p:cNvSpPr/>
            <p:nvPr/>
          </p:nvSpPr>
          <p:spPr>
            <a:xfrm>
              <a:off x="8997374"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71" name="二等辺三角形 70">
              <a:extLst>
                <a:ext uri="{FF2B5EF4-FFF2-40B4-BE49-F238E27FC236}">
                  <a16:creationId xmlns:a16="http://schemas.microsoft.com/office/drawing/2014/main" id="{A658C639-2480-9664-B2FE-ECC9DB13844D}"/>
                </a:ext>
              </a:extLst>
            </p:cNvPr>
            <p:cNvSpPr/>
            <p:nvPr/>
          </p:nvSpPr>
          <p:spPr>
            <a:xfrm rot="5400000">
              <a:off x="10033610" y="5716040"/>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2FE7F5CD-C824-4AA9-1066-1DBFBCB37065}"/>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32563FCE-EEA4-1692-1913-BBCAE0A4C5A8}"/>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9A81A882-7CFB-359A-8714-F0F4F3E9629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CFC0030E-6308-C7B4-65DA-A219BB3C9E4F}"/>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779CBFF8-ECDB-9B26-E191-B2CE2915B244}"/>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0070338B-8373-97CD-F121-1CE1FD18790E}"/>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11.1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BDFFD707-1228-1B62-7C8F-377BE92FFE37}"/>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証明書発行</a:t>
              </a:r>
            </a:p>
          </p:txBody>
        </p:sp>
        <p:sp>
          <p:nvSpPr>
            <p:cNvPr id="14" name="正方形/長方形 13">
              <a:extLst>
                <a:ext uri="{FF2B5EF4-FFF2-40B4-BE49-F238E27FC236}">
                  <a16:creationId xmlns:a16="http://schemas.microsoft.com/office/drawing/2014/main" id="{4A664514-55DF-9C11-C5DA-78588B246E80}"/>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証明書発行</a:t>
              </a:r>
            </a:p>
          </p:txBody>
        </p:sp>
      </p:grpSp>
      <p:grpSp>
        <p:nvGrpSpPr>
          <p:cNvPr id="16" name="グループ化 15">
            <a:extLst>
              <a:ext uri="{FF2B5EF4-FFF2-40B4-BE49-F238E27FC236}">
                <a16:creationId xmlns:a16="http://schemas.microsoft.com/office/drawing/2014/main" id="{DDB9FAC3-A680-9BF2-3FB7-3968B3BFEE21}"/>
              </a:ext>
            </a:extLst>
          </p:cNvPr>
          <p:cNvGrpSpPr/>
          <p:nvPr/>
        </p:nvGrpSpPr>
        <p:grpSpPr>
          <a:xfrm>
            <a:off x="331641" y="1889571"/>
            <a:ext cx="8480719" cy="2706391"/>
            <a:chOff x="4383024" y="977900"/>
            <a:chExt cx="8480719" cy="447033"/>
          </a:xfrm>
        </p:grpSpPr>
        <p:sp>
          <p:nvSpPr>
            <p:cNvPr id="17" name="正方形/長方形 16">
              <a:extLst>
                <a:ext uri="{FF2B5EF4-FFF2-40B4-BE49-F238E27FC236}">
                  <a16:creationId xmlns:a16="http://schemas.microsoft.com/office/drawing/2014/main" id="{598EFD35-AEDE-1DF1-951C-BDD6E7A84255}"/>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2FAF1008-827E-2C23-26CE-72102A5F79E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71D53AF5-39B1-F1B9-600F-E620C5F3A3AB}"/>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24</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8DBFF4A0-7C69-1956-227C-0C33C83A5393}"/>
              </a:ext>
            </a:extLst>
          </p:cNvPr>
          <p:cNvGrpSpPr/>
          <p:nvPr/>
        </p:nvGrpSpPr>
        <p:grpSpPr>
          <a:xfrm>
            <a:off x="3377762" y="2427952"/>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77B8E6EB-AB16-BAA4-738F-3DB451AC0CB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8945F694-0307-9965-1FB4-77B3CB3634A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証明書発行</a:t>
              </a:r>
            </a:p>
          </p:txBody>
        </p:sp>
      </p:grpSp>
      <p:cxnSp>
        <p:nvCxnSpPr>
          <p:cNvPr id="33" name="直線矢印コネクタ 32">
            <a:extLst>
              <a:ext uri="{FF2B5EF4-FFF2-40B4-BE49-F238E27FC236}">
                <a16:creationId xmlns:a16="http://schemas.microsoft.com/office/drawing/2014/main" id="{D6E0F522-2DB8-579F-1759-836ABE589E1A}"/>
              </a:ext>
            </a:extLst>
          </p:cNvPr>
          <p:cNvCxnSpPr>
            <a:cxnSpLocks/>
            <a:stCxn id="118" idx="1"/>
            <a:endCxn id="22" idx="2"/>
          </p:cNvCxnSpPr>
          <p:nvPr/>
        </p:nvCxnSpPr>
        <p:spPr>
          <a:xfrm flipH="1" flipV="1">
            <a:off x="3675704" y="2896702"/>
            <a:ext cx="1299" cy="186695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2B0378B8-2680-AA37-9F6E-CF1F5A22C520}"/>
              </a:ext>
            </a:extLst>
          </p:cNvPr>
          <p:cNvSpPr/>
          <p:nvPr/>
        </p:nvSpPr>
        <p:spPr>
          <a:xfrm>
            <a:off x="6758568" y="5923460"/>
            <a:ext cx="2053792" cy="58097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8.2.1.</a:t>
            </a:r>
            <a:r>
              <a:rPr kumimoji="1" lang="ja-JP" altLang="en-US" sz="500" b="1" dirty="0">
                <a:solidFill>
                  <a:schemeClr val="tx1"/>
                </a:solidFill>
                <a:latin typeface="游ゴシック" panose="020B0400000000000000" pitchFamily="50" charset="-128"/>
                <a:ea typeface="游ゴシック" panose="020B0400000000000000" pitchFamily="50" charset="-128"/>
              </a:rPr>
              <a:t>　証明書発行</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F2333589-6411-7399-052F-895EF6BC3D18}"/>
              </a:ext>
            </a:extLst>
          </p:cNvPr>
          <p:cNvGrpSpPr/>
          <p:nvPr/>
        </p:nvGrpSpPr>
        <p:grpSpPr>
          <a:xfrm>
            <a:off x="3387886" y="4763653"/>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2827CC40-1007-C613-578D-F5C4A7D0834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42A25CCA-1B09-0AA5-0142-42030E03A22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1EFA82D2-FC7B-ECFD-D0FC-DC741392F82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95" name="正方形/長方形 94">
            <a:extLst>
              <a:ext uri="{FF2B5EF4-FFF2-40B4-BE49-F238E27FC236}">
                <a16:creationId xmlns:a16="http://schemas.microsoft.com/office/drawing/2014/main" id="{FC2BAAE3-C9BC-5B9C-84C3-7B87787144FC}"/>
              </a:ext>
            </a:extLst>
          </p:cNvPr>
          <p:cNvSpPr/>
          <p:nvPr/>
        </p:nvSpPr>
        <p:spPr>
          <a:xfrm>
            <a:off x="689359" y="28040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184" name="直線矢印コネクタ 183">
            <a:extLst>
              <a:ext uri="{FF2B5EF4-FFF2-40B4-BE49-F238E27FC236}">
                <a16:creationId xmlns:a16="http://schemas.microsoft.com/office/drawing/2014/main" id="{1E284500-2CD6-BE63-7197-D0926D51E6D2}"/>
              </a:ext>
            </a:extLst>
          </p:cNvPr>
          <p:cNvCxnSpPr>
            <a:cxnSpLocks/>
            <a:stCxn id="22" idx="3"/>
            <a:endCxn id="114" idx="2"/>
          </p:cNvCxnSpPr>
          <p:nvPr/>
        </p:nvCxnSpPr>
        <p:spPr>
          <a:xfrm>
            <a:off x="3973646" y="2662327"/>
            <a:ext cx="78328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DF642863-6F28-4B61-D95E-34D9B29D2A26}"/>
              </a:ext>
            </a:extLst>
          </p:cNvPr>
          <p:cNvGrpSpPr/>
          <p:nvPr/>
        </p:nvGrpSpPr>
        <p:grpSpPr>
          <a:xfrm>
            <a:off x="3896040" y="5125795"/>
            <a:ext cx="752658" cy="405710"/>
            <a:chOff x="4488244" y="5206471"/>
            <a:chExt cx="752658" cy="405710"/>
          </a:xfrm>
        </p:grpSpPr>
        <p:cxnSp>
          <p:nvCxnSpPr>
            <p:cNvPr id="80" name="直線矢印コネクタ 79">
              <a:extLst>
                <a:ext uri="{FF2B5EF4-FFF2-40B4-BE49-F238E27FC236}">
                  <a16:creationId xmlns:a16="http://schemas.microsoft.com/office/drawing/2014/main" id="{80612F67-2269-B600-73DE-D7DD417CA42F}"/>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49B959C9-87DB-C412-539B-DC5259C66099}"/>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47237C3D-6089-166F-4FD6-2A6BB91A3D3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610E10D8-D57C-CEC6-09E6-AEB508493B4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E6AC1CB5-5BD8-1847-3F3B-8808451A84F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126CE5B1-FCA2-9788-478B-6CA5220A33F9}"/>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3" name="グループ化 2">
            <a:extLst>
              <a:ext uri="{FF2B5EF4-FFF2-40B4-BE49-F238E27FC236}">
                <a16:creationId xmlns:a16="http://schemas.microsoft.com/office/drawing/2014/main" id="{FC5D1A58-05A3-BF22-2A15-EA430C5FFC5E}"/>
              </a:ext>
            </a:extLst>
          </p:cNvPr>
          <p:cNvGrpSpPr/>
          <p:nvPr/>
        </p:nvGrpSpPr>
        <p:grpSpPr>
          <a:xfrm>
            <a:off x="938057" y="2509327"/>
            <a:ext cx="306000" cy="306000"/>
            <a:chOff x="8420362" y="5457393"/>
            <a:chExt cx="182044" cy="182044"/>
          </a:xfrm>
        </p:grpSpPr>
        <p:sp>
          <p:nvSpPr>
            <p:cNvPr id="4" name="楕円 3">
              <a:extLst>
                <a:ext uri="{FF2B5EF4-FFF2-40B4-BE49-F238E27FC236}">
                  <a16:creationId xmlns:a16="http://schemas.microsoft.com/office/drawing/2014/main" id="{C349E0D0-736E-AB50-5A3F-A1E09E25D704}"/>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4D495C9D-F05C-0BA6-9316-E0B8398D6E8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32184" y="5469215"/>
              <a:ext cx="158400" cy="158400"/>
            </a:xfrm>
            <a:prstGeom prst="rect">
              <a:avLst/>
            </a:prstGeom>
          </p:spPr>
        </p:pic>
      </p:grpSp>
      <p:grpSp>
        <p:nvGrpSpPr>
          <p:cNvPr id="172" name="グループ化 171">
            <a:extLst>
              <a:ext uri="{FF2B5EF4-FFF2-40B4-BE49-F238E27FC236}">
                <a16:creationId xmlns:a16="http://schemas.microsoft.com/office/drawing/2014/main" id="{7F165399-FEF9-A66A-0C3B-CE21F276AAA3}"/>
              </a:ext>
            </a:extLst>
          </p:cNvPr>
          <p:cNvGrpSpPr/>
          <p:nvPr/>
        </p:nvGrpSpPr>
        <p:grpSpPr>
          <a:xfrm>
            <a:off x="3834462" y="2896702"/>
            <a:ext cx="635655" cy="706178"/>
            <a:chOff x="2321719" y="2988182"/>
            <a:chExt cx="635655" cy="706178"/>
          </a:xfrm>
        </p:grpSpPr>
        <p:pic>
          <p:nvPicPr>
            <p:cNvPr id="174" name="グラフィックス 173" descr="紙 枠線">
              <a:extLst>
                <a:ext uri="{FF2B5EF4-FFF2-40B4-BE49-F238E27FC236}">
                  <a16:creationId xmlns:a16="http://schemas.microsoft.com/office/drawing/2014/main" id="{A3B8C13F-2BD8-3569-732E-D45DBD70603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75" name="直線矢印コネクタ 36">
              <a:extLst>
                <a:ext uri="{FF2B5EF4-FFF2-40B4-BE49-F238E27FC236}">
                  <a16:creationId xmlns:a16="http://schemas.microsoft.com/office/drawing/2014/main" id="{7D66D285-69CA-9448-82BE-BA3068D157B2}"/>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6" name="正方形/長方形 175">
              <a:extLst>
                <a:ext uri="{FF2B5EF4-FFF2-40B4-BE49-F238E27FC236}">
                  <a16:creationId xmlns:a16="http://schemas.microsoft.com/office/drawing/2014/main" id="{C5B49C85-96C2-C232-A6CC-53897A43BA0B}"/>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panose="020B0400000000000000" pitchFamily="50" charset="-128"/>
                  <a:ea typeface="游ゴシック" panose="020B0400000000000000" pitchFamily="50" charset="-128"/>
                </a:rPr>
                <a:t>資産証明書</a:t>
              </a:r>
            </a:p>
            <a:p>
              <a:r>
                <a:rPr kumimoji="1" lang="zh-TW" altLang="en-US" sz="500" b="1" dirty="0">
                  <a:solidFill>
                    <a:schemeClr val="tx1"/>
                  </a:solidFill>
                  <a:latin typeface="游ゴシック" panose="020B0400000000000000" pitchFamily="50" charset="-128"/>
                  <a:ea typeface="游ゴシック" panose="020B0400000000000000" pitchFamily="50" charset="-128"/>
                </a:rPr>
                <a:t>償却資産証明書</a:t>
              </a:r>
            </a:p>
            <a:p>
              <a:r>
                <a:rPr kumimoji="1" lang="zh-TW" altLang="en-US" sz="500" b="1" dirty="0">
                  <a:solidFill>
                    <a:schemeClr val="tx1"/>
                  </a:solidFill>
                  <a:latin typeface="游ゴシック" panose="020B0400000000000000" pitchFamily="50" charset="-128"/>
                  <a:ea typeface="游ゴシック" panose="020B0400000000000000" pitchFamily="50" charset="-128"/>
                </a:rPr>
                <a:t>無資産証明書</a:t>
              </a:r>
            </a:p>
            <a:p>
              <a:r>
                <a:rPr kumimoji="1" lang="zh-TW" altLang="en-US" sz="500" b="1" dirty="0">
                  <a:solidFill>
                    <a:schemeClr val="tx1"/>
                  </a:solidFill>
                  <a:latin typeface="游ゴシック" panose="020B0400000000000000" pitchFamily="50" charset="-128"/>
                  <a:ea typeface="游ゴシック" panose="020B0400000000000000" pitchFamily="50" charset="-128"/>
                </a:rPr>
                <a:t>評価証明書</a:t>
              </a:r>
            </a:p>
            <a:p>
              <a:r>
                <a:rPr kumimoji="1" lang="zh-TW" altLang="en-US" sz="500" b="1" dirty="0">
                  <a:solidFill>
                    <a:schemeClr val="tx1"/>
                  </a:solidFill>
                  <a:latin typeface="游ゴシック" panose="020B0400000000000000" pitchFamily="50" charset="-128"/>
                  <a:ea typeface="游ゴシック" panose="020B0400000000000000" pitchFamily="50" charset="-128"/>
                </a:rPr>
                <a:t>公課証明書</a:t>
              </a:r>
            </a:p>
            <a:p>
              <a:r>
                <a:rPr kumimoji="1" lang="zh-TW" altLang="en-US" sz="500" b="1" dirty="0">
                  <a:solidFill>
                    <a:schemeClr val="tx1"/>
                  </a:solidFill>
                  <a:latin typeface="游ゴシック" panose="020B0400000000000000" pitchFamily="50" charset="-128"/>
                  <a:ea typeface="游ゴシック" panose="020B0400000000000000" pitchFamily="50" charset="-128"/>
                </a:rPr>
                <a:t>課税証明書</a:t>
              </a:r>
            </a:p>
            <a:p>
              <a:r>
                <a:rPr kumimoji="1" lang="zh-TW" altLang="en-US" sz="500" b="1" dirty="0">
                  <a:solidFill>
                    <a:schemeClr val="tx1"/>
                  </a:solidFill>
                  <a:latin typeface="游ゴシック" panose="020B0400000000000000" pitchFamily="50" charset="-128"/>
                  <a:ea typeface="游ゴシック" panose="020B0400000000000000" pitchFamily="50" charset="-128"/>
                </a:rPr>
                <a:t>台帳登録登記事項証明書</a:t>
              </a:r>
            </a:p>
            <a:p>
              <a:r>
                <a:rPr kumimoji="1" lang="zh-TW" altLang="en-US" sz="500" b="1" dirty="0">
                  <a:solidFill>
                    <a:schemeClr val="tx1"/>
                  </a:solidFill>
                  <a:latin typeface="游ゴシック" panose="020B0400000000000000" pitchFamily="50" charset="-128"/>
                  <a:ea typeface="游ゴシック" panose="020B0400000000000000" pitchFamily="50" charset="-128"/>
                </a:rPr>
                <a:t>滅失証明書</a:t>
              </a:r>
            </a:p>
            <a:p>
              <a:r>
                <a:rPr kumimoji="1" lang="zh-TW" altLang="en-US" sz="500" b="1" dirty="0">
                  <a:solidFill>
                    <a:schemeClr val="tx1"/>
                  </a:solidFill>
                  <a:latin typeface="游ゴシック" panose="020B0400000000000000" pitchFamily="50" charset="-128"/>
                  <a:ea typeface="游ゴシック" panose="020B0400000000000000" pitchFamily="50" charset="-128"/>
                </a:rPr>
                <a:t>名寄帳兼</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補充</a:t>
              </a:r>
              <a:r>
                <a:rPr kumimoji="1" lang="en-US" altLang="zh-TW"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課税台帳</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cxnSp>
        <p:nvCxnSpPr>
          <p:cNvPr id="96" name="直線矢印コネクタ 95">
            <a:extLst>
              <a:ext uri="{FF2B5EF4-FFF2-40B4-BE49-F238E27FC236}">
                <a16:creationId xmlns:a16="http://schemas.microsoft.com/office/drawing/2014/main" id="{E32B4323-D497-A104-1586-6DDA0159E1F9}"/>
              </a:ext>
            </a:extLst>
          </p:cNvPr>
          <p:cNvCxnSpPr>
            <a:cxnSpLocks/>
            <a:stCxn id="4" idx="6"/>
            <a:endCxn id="44" idx="1"/>
          </p:cNvCxnSpPr>
          <p:nvPr/>
        </p:nvCxnSpPr>
        <p:spPr>
          <a:xfrm>
            <a:off x="1244057" y="2662327"/>
            <a:ext cx="77314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98" name="正方形/長方形 97">
            <a:extLst>
              <a:ext uri="{FF2B5EF4-FFF2-40B4-BE49-F238E27FC236}">
                <a16:creationId xmlns:a16="http://schemas.microsoft.com/office/drawing/2014/main" id="{970615FA-75E1-FC02-0919-F642A9FC182F}"/>
              </a:ext>
            </a:extLst>
          </p:cNvPr>
          <p:cNvSpPr/>
          <p:nvPr/>
        </p:nvSpPr>
        <p:spPr>
          <a:xfrm>
            <a:off x="684317" y="1979636"/>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申請</a:t>
            </a:r>
            <a:endParaRPr kumimoji="1" lang="en-US" altLang="ja-JP" sz="600" b="1" dirty="0">
              <a:solidFill>
                <a:schemeClr val="tx1"/>
              </a:solidFill>
              <a:highlight>
                <a:srgbClr val="FFFFFF"/>
              </a:highlight>
              <a:latin typeface="+mn-ea"/>
            </a:endParaRPr>
          </a:p>
          <a:p>
            <a:pPr algn="ct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手渡し</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104" name="グループ化 103">
            <a:extLst>
              <a:ext uri="{FF2B5EF4-FFF2-40B4-BE49-F238E27FC236}">
                <a16:creationId xmlns:a16="http://schemas.microsoft.com/office/drawing/2014/main" id="{05EFB68D-5C02-9717-92A1-A256D0BCD71C}"/>
              </a:ext>
            </a:extLst>
          </p:cNvPr>
          <p:cNvGrpSpPr/>
          <p:nvPr/>
        </p:nvGrpSpPr>
        <p:grpSpPr>
          <a:xfrm rot="16200000">
            <a:off x="4372349" y="1956597"/>
            <a:ext cx="1075170" cy="47531"/>
            <a:chOff x="8498394" y="5728208"/>
            <a:chExt cx="1075170" cy="47531"/>
          </a:xfrm>
        </p:grpSpPr>
        <p:cxnSp>
          <p:nvCxnSpPr>
            <p:cNvPr id="105" name="直線矢印コネクタ 104">
              <a:extLst>
                <a:ext uri="{FF2B5EF4-FFF2-40B4-BE49-F238E27FC236}">
                  <a16:creationId xmlns:a16="http://schemas.microsoft.com/office/drawing/2014/main" id="{D6C80B0F-2F25-C87F-EAD3-41FA33B26C17}"/>
                </a:ext>
              </a:extLst>
            </p:cNvPr>
            <p:cNvCxnSpPr>
              <a:cxnSpLocks/>
              <a:stCxn id="107" idx="6"/>
              <a:endCxn id="109" idx="0"/>
            </p:cNvCxnSpPr>
            <p:nvPr/>
          </p:nvCxnSpPr>
          <p:spPr>
            <a:xfrm rot="5400000" flipH="1" flipV="1">
              <a:off x="9059743" y="5238154"/>
              <a:ext cx="3" cy="102763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07" name="楕円 106">
              <a:extLst>
                <a:ext uri="{FF2B5EF4-FFF2-40B4-BE49-F238E27FC236}">
                  <a16:creationId xmlns:a16="http://schemas.microsoft.com/office/drawing/2014/main" id="{E5EE1D1B-9466-FBA5-7A38-DD2A62BBD528}"/>
                </a:ext>
              </a:extLst>
            </p:cNvPr>
            <p:cNvSpPr/>
            <p:nvPr/>
          </p:nvSpPr>
          <p:spPr>
            <a:xfrm>
              <a:off x="8498394" y="572820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09" name="二等辺三角形 108">
              <a:extLst>
                <a:ext uri="{FF2B5EF4-FFF2-40B4-BE49-F238E27FC236}">
                  <a16:creationId xmlns:a16="http://schemas.microsoft.com/office/drawing/2014/main" id="{56048679-60B0-F804-BF55-BE8964E25631}"/>
                </a:ext>
              </a:extLst>
            </p:cNvPr>
            <p:cNvSpPr/>
            <p:nvPr/>
          </p:nvSpPr>
          <p:spPr>
            <a:xfrm rot="5400000">
              <a:off x="9514316" y="571603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13" name="グループ化 112">
            <a:extLst>
              <a:ext uri="{FF2B5EF4-FFF2-40B4-BE49-F238E27FC236}">
                <a16:creationId xmlns:a16="http://schemas.microsoft.com/office/drawing/2014/main" id="{941D22BD-53F5-A56E-3438-C5A10EC773B6}"/>
              </a:ext>
            </a:extLst>
          </p:cNvPr>
          <p:cNvGrpSpPr/>
          <p:nvPr/>
        </p:nvGrpSpPr>
        <p:grpSpPr>
          <a:xfrm>
            <a:off x="4756931" y="2509327"/>
            <a:ext cx="306000" cy="306000"/>
            <a:chOff x="547477" y="5946304"/>
            <a:chExt cx="182044" cy="182044"/>
          </a:xfrm>
        </p:grpSpPr>
        <p:sp>
          <p:nvSpPr>
            <p:cNvPr id="114" name="楕円 113">
              <a:extLst>
                <a:ext uri="{FF2B5EF4-FFF2-40B4-BE49-F238E27FC236}">
                  <a16:creationId xmlns:a16="http://schemas.microsoft.com/office/drawing/2014/main" id="{F24583E3-3E1E-C757-80F4-526E1949B8E8}"/>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115" name="グループ化 114">
              <a:extLst>
                <a:ext uri="{FF2B5EF4-FFF2-40B4-BE49-F238E27FC236}">
                  <a16:creationId xmlns:a16="http://schemas.microsoft.com/office/drawing/2014/main" id="{F2B3F687-8A65-777A-5A2C-D9E614DBF9EC}"/>
                </a:ext>
              </a:extLst>
            </p:cNvPr>
            <p:cNvGrpSpPr/>
            <p:nvPr/>
          </p:nvGrpSpPr>
          <p:grpSpPr>
            <a:xfrm>
              <a:off x="572442" y="5996943"/>
              <a:ext cx="132113" cy="80765"/>
              <a:chOff x="2601006" y="3678667"/>
              <a:chExt cx="132113" cy="80765"/>
            </a:xfrm>
          </p:grpSpPr>
          <p:sp>
            <p:nvSpPr>
              <p:cNvPr id="117" name="正方形/長方形 116">
                <a:extLst>
                  <a:ext uri="{FF2B5EF4-FFF2-40B4-BE49-F238E27FC236}">
                    <a16:creationId xmlns:a16="http://schemas.microsoft.com/office/drawing/2014/main" id="{6A9BEE87-9166-54BE-E4F7-177135AE47FF}"/>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1" name="二等辺三角形 120">
                <a:extLst>
                  <a:ext uri="{FF2B5EF4-FFF2-40B4-BE49-F238E27FC236}">
                    <a16:creationId xmlns:a16="http://schemas.microsoft.com/office/drawing/2014/main" id="{331239C9-E6A7-95A8-F04C-446853D9AAFA}"/>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2" name="二等辺三角形 121">
                <a:extLst>
                  <a:ext uri="{FF2B5EF4-FFF2-40B4-BE49-F238E27FC236}">
                    <a16:creationId xmlns:a16="http://schemas.microsoft.com/office/drawing/2014/main" id="{01E9E757-D755-A2D3-3DFB-DD10FF6A8B52}"/>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23" name="正方形/長方形 122">
                <a:extLst>
                  <a:ext uri="{FF2B5EF4-FFF2-40B4-BE49-F238E27FC236}">
                    <a16:creationId xmlns:a16="http://schemas.microsoft.com/office/drawing/2014/main" id="{9BB9A496-3B82-5EAD-8770-2E2DC63DC64C}"/>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124" name="正方形/長方形 123">
            <a:extLst>
              <a:ext uri="{FF2B5EF4-FFF2-40B4-BE49-F238E27FC236}">
                <a16:creationId xmlns:a16="http://schemas.microsoft.com/office/drawing/2014/main" id="{C16C2190-114D-8D31-D92A-EA9C600D91AA}"/>
              </a:ext>
            </a:extLst>
          </p:cNvPr>
          <p:cNvSpPr/>
          <p:nvPr/>
        </p:nvSpPr>
        <p:spPr>
          <a:xfrm>
            <a:off x="4909877" y="2270403"/>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交付して終了</a:t>
            </a:r>
          </a:p>
        </p:txBody>
      </p:sp>
      <p:sp>
        <p:nvSpPr>
          <p:cNvPr id="125" name="正方形/長方形 124">
            <a:extLst>
              <a:ext uri="{FF2B5EF4-FFF2-40B4-BE49-F238E27FC236}">
                <a16:creationId xmlns:a16="http://schemas.microsoft.com/office/drawing/2014/main" id="{A61DC0FE-AF21-D44F-40E0-E120E6BD2628}"/>
              </a:ext>
            </a:extLst>
          </p:cNvPr>
          <p:cNvSpPr/>
          <p:nvPr/>
        </p:nvSpPr>
        <p:spPr>
          <a:xfrm>
            <a:off x="4561325" y="2026518"/>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交付</a:t>
            </a:r>
            <a:endParaRPr kumimoji="1" lang="en-US" altLang="ja-JP" sz="600" b="1" dirty="0">
              <a:solidFill>
                <a:schemeClr val="tx1"/>
              </a:solidFill>
              <a:highlight>
                <a:srgbClr val="FFFFFF"/>
              </a:highlight>
              <a:latin typeface="+mn-ea"/>
            </a:endParaRPr>
          </a:p>
          <a:p>
            <a:pPr algn="ct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手渡し</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cxnSp>
        <p:nvCxnSpPr>
          <p:cNvPr id="135" name="直線矢印コネクタ 134">
            <a:extLst>
              <a:ext uri="{FF2B5EF4-FFF2-40B4-BE49-F238E27FC236}">
                <a16:creationId xmlns:a16="http://schemas.microsoft.com/office/drawing/2014/main" id="{DDC7E763-E305-4A59-C6D6-6CEC46816364}"/>
              </a:ext>
            </a:extLst>
          </p:cNvPr>
          <p:cNvCxnSpPr>
            <a:cxnSpLocks/>
            <a:stCxn id="174" idx="3"/>
            <a:endCxn id="114" idx="4"/>
          </p:cNvCxnSpPr>
          <p:nvPr/>
        </p:nvCxnSpPr>
        <p:spPr>
          <a:xfrm flipV="1">
            <a:off x="4312975" y="2815327"/>
            <a:ext cx="596956" cy="378699"/>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43" name="グループ化 142">
            <a:extLst>
              <a:ext uri="{FF2B5EF4-FFF2-40B4-BE49-F238E27FC236}">
                <a16:creationId xmlns:a16="http://schemas.microsoft.com/office/drawing/2014/main" id="{1F9CE324-98FF-4A8E-3921-972841EE35D0}"/>
              </a:ext>
            </a:extLst>
          </p:cNvPr>
          <p:cNvGrpSpPr/>
          <p:nvPr/>
        </p:nvGrpSpPr>
        <p:grpSpPr>
          <a:xfrm>
            <a:off x="1049326" y="1490216"/>
            <a:ext cx="989415" cy="451284"/>
            <a:chOff x="1147935" y="1523706"/>
            <a:chExt cx="989415" cy="451284"/>
          </a:xfrm>
        </p:grpSpPr>
        <p:cxnSp>
          <p:nvCxnSpPr>
            <p:cNvPr id="83" name="直線矢印コネクタ 82">
              <a:extLst>
                <a:ext uri="{FF2B5EF4-FFF2-40B4-BE49-F238E27FC236}">
                  <a16:creationId xmlns:a16="http://schemas.microsoft.com/office/drawing/2014/main" id="{8BB3B3B9-DBE2-7D16-6FA3-27A5D87523CD}"/>
                </a:ext>
              </a:extLst>
            </p:cNvPr>
            <p:cNvCxnSpPr>
              <a:cxnSpLocks/>
              <a:endCxn id="141" idx="1"/>
            </p:cNvCxnSpPr>
            <p:nvPr/>
          </p:nvCxnSpPr>
          <p:spPr>
            <a:xfrm>
              <a:off x="1189724" y="1654173"/>
              <a:ext cx="322452"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84" name="正方形/長方形 83">
              <a:extLst>
                <a:ext uri="{FF2B5EF4-FFF2-40B4-BE49-F238E27FC236}">
                  <a16:creationId xmlns:a16="http://schemas.microsoft.com/office/drawing/2014/main" id="{2C422230-98F9-9861-AA8C-63F6548CFE36}"/>
                </a:ext>
              </a:extLst>
            </p:cNvPr>
            <p:cNvSpPr/>
            <p:nvPr/>
          </p:nvSpPr>
          <p:spPr>
            <a:xfrm>
              <a:off x="1147935" y="169253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highlight>
                    <a:srgbClr val="FFFFFF"/>
                  </a:highlight>
                  <a:latin typeface="+mn-ea"/>
                </a:rPr>
                <a:t>証明発行申請</a:t>
              </a:r>
            </a:p>
          </p:txBody>
        </p:sp>
        <p:pic>
          <p:nvPicPr>
            <p:cNvPr id="141" name="グラフィックス 140" descr="紙 枠線">
              <a:extLst>
                <a:ext uri="{FF2B5EF4-FFF2-40B4-BE49-F238E27FC236}">
                  <a16:creationId xmlns:a16="http://schemas.microsoft.com/office/drawing/2014/main" id="{2CB9ACD8-6F6C-34E5-E15F-809E02B0584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512176" y="1523706"/>
              <a:ext cx="260934" cy="260934"/>
            </a:xfrm>
            <a:prstGeom prst="rect">
              <a:avLst/>
            </a:prstGeom>
          </p:spPr>
        </p:pic>
      </p:grpSp>
      <p:grpSp>
        <p:nvGrpSpPr>
          <p:cNvPr id="23" name="グループ化 22">
            <a:extLst>
              <a:ext uri="{FF2B5EF4-FFF2-40B4-BE49-F238E27FC236}">
                <a16:creationId xmlns:a16="http://schemas.microsoft.com/office/drawing/2014/main" id="{0B834E67-6899-8090-F30C-26EDED11CB5A}"/>
              </a:ext>
            </a:extLst>
          </p:cNvPr>
          <p:cNvGrpSpPr/>
          <p:nvPr/>
        </p:nvGrpSpPr>
        <p:grpSpPr>
          <a:xfrm>
            <a:off x="4909877" y="1518318"/>
            <a:ext cx="1509401" cy="282453"/>
            <a:chOff x="1189614" y="1512947"/>
            <a:chExt cx="1509401" cy="282453"/>
          </a:xfrm>
        </p:grpSpPr>
        <p:cxnSp>
          <p:nvCxnSpPr>
            <p:cNvPr id="27" name="直線矢印コネクタ 26">
              <a:extLst>
                <a:ext uri="{FF2B5EF4-FFF2-40B4-BE49-F238E27FC236}">
                  <a16:creationId xmlns:a16="http://schemas.microsoft.com/office/drawing/2014/main" id="{CF8F9F0F-4BCA-B07C-444B-414EB6A9EC8F}"/>
                </a:ext>
              </a:extLst>
            </p:cNvPr>
            <p:cNvCxnSpPr>
              <a:cxnSpLocks/>
              <a:endCxn id="38" idx="1"/>
            </p:cNvCxnSpPr>
            <p:nvPr/>
          </p:nvCxnSpPr>
          <p:spPr>
            <a:xfrm>
              <a:off x="1189614" y="1654173"/>
              <a:ext cx="322562"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37" name="正方形/長方形 36">
              <a:extLst>
                <a:ext uri="{FF2B5EF4-FFF2-40B4-BE49-F238E27FC236}">
                  <a16:creationId xmlns:a16="http://schemas.microsoft.com/office/drawing/2014/main" id="{FA3CFBE9-DA4D-559A-3C46-29DEBF118CD4}"/>
                </a:ext>
              </a:extLst>
            </p:cNvPr>
            <p:cNvSpPr/>
            <p:nvPr/>
          </p:nvSpPr>
          <p:spPr>
            <a:xfrm>
              <a:off x="1709600" y="151294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highlight>
                    <a:srgbClr val="FFFFFF"/>
                  </a:highlight>
                  <a:latin typeface="+mn-ea"/>
                </a:rPr>
                <a:t>各種証明書</a:t>
              </a:r>
            </a:p>
          </p:txBody>
        </p:sp>
        <p:pic>
          <p:nvPicPr>
            <p:cNvPr id="38" name="グラフィックス 37" descr="紙 枠線">
              <a:extLst>
                <a:ext uri="{FF2B5EF4-FFF2-40B4-BE49-F238E27FC236}">
                  <a16:creationId xmlns:a16="http://schemas.microsoft.com/office/drawing/2014/main" id="{9A030505-6512-DD91-2E62-301CDD44412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512176" y="1523706"/>
              <a:ext cx="260934" cy="260934"/>
            </a:xfrm>
            <a:prstGeom prst="rect">
              <a:avLst/>
            </a:prstGeom>
          </p:spPr>
        </p:pic>
      </p:grpSp>
      <p:grpSp>
        <p:nvGrpSpPr>
          <p:cNvPr id="43" name="グループ化 42">
            <a:extLst>
              <a:ext uri="{FF2B5EF4-FFF2-40B4-BE49-F238E27FC236}">
                <a16:creationId xmlns:a16="http://schemas.microsoft.com/office/drawing/2014/main" id="{2A642310-8563-B004-02B2-35EC9EAC9068}"/>
              </a:ext>
            </a:extLst>
          </p:cNvPr>
          <p:cNvGrpSpPr/>
          <p:nvPr/>
        </p:nvGrpSpPr>
        <p:grpSpPr>
          <a:xfrm>
            <a:off x="2017202" y="2433571"/>
            <a:ext cx="587415" cy="457512"/>
            <a:chOff x="5266944" y="2798826"/>
            <a:chExt cx="455771" cy="301859"/>
          </a:xfrm>
        </p:grpSpPr>
        <p:sp>
          <p:nvSpPr>
            <p:cNvPr id="44" name="四角形: 角を丸くする 43">
              <a:extLst>
                <a:ext uri="{FF2B5EF4-FFF2-40B4-BE49-F238E27FC236}">
                  <a16:creationId xmlns:a16="http://schemas.microsoft.com/office/drawing/2014/main" id="{2E8B3625-C52E-8293-6C0E-DE6B7E43A269}"/>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46" name="グラフィックス 45" descr="挙手 枠線">
              <a:extLst>
                <a:ext uri="{FF2B5EF4-FFF2-40B4-BE49-F238E27FC236}">
                  <a16:creationId xmlns:a16="http://schemas.microsoft.com/office/drawing/2014/main" id="{CDCA6501-37DF-D4E3-EAE9-30678F17EC87}"/>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cxnSp>
        <p:nvCxnSpPr>
          <p:cNvPr id="65" name="直線矢印コネクタ 64">
            <a:extLst>
              <a:ext uri="{FF2B5EF4-FFF2-40B4-BE49-F238E27FC236}">
                <a16:creationId xmlns:a16="http://schemas.microsoft.com/office/drawing/2014/main" id="{88914661-2271-B1D9-0FDF-5B2834D831E7}"/>
              </a:ext>
            </a:extLst>
          </p:cNvPr>
          <p:cNvCxnSpPr>
            <a:cxnSpLocks/>
            <a:stCxn id="44" idx="3"/>
            <a:endCxn id="22" idx="1"/>
          </p:cNvCxnSpPr>
          <p:nvPr/>
        </p:nvCxnSpPr>
        <p:spPr>
          <a:xfrm>
            <a:off x="2604617" y="2662327"/>
            <a:ext cx="77314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627058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A1F8F2-AAA2-3747-232C-8CB9C1C653A4}"/>
            </a:ext>
          </a:extLst>
        </p:cNvPr>
        <p:cNvGrpSpPr/>
        <p:nvPr/>
      </p:nvGrpSpPr>
      <p:grpSpPr>
        <a:xfrm>
          <a:off x="0" y="0"/>
          <a:ext cx="0" cy="0"/>
          <a:chOff x="0" y="0"/>
          <a:chExt cx="0" cy="0"/>
        </a:xfrm>
      </p:grpSpPr>
      <p:grpSp>
        <p:nvGrpSpPr>
          <p:cNvPr id="68" name="グループ化 67">
            <a:extLst>
              <a:ext uri="{FF2B5EF4-FFF2-40B4-BE49-F238E27FC236}">
                <a16:creationId xmlns:a16="http://schemas.microsoft.com/office/drawing/2014/main" id="{24BBF537-D7E0-76DA-FA2B-0480407A45B5}"/>
              </a:ext>
            </a:extLst>
          </p:cNvPr>
          <p:cNvGrpSpPr/>
          <p:nvPr/>
        </p:nvGrpSpPr>
        <p:grpSpPr>
          <a:xfrm rot="5400000" flipV="1">
            <a:off x="541727" y="1930455"/>
            <a:ext cx="1098660" cy="47531"/>
            <a:chOff x="8994198" y="5728211"/>
            <a:chExt cx="1098660" cy="47531"/>
          </a:xfrm>
        </p:grpSpPr>
        <p:cxnSp>
          <p:nvCxnSpPr>
            <p:cNvPr id="69" name="直線矢印コネクタ 68">
              <a:extLst>
                <a:ext uri="{FF2B5EF4-FFF2-40B4-BE49-F238E27FC236}">
                  <a16:creationId xmlns:a16="http://schemas.microsoft.com/office/drawing/2014/main" id="{FA87D4BE-7F1B-2A91-7FDD-26906E36034A}"/>
                </a:ext>
              </a:extLst>
            </p:cNvPr>
            <p:cNvCxnSpPr>
              <a:cxnSpLocks/>
              <a:stCxn id="70" idx="6"/>
              <a:endCxn id="71" idx="0"/>
            </p:cNvCxnSpPr>
            <p:nvPr/>
          </p:nvCxnSpPr>
          <p:spPr>
            <a:xfrm rot="5400000" flipV="1">
              <a:off x="9567294" y="5226414"/>
              <a:ext cx="0" cy="105112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70" name="楕円 69">
              <a:extLst>
                <a:ext uri="{FF2B5EF4-FFF2-40B4-BE49-F238E27FC236}">
                  <a16:creationId xmlns:a16="http://schemas.microsoft.com/office/drawing/2014/main" id="{4B575D90-CE7C-1237-744C-DCB821AA4C6B}"/>
                </a:ext>
              </a:extLst>
            </p:cNvPr>
            <p:cNvSpPr/>
            <p:nvPr/>
          </p:nvSpPr>
          <p:spPr>
            <a:xfrm>
              <a:off x="8994198" y="5728211"/>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71" name="二等辺三角形 70">
              <a:extLst>
                <a:ext uri="{FF2B5EF4-FFF2-40B4-BE49-F238E27FC236}">
                  <a16:creationId xmlns:a16="http://schemas.microsoft.com/office/drawing/2014/main" id="{F0FC569B-B3EF-EE59-6B8E-70FBA9A33A45}"/>
                </a:ext>
              </a:extLst>
            </p:cNvPr>
            <p:cNvSpPr/>
            <p:nvPr/>
          </p:nvSpPr>
          <p:spPr>
            <a:xfrm rot="5400000">
              <a:off x="10033610" y="5716040"/>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5EAF4727-D3BB-24D4-0791-B4455D5E086D}"/>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C12B5A87-4091-B311-1216-E6579B6574A9}"/>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4B59066A-2F99-A41A-14D9-3A869F35A4A4}"/>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E91E2A37-C8E9-E64F-09C9-B88446DB20B7}"/>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3FA9A54C-F1E0-C1CE-4206-0A753BE51F71}"/>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CBD23E0D-9241-0C80-9C4B-A55D6BFFA2DC}"/>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12.1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2C22486B-1177-BD43-12BB-E1D18C3AA0B6}"/>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縦覧帳簿</a:t>
              </a:r>
            </a:p>
          </p:txBody>
        </p:sp>
        <p:sp>
          <p:nvSpPr>
            <p:cNvPr id="14" name="正方形/長方形 13">
              <a:extLst>
                <a:ext uri="{FF2B5EF4-FFF2-40B4-BE49-F238E27FC236}">
                  <a16:creationId xmlns:a16="http://schemas.microsoft.com/office/drawing/2014/main" id="{80461BF4-A01A-CF19-07B7-2C575E427A04}"/>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縦覧帳簿</a:t>
              </a:r>
            </a:p>
          </p:txBody>
        </p:sp>
      </p:grpSp>
      <p:grpSp>
        <p:nvGrpSpPr>
          <p:cNvPr id="16" name="グループ化 15">
            <a:extLst>
              <a:ext uri="{FF2B5EF4-FFF2-40B4-BE49-F238E27FC236}">
                <a16:creationId xmlns:a16="http://schemas.microsoft.com/office/drawing/2014/main" id="{B2007C21-D749-E153-2884-F71C9E950D8E}"/>
              </a:ext>
            </a:extLst>
          </p:cNvPr>
          <p:cNvGrpSpPr/>
          <p:nvPr/>
        </p:nvGrpSpPr>
        <p:grpSpPr>
          <a:xfrm>
            <a:off x="331641" y="1889571"/>
            <a:ext cx="8480719" cy="2706391"/>
            <a:chOff x="4383024" y="977900"/>
            <a:chExt cx="8480719" cy="447033"/>
          </a:xfrm>
        </p:grpSpPr>
        <p:sp>
          <p:nvSpPr>
            <p:cNvPr id="17" name="正方形/長方形 16">
              <a:extLst>
                <a:ext uri="{FF2B5EF4-FFF2-40B4-BE49-F238E27FC236}">
                  <a16:creationId xmlns:a16="http://schemas.microsoft.com/office/drawing/2014/main" id="{581DFCC4-4194-8498-7C17-44B646342B98}"/>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B1864A0E-1600-C2CF-3398-017015D8C6B5}"/>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8D1FB03D-FA69-E856-FB4E-533B9A248E8F}"/>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25</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1689109E-3F3E-3ECC-02E0-F9BE8158D46A}"/>
              </a:ext>
            </a:extLst>
          </p:cNvPr>
          <p:cNvGrpSpPr/>
          <p:nvPr/>
        </p:nvGrpSpPr>
        <p:grpSpPr>
          <a:xfrm>
            <a:off x="3377762" y="2427952"/>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4BF4EA03-F1F5-25F3-FBF8-BA504D98CB0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77F967BD-1DBE-E499-1BB2-3638DE03EAF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発行</a:t>
              </a:r>
            </a:p>
          </p:txBody>
        </p:sp>
      </p:grpSp>
      <p:cxnSp>
        <p:nvCxnSpPr>
          <p:cNvPr id="33" name="直線矢印コネクタ 32">
            <a:extLst>
              <a:ext uri="{FF2B5EF4-FFF2-40B4-BE49-F238E27FC236}">
                <a16:creationId xmlns:a16="http://schemas.microsoft.com/office/drawing/2014/main" id="{6D1E4357-91E8-F00D-3814-5058192E6CBF}"/>
              </a:ext>
            </a:extLst>
          </p:cNvPr>
          <p:cNvCxnSpPr>
            <a:cxnSpLocks/>
            <a:stCxn id="118" idx="1"/>
            <a:endCxn id="22" idx="2"/>
          </p:cNvCxnSpPr>
          <p:nvPr/>
        </p:nvCxnSpPr>
        <p:spPr>
          <a:xfrm flipH="1" flipV="1">
            <a:off x="3675704" y="2896702"/>
            <a:ext cx="1299" cy="186695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4A2E27C4-A1F5-9775-C0D0-BF740F6526AB}"/>
              </a:ext>
            </a:extLst>
          </p:cNvPr>
          <p:cNvSpPr/>
          <p:nvPr/>
        </p:nvSpPr>
        <p:spPr>
          <a:xfrm>
            <a:off x="6758568" y="5923460"/>
            <a:ext cx="2053792" cy="58097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1.2.1.</a:t>
            </a:r>
            <a:r>
              <a:rPr kumimoji="1" lang="zh-TW" altLang="en-US" sz="500" b="1" dirty="0">
                <a:solidFill>
                  <a:schemeClr val="tx1"/>
                </a:solidFill>
                <a:latin typeface="游ゴシック" panose="020B0400000000000000" pitchFamily="50" charset="-128"/>
                <a:ea typeface="游ゴシック" panose="020B0400000000000000" pitchFamily="50" charset="-128"/>
              </a:rPr>
              <a:t>　課税台帳作成</a:t>
            </a:r>
          </a:p>
          <a:p>
            <a:r>
              <a:rPr kumimoji="1" lang="en-US" altLang="zh-TW" sz="500" b="1" dirty="0">
                <a:solidFill>
                  <a:schemeClr val="tx1"/>
                </a:solidFill>
                <a:latin typeface="游ゴシック" panose="020B0400000000000000" pitchFamily="50" charset="-128"/>
                <a:ea typeface="游ゴシック" panose="020B0400000000000000" pitchFamily="50" charset="-128"/>
              </a:rPr>
              <a:t>2.2.1.</a:t>
            </a:r>
            <a:r>
              <a:rPr kumimoji="1" lang="zh-TW" altLang="en-US" sz="500" b="1" dirty="0">
                <a:solidFill>
                  <a:schemeClr val="tx1"/>
                </a:solidFill>
                <a:latin typeface="游ゴシック" panose="020B0400000000000000" pitchFamily="50" charset="-128"/>
                <a:ea typeface="游ゴシック" panose="020B0400000000000000" pitchFamily="50" charset="-128"/>
              </a:rPr>
              <a:t>　課税台帳作成</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1D3BE248-AAD5-0712-572F-BFF8C9AFDC6B}"/>
              </a:ext>
            </a:extLst>
          </p:cNvPr>
          <p:cNvGrpSpPr/>
          <p:nvPr/>
        </p:nvGrpSpPr>
        <p:grpSpPr>
          <a:xfrm>
            <a:off x="3387886" y="4763653"/>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980A6489-AC61-48D6-CA78-696EBB9742E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EC998D78-4A0F-69C1-AD09-011A6804089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47488EE1-2423-BDC4-AD92-9B4B87E4723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184" name="直線矢印コネクタ 183">
            <a:extLst>
              <a:ext uri="{FF2B5EF4-FFF2-40B4-BE49-F238E27FC236}">
                <a16:creationId xmlns:a16="http://schemas.microsoft.com/office/drawing/2014/main" id="{CE370487-E89B-0049-15A0-89176A4DA28D}"/>
              </a:ext>
            </a:extLst>
          </p:cNvPr>
          <p:cNvCxnSpPr>
            <a:cxnSpLocks/>
            <a:stCxn id="22" idx="3"/>
            <a:endCxn id="114" idx="2"/>
          </p:cNvCxnSpPr>
          <p:nvPr/>
        </p:nvCxnSpPr>
        <p:spPr>
          <a:xfrm>
            <a:off x="3973646" y="2662327"/>
            <a:ext cx="78328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AE89958B-4F45-E1EA-A970-1E89D6912C94}"/>
              </a:ext>
            </a:extLst>
          </p:cNvPr>
          <p:cNvGrpSpPr/>
          <p:nvPr/>
        </p:nvGrpSpPr>
        <p:grpSpPr>
          <a:xfrm>
            <a:off x="3896040" y="5125795"/>
            <a:ext cx="752658" cy="405710"/>
            <a:chOff x="4488244" y="5206471"/>
            <a:chExt cx="752658" cy="405710"/>
          </a:xfrm>
        </p:grpSpPr>
        <p:cxnSp>
          <p:nvCxnSpPr>
            <p:cNvPr id="80" name="直線矢印コネクタ 79">
              <a:extLst>
                <a:ext uri="{FF2B5EF4-FFF2-40B4-BE49-F238E27FC236}">
                  <a16:creationId xmlns:a16="http://schemas.microsoft.com/office/drawing/2014/main" id="{7BD48099-1EEC-9453-4FF7-D218BE3E23E7}"/>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380F21EA-65F1-88C4-DF86-6E32A35EAB90}"/>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E712ECE4-C3F6-7601-EFC3-30603C5136E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BE7E5301-04FA-13CA-BB63-21BB0C67CE9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27C9565A-3BFA-5841-0ED4-13F52FA1020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3627D87F-5393-67AA-6B6D-C38FC8A7945F}"/>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3" name="グループ化 2">
            <a:extLst>
              <a:ext uri="{FF2B5EF4-FFF2-40B4-BE49-F238E27FC236}">
                <a16:creationId xmlns:a16="http://schemas.microsoft.com/office/drawing/2014/main" id="{3FD1110E-ADC7-90BC-2FB9-773B89989748}"/>
              </a:ext>
            </a:extLst>
          </p:cNvPr>
          <p:cNvGrpSpPr/>
          <p:nvPr/>
        </p:nvGrpSpPr>
        <p:grpSpPr>
          <a:xfrm>
            <a:off x="938057" y="2509327"/>
            <a:ext cx="306000" cy="306000"/>
            <a:chOff x="8420362" y="5457393"/>
            <a:chExt cx="182044" cy="182044"/>
          </a:xfrm>
        </p:grpSpPr>
        <p:sp>
          <p:nvSpPr>
            <p:cNvPr id="4" name="楕円 3">
              <a:extLst>
                <a:ext uri="{FF2B5EF4-FFF2-40B4-BE49-F238E27FC236}">
                  <a16:creationId xmlns:a16="http://schemas.microsoft.com/office/drawing/2014/main" id="{3AE85174-E7EF-4733-713D-4030B620AE6A}"/>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FBFEA73F-C81E-2CCA-1083-5A6E6BACE9E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432184" y="5469215"/>
              <a:ext cx="158400" cy="158400"/>
            </a:xfrm>
            <a:prstGeom prst="rect">
              <a:avLst/>
            </a:prstGeom>
          </p:spPr>
        </p:pic>
      </p:grpSp>
      <p:grpSp>
        <p:nvGrpSpPr>
          <p:cNvPr id="172" name="グループ化 171">
            <a:extLst>
              <a:ext uri="{FF2B5EF4-FFF2-40B4-BE49-F238E27FC236}">
                <a16:creationId xmlns:a16="http://schemas.microsoft.com/office/drawing/2014/main" id="{17CE98D3-300F-70B4-6BDA-1B24A60CD4EC}"/>
              </a:ext>
            </a:extLst>
          </p:cNvPr>
          <p:cNvGrpSpPr/>
          <p:nvPr/>
        </p:nvGrpSpPr>
        <p:grpSpPr>
          <a:xfrm>
            <a:off x="3834462" y="2896702"/>
            <a:ext cx="635655" cy="706178"/>
            <a:chOff x="2321719" y="2988182"/>
            <a:chExt cx="635655" cy="706178"/>
          </a:xfrm>
        </p:grpSpPr>
        <p:pic>
          <p:nvPicPr>
            <p:cNvPr id="174" name="グラフィックス 173" descr="紙 枠線">
              <a:extLst>
                <a:ext uri="{FF2B5EF4-FFF2-40B4-BE49-F238E27FC236}">
                  <a16:creationId xmlns:a16="http://schemas.microsoft.com/office/drawing/2014/main" id="{13BE5649-7E3E-BFB5-A869-D8B2B0AA0C6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92892" y="3131836"/>
              <a:ext cx="307340" cy="307340"/>
            </a:xfrm>
            <a:prstGeom prst="rect">
              <a:avLst/>
            </a:prstGeom>
          </p:spPr>
        </p:pic>
        <p:cxnSp>
          <p:nvCxnSpPr>
            <p:cNvPr id="175" name="直線矢印コネクタ 36">
              <a:extLst>
                <a:ext uri="{FF2B5EF4-FFF2-40B4-BE49-F238E27FC236}">
                  <a16:creationId xmlns:a16="http://schemas.microsoft.com/office/drawing/2014/main" id="{DE59CCCE-877C-7CA3-E611-C746CAB4B521}"/>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6" name="正方形/長方形 175">
              <a:extLst>
                <a:ext uri="{FF2B5EF4-FFF2-40B4-BE49-F238E27FC236}">
                  <a16:creationId xmlns:a16="http://schemas.microsoft.com/office/drawing/2014/main" id="{81990C51-4504-0B98-3D4C-AA63D23AC4BA}"/>
                </a:ext>
              </a:extLst>
            </p:cNvPr>
            <p:cNvSpPr/>
            <p:nvPr/>
          </p:nvSpPr>
          <p:spPr>
            <a:xfrm>
              <a:off x="2335749"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panose="020B0400000000000000" pitchFamily="50" charset="-128"/>
                  <a:ea typeface="游ゴシック" panose="020B0400000000000000" pitchFamily="50" charset="-128"/>
                </a:rPr>
                <a:t>土地価格等縦覧帳簿</a:t>
              </a:r>
            </a:p>
            <a:p>
              <a:r>
                <a:rPr kumimoji="1" lang="zh-TW" altLang="en-US" sz="500" b="1" dirty="0">
                  <a:solidFill>
                    <a:schemeClr val="tx1"/>
                  </a:solidFill>
                  <a:latin typeface="游ゴシック" panose="020B0400000000000000" pitchFamily="50" charset="-128"/>
                  <a:ea typeface="游ゴシック" panose="020B0400000000000000" pitchFamily="50" charset="-128"/>
                </a:rPr>
                <a:t>家屋価格等縦覧帳簿</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cxnSp>
        <p:nvCxnSpPr>
          <p:cNvPr id="96" name="直線矢印コネクタ 95">
            <a:extLst>
              <a:ext uri="{FF2B5EF4-FFF2-40B4-BE49-F238E27FC236}">
                <a16:creationId xmlns:a16="http://schemas.microsoft.com/office/drawing/2014/main" id="{BA9843FE-4016-3C66-471D-578A7FC43477}"/>
              </a:ext>
            </a:extLst>
          </p:cNvPr>
          <p:cNvCxnSpPr>
            <a:cxnSpLocks/>
            <a:stCxn id="4" idx="6"/>
            <a:endCxn id="44" idx="1"/>
          </p:cNvCxnSpPr>
          <p:nvPr/>
        </p:nvCxnSpPr>
        <p:spPr>
          <a:xfrm>
            <a:off x="1244057" y="2662327"/>
            <a:ext cx="77314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98" name="正方形/長方形 97">
            <a:extLst>
              <a:ext uri="{FF2B5EF4-FFF2-40B4-BE49-F238E27FC236}">
                <a16:creationId xmlns:a16="http://schemas.microsoft.com/office/drawing/2014/main" id="{CFEB4953-C946-2796-4B52-AB48685DA79A}"/>
              </a:ext>
            </a:extLst>
          </p:cNvPr>
          <p:cNvSpPr/>
          <p:nvPr/>
        </p:nvSpPr>
        <p:spPr>
          <a:xfrm>
            <a:off x="684317" y="1979636"/>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申請</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手渡し</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104" name="グループ化 103">
            <a:extLst>
              <a:ext uri="{FF2B5EF4-FFF2-40B4-BE49-F238E27FC236}">
                <a16:creationId xmlns:a16="http://schemas.microsoft.com/office/drawing/2014/main" id="{26436154-1592-2E8C-2A19-C7D6D99B17F3}"/>
              </a:ext>
            </a:extLst>
          </p:cNvPr>
          <p:cNvGrpSpPr/>
          <p:nvPr/>
        </p:nvGrpSpPr>
        <p:grpSpPr>
          <a:xfrm rot="16200000">
            <a:off x="4372349" y="1956597"/>
            <a:ext cx="1075170" cy="47531"/>
            <a:chOff x="8498394" y="5728208"/>
            <a:chExt cx="1075170" cy="47531"/>
          </a:xfrm>
        </p:grpSpPr>
        <p:cxnSp>
          <p:nvCxnSpPr>
            <p:cNvPr id="105" name="直線矢印コネクタ 104">
              <a:extLst>
                <a:ext uri="{FF2B5EF4-FFF2-40B4-BE49-F238E27FC236}">
                  <a16:creationId xmlns:a16="http://schemas.microsoft.com/office/drawing/2014/main" id="{03C87BEF-E1AD-00FE-87B1-787F5D875FF1}"/>
                </a:ext>
              </a:extLst>
            </p:cNvPr>
            <p:cNvCxnSpPr>
              <a:cxnSpLocks/>
              <a:stCxn id="107" idx="6"/>
              <a:endCxn id="109" idx="0"/>
            </p:cNvCxnSpPr>
            <p:nvPr/>
          </p:nvCxnSpPr>
          <p:spPr>
            <a:xfrm rot="5400000" flipH="1" flipV="1">
              <a:off x="9059743" y="5238154"/>
              <a:ext cx="3" cy="102763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07" name="楕円 106">
              <a:extLst>
                <a:ext uri="{FF2B5EF4-FFF2-40B4-BE49-F238E27FC236}">
                  <a16:creationId xmlns:a16="http://schemas.microsoft.com/office/drawing/2014/main" id="{71AC997B-FAE6-C9A1-8601-DD819F600440}"/>
                </a:ext>
              </a:extLst>
            </p:cNvPr>
            <p:cNvSpPr/>
            <p:nvPr/>
          </p:nvSpPr>
          <p:spPr>
            <a:xfrm>
              <a:off x="8498394" y="572820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09" name="二等辺三角形 108">
              <a:extLst>
                <a:ext uri="{FF2B5EF4-FFF2-40B4-BE49-F238E27FC236}">
                  <a16:creationId xmlns:a16="http://schemas.microsoft.com/office/drawing/2014/main" id="{E31857A9-9156-57A6-4890-A30517C72BB1}"/>
                </a:ext>
              </a:extLst>
            </p:cNvPr>
            <p:cNvSpPr/>
            <p:nvPr/>
          </p:nvSpPr>
          <p:spPr>
            <a:xfrm rot="5400000">
              <a:off x="9514316" y="571603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13" name="グループ化 112">
            <a:extLst>
              <a:ext uri="{FF2B5EF4-FFF2-40B4-BE49-F238E27FC236}">
                <a16:creationId xmlns:a16="http://schemas.microsoft.com/office/drawing/2014/main" id="{8F8A4D29-EFFC-DDDD-DD80-8BEDB995E6F9}"/>
              </a:ext>
            </a:extLst>
          </p:cNvPr>
          <p:cNvGrpSpPr/>
          <p:nvPr/>
        </p:nvGrpSpPr>
        <p:grpSpPr>
          <a:xfrm>
            <a:off x="4756931" y="2509327"/>
            <a:ext cx="306000" cy="306000"/>
            <a:chOff x="547477" y="5946304"/>
            <a:chExt cx="182044" cy="182044"/>
          </a:xfrm>
        </p:grpSpPr>
        <p:sp>
          <p:nvSpPr>
            <p:cNvPr id="114" name="楕円 113">
              <a:extLst>
                <a:ext uri="{FF2B5EF4-FFF2-40B4-BE49-F238E27FC236}">
                  <a16:creationId xmlns:a16="http://schemas.microsoft.com/office/drawing/2014/main" id="{9007B8EE-E495-083F-B66E-4ECBA4253098}"/>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115" name="グループ化 114">
              <a:extLst>
                <a:ext uri="{FF2B5EF4-FFF2-40B4-BE49-F238E27FC236}">
                  <a16:creationId xmlns:a16="http://schemas.microsoft.com/office/drawing/2014/main" id="{36EE254F-E51A-17F4-760A-351CFE024ABE}"/>
                </a:ext>
              </a:extLst>
            </p:cNvPr>
            <p:cNvGrpSpPr/>
            <p:nvPr/>
          </p:nvGrpSpPr>
          <p:grpSpPr>
            <a:xfrm>
              <a:off x="572442" y="5996943"/>
              <a:ext cx="132113" cy="80765"/>
              <a:chOff x="2601006" y="3678667"/>
              <a:chExt cx="132113" cy="80765"/>
            </a:xfrm>
          </p:grpSpPr>
          <p:sp>
            <p:nvSpPr>
              <p:cNvPr id="117" name="正方形/長方形 116">
                <a:extLst>
                  <a:ext uri="{FF2B5EF4-FFF2-40B4-BE49-F238E27FC236}">
                    <a16:creationId xmlns:a16="http://schemas.microsoft.com/office/drawing/2014/main" id="{0F589ABB-7582-5BB4-E662-356C667422F1}"/>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1" name="二等辺三角形 120">
                <a:extLst>
                  <a:ext uri="{FF2B5EF4-FFF2-40B4-BE49-F238E27FC236}">
                    <a16:creationId xmlns:a16="http://schemas.microsoft.com/office/drawing/2014/main" id="{C846FD1B-9ED0-D6AB-BAFC-4B50F30E5B61}"/>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2" name="二等辺三角形 121">
                <a:extLst>
                  <a:ext uri="{FF2B5EF4-FFF2-40B4-BE49-F238E27FC236}">
                    <a16:creationId xmlns:a16="http://schemas.microsoft.com/office/drawing/2014/main" id="{4D868E43-C35A-A112-4CC6-E3938A3CAE1C}"/>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23" name="正方形/長方形 122">
                <a:extLst>
                  <a:ext uri="{FF2B5EF4-FFF2-40B4-BE49-F238E27FC236}">
                    <a16:creationId xmlns:a16="http://schemas.microsoft.com/office/drawing/2014/main" id="{8B683B40-905C-80E0-00A1-6C8299A00BB6}"/>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124" name="正方形/長方形 123">
            <a:extLst>
              <a:ext uri="{FF2B5EF4-FFF2-40B4-BE49-F238E27FC236}">
                <a16:creationId xmlns:a16="http://schemas.microsoft.com/office/drawing/2014/main" id="{3DAC7426-CB50-AE1C-ED02-2D9C474B944C}"/>
              </a:ext>
            </a:extLst>
          </p:cNvPr>
          <p:cNvSpPr/>
          <p:nvPr/>
        </p:nvSpPr>
        <p:spPr>
          <a:xfrm>
            <a:off x="4909877" y="2270403"/>
            <a:ext cx="73854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交付して終了</a:t>
            </a:r>
          </a:p>
        </p:txBody>
      </p:sp>
      <p:sp>
        <p:nvSpPr>
          <p:cNvPr id="125" name="正方形/長方形 124">
            <a:extLst>
              <a:ext uri="{FF2B5EF4-FFF2-40B4-BE49-F238E27FC236}">
                <a16:creationId xmlns:a16="http://schemas.microsoft.com/office/drawing/2014/main" id="{D6F682DC-9585-3CCA-7A5D-D814800D000F}"/>
              </a:ext>
            </a:extLst>
          </p:cNvPr>
          <p:cNvSpPr/>
          <p:nvPr/>
        </p:nvSpPr>
        <p:spPr>
          <a:xfrm>
            <a:off x="4561325" y="2026518"/>
            <a:ext cx="697212" cy="122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閲覧</a:t>
            </a:r>
          </a:p>
        </p:txBody>
      </p:sp>
      <p:cxnSp>
        <p:nvCxnSpPr>
          <p:cNvPr id="135" name="直線矢印コネクタ 134">
            <a:extLst>
              <a:ext uri="{FF2B5EF4-FFF2-40B4-BE49-F238E27FC236}">
                <a16:creationId xmlns:a16="http://schemas.microsoft.com/office/drawing/2014/main" id="{6F10A798-3A39-BDAF-B3BC-2C0D96F55E37}"/>
              </a:ext>
            </a:extLst>
          </p:cNvPr>
          <p:cNvCxnSpPr>
            <a:cxnSpLocks/>
            <a:stCxn id="174" idx="3"/>
            <a:endCxn id="114" idx="4"/>
          </p:cNvCxnSpPr>
          <p:nvPr/>
        </p:nvCxnSpPr>
        <p:spPr>
          <a:xfrm flipV="1">
            <a:off x="4312975" y="2815327"/>
            <a:ext cx="596956" cy="378699"/>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43" name="グループ化 142">
            <a:extLst>
              <a:ext uri="{FF2B5EF4-FFF2-40B4-BE49-F238E27FC236}">
                <a16:creationId xmlns:a16="http://schemas.microsoft.com/office/drawing/2014/main" id="{1A7E7FA1-ECAB-DB95-838D-21DB53324A08}"/>
              </a:ext>
            </a:extLst>
          </p:cNvPr>
          <p:cNvGrpSpPr/>
          <p:nvPr/>
        </p:nvGrpSpPr>
        <p:grpSpPr>
          <a:xfrm>
            <a:off x="1049326" y="1490216"/>
            <a:ext cx="989415" cy="451284"/>
            <a:chOff x="1147935" y="1523706"/>
            <a:chExt cx="989415" cy="451284"/>
          </a:xfrm>
        </p:grpSpPr>
        <p:cxnSp>
          <p:nvCxnSpPr>
            <p:cNvPr id="83" name="直線矢印コネクタ 82">
              <a:extLst>
                <a:ext uri="{FF2B5EF4-FFF2-40B4-BE49-F238E27FC236}">
                  <a16:creationId xmlns:a16="http://schemas.microsoft.com/office/drawing/2014/main" id="{72200C52-CB27-F9C2-5094-2CC06D33E515}"/>
                </a:ext>
              </a:extLst>
            </p:cNvPr>
            <p:cNvCxnSpPr>
              <a:cxnSpLocks/>
              <a:endCxn id="141" idx="1"/>
            </p:cNvCxnSpPr>
            <p:nvPr/>
          </p:nvCxnSpPr>
          <p:spPr>
            <a:xfrm>
              <a:off x="1189724" y="1654173"/>
              <a:ext cx="322452"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84" name="正方形/長方形 83">
              <a:extLst>
                <a:ext uri="{FF2B5EF4-FFF2-40B4-BE49-F238E27FC236}">
                  <a16:creationId xmlns:a16="http://schemas.microsoft.com/office/drawing/2014/main" id="{7DA36FF8-C248-7547-E733-7131260AC5DA}"/>
                </a:ext>
              </a:extLst>
            </p:cNvPr>
            <p:cNvSpPr/>
            <p:nvPr/>
          </p:nvSpPr>
          <p:spPr>
            <a:xfrm>
              <a:off x="1147935" y="169253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highlight>
                    <a:srgbClr val="FFFFFF"/>
                  </a:highlight>
                  <a:latin typeface="+mn-ea"/>
                </a:rPr>
                <a:t>縦覧申請</a:t>
              </a:r>
            </a:p>
          </p:txBody>
        </p:sp>
        <p:pic>
          <p:nvPicPr>
            <p:cNvPr id="141" name="グラフィックス 140" descr="紙 枠線">
              <a:extLst>
                <a:ext uri="{FF2B5EF4-FFF2-40B4-BE49-F238E27FC236}">
                  <a16:creationId xmlns:a16="http://schemas.microsoft.com/office/drawing/2014/main" id="{A6705AC1-1B6F-C03B-E27A-12DA4932A01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512176" y="1523706"/>
              <a:ext cx="260934" cy="260934"/>
            </a:xfrm>
            <a:prstGeom prst="rect">
              <a:avLst/>
            </a:prstGeom>
          </p:spPr>
        </p:pic>
      </p:grpSp>
      <p:grpSp>
        <p:nvGrpSpPr>
          <p:cNvPr id="23" name="グループ化 22">
            <a:extLst>
              <a:ext uri="{FF2B5EF4-FFF2-40B4-BE49-F238E27FC236}">
                <a16:creationId xmlns:a16="http://schemas.microsoft.com/office/drawing/2014/main" id="{5653BB8B-9B2E-DED2-33FB-8A77A47B6B0D}"/>
              </a:ext>
            </a:extLst>
          </p:cNvPr>
          <p:cNvGrpSpPr/>
          <p:nvPr/>
        </p:nvGrpSpPr>
        <p:grpSpPr>
          <a:xfrm>
            <a:off x="4909877" y="1518318"/>
            <a:ext cx="1509401" cy="282453"/>
            <a:chOff x="1189614" y="1512947"/>
            <a:chExt cx="1509401" cy="282453"/>
          </a:xfrm>
        </p:grpSpPr>
        <p:cxnSp>
          <p:nvCxnSpPr>
            <p:cNvPr id="27" name="直線矢印コネクタ 26">
              <a:extLst>
                <a:ext uri="{FF2B5EF4-FFF2-40B4-BE49-F238E27FC236}">
                  <a16:creationId xmlns:a16="http://schemas.microsoft.com/office/drawing/2014/main" id="{F2A89B9A-03C5-39F6-AD59-178F70E98F2C}"/>
                </a:ext>
              </a:extLst>
            </p:cNvPr>
            <p:cNvCxnSpPr>
              <a:cxnSpLocks/>
              <a:endCxn id="38" idx="1"/>
            </p:cNvCxnSpPr>
            <p:nvPr/>
          </p:nvCxnSpPr>
          <p:spPr>
            <a:xfrm>
              <a:off x="1189614" y="1654173"/>
              <a:ext cx="322562"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37" name="正方形/長方形 36">
              <a:extLst>
                <a:ext uri="{FF2B5EF4-FFF2-40B4-BE49-F238E27FC236}">
                  <a16:creationId xmlns:a16="http://schemas.microsoft.com/office/drawing/2014/main" id="{EF9BC281-9C82-6B22-D11A-36D325809B66}"/>
                </a:ext>
              </a:extLst>
            </p:cNvPr>
            <p:cNvSpPr/>
            <p:nvPr/>
          </p:nvSpPr>
          <p:spPr>
            <a:xfrm>
              <a:off x="1709600" y="151294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highlight>
                    <a:srgbClr val="FFFFFF"/>
                  </a:highlight>
                  <a:latin typeface="+mn-ea"/>
                </a:rPr>
                <a:t>縦覧帳簿</a:t>
              </a:r>
            </a:p>
          </p:txBody>
        </p:sp>
        <p:pic>
          <p:nvPicPr>
            <p:cNvPr id="38" name="グラフィックス 37" descr="紙 枠線">
              <a:extLst>
                <a:ext uri="{FF2B5EF4-FFF2-40B4-BE49-F238E27FC236}">
                  <a16:creationId xmlns:a16="http://schemas.microsoft.com/office/drawing/2014/main" id="{9882B36B-B6A2-436C-9A6E-B72F6C617F8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512176" y="1523706"/>
              <a:ext cx="260934" cy="260934"/>
            </a:xfrm>
            <a:prstGeom prst="rect">
              <a:avLst/>
            </a:prstGeom>
          </p:spPr>
        </p:pic>
      </p:grpSp>
      <p:grpSp>
        <p:nvGrpSpPr>
          <p:cNvPr id="43" name="グループ化 42">
            <a:extLst>
              <a:ext uri="{FF2B5EF4-FFF2-40B4-BE49-F238E27FC236}">
                <a16:creationId xmlns:a16="http://schemas.microsoft.com/office/drawing/2014/main" id="{9A58B870-70DD-F84A-3298-232A8C49AE66}"/>
              </a:ext>
            </a:extLst>
          </p:cNvPr>
          <p:cNvGrpSpPr/>
          <p:nvPr/>
        </p:nvGrpSpPr>
        <p:grpSpPr>
          <a:xfrm>
            <a:off x="2017202" y="2433571"/>
            <a:ext cx="587415" cy="457512"/>
            <a:chOff x="5266944" y="2798826"/>
            <a:chExt cx="455771" cy="301859"/>
          </a:xfrm>
        </p:grpSpPr>
        <p:sp>
          <p:nvSpPr>
            <p:cNvPr id="44" name="四角形: 角を丸くする 43">
              <a:extLst>
                <a:ext uri="{FF2B5EF4-FFF2-40B4-BE49-F238E27FC236}">
                  <a16:creationId xmlns:a16="http://schemas.microsoft.com/office/drawing/2014/main" id="{3615E050-B3C4-139D-CBA0-BDADDE83695E}"/>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pic>
          <p:nvPicPr>
            <p:cNvPr id="46" name="グラフィックス 45" descr="挙手 枠線">
              <a:extLst>
                <a:ext uri="{FF2B5EF4-FFF2-40B4-BE49-F238E27FC236}">
                  <a16:creationId xmlns:a16="http://schemas.microsoft.com/office/drawing/2014/main" id="{EFBA7C89-52EA-827E-6968-B6246D5A1433}"/>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rot="16200000" flipV="1">
              <a:off x="5301234" y="2831681"/>
              <a:ext cx="98334" cy="98334"/>
            </a:xfrm>
            <a:prstGeom prst="rect">
              <a:avLst/>
            </a:prstGeom>
          </p:spPr>
        </p:pic>
      </p:grpSp>
      <p:cxnSp>
        <p:nvCxnSpPr>
          <p:cNvPr id="65" name="直線矢印コネクタ 64">
            <a:extLst>
              <a:ext uri="{FF2B5EF4-FFF2-40B4-BE49-F238E27FC236}">
                <a16:creationId xmlns:a16="http://schemas.microsoft.com/office/drawing/2014/main" id="{61D29B2F-0285-89D3-22CF-3E6F96963A05}"/>
              </a:ext>
            </a:extLst>
          </p:cNvPr>
          <p:cNvCxnSpPr>
            <a:cxnSpLocks/>
            <a:stCxn id="44" idx="3"/>
            <a:endCxn id="22" idx="1"/>
          </p:cNvCxnSpPr>
          <p:nvPr/>
        </p:nvCxnSpPr>
        <p:spPr>
          <a:xfrm>
            <a:off x="2604617" y="2662327"/>
            <a:ext cx="77314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804153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A81680-862C-4014-A2B4-7294F1180B4A}"/>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C708AFAF-AC9F-F1AD-B7D6-28D0DFF6D20B}"/>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6B93C45F-A973-A36B-F2B8-112EDAECD42C}"/>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801804A6-E080-4481-049D-1F5021F02D0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1A584FE2-6592-F07E-BAAE-0685DD5C2721}"/>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5A7E8913-D840-D8B3-7BBD-CD4C3A79F162}"/>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7B1E4156-8A5D-A25A-AD02-D122B82415C6}"/>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13.1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F7A1A5C3-4B16-917E-DCF5-1179D7D0910F}"/>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その他統計処理</a:t>
              </a:r>
            </a:p>
          </p:txBody>
        </p:sp>
        <p:sp>
          <p:nvSpPr>
            <p:cNvPr id="14" name="正方形/長方形 13">
              <a:extLst>
                <a:ext uri="{FF2B5EF4-FFF2-40B4-BE49-F238E27FC236}">
                  <a16:creationId xmlns:a16="http://schemas.microsoft.com/office/drawing/2014/main" id="{1DB64182-4864-5E2E-7CB2-706507F16B77}"/>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統計</a:t>
              </a:r>
            </a:p>
          </p:txBody>
        </p:sp>
      </p:grpSp>
      <p:grpSp>
        <p:nvGrpSpPr>
          <p:cNvPr id="16" name="グループ化 15">
            <a:extLst>
              <a:ext uri="{FF2B5EF4-FFF2-40B4-BE49-F238E27FC236}">
                <a16:creationId xmlns:a16="http://schemas.microsoft.com/office/drawing/2014/main" id="{97F4C605-5BA8-4396-FF0D-DB51E30FFC83}"/>
              </a:ext>
            </a:extLst>
          </p:cNvPr>
          <p:cNvGrpSpPr/>
          <p:nvPr/>
        </p:nvGrpSpPr>
        <p:grpSpPr>
          <a:xfrm>
            <a:off x="331641" y="1889572"/>
            <a:ext cx="8480719" cy="2227432"/>
            <a:chOff x="4383024" y="977900"/>
            <a:chExt cx="8480719" cy="447033"/>
          </a:xfrm>
        </p:grpSpPr>
        <p:sp>
          <p:nvSpPr>
            <p:cNvPr id="17" name="正方形/長方形 16">
              <a:extLst>
                <a:ext uri="{FF2B5EF4-FFF2-40B4-BE49-F238E27FC236}">
                  <a16:creationId xmlns:a16="http://schemas.microsoft.com/office/drawing/2014/main" id="{F68C716F-9ED9-EC2C-D37E-E21F32E35F00}"/>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5812049F-A292-242C-580B-F8FB3817995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213CB88D-A7F5-EA8E-47F8-137ECA3661F4}"/>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26</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13FB1D44-BAB2-B272-6BEA-2E7DDB541E7A}"/>
              </a:ext>
            </a:extLst>
          </p:cNvPr>
          <p:cNvGrpSpPr/>
          <p:nvPr/>
        </p:nvGrpSpPr>
        <p:grpSpPr>
          <a:xfrm>
            <a:off x="1517129" y="2436523"/>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C2CEF98A-C23A-F4EC-3D78-20B0224FE87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511AA068-E05A-E7FE-4B3A-C9AA270B605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統計帳票出力</a:t>
              </a:r>
            </a:p>
          </p:txBody>
        </p:sp>
      </p:grpSp>
      <p:cxnSp>
        <p:nvCxnSpPr>
          <p:cNvPr id="33" name="直線矢印コネクタ 32">
            <a:extLst>
              <a:ext uri="{FF2B5EF4-FFF2-40B4-BE49-F238E27FC236}">
                <a16:creationId xmlns:a16="http://schemas.microsoft.com/office/drawing/2014/main" id="{1FF55658-1E6D-374F-2528-A1D4F88D0A68}"/>
              </a:ext>
            </a:extLst>
          </p:cNvPr>
          <p:cNvCxnSpPr>
            <a:cxnSpLocks/>
            <a:stCxn id="118" idx="1"/>
            <a:endCxn id="22" idx="2"/>
          </p:cNvCxnSpPr>
          <p:nvPr/>
        </p:nvCxnSpPr>
        <p:spPr>
          <a:xfrm flipH="1" flipV="1">
            <a:off x="1815071" y="2905273"/>
            <a:ext cx="1299" cy="145416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0872F45F-F531-8FD0-934B-3D4EEC454817}"/>
              </a:ext>
            </a:extLst>
          </p:cNvPr>
          <p:cNvSpPr/>
          <p:nvPr/>
        </p:nvSpPr>
        <p:spPr>
          <a:xfrm>
            <a:off x="2242405" y="28296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2F92EA81-EF47-0DCF-AE97-DE365F00CE91}"/>
              </a:ext>
            </a:extLst>
          </p:cNvPr>
          <p:cNvSpPr/>
          <p:nvPr/>
        </p:nvSpPr>
        <p:spPr>
          <a:xfrm>
            <a:off x="6758568" y="5877559"/>
            <a:ext cx="2053792" cy="626871"/>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9.2.2.</a:t>
            </a:r>
            <a:r>
              <a:rPr kumimoji="1" lang="ja-JP" altLang="en-US" sz="500" b="1" dirty="0">
                <a:solidFill>
                  <a:schemeClr val="tx1"/>
                </a:solidFill>
                <a:latin typeface="游ゴシック" panose="020B0400000000000000" pitchFamily="50" charset="-128"/>
                <a:ea typeface="游ゴシック" panose="020B0400000000000000" pitchFamily="50" charset="-128"/>
              </a:rPr>
              <a:t>　次年度予算見込み作成</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0B8C1282-9D90-1EEE-EC39-25A648F78515}"/>
              </a:ext>
            </a:extLst>
          </p:cNvPr>
          <p:cNvGrpSpPr/>
          <p:nvPr/>
        </p:nvGrpSpPr>
        <p:grpSpPr>
          <a:xfrm>
            <a:off x="1527253" y="4359435"/>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B2F56F26-0A2D-3EB9-7886-C39B4AAE5A7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388BDF93-C58F-E9C7-6D13-94AA4654F03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74365E9A-B2DB-5FCC-C299-56296DBD063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B5F7D87C-CE23-AD0B-84DC-2F9AF6D58C90}"/>
              </a:ext>
            </a:extLst>
          </p:cNvPr>
          <p:cNvSpPr/>
          <p:nvPr/>
        </p:nvSpPr>
        <p:spPr>
          <a:xfrm>
            <a:off x="2584353" y="2518139"/>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EB287174-9A20-4141-D071-07C6A2E219EF}"/>
              </a:ext>
            </a:extLst>
          </p:cNvPr>
          <p:cNvSpPr/>
          <p:nvPr/>
        </p:nvSpPr>
        <p:spPr>
          <a:xfrm>
            <a:off x="696346" y="2829787"/>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grpSp>
        <p:nvGrpSpPr>
          <p:cNvPr id="79" name="グループ化 78">
            <a:extLst>
              <a:ext uri="{FF2B5EF4-FFF2-40B4-BE49-F238E27FC236}">
                <a16:creationId xmlns:a16="http://schemas.microsoft.com/office/drawing/2014/main" id="{E420832E-6EE0-B7FF-B625-F3CC31DBF864}"/>
              </a:ext>
            </a:extLst>
          </p:cNvPr>
          <p:cNvGrpSpPr/>
          <p:nvPr/>
        </p:nvGrpSpPr>
        <p:grpSpPr>
          <a:xfrm>
            <a:off x="2035407" y="4721577"/>
            <a:ext cx="752658" cy="405710"/>
            <a:chOff x="4488244" y="5206471"/>
            <a:chExt cx="752658" cy="405710"/>
          </a:xfrm>
        </p:grpSpPr>
        <p:cxnSp>
          <p:nvCxnSpPr>
            <p:cNvPr id="80" name="直線矢印コネクタ 79">
              <a:extLst>
                <a:ext uri="{FF2B5EF4-FFF2-40B4-BE49-F238E27FC236}">
                  <a16:creationId xmlns:a16="http://schemas.microsoft.com/office/drawing/2014/main" id="{C555607E-72CA-3AA0-7BC1-AFFB25266ACA}"/>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F8CEC529-36C5-F994-C437-25052834676E}"/>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E4BF59F9-D6C5-FE27-850F-E3F757549F7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DE74365F-04EB-4078-0FC1-5C868C0E313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6EE8153B-3DB5-D335-5654-85205299270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DB703E73-5229-499A-DFAB-B64FA5ADA448}"/>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72" name="グループ化 171">
            <a:extLst>
              <a:ext uri="{FF2B5EF4-FFF2-40B4-BE49-F238E27FC236}">
                <a16:creationId xmlns:a16="http://schemas.microsoft.com/office/drawing/2014/main" id="{85AF0C90-0059-58F7-3FA2-1F4E0DE3C1B6}"/>
              </a:ext>
            </a:extLst>
          </p:cNvPr>
          <p:cNvGrpSpPr/>
          <p:nvPr/>
        </p:nvGrpSpPr>
        <p:grpSpPr>
          <a:xfrm>
            <a:off x="1963780" y="2906326"/>
            <a:ext cx="1043016" cy="450994"/>
            <a:chOff x="2321719" y="2988182"/>
            <a:chExt cx="1043016" cy="450994"/>
          </a:xfrm>
        </p:grpSpPr>
        <p:pic>
          <p:nvPicPr>
            <p:cNvPr id="174" name="グラフィックス 173" descr="紙 枠線">
              <a:extLst>
                <a:ext uri="{FF2B5EF4-FFF2-40B4-BE49-F238E27FC236}">
                  <a16:creationId xmlns:a16="http://schemas.microsoft.com/office/drawing/2014/main" id="{426ED8EA-01EE-54E0-BA8C-55C535A2850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75" name="直線矢印コネクタ 36">
              <a:extLst>
                <a:ext uri="{FF2B5EF4-FFF2-40B4-BE49-F238E27FC236}">
                  <a16:creationId xmlns:a16="http://schemas.microsoft.com/office/drawing/2014/main" id="{58A8DAB4-AA32-08B1-D111-636AEE0640BD}"/>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6" name="正方形/長方形 175">
              <a:extLst>
                <a:ext uri="{FF2B5EF4-FFF2-40B4-BE49-F238E27FC236}">
                  <a16:creationId xmlns:a16="http://schemas.microsoft.com/office/drawing/2014/main" id="{7CE7BE5D-3FC9-F9FB-F223-E71507D566E4}"/>
                </a:ext>
              </a:extLst>
            </p:cNvPr>
            <p:cNvSpPr/>
            <p:nvPr/>
          </p:nvSpPr>
          <p:spPr>
            <a:xfrm>
              <a:off x="2743110" y="3133125"/>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償却資産評価調書集計表</a:t>
              </a:r>
              <a:endParaRPr kumimoji="1" lang="en-US" altLang="ja-JP" sz="500" b="1" dirty="0">
                <a:solidFill>
                  <a:schemeClr val="tx1"/>
                </a:solidFill>
                <a:latin typeface="+mn-ea"/>
              </a:endParaRPr>
            </a:p>
            <a:p>
              <a:r>
                <a:rPr kumimoji="1" lang="ja-JP" altLang="en-US" sz="500" b="1" dirty="0">
                  <a:solidFill>
                    <a:schemeClr val="tx1"/>
                  </a:solidFill>
                  <a:latin typeface="+mn-ea"/>
                </a:rPr>
                <a:t>調定表</a:t>
              </a:r>
              <a:endParaRPr kumimoji="1" lang="en-US" altLang="ja-JP" sz="500" b="1" dirty="0">
                <a:solidFill>
                  <a:schemeClr val="tx1"/>
                </a:solidFill>
                <a:latin typeface="+mn-ea"/>
              </a:endParaRPr>
            </a:p>
            <a:p>
              <a:r>
                <a:rPr kumimoji="1" lang="ja-JP" altLang="en-US" sz="500" b="1" dirty="0">
                  <a:solidFill>
                    <a:schemeClr val="tx1"/>
                  </a:solidFill>
                  <a:latin typeface="+mn-ea"/>
                </a:rPr>
                <a:t>その他各種</a:t>
              </a:r>
              <a:r>
                <a:rPr kumimoji="1" lang="en-US" altLang="ja-JP" sz="500" b="1" dirty="0">
                  <a:solidFill>
                    <a:schemeClr val="tx1"/>
                  </a:solidFill>
                  <a:latin typeface="+mn-ea"/>
                </a:rPr>
                <a:t>EUC</a:t>
              </a:r>
              <a:r>
                <a:rPr kumimoji="1" lang="ja-JP" altLang="en-US" sz="500" b="1" dirty="0">
                  <a:solidFill>
                    <a:schemeClr val="tx1"/>
                  </a:solidFill>
                  <a:latin typeface="+mn-ea"/>
                </a:rPr>
                <a:t>帳票</a:t>
              </a:r>
              <a:endParaRPr kumimoji="1" lang="en-US" altLang="ja-JP" sz="500" b="1" dirty="0">
                <a:solidFill>
                  <a:schemeClr val="tx1"/>
                </a:solidFill>
                <a:latin typeface="+mn-ea"/>
              </a:endParaRPr>
            </a:p>
          </p:txBody>
        </p:sp>
      </p:grpSp>
      <p:sp>
        <p:nvSpPr>
          <p:cNvPr id="12" name="楕円 11">
            <a:extLst>
              <a:ext uri="{FF2B5EF4-FFF2-40B4-BE49-F238E27FC236}">
                <a16:creationId xmlns:a16="http://schemas.microsoft.com/office/drawing/2014/main" id="{97B95827-0430-A80C-7289-F9B2B2A56F88}"/>
              </a:ext>
            </a:extLst>
          </p:cNvPr>
          <p:cNvSpPr/>
          <p:nvPr/>
        </p:nvSpPr>
        <p:spPr>
          <a:xfrm>
            <a:off x="945044" y="2517898"/>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16" name="直線矢印コネクタ 115">
            <a:extLst>
              <a:ext uri="{FF2B5EF4-FFF2-40B4-BE49-F238E27FC236}">
                <a16:creationId xmlns:a16="http://schemas.microsoft.com/office/drawing/2014/main" id="{857DC526-0874-B2C3-D23C-C076357936B6}"/>
              </a:ext>
            </a:extLst>
          </p:cNvPr>
          <p:cNvCxnSpPr>
            <a:cxnSpLocks/>
            <a:stCxn id="12" idx="6"/>
            <a:endCxn id="22" idx="1"/>
          </p:cNvCxnSpPr>
          <p:nvPr/>
        </p:nvCxnSpPr>
        <p:spPr>
          <a:xfrm>
            <a:off x="1251044" y="2670898"/>
            <a:ext cx="26608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4" name="直線矢印コネクタ 3">
            <a:extLst>
              <a:ext uri="{FF2B5EF4-FFF2-40B4-BE49-F238E27FC236}">
                <a16:creationId xmlns:a16="http://schemas.microsoft.com/office/drawing/2014/main" id="{C8150E74-DA90-067E-9986-52B53D657BF1}"/>
              </a:ext>
            </a:extLst>
          </p:cNvPr>
          <p:cNvCxnSpPr>
            <a:cxnSpLocks/>
            <a:stCxn id="22" idx="3"/>
            <a:endCxn id="38" idx="2"/>
          </p:cNvCxnSpPr>
          <p:nvPr/>
        </p:nvCxnSpPr>
        <p:spPr>
          <a:xfrm>
            <a:off x="2113013" y="2670898"/>
            <a:ext cx="47134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58313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BDD8B5-4B69-FC84-2600-A5D8322DE4ED}"/>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843CB794-A12A-F55A-D739-199FD1261C4F}"/>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516887DB-E6DD-4EBE-8D51-F6E977D0F864}"/>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35456DDA-46F9-7EA2-C280-7166E5B22F1C}"/>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D72C3ECA-48DF-1B75-6EF8-9BF5D3452C30}"/>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8F400484-D3E2-71F1-E982-B165828E1AB2}"/>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493C13FC-7046-2D58-2E6D-591022F5129B}"/>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F73738B3-15B3-9281-8520-3326C41F0ED5}"/>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現況情報の設定</a:t>
              </a:r>
              <a:r>
                <a:rPr kumimoji="1" lang="en-US" altLang="ja-JP" sz="1000" b="1" dirty="0">
                  <a:solidFill>
                    <a:schemeClr val="tx1"/>
                  </a:solidFill>
                  <a:latin typeface="+mn-ea"/>
                </a:rPr>
                <a:t>(</a:t>
              </a:r>
              <a:r>
                <a:rPr kumimoji="1" lang="ja-JP" altLang="en-US" sz="1000" b="1" dirty="0">
                  <a:solidFill>
                    <a:schemeClr val="tx1"/>
                  </a:solidFill>
                  <a:latin typeface="+mn-ea"/>
                </a:rPr>
                <a:t>未登記土地又は未登記家屋の設定含む</a:t>
              </a:r>
              <a:r>
                <a:rPr kumimoji="1" lang="en-US" altLang="ja-JP" sz="1000" b="1" dirty="0">
                  <a:solidFill>
                    <a:schemeClr val="tx1"/>
                  </a:solidFill>
                  <a:latin typeface="+mn-ea"/>
                </a:rPr>
                <a:t>)</a:t>
              </a:r>
              <a:endParaRPr kumimoji="1" lang="ja-JP" altLang="en-US" sz="1000" b="1" dirty="0">
                <a:solidFill>
                  <a:schemeClr val="tx1"/>
                </a:solidFill>
                <a:latin typeface="+mn-ea"/>
              </a:endParaRPr>
            </a:p>
          </p:txBody>
        </p:sp>
        <p:sp>
          <p:nvSpPr>
            <p:cNvPr id="14" name="正方形/長方形 13">
              <a:extLst>
                <a:ext uri="{FF2B5EF4-FFF2-40B4-BE49-F238E27FC236}">
                  <a16:creationId xmlns:a16="http://schemas.microsoft.com/office/drawing/2014/main" id="{54E4AE8E-2806-C022-96FA-2D5BFACF13CB}"/>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課税台帳管理</a:t>
              </a:r>
            </a:p>
          </p:txBody>
        </p:sp>
      </p:grpSp>
      <p:grpSp>
        <p:nvGrpSpPr>
          <p:cNvPr id="16" name="グループ化 15">
            <a:extLst>
              <a:ext uri="{FF2B5EF4-FFF2-40B4-BE49-F238E27FC236}">
                <a16:creationId xmlns:a16="http://schemas.microsoft.com/office/drawing/2014/main" id="{8E767DE8-A985-22C8-A1B8-3B3272B35B9F}"/>
              </a:ext>
            </a:extLst>
          </p:cNvPr>
          <p:cNvGrpSpPr/>
          <p:nvPr/>
        </p:nvGrpSpPr>
        <p:grpSpPr>
          <a:xfrm>
            <a:off x="331641" y="1889571"/>
            <a:ext cx="8480719" cy="2518841"/>
            <a:chOff x="4383024" y="977900"/>
            <a:chExt cx="8480719" cy="447033"/>
          </a:xfrm>
        </p:grpSpPr>
        <p:sp>
          <p:nvSpPr>
            <p:cNvPr id="17" name="正方形/長方形 16">
              <a:extLst>
                <a:ext uri="{FF2B5EF4-FFF2-40B4-BE49-F238E27FC236}">
                  <a16:creationId xmlns:a16="http://schemas.microsoft.com/office/drawing/2014/main" id="{3DDE2DF5-A57B-58EB-45DD-8F37259C0C38}"/>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584701A6-8A74-565A-6A94-DD0B76053A86}"/>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1A3EFD67-86C5-F1D1-9A05-44D7E193E92D}"/>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3</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F38DE6FB-CA2B-7A9B-19F5-0037E441FF07}"/>
              </a:ext>
            </a:extLst>
          </p:cNvPr>
          <p:cNvGrpSpPr/>
          <p:nvPr/>
        </p:nvGrpSpPr>
        <p:grpSpPr>
          <a:xfrm>
            <a:off x="2661482" y="2436523"/>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409CC091-C41A-B81C-7B51-DA62B62A6CB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076530E1-373A-BB8C-CF80-EC2BA0E66E43}"/>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現況情報入力</a:t>
              </a:r>
              <a:endParaRPr kumimoji="1" lang="en-US" altLang="ja-JP" sz="500" b="1" dirty="0">
                <a:solidFill>
                  <a:schemeClr val="tx1"/>
                </a:solidFill>
                <a:latin typeface="+mn-ea"/>
              </a:endParaRPr>
            </a:p>
            <a:p>
              <a:pPr algn="ctr"/>
              <a:r>
                <a:rPr kumimoji="1" lang="en-US" altLang="ja-JP" sz="500" b="1" dirty="0">
                  <a:solidFill>
                    <a:schemeClr val="tx1"/>
                  </a:solidFill>
                  <a:latin typeface="+mn-ea"/>
                </a:rPr>
                <a:t>(</a:t>
              </a:r>
              <a:r>
                <a:rPr kumimoji="1" lang="ja-JP" altLang="en-US" sz="500" b="1" dirty="0">
                  <a:solidFill>
                    <a:schemeClr val="tx1"/>
                  </a:solidFill>
                  <a:latin typeface="+mn-ea"/>
                </a:rPr>
                <a:t>異動入力</a:t>
              </a:r>
              <a:r>
                <a:rPr kumimoji="1" lang="en-US" altLang="ja-JP" sz="500" b="1" dirty="0">
                  <a:solidFill>
                    <a:schemeClr val="tx1"/>
                  </a:solidFill>
                  <a:latin typeface="+mn-ea"/>
                </a:rPr>
                <a:t>)</a:t>
              </a:r>
              <a:endParaRPr kumimoji="1" lang="ja-JP" altLang="en-US" sz="500" b="1" dirty="0">
                <a:solidFill>
                  <a:schemeClr val="tx1"/>
                </a:solidFill>
                <a:latin typeface="+mn-ea"/>
              </a:endParaRPr>
            </a:p>
          </p:txBody>
        </p:sp>
      </p:grpSp>
      <p:cxnSp>
        <p:nvCxnSpPr>
          <p:cNvPr id="33" name="直線矢印コネクタ 32">
            <a:extLst>
              <a:ext uri="{FF2B5EF4-FFF2-40B4-BE49-F238E27FC236}">
                <a16:creationId xmlns:a16="http://schemas.microsoft.com/office/drawing/2014/main" id="{38A7DBFE-C1AE-4F39-4FE8-E8855338C169}"/>
              </a:ext>
            </a:extLst>
          </p:cNvPr>
          <p:cNvCxnSpPr>
            <a:cxnSpLocks/>
            <a:stCxn id="22" idx="2"/>
            <a:endCxn id="118" idx="1"/>
          </p:cNvCxnSpPr>
          <p:nvPr/>
        </p:nvCxnSpPr>
        <p:spPr>
          <a:xfrm>
            <a:off x="2959424" y="2905273"/>
            <a:ext cx="1299" cy="175030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A308EF91-2E4E-1C7A-F245-86A144CE9510}"/>
              </a:ext>
            </a:extLst>
          </p:cNvPr>
          <p:cNvCxnSpPr>
            <a:cxnSpLocks/>
            <a:stCxn id="56" idx="3"/>
            <a:endCxn id="22" idx="1"/>
          </p:cNvCxnSpPr>
          <p:nvPr/>
        </p:nvCxnSpPr>
        <p:spPr>
          <a:xfrm>
            <a:off x="2216414" y="2670898"/>
            <a:ext cx="44506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6EA67B23-6B63-3D12-7E4E-94FE10C1B4B9}"/>
              </a:ext>
            </a:extLst>
          </p:cNvPr>
          <p:cNvSpPr/>
          <p:nvPr/>
        </p:nvSpPr>
        <p:spPr>
          <a:xfrm>
            <a:off x="7167508" y="28296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80B3FD60-B9D1-6BC9-D952-4F544DD313E5}"/>
              </a:ext>
            </a:extLst>
          </p:cNvPr>
          <p:cNvSpPr/>
          <p:nvPr/>
        </p:nvSpPr>
        <p:spPr>
          <a:xfrm>
            <a:off x="6758568" y="5877559"/>
            <a:ext cx="2053792" cy="626871"/>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1.2.11.</a:t>
            </a:r>
            <a:r>
              <a:rPr kumimoji="1" lang="zh-TW" altLang="en-US" sz="500" b="1" dirty="0">
                <a:solidFill>
                  <a:schemeClr val="tx1"/>
                </a:solidFill>
                <a:latin typeface="游ゴシック" panose="020B0400000000000000" pitchFamily="50" charset="-128"/>
                <a:ea typeface="游ゴシック" panose="020B0400000000000000" pitchFamily="50" charset="-128"/>
              </a:rPr>
              <a:t>　土地現況情報管理</a:t>
            </a:r>
          </a:p>
          <a:p>
            <a:r>
              <a:rPr kumimoji="1" lang="en-US" altLang="zh-TW" sz="500" b="1" dirty="0">
                <a:solidFill>
                  <a:schemeClr val="tx1"/>
                </a:solidFill>
                <a:latin typeface="游ゴシック" panose="020B0400000000000000" pitchFamily="50" charset="-128"/>
                <a:ea typeface="游ゴシック" panose="020B0400000000000000" pitchFamily="50" charset="-128"/>
              </a:rPr>
              <a:t>2.2.12.</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zh-TW" sz="500" b="1" dirty="0">
                <a:solidFill>
                  <a:schemeClr val="tx1"/>
                </a:solidFill>
                <a:latin typeface="游ゴシック" panose="020B0400000000000000" pitchFamily="50" charset="-128"/>
                <a:ea typeface="游ゴシック" panose="020B0400000000000000" pitchFamily="50" charset="-128"/>
              </a:rPr>
              <a:t>2.2.13.</a:t>
            </a:r>
            <a:r>
              <a:rPr kumimoji="1" lang="zh-TW" altLang="en-US" sz="500" b="1" dirty="0">
                <a:solidFill>
                  <a:schemeClr val="tx1"/>
                </a:solidFill>
                <a:latin typeface="游ゴシック" panose="020B0400000000000000" pitchFamily="50" charset="-128"/>
                <a:ea typeface="游ゴシック" panose="020B0400000000000000" pitchFamily="50" charset="-128"/>
              </a:rPr>
              <a:t>　家屋現況情報管理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E75AD554-1EDD-472A-4BAC-638FC11D839F}"/>
              </a:ext>
            </a:extLst>
          </p:cNvPr>
          <p:cNvGrpSpPr/>
          <p:nvPr/>
        </p:nvGrpSpPr>
        <p:grpSpPr>
          <a:xfrm>
            <a:off x="2671606" y="4655574"/>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89069D56-1522-979F-7CCD-1627268CAFE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262C1C99-4DB6-C857-EA2E-F5B12F146DB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5C838391-40C1-6455-7D05-309B5FCEE9B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47" name="直線矢印コネクタ 46">
            <a:extLst>
              <a:ext uri="{FF2B5EF4-FFF2-40B4-BE49-F238E27FC236}">
                <a16:creationId xmlns:a16="http://schemas.microsoft.com/office/drawing/2014/main" id="{C5B4D2E0-B70F-092D-2801-4E5833F0A0BA}"/>
              </a:ext>
            </a:extLst>
          </p:cNvPr>
          <p:cNvCxnSpPr>
            <a:cxnSpLocks/>
            <a:stCxn id="48" idx="2"/>
            <a:endCxn id="69" idx="1"/>
          </p:cNvCxnSpPr>
          <p:nvPr/>
        </p:nvCxnSpPr>
        <p:spPr>
          <a:xfrm>
            <a:off x="6822301" y="2905273"/>
            <a:ext cx="1299" cy="175030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06033446-D165-98B0-980B-51BFDDD3D037}"/>
              </a:ext>
            </a:extLst>
          </p:cNvPr>
          <p:cNvGrpSpPr/>
          <p:nvPr/>
        </p:nvGrpSpPr>
        <p:grpSpPr>
          <a:xfrm>
            <a:off x="6534483" y="4655574"/>
            <a:ext cx="575637" cy="451948"/>
            <a:chOff x="5274238" y="5435541"/>
            <a:chExt cx="439201" cy="345439"/>
          </a:xfrm>
        </p:grpSpPr>
        <p:sp>
          <p:nvSpPr>
            <p:cNvPr id="69" name="フローチャート: 磁気ディスク 68">
              <a:extLst>
                <a:ext uri="{FF2B5EF4-FFF2-40B4-BE49-F238E27FC236}">
                  <a16:creationId xmlns:a16="http://schemas.microsoft.com/office/drawing/2014/main" id="{54FF3C6B-7156-9853-33BC-C7D8927DA33B}"/>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70" name="円弧 69">
              <a:extLst>
                <a:ext uri="{FF2B5EF4-FFF2-40B4-BE49-F238E27FC236}">
                  <a16:creationId xmlns:a16="http://schemas.microsoft.com/office/drawing/2014/main" id="{92820395-8936-BF00-C88A-6D210A1D09E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1" name="円弧 70">
              <a:extLst>
                <a:ext uri="{FF2B5EF4-FFF2-40B4-BE49-F238E27FC236}">
                  <a16:creationId xmlns:a16="http://schemas.microsoft.com/office/drawing/2014/main" id="{26E111AD-999A-B10E-F37B-820870C7F49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97" name="グループ化 296">
            <a:extLst>
              <a:ext uri="{FF2B5EF4-FFF2-40B4-BE49-F238E27FC236}">
                <a16:creationId xmlns:a16="http://schemas.microsoft.com/office/drawing/2014/main" id="{2D7C9E2E-8F3C-8B78-0DDB-6008FF94C578}"/>
              </a:ext>
            </a:extLst>
          </p:cNvPr>
          <p:cNvGrpSpPr/>
          <p:nvPr/>
        </p:nvGrpSpPr>
        <p:grpSpPr>
          <a:xfrm>
            <a:off x="7060231" y="5017716"/>
            <a:ext cx="752658" cy="405710"/>
            <a:chOff x="5549538" y="5066857"/>
            <a:chExt cx="752658" cy="405710"/>
          </a:xfrm>
        </p:grpSpPr>
        <p:cxnSp>
          <p:nvCxnSpPr>
            <p:cNvPr id="54" name="直線矢印コネクタ 53">
              <a:extLst>
                <a:ext uri="{FF2B5EF4-FFF2-40B4-BE49-F238E27FC236}">
                  <a16:creationId xmlns:a16="http://schemas.microsoft.com/office/drawing/2014/main" id="{7E5D2166-989E-F9B6-F7E9-05C0521A0B60}"/>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A6FD0550-4E95-DA50-1EED-667821B78596}"/>
                </a:ext>
              </a:extLst>
            </p:cNvPr>
            <p:cNvGrpSpPr/>
            <p:nvPr/>
          </p:nvGrpSpPr>
          <p:grpSpPr>
            <a:xfrm>
              <a:off x="5672158" y="5172745"/>
              <a:ext cx="69614" cy="299822"/>
              <a:chOff x="2439407" y="2962964"/>
              <a:chExt cx="69614" cy="430496"/>
            </a:xfrm>
          </p:grpSpPr>
          <p:cxnSp>
            <p:nvCxnSpPr>
              <p:cNvPr id="66" name="直線コネクタ 65">
                <a:extLst>
                  <a:ext uri="{FF2B5EF4-FFF2-40B4-BE49-F238E27FC236}">
                    <a16:creationId xmlns:a16="http://schemas.microsoft.com/office/drawing/2014/main" id="{6366A84F-DD46-AF73-657C-8D036761433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7" name="直線コネクタ 66">
                <a:extLst>
                  <a:ext uri="{FF2B5EF4-FFF2-40B4-BE49-F238E27FC236}">
                    <a16:creationId xmlns:a16="http://schemas.microsoft.com/office/drawing/2014/main" id="{07017E00-17ED-7856-8235-E7D2BAD3582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8" name="直線コネクタ 67">
                <a:extLst>
                  <a:ext uri="{FF2B5EF4-FFF2-40B4-BE49-F238E27FC236}">
                    <a16:creationId xmlns:a16="http://schemas.microsoft.com/office/drawing/2014/main" id="{B9109FDE-4D9A-FE93-1267-60B328E8D0A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5" name="正方形/長方形 64">
              <a:extLst>
                <a:ext uri="{FF2B5EF4-FFF2-40B4-BE49-F238E27FC236}">
                  <a16:creationId xmlns:a16="http://schemas.microsoft.com/office/drawing/2014/main" id="{C1B02F4F-992B-50D9-250E-7C64CF631C44}"/>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sp>
        <p:nvSpPr>
          <p:cNvPr id="38" name="楕円 37">
            <a:extLst>
              <a:ext uri="{FF2B5EF4-FFF2-40B4-BE49-F238E27FC236}">
                <a16:creationId xmlns:a16="http://schemas.microsoft.com/office/drawing/2014/main" id="{D3A44CA5-E08F-F4D8-2A1B-05C055DBDB39}"/>
              </a:ext>
            </a:extLst>
          </p:cNvPr>
          <p:cNvSpPr/>
          <p:nvPr/>
        </p:nvSpPr>
        <p:spPr>
          <a:xfrm>
            <a:off x="7509456" y="2518139"/>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76B11CDF-24DA-BA8D-AA47-48AE73774C98}"/>
              </a:ext>
            </a:extLst>
          </p:cNvPr>
          <p:cNvSpPr/>
          <p:nvPr/>
        </p:nvSpPr>
        <p:spPr>
          <a:xfrm>
            <a:off x="696346" y="2829787"/>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184" name="直線矢印コネクタ 183">
            <a:extLst>
              <a:ext uri="{FF2B5EF4-FFF2-40B4-BE49-F238E27FC236}">
                <a16:creationId xmlns:a16="http://schemas.microsoft.com/office/drawing/2014/main" id="{B942E03B-38B1-661E-2303-D1010F9F1C3E}"/>
              </a:ext>
            </a:extLst>
          </p:cNvPr>
          <p:cNvCxnSpPr>
            <a:cxnSpLocks/>
            <a:stCxn id="22" idx="3"/>
            <a:endCxn id="30" idx="1"/>
          </p:cNvCxnSpPr>
          <p:nvPr/>
        </p:nvCxnSpPr>
        <p:spPr>
          <a:xfrm>
            <a:off x="3257366" y="2670898"/>
            <a:ext cx="103585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71" name="直線矢印コネクタ 270">
            <a:extLst>
              <a:ext uri="{FF2B5EF4-FFF2-40B4-BE49-F238E27FC236}">
                <a16:creationId xmlns:a16="http://schemas.microsoft.com/office/drawing/2014/main" id="{D908D200-1CB3-B671-FF12-572351823BCE}"/>
              </a:ext>
            </a:extLst>
          </p:cNvPr>
          <p:cNvCxnSpPr>
            <a:cxnSpLocks/>
            <a:stCxn id="30" idx="3"/>
            <a:endCxn id="63" idx="1"/>
          </p:cNvCxnSpPr>
          <p:nvPr/>
        </p:nvCxnSpPr>
        <p:spPr>
          <a:xfrm>
            <a:off x="4637196" y="2670898"/>
            <a:ext cx="97197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D9804595-D685-86A3-7F84-DD2CE027CF6A}"/>
              </a:ext>
            </a:extLst>
          </p:cNvPr>
          <p:cNvGrpSpPr/>
          <p:nvPr/>
        </p:nvGrpSpPr>
        <p:grpSpPr>
          <a:xfrm>
            <a:off x="3179760" y="5017716"/>
            <a:ext cx="752658" cy="405710"/>
            <a:chOff x="4488244" y="5206471"/>
            <a:chExt cx="752658" cy="405710"/>
          </a:xfrm>
        </p:grpSpPr>
        <p:cxnSp>
          <p:nvCxnSpPr>
            <p:cNvPr id="80" name="直線矢印コネクタ 79">
              <a:extLst>
                <a:ext uri="{FF2B5EF4-FFF2-40B4-BE49-F238E27FC236}">
                  <a16:creationId xmlns:a16="http://schemas.microsoft.com/office/drawing/2014/main" id="{B89BDFDB-8DDD-0BC4-863E-94F180EE84AF}"/>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0803A1A4-F483-52FB-62CD-70D4D2D1906F}"/>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DB6945F4-FBFE-0D4D-C55A-E54BF8F4207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E5F76A8A-6085-8927-E752-AF881A95706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26553BE0-2464-5634-9FE0-AA6464E8DE8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8FBB7FED-15BA-A1FB-89BC-78E0103BB222}"/>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37" name="グループ化 36">
            <a:extLst>
              <a:ext uri="{FF2B5EF4-FFF2-40B4-BE49-F238E27FC236}">
                <a16:creationId xmlns:a16="http://schemas.microsoft.com/office/drawing/2014/main" id="{CC1DE554-0022-3E5B-8BC8-BB2455FF1BC6}"/>
              </a:ext>
            </a:extLst>
          </p:cNvPr>
          <p:cNvGrpSpPr/>
          <p:nvPr/>
        </p:nvGrpSpPr>
        <p:grpSpPr>
          <a:xfrm>
            <a:off x="6524359" y="2436523"/>
            <a:ext cx="595884" cy="468750"/>
            <a:chOff x="2420174" y="2805910"/>
            <a:chExt cx="595884" cy="468750"/>
          </a:xfrm>
        </p:grpSpPr>
        <p:pic>
          <p:nvPicPr>
            <p:cNvPr id="46" name="グラフィックス 45" descr="ユーザー 枠線">
              <a:extLst>
                <a:ext uri="{FF2B5EF4-FFF2-40B4-BE49-F238E27FC236}">
                  <a16:creationId xmlns:a16="http://schemas.microsoft.com/office/drawing/2014/main" id="{6304B1B7-3E92-00E8-CDC3-7216F0DBC0CD}"/>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48" name="四角形: 角を丸くする 47">
              <a:extLst>
                <a:ext uri="{FF2B5EF4-FFF2-40B4-BE49-F238E27FC236}">
                  <a16:creationId xmlns:a16="http://schemas.microsoft.com/office/drawing/2014/main" id="{33BF932C-1CB1-BDAA-B4A9-407AAD62AFD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現況情報の登録</a:t>
              </a:r>
            </a:p>
          </p:txBody>
        </p:sp>
      </p:grpSp>
      <p:grpSp>
        <p:nvGrpSpPr>
          <p:cNvPr id="172" name="グループ化 171">
            <a:extLst>
              <a:ext uri="{FF2B5EF4-FFF2-40B4-BE49-F238E27FC236}">
                <a16:creationId xmlns:a16="http://schemas.microsoft.com/office/drawing/2014/main" id="{C21CAB44-0910-5526-4606-9AADEA857D00}"/>
              </a:ext>
            </a:extLst>
          </p:cNvPr>
          <p:cNvGrpSpPr/>
          <p:nvPr/>
        </p:nvGrpSpPr>
        <p:grpSpPr>
          <a:xfrm>
            <a:off x="3028890" y="2906326"/>
            <a:ext cx="621625" cy="706178"/>
            <a:chOff x="2242476" y="2988182"/>
            <a:chExt cx="621625" cy="706178"/>
          </a:xfrm>
        </p:grpSpPr>
        <p:pic>
          <p:nvPicPr>
            <p:cNvPr id="174" name="グラフィックス 173" descr="紙 枠線">
              <a:extLst>
                <a:ext uri="{FF2B5EF4-FFF2-40B4-BE49-F238E27FC236}">
                  <a16:creationId xmlns:a16="http://schemas.microsoft.com/office/drawing/2014/main" id="{B2981034-419A-5EC9-A0B1-378B95B9330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75" name="直線矢印コネクタ 36">
              <a:extLst>
                <a:ext uri="{FF2B5EF4-FFF2-40B4-BE49-F238E27FC236}">
                  <a16:creationId xmlns:a16="http://schemas.microsoft.com/office/drawing/2014/main" id="{B811CD47-8F57-0087-6B43-48525542A0C8}"/>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6" name="正方形/長方形 175">
              <a:extLst>
                <a:ext uri="{FF2B5EF4-FFF2-40B4-BE49-F238E27FC236}">
                  <a16:creationId xmlns:a16="http://schemas.microsoft.com/office/drawing/2014/main" id="{C16D4E55-8D94-BC67-01C0-06D7E0D0138B}"/>
                </a:ext>
              </a:extLst>
            </p:cNvPr>
            <p:cNvSpPr/>
            <p:nvPr/>
          </p:nvSpPr>
          <p:spPr>
            <a:xfrm>
              <a:off x="2242476"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土地</a:t>
              </a:r>
              <a:r>
                <a:rPr kumimoji="1" lang="en-US" altLang="ja-JP" sz="500" b="1" dirty="0">
                  <a:solidFill>
                    <a:schemeClr val="tx1"/>
                  </a:solidFill>
                  <a:latin typeface="+mn-ea"/>
                </a:rPr>
                <a:t>(</a:t>
              </a:r>
              <a:r>
                <a:rPr kumimoji="1" lang="ja-JP" altLang="en-US" sz="500" b="1" dirty="0">
                  <a:solidFill>
                    <a:schemeClr val="tx1"/>
                  </a:solidFill>
                  <a:latin typeface="+mn-ea"/>
                </a:rPr>
                <a:t>補充</a:t>
              </a:r>
              <a:r>
                <a:rPr kumimoji="1" lang="en-US" altLang="ja-JP" sz="500" b="1" dirty="0">
                  <a:solidFill>
                    <a:schemeClr val="tx1"/>
                  </a:solidFill>
                  <a:latin typeface="+mn-ea"/>
                </a:rPr>
                <a:t>)</a:t>
              </a:r>
              <a:r>
                <a:rPr kumimoji="1" lang="ja-JP" altLang="en-US" sz="500" b="1" dirty="0">
                  <a:solidFill>
                    <a:schemeClr val="tx1"/>
                  </a:solidFill>
                  <a:latin typeface="+mn-ea"/>
                </a:rPr>
                <a:t>課税台帳</a:t>
              </a:r>
            </a:p>
            <a:p>
              <a:r>
                <a:rPr kumimoji="1" lang="ja-JP" altLang="en-US" sz="500" b="1" dirty="0">
                  <a:solidFill>
                    <a:schemeClr val="tx1"/>
                  </a:solidFill>
                  <a:latin typeface="+mn-ea"/>
                </a:rPr>
                <a:t>土地課税台帳の異動確認表</a:t>
              </a:r>
            </a:p>
            <a:p>
              <a:r>
                <a:rPr kumimoji="1" lang="ja-JP" altLang="en-US" sz="500" b="1" dirty="0">
                  <a:solidFill>
                    <a:schemeClr val="tx1"/>
                  </a:solidFill>
                  <a:latin typeface="+mn-ea"/>
                </a:rPr>
                <a:t>家屋</a:t>
              </a:r>
              <a:r>
                <a:rPr kumimoji="1" lang="en-US" altLang="ja-JP" sz="500" b="1" dirty="0">
                  <a:solidFill>
                    <a:schemeClr val="tx1"/>
                  </a:solidFill>
                  <a:latin typeface="+mn-ea"/>
                </a:rPr>
                <a:t>(</a:t>
              </a:r>
              <a:r>
                <a:rPr kumimoji="1" lang="ja-JP" altLang="en-US" sz="500" b="1" dirty="0">
                  <a:solidFill>
                    <a:schemeClr val="tx1"/>
                  </a:solidFill>
                  <a:latin typeface="+mn-ea"/>
                </a:rPr>
                <a:t>補充</a:t>
              </a:r>
              <a:r>
                <a:rPr kumimoji="1" lang="en-US" altLang="ja-JP" sz="500" b="1" dirty="0">
                  <a:solidFill>
                    <a:schemeClr val="tx1"/>
                  </a:solidFill>
                  <a:latin typeface="+mn-ea"/>
                </a:rPr>
                <a:t>)</a:t>
              </a:r>
              <a:r>
                <a:rPr kumimoji="1" lang="ja-JP" altLang="en-US" sz="500" b="1" dirty="0">
                  <a:solidFill>
                    <a:schemeClr val="tx1"/>
                  </a:solidFill>
                  <a:latin typeface="+mn-ea"/>
                </a:rPr>
                <a:t>課税台帳</a:t>
              </a:r>
            </a:p>
            <a:p>
              <a:r>
                <a:rPr kumimoji="1" lang="ja-JP" altLang="en-US" sz="500" b="1" dirty="0">
                  <a:solidFill>
                    <a:schemeClr val="tx1"/>
                  </a:solidFill>
                  <a:latin typeface="+mn-ea"/>
                </a:rPr>
                <a:t>家屋課税台帳の異動確認表</a:t>
              </a:r>
              <a:endParaRPr kumimoji="1" lang="en-US" altLang="ja-JP" sz="500" b="1" dirty="0">
                <a:solidFill>
                  <a:schemeClr val="tx1"/>
                </a:solidFill>
                <a:latin typeface="+mn-ea"/>
              </a:endParaRPr>
            </a:p>
          </p:txBody>
        </p:sp>
      </p:grpSp>
      <p:cxnSp>
        <p:nvCxnSpPr>
          <p:cNvPr id="31" name="直線矢印コネクタ 30">
            <a:extLst>
              <a:ext uri="{FF2B5EF4-FFF2-40B4-BE49-F238E27FC236}">
                <a16:creationId xmlns:a16="http://schemas.microsoft.com/office/drawing/2014/main" id="{8BC8A804-E241-38E3-DDE3-64E1F38BFBF6}"/>
              </a:ext>
            </a:extLst>
          </p:cNvPr>
          <p:cNvCxnSpPr>
            <a:cxnSpLocks/>
            <a:stCxn id="63" idx="2"/>
            <a:endCxn id="35" idx="1"/>
          </p:cNvCxnSpPr>
          <p:nvPr/>
        </p:nvCxnSpPr>
        <p:spPr>
          <a:xfrm>
            <a:off x="5907111" y="2905273"/>
            <a:ext cx="1299" cy="175030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4" name="グループ化 33">
            <a:extLst>
              <a:ext uri="{FF2B5EF4-FFF2-40B4-BE49-F238E27FC236}">
                <a16:creationId xmlns:a16="http://schemas.microsoft.com/office/drawing/2014/main" id="{FAA11ACB-5E44-DBBE-50C0-09DF2C48C217}"/>
              </a:ext>
            </a:extLst>
          </p:cNvPr>
          <p:cNvGrpSpPr/>
          <p:nvPr/>
        </p:nvGrpSpPr>
        <p:grpSpPr>
          <a:xfrm>
            <a:off x="5619293" y="4655574"/>
            <a:ext cx="575637" cy="451948"/>
            <a:chOff x="5274238" y="5435541"/>
            <a:chExt cx="439201" cy="345439"/>
          </a:xfrm>
        </p:grpSpPr>
        <p:sp>
          <p:nvSpPr>
            <p:cNvPr id="35" name="フローチャート: 磁気ディスク 34">
              <a:extLst>
                <a:ext uri="{FF2B5EF4-FFF2-40B4-BE49-F238E27FC236}">
                  <a16:creationId xmlns:a16="http://schemas.microsoft.com/office/drawing/2014/main" id="{20BEB842-C569-9B63-8DD8-0E39CC32A3D5}"/>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6" name="円弧 35">
              <a:extLst>
                <a:ext uri="{FF2B5EF4-FFF2-40B4-BE49-F238E27FC236}">
                  <a16:creationId xmlns:a16="http://schemas.microsoft.com/office/drawing/2014/main" id="{89D8EF6F-D4EB-E022-1D6B-9778F1F03BB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9" name="円弧 38">
              <a:extLst>
                <a:ext uri="{FF2B5EF4-FFF2-40B4-BE49-F238E27FC236}">
                  <a16:creationId xmlns:a16="http://schemas.microsoft.com/office/drawing/2014/main" id="{C3B2735F-3AD0-DD6E-CAE0-BD06E66B88D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0" name="グループ化 39">
            <a:extLst>
              <a:ext uri="{FF2B5EF4-FFF2-40B4-BE49-F238E27FC236}">
                <a16:creationId xmlns:a16="http://schemas.microsoft.com/office/drawing/2014/main" id="{7644A705-6941-33B4-A5BF-B95162CC813E}"/>
              </a:ext>
            </a:extLst>
          </p:cNvPr>
          <p:cNvGrpSpPr/>
          <p:nvPr/>
        </p:nvGrpSpPr>
        <p:grpSpPr>
          <a:xfrm>
            <a:off x="6139894" y="5017716"/>
            <a:ext cx="752658" cy="405710"/>
            <a:chOff x="5549538" y="5066857"/>
            <a:chExt cx="752658" cy="405710"/>
          </a:xfrm>
        </p:grpSpPr>
        <p:cxnSp>
          <p:nvCxnSpPr>
            <p:cNvPr id="41" name="直線矢印コネクタ 40">
              <a:extLst>
                <a:ext uri="{FF2B5EF4-FFF2-40B4-BE49-F238E27FC236}">
                  <a16:creationId xmlns:a16="http://schemas.microsoft.com/office/drawing/2014/main" id="{89A9CFA0-E14D-E07E-EFE9-AF87D24D68B5}"/>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4CC0BF71-9FF8-A05F-B816-76F083657EB1}"/>
                </a:ext>
              </a:extLst>
            </p:cNvPr>
            <p:cNvGrpSpPr/>
            <p:nvPr/>
          </p:nvGrpSpPr>
          <p:grpSpPr>
            <a:xfrm>
              <a:off x="5672158" y="5172745"/>
              <a:ext cx="69614" cy="299822"/>
              <a:chOff x="2439407" y="2962964"/>
              <a:chExt cx="69614" cy="430496"/>
            </a:xfrm>
          </p:grpSpPr>
          <p:cxnSp>
            <p:nvCxnSpPr>
              <p:cNvPr id="50" name="直線コネクタ 49">
                <a:extLst>
                  <a:ext uri="{FF2B5EF4-FFF2-40B4-BE49-F238E27FC236}">
                    <a16:creationId xmlns:a16="http://schemas.microsoft.com/office/drawing/2014/main" id="{803BCB80-9370-5908-CEC1-5931FAE707C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9C652C19-9AFE-A5DB-046A-280F6D3E215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FDE5236A-A664-E0FF-67C7-5600F318447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5" name="正方形/長方形 44">
              <a:extLst>
                <a:ext uri="{FF2B5EF4-FFF2-40B4-BE49-F238E27FC236}">
                  <a16:creationId xmlns:a16="http://schemas.microsoft.com/office/drawing/2014/main" id="{3D066E2A-8DC4-982F-5DB8-539099FE4814}"/>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53" name="グループ化 52">
            <a:extLst>
              <a:ext uri="{FF2B5EF4-FFF2-40B4-BE49-F238E27FC236}">
                <a16:creationId xmlns:a16="http://schemas.microsoft.com/office/drawing/2014/main" id="{70481BE2-7AA4-0514-A94B-0EE569B65648}"/>
              </a:ext>
            </a:extLst>
          </p:cNvPr>
          <p:cNvGrpSpPr/>
          <p:nvPr/>
        </p:nvGrpSpPr>
        <p:grpSpPr>
          <a:xfrm>
            <a:off x="5609169" y="2436523"/>
            <a:ext cx="595884" cy="468750"/>
            <a:chOff x="2420174" y="2805910"/>
            <a:chExt cx="595884" cy="468750"/>
          </a:xfrm>
        </p:grpSpPr>
        <p:pic>
          <p:nvPicPr>
            <p:cNvPr id="61" name="グラフィックス 60" descr="ユーザー 枠線">
              <a:extLst>
                <a:ext uri="{FF2B5EF4-FFF2-40B4-BE49-F238E27FC236}">
                  <a16:creationId xmlns:a16="http://schemas.microsoft.com/office/drawing/2014/main" id="{6706F062-7CB4-6754-8ED5-AD3AADAC6F7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3" name="四角形: 角を丸くする 62">
              <a:extLst>
                <a:ext uri="{FF2B5EF4-FFF2-40B4-BE49-F238E27FC236}">
                  <a16:creationId xmlns:a16="http://schemas.microsoft.com/office/drawing/2014/main" id="{E308E5BE-5C86-73D0-0990-2BC73FC62AA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内容確認</a:t>
              </a:r>
            </a:p>
          </p:txBody>
        </p:sp>
      </p:grpSp>
      <p:cxnSp>
        <p:nvCxnSpPr>
          <p:cNvPr id="101" name="直線矢印コネクタ 100">
            <a:extLst>
              <a:ext uri="{FF2B5EF4-FFF2-40B4-BE49-F238E27FC236}">
                <a16:creationId xmlns:a16="http://schemas.microsoft.com/office/drawing/2014/main" id="{00177951-B034-330B-A339-B3DBED951850}"/>
              </a:ext>
            </a:extLst>
          </p:cNvPr>
          <p:cNvCxnSpPr>
            <a:cxnSpLocks/>
            <a:stCxn id="48" idx="3"/>
            <a:endCxn id="38" idx="2"/>
          </p:cNvCxnSpPr>
          <p:nvPr/>
        </p:nvCxnSpPr>
        <p:spPr>
          <a:xfrm>
            <a:off x="7120243" y="2670898"/>
            <a:ext cx="38921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2" name="楕円 11">
            <a:extLst>
              <a:ext uri="{FF2B5EF4-FFF2-40B4-BE49-F238E27FC236}">
                <a16:creationId xmlns:a16="http://schemas.microsoft.com/office/drawing/2014/main" id="{87387ED8-0836-B14A-C8AF-C77C3B48D434}"/>
              </a:ext>
            </a:extLst>
          </p:cNvPr>
          <p:cNvSpPr/>
          <p:nvPr/>
        </p:nvSpPr>
        <p:spPr>
          <a:xfrm>
            <a:off x="945044" y="2517898"/>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0" name="グループ化 19">
            <a:extLst>
              <a:ext uri="{FF2B5EF4-FFF2-40B4-BE49-F238E27FC236}">
                <a16:creationId xmlns:a16="http://schemas.microsoft.com/office/drawing/2014/main" id="{FFD137E2-08AE-9E01-CCA9-8D5272AEBFAF}"/>
              </a:ext>
            </a:extLst>
          </p:cNvPr>
          <p:cNvGrpSpPr/>
          <p:nvPr/>
        </p:nvGrpSpPr>
        <p:grpSpPr>
          <a:xfrm>
            <a:off x="4700799" y="3226444"/>
            <a:ext cx="595884" cy="468750"/>
            <a:chOff x="6615900" y="3043528"/>
            <a:chExt cx="595884" cy="468750"/>
          </a:xfrm>
        </p:grpSpPr>
        <p:pic>
          <p:nvPicPr>
            <p:cNvPr id="23" name="グラフィックス 22" descr="ユーザー 枠線">
              <a:extLst>
                <a:ext uri="{FF2B5EF4-FFF2-40B4-BE49-F238E27FC236}">
                  <a16:creationId xmlns:a16="http://schemas.microsoft.com/office/drawing/2014/main" id="{4ECD3430-F788-CE65-0781-E193585665C5}"/>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24" name="四角形: 角を丸くする 23">
              <a:extLst>
                <a:ext uri="{FF2B5EF4-FFF2-40B4-BE49-F238E27FC236}">
                  <a16:creationId xmlns:a16="http://schemas.microsoft.com/office/drawing/2014/main" id="{3D0A150F-4A91-BD25-04C4-4FCA82C51A45}"/>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訂正処理</a:t>
              </a:r>
              <a:endParaRPr kumimoji="1" lang="en-US" altLang="ja-JP" sz="500" b="1" dirty="0">
                <a:solidFill>
                  <a:schemeClr val="tx1"/>
                </a:solidFill>
                <a:latin typeface="+mn-ea"/>
              </a:endParaRPr>
            </a:p>
          </p:txBody>
        </p:sp>
      </p:grpSp>
      <p:cxnSp>
        <p:nvCxnSpPr>
          <p:cNvPr id="25" name="直線矢印コネクタ 128">
            <a:extLst>
              <a:ext uri="{FF2B5EF4-FFF2-40B4-BE49-F238E27FC236}">
                <a16:creationId xmlns:a16="http://schemas.microsoft.com/office/drawing/2014/main" id="{CBD49A39-053A-9BFA-5582-A193B90F1B9D}"/>
              </a:ext>
            </a:extLst>
          </p:cNvPr>
          <p:cNvCxnSpPr>
            <a:cxnSpLocks/>
            <a:stCxn id="30" idx="2"/>
            <a:endCxn id="24" idx="1"/>
          </p:cNvCxnSpPr>
          <p:nvPr/>
        </p:nvCxnSpPr>
        <p:spPr>
          <a:xfrm rot="16200000" flipH="1">
            <a:off x="4256546" y="3016566"/>
            <a:ext cx="652918" cy="235588"/>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6" name="正方形/長方形 25">
            <a:extLst>
              <a:ext uri="{FF2B5EF4-FFF2-40B4-BE49-F238E27FC236}">
                <a16:creationId xmlns:a16="http://schemas.microsoft.com/office/drawing/2014/main" id="{87501D52-671C-A30C-8DCA-EBC8A5E80B26}"/>
              </a:ext>
            </a:extLst>
          </p:cNvPr>
          <p:cNvSpPr/>
          <p:nvPr/>
        </p:nvSpPr>
        <p:spPr>
          <a:xfrm>
            <a:off x="4524710" y="2562676"/>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28" name="正方形/長方形 27">
            <a:extLst>
              <a:ext uri="{FF2B5EF4-FFF2-40B4-BE49-F238E27FC236}">
                <a16:creationId xmlns:a16="http://schemas.microsoft.com/office/drawing/2014/main" id="{AB0D6DC1-0579-791A-18EA-CD8CDC1509F4}"/>
              </a:ext>
            </a:extLst>
          </p:cNvPr>
          <p:cNvSpPr/>
          <p:nvPr/>
        </p:nvSpPr>
        <p:spPr>
          <a:xfrm>
            <a:off x="3954301" y="224732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エラー・アラート条件に該当</a:t>
            </a:r>
          </a:p>
        </p:txBody>
      </p:sp>
      <p:sp>
        <p:nvSpPr>
          <p:cNvPr id="29" name="正方形/長方形 28">
            <a:extLst>
              <a:ext uri="{FF2B5EF4-FFF2-40B4-BE49-F238E27FC236}">
                <a16:creationId xmlns:a16="http://schemas.microsoft.com/office/drawing/2014/main" id="{2ED04225-556A-6F98-4882-6F19F83E1726}"/>
              </a:ext>
            </a:extLst>
          </p:cNvPr>
          <p:cNvSpPr/>
          <p:nvPr/>
        </p:nvSpPr>
        <p:spPr>
          <a:xfrm>
            <a:off x="4014439"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30" name="ひし形 29">
            <a:extLst>
              <a:ext uri="{FF2B5EF4-FFF2-40B4-BE49-F238E27FC236}">
                <a16:creationId xmlns:a16="http://schemas.microsoft.com/office/drawing/2014/main" id="{5297BA9F-6FFB-5477-8CC9-EE3374F62A1A}"/>
              </a:ext>
            </a:extLst>
          </p:cNvPr>
          <p:cNvSpPr/>
          <p:nvPr/>
        </p:nvSpPr>
        <p:spPr>
          <a:xfrm>
            <a:off x="4293225" y="2533895"/>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32" name="直線矢印コネクタ 128">
            <a:extLst>
              <a:ext uri="{FF2B5EF4-FFF2-40B4-BE49-F238E27FC236}">
                <a16:creationId xmlns:a16="http://schemas.microsoft.com/office/drawing/2014/main" id="{D4AB3450-F015-86F3-DFD5-1C96545B54E8}"/>
              </a:ext>
            </a:extLst>
          </p:cNvPr>
          <p:cNvCxnSpPr>
            <a:cxnSpLocks/>
            <a:stCxn id="24" idx="3"/>
            <a:endCxn id="63" idx="1"/>
          </p:cNvCxnSpPr>
          <p:nvPr/>
        </p:nvCxnSpPr>
        <p:spPr>
          <a:xfrm flipV="1">
            <a:off x="5296683" y="2670898"/>
            <a:ext cx="312486" cy="789921"/>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9" name="グループ化 48">
            <a:extLst>
              <a:ext uri="{FF2B5EF4-FFF2-40B4-BE49-F238E27FC236}">
                <a16:creationId xmlns:a16="http://schemas.microsoft.com/office/drawing/2014/main" id="{61C2CE33-6FB2-4F35-2E0C-23313AEFB0E6}"/>
              </a:ext>
            </a:extLst>
          </p:cNvPr>
          <p:cNvGrpSpPr/>
          <p:nvPr/>
        </p:nvGrpSpPr>
        <p:grpSpPr>
          <a:xfrm>
            <a:off x="1628999" y="2442142"/>
            <a:ext cx="587415" cy="457512"/>
            <a:chOff x="5266944" y="2798826"/>
            <a:chExt cx="455771" cy="301859"/>
          </a:xfrm>
        </p:grpSpPr>
        <p:sp>
          <p:nvSpPr>
            <p:cNvPr id="56" name="四角形: 角を丸くする 55">
              <a:extLst>
                <a:ext uri="{FF2B5EF4-FFF2-40B4-BE49-F238E27FC236}">
                  <a16:creationId xmlns:a16="http://schemas.microsoft.com/office/drawing/2014/main" id="{5BBD9270-586B-59FE-D65E-C134853ADC3E}"/>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現況調査</a:t>
              </a:r>
            </a:p>
          </p:txBody>
        </p:sp>
        <p:pic>
          <p:nvPicPr>
            <p:cNvPr id="57" name="グラフィックス 56" descr="挙手 枠線">
              <a:extLst>
                <a:ext uri="{FF2B5EF4-FFF2-40B4-BE49-F238E27FC236}">
                  <a16:creationId xmlns:a16="http://schemas.microsoft.com/office/drawing/2014/main" id="{0D0337CC-7600-D18D-B5B7-2A42CAE4559F}"/>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rot="16200000" flipV="1">
              <a:off x="5301234" y="2831681"/>
              <a:ext cx="98334" cy="98334"/>
            </a:xfrm>
            <a:prstGeom prst="rect">
              <a:avLst/>
            </a:prstGeom>
          </p:spPr>
        </p:pic>
      </p:grpSp>
      <p:cxnSp>
        <p:nvCxnSpPr>
          <p:cNvPr id="73" name="直線矢印コネクタ 72">
            <a:extLst>
              <a:ext uri="{FF2B5EF4-FFF2-40B4-BE49-F238E27FC236}">
                <a16:creationId xmlns:a16="http://schemas.microsoft.com/office/drawing/2014/main" id="{F8D3950E-B006-B1D7-26FD-4AB68771E163}"/>
              </a:ext>
            </a:extLst>
          </p:cNvPr>
          <p:cNvCxnSpPr>
            <a:cxnSpLocks/>
            <a:stCxn id="24" idx="2"/>
            <a:endCxn id="75" idx="1"/>
          </p:cNvCxnSpPr>
          <p:nvPr/>
        </p:nvCxnSpPr>
        <p:spPr>
          <a:xfrm>
            <a:off x="4998741" y="3695194"/>
            <a:ext cx="1299" cy="96038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74" name="グループ化 73">
            <a:extLst>
              <a:ext uri="{FF2B5EF4-FFF2-40B4-BE49-F238E27FC236}">
                <a16:creationId xmlns:a16="http://schemas.microsoft.com/office/drawing/2014/main" id="{06E1631A-3C42-4497-012C-0CE08CF4CD3E}"/>
              </a:ext>
            </a:extLst>
          </p:cNvPr>
          <p:cNvGrpSpPr/>
          <p:nvPr/>
        </p:nvGrpSpPr>
        <p:grpSpPr>
          <a:xfrm>
            <a:off x="4710923" y="4655574"/>
            <a:ext cx="575637" cy="451948"/>
            <a:chOff x="5274238" y="5435541"/>
            <a:chExt cx="439201" cy="345439"/>
          </a:xfrm>
        </p:grpSpPr>
        <p:sp>
          <p:nvSpPr>
            <p:cNvPr id="75" name="フローチャート: 磁気ディスク 74">
              <a:extLst>
                <a:ext uri="{FF2B5EF4-FFF2-40B4-BE49-F238E27FC236}">
                  <a16:creationId xmlns:a16="http://schemas.microsoft.com/office/drawing/2014/main" id="{ABC607FB-F34F-6EAC-CB1E-BBEFDCB18820}"/>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76" name="円弧 75">
              <a:extLst>
                <a:ext uri="{FF2B5EF4-FFF2-40B4-BE49-F238E27FC236}">
                  <a16:creationId xmlns:a16="http://schemas.microsoft.com/office/drawing/2014/main" id="{5C5D1EEA-E003-3EAA-8C0F-D38065243BE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7" name="円弧 76">
              <a:extLst>
                <a:ext uri="{FF2B5EF4-FFF2-40B4-BE49-F238E27FC236}">
                  <a16:creationId xmlns:a16="http://schemas.microsoft.com/office/drawing/2014/main" id="{AE51AB0C-C4A4-D333-D9AA-C50DC2A1136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8" name="グループ化 77">
            <a:extLst>
              <a:ext uri="{FF2B5EF4-FFF2-40B4-BE49-F238E27FC236}">
                <a16:creationId xmlns:a16="http://schemas.microsoft.com/office/drawing/2014/main" id="{B572B155-8A69-030B-3A4E-CA2EB2AD0D38}"/>
              </a:ext>
            </a:extLst>
          </p:cNvPr>
          <p:cNvGrpSpPr/>
          <p:nvPr/>
        </p:nvGrpSpPr>
        <p:grpSpPr>
          <a:xfrm>
            <a:off x="5229627" y="5017716"/>
            <a:ext cx="752658" cy="405710"/>
            <a:chOff x="5549538" y="5066857"/>
            <a:chExt cx="752658" cy="405710"/>
          </a:xfrm>
        </p:grpSpPr>
        <p:cxnSp>
          <p:nvCxnSpPr>
            <p:cNvPr id="81" name="直線矢印コネクタ 80">
              <a:extLst>
                <a:ext uri="{FF2B5EF4-FFF2-40B4-BE49-F238E27FC236}">
                  <a16:creationId xmlns:a16="http://schemas.microsoft.com/office/drawing/2014/main" id="{C595369D-A62B-E33C-37C8-FC7B1DD5562A}"/>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2" name="グループ化 81">
              <a:extLst>
                <a:ext uri="{FF2B5EF4-FFF2-40B4-BE49-F238E27FC236}">
                  <a16:creationId xmlns:a16="http://schemas.microsoft.com/office/drawing/2014/main" id="{66D48B1F-B84C-3833-8585-DF9BC28CFB0C}"/>
                </a:ext>
              </a:extLst>
            </p:cNvPr>
            <p:cNvGrpSpPr/>
            <p:nvPr/>
          </p:nvGrpSpPr>
          <p:grpSpPr>
            <a:xfrm>
              <a:off x="5672158" y="5172745"/>
              <a:ext cx="69614" cy="299822"/>
              <a:chOff x="2439407" y="2962964"/>
              <a:chExt cx="69614" cy="430496"/>
            </a:xfrm>
          </p:grpSpPr>
          <p:cxnSp>
            <p:nvCxnSpPr>
              <p:cNvPr id="84" name="直線コネクタ 83">
                <a:extLst>
                  <a:ext uri="{FF2B5EF4-FFF2-40B4-BE49-F238E27FC236}">
                    <a16:creationId xmlns:a16="http://schemas.microsoft.com/office/drawing/2014/main" id="{1FC073CE-76DC-6E9A-C42E-FBE08773BB0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6" name="直線コネクタ 95">
                <a:extLst>
                  <a:ext uri="{FF2B5EF4-FFF2-40B4-BE49-F238E27FC236}">
                    <a16:creationId xmlns:a16="http://schemas.microsoft.com/office/drawing/2014/main" id="{AFCE550B-8328-279B-458D-28B84C80377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97" name="直線コネクタ 96">
                <a:extLst>
                  <a:ext uri="{FF2B5EF4-FFF2-40B4-BE49-F238E27FC236}">
                    <a16:creationId xmlns:a16="http://schemas.microsoft.com/office/drawing/2014/main" id="{7EEA4E5C-AE22-C522-D635-605810AA579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3" name="正方形/長方形 82">
              <a:extLst>
                <a:ext uri="{FF2B5EF4-FFF2-40B4-BE49-F238E27FC236}">
                  <a16:creationId xmlns:a16="http://schemas.microsoft.com/office/drawing/2014/main" id="{9DB27F73-D7D1-05BF-D829-983766CC83B9}"/>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110" name="直線矢印コネクタ 109">
            <a:extLst>
              <a:ext uri="{FF2B5EF4-FFF2-40B4-BE49-F238E27FC236}">
                <a16:creationId xmlns:a16="http://schemas.microsoft.com/office/drawing/2014/main" id="{E6CAD197-E7F0-01B7-B979-D4ADB42D55BC}"/>
              </a:ext>
            </a:extLst>
          </p:cNvPr>
          <p:cNvCxnSpPr>
            <a:cxnSpLocks/>
            <a:stCxn id="63" idx="3"/>
            <a:endCxn id="48" idx="1"/>
          </p:cNvCxnSpPr>
          <p:nvPr/>
        </p:nvCxnSpPr>
        <p:spPr>
          <a:xfrm>
            <a:off x="6205053" y="2670898"/>
            <a:ext cx="31930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16" name="直線矢印コネクタ 115">
            <a:extLst>
              <a:ext uri="{FF2B5EF4-FFF2-40B4-BE49-F238E27FC236}">
                <a16:creationId xmlns:a16="http://schemas.microsoft.com/office/drawing/2014/main" id="{6D9D46A5-B73F-C0AF-6E60-3DE4315763D2}"/>
              </a:ext>
            </a:extLst>
          </p:cNvPr>
          <p:cNvCxnSpPr>
            <a:cxnSpLocks/>
            <a:stCxn id="12" idx="6"/>
            <a:endCxn id="56" idx="1"/>
          </p:cNvCxnSpPr>
          <p:nvPr/>
        </p:nvCxnSpPr>
        <p:spPr>
          <a:xfrm>
            <a:off x="1251044" y="2670898"/>
            <a:ext cx="37795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46815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0C5DF2-AB92-ECEE-65A6-C0D9D74D2FF9}"/>
            </a:ext>
          </a:extLst>
        </p:cNvPr>
        <p:cNvGrpSpPr/>
        <p:nvPr/>
      </p:nvGrpSpPr>
      <p:grpSpPr>
        <a:xfrm>
          <a:off x="0" y="0"/>
          <a:ext cx="0" cy="0"/>
          <a:chOff x="0" y="0"/>
          <a:chExt cx="0" cy="0"/>
        </a:xfrm>
      </p:grpSpPr>
      <p:grpSp>
        <p:nvGrpSpPr>
          <p:cNvPr id="90" name="グループ化 89">
            <a:extLst>
              <a:ext uri="{FF2B5EF4-FFF2-40B4-BE49-F238E27FC236}">
                <a16:creationId xmlns:a16="http://schemas.microsoft.com/office/drawing/2014/main" id="{5302B155-123E-1B24-1D73-04A59E4653BC}"/>
              </a:ext>
            </a:extLst>
          </p:cNvPr>
          <p:cNvGrpSpPr/>
          <p:nvPr/>
        </p:nvGrpSpPr>
        <p:grpSpPr>
          <a:xfrm rot="16200000">
            <a:off x="-149577" y="3969707"/>
            <a:ext cx="2341660" cy="47531"/>
            <a:chOff x="7770301" y="5728210"/>
            <a:chExt cx="2341660" cy="47531"/>
          </a:xfrm>
        </p:grpSpPr>
        <p:cxnSp>
          <p:nvCxnSpPr>
            <p:cNvPr id="91" name="直線矢印コネクタ 90">
              <a:extLst>
                <a:ext uri="{FF2B5EF4-FFF2-40B4-BE49-F238E27FC236}">
                  <a16:creationId xmlns:a16="http://schemas.microsoft.com/office/drawing/2014/main" id="{E47F12DB-A864-C609-0130-E99D94B0663C}"/>
                </a:ext>
              </a:extLst>
            </p:cNvPr>
            <p:cNvCxnSpPr>
              <a:cxnSpLocks/>
              <a:stCxn id="92" idx="6"/>
              <a:endCxn id="93" idx="0"/>
            </p:cNvCxnSpPr>
            <p:nvPr/>
          </p:nvCxnSpPr>
          <p:spPr>
            <a:xfrm rot="5400000" flipH="1" flipV="1">
              <a:off x="8964896" y="4604912"/>
              <a:ext cx="1" cy="229412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2" name="楕円 91">
              <a:extLst>
                <a:ext uri="{FF2B5EF4-FFF2-40B4-BE49-F238E27FC236}">
                  <a16:creationId xmlns:a16="http://schemas.microsoft.com/office/drawing/2014/main" id="{747CD1B4-F34A-CC33-0142-D1F1F43C4662}"/>
                </a:ext>
              </a:extLst>
            </p:cNvPr>
            <p:cNvSpPr/>
            <p:nvPr/>
          </p:nvSpPr>
          <p:spPr>
            <a:xfrm>
              <a:off x="7770301" y="572821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3" name="二等辺三角形 92">
              <a:extLst>
                <a:ext uri="{FF2B5EF4-FFF2-40B4-BE49-F238E27FC236}">
                  <a16:creationId xmlns:a16="http://schemas.microsoft.com/office/drawing/2014/main" id="{162D2076-22D9-A70B-383F-0ABD7BA35226}"/>
                </a:ext>
              </a:extLst>
            </p:cNvPr>
            <p:cNvSpPr/>
            <p:nvPr/>
          </p:nvSpPr>
          <p:spPr>
            <a:xfrm rot="5400000">
              <a:off x="10052713"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3BD3AC8F-965B-8E4A-69C0-81A96FFB59CD}"/>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A5D3007D-92D0-DB0E-3997-239B66E84B0B}"/>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CE3619A9-C0C9-D842-721E-55653F9EA60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58B3AAEE-25FA-111A-0AF2-9694C74C4818}"/>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F8965E29-E651-9F81-8798-877C8A07482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6E7B9929-75DE-7310-0E02-C88569FC7540}"/>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94E6B34F-4001-A814-4238-F5EC08B72EBD}"/>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分合筆処理、分合棟処理</a:t>
              </a:r>
            </a:p>
          </p:txBody>
        </p:sp>
        <p:sp>
          <p:nvSpPr>
            <p:cNvPr id="14" name="正方形/長方形 13">
              <a:extLst>
                <a:ext uri="{FF2B5EF4-FFF2-40B4-BE49-F238E27FC236}">
                  <a16:creationId xmlns:a16="http://schemas.microsoft.com/office/drawing/2014/main" id="{FA6604FE-BD28-9D92-4F43-3FB441174930}"/>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課税台帳管理</a:t>
              </a:r>
            </a:p>
          </p:txBody>
        </p:sp>
      </p:grpSp>
      <p:grpSp>
        <p:nvGrpSpPr>
          <p:cNvPr id="16" name="グループ化 15">
            <a:extLst>
              <a:ext uri="{FF2B5EF4-FFF2-40B4-BE49-F238E27FC236}">
                <a16:creationId xmlns:a16="http://schemas.microsoft.com/office/drawing/2014/main" id="{FD48B035-F00E-0049-F942-B0E8A91BA3C1}"/>
              </a:ext>
            </a:extLst>
          </p:cNvPr>
          <p:cNvGrpSpPr/>
          <p:nvPr/>
        </p:nvGrpSpPr>
        <p:grpSpPr>
          <a:xfrm>
            <a:off x="331641" y="1889571"/>
            <a:ext cx="8480719" cy="2199325"/>
            <a:chOff x="4383024" y="977900"/>
            <a:chExt cx="8480719" cy="447033"/>
          </a:xfrm>
        </p:grpSpPr>
        <p:sp>
          <p:nvSpPr>
            <p:cNvPr id="17" name="正方形/長方形 16">
              <a:extLst>
                <a:ext uri="{FF2B5EF4-FFF2-40B4-BE49-F238E27FC236}">
                  <a16:creationId xmlns:a16="http://schemas.microsoft.com/office/drawing/2014/main" id="{7CDEF03E-9DAE-627F-C527-951D4A655BBD}"/>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473420CD-CD9D-94EB-2515-06F8AACA665E}"/>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88477AEE-2FA4-75CB-D78F-721621DFD9BF}"/>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4</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C25C5AC9-D7F1-AC3D-4D4A-BBF729BA058A}"/>
              </a:ext>
            </a:extLst>
          </p:cNvPr>
          <p:cNvGrpSpPr/>
          <p:nvPr/>
        </p:nvGrpSpPr>
        <p:grpSpPr>
          <a:xfrm>
            <a:off x="2654869"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1CCAE779-954D-0439-5A73-2C41DFE8F0D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A015A466-1921-BF46-BE70-82F9A0035A9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分合筆処理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・分合棟処理</a:t>
              </a:r>
            </a:p>
          </p:txBody>
        </p:sp>
      </p:grpSp>
      <p:cxnSp>
        <p:nvCxnSpPr>
          <p:cNvPr id="33" name="直線矢印コネクタ 32">
            <a:extLst>
              <a:ext uri="{FF2B5EF4-FFF2-40B4-BE49-F238E27FC236}">
                <a16:creationId xmlns:a16="http://schemas.microsoft.com/office/drawing/2014/main" id="{21F5DDD5-9D08-529B-5F52-1326E745CC3C}"/>
              </a:ext>
            </a:extLst>
          </p:cNvPr>
          <p:cNvCxnSpPr>
            <a:cxnSpLocks/>
            <a:stCxn id="22" idx="2"/>
            <a:endCxn id="118" idx="1"/>
          </p:cNvCxnSpPr>
          <p:nvPr/>
        </p:nvCxnSpPr>
        <p:spPr>
          <a:xfrm>
            <a:off x="2952811"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E51BD478-C970-480C-23FB-E3E23C9466DF}"/>
              </a:ext>
            </a:extLst>
          </p:cNvPr>
          <p:cNvCxnSpPr>
            <a:cxnSpLocks/>
            <a:stCxn id="4" idx="6"/>
            <a:endCxn id="20" idx="1"/>
          </p:cNvCxnSpPr>
          <p:nvPr/>
        </p:nvCxnSpPr>
        <p:spPr>
          <a:xfrm>
            <a:off x="1174252" y="2662709"/>
            <a:ext cx="52990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EEF58B24-6CB7-9A10-D546-B7966C470695}"/>
              </a:ext>
            </a:extLst>
          </p:cNvPr>
          <p:cNvSpPr/>
          <p:nvPr/>
        </p:nvSpPr>
        <p:spPr>
          <a:xfrm>
            <a:off x="6727497" y="282994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7410A4BE-0E2E-C6EF-D3EC-FE31478C2C20}"/>
              </a:ext>
            </a:extLst>
          </p:cNvPr>
          <p:cNvSpPr/>
          <p:nvPr/>
        </p:nvSpPr>
        <p:spPr>
          <a:xfrm>
            <a:off x="6758568" y="5923460"/>
            <a:ext cx="2053792" cy="58097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1.2.13.</a:t>
            </a:r>
            <a:r>
              <a:rPr kumimoji="1" lang="zh-TW" altLang="en-US" sz="500" b="1" dirty="0">
                <a:solidFill>
                  <a:schemeClr val="tx1"/>
                </a:solidFill>
                <a:latin typeface="游ゴシック" panose="020B0400000000000000" pitchFamily="50" charset="-128"/>
                <a:ea typeface="游ゴシック" panose="020B0400000000000000" pitchFamily="50" charset="-128"/>
              </a:rPr>
              <a:t>　分合筆処理</a:t>
            </a:r>
          </a:p>
          <a:p>
            <a:r>
              <a:rPr kumimoji="1" lang="en-US" altLang="zh-TW" sz="500" b="1" dirty="0">
                <a:solidFill>
                  <a:schemeClr val="tx1"/>
                </a:solidFill>
                <a:latin typeface="游ゴシック" panose="020B0400000000000000" pitchFamily="50" charset="-128"/>
                <a:ea typeface="游ゴシック" panose="020B0400000000000000" pitchFamily="50" charset="-128"/>
              </a:rPr>
              <a:t>2.2.14.</a:t>
            </a:r>
            <a:r>
              <a:rPr kumimoji="1" lang="zh-TW" altLang="en-US" sz="500" b="1" dirty="0">
                <a:solidFill>
                  <a:schemeClr val="tx1"/>
                </a:solidFill>
                <a:latin typeface="游ゴシック" panose="020B0400000000000000" pitchFamily="50" charset="-128"/>
                <a:ea typeface="游ゴシック" panose="020B0400000000000000" pitchFamily="50" charset="-128"/>
              </a:rPr>
              <a:t>　分合棟処理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A1CDEB19-7AF6-7869-FE2B-ACF8B1FB6481}"/>
              </a:ext>
            </a:extLst>
          </p:cNvPr>
          <p:cNvGrpSpPr/>
          <p:nvPr/>
        </p:nvGrpSpPr>
        <p:grpSpPr>
          <a:xfrm>
            <a:off x="2664993" y="4281501"/>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24869228-058C-AC93-7BA6-102A0873F2A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6C2EF587-32C6-CCC9-412D-E00C27E9E61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D9F92E5F-3EFB-F1AA-B8FB-54452FDE54F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906CC3D5-99EF-2FFE-7FC2-48DC2B4068E0}"/>
              </a:ext>
            </a:extLst>
          </p:cNvPr>
          <p:cNvSpPr/>
          <p:nvPr/>
        </p:nvSpPr>
        <p:spPr>
          <a:xfrm>
            <a:off x="7069445" y="2507381"/>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2D607DA4-76CD-6455-0588-96BCC99B436B}"/>
              </a:ext>
            </a:extLst>
          </p:cNvPr>
          <p:cNvSpPr/>
          <p:nvPr/>
        </p:nvSpPr>
        <p:spPr>
          <a:xfrm>
            <a:off x="468596" y="281342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184" name="直線矢印コネクタ 183">
            <a:extLst>
              <a:ext uri="{FF2B5EF4-FFF2-40B4-BE49-F238E27FC236}">
                <a16:creationId xmlns:a16="http://schemas.microsoft.com/office/drawing/2014/main" id="{02AACEEB-94D8-69E3-9793-C481059B7664}"/>
              </a:ext>
            </a:extLst>
          </p:cNvPr>
          <p:cNvCxnSpPr>
            <a:cxnSpLocks/>
            <a:stCxn id="22" idx="3"/>
            <a:endCxn id="56" idx="1"/>
          </p:cNvCxnSpPr>
          <p:nvPr/>
        </p:nvCxnSpPr>
        <p:spPr>
          <a:xfrm>
            <a:off x="3250753" y="2662709"/>
            <a:ext cx="106899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01D63D41-9A14-706E-55C2-F6DC082F8261}"/>
              </a:ext>
            </a:extLst>
          </p:cNvPr>
          <p:cNvGrpSpPr/>
          <p:nvPr/>
        </p:nvGrpSpPr>
        <p:grpSpPr>
          <a:xfrm>
            <a:off x="3173147" y="4643643"/>
            <a:ext cx="752658" cy="405710"/>
            <a:chOff x="4488244" y="5206471"/>
            <a:chExt cx="752658" cy="405710"/>
          </a:xfrm>
        </p:grpSpPr>
        <p:cxnSp>
          <p:nvCxnSpPr>
            <p:cNvPr id="80" name="直線矢印コネクタ 79">
              <a:extLst>
                <a:ext uri="{FF2B5EF4-FFF2-40B4-BE49-F238E27FC236}">
                  <a16:creationId xmlns:a16="http://schemas.microsoft.com/office/drawing/2014/main" id="{6D436B3F-B544-9BFE-1672-683BD26E9965}"/>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22717030-39C9-85AE-C832-FE16A48C2748}"/>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5A554860-2B9C-44C2-A01E-51068A72124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528209AB-8864-52B8-F52E-64A3BBD47D4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9F59B1E2-6147-49E0-1718-F8639101B0A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AA960DBA-BD32-1374-5009-31E0470A3863}"/>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11" name="グループ化 110">
            <a:extLst>
              <a:ext uri="{FF2B5EF4-FFF2-40B4-BE49-F238E27FC236}">
                <a16:creationId xmlns:a16="http://schemas.microsoft.com/office/drawing/2014/main" id="{DF2FC8AF-3540-7174-31B3-B031EC8ABBE5}"/>
              </a:ext>
            </a:extLst>
          </p:cNvPr>
          <p:cNvGrpSpPr/>
          <p:nvPr/>
        </p:nvGrpSpPr>
        <p:grpSpPr>
          <a:xfrm>
            <a:off x="1027603" y="4784339"/>
            <a:ext cx="1254262" cy="307340"/>
            <a:chOff x="5071794" y="4316156"/>
            <a:chExt cx="1254262" cy="307340"/>
          </a:xfrm>
        </p:grpSpPr>
        <p:cxnSp>
          <p:nvCxnSpPr>
            <p:cNvPr id="94" name="直線矢印コネクタ 93">
              <a:extLst>
                <a:ext uri="{FF2B5EF4-FFF2-40B4-BE49-F238E27FC236}">
                  <a16:creationId xmlns:a16="http://schemas.microsoft.com/office/drawing/2014/main" id="{C441ABDB-64D2-A994-6629-E3A8454606B6}"/>
                </a:ext>
              </a:extLst>
            </p:cNvPr>
            <p:cNvCxnSpPr>
              <a:cxnSpLocks/>
              <a:endCxn id="10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6C64802F-9C2B-B298-FBFF-5F719BB27394}"/>
                </a:ext>
              </a:extLst>
            </p:cNvPr>
            <p:cNvSpPr/>
            <p:nvPr/>
          </p:nvSpPr>
          <p:spPr>
            <a:xfrm>
              <a:off x="5336641"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登記済通知書</a:t>
              </a:r>
            </a:p>
          </p:txBody>
        </p:sp>
        <p:pic>
          <p:nvPicPr>
            <p:cNvPr id="100" name="グラフィックス 99" descr="紙 枠線">
              <a:extLst>
                <a:ext uri="{FF2B5EF4-FFF2-40B4-BE49-F238E27FC236}">
                  <a16:creationId xmlns:a16="http://schemas.microsoft.com/office/drawing/2014/main" id="{2F8E4417-57F8-6756-CDAA-62B7E9BA555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3" name="グループ化 2">
            <a:extLst>
              <a:ext uri="{FF2B5EF4-FFF2-40B4-BE49-F238E27FC236}">
                <a16:creationId xmlns:a16="http://schemas.microsoft.com/office/drawing/2014/main" id="{1CD77A45-50C9-3ECA-CCA3-FE6306C31449}"/>
              </a:ext>
            </a:extLst>
          </p:cNvPr>
          <p:cNvGrpSpPr/>
          <p:nvPr/>
        </p:nvGrpSpPr>
        <p:grpSpPr>
          <a:xfrm>
            <a:off x="868252" y="2509709"/>
            <a:ext cx="306000" cy="306000"/>
            <a:chOff x="8420362" y="5457393"/>
            <a:chExt cx="182044" cy="182044"/>
          </a:xfrm>
        </p:grpSpPr>
        <p:sp>
          <p:nvSpPr>
            <p:cNvPr id="4" name="楕円 3">
              <a:extLst>
                <a:ext uri="{FF2B5EF4-FFF2-40B4-BE49-F238E27FC236}">
                  <a16:creationId xmlns:a16="http://schemas.microsoft.com/office/drawing/2014/main" id="{C9A4C936-B35F-71F6-AAB1-A503A4071053}"/>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4194ADCA-7AC9-A1A7-6DF4-F775A66E6A3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grpSp>
        <p:nvGrpSpPr>
          <p:cNvPr id="172" name="グループ化 171">
            <a:extLst>
              <a:ext uri="{FF2B5EF4-FFF2-40B4-BE49-F238E27FC236}">
                <a16:creationId xmlns:a16="http://schemas.microsoft.com/office/drawing/2014/main" id="{275B28FC-B34B-85CB-7922-4CC45C2406F5}"/>
              </a:ext>
            </a:extLst>
          </p:cNvPr>
          <p:cNvGrpSpPr/>
          <p:nvPr/>
        </p:nvGrpSpPr>
        <p:grpSpPr>
          <a:xfrm>
            <a:off x="3043156" y="2894515"/>
            <a:ext cx="621625" cy="706178"/>
            <a:chOff x="2248720" y="2988182"/>
            <a:chExt cx="621625" cy="706178"/>
          </a:xfrm>
        </p:grpSpPr>
        <p:pic>
          <p:nvPicPr>
            <p:cNvPr id="174" name="グラフィックス 173" descr="紙 枠線">
              <a:extLst>
                <a:ext uri="{FF2B5EF4-FFF2-40B4-BE49-F238E27FC236}">
                  <a16:creationId xmlns:a16="http://schemas.microsoft.com/office/drawing/2014/main" id="{8E8EA51E-2B36-C5D7-F1D0-A74B7FAEF9F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75" name="直線矢印コネクタ 36">
              <a:extLst>
                <a:ext uri="{FF2B5EF4-FFF2-40B4-BE49-F238E27FC236}">
                  <a16:creationId xmlns:a16="http://schemas.microsoft.com/office/drawing/2014/main" id="{E6E6E821-0E03-E828-9FF7-8FA5157A79EC}"/>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6" name="正方形/長方形 175">
              <a:extLst>
                <a:ext uri="{FF2B5EF4-FFF2-40B4-BE49-F238E27FC236}">
                  <a16:creationId xmlns:a16="http://schemas.microsoft.com/office/drawing/2014/main" id="{F7494669-A05B-E040-D1F4-B795981A643B}"/>
                </a:ext>
              </a:extLst>
            </p:cNvPr>
            <p:cNvSpPr/>
            <p:nvPr/>
          </p:nvSpPr>
          <p:spPr>
            <a:xfrm>
              <a:off x="2248720"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土地</a:t>
              </a:r>
              <a:r>
                <a:rPr kumimoji="1" lang="en-US" altLang="ja-JP" sz="500" b="1" dirty="0">
                  <a:solidFill>
                    <a:schemeClr val="tx1"/>
                  </a:solidFill>
                  <a:latin typeface="+mn-ea"/>
                </a:rPr>
                <a:t>(</a:t>
              </a:r>
              <a:r>
                <a:rPr kumimoji="1" lang="ja-JP" altLang="en-US" sz="500" b="1" dirty="0">
                  <a:solidFill>
                    <a:schemeClr val="tx1"/>
                  </a:solidFill>
                  <a:latin typeface="+mn-ea"/>
                </a:rPr>
                <a:t>補充</a:t>
              </a:r>
              <a:r>
                <a:rPr kumimoji="1" lang="en-US" altLang="ja-JP" sz="500" b="1" dirty="0">
                  <a:solidFill>
                    <a:schemeClr val="tx1"/>
                  </a:solidFill>
                  <a:latin typeface="+mn-ea"/>
                </a:rPr>
                <a:t>)</a:t>
              </a:r>
              <a:r>
                <a:rPr kumimoji="1" lang="ja-JP" altLang="en-US" sz="500" b="1" dirty="0">
                  <a:solidFill>
                    <a:schemeClr val="tx1"/>
                  </a:solidFill>
                  <a:latin typeface="+mn-ea"/>
                </a:rPr>
                <a:t>課税台帳</a:t>
              </a:r>
            </a:p>
            <a:p>
              <a:r>
                <a:rPr kumimoji="1" lang="ja-JP" altLang="en-US" sz="500" b="1" dirty="0">
                  <a:solidFill>
                    <a:schemeClr val="tx1"/>
                  </a:solidFill>
                  <a:latin typeface="+mn-ea"/>
                </a:rPr>
                <a:t>土地課税台帳の異動確認表</a:t>
              </a:r>
            </a:p>
            <a:p>
              <a:r>
                <a:rPr kumimoji="1" lang="ja-JP" altLang="en-US" sz="500" b="1" dirty="0">
                  <a:solidFill>
                    <a:schemeClr val="tx1"/>
                  </a:solidFill>
                  <a:latin typeface="+mn-ea"/>
                </a:rPr>
                <a:t>家屋</a:t>
              </a:r>
              <a:r>
                <a:rPr kumimoji="1" lang="en-US" altLang="ja-JP" sz="500" b="1" dirty="0">
                  <a:solidFill>
                    <a:schemeClr val="tx1"/>
                  </a:solidFill>
                  <a:latin typeface="+mn-ea"/>
                </a:rPr>
                <a:t>(</a:t>
              </a:r>
              <a:r>
                <a:rPr kumimoji="1" lang="ja-JP" altLang="en-US" sz="500" b="1" dirty="0">
                  <a:solidFill>
                    <a:schemeClr val="tx1"/>
                  </a:solidFill>
                  <a:latin typeface="+mn-ea"/>
                </a:rPr>
                <a:t>補充</a:t>
              </a:r>
              <a:r>
                <a:rPr kumimoji="1" lang="en-US" altLang="ja-JP" sz="500" b="1" dirty="0">
                  <a:solidFill>
                    <a:schemeClr val="tx1"/>
                  </a:solidFill>
                  <a:latin typeface="+mn-ea"/>
                </a:rPr>
                <a:t>)</a:t>
              </a:r>
              <a:r>
                <a:rPr kumimoji="1" lang="ja-JP" altLang="en-US" sz="500" b="1" dirty="0">
                  <a:solidFill>
                    <a:schemeClr val="tx1"/>
                  </a:solidFill>
                  <a:latin typeface="+mn-ea"/>
                </a:rPr>
                <a:t>課税台帳</a:t>
              </a:r>
            </a:p>
            <a:p>
              <a:r>
                <a:rPr kumimoji="1" lang="ja-JP" altLang="en-US" sz="500" b="1" dirty="0">
                  <a:solidFill>
                    <a:schemeClr val="tx1"/>
                  </a:solidFill>
                  <a:latin typeface="+mn-ea"/>
                </a:rPr>
                <a:t>家屋課税台帳の異動確認表</a:t>
              </a:r>
              <a:endParaRPr kumimoji="1" lang="en-US" altLang="ja-JP" sz="500" b="1" dirty="0">
                <a:solidFill>
                  <a:schemeClr val="tx1"/>
                </a:solidFill>
                <a:latin typeface="+mn-ea"/>
              </a:endParaRPr>
            </a:p>
          </p:txBody>
        </p:sp>
      </p:grpSp>
      <p:grpSp>
        <p:nvGrpSpPr>
          <p:cNvPr id="2" name="グループ化 1">
            <a:extLst>
              <a:ext uri="{FF2B5EF4-FFF2-40B4-BE49-F238E27FC236}">
                <a16:creationId xmlns:a16="http://schemas.microsoft.com/office/drawing/2014/main" id="{807A3A2B-F201-71E8-2E51-EDBB954F8DC5}"/>
              </a:ext>
            </a:extLst>
          </p:cNvPr>
          <p:cNvGrpSpPr/>
          <p:nvPr/>
        </p:nvGrpSpPr>
        <p:grpSpPr>
          <a:xfrm>
            <a:off x="331641" y="5143727"/>
            <a:ext cx="8480719" cy="449892"/>
            <a:chOff x="4383024" y="977900"/>
            <a:chExt cx="8480719" cy="447033"/>
          </a:xfrm>
        </p:grpSpPr>
        <p:sp>
          <p:nvSpPr>
            <p:cNvPr id="6" name="正方形/長方形 5">
              <a:extLst>
                <a:ext uri="{FF2B5EF4-FFF2-40B4-BE49-F238E27FC236}">
                  <a16:creationId xmlns:a16="http://schemas.microsoft.com/office/drawing/2014/main" id="{6F7E0662-976D-5963-A208-626BF055698B}"/>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法務局</a:t>
              </a:r>
            </a:p>
          </p:txBody>
        </p:sp>
        <p:sp>
          <p:nvSpPr>
            <p:cNvPr id="19" name="正方形/長方形 18">
              <a:extLst>
                <a:ext uri="{FF2B5EF4-FFF2-40B4-BE49-F238E27FC236}">
                  <a16:creationId xmlns:a16="http://schemas.microsoft.com/office/drawing/2014/main" id="{E9D4FD1A-F613-054F-6674-81ACF8CC1CB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cxnSp>
        <p:nvCxnSpPr>
          <p:cNvPr id="31" name="直線矢印コネクタ 30">
            <a:extLst>
              <a:ext uri="{FF2B5EF4-FFF2-40B4-BE49-F238E27FC236}">
                <a16:creationId xmlns:a16="http://schemas.microsoft.com/office/drawing/2014/main" id="{5B044542-C9C2-565D-FA8F-2825EEAFA0BA}"/>
              </a:ext>
            </a:extLst>
          </p:cNvPr>
          <p:cNvCxnSpPr>
            <a:cxnSpLocks/>
            <a:stCxn id="63" idx="2"/>
            <a:endCxn id="35" idx="1"/>
          </p:cNvCxnSpPr>
          <p:nvPr/>
        </p:nvCxnSpPr>
        <p:spPr>
          <a:xfrm>
            <a:off x="6143358"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4" name="グループ化 33">
            <a:extLst>
              <a:ext uri="{FF2B5EF4-FFF2-40B4-BE49-F238E27FC236}">
                <a16:creationId xmlns:a16="http://schemas.microsoft.com/office/drawing/2014/main" id="{7FDCA4FB-D1F3-010A-498C-E2C39C0813AC}"/>
              </a:ext>
            </a:extLst>
          </p:cNvPr>
          <p:cNvGrpSpPr/>
          <p:nvPr/>
        </p:nvGrpSpPr>
        <p:grpSpPr>
          <a:xfrm>
            <a:off x="5855540" y="4281501"/>
            <a:ext cx="575637" cy="451948"/>
            <a:chOff x="5274238" y="5435541"/>
            <a:chExt cx="439201" cy="345439"/>
          </a:xfrm>
        </p:grpSpPr>
        <p:sp>
          <p:nvSpPr>
            <p:cNvPr id="35" name="フローチャート: 磁気ディスク 34">
              <a:extLst>
                <a:ext uri="{FF2B5EF4-FFF2-40B4-BE49-F238E27FC236}">
                  <a16:creationId xmlns:a16="http://schemas.microsoft.com/office/drawing/2014/main" id="{D3E272C0-63F8-3840-18DF-CAD0CD0FE9AF}"/>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6" name="円弧 35">
              <a:extLst>
                <a:ext uri="{FF2B5EF4-FFF2-40B4-BE49-F238E27FC236}">
                  <a16:creationId xmlns:a16="http://schemas.microsoft.com/office/drawing/2014/main" id="{FCE172E3-9D9C-EC5E-2360-34A276E04DC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9" name="円弧 38">
              <a:extLst>
                <a:ext uri="{FF2B5EF4-FFF2-40B4-BE49-F238E27FC236}">
                  <a16:creationId xmlns:a16="http://schemas.microsoft.com/office/drawing/2014/main" id="{61509684-181C-B234-7F13-236A535EA7A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0" name="グループ化 39">
            <a:extLst>
              <a:ext uri="{FF2B5EF4-FFF2-40B4-BE49-F238E27FC236}">
                <a16:creationId xmlns:a16="http://schemas.microsoft.com/office/drawing/2014/main" id="{51281DDC-C7D7-7F34-FCDD-75308D692E1B}"/>
              </a:ext>
            </a:extLst>
          </p:cNvPr>
          <p:cNvGrpSpPr/>
          <p:nvPr/>
        </p:nvGrpSpPr>
        <p:grpSpPr>
          <a:xfrm>
            <a:off x="6381288" y="4643643"/>
            <a:ext cx="752658" cy="405710"/>
            <a:chOff x="5549538" y="5066857"/>
            <a:chExt cx="752658" cy="405710"/>
          </a:xfrm>
        </p:grpSpPr>
        <p:cxnSp>
          <p:nvCxnSpPr>
            <p:cNvPr id="41" name="直線矢印コネクタ 40">
              <a:extLst>
                <a:ext uri="{FF2B5EF4-FFF2-40B4-BE49-F238E27FC236}">
                  <a16:creationId xmlns:a16="http://schemas.microsoft.com/office/drawing/2014/main" id="{B0C30B25-895A-8BBE-0BD7-E2A1CB9286DA}"/>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E4360D5D-BEA6-2540-B98C-E49F3AC65172}"/>
                </a:ext>
              </a:extLst>
            </p:cNvPr>
            <p:cNvGrpSpPr/>
            <p:nvPr/>
          </p:nvGrpSpPr>
          <p:grpSpPr>
            <a:xfrm>
              <a:off x="5672158" y="5172745"/>
              <a:ext cx="69614" cy="299822"/>
              <a:chOff x="2439407" y="2962964"/>
              <a:chExt cx="69614" cy="430496"/>
            </a:xfrm>
          </p:grpSpPr>
          <p:cxnSp>
            <p:nvCxnSpPr>
              <p:cNvPr id="50" name="直線コネクタ 49">
                <a:extLst>
                  <a:ext uri="{FF2B5EF4-FFF2-40B4-BE49-F238E27FC236}">
                    <a16:creationId xmlns:a16="http://schemas.microsoft.com/office/drawing/2014/main" id="{4AB1B400-4EBB-B226-251A-DF169F40D74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CACCF2AD-CC54-EF2D-7076-29452958883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4C6215F6-5990-2F51-8807-6D943CABEA2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5" name="正方形/長方形 44">
              <a:extLst>
                <a:ext uri="{FF2B5EF4-FFF2-40B4-BE49-F238E27FC236}">
                  <a16:creationId xmlns:a16="http://schemas.microsoft.com/office/drawing/2014/main" id="{F6547064-289F-DC7B-D85C-16823A6BC253}"/>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53" name="グループ化 52">
            <a:extLst>
              <a:ext uri="{FF2B5EF4-FFF2-40B4-BE49-F238E27FC236}">
                <a16:creationId xmlns:a16="http://schemas.microsoft.com/office/drawing/2014/main" id="{146E1912-0095-6B18-45DB-64E52261C1D0}"/>
              </a:ext>
            </a:extLst>
          </p:cNvPr>
          <p:cNvGrpSpPr/>
          <p:nvPr/>
        </p:nvGrpSpPr>
        <p:grpSpPr>
          <a:xfrm>
            <a:off x="5845416" y="2428334"/>
            <a:ext cx="595884" cy="468750"/>
            <a:chOff x="2420174" y="2805910"/>
            <a:chExt cx="595884" cy="468750"/>
          </a:xfrm>
        </p:grpSpPr>
        <p:pic>
          <p:nvPicPr>
            <p:cNvPr id="61" name="グラフィックス 60" descr="ユーザー 枠線">
              <a:extLst>
                <a:ext uri="{FF2B5EF4-FFF2-40B4-BE49-F238E27FC236}">
                  <a16:creationId xmlns:a16="http://schemas.microsoft.com/office/drawing/2014/main" id="{2309D405-893B-DEF3-85BE-3CEBC2FF71AE}"/>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3" name="四角形: 角を丸くする 62">
              <a:extLst>
                <a:ext uri="{FF2B5EF4-FFF2-40B4-BE49-F238E27FC236}">
                  <a16:creationId xmlns:a16="http://schemas.microsoft.com/office/drawing/2014/main" id="{13C84410-B9F8-D5AB-1B3A-BE260A2B377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登録</a:t>
              </a:r>
            </a:p>
          </p:txBody>
        </p:sp>
      </p:grpSp>
      <p:cxnSp>
        <p:nvCxnSpPr>
          <p:cNvPr id="101" name="直線矢印コネクタ 100">
            <a:extLst>
              <a:ext uri="{FF2B5EF4-FFF2-40B4-BE49-F238E27FC236}">
                <a16:creationId xmlns:a16="http://schemas.microsoft.com/office/drawing/2014/main" id="{0E1C84E1-E082-5D6F-A59D-4DA383D40CFD}"/>
              </a:ext>
            </a:extLst>
          </p:cNvPr>
          <p:cNvCxnSpPr>
            <a:cxnSpLocks/>
            <a:stCxn id="63" idx="3"/>
            <a:endCxn id="38" idx="2"/>
          </p:cNvCxnSpPr>
          <p:nvPr/>
        </p:nvCxnSpPr>
        <p:spPr>
          <a:xfrm flipV="1">
            <a:off x="6441300" y="2660140"/>
            <a:ext cx="628145" cy="2569"/>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2" name="グループ化 11">
            <a:extLst>
              <a:ext uri="{FF2B5EF4-FFF2-40B4-BE49-F238E27FC236}">
                <a16:creationId xmlns:a16="http://schemas.microsoft.com/office/drawing/2014/main" id="{055F4AB2-756C-0973-1293-EBA727F09210}"/>
              </a:ext>
            </a:extLst>
          </p:cNvPr>
          <p:cNvGrpSpPr/>
          <p:nvPr/>
        </p:nvGrpSpPr>
        <p:grpSpPr>
          <a:xfrm>
            <a:off x="1704155" y="2433953"/>
            <a:ext cx="587415" cy="457512"/>
            <a:chOff x="5266944" y="2798826"/>
            <a:chExt cx="455771" cy="301859"/>
          </a:xfrm>
        </p:grpSpPr>
        <p:sp>
          <p:nvSpPr>
            <p:cNvPr id="20" name="四角形: 角を丸くする 19">
              <a:extLst>
                <a:ext uri="{FF2B5EF4-FFF2-40B4-BE49-F238E27FC236}">
                  <a16:creationId xmlns:a16="http://schemas.microsoft.com/office/drawing/2014/main" id="{48CFBBD8-4A2B-2C01-3F5B-2660ED6DD1E3}"/>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現況調査</a:t>
              </a:r>
            </a:p>
          </p:txBody>
        </p:sp>
        <p:pic>
          <p:nvPicPr>
            <p:cNvPr id="23" name="グラフィックス 22" descr="挙手 枠線">
              <a:extLst>
                <a:ext uri="{FF2B5EF4-FFF2-40B4-BE49-F238E27FC236}">
                  <a16:creationId xmlns:a16="http://schemas.microsoft.com/office/drawing/2014/main" id="{8765BFCD-B6D3-A3A3-5A7E-54C4AE05E6F2}"/>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cxnSp>
        <p:nvCxnSpPr>
          <p:cNvPr id="24" name="直線矢印コネクタ 23">
            <a:extLst>
              <a:ext uri="{FF2B5EF4-FFF2-40B4-BE49-F238E27FC236}">
                <a16:creationId xmlns:a16="http://schemas.microsoft.com/office/drawing/2014/main" id="{32ADB9C9-245E-6E80-7777-D401C368B74F}"/>
              </a:ext>
            </a:extLst>
          </p:cNvPr>
          <p:cNvCxnSpPr>
            <a:cxnSpLocks/>
            <a:stCxn id="56" idx="3"/>
            <a:endCxn id="63" idx="1"/>
          </p:cNvCxnSpPr>
          <p:nvPr/>
        </p:nvCxnSpPr>
        <p:spPr>
          <a:xfrm>
            <a:off x="4663720" y="2662709"/>
            <a:ext cx="118169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 name="グループ化 24">
            <a:extLst>
              <a:ext uri="{FF2B5EF4-FFF2-40B4-BE49-F238E27FC236}">
                <a16:creationId xmlns:a16="http://schemas.microsoft.com/office/drawing/2014/main" id="{2A8CD431-915E-3568-8B9F-B5A730527215}"/>
              </a:ext>
            </a:extLst>
          </p:cNvPr>
          <p:cNvGrpSpPr/>
          <p:nvPr/>
        </p:nvGrpSpPr>
        <p:grpSpPr>
          <a:xfrm>
            <a:off x="4812501" y="3226444"/>
            <a:ext cx="595884" cy="468750"/>
            <a:chOff x="6615900" y="3043528"/>
            <a:chExt cx="595884" cy="468750"/>
          </a:xfrm>
        </p:grpSpPr>
        <p:pic>
          <p:nvPicPr>
            <p:cNvPr id="26" name="グラフィックス 25" descr="ユーザー 枠線">
              <a:extLst>
                <a:ext uri="{FF2B5EF4-FFF2-40B4-BE49-F238E27FC236}">
                  <a16:creationId xmlns:a16="http://schemas.microsoft.com/office/drawing/2014/main" id="{70CD8DB6-E3B2-4749-86FD-B064F3DE9B7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28" name="四角形: 角を丸くする 27">
              <a:extLst>
                <a:ext uri="{FF2B5EF4-FFF2-40B4-BE49-F238E27FC236}">
                  <a16:creationId xmlns:a16="http://schemas.microsoft.com/office/drawing/2014/main" id="{A8ACE2D6-6401-F462-F892-BCEAE811CAD7}"/>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確認・訂正処理</a:t>
              </a:r>
              <a:endParaRPr kumimoji="1" lang="en-US" altLang="ja-JP" sz="500" b="1" dirty="0">
                <a:solidFill>
                  <a:schemeClr val="tx1"/>
                </a:solidFill>
                <a:latin typeface="+mn-ea"/>
              </a:endParaRPr>
            </a:p>
          </p:txBody>
        </p:sp>
      </p:grpSp>
      <p:cxnSp>
        <p:nvCxnSpPr>
          <p:cNvPr id="29" name="直線矢印コネクタ 128">
            <a:extLst>
              <a:ext uri="{FF2B5EF4-FFF2-40B4-BE49-F238E27FC236}">
                <a16:creationId xmlns:a16="http://schemas.microsoft.com/office/drawing/2014/main" id="{2BB93C1D-2924-2197-2036-4CB6D5EAE009}"/>
              </a:ext>
            </a:extLst>
          </p:cNvPr>
          <p:cNvCxnSpPr>
            <a:cxnSpLocks/>
            <a:stCxn id="56" idx="2"/>
            <a:endCxn id="28" idx="1"/>
          </p:cNvCxnSpPr>
          <p:nvPr/>
        </p:nvCxnSpPr>
        <p:spPr>
          <a:xfrm rot="16200000" flipH="1">
            <a:off x="4321565" y="2969882"/>
            <a:ext cx="661107" cy="320766"/>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 name="正方形/長方形 29">
            <a:extLst>
              <a:ext uri="{FF2B5EF4-FFF2-40B4-BE49-F238E27FC236}">
                <a16:creationId xmlns:a16="http://schemas.microsoft.com/office/drawing/2014/main" id="{C7EF8C63-DF9E-64D6-7786-34EF2D2F4FB5}"/>
              </a:ext>
            </a:extLst>
          </p:cNvPr>
          <p:cNvSpPr/>
          <p:nvPr/>
        </p:nvSpPr>
        <p:spPr>
          <a:xfrm>
            <a:off x="4646690"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2" name="正方形/長方形 31">
            <a:extLst>
              <a:ext uri="{FF2B5EF4-FFF2-40B4-BE49-F238E27FC236}">
                <a16:creationId xmlns:a16="http://schemas.microsoft.com/office/drawing/2014/main" id="{C1874510-29F5-7C30-3BBA-9595599B9D9D}"/>
              </a:ext>
            </a:extLst>
          </p:cNvPr>
          <p:cNvSpPr/>
          <p:nvPr/>
        </p:nvSpPr>
        <p:spPr>
          <a:xfrm>
            <a:off x="3980825" y="224732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確認</a:t>
            </a:r>
            <a:r>
              <a:rPr kumimoji="1" lang="en-US" altLang="ja-JP" sz="600" b="1" dirty="0">
                <a:solidFill>
                  <a:schemeClr val="tx1"/>
                </a:solidFill>
                <a:latin typeface="+mn-ea"/>
              </a:rPr>
              <a:t>(</a:t>
            </a:r>
            <a:r>
              <a:rPr kumimoji="1" lang="ja-JP" altLang="en-US" sz="600" b="1" dirty="0">
                <a:solidFill>
                  <a:schemeClr val="tx1"/>
                </a:solidFill>
                <a:latin typeface="+mn-ea"/>
              </a:rPr>
              <a:t>誤処理の有無</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sp>
        <p:nvSpPr>
          <p:cNvPr id="49" name="正方形/長方形 48">
            <a:extLst>
              <a:ext uri="{FF2B5EF4-FFF2-40B4-BE49-F238E27FC236}">
                <a16:creationId xmlns:a16="http://schemas.microsoft.com/office/drawing/2014/main" id="{BB6B0489-8856-0E75-ADF9-7BCBC7D0CF41}"/>
              </a:ext>
            </a:extLst>
          </p:cNvPr>
          <p:cNvSpPr/>
          <p:nvPr/>
        </p:nvSpPr>
        <p:spPr>
          <a:xfrm>
            <a:off x="4040963"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56" name="ひし形 55">
            <a:extLst>
              <a:ext uri="{FF2B5EF4-FFF2-40B4-BE49-F238E27FC236}">
                <a16:creationId xmlns:a16="http://schemas.microsoft.com/office/drawing/2014/main" id="{4D4AEAD9-4916-AFD6-14BC-C9ED7659C7C3}"/>
              </a:ext>
            </a:extLst>
          </p:cNvPr>
          <p:cNvSpPr/>
          <p:nvPr/>
        </p:nvSpPr>
        <p:spPr>
          <a:xfrm>
            <a:off x="4319749"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57" name="直線矢印コネクタ 128">
            <a:extLst>
              <a:ext uri="{FF2B5EF4-FFF2-40B4-BE49-F238E27FC236}">
                <a16:creationId xmlns:a16="http://schemas.microsoft.com/office/drawing/2014/main" id="{BC96BB24-E346-4FE5-1FBE-880A8FBD4E51}"/>
              </a:ext>
            </a:extLst>
          </p:cNvPr>
          <p:cNvCxnSpPr>
            <a:cxnSpLocks/>
            <a:stCxn id="28" idx="3"/>
            <a:endCxn id="63" idx="1"/>
          </p:cNvCxnSpPr>
          <p:nvPr/>
        </p:nvCxnSpPr>
        <p:spPr>
          <a:xfrm flipV="1">
            <a:off x="5408385" y="2662709"/>
            <a:ext cx="437031" cy="79811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58" name="直線矢印コネクタ 57">
            <a:extLst>
              <a:ext uri="{FF2B5EF4-FFF2-40B4-BE49-F238E27FC236}">
                <a16:creationId xmlns:a16="http://schemas.microsoft.com/office/drawing/2014/main" id="{D5F7D5A5-DBB7-9CF5-D9AA-95B92808CB75}"/>
              </a:ext>
            </a:extLst>
          </p:cNvPr>
          <p:cNvCxnSpPr>
            <a:cxnSpLocks/>
            <a:stCxn id="28" idx="2"/>
            <a:endCxn id="62" idx="1"/>
          </p:cNvCxnSpPr>
          <p:nvPr/>
        </p:nvCxnSpPr>
        <p:spPr>
          <a:xfrm>
            <a:off x="5110443" y="3695194"/>
            <a:ext cx="1299" cy="5863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9" name="グループ化 58">
            <a:extLst>
              <a:ext uri="{FF2B5EF4-FFF2-40B4-BE49-F238E27FC236}">
                <a16:creationId xmlns:a16="http://schemas.microsoft.com/office/drawing/2014/main" id="{06A62120-7CF6-F3CD-9931-D194D184234D}"/>
              </a:ext>
            </a:extLst>
          </p:cNvPr>
          <p:cNvGrpSpPr/>
          <p:nvPr/>
        </p:nvGrpSpPr>
        <p:grpSpPr>
          <a:xfrm>
            <a:off x="4822625" y="4281501"/>
            <a:ext cx="575637" cy="451948"/>
            <a:chOff x="5274238" y="5435541"/>
            <a:chExt cx="439201" cy="345439"/>
          </a:xfrm>
        </p:grpSpPr>
        <p:sp>
          <p:nvSpPr>
            <p:cNvPr id="62" name="フローチャート: 磁気ディスク 61">
              <a:extLst>
                <a:ext uri="{FF2B5EF4-FFF2-40B4-BE49-F238E27FC236}">
                  <a16:creationId xmlns:a16="http://schemas.microsoft.com/office/drawing/2014/main" id="{30047FB2-2878-0F73-03A1-F82AA62E4DF4}"/>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4" name="円弧 63">
              <a:extLst>
                <a:ext uri="{FF2B5EF4-FFF2-40B4-BE49-F238E27FC236}">
                  <a16:creationId xmlns:a16="http://schemas.microsoft.com/office/drawing/2014/main" id="{C41E91E6-E888-7209-8EA4-953BB6F3507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2" name="円弧 71">
              <a:extLst>
                <a:ext uri="{FF2B5EF4-FFF2-40B4-BE49-F238E27FC236}">
                  <a16:creationId xmlns:a16="http://schemas.microsoft.com/office/drawing/2014/main" id="{EEDDE5A8-C9F4-3D32-BEA5-68AE118D812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3" name="グループ化 72">
            <a:extLst>
              <a:ext uri="{FF2B5EF4-FFF2-40B4-BE49-F238E27FC236}">
                <a16:creationId xmlns:a16="http://schemas.microsoft.com/office/drawing/2014/main" id="{D45CB1F7-D082-68A3-4A89-5EFBC040BEF6}"/>
              </a:ext>
            </a:extLst>
          </p:cNvPr>
          <p:cNvGrpSpPr/>
          <p:nvPr/>
        </p:nvGrpSpPr>
        <p:grpSpPr>
          <a:xfrm>
            <a:off x="5350148" y="4643643"/>
            <a:ext cx="752658" cy="405710"/>
            <a:chOff x="5549538" y="5066857"/>
            <a:chExt cx="752658" cy="405710"/>
          </a:xfrm>
        </p:grpSpPr>
        <p:cxnSp>
          <p:nvCxnSpPr>
            <p:cNvPr id="74" name="直線矢印コネクタ 73">
              <a:extLst>
                <a:ext uri="{FF2B5EF4-FFF2-40B4-BE49-F238E27FC236}">
                  <a16:creationId xmlns:a16="http://schemas.microsoft.com/office/drawing/2014/main" id="{E2136344-040F-E015-7A15-4F5F9E81A022}"/>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4F72FBE4-5807-EBE2-4578-8702C7581059}"/>
                </a:ext>
              </a:extLst>
            </p:cNvPr>
            <p:cNvGrpSpPr/>
            <p:nvPr/>
          </p:nvGrpSpPr>
          <p:grpSpPr>
            <a:xfrm>
              <a:off x="5672158" y="5172745"/>
              <a:ext cx="69614" cy="299822"/>
              <a:chOff x="2439407" y="2962964"/>
              <a:chExt cx="69614" cy="430496"/>
            </a:xfrm>
          </p:grpSpPr>
          <p:cxnSp>
            <p:nvCxnSpPr>
              <p:cNvPr id="77" name="直線コネクタ 76">
                <a:extLst>
                  <a:ext uri="{FF2B5EF4-FFF2-40B4-BE49-F238E27FC236}">
                    <a16:creationId xmlns:a16="http://schemas.microsoft.com/office/drawing/2014/main" id="{43B9C85A-739C-B5BE-D589-3EE88C1F37D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641FD8CD-30CD-C80C-D6B2-EBE81F530AD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13E6083C-E40A-F2A9-6F46-E2B5FC47CD7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6B544AB6-E601-7F48-A5F7-90237BFC22DD}"/>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96" name="直線矢印コネクタ 95">
            <a:extLst>
              <a:ext uri="{FF2B5EF4-FFF2-40B4-BE49-F238E27FC236}">
                <a16:creationId xmlns:a16="http://schemas.microsoft.com/office/drawing/2014/main" id="{E20BC567-7FFC-B85A-39DF-66F45BBD0512}"/>
              </a:ext>
            </a:extLst>
          </p:cNvPr>
          <p:cNvCxnSpPr>
            <a:cxnSpLocks/>
            <a:stCxn id="20" idx="3"/>
            <a:endCxn id="22" idx="1"/>
          </p:cNvCxnSpPr>
          <p:nvPr/>
        </p:nvCxnSpPr>
        <p:spPr>
          <a:xfrm>
            <a:off x="2291570" y="2662709"/>
            <a:ext cx="36329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7" name="正方形/長方形 26">
            <a:extLst>
              <a:ext uri="{FF2B5EF4-FFF2-40B4-BE49-F238E27FC236}">
                <a16:creationId xmlns:a16="http://schemas.microsoft.com/office/drawing/2014/main" id="{8B843DB6-085B-0F2A-76FC-B76DB752EF86}"/>
              </a:ext>
            </a:extLst>
          </p:cNvPr>
          <p:cNvSpPr/>
          <p:nvPr/>
        </p:nvSpPr>
        <p:spPr>
          <a:xfrm>
            <a:off x="614512" y="3698074"/>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通知</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spTree>
    <p:extLst>
      <p:ext uri="{BB962C8B-B14F-4D97-AF65-F5344CB8AC3E}">
        <p14:creationId xmlns:p14="http://schemas.microsoft.com/office/powerpoint/2010/main" val="2013022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F9314D-AB2A-5782-B0A7-241A05EC5230}"/>
            </a:ext>
          </a:extLst>
        </p:cNvPr>
        <p:cNvGrpSpPr/>
        <p:nvPr/>
      </p:nvGrpSpPr>
      <p:grpSpPr>
        <a:xfrm>
          <a:off x="0" y="0"/>
          <a:ext cx="0" cy="0"/>
          <a:chOff x="0" y="0"/>
          <a:chExt cx="0" cy="0"/>
        </a:xfrm>
      </p:grpSpPr>
      <p:grpSp>
        <p:nvGrpSpPr>
          <p:cNvPr id="90" name="グループ化 89">
            <a:extLst>
              <a:ext uri="{FF2B5EF4-FFF2-40B4-BE49-F238E27FC236}">
                <a16:creationId xmlns:a16="http://schemas.microsoft.com/office/drawing/2014/main" id="{BC89BA42-4C29-ED8A-B454-EE7D0D4746EC}"/>
              </a:ext>
            </a:extLst>
          </p:cNvPr>
          <p:cNvGrpSpPr/>
          <p:nvPr/>
        </p:nvGrpSpPr>
        <p:grpSpPr>
          <a:xfrm rot="16200000">
            <a:off x="-149577" y="3969707"/>
            <a:ext cx="2341660" cy="47531"/>
            <a:chOff x="7770301" y="5728210"/>
            <a:chExt cx="2341660" cy="47531"/>
          </a:xfrm>
        </p:grpSpPr>
        <p:cxnSp>
          <p:nvCxnSpPr>
            <p:cNvPr id="91" name="直線矢印コネクタ 90">
              <a:extLst>
                <a:ext uri="{FF2B5EF4-FFF2-40B4-BE49-F238E27FC236}">
                  <a16:creationId xmlns:a16="http://schemas.microsoft.com/office/drawing/2014/main" id="{5A7D64F7-54BC-A44D-71F8-2E2CCB151671}"/>
                </a:ext>
              </a:extLst>
            </p:cNvPr>
            <p:cNvCxnSpPr>
              <a:cxnSpLocks/>
              <a:stCxn id="92" idx="6"/>
              <a:endCxn id="93" idx="0"/>
            </p:cNvCxnSpPr>
            <p:nvPr/>
          </p:nvCxnSpPr>
          <p:spPr>
            <a:xfrm rot="5400000" flipH="1" flipV="1">
              <a:off x="8964896" y="4604912"/>
              <a:ext cx="1" cy="229412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2" name="楕円 91">
              <a:extLst>
                <a:ext uri="{FF2B5EF4-FFF2-40B4-BE49-F238E27FC236}">
                  <a16:creationId xmlns:a16="http://schemas.microsoft.com/office/drawing/2014/main" id="{A4811477-969B-EFA9-68B2-5BD25542831F}"/>
                </a:ext>
              </a:extLst>
            </p:cNvPr>
            <p:cNvSpPr/>
            <p:nvPr/>
          </p:nvSpPr>
          <p:spPr>
            <a:xfrm>
              <a:off x="7770301" y="572821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3" name="二等辺三角形 92">
              <a:extLst>
                <a:ext uri="{FF2B5EF4-FFF2-40B4-BE49-F238E27FC236}">
                  <a16:creationId xmlns:a16="http://schemas.microsoft.com/office/drawing/2014/main" id="{E1765735-55DB-8BDC-F573-DAE5C2684D98}"/>
                </a:ext>
              </a:extLst>
            </p:cNvPr>
            <p:cNvSpPr/>
            <p:nvPr/>
          </p:nvSpPr>
          <p:spPr>
            <a:xfrm rot="5400000">
              <a:off x="10052713"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21B1A54F-5463-F89C-24E4-6669564D6A4A}"/>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02310FBF-50EA-11D1-A1C9-F0FD4C3F5AC9}"/>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62DC09FD-8398-5EC2-72F2-AD286B27DCB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5D28236D-AFB7-5541-FB08-470787D40BA4}"/>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E9392CC8-2053-93D3-38F5-57C17EB322C9}"/>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C5C37BA3-7439-709F-F3A9-000C84076C7D}"/>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2.3</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99716985-06A1-1A61-DB45-C48751269DB8}"/>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閉鎖処理</a:t>
              </a:r>
            </a:p>
          </p:txBody>
        </p:sp>
        <p:sp>
          <p:nvSpPr>
            <p:cNvPr id="14" name="正方形/長方形 13">
              <a:extLst>
                <a:ext uri="{FF2B5EF4-FFF2-40B4-BE49-F238E27FC236}">
                  <a16:creationId xmlns:a16="http://schemas.microsoft.com/office/drawing/2014/main" id="{0007BF2C-AFCC-6A76-145F-0FFD09782C2D}"/>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課税台帳管理</a:t>
              </a:r>
            </a:p>
          </p:txBody>
        </p:sp>
      </p:grpSp>
      <p:grpSp>
        <p:nvGrpSpPr>
          <p:cNvPr id="16" name="グループ化 15">
            <a:extLst>
              <a:ext uri="{FF2B5EF4-FFF2-40B4-BE49-F238E27FC236}">
                <a16:creationId xmlns:a16="http://schemas.microsoft.com/office/drawing/2014/main" id="{0BDB0482-D888-B96D-3B14-504E84095612}"/>
              </a:ext>
            </a:extLst>
          </p:cNvPr>
          <p:cNvGrpSpPr/>
          <p:nvPr/>
        </p:nvGrpSpPr>
        <p:grpSpPr>
          <a:xfrm>
            <a:off x="331641" y="1889571"/>
            <a:ext cx="8480719" cy="2199325"/>
            <a:chOff x="4383024" y="977900"/>
            <a:chExt cx="8480719" cy="447033"/>
          </a:xfrm>
        </p:grpSpPr>
        <p:sp>
          <p:nvSpPr>
            <p:cNvPr id="17" name="正方形/長方形 16">
              <a:extLst>
                <a:ext uri="{FF2B5EF4-FFF2-40B4-BE49-F238E27FC236}">
                  <a16:creationId xmlns:a16="http://schemas.microsoft.com/office/drawing/2014/main" id="{7EEB2DFD-31E8-365A-3FC3-EE3D9EE17CB9}"/>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DA4A4226-5A55-CBCE-8C8A-BCD6221257F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E21BEA48-8991-F8C8-229F-05133AF115E7}"/>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5</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0B3F67E5-CE9A-23A0-5752-577BB0E028E6}"/>
              </a:ext>
            </a:extLst>
          </p:cNvPr>
          <p:cNvGrpSpPr/>
          <p:nvPr/>
        </p:nvGrpSpPr>
        <p:grpSpPr>
          <a:xfrm>
            <a:off x="2654869"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B62661D1-B60D-6974-3861-B80BA225794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A5C60691-509F-B853-54BD-46C4FD497E5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閉鎖入力処理</a:t>
              </a:r>
            </a:p>
          </p:txBody>
        </p:sp>
      </p:grpSp>
      <p:cxnSp>
        <p:nvCxnSpPr>
          <p:cNvPr id="33" name="直線矢印コネクタ 32">
            <a:extLst>
              <a:ext uri="{FF2B5EF4-FFF2-40B4-BE49-F238E27FC236}">
                <a16:creationId xmlns:a16="http://schemas.microsoft.com/office/drawing/2014/main" id="{D17AB92E-C2C6-15EB-9223-9522936B2C06}"/>
              </a:ext>
            </a:extLst>
          </p:cNvPr>
          <p:cNvCxnSpPr>
            <a:cxnSpLocks/>
            <a:stCxn id="22" idx="2"/>
            <a:endCxn id="118" idx="1"/>
          </p:cNvCxnSpPr>
          <p:nvPr/>
        </p:nvCxnSpPr>
        <p:spPr>
          <a:xfrm>
            <a:off x="2952811"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AD41C1F9-18F7-1F57-85E8-1352C84C16D5}"/>
              </a:ext>
            </a:extLst>
          </p:cNvPr>
          <p:cNvCxnSpPr>
            <a:cxnSpLocks/>
            <a:stCxn id="4" idx="6"/>
            <a:endCxn id="20" idx="1"/>
          </p:cNvCxnSpPr>
          <p:nvPr/>
        </p:nvCxnSpPr>
        <p:spPr>
          <a:xfrm>
            <a:off x="1174252" y="2662709"/>
            <a:ext cx="52990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D04875B0-D5F0-DFF3-635D-17947AE93366}"/>
              </a:ext>
            </a:extLst>
          </p:cNvPr>
          <p:cNvSpPr/>
          <p:nvPr/>
        </p:nvSpPr>
        <p:spPr>
          <a:xfrm>
            <a:off x="6727497" y="282312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C8D8D336-8E56-96B2-A06B-9B145AB52A12}"/>
              </a:ext>
            </a:extLst>
          </p:cNvPr>
          <p:cNvSpPr/>
          <p:nvPr/>
        </p:nvSpPr>
        <p:spPr>
          <a:xfrm>
            <a:off x="6758568" y="5923460"/>
            <a:ext cx="2053792" cy="58097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1.2.10.</a:t>
            </a:r>
            <a:r>
              <a:rPr kumimoji="1" lang="zh-TW" altLang="en-US" sz="500" b="1" dirty="0">
                <a:solidFill>
                  <a:schemeClr val="tx1"/>
                </a:solidFill>
                <a:latin typeface="游ゴシック" panose="020B0400000000000000" pitchFamily="50" charset="-128"/>
                <a:ea typeface="游ゴシック" panose="020B0400000000000000" pitchFamily="50" charset="-128"/>
              </a:rPr>
              <a:t>　閉鎖処理</a:t>
            </a:r>
          </a:p>
          <a:p>
            <a:r>
              <a:rPr kumimoji="1" lang="en-US" altLang="zh-TW" sz="500" b="1" dirty="0">
                <a:solidFill>
                  <a:schemeClr val="tx1"/>
                </a:solidFill>
                <a:latin typeface="游ゴシック" panose="020B0400000000000000" pitchFamily="50" charset="-128"/>
                <a:ea typeface="游ゴシック" panose="020B0400000000000000" pitchFamily="50" charset="-128"/>
              </a:rPr>
              <a:t>2.2.11.</a:t>
            </a:r>
            <a:r>
              <a:rPr kumimoji="1" lang="zh-TW" altLang="en-US" sz="500" b="1" dirty="0">
                <a:solidFill>
                  <a:schemeClr val="tx1"/>
                </a:solidFill>
                <a:latin typeface="游ゴシック" panose="020B0400000000000000" pitchFamily="50" charset="-128"/>
                <a:ea typeface="游ゴシック" panose="020B0400000000000000" pitchFamily="50" charset="-128"/>
              </a:rPr>
              <a:t>　閉鎖処理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0D7E708B-BA9C-B751-90AE-97DF76CC14D7}"/>
              </a:ext>
            </a:extLst>
          </p:cNvPr>
          <p:cNvGrpSpPr/>
          <p:nvPr/>
        </p:nvGrpSpPr>
        <p:grpSpPr>
          <a:xfrm>
            <a:off x="2664993" y="4281501"/>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CF51F130-39F0-578B-139D-4AB677BE4CD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C2EAC9F2-C746-6AB9-A667-40F9D6A9907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35042149-BCB8-32EB-88FF-3FB12F90695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42502ED8-8EC5-CD91-27A5-3CE1E7DB0609}"/>
              </a:ext>
            </a:extLst>
          </p:cNvPr>
          <p:cNvSpPr/>
          <p:nvPr/>
        </p:nvSpPr>
        <p:spPr>
          <a:xfrm>
            <a:off x="7069445" y="2507381"/>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7037C7FD-182E-27D5-7534-7710318D345A}"/>
              </a:ext>
            </a:extLst>
          </p:cNvPr>
          <p:cNvSpPr/>
          <p:nvPr/>
        </p:nvSpPr>
        <p:spPr>
          <a:xfrm>
            <a:off x="468596" y="28040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184" name="直線矢印コネクタ 183">
            <a:extLst>
              <a:ext uri="{FF2B5EF4-FFF2-40B4-BE49-F238E27FC236}">
                <a16:creationId xmlns:a16="http://schemas.microsoft.com/office/drawing/2014/main" id="{38733868-F1DB-1384-AD83-4EFC635EBCA2}"/>
              </a:ext>
            </a:extLst>
          </p:cNvPr>
          <p:cNvCxnSpPr>
            <a:cxnSpLocks/>
            <a:stCxn id="22" idx="3"/>
            <a:endCxn id="56" idx="1"/>
          </p:cNvCxnSpPr>
          <p:nvPr/>
        </p:nvCxnSpPr>
        <p:spPr>
          <a:xfrm>
            <a:off x="3250753" y="2662709"/>
            <a:ext cx="106899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E2F2ADCE-C95B-EF7B-7981-89B115FE4449}"/>
              </a:ext>
            </a:extLst>
          </p:cNvPr>
          <p:cNvGrpSpPr/>
          <p:nvPr/>
        </p:nvGrpSpPr>
        <p:grpSpPr>
          <a:xfrm>
            <a:off x="3173147" y="4643643"/>
            <a:ext cx="752658" cy="405710"/>
            <a:chOff x="4488244" y="5206471"/>
            <a:chExt cx="752658" cy="405710"/>
          </a:xfrm>
        </p:grpSpPr>
        <p:cxnSp>
          <p:nvCxnSpPr>
            <p:cNvPr id="80" name="直線矢印コネクタ 79">
              <a:extLst>
                <a:ext uri="{FF2B5EF4-FFF2-40B4-BE49-F238E27FC236}">
                  <a16:creationId xmlns:a16="http://schemas.microsoft.com/office/drawing/2014/main" id="{C1EFAB74-B6EB-865D-D61C-665B53DDC7CA}"/>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CF553F5C-566C-3525-5CD2-D44C419678BE}"/>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28038F8E-B1FB-EEE8-35AA-65FCE136822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65FF05A9-477D-27C0-1C18-414A55E76A8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3763B580-360C-CAE0-4541-014163CC022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22D0A7FA-492B-1897-1040-0D166208B6E8}"/>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11" name="グループ化 110">
            <a:extLst>
              <a:ext uri="{FF2B5EF4-FFF2-40B4-BE49-F238E27FC236}">
                <a16:creationId xmlns:a16="http://schemas.microsoft.com/office/drawing/2014/main" id="{B20B1607-18A9-998F-C9F8-EAE0096350A2}"/>
              </a:ext>
            </a:extLst>
          </p:cNvPr>
          <p:cNvGrpSpPr/>
          <p:nvPr/>
        </p:nvGrpSpPr>
        <p:grpSpPr>
          <a:xfrm>
            <a:off x="1027603" y="4784339"/>
            <a:ext cx="1254262" cy="307340"/>
            <a:chOff x="5071794" y="4316156"/>
            <a:chExt cx="1254262" cy="307340"/>
          </a:xfrm>
        </p:grpSpPr>
        <p:cxnSp>
          <p:nvCxnSpPr>
            <p:cNvPr id="94" name="直線矢印コネクタ 93">
              <a:extLst>
                <a:ext uri="{FF2B5EF4-FFF2-40B4-BE49-F238E27FC236}">
                  <a16:creationId xmlns:a16="http://schemas.microsoft.com/office/drawing/2014/main" id="{070C5F15-470A-8D06-F7B1-58CF29FA25A1}"/>
                </a:ext>
              </a:extLst>
            </p:cNvPr>
            <p:cNvCxnSpPr>
              <a:cxnSpLocks/>
              <a:endCxn id="100" idx="1"/>
            </p:cNvCxnSpPr>
            <p:nvPr/>
          </p:nvCxnSpPr>
          <p:spPr>
            <a:xfrm>
              <a:off x="5071794" y="4469826"/>
              <a:ext cx="26484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29ECAA0A-B250-49D0-61BF-7E3446C76B21}"/>
                </a:ext>
              </a:extLst>
            </p:cNvPr>
            <p:cNvSpPr/>
            <p:nvPr/>
          </p:nvSpPr>
          <p:spPr>
            <a:xfrm>
              <a:off x="5336641"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登記済通知書</a:t>
              </a:r>
            </a:p>
          </p:txBody>
        </p:sp>
        <p:pic>
          <p:nvPicPr>
            <p:cNvPr id="100" name="グラフィックス 99" descr="紙 枠線">
              <a:extLst>
                <a:ext uri="{FF2B5EF4-FFF2-40B4-BE49-F238E27FC236}">
                  <a16:creationId xmlns:a16="http://schemas.microsoft.com/office/drawing/2014/main" id="{9F1A0A82-8E91-6B13-20D8-E63AFE92913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16156"/>
              <a:ext cx="307340" cy="307340"/>
            </a:xfrm>
            <a:prstGeom prst="rect">
              <a:avLst/>
            </a:prstGeom>
          </p:spPr>
        </p:pic>
      </p:grpSp>
      <p:grpSp>
        <p:nvGrpSpPr>
          <p:cNvPr id="3" name="グループ化 2">
            <a:extLst>
              <a:ext uri="{FF2B5EF4-FFF2-40B4-BE49-F238E27FC236}">
                <a16:creationId xmlns:a16="http://schemas.microsoft.com/office/drawing/2014/main" id="{DD69CEE6-A474-7528-8F68-0E7253DDAB4F}"/>
              </a:ext>
            </a:extLst>
          </p:cNvPr>
          <p:cNvGrpSpPr/>
          <p:nvPr/>
        </p:nvGrpSpPr>
        <p:grpSpPr>
          <a:xfrm>
            <a:off x="868252" y="2509709"/>
            <a:ext cx="306000" cy="306000"/>
            <a:chOff x="8420362" y="5457393"/>
            <a:chExt cx="182044" cy="182044"/>
          </a:xfrm>
        </p:grpSpPr>
        <p:sp>
          <p:nvSpPr>
            <p:cNvPr id="4" name="楕円 3">
              <a:extLst>
                <a:ext uri="{FF2B5EF4-FFF2-40B4-BE49-F238E27FC236}">
                  <a16:creationId xmlns:a16="http://schemas.microsoft.com/office/drawing/2014/main" id="{869AC3B4-3167-9E77-FA54-AA12432B8097}"/>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4062ACDB-7ECD-9B97-0DCA-B2175B07B01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grpSp>
        <p:nvGrpSpPr>
          <p:cNvPr id="172" name="グループ化 171">
            <a:extLst>
              <a:ext uri="{FF2B5EF4-FFF2-40B4-BE49-F238E27FC236}">
                <a16:creationId xmlns:a16="http://schemas.microsoft.com/office/drawing/2014/main" id="{B3F563A0-8316-CEF5-A5ED-158619850680}"/>
              </a:ext>
            </a:extLst>
          </p:cNvPr>
          <p:cNvGrpSpPr/>
          <p:nvPr/>
        </p:nvGrpSpPr>
        <p:grpSpPr>
          <a:xfrm>
            <a:off x="3043156" y="2894515"/>
            <a:ext cx="621625" cy="706178"/>
            <a:chOff x="2248720" y="2988182"/>
            <a:chExt cx="621625" cy="706178"/>
          </a:xfrm>
        </p:grpSpPr>
        <p:pic>
          <p:nvPicPr>
            <p:cNvPr id="174" name="グラフィックス 173" descr="紙 枠線">
              <a:extLst>
                <a:ext uri="{FF2B5EF4-FFF2-40B4-BE49-F238E27FC236}">
                  <a16:creationId xmlns:a16="http://schemas.microsoft.com/office/drawing/2014/main" id="{833A064A-0D9F-E3BB-0701-DA94027C1D3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75" name="直線矢印コネクタ 36">
              <a:extLst>
                <a:ext uri="{FF2B5EF4-FFF2-40B4-BE49-F238E27FC236}">
                  <a16:creationId xmlns:a16="http://schemas.microsoft.com/office/drawing/2014/main" id="{6590EEFE-1751-B2BC-7486-F5EB18BA0143}"/>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6" name="正方形/長方形 175">
              <a:extLst>
                <a:ext uri="{FF2B5EF4-FFF2-40B4-BE49-F238E27FC236}">
                  <a16:creationId xmlns:a16="http://schemas.microsoft.com/office/drawing/2014/main" id="{DF696F58-F9AA-4E2D-AA7D-CE9680FA7EF9}"/>
                </a:ext>
              </a:extLst>
            </p:cNvPr>
            <p:cNvSpPr/>
            <p:nvPr/>
          </p:nvSpPr>
          <p:spPr>
            <a:xfrm>
              <a:off x="2248720"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土地</a:t>
              </a:r>
              <a:r>
                <a:rPr kumimoji="1" lang="en-US" altLang="ja-JP" sz="500" b="1" dirty="0">
                  <a:solidFill>
                    <a:schemeClr val="tx1"/>
                  </a:solidFill>
                  <a:latin typeface="+mn-ea"/>
                </a:rPr>
                <a:t>(</a:t>
              </a:r>
              <a:r>
                <a:rPr kumimoji="1" lang="ja-JP" altLang="en-US" sz="500" b="1" dirty="0">
                  <a:solidFill>
                    <a:schemeClr val="tx1"/>
                  </a:solidFill>
                  <a:latin typeface="+mn-ea"/>
                </a:rPr>
                <a:t>補充</a:t>
              </a:r>
              <a:r>
                <a:rPr kumimoji="1" lang="en-US" altLang="ja-JP" sz="500" b="1" dirty="0">
                  <a:solidFill>
                    <a:schemeClr val="tx1"/>
                  </a:solidFill>
                  <a:latin typeface="+mn-ea"/>
                </a:rPr>
                <a:t>)</a:t>
              </a:r>
              <a:r>
                <a:rPr kumimoji="1" lang="ja-JP" altLang="en-US" sz="500" b="1" dirty="0">
                  <a:solidFill>
                    <a:schemeClr val="tx1"/>
                  </a:solidFill>
                  <a:latin typeface="+mn-ea"/>
                </a:rPr>
                <a:t>課税台帳</a:t>
              </a:r>
            </a:p>
            <a:p>
              <a:r>
                <a:rPr kumimoji="1" lang="ja-JP" altLang="en-US" sz="500" b="1" dirty="0">
                  <a:solidFill>
                    <a:schemeClr val="tx1"/>
                  </a:solidFill>
                  <a:latin typeface="+mn-ea"/>
                </a:rPr>
                <a:t>土地課税台帳の異動確認表</a:t>
              </a:r>
            </a:p>
            <a:p>
              <a:r>
                <a:rPr kumimoji="1" lang="ja-JP" altLang="en-US" sz="500" b="1" dirty="0">
                  <a:solidFill>
                    <a:schemeClr val="tx1"/>
                  </a:solidFill>
                  <a:latin typeface="+mn-ea"/>
                </a:rPr>
                <a:t>家屋</a:t>
              </a:r>
              <a:r>
                <a:rPr kumimoji="1" lang="en-US" altLang="ja-JP" sz="500" b="1" dirty="0">
                  <a:solidFill>
                    <a:schemeClr val="tx1"/>
                  </a:solidFill>
                  <a:latin typeface="+mn-ea"/>
                </a:rPr>
                <a:t>(</a:t>
              </a:r>
              <a:r>
                <a:rPr kumimoji="1" lang="ja-JP" altLang="en-US" sz="500" b="1" dirty="0">
                  <a:solidFill>
                    <a:schemeClr val="tx1"/>
                  </a:solidFill>
                  <a:latin typeface="+mn-ea"/>
                </a:rPr>
                <a:t>補充</a:t>
              </a:r>
              <a:r>
                <a:rPr kumimoji="1" lang="en-US" altLang="ja-JP" sz="500" b="1" dirty="0">
                  <a:solidFill>
                    <a:schemeClr val="tx1"/>
                  </a:solidFill>
                  <a:latin typeface="+mn-ea"/>
                </a:rPr>
                <a:t>)</a:t>
              </a:r>
              <a:r>
                <a:rPr kumimoji="1" lang="ja-JP" altLang="en-US" sz="500" b="1" dirty="0">
                  <a:solidFill>
                    <a:schemeClr val="tx1"/>
                  </a:solidFill>
                  <a:latin typeface="+mn-ea"/>
                </a:rPr>
                <a:t>課税台帳</a:t>
              </a:r>
            </a:p>
            <a:p>
              <a:r>
                <a:rPr kumimoji="1" lang="ja-JP" altLang="en-US" sz="500" b="1" dirty="0">
                  <a:solidFill>
                    <a:schemeClr val="tx1"/>
                  </a:solidFill>
                  <a:latin typeface="+mn-ea"/>
                </a:rPr>
                <a:t>家屋課税台帳の異動確認表</a:t>
              </a:r>
              <a:endParaRPr kumimoji="1" lang="en-US" altLang="ja-JP" sz="500" b="1" dirty="0">
                <a:solidFill>
                  <a:schemeClr val="tx1"/>
                </a:solidFill>
                <a:latin typeface="+mn-ea"/>
              </a:endParaRPr>
            </a:p>
          </p:txBody>
        </p:sp>
      </p:grpSp>
      <p:grpSp>
        <p:nvGrpSpPr>
          <p:cNvPr id="2" name="グループ化 1">
            <a:extLst>
              <a:ext uri="{FF2B5EF4-FFF2-40B4-BE49-F238E27FC236}">
                <a16:creationId xmlns:a16="http://schemas.microsoft.com/office/drawing/2014/main" id="{8DF3DB83-0669-B580-4A30-8A8AA9B08986}"/>
              </a:ext>
            </a:extLst>
          </p:cNvPr>
          <p:cNvGrpSpPr/>
          <p:nvPr/>
        </p:nvGrpSpPr>
        <p:grpSpPr>
          <a:xfrm>
            <a:off x="331641" y="5143727"/>
            <a:ext cx="8480719" cy="449892"/>
            <a:chOff x="4383024" y="977900"/>
            <a:chExt cx="8480719" cy="447033"/>
          </a:xfrm>
        </p:grpSpPr>
        <p:sp>
          <p:nvSpPr>
            <p:cNvPr id="6" name="正方形/長方形 5">
              <a:extLst>
                <a:ext uri="{FF2B5EF4-FFF2-40B4-BE49-F238E27FC236}">
                  <a16:creationId xmlns:a16="http://schemas.microsoft.com/office/drawing/2014/main" id="{5821EBD1-4BA0-4164-D930-917A458EC827}"/>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法務局</a:t>
              </a:r>
            </a:p>
          </p:txBody>
        </p:sp>
        <p:sp>
          <p:nvSpPr>
            <p:cNvPr id="19" name="正方形/長方形 18">
              <a:extLst>
                <a:ext uri="{FF2B5EF4-FFF2-40B4-BE49-F238E27FC236}">
                  <a16:creationId xmlns:a16="http://schemas.microsoft.com/office/drawing/2014/main" id="{A36CA5C0-2CDD-750B-968E-947A50E6E9D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cxnSp>
        <p:nvCxnSpPr>
          <p:cNvPr id="31" name="直線矢印コネクタ 30">
            <a:extLst>
              <a:ext uri="{FF2B5EF4-FFF2-40B4-BE49-F238E27FC236}">
                <a16:creationId xmlns:a16="http://schemas.microsoft.com/office/drawing/2014/main" id="{B39B5027-DC91-ADC0-D2D1-408DA2C233BA}"/>
              </a:ext>
            </a:extLst>
          </p:cNvPr>
          <p:cNvCxnSpPr>
            <a:cxnSpLocks/>
            <a:stCxn id="63" idx="2"/>
            <a:endCxn id="35" idx="1"/>
          </p:cNvCxnSpPr>
          <p:nvPr/>
        </p:nvCxnSpPr>
        <p:spPr>
          <a:xfrm>
            <a:off x="6143358"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4" name="グループ化 33">
            <a:extLst>
              <a:ext uri="{FF2B5EF4-FFF2-40B4-BE49-F238E27FC236}">
                <a16:creationId xmlns:a16="http://schemas.microsoft.com/office/drawing/2014/main" id="{BBC22462-0B60-7309-372C-2AC19B50A685}"/>
              </a:ext>
            </a:extLst>
          </p:cNvPr>
          <p:cNvGrpSpPr/>
          <p:nvPr/>
        </p:nvGrpSpPr>
        <p:grpSpPr>
          <a:xfrm>
            <a:off x="5855540" y="4281501"/>
            <a:ext cx="575637" cy="451948"/>
            <a:chOff x="5274238" y="5435541"/>
            <a:chExt cx="439201" cy="345439"/>
          </a:xfrm>
        </p:grpSpPr>
        <p:sp>
          <p:nvSpPr>
            <p:cNvPr id="35" name="フローチャート: 磁気ディスク 34">
              <a:extLst>
                <a:ext uri="{FF2B5EF4-FFF2-40B4-BE49-F238E27FC236}">
                  <a16:creationId xmlns:a16="http://schemas.microsoft.com/office/drawing/2014/main" id="{8D4CF5B5-4E68-4FB5-F0ED-F53A941F758F}"/>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6" name="円弧 35">
              <a:extLst>
                <a:ext uri="{FF2B5EF4-FFF2-40B4-BE49-F238E27FC236}">
                  <a16:creationId xmlns:a16="http://schemas.microsoft.com/office/drawing/2014/main" id="{1E9E7BBC-0B67-A1B7-789F-2F8AD539AE7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9" name="円弧 38">
              <a:extLst>
                <a:ext uri="{FF2B5EF4-FFF2-40B4-BE49-F238E27FC236}">
                  <a16:creationId xmlns:a16="http://schemas.microsoft.com/office/drawing/2014/main" id="{18A80599-5EC5-EC4E-3E9B-BA285E88D92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0" name="グループ化 39">
            <a:extLst>
              <a:ext uri="{FF2B5EF4-FFF2-40B4-BE49-F238E27FC236}">
                <a16:creationId xmlns:a16="http://schemas.microsoft.com/office/drawing/2014/main" id="{FAB4BFE0-4A1B-76FE-9DD5-35E322DB0C43}"/>
              </a:ext>
            </a:extLst>
          </p:cNvPr>
          <p:cNvGrpSpPr/>
          <p:nvPr/>
        </p:nvGrpSpPr>
        <p:grpSpPr>
          <a:xfrm>
            <a:off x="6381288" y="4643643"/>
            <a:ext cx="752658" cy="405710"/>
            <a:chOff x="5549538" y="5066857"/>
            <a:chExt cx="752658" cy="405710"/>
          </a:xfrm>
        </p:grpSpPr>
        <p:cxnSp>
          <p:nvCxnSpPr>
            <p:cNvPr id="41" name="直線矢印コネクタ 40">
              <a:extLst>
                <a:ext uri="{FF2B5EF4-FFF2-40B4-BE49-F238E27FC236}">
                  <a16:creationId xmlns:a16="http://schemas.microsoft.com/office/drawing/2014/main" id="{51A8356C-D5BB-4E67-F110-77BDFA193FF3}"/>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07070229-C70C-9A62-F5D5-305F76D9FB43}"/>
                </a:ext>
              </a:extLst>
            </p:cNvPr>
            <p:cNvGrpSpPr/>
            <p:nvPr/>
          </p:nvGrpSpPr>
          <p:grpSpPr>
            <a:xfrm>
              <a:off x="5672158" y="5172745"/>
              <a:ext cx="69614" cy="299822"/>
              <a:chOff x="2439407" y="2962964"/>
              <a:chExt cx="69614" cy="430496"/>
            </a:xfrm>
          </p:grpSpPr>
          <p:cxnSp>
            <p:nvCxnSpPr>
              <p:cNvPr id="50" name="直線コネクタ 49">
                <a:extLst>
                  <a:ext uri="{FF2B5EF4-FFF2-40B4-BE49-F238E27FC236}">
                    <a16:creationId xmlns:a16="http://schemas.microsoft.com/office/drawing/2014/main" id="{0D085FE5-944C-EA95-D767-26002E6B01A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FB628BBE-4D8D-6979-3CB1-F41D03ABE9B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219F903F-5229-7B7A-934F-31FF1CDF99E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5" name="正方形/長方形 44">
              <a:extLst>
                <a:ext uri="{FF2B5EF4-FFF2-40B4-BE49-F238E27FC236}">
                  <a16:creationId xmlns:a16="http://schemas.microsoft.com/office/drawing/2014/main" id="{DB7B4EA7-0E38-89BD-D8BA-67A385ACF769}"/>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53" name="グループ化 52">
            <a:extLst>
              <a:ext uri="{FF2B5EF4-FFF2-40B4-BE49-F238E27FC236}">
                <a16:creationId xmlns:a16="http://schemas.microsoft.com/office/drawing/2014/main" id="{8B1CB742-2DB5-C9E9-5844-54A8B87555D3}"/>
              </a:ext>
            </a:extLst>
          </p:cNvPr>
          <p:cNvGrpSpPr/>
          <p:nvPr/>
        </p:nvGrpSpPr>
        <p:grpSpPr>
          <a:xfrm>
            <a:off x="5845416" y="2428334"/>
            <a:ext cx="595884" cy="468750"/>
            <a:chOff x="2420174" y="2805910"/>
            <a:chExt cx="595884" cy="468750"/>
          </a:xfrm>
        </p:grpSpPr>
        <p:pic>
          <p:nvPicPr>
            <p:cNvPr id="61" name="グラフィックス 60" descr="ユーザー 枠線">
              <a:extLst>
                <a:ext uri="{FF2B5EF4-FFF2-40B4-BE49-F238E27FC236}">
                  <a16:creationId xmlns:a16="http://schemas.microsoft.com/office/drawing/2014/main" id="{8F2928F3-7D8F-DAB5-1594-E67C980DED3D}"/>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3" name="四角形: 角を丸くする 62">
              <a:extLst>
                <a:ext uri="{FF2B5EF4-FFF2-40B4-BE49-F238E27FC236}">
                  <a16:creationId xmlns:a16="http://schemas.microsoft.com/office/drawing/2014/main" id="{05AC4E2F-26ED-1796-2788-949EE79C501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登録</a:t>
              </a:r>
            </a:p>
          </p:txBody>
        </p:sp>
      </p:grpSp>
      <p:cxnSp>
        <p:nvCxnSpPr>
          <p:cNvPr id="101" name="直線矢印コネクタ 100">
            <a:extLst>
              <a:ext uri="{FF2B5EF4-FFF2-40B4-BE49-F238E27FC236}">
                <a16:creationId xmlns:a16="http://schemas.microsoft.com/office/drawing/2014/main" id="{C5959AC0-D658-4480-72D9-EF548B91B9CC}"/>
              </a:ext>
            </a:extLst>
          </p:cNvPr>
          <p:cNvCxnSpPr>
            <a:cxnSpLocks/>
            <a:stCxn id="63" idx="3"/>
            <a:endCxn id="38" idx="2"/>
          </p:cNvCxnSpPr>
          <p:nvPr/>
        </p:nvCxnSpPr>
        <p:spPr>
          <a:xfrm flipV="1">
            <a:off x="6441300" y="2660140"/>
            <a:ext cx="628145" cy="2569"/>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8" name="正方形/長方形 107">
            <a:extLst>
              <a:ext uri="{FF2B5EF4-FFF2-40B4-BE49-F238E27FC236}">
                <a16:creationId xmlns:a16="http://schemas.microsoft.com/office/drawing/2014/main" id="{E3F2D0A2-A617-BF2D-13C8-A6347CAA8155}"/>
              </a:ext>
            </a:extLst>
          </p:cNvPr>
          <p:cNvSpPr/>
          <p:nvPr/>
        </p:nvSpPr>
        <p:spPr>
          <a:xfrm>
            <a:off x="614512" y="3698074"/>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通知</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12" name="グループ化 11">
            <a:extLst>
              <a:ext uri="{FF2B5EF4-FFF2-40B4-BE49-F238E27FC236}">
                <a16:creationId xmlns:a16="http://schemas.microsoft.com/office/drawing/2014/main" id="{F28C9068-2BC2-D67C-9B4D-B2A3B9BC328D}"/>
              </a:ext>
            </a:extLst>
          </p:cNvPr>
          <p:cNvGrpSpPr/>
          <p:nvPr/>
        </p:nvGrpSpPr>
        <p:grpSpPr>
          <a:xfrm>
            <a:off x="1704155" y="2433953"/>
            <a:ext cx="587415" cy="457512"/>
            <a:chOff x="5266944" y="2798826"/>
            <a:chExt cx="455771" cy="301859"/>
          </a:xfrm>
        </p:grpSpPr>
        <p:sp>
          <p:nvSpPr>
            <p:cNvPr id="20" name="四角形: 角を丸くする 19">
              <a:extLst>
                <a:ext uri="{FF2B5EF4-FFF2-40B4-BE49-F238E27FC236}">
                  <a16:creationId xmlns:a16="http://schemas.microsoft.com/office/drawing/2014/main" id="{7FC2ED6D-E0B4-A195-EB3C-7AC38CCBF3F1}"/>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現況調査</a:t>
              </a:r>
            </a:p>
          </p:txBody>
        </p:sp>
        <p:pic>
          <p:nvPicPr>
            <p:cNvPr id="23" name="グラフィックス 22" descr="挙手 枠線">
              <a:extLst>
                <a:ext uri="{FF2B5EF4-FFF2-40B4-BE49-F238E27FC236}">
                  <a16:creationId xmlns:a16="http://schemas.microsoft.com/office/drawing/2014/main" id="{1311CB38-1A2E-BD56-32C1-829EA0B9B963}"/>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cxnSp>
        <p:nvCxnSpPr>
          <p:cNvPr id="24" name="直線矢印コネクタ 23">
            <a:extLst>
              <a:ext uri="{FF2B5EF4-FFF2-40B4-BE49-F238E27FC236}">
                <a16:creationId xmlns:a16="http://schemas.microsoft.com/office/drawing/2014/main" id="{12422E77-189E-E219-F984-394BB53AE067}"/>
              </a:ext>
            </a:extLst>
          </p:cNvPr>
          <p:cNvCxnSpPr>
            <a:cxnSpLocks/>
            <a:stCxn id="56" idx="3"/>
            <a:endCxn id="63" idx="1"/>
          </p:cNvCxnSpPr>
          <p:nvPr/>
        </p:nvCxnSpPr>
        <p:spPr>
          <a:xfrm>
            <a:off x="4663720" y="2662709"/>
            <a:ext cx="118169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 name="グループ化 24">
            <a:extLst>
              <a:ext uri="{FF2B5EF4-FFF2-40B4-BE49-F238E27FC236}">
                <a16:creationId xmlns:a16="http://schemas.microsoft.com/office/drawing/2014/main" id="{C5339997-6744-8183-28C5-FBF3A9C2AC1C}"/>
              </a:ext>
            </a:extLst>
          </p:cNvPr>
          <p:cNvGrpSpPr/>
          <p:nvPr/>
        </p:nvGrpSpPr>
        <p:grpSpPr>
          <a:xfrm>
            <a:off x="4812501" y="3226444"/>
            <a:ext cx="595884" cy="468750"/>
            <a:chOff x="6615900" y="3043528"/>
            <a:chExt cx="595884" cy="468750"/>
          </a:xfrm>
        </p:grpSpPr>
        <p:pic>
          <p:nvPicPr>
            <p:cNvPr id="26" name="グラフィックス 25" descr="ユーザー 枠線">
              <a:extLst>
                <a:ext uri="{FF2B5EF4-FFF2-40B4-BE49-F238E27FC236}">
                  <a16:creationId xmlns:a16="http://schemas.microsoft.com/office/drawing/2014/main" id="{708C9BB3-AB7F-3F04-37C4-AC99037CBBD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28" name="四角形: 角を丸くする 27">
              <a:extLst>
                <a:ext uri="{FF2B5EF4-FFF2-40B4-BE49-F238E27FC236}">
                  <a16:creationId xmlns:a16="http://schemas.microsoft.com/office/drawing/2014/main" id="{B312D168-4098-8B4C-3680-9CB8E1C0C0C6}"/>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閉鎖解除</a:t>
              </a:r>
              <a:endParaRPr kumimoji="1" lang="en-US" altLang="ja-JP" sz="500" b="1" dirty="0">
                <a:solidFill>
                  <a:schemeClr val="tx1"/>
                </a:solidFill>
                <a:latin typeface="+mn-ea"/>
              </a:endParaRPr>
            </a:p>
          </p:txBody>
        </p:sp>
      </p:grpSp>
      <p:cxnSp>
        <p:nvCxnSpPr>
          <p:cNvPr id="29" name="直線矢印コネクタ 128">
            <a:extLst>
              <a:ext uri="{FF2B5EF4-FFF2-40B4-BE49-F238E27FC236}">
                <a16:creationId xmlns:a16="http://schemas.microsoft.com/office/drawing/2014/main" id="{64116347-BB9D-D934-3715-C6388CE8402E}"/>
              </a:ext>
            </a:extLst>
          </p:cNvPr>
          <p:cNvCxnSpPr>
            <a:cxnSpLocks/>
            <a:stCxn id="56" idx="2"/>
            <a:endCxn id="28" idx="1"/>
          </p:cNvCxnSpPr>
          <p:nvPr/>
        </p:nvCxnSpPr>
        <p:spPr>
          <a:xfrm rot="16200000" flipH="1">
            <a:off x="4321565" y="2969882"/>
            <a:ext cx="661107" cy="320766"/>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 name="正方形/長方形 29">
            <a:extLst>
              <a:ext uri="{FF2B5EF4-FFF2-40B4-BE49-F238E27FC236}">
                <a16:creationId xmlns:a16="http://schemas.microsoft.com/office/drawing/2014/main" id="{9F20E337-89F5-75D6-85F3-227628543F12}"/>
              </a:ext>
            </a:extLst>
          </p:cNvPr>
          <p:cNvSpPr/>
          <p:nvPr/>
        </p:nvSpPr>
        <p:spPr>
          <a:xfrm>
            <a:off x="4646690"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2" name="正方形/長方形 31">
            <a:extLst>
              <a:ext uri="{FF2B5EF4-FFF2-40B4-BE49-F238E27FC236}">
                <a16:creationId xmlns:a16="http://schemas.microsoft.com/office/drawing/2014/main" id="{59B3A0DC-9E92-5D78-8E8D-54C386579E44}"/>
              </a:ext>
            </a:extLst>
          </p:cNvPr>
          <p:cNvSpPr/>
          <p:nvPr/>
        </p:nvSpPr>
        <p:spPr>
          <a:xfrm>
            <a:off x="3980825" y="224732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確認</a:t>
            </a:r>
            <a:r>
              <a:rPr kumimoji="1" lang="en-US" altLang="ja-JP" sz="600" b="1" dirty="0">
                <a:solidFill>
                  <a:schemeClr val="tx1"/>
                </a:solidFill>
                <a:latin typeface="+mn-ea"/>
              </a:rPr>
              <a:t>(</a:t>
            </a:r>
            <a:r>
              <a:rPr kumimoji="1" lang="ja-JP" altLang="en-US" sz="600" b="1" dirty="0">
                <a:solidFill>
                  <a:schemeClr val="tx1"/>
                </a:solidFill>
                <a:latin typeface="+mn-ea"/>
              </a:rPr>
              <a:t>誤処理の有無</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sp>
        <p:nvSpPr>
          <p:cNvPr id="49" name="正方形/長方形 48">
            <a:extLst>
              <a:ext uri="{FF2B5EF4-FFF2-40B4-BE49-F238E27FC236}">
                <a16:creationId xmlns:a16="http://schemas.microsoft.com/office/drawing/2014/main" id="{F1B09187-7C33-887E-95EA-BEB5369F2F42}"/>
              </a:ext>
            </a:extLst>
          </p:cNvPr>
          <p:cNvSpPr/>
          <p:nvPr/>
        </p:nvSpPr>
        <p:spPr>
          <a:xfrm>
            <a:off x="4040963"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56" name="ひし形 55">
            <a:extLst>
              <a:ext uri="{FF2B5EF4-FFF2-40B4-BE49-F238E27FC236}">
                <a16:creationId xmlns:a16="http://schemas.microsoft.com/office/drawing/2014/main" id="{0A93D9D1-F922-6DCD-DC4C-08DE2852A3D0}"/>
              </a:ext>
            </a:extLst>
          </p:cNvPr>
          <p:cNvSpPr/>
          <p:nvPr/>
        </p:nvSpPr>
        <p:spPr>
          <a:xfrm>
            <a:off x="4319749"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57" name="直線矢印コネクタ 128">
            <a:extLst>
              <a:ext uri="{FF2B5EF4-FFF2-40B4-BE49-F238E27FC236}">
                <a16:creationId xmlns:a16="http://schemas.microsoft.com/office/drawing/2014/main" id="{64A830A8-52D5-824A-5D9D-464CF529E294}"/>
              </a:ext>
            </a:extLst>
          </p:cNvPr>
          <p:cNvCxnSpPr>
            <a:cxnSpLocks/>
            <a:stCxn id="28" idx="3"/>
            <a:endCxn id="63" idx="1"/>
          </p:cNvCxnSpPr>
          <p:nvPr/>
        </p:nvCxnSpPr>
        <p:spPr>
          <a:xfrm flipV="1">
            <a:off x="5408385" y="2662709"/>
            <a:ext cx="437031" cy="79811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58" name="直線矢印コネクタ 57">
            <a:extLst>
              <a:ext uri="{FF2B5EF4-FFF2-40B4-BE49-F238E27FC236}">
                <a16:creationId xmlns:a16="http://schemas.microsoft.com/office/drawing/2014/main" id="{4BE7D2E2-A146-1B8A-F3CC-6FF4EC762D78}"/>
              </a:ext>
            </a:extLst>
          </p:cNvPr>
          <p:cNvCxnSpPr>
            <a:cxnSpLocks/>
            <a:stCxn id="28" idx="2"/>
            <a:endCxn id="62" idx="1"/>
          </p:cNvCxnSpPr>
          <p:nvPr/>
        </p:nvCxnSpPr>
        <p:spPr>
          <a:xfrm>
            <a:off x="5110443" y="3695194"/>
            <a:ext cx="1299" cy="5863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9" name="グループ化 58">
            <a:extLst>
              <a:ext uri="{FF2B5EF4-FFF2-40B4-BE49-F238E27FC236}">
                <a16:creationId xmlns:a16="http://schemas.microsoft.com/office/drawing/2014/main" id="{E1B9D131-C523-1684-2E3B-8275B84915F7}"/>
              </a:ext>
            </a:extLst>
          </p:cNvPr>
          <p:cNvGrpSpPr/>
          <p:nvPr/>
        </p:nvGrpSpPr>
        <p:grpSpPr>
          <a:xfrm>
            <a:off x="4822625" y="4281501"/>
            <a:ext cx="575637" cy="451948"/>
            <a:chOff x="5274238" y="5435541"/>
            <a:chExt cx="439201" cy="345439"/>
          </a:xfrm>
        </p:grpSpPr>
        <p:sp>
          <p:nvSpPr>
            <p:cNvPr id="62" name="フローチャート: 磁気ディスク 61">
              <a:extLst>
                <a:ext uri="{FF2B5EF4-FFF2-40B4-BE49-F238E27FC236}">
                  <a16:creationId xmlns:a16="http://schemas.microsoft.com/office/drawing/2014/main" id="{12DCE776-B973-7CC2-0A6C-1CEE1A630C78}"/>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4" name="円弧 63">
              <a:extLst>
                <a:ext uri="{FF2B5EF4-FFF2-40B4-BE49-F238E27FC236}">
                  <a16:creationId xmlns:a16="http://schemas.microsoft.com/office/drawing/2014/main" id="{F82CF81E-88B7-E73B-EAEB-1EA281C2361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2" name="円弧 71">
              <a:extLst>
                <a:ext uri="{FF2B5EF4-FFF2-40B4-BE49-F238E27FC236}">
                  <a16:creationId xmlns:a16="http://schemas.microsoft.com/office/drawing/2014/main" id="{11D421BC-FEA3-30A6-E86F-E73354D8FF5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3" name="グループ化 72">
            <a:extLst>
              <a:ext uri="{FF2B5EF4-FFF2-40B4-BE49-F238E27FC236}">
                <a16:creationId xmlns:a16="http://schemas.microsoft.com/office/drawing/2014/main" id="{1AF964B3-DA41-1F20-748E-F94F21CC6361}"/>
              </a:ext>
            </a:extLst>
          </p:cNvPr>
          <p:cNvGrpSpPr/>
          <p:nvPr/>
        </p:nvGrpSpPr>
        <p:grpSpPr>
          <a:xfrm>
            <a:off x="5350148" y="4643643"/>
            <a:ext cx="752658" cy="405710"/>
            <a:chOff x="5549538" y="5066857"/>
            <a:chExt cx="752658" cy="405710"/>
          </a:xfrm>
        </p:grpSpPr>
        <p:cxnSp>
          <p:nvCxnSpPr>
            <p:cNvPr id="74" name="直線矢印コネクタ 73">
              <a:extLst>
                <a:ext uri="{FF2B5EF4-FFF2-40B4-BE49-F238E27FC236}">
                  <a16:creationId xmlns:a16="http://schemas.microsoft.com/office/drawing/2014/main" id="{EBB4EC01-FBEF-45E8-E7D7-0A94B83714B4}"/>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5C51FD8C-6098-0D98-D06C-BFF3C2FB635C}"/>
                </a:ext>
              </a:extLst>
            </p:cNvPr>
            <p:cNvGrpSpPr/>
            <p:nvPr/>
          </p:nvGrpSpPr>
          <p:grpSpPr>
            <a:xfrm>
              <a:off x="5672158" y="5172745"/>
              <a:ext cx="69614" cy="299822"/>
              <a:chOff x="2439407" y="2962964"/>
              <a:chExt cx="69614" cy="430496"/>
            </a:xfrm>
          </p:grpSpPr>
          <p:cxnSp>
            <p:nvCxnSpPr>
              <p:cNvPr id="77" name="直線コネクタ 76">
                <a:extLst>
                  <a:ext uri="{FF2B5EF4-FFF2-40B4-BE49-F238E27FC236}">
                    <a16:creationId xmlns:a16="http://schemas.microsoft.com/office/drawing/2014/main" id="{F385C432-17BB-58B3-D947-25E98D940FB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20F81470-5599-CC38-D1CC-EBAD51B4771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754EEF87-3BD3-0F65-484D-DC6B1F80A02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1F521563-DDBC-940B-8048-FBA11133EED2}"/>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96" name="直線矢印コネクタ 95">
            <a:extLst>
              <a:ext uri="{FF2B5EF4-FFF2-40B4-BE49-F238E27FC236}">
                <a16:creationId xmlns:a16="http://schemas.microsoft.com/office/drawing/2014/main" id="{367507DA-CD97-261E-CA52-030E90481DAD}"/>
              </a:ext>
            </a:extLst>
          </p:cNvPr>
          <p:cNvCxnSpPr>
            <a:cxnSpLocks/>
            <a:stCxn id="20" idx="3"/>
            <a:endCxn id="22" idx="1"/>
          </p:cNvCxnSpPr>
          <p:nvPr/>
        </p:nvCxnSpPr>
        <p:spPr>
          <a:xfrm>
            <a:off x="2291570" y="2662709"/>
            <a:ext cx="36329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6664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790C08-4FB9-FDBB-0E54-CCE3E99C837B}"/>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749002CA-C441-DBE1-CA19-97B5DEDE8294}"/>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80EC2DE2-A2D5-9B50-1435-E966894575DB}"/>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1DA616AD-9A9C-B70C-C388-7337F9A45E9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32A757B8-24C8-3A44-98E7-02D0D57138E1}"/>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7F624C41-EB0E-E2E9-E1C5-3DDC3C35A8EB}"/>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C572BE56-E730-FDF5-A7CF-11F9C7CBCDE6}"/>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2.4</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9713B51A-D892-B95E-FAF4-1DFF62D8E40D}"/>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特例類型、非課税類型、不均一課税類型の設定</a:t>
              </a:r>
            </a:p>
          </p:txBody>
        </p:sp>
        <p:sp>
          <p:nvSpPr>
            <p:cNvPr id="14" name="正方形/長方形 13">
              <a:extLst>
                <a:ext uri="{FF2B5EF4-FFF2-40B4-BE49-F238E27FC236}">
                  <a16:creationId xmlns:a16="http://schemas.microsoft.com/office/drawing/2014/main" id="{F043520B-15DF-D110-EB09-887EE17070A2}"/>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課税台帳管理</a:t>
              </a:r>
            </a:p>
          </p:txBody>
        </p:sp>
      </p:grpSp>
      <p:grpSp>
        <p:nvGrpSpPr>
          <p:cNvPr id="16" name="グループ化 15">
            <a:extLst>
              <a:ext uri="{FF2B5EF4-FFF2-40B4-BE49-F238E27FC236}">
                <a16:creationId xmlns:a16="http://schemas.microsoft.com/office/drawing/2014/main" id="{F0CD96DD-C656-74E1-4C89-D34C8493B9B7}"/>
              </a:ext>
            </a:extLst>
          </p:cNvPr>
          <p:cNvGrpSpPr/>
          <p:nvPr/>
        </p:nvGrpSpPr>
        <p:grpSpPr>
          <a:xfrm>
            <a:off x="331641" y="1889571"/>
            <a:ext cx="8480719" cy="2532705"/>
            <a:chOff x="4383024" y="977900"/>
            <a:chExt cx="8480719" cy="447033"/>
          </a:xfrm>
        </p:grpSpPr>
        <p:sp>
          <p:nvSpPr>
            <p:cNvPr id="17" name="正方形/長方形 16">
              <a:extLst>
                <a:ext uri="{FF2B5EF4-FFF2-40B4-BE49-F238E27FC236}">
                  <a16:creationId xmlns:a16="http://schemas.microsoft.com/office/drawing/2014/main" id="{DEE1A7A6-7064-C736-5E4C-2FD02322C962}"/>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AAA6E9D5-6BBE-8BF5-0874-07BF1E549A64}"/>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AAB26141-B53A-C158-FC30-AB07B1579118}"/>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6</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A07264A8-54D7-2B43-ABA0-E37B85704D78}"/>
              </a:ext>
            </a:extLst>
          </p:cNvPr>
          <p:cNvGrpSpPr/>
          <p:nvPr/>
        </p:nvGrpSpPr>
        <p:grpSpPr>
          <a:xfrm>
            <a:off x="2654869"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061EB530-DAEE-944C-4D77-F27E4B334E9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017F8134-8AE4-48EE-A299-C3F532052C4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類型の入力</a:t>
              </a:r>
              <a:endParaRPr kumimoji="1" lang="en-US" altLang="ja-JP" sz="500" b="1" dirty="0">
                <a:solidFill>
                  <a:schemeClr val="tx1"/>
                </a:solidFill>
                <a:latin typeface="+mn-ea"/>
              </a:endParaRPr>
            </a:p>
          </p:txBody>
        </p:sp>
      </p:grpSp>
      <p:cxnSp>
        <p:nvCxnSpPr>
          <p:cNvPr id="33" name="直線矢印コネクタ 32">
            <a:extLst>
              <a:ext uri="{FF2B5EF4-FFF2-40B4-BE49-F238E27FC236}">
                <a16:creationId xmlns:a16="http://schemas.microsoft.com/office/drawing/2014/main" id="{2C910765-BEFF-DD9B-3CCF-FA7331684A06}"/>
              </a:ext>
            </a:extLst>
          </p:cNvPr>
          <p:cNvCxnSpPr>
            <a:cxnSpLocks/>
            <a:stCxn id="22" idx="2"/>
            <a:endCxn id="118" idx="1"/>
          </p:cNvCxnSpPr>
          <p:nvPr/>
        </p:nvCxnSpPr>
        <p:spPr>
          <a:xfrm>
            <a:off x="2952811" y="2897084"/>
            <a:ext cx="1299" cy="16906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68DA0D28-5850-6159-76F7-04F80D0A02E7}"/>
              </a:ext>
            </a:extLst>
          </p:cNvPr>
          <p:cNvCxnSpPr>
            <a:cxnSpLocks/>
            <a:stCxn id="44" idx="6"/>
            <a:endCxn id="20" idx="1"/>
          </p:cNvCxnSpPr>
          <p:nvPr/>
        </p:nvCxnSpPr>
        <p:spPr>
          <a:xfrm>
            <a:off x="1157121" y="2662709"/>
            <a:ext cx="36126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D7AA5FAD-B6F3-92B1-05A9-2A21051C92BD}"/>
              </a:ext>
            </a:extLst>
          </p:cNvPr>
          <p:cNvSpPr/>
          <p:nvPr/>
        </p:nvSpPr>
        <p:spPr>
          <a:xfrm>
            <a:off x="7892178" y="282978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2BF6B942-B4AA-E472-2288-C76950449803}"/>
              </a:ext>
            </a:extLst>
          </p:cNvPr>
          <p:cNvSpPr/>
          <p:nvPr/>
        </p:nvSpPr>
        <p:spPr>
          <a:xfrm>
            <a:off x="6758568" y="5829301"/>
            <a:ext cx="2053792" cy="67512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5.1.1.</a:t>
            </a:r>
            <a:r>
              <a:rPr kumimoji="1" lang="ja-JP" altLang="en-US" sz="500" b="1" dirty="0">
                <a:solidFill>
                  <a:schemeClr val="tx1"/>
                </a:solidFill>
                <a:latin typeface="游ゴシック" panose="020B0400000000000000" pitchFamily="50" charset="-128"/>
                <a:ea typeface="游ゴシック" panose="020B0400000000000000" pitchFamily="50" charset="-128"/>
              </a:rPr>
              <a:t>　特例類型マスタ管理</a:t>
            </a:r>
          </a:p>
          <a:p>
            <a:r>
              <a:rPr kumimoji="1" lang="en-US" altLang="ja-JP" sz="500" b="1" dirty="0">
                <a:solidFill>
                  <a:schemeClr val="tx1"/>
                </a:solidFill>
                <a:latin typeface="游ゴシック" panose="020B0400000000000000" pitchFamily="50" charset="-128"/>
                <a:ea typeface="游ゴシック" panose="020B0400000000000000" pitchFamily="50" charset="-128"/>
              </a:rPr>
              <a:t>5.1.2.</a:t>
            </a:r>
            <a:r>
              <a:rPr kumimoji="1" lang="ja-JP" altLang="en-US" sz="500" b="1" dirty="0">
                <a:solidFill>
                  <a:schemeClr val="tx1"/>
                </a:solidFill>
                <a:latin typeface="游ゴシック" panose="020B0400000000000000" pitchFamily="50" charset="-128"/>
                <a:ea typeface="游ゴシック" panose="020B0400000000000000" pitchFamily="50" charset="-128"/>
              </a:rPr>
              <a:t>　非課税類型マスタ管理</a:t>
            </a:r>
          </a:p>
          <a:p>
            <a:r>
              <a:rPr kumimoji="1" lang="en-US" altLang="ja-JP" sz="500" b="1" dirty="0">
                <a:solidFill>
                  <a:schemeClr val="tx1"/>
                </a:solidFill>
                <a:latin typeface="游ゴシック" panose="020B0400000000000000" pitchFamily="50" charset="-128"/>
                <a:ea typeface="游ゴシック" panose="020B0400000000000000" pitchFamily="50" charset="-128"/>
              </a:rPr>
              <a:t>6.1.1.</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en-US" altLang="ja-JP" sz="500" b="1" dirty="0">
                <a:solidFill>
                  <a:schemeClr val="tx1"/>
                </a:solidFill>
                <a:latin typeface="游ゴシック" panose="020B0400000000000000" pitchFamily="50" charset="-128"/>
                <a:ea typeface="游ゴシック" panose="020B0400000000000000" pitchFamily="50" charset="-128"/>
              </a:rPr>
              <a:t>6.1.2.</a:t>
            </a:r>
            <a:r>
              <a:rPr kumimoji="1" lang="ja-JP" altLang="en-US" sz="500" b="1" dirty="0">
                <a:solidFill>
                  <a:schemeClr val="tx1"/>
                </a:solidFill>
                <a:latin typeface="游ゴシック" panose="020B0400000000000000" pitchFamily="50" charset="-128"/>
                <a:ea typeface="游ゴシック" panose="020B0400000000000000" pitchFamily="50" charset="-128"/>
              </a:rPr>
              <a:t>　固定資産税の税率設定</a:t>
            </a:r>
          </a:p>
          <a:p>
            <a:r>
              <a:rPr kumimoji="1" lang="ja-JP" altLang="en-US" sz="500" b="1" dirty="0">
                <a:solidFill>
                  <a:schemeClr val="tx1"/>
                </a:solidFill>
                <a:latin typeface="游ゴシック" panose="020B0400000000000000" pitchFamily="50" charset="-128"/>
                <a:ea typeface="游ゴシック" panose="020B0400000000000000" pitchFamily="50" charset="-128"/>
              </a:rPr>
              <a:t>②</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a:p>
            <a:r>
              <a:rPr kumimoji="1" lang="en-US" altLang="ja-JP" sz="500" b="1" dirty="0">
                <a:solidFill>
                  <a:schemeClr val="tx1"/>
                </a:solidFill>
                <a:latin typeface="游ゴシック" panose="020B0400000000000000" pitchFamily="50" charset="-128"/>
                <a:ea typeface="游ゴシック" panose="020B0400000000000000" pitchFamily="50" charset="-128"/>
              </a:rPr>
              <a:t>1.2.1.</a:t>
            </a:r>
            <a:r>
              <a:rPr kumimoji="1" lang="ja-JP" altLang="en-US" sz="500" b="1" dirty="0">
                <a:solidFill>
                  <a:schemeClr val="tx1"/>
                </a:solidFill>
                <a:latin typeface="游ゴシック" panose="020B0400000000000000" pitchFamily="50" charset="-128"/>
                <a:ea typeface="游ゴシック" panose="020B0400000000000000" pitchFamily="50" charset="-128"/>
              </a:rPr>
              <a:t>　土地</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補充</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課税台帳管理＞課税台帳作成</a:t>
            </a:r>
          </a:p>
          <a:p>
            <a:r>
              <a:rPr kumimoji="1" lang="en-US" altLang="ja-JP" sz="500" b="1" dirty="0">
                <a:solidFill>
                  <a:schemeClr val="tx1"/>
                </a:solidFill>
                <a:latin typeface="游ゴシック" panose="020B0400000000000000" pitchFamily="50" charset="-128"/>
                <a:ea typeface="游ゴシック" panose="020B0400000000000000" pitchFamily="50" charset="-128"/>
              </a:rPr>
              <a:t>2.2.1.</a:t>
            </a:r>
            <a:r>
              <a:rPr kumimoji="1" lang="ja-JP" altLang="en-US" sz="500" b="1" dirty="0">
                <a:solidFill>
                  <a:schemeClr val="tx1"/>
                </a:solidFill>
                <a:latin typeface="游ゴシック" panose="020B0400000000000000" pitchFamily="50" charset="-128"/>
                <a:ea typeface="游ゴシック" panose="020B0400000000000000" pitchFamily="50" charset="-128"/>
              </a:rPr>
              <a:t>　家屋</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補充</a:t>
            </a:r>
            <a:r>
              <a:rPr kumimoji="1" lang="en-US" altLang="ja-JP" sz="500" b="1" dirty="0">
                <a:solidFill>
                  <a:schemeClr val="tx1"/>
                </a:solidFill>
                <a:latin typeface="游ゴシック" panose="020B0400000000000000" pitchFamily="50" charset="-128"/>
                <a:ea typeface="游ゴシック" panose="020B0400000000000000" pitchFamily="50" charset="-128"/>
              </a:rPr>
              <a:t>)</a:t>
            </a:r>
            <a:r>
              <a:rPr kumimoji="1" lang="ja-JP" altLang="en-US" sz="500" b="1" dirty="0">
                <a:solidFill>
                  <a:schemeClr val="tx1"/>
                </a:solidFill>
                <a:latin typeface="游ゴシック" panose="020B0400000000000000" pitchFamily="50" charset="-128"/>
                <a:ea typeface="游ゴシック" panose="020B0400000000000000" pitchFamily="50" charset="-128"/>
              </a:rPr>
              <a:t>課税台帳管理＞課税台帳作成</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4D269CF7-215F-0283-3E26-E4294C51BDDC}"/>
              </a:ext>
            </a:extLst>
          </p:cNvPr>
          <p:cNvGrpSpPr/>
          <p:nvPr/>
        </p:nvGrpSpPr>
        <p:grpSpPr>
          <a:xfrm>
            <a:off x="2664993" y="4587740"/>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6D257E3E-2660-B0AA-6AEE-5FAAAD16BB7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017CCA3F-2ADE-C633-8F64-FF7EC24B993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00CFA62E-447D-BCBD-5789-310F7812907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FE75C769-D3A1-FF49-EF6A-056A41AD854B}"/>
              </a:ext>
            </a:extLst>
          </p:cNvPr>
          <p:cNvSpPr/>
          <p:nvPr/>
        </p:nvSpPr>
        <p:spPr>
          <a:xfrm>
            <a:off x="8234126"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84" name="直線矢印コネクタ 183">
            <a:extLst>
              <a:ext uri="{FF2B5EF4-FFF2-40B4-BE49-F238E27FC236}">
                <a16:creationId xmlns:a16="http://schemas.microsoft.com/office/drawing/2014/main" id="{C598113C-D482-56A5-93FD-7B45D3FE7B25}"/>
              </a:ext>
            </a:extLst>
          </p:cNvPr>
          <p:cNvCxnSpPr>
            <a:cxnSpLocks/>
            <a:stCxn id="22" idx="3"/>
            <a:endCxn id="48" idx="1"/>
          </p:cNvCxnSpPr>
          <p:nvPr/>
        </p:nvCxnSpPr>
        <p:spPr>
          <a:xfrm>
            <a:off x="3250753" y="2662709"/>
            <a:ext cx="45822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A558F1DA-449C-50CE-138F-839F0D0A4509}"/>
              </a:ext>
            </a:extLst>
          </p:cNvPr>
          <p:cNvGrpSpPr/>
          <p:nvPr/>
        </p:nvGrpSpPr>
        <p:grpSpPr>
          <a:xfrm>
            <a:off x="3173147" y="4949882"/>
            <a:ext cx="752658" cy="405710"/>
            <a:chOff x="4488244" y="5206471"/>
            <a:chExt cx="752658" cy="405710"/>
          </a:xfrm>
        </p:grpSpPr>
        <p:cxnSp>
          <p:nvCxnSpPr>
            <p:cNvPr id="80" name="直線矢印コネクタ 79">
              <a:extLst>
                <a:ext uri="{FF2B5EF4-FFF2-40B4-BE49-F238E27FC236}">
                  <a16:creationId xmlns:a16="http://schemas.microsoft.com/office/drawing/2014/main" id="{013DD312-3162-1A72-9632-15FC7F03DEBA}"/>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44624A11-7A1B-380F-A879-1CCFFEE94729}"/>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64912E07-0853-D74B-E7D8-A19EB91CF56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8F056FF4-EBAD-702E-BE5A-29CC3C9CE25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BE44F089-9647-C1BA-9AFF-7127A21FB81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76C5D74C-F791-DE34-FB57-E0598145005E}"/>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cxnSp>
        <p:nvCxnSpPr>
          <p:cNvPr id="31" name="直線矢印コネクタ 30">
            <a:extLst>
              <a:ext uri="{FF2B5EF4-FFF2-40B4-BE49-F238E27FC236}">
                <a16:creationId xmlns:a16="http://schemas.microsoft.com/office/drawing/2014/main" id="{DBF58BF9-015D-F621-EDDC-46A6C52E1DFA}"/>
              </a:ext>
            </a:extLst>
          </p:cNvPr>
          <p:cNvCxnSpPr>
            <a:cxnSpLocks/>
            <a:stCxn id="63" idx="2"/>
            <a:endCxn id="35" idx="1"/>
          </p:cNvCxnSpPr>
          <p:nvPr/>
        </p:nvCxnSpPr>
        <p:spPr>
          <a:xfrm>
            <a:off x="7308039" y="2897084"/>
            <a:ext cx="1299" cy="16906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4" name="グループ化 33">
            <a:extLst>
              <a:ext uri="{FF2B5EF4-FFF2-40B4-BE49-F238E27FC236}">
                <a16:creationId xmlns:a16="http://schemas.microsoft.com/office/drawing/2014/main" id="{20067935-B5FE-F6B5-6284-9943946DA20B}"/>
              </a:ext>
            </a:extLst>
          </p:cNvPr>
          <p:cNvGrpSpPr/>
          <p:nvPr/>
        </p:nvGrpSpPr>
        <p:grpSpPr>
          <a:xfrm>
            <a:off x="7020221" y="4587740"/>
            <a:ext cx="575637" cy="451948"/>
            <a:chOff x="5274238" y="5435541"/>
            <a:chExt cx="439201" cy="345439"/>
          </a:xfrm>
        </p:grpSpPr>
        <p:sp>
          <p:nvSpPr>
            <p:cNvPr id="35" name="フローチャート: 磁気ディスク 34">
              <a:extLst>
                <a:ext uri="{FF2B5EF4-FFF2-40B4-BE49-F238E27FC236}">
                  <a16:creationId xmlns:a16="http://schemas.microsoft.com/office/drawing/2014/main" id="{64ACAF6C-BC48-882E-7028-BE52E9976F12}"/>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6" name="円弧 35">
              <a:extLst>
                <a:ext uri="{FF2B5EF4-FFF2-40B4-BE49-F238E27FC236}">
                  <a16:creationId xmlns:a16="http://schemas.microsoft.com/office/drawing/2014/main" id="{E55DBD42-21A1-5C3A-FCCB-A4E69D7152E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9" name="円弧 38">
              <a:extLst>
                <a:ext uri="{FF2B5EF4-FFF2-40B4-BE49-F238E27FC236}">
                  <a16:creationId xmlns:a16="http://schemas.microsoft.com/office/drawing/2014/main" id="{16EDBAF1-2418-A835-763A-5A61DE01B64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0" name="グループ化 39">
            <a:extLst>
              <a:ext uri="{FF2B5EF4-FFF2-40B4-BE49-F238E27FC236}">
                <a16:creationId xmlns:a16="http://schemas.microsoft.com/office/drawing/2014/main" id="{4BCE3013-62BD-7CAD-2E74-199F62BD1BA9}"/>
              </a:ext>
            </a:extLst>
          </p:cNvPr>
          <p:cNvGrpSpPr/>
          <p:nvPr/>
        </p:nvGrpSpPr>
        <p:grpSpPr>
          <a:xfrm>
            <a:off x="7545969" y="4949882"/>
            <a:ext cx="752658" cy="405710"/>
            <a:chOff x="5549538" y="5066857"/>
            <a:chExt cx="752658" cy="405710"/>
          </a:xfrm>
        </p:grpSpPr>
        <p:cxnSp>
          <p:nvCxnSpPr>
            <p:cNvPr id="41" name="直線矢印コネクタ 40">
              <a:extLst>
                <a:ext uri="{FF2B5EF4-FFF2-40B4-BE49-F238E27FC236}">
                  <a16:creationId xmlns:a16="http://schemas.microsoft.com/office/drawing/2014/main" id="{86743A74-EFF7-96EB-AD9F-8D8ADEC2E475}"/>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671C7131-9F8C-E9B1-EF84-04597350D9D0}"/>
                </a:ext>
              </a:extLst>
            </p:cNvPr>
            <p:cNvGrpSpPr/>
            <p:nvPr/>
          </p:nvGrpSpPr>
          <p:grpSpPr>
            <a:xfrm>
              <a:off x="5672158" y="5172745"/>
              <a:ext cx="69614" cy="299822"/>
              <a:chOff x="2439407" y="2962964"/>
              <a:chExt cx="69614" cy="430496"/>
            </a:xfrm>
          </p:grpSpPr>
          <p:cxnSp>
            <p:nvCxnSpPr>
              <p:cNvPr id="50" name="直線コネクタ 49">
                <a:extLst>
                  <a:ext uri="{FF2B5EF4-FFF2-40B4-BE49-F238E27FC236}">
                    <a16:creationId xmlns:a16="http://schemas.microsoft.com/office/drawing/2014/main" id="{94C65BC7-7764-855B-5758-B982CDE19E4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94D9C8BD-60C1-FB82-6C34-30D0935A09B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CF002191-723E-A1FE-DD53-B03B495A4E6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5" name="正方形/長方形 44">
              <a:extLst>
                <a:ext uri="{FF2B5EF4-FFF2-40B4-BE49-F238E27FC236}">
                  <a16:creationId xmlns:a16="http://schemas.microsoft.com/office/drawing/2014/main" id="{62B19177-22E6-8F13-61F0-6E82A2DE71EB}"/>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53" name="グループ化 52">
            <a:extLst>
              <a:ext uri="{FF2B5EF4-FFF2-40B4-BE49-F238E27FC236}">
                <a16:creationId xmlns:a16="http://schemas.microsoft.com/office/drawing/2014/main" id="{70AAA4CE-CDFC-C07D-FAD9-A2064F357043}"/>
              </a:ext>
            </a:extLst>
          </p:cNvPr>
          <p:cNvGrpSpPr/>
          <p:nvPr/>
        </p:nvGrpSpPr>
        <p:grpSpPr>
          <a:xfrm>
            <a:off x="7010097" y="2428334"/>
            <a:ext cx="595884" cy="468750"/>
            <a:chOff x="2420174" y="2805910"/>
            <a:chExt cx="595884" cy="468750"/>
          </a:xfrm>
        </p:grpSpPr>
        <p:pic>
          <p:nvPicPr>
            <p:cNvPr id="61" name="グラフィックス 60" descr="ユーザー 枠線">
              <a:extLst>
                <a:ext uri="{FF2B5EF4-FFF2-40B4-BE49-F238E27FC236}">
                  <a16:creationId xmlns:a16="http://schemas.microsoft.com/office/drawing/2014/main" id="{BB242361-E656-70BA-16DB-52C6C828AE2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3" name="四角形: 角を丸くする 62">
              <a:extLst>
                <a:ext uri="{FF2B5EF4-FFF2-40B4-BE49-F238E27FC236}">
                  <a16:creationId xmlns:a16="http://schemas.microsoft.com/office/drawing/2014/main" id="{1AF23491-3CDF-0357-208F-5DD8999FB2B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登録</a:t>
              </a:r>
            </a:p>
          </p:txBody>
        </p:sp>
      </p:grpSp>
      <p:cxnSp>
        <p:nvCxnSpPr>
          <p:cNvPr id="101" name="直線矢印コネクタ 100">
            <a:extLst>
              <a:ext uri="{FF2B5EF4-FFF2-40B4-BE49-F238E27FC236}">
                <a16:creationId xmlns:a16="http://schemas.microsoft.com/office/drawing/2014/main" id="{08143655-C1D1-1636-3607-4CF5C4172F82}"/>
              </a:ext>
            </a:extLst>
          </p:cNvPr>
          <p:cNvCxnSpPr>
            <a:cxnSpLocks/>
            <a:stCxn id="63" idx="3"/>
            <a:endCxn id="38" idx="2"/>
          </p:cNvCxnSpPr>
          <p:nvPr/>
        </p:nvCxnSpPr>
        <p:spPr>
          <a:xfrm>
            <a:off x="7605981" y="2662709"/>
            <a:ext cx="62814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2" name="グループ化 11">
            <a:extLst>
              <a:ext uri="{FF2B5EF4-FFF2-40B4-BE49-F238E27FC236}">
                <a16:creationId xmlns:a16="http://schemas.microsoft.com/office/drawing/2014/main" id="{11E74FD5-467F-C303-FDE5-A9C882045F14}"/>
              </a:ext>
            </a:extLst>
          </p:cNvPr>
          <p:cNvGrpSpPr/>
          <p:nvPr/>
        </p:nvGrpSpPr>
        <p:grpSpPr>
          <a:xfrm>
            <a:off x="1518388" y="2433953"/>
            <a:ext cx="587415" cy="457512"/>
            <a:chOff x="5266944" y="2798826"/>
            <a:chExt cx="455771" cy="301859"/>
          </a:xfrm>
        </p:grpSpPr>
        <p:sp>
          <p:nvSpPr>
            <p:cNvPr id="20" name="四角形: 角を丸くする 19">
              <a:extLst>
                <a:ext uri="{FF2B5EF4-FFF2-40B4-BE49-F238E27FC236}">
                  <a16:creationId xmlns:a16="http://schemas.microsoft.com/office/drawing/2014/main" id="{D2AB7FB1-30BB-F8BA-4F67-10FAC71AE355}"/>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対象者の把握</a:t>
              </a:r>
            </a:p>
          </p:txBody>
        </p:sp>
        <p:pic>
          <p:nvPicPr>
            <p:cNvPr id="23" name="グラフィックス 22" descr="挙手 枠線">
              <a:extLst>
                <a:ext uri="{FF2B5EF4-FFF2-40B4-BE49-F238E27FC236}">
                  <a16:creationId xmlns:a16="http://schemas.microsoft.com/office/drawing/2014/main" id="{0DC3FEDB-A597-3ABF-3A6F-015168B43845}"/>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cxnSp>
        <p:nvCxnSpPr>
          <p:cNvPr id="24" name="直線矢印コネクタ 23">
            <a:extLst>
              <a:ext uri="{FF2B5EF4-FFF2-40B4-BE49-F238E27FC236}">
                <a16:creationId xmlns:a16="http://schemas.microsoft.com/office/drawing/2014/main" id="{8D25715E-21E8-1713-EF03-23EEF4BF75FC}"/>
              </a:ext>
            </a:extLst>
          </p:cNvPr>
          <p:cNvCxnSpPr>
            <a:cxnSpLocks/>
            <a:stCxn id="56" idx="3"/>
            <a:endCxn id="63" idx="1"/>
          </p:cNvCxnSpPr>
          <p:nvPr/>
        </p:nvCxnSpPr>
        <p:spPr>
          <a:xfrm>
            <a:off x="5828401" y="2662709"/>
            <a:ext cx="118169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5" name="グループ化 24">
            <a:extLst>
              <a:ext uri="{FF2B5EF4-FFF2-40B4-BE49-F238E27FC236}">
                <a16:creationId xmlns:a16="http://schemas.microsoft.com/office/drawing/2014/main" id="{8437EDAA-8E58-CA84-6D01-D93B94AB7A42}"/>
              </a:ext>
            </a:extLst>
          </p:cNvPr>
          <p:cNvGrpSpPr/>
          <p:nvPr/>
        </p:nvGrpSpPr>
        <p:grpSpPr>
          <a:xfrm>
            <a:off x="6089911" y="3226444"/>
            <a:ext cx="595884" cy="468750"/>
            <a:chOff x="6615900" y="3043528"/>
            <a:chExt cx="595884" cy="468750"/>
          </a:xfrm>
        </p:grpSpPr>
        <p:pic>
          <p:nvPicPr>
            <p:cNvPr id="26" name="グラフィックス 25" descr="ユーザー 枠線">
              <a:extLst>
                <a:ext uri="{FF2B5EF4-FFF2-40B4-BE49-F238E27FC236}">
                  <a16:creationId xmlns:a16="http://schemas.microsoft.com/office/drawing/2014/main" id="{CE64863D-FB8E-0DD6-3A8C-6E49E02A8BB5}"/>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660730" y="3093198"/>
              <a:ext cx="151195" cy="152701"/>
            </a:xfrm>
            <a:prstGeom prst="rect">
              <a:avLst/>
            </a:prstGeom>
          </p:spPr>
        </p:pic>
        <p:sp>
          <p:nvSpPr>
            <p:cNvPr id="28" name="四角形: 角を丸くする 27">
              <a:extLst>
                <a:ext uri="{FF2B5EF4-FFF2-40B4-BE49-F238E27FC236}">
                  <a16:creationId xmlns:a16="http://schemas.microsoft.com/office/drawing/2014/main" id="{D521926A-3012-AA53-962A-0A8FF263E12C}"/>
                </a:ext>
              </a:extLst>
            </p:cNvPr>
            <p:cNvSpPr/>
            <p:nvPr/>
          </p:nvSpPr>
          <p:spPr>
            <a:xfrm>
              <a:off x="6615900" y="3043528"/>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取消・訂正処理</a:t>
              </a:r>
              <a:endParaRPr kumimoji="1" lang="en-US" altLang="ja-JP" sz="500" b="1" dirty="0">
                <a:solidFill>
                  <a:schemeClr val="tx1"/>
                </a:solidFill>
                <a:latin typeface="+mn-ea"/>
              </a:endParaRPr>
            </a:p>
          </p:txBody>
        </p:sp>
      </p:grpSp>
      <p:cxnSp>
        <p:nvCxnSpPr>
          <p:cNvPr id="29" name="直線矢印コネクタ 128">
            <a:extLst>
              <a:ext uri="{FF2B5EF4-FFF2-40B4-BE49-F238E27FC236}">
                <a16:creationId xmlns:a16="http://schemas.microsoft.com/office/drawing/2014/main" id="{5CACD6EE-202D-78EC-1353-6C8D9166CEB4}"/>
              </a:ext>
            </a:extLst>
          </p:cNvPr>
          <p:cNvCxnSpPr>
            <a:cxnSpLocks/>
            <a:stCxn id="56" idx="2"/>
            <a:endCxn id="28" idx="1"/>
          </p:cNvCxnSpPr>
          <p:nvPr/>
        </p:nvCxnSpPr>
        <p:spPr>
          <a:xfrm rot="16200000" flipH="1">
            <a:off x="5542610" y="2913517"/>
            <a:ext cx="661107" cy="433495"/>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 name="正方形/長方形 29">
            <a:extLst>
              <a:ext uri="{FF2B5EF4-FFF2-40B4-BE49-F238E27FC236}">
                <a16:creationId xmlns:a16="http://schemas.microsoft.com/office/drawing/2014/main" id="{7B530DA3-623D-6252-5B29-3DBA9DDFFCD2}"/>
              </a:ext>
            </a:extLst>
          </p:cNvPr>
          <p:cNvSpPr/>
          <p:nvPr/>
        </p:nvSpPr>
        <p:spPr>
          <a:xfrm>
            <a:off x="5937731" y="255448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No</a:t>
            </a:r>
            <a:endParaRPr kumimoji="1" lang="ja-JP" altLang="en-US" sz="600" b="1" dirty="0">
              <a:solidFill>
                <a:schemeClr val="tx1"/>
              </a:solidFill>
              <a:highlight>
                <a:srgbClr val="FFFFFF"/>
              </a:highlight>
              <a:latin typeface="+mn-ea"/>
            </a:endParaRPr>
          </a:p>
        </p:txBody>
      </p:sp>
      <p:sp>
        <p:nvSpPr>
          <p:cNvPr id="32" name="正方形/長方形 31">
            <a:extLst>
              <a:ext uri="{FF2B5EF4-FFF2-40B4-BE49-F238E27FC236}">
                <a16:creationId xmlns:a16="http://schemas.microsoft.com/office/drawing/2014/main" id="{C4DA8535-380C-E48B-0A85-C39ACD6DAA26}"/>
              </a:ext>
            </a:extLst>
          </p:cNvPr>
          <p:cNvSpPr/>
          <p:nvPr/>
        </p:nvSpPr>
        <p:spPr>
          <a:xfrm>
            <a:off x="5154229" y="224732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確認</a:t>
            </a:r>
            <a:r>
              <a:rPr kumimoji="1" lang="en-US" altLang="ja-JP" sz="600" b="1" dirty="0">
                <a:solidFill>
                  <a:schemeClr val="tx1"/>
                </a:solidFill>
                <a:latin typeface="+mn-ea"/>
              </a:rPr>
              <a:t>(</a:t>
            </a:r>
            <a:r>
              <a:rPr kumimoji="1" lang="ja-JP" altLang="en-US" sz="600" b="1" dirty="0">
                <a:solidFill>
                  <a:schemeClr val="tx1"/>
                </a:solidFill>
                <a:latin typeface="+mn-ea"/>
              </a:rPr>
              <a:t>誤処理の有無</a:t>
            </a:r>
            <a:r>
              <a:rPr kumimoji="1" lang="en-US" altLang="ja-JP" sz="600" b="1" dirty="0">
                <a:solidFill>
                  <a:schemeClr val="tx1"/>
                </a:solidFill>
                <a:latin typeface="+mn-ea"/>
              </a:rPr>
              <a:t>)</a:t>
            </a:r>
            <a:endParaRPr kumimoji="1" lang="ja-JP" altLang="en-US" sz="600" b="1" dirty="0">
              <a:solidFill>
                <a:schemeClr val="tx1"/>
              </a:solidFill>
              <a:latin typeface="+mn-ea"/>
            </a:endParaRPr>
          </a:p>
        </p:txBody>
      </p:sp>
      <p:sp>
        <p:nvSpPr>
          <p:cNvPr id="49" name="正方形/長方形 48">
            <a:extLst>
              <a:ext uri="{FF2B5EF4-FFF2-40B4-BE49-F238E27FC236}">
                <a16:creationId xmlns:a16="http://schemas.microsoft.com/office/drawing/2014/main" id="{FF089EDC-00EA-304D-5D84-D66EDA7514FC}"/>
              </a:ext>
            </a:extLst>
          </p:cNvPr>
          <p:cNvSpPr/>
          <p:nvPr/>
        </p:nvSpPr>
        <p:spPr>
          <a:xfrm>
            <a:off x="5205644" y="313808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mn-ea"/>
              </a:rPr>
              <a:t>Yes</a:t>
            </a:r>
            <a:endParaRPr kumimoji="1" lang="ja-JP" altLang="en-US" sz="600" b="1" dirty="0">
              <a:solidFill>
                <a:schemeClr val="tx1"/>
              </a:solidFill>
              <a:highlight>
                <a:srgbClr val="FFFFFF"/>
              </a:highlight>
              <a:latin typeface="+mn-ea"/>
            </a:endParaRPr>
          </a:p>
        </p:txBody>
      </p:sp>
      <p:sp>
        <p:nvSpPr>
          <p:cNvPr id="56" name="ひし形 55">
            <a:extLst>
              <a:ext uri="{FF2B5EF4-FFF2-40B4-BE49-F238E27FC236}">
                <a16:creationId xmlns:a16="http://schemas.microsoft.com/office/drawing/2014/main" id="{AF2F75C7-271F-476D-B89F-962683FAFF82}"/>
              </a:ext>
            </a:extLst>
          </p:cNvPr>
          <p:cNvSpPr/>
          <p:nvPr/>
        </p:nvSpPr>
        <p:spPr>
          <a:xfrm>
            <a:off x="5484430" y="25257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cxnSp>
        <p:nvCxnSpPr>
          <p:cNvPr id="57" name="直線矢印コネクタ 128">
            <a:extLst>
              <a:ext uri="{FF2B5EF4-FFF2-40B4-BE49-F238E27FC236}">
                <a16:creationId xmlns:a16="http://schemas.microsoft.com/office/drawing/2014/main" id="{5073E25B-1B10-F388-5935-4020C3027C2F}"/>
              </a:ext>
            </a:extLst>
          </p:cNvPr>
          <p:cNvCxnSpPr>
            <a:cxnSpLocks/>
            <a:stCxn id="28" idx="3"/>
            <a:endCxn id="63" idx="1"/>
          </p:cNvCxnSpPr>
          <p:nvPr/>
        </p:nvCxnSpPr>
        <p:spPr>
          <a:xfrm flipV="1">
            <a:off x="6685795" y="2662709"/>
            <a:ext cx="324302" cy="798110"/>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58" name="直線矢印コネクタ 57">
            <a:extLst>
              <a:ext uri="{FF2B5EF4-FFF2-40B4-BE49-F238E27FC236}">
                <a16:creationId xmlns:a16="http://schemas.microsoft.com/office/drawing/2014/main" id="{6AE8658D-1D9E-061E-07D7-7689361A4C25}"/>
              </a:ext>
            </a:extLst>
          </p:cNvPr>
          <p:cNvCxnSpPr>
            <a:cxnSpLocks/>
            <a:stCxn id="28" idx="2"/>
            <a:endCxn id="62" idx="1"/>
          </p:cNvCxnSpPr>
          <p:nvPr/>
        </p:nvCxnSpPr>
        <p:spPr>
          <a:xfrm>
            <a:off x="6387853" y="3695194"/>
            <a:ext cx="1299" cy="89254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59" name="グループ化 58">
            <a:extLst>
              <a:ext uri="{FF2B5EF4-FFF2-40B4-BE49-F238E27FC236}">
                <a16:creationId xmlns:a16="http://schemas.microsoft.com/office/drawing/2014/main" id="{E953A976-5072-4E29-502B-9E9A7F46FB3B}"/>
              </a:ext>
            </a:extLst>
          </p:cNvPr>
          <p:cNvGrpSpPr/>
          <p:nvPr/>
        </p:nvGrpSpPr>
        <p:grpSpPr>
          <a:xfrm>
            <a:off x="6100035" y="4587740"/>
            <a:ext cx="575637" cy="451948"/>
            <a:chOff x="5274238" y="5435541"/>
            <a:chExt cx="439201" cy="345439"/>
          </a:xfrm>
        </p:grpSpPr>
        <p:sp>
          <p:nvSpPr>
            <p:cNvPr id="62" name="フローチャート: 磁気ディスク 61">
              <a:extLst>
                <a:ext uri="{FF2B5EF4-FFF2-40B4-BE49-F238E27FC236}">
                  <a16:creationId xmlns:a16="http://schemas.microsoft.com/office/drawing/2014/main" id="{72E2718B-C57F-7397-ADD9-24200D821F2E}"/>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4" name="円弧 63">
              <a:extLst>
                <a:ext uri="{FF2B5EF4-FFF2-40B4-BE49-F238E27FC236}">
                  <a16:creationId xmlns:a16="http://schemas.microsoft.com/office/drawing/2014/main" id="{5B4DAF2B-F7A0-AC65-95E1-FA091655509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2" name="円弧 71">
              <a:extLst>
                <a:ext uri="{FF2B5EF4-FFF2-40B4-BE49-F238E27FC236}">
                  <a16:creationId xmlns:a16="http://schemas.microsoft.com/office/drawing/2014/main" id="{EAED588C-629B-0317-C11E-C23BE120037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73" name="グループ化 72">
            <a:extLst>
              <a:ext uri="{FF2B5EF4-FFF2-40B4-BE49-F238E27FC236}">
                <a16:creationId xmlns:a16="http://schemas.microsoft.com/office/drawing/2014/main" id="{A0FE54D5-D22F-0EE5-7F7F-6D6F1324A4AC}"/>
              </a:ext>
            </a:extLst>
          </p:cNvPr>
          <p:cNvGrpSpPr/>
          <p:nvPr/>
        </p:nvGrpSpPr>
        <p:grpSpPr>
          <a:xfrm>
            <a:off x="6627558" y="4949882"/>
            <a:ext cx="752658" cy="405710"/>
            <a:chOff x="5549538" y="5066857"/>
            <a:chExt cx="752658" cy="405710"/>
          </a:xfrm>
        </p:grpSpPr>
        <p:cxnSp>
          <p:nvCxnSpPr>
            <p:cNvPr id="74" name="直線矢印コネクタ 73">
              <a:extLst>
                <a:ext uri="{FF2B5EF4-FFF2-40B4-BE49-F238E27FC236}">
                  <a16:creationId xmlns:a16="http://schemas.microsoft.com/office/drawing/2014/main" id="{1E84AE92-B844-4040-2EB7-B78B2A8CB954}"/>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6DBC37A6-B326-3305-590E-09C2BAE6F570}"/>
                </a:ext>
              </a:extLst>
            </p:cNvPr>
            <p:cNvGrpSpPr/>
            <p:nvPr/>
          </p:nvGrpSpPr>
          <p:grpSpPr>
            <a:xfrm>
              <a:off x="5672158" y="5172745"/>
              <a:ext cx="69614" cy="299822"/>
              <a:chOff x="2439407" y="2962964"/>
              <a:chExt cx="69614" cy="430496"/>
            </a:xfrm>
          </p:grpSpPr>
          <p:cxnSp>
            <p:nvCxnSpPr>
              <p:cNvPr id="77" name="直線コネクタ 76">
                <a:extLst>
                  <a:ext uri="{FF2B5EF4-FFF2-40B4-BE49-F238E27FC236}">
                    <a16:creationId xmlns:a16="http://schemas.microsoft.com/office/drawing/2014/main" id="{4BFD67F2-22A0-71D1-0A6F-166F8FB90B0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BCE60FF3-F5E6-7D0D-9256-5AA65AEB978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9C9D7303-3E6B-90D0-CA43-B3C22B8E7EB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6" name="正方形/長方形 75">
              <a:extLst>
                <a:ext uri="{FF2B5EF4-FFF2-40B4-BE49-F238E27FC236}">
                  <a16:creationId xmlns:a16="http://schemas.microsoft.com/office/drawing/2014/main" id="{09A98F43-45DE-F095-AC0D-428A2DF88354}"/>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cxnSp>
        <p:nvCxnSpPr>
          <p:cNvPr id="96" name="直線矢印コネクタ 95">
            <a:extLst>
              <a:ext uri="{FF2B5EF4-FFF2-40B4-BE49-F238E27FC236}">
                <a16:creationId xmlns:a16="http://schemas.microsoft.com/office/drawing/2014/main" id="{2329579F-C149-CBD3-E67B-87DE06382F79}"/>
              </a:ext>
            </a:extLst>
          </p:cNvPr>
          <p:cNvCxnSpPr>
            <a:cxnSpLocks/>
            <a:stCxn id="20" idx="3"/>
            <a:endCxn id="22" idx="1"/>
          </p:cNvCxnSpPr>
          <p:nvPr/>
        </p:nvCxnSpPr>
        <p:spPr>
          <a:xfrm>
            <a:off x="2105803" y="2662709"/>
            <a:ext cx="54906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7" name="正方形/長方形 26">
            <a:extLst>
              <a:ext uri="{FF2B5EF4-FFF2-40B4-BE49-F238E27FC236}">
                <a16:creationId xmlns:a16="http://schemas.microsoft.com/office/drawing/2014/main" id="{F98534D9-AC7E-44C8-0DD4-B1B393C091C0}"/>
              </a:ext>
            </a:extLst>
          </p:cNvPr>
          <p:cNvSpPr/>
          <p:nvPr/>
        </p:nvSpPr>
        <p:spPr>
          <a:xfrm>
            <a:off x="602423" y="281030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44" name="楕円 43">
            <a:extLst>
              <a:ext uri="{FF2B5EF4-FFF2-40B4-BE49-F238E27FC236}">
                <a16:creationId xmlns:a16="http://schemas.microsoft.com/office/drawing/2014/main" id="{E7E8817D-2FB1-A788-1E0D-0FD7F08C670B}"/>
              </a:ext>
            </a:extLst>
          </p:cNvPr>
          <p:cNvSpPr/>
          <p:nvPr/>
        </p:nvSpPr>
        <p:spPr>
          <a:xfrm>
            <a:off x="851121"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6" name="グループ化 45">
            <a:extLst>
              <a:ext uri="{FF2B5EF4-FFF2-40B4-BE49-F238E27FC236}">
                <a16:creationId xmlns:a16="http://schemas.microsoft.com/office/drawing/2014/main" id="{EE4CA894-665B-628B-D463-FCE4E0D9DFFC}"/>
              </a:ext>
            </a:extLst>
          </p:cNvPr>
          <p:cNvGrpSpPr/>
          <p:nvPr/>
        </p:nvGrpSpPr>
        <p:grpSpPr>
          <a:xfrm>
            <a:off x="3708980" y="2428334"/>
            <a:ext cx="595884" cy="468750"/>
            <a:chOff x="2420174" y="2805910"/>
            <a:chExt cx="595884" cy="468750"/>
          </a:xfrm>
        </p:grpSpPr>
        <p:pic>
          <p:nvPicPr>
            <p:cNvPr id="47" name="グラフィックス 46" descr="ユーザー 枠線">
              <a:extLst>
                <a:ext uri="{FF2B5EF4-FFF2-40B4-BE49-F238E27FC236}">
                  <a16:creationId xmlns:a16="http://schemas.microsoft.com/office/drawing/2014/main" id="{A6388EA2-7612-26EE-4E7C-ADAD8F3B569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48" name="四角形: 角を丸くする 47">
              <a:extLst>
                <a:ext uri="{FF2B5EF4-FFF2-40B4-BE49-F238E27FC236}">
                  <a16:creationId xmlns:a16="http://schemas.microsoft.com/office/drawing/2014/main" id="{F529EABA-47D4-482D-927C-F3713B0AB7E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特例率等入力</a:t>
              </a:r>
              <a:endParaRPr kumimoji="1" lang="en-US" altLang="ja-JP" sz="500" b="1" dirty="0">
                <a:solidFill>
                  <a:schemeClr val="tx1"/>
                </a:solidFill>
                <a:latin typeface="+mn-ea"/>
              </a:endParaRPr>
            </a:p>
          </p:txBody>
        </p:sp>
      </p:grpSp>
      <p:cxnSp>
        <p:nvCxnSpPr>
          <p:cNvPr id="54" name="直線矢印コネクタ 53">
            <a:extLst>
              <a:ext uri="{FF2B5EF4-FFF2-40B4-BE49-F238E27FC236}">
                <a16:creationId xmlns:a16="http://schemas.microsoft.com/office/drawing/2014/main" id="{17666C65-6250-6D0C-038D-D6E2900488F7}"/>
              </a:ext>
            </a:extLst>
          </p:cNvPr>
          <p:cNvCxnSpPr>
            <a:cxnSpLocks/>
            <a:stCxn id="48" idx="2"/>
            <a:endCxn id="65" idx="1"/>
          </p:cNvCxnSpPr>
          <p:nvPr/>
        </p:nvCxnSpPr>
        <p:spPr>
          <a:xfrm>
            <a:off x="4006922" y="2897084"/>
            <a:ext cx="1299" cy="16906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26270082-9FD7-5387-1787-FC18FC6FA31C}"/>
              </a:ext>
            </a:extLst>
          </p:cNvPr>
          <p:cNvGrpSpPr/>
          <p:nvPr/>
        </p:nvGrpSpPr>
        <p:grpSpPr>
          <a:xfrm>
            <a:off x="3719104" y="4587740"/>
            <a:ext cx="575637" cy="451948"/>
            <a:chOff x="5274238" y="5435536"/>
            <a:chExt cx="439201" cy="345439"/>
          </a:xfrm>
        </p:grpSpPr>
        <p:sp>
          <p:nvSpPr>
            <p:cNvPr id="65" name="フローチャート: 磁気ディスク 64">
              <a:extLst>
                <a:ext uri="{FF2B5EF4-FFF2-40B4-BE49-F238E27FC236}">
                  <a16:creationId xmlns:a16="http://schemas.microsoft.com/office/drawing/2014/main" id="{398C050C-9800-C11E-367D-A7EE9AB251C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6" name="円弧 65">
              <a:extLst>
                <a:ext uri="{FF2B5EF4-FFF2-40B4-BE49-F238E27FC236}">
                  <a16:creationId xmlns:a16="http://schemas.microsoft.com/office/drawing/2014/main" id="{66DB5206-2D27-D315-C62F-44CF16B65DA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67" name="円弧 66">
              <a:extLst>
                <a:ext uri="{FF2B5EF4-FFF2-40B4-BE49-F238E27FC236}">
                  <a16:creationId xmlns:a16="http://schemas.microsoft.com/office/drawing/2014/main" id="{0C5B05F4-A973-25C1-FC50-B0CA91C0F8B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68" name="直線矢印コネクタ 67">
            <a:extLst>
              <a:ext uri="{FF2B5EF4-FFF2-40B4-BE49-F238E27FC236}">
                <a16:creationId xmlns:a16="http://schemas.microsoft.com/office/drawing/2014/main" id="{D9B7C6B7-7CF6-E103-7991-9B5716252153}"/>
              </a:ext>
            </a:extLst>
          </p:cNvPr>
          <p:cNvCxnSpPr>
            <a:cxnSpLocks/>
            <a:stCxn id="48" idx="3"/>
            <a:endCxn id="56" idx="1"/>
          </p:cNvCxnSpPr>
          <p:nvPr/>
        </p:nvCxnSpPr>
        <p:spPr>
          <a:xfrm>
            <a:off x="4304864" y="2662709"/>
            <a:ext cx="117956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9" name="グループ化 68">
            <a:extLst>
              <a:ext uri="{FF2B5EF4-FFF2-40B4-BE49-F238E27FC236}">
                <a16:creationId xmlns:a16="http://schemas.microsoft.com/office/drawing/2014/main" id="{0F8A8A63-9CA0-7959-80D0-AB9F30ACF02B}"/>
              </a:ext>
            </a:extLst>
          </p:cNvPr>
          <p:cNvGrpSpPr/>
          <p:nvPr/>
        </p:nvGrpSpPr>
        <p:grpSpPr>
          <a:xfrm>
            <a:off x="4227974" y="4949882"/>
            <a:ext cx="752658" cy="405710"/>
            <a:chOff x="4488244" y="5206471"/>
            <a:chExt cx="752658" cy="405710"/>
          </a:xfrm>
        </p:grpSpPr>
        <p:cxnSp>
          <p:nvCxnSpPr>
            <p:cNvPr id="70" name="直線矢印コネクタ 69">
              <a:extLst>
                <a:ext uri="{FF2B5EF4-FFF2-40B4-BE49-F238E27FC236}">
                  <a16:creationId xmlns:a16="http://schemas.microsoft.com/office/drawing/2014/main" id="{E620BB57-C55C-A1CB-54A5-426AF7F1268C}"/>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1" name="グループ化 70">
              <a:extLst>
                <a:ext uri="{FF2B5EF4-FFF2-40B4-BE49-F238E27FC236}">
                  <a16:creationId xmlns:a16="http://schemas.microsoft.com/office/drawing/2014/main" id="{B2C0328D-7A3F-CE8B-554F-5131BCD27C75}"/>
                </a:ext>
              </a:extLst>
            </p:cNvPr>
            <p:cNvGrpSpPr/>
            <p:nvPr/>
          </p:nvGrpSpPr>
          <p:grpSpPr>
            <a:xfrm>
              <a:off x="4610864" y="5312359"/>
              <a:ext cx="69614" cy="299822"/>
              <a:chOff x="2439407" y="2962964"/>
              <a:chExt cx="69614" cy="430496"/>
            </a:xfrm>
          </p:grpSpPr>
          <p:cxnSp>
            <p:nvCxnSpPr>
              <p:cNvPr id="83" name="直線コネクタ 82">
                <a:extLst>
                  <a:ext uri="{FF2B5EF4-FFF2-40B4-BE49-F238E27FC236}">
                    <a16:creationId xmlns:a16="http://schemas.microsoft.com/office/drawing/2014/main" id="{61C3A26B-FE64-16A9-4580-40E857152CF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4" name="直線コネクタ 83">
                <a:extLst>
                  <a:ext uri="{FF2B5EF4-FFF2-40B4-BE49-F238E27FC236}">
                    <a16:creationId xmlns:a16="http://schemas.microsoft.com/office/drawing/2014/main" id="{737CB04C-09D7-ED33-2BA1-62A020C64A8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97" name="直線コネクタ 96">
                <a:extLst>
                  <a:ext uri="{FF2B5EF4-FFF2-40B4-BE49-F238E27FC236}">
                    <a16:creationId xmlns:a16="http://schemas.microsoft.com/office/drawing/2014/main" id="{A127625D-8E18-4A6E-4FA3-5A6A56A758C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2" name="正方形/長方形 81">
              <a:extLst>
                <a:ext uri="{FF2B5EF4-FFF2-40B4-BE49-F238E27FC236}">
                  <a16:creationId xmlns:a16="http://schemas.microsoft.com/office/drawing/2014/main" id="{55C96E32-0D2E-2C6D-C887-E428A301051E}"/>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②</a:t>
              </a:r>
            </a:p>
          </p:txBody>
        </p:sp>
      </p:grpSp>
      <p:grpSp>
        <p:nvGrpSpPr>
          <p:cNvPr id="98" name="グループ化 97">
            <a:extLst>
              <a:ext uri="{FF2B5EF4-FFF2-40B4-BE49-F238E27FC236}">
                <a16:creationId xmlns:a16="http://schemas.microsoft.com/office/drawing/2014/main" id="{E921F590-94E5-2E3F-09D2-871DB7774A42}"/>
              </a:ext>
            </a:extLst>
          </p:cNvPr>
          <p:cNvGrpSpPr/>
          <p:nvPr/>
        </p:nvGrpSpPr>
        <p:grpSpPr>
          <a:xfrm>
            <a:off x="4097983" y="2894515"/>
            <a:ext cx="621625" cy="706178"/>
            <a:chOff x="2248720" y="2988182"/>
            <a:chExt cx="621625" cy="706178"/>
          </a:xfrm>
        </p:grpSpPr>
        <p:pic>
          <p:nvPicPr>
            <p:cNvPr id="103" name="グラフィックス 102" descr="紙 枠線">
              <a:extLst>
                <a:ext uri="{FF2B5EF4-FFF2-40B4-BE49-F238E27FC236}">
                  <a16:creationId xmlns:a16="http://schemas.microsoft.com/office/drawing/2014/main" id="{49C60E24-BD27-2566-FE05-10F0043F66B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04" name="直線矢印コネクタ 36">
              <a:extLst>
                <a:ext uri="{FF2B5EF4-FFF2-40B4-BE49-F238E27FC236}">
                  <a16:creationId xmlns:a16="http://schemas.microsoft.com/office/drawing/2014/main" id="{C30DD42F-41B0-7642-5B7E-3BB2338D666F}"/>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05" name="正方形/長方形 104">
              <a:extLst>
                <a:ext uri="{FF2B5EF4-FFF2-40B4-BE49-F238E27FC236}">
                  <a16:creationId xmlns:a16="http://schemas.microsoft.com/office/drawing/2014/main" id="{0AC2717D-5068-CCB4-EE69-4A6C69629251}"/>
                </a:ext>
              </a:extLst>
            </p:cNvPr>
            <p:cNvSpPr/>
            <p:nvPr/>
          </p:nvSpPr>
          <p:spPr>
            <a:xfrm>
              <a:off x="2248720"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土地</a:t>
              </a:r>
              <a:r>
                <a:rPr kumimoji="1" lang="en-US" altLang="ja-JP" sz="500" b="1" dirty="0">
                  <a:solidFill>
                    <a:schemeClr val="tx1"/>
                  </a:solidFill>
                  <a:latin typeface="+mn-ea"/>
                </a:rPr>
                <a:t>(</a:t>
              </a:r>
              <a:r>
                <a:rPr kumimoji="1" lang="ja-JP" altLang="en-US" sz="500" b="1" dirty="0">
                  <a:solidFill>
                    <a:schemeClr val="tx1"/>
                  </a:solidFill>
                  <a:latin typeface="+mn-ea"/>
                </a:rPr>
                <a:t>補充</a:t>
              </a:r>
              <a:r>
                <a:rPr kumimoji="1" lang="en-US" altLang="ja-JP" sz="500" b="1" dirty="0">
                  <a:solidFill>
                    <a:schemeClr val="tx1"/>
                  </a:solidFill>
                  <a:latin typeface="+mn-ea"/>
                </a:rPr>
                <a:t>)</a:t>
              </a:r>
              <a:r>
                <a:rPr kumimoji="1" lang="ja-JP" altLang="en-US" sz="500" b="1" dirty="0">
                  <a:solidFill>
                    <a:schemeClr val="tx1"/>
                  </a:solidFill>
                  <a:latin typeface="+mn-ea"/>
                </a:rPr>
                <a:t>課税台帳</a:t>
              </a:r>
            </a:p>
            <a:p>
              <a:r>
                <a:rPr kumimoji="1" lang="ja-JP" altLang="en-US" sz="500" b="1" dirty="0">
                  <a:solidFill>
                    <a:schemeClr val="tx1"/>
                  </a:solidFill>
                  <a:latin typeface="+mn-ea"/>
                </a:rPr>
                <a:t>土地課税台帳の異動確認表</a:t>
              </a:r>
            </a:p>
            <a:p>
              <a:r>
                <a:rPr kumimoji="1" lang="ja-JP" altLang="en-US" sz="500" b="1" dirty="0">
                  <a:solidFill>
                    <a:schemeClr val="tx1"/>
                  </a:solidFill>
                  <a:latin typeface="+mn-ea"/>
                </a:rPr>
                <a:t>家屋</a:t>
              </a:r>
              <a:r>
                <a:rPr kumimoji="1" lang="en-US" altLang="ja-JP" sz="500" b="1" dirty="0">
                  <a:solidFill>
                    <a:schemeClr val="tx1"/>
                  </a:solidFill>
                  <a:latin typeface="+mn-ea"/>
                </a:rPr>
                <a:t>(</a:t>
              </a:r>
              <a:r>
                <a:rPr kumimoji="1" lang="ja-JP" altLang="en-US" sz="500" b="1" dirty="0">
                  <a:solidFill>
                    <a:schemeClr val="tx1"/>
                  </a:solidFill>
                  <a:latin typeface="+mn-ea"/>
                </a:rPr>
                <a:t>補充</a:t>
              </a:r>
              <a:r>
                <a:rPr kumimoji="1" lang="en-US" altLang="ja-JP" sz="500" b="1" dirty="0">
                  <a:solidFill>
                    <a:schemeClr val="tx1"/>
                  </a:solidFill>
                  <a:latin typeface="+mn-ea"/>
                </a:rPr>
                <a:t>)</a:t>
              </a:r>
              <a:r>
                <a:rPr kumimoji="1" lang="ja-JP" altLang="en-US" sz="500" b="1" dirty="0">
                  <a:solidFill>
                    <a:schemeClr val="tx1"/>
                  </a:solidFill>
                  <a:latin typeface="+mn-ea"/>
                </a:rPr>
                <a:t>課税台帳</a:t>
              </a:r>
            </a:p>
            <a:p>
              <a:r>
                <a:rPr kumimoji="1" lang="ja-JP" altLang="en-US" sz="500" b="1" dirty="0">
                  <a:solidFill>
                    <a:schemeClr val="tx1"/>
                  </a:solidFill>
                  <a:latin typeface="+mn-ea"/>
                </a:rPr>
                <a:t>家屋課税台帳の異動確認表</a:t>
              </a:r>
            </a:p>
            <a:p>
              <a:r>
                <a:rPr kumimoji="1" lang="ja-JP" altLang="en-US" sz="500" b="1" dirty="0">
                  <a:solidFill>
                    <a:schemeClr val="tx1"/>
                  </a:solidFill>
                  <a:latin typeface="+mn-ea"/>
                </a:rPr>
                <a:t>非課税リスト</a:t>
              </a:r>
            </a:p>
            <a:p>
              <a:r>
                <a:rPr kumimoji="1" lang="ja-JP" altLang="en-US" sz="500" b="1" dirty="0">
                  <a:solidFill>
                    <a:schemeClr val="tx1"/>
                  </a:solidFill>
                  <a:latin typeface="+mn-ea"/>
                </a:rPr>
                <a:t>課税標準額の特例措置リスト</a:t>
              </a:r>
            </a:p>
            <a:p>
              <a:r>
                <a:rPr kumimoji="1" lang="ja-JP" altLang="en-US" sz="500" b="1" dirty="0">
                  <a:solidFill>
                    <a:schemeClr val="tx1"/>
                  </a:solidFill>
                  <a:latin typeface="+mn-ea"/>
                </a:rPr>
                <a:t>税額の減額措置リスト</a:t>
              </a:r>
              <a:endParaRPr kumimoji="1" lang="en-US" altLang="ja-JP" sz="500" b="1" dirty="0">
                <a:solidFill>
                  <a:schemeClr val="tx1"/>
                </a:solidFill>
                <a:latin typeface="+mn-ea"/>
              </a:endParaRPr>
            </a:p>
          </p:txBody>
        </p:sp>
      </p:grpSp>
      <p:sp>
        <p:nvSpPr>
          <p:cNvPr id="128" name="正方形/長方形 127">
            <a:extLst>
              <a:ext uri="{FF2B5EF4-FFF2-40B4-BE49-F238E27FC236}">
                <a16:creationId xmlns:a16="http://schemas.microsoft.com/office/drawing/2014/main" id="{5EEC5099-A1C1-7E82-5942-9C866C6E1592}"/>
              </a:ext>
            </a:extLst>
          </p:cNvPr>
          <p:cNvSpPr/>
          <p:nvPr/>
        </p:nvSpPr>
        <p:spPr>
          <a:xfrm>
            <a:off x="3600182" y="4080265"/>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自動入力</a:t>
            </a:r>
          </a:p>
        </p:txBody>
      </p:sp>
    </p:spTree>
    <p:extLst>
      <p:ext uri="{BB962C8B-B14F-4D97-AF65-F5344CB8AC3E}">
        <p14:creationId xmlns:p14="http://schemas.microsoft.com/office/powerpoint/2010/main" val="1757707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2B97E2-1303-CB8B-AA58-E6213AE05C0C}"/>
            </a:ext>
          </a:extLst>
        </p:cNvPr>
        <p:cNvGrpSpPr/>
        <p:nvPr/>
      </p:nvGrpSpPr>
      <p:grpSpPr>
        <a:xfrm>
          <a:off x="0" y="0"/>
          <a:ext cx="0" cy="0"/>
          <a:chOff x="0" y="0"/>
          <a:chExt cx="0" cy="0"/>
        </a:xfrm>
      </p:grpSpPr>
      <p:grpSp>
        <p:nvGrpSpPr>
          <p:cNvPr id="90" name="グループ化 89">
            <a:extLst>
              <a:ext uri="{FF2B5EF4-FFF2-40B4-BE49-F238E27FC236}">
                <a16:creationId xmlns:a16="http://schemas.microsoft.com/office/drawing/2014/main" id="{3B68B54F-8190-24D4-EDE4-BBF10FEE2ECE}"/>
              </a:ext>
            </a:extLst>
          </p:cNvPr>
          <p:cNvGrpSpPr/>
          <p:nvPr/>
        </p:nvGrpSpPr>
        <p:grpSpPr>
          <a:xfrm rot="5400000" flipV="1">
            <a:off x="492290" y="1928660"/>
            <a:ext cx="1091714" cy="47531"/>
            <a:chOff x="9043092" y="5728212"/>
            <a:chExt cx="1091714" cy="47531"/>
          </a:xfrm>
        </p:grpSpPr>
        <p:cxnSp>
          <p:nvCxnSpPr>
            <p:cNvPr id="91" name="直線矢印コネクタ 90">
              <a:extLst>
                <a:ext uri="{FF2B5EF4-FFF2-40B4-BE49-F238E27FC236}">
                  <a16:creationId xmlns:a16="http://schemas.microsoft.com/office/drawing/2014/main" id="{9534C598-E072-F32D-6D9E-539A636A6FA0}"/>
                </a:ext>
              </a:extLst>
            </p:cNvPr>
            <p:cNvCxnSpPr>
              <a:cxnSpLocks/>
              <a:stCxn id="92" idx="6"/>
              <a:endCxn id="93" idx="0"/>
            </p:cNvCxnSpPr>
            <p:nvPr/>
          </p:nvCxnSpPr>
          <p:spPr>
            <a:xfrm rot="5400000" flipH="1" flipV="1">
              <a:off x="9612713" y="5229886"/>
              <a:ext cx="3" cy="1044182"/>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2" name="楕円 91">
              <a:extLst>
                <a:ext uri="{FF2B5EF4-FFF2-40B4-BE49-F238E27FC236}">
                  <a16:creationId xmlns:a16="http://schemas.microsoft.com/office/drawing/2014/main" id="{6DAF1C34-7C2E-B371-A4AA-36D64A511A6E}"/>
                </a:ext>
              </a:extLst>
            </p:cNvPr>
            <p:cNvSpPr/>
            <p:nvPr/>
          </p:nvSpPr>
          <p:spPr>
            <a:xfrm>
              <a:off x="9043092"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3" name="二等辺三角形 92">
              <a:extLst>
                <a:ext uri="{FF2B5EF4-FFF2-40B4-BE49-F238E27FC236}">
                  <a16:creationId xmlns:a16="http://schemas.microsoft.com/office/drawing/2014/main" id="{553E781F-7128-705E-1613-24A711B614CE}"/>
                </a:ext>
              </a:extLst>
            </p:cNvPr>
            <p:cNvSpPr/>
            <p:nvPr/>
          </p:nvSpPr>
          <p:spPr>
            <a:xfrm rot="5400000">
              <a:off x="10075558"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A9E2C810-3659-8529-D136-989DD4A94073}"/>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1B974D24-DFF5-90C1-EC67-95D0F0E40BEF}"/>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3E472986-D693-4138-4583-2D7F4BE6CCA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B9F00649-8E12-DB3B-8F8C-A235BF2FF1C3}"/>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05E650C8-6592-7BA4-14A0-C9188DBB6DF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414029E9-E165-E4A6-6A82-3EB82CC1370B}"/>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2.5</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D054617F-8069-C41E-8D49-2B48750AAEA3}"/>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申告情報の設定</a:t>
              </a:r>
            </a:p>
          </p:txBody>
        </p:sp>
        <p:sp>
          <p:nvSpPr>
            <p:cNvPr id="14" name="正方形/長方形 13">
              <a:extLst>
                <a:ext uri="{FF2B5EF4-FFF2-40B4-BE49-F238E27FC236}">
                  <a16:creationId xmlns:a16="http://schemas.microsoft.com/office/drawing/2014/main" id="{33C83F5C-71FD-6B88-195B-D92D2E37DFE8}"/>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課税台帳管理</a:t>
              </a:r>
            </a:p>
          </p:txBody>
        </p:sp>
      </p:grpSp>
      <p:grpSp>
        <p:nvGrpSpPr>
          <p:cNvPr id="16" name="グループ化 15">
            <a:extLst>
              <a:ext uri="{FF2B5EF4-FFF2-40B4-BE49-F238E27FC236}">
                <a16:creationId xmlns:a16="http://schemas.microsoft.com/office/drawing/2014/main" id="{9097A13F-1B45-1896-C4F0-FCEADA5BB5EE}"/>
              </a:ext>
            </a:extLst>
          </p:cNvPr>
          <p:cNvGrpSpPr/>
          <p:nvPr/>
        </p:nvGrpSpPr>
        <p:grpSpPr>
          <a:xfrm>
            <a:off x="331641" y="1889571"/>
            <a:ext cx="8480719" cy="2627507"/>
            <a:chOff x="4383024" y="977900"/>
            <a:chExt cx="8480719" cy="447033"/>
          </a:xfrm>
        </p:grpSpPr>
        <p:sp>
          <p:nvSpPr>
            <p:cNvPr id="17" name="正方形/長方形 16">
              <a:extLst>
                <a:ext uri="{FF2B5EF4-FFF2-40B4-BE49-F238E27FC236}">
                  <a16:creationId xmlns:a16="http://schemas.microsoft.com/office/drawing/2014/main" id="{CA01765B-1CB9-3462-24C9-A1B19A1B1CE5}"/>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0C69633F-E6EC-F7AE-0C7B-A299B03B87A5}"/>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531E4CF6-4B07-3D76-E1BC-6FB160DEA43B}"/>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7</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EFC1641E-A1EC-F111-0FCF-D276A70D0004}"/>
              </a:ext>
            </a:extLst>
          </p:cNvPr>
          <p:cNvGrpSpPr/>
          <p:nvPr/>
        </p:nvGrpSpPr>
        <p:grpSpPr>
          <a:xfrm>
            <a:off x="1687133" y="2425765"/>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3B6B159B-856B-38E9-1C2E-A58EE7FDA78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D83AE023-D0C7-A65B-D959-288DD314335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申告受付</a:t>
              </a:r>
            </a:p>
          </p:txBody>
        </p:sp>
      </p:grpSp>
      <p:cxnSp>
        <p:nvCxnSpPr>
          <p:cNvPr id="33" name="直線矢印コネクタ 32">
            <a:extLst>
              <a:ext uri="{FF2B5EF4-FFF2-40B4-BE49-F238E27FC236}">
                <a16:creationId xmlns:a16="http://schemas.microsoft.com/office/drawing/2014/main" id="{F65300FE-0BDB-69D5-D824-1CC46E45BAAD}"/>
              </a:ext>
            </a:extLst>
          </p:cNvPr>
          <p:cNvCxnSpPr>
            <a:cxnSpLocks/>
            <a:stCxn id="22" idx="2"/>
            <a:endCxn id="118" idx="1"/>
          </p:cNvCxnSpPr>
          <p:nvPr/>
        </p:nvCxnSpPr>
        <p:spPr>
          <a:xfrm>
            <a:off x="1985075" y="2894515"/>
            <a:ext cx="1299" cy="192545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F31B95A4-4748-307B-1572-21C9556441AD}"/>
              </a:ext>
            </a:extLst>
          </p:cNvPr>
          <p:cNvCxnSpPr>
            <a:cxnSpLocks/>
            <a:stCxn id="4" idx="6"/>
            <a:endCxn id="22" idx="1"/>
          </p:cNvCxnSpPr>
          <p:nvPr/>
        </p:nvCxnSpPr>
        <p:spPr>
          <a:xfrm>
            <a:off x="1191143" y="2660140"/>
            <a:ext cx="49599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2CF67B62-A7E6-F495-FFD8-797A3CC8D048}"/>
              </a:ext>
            </a:extLst>
          </p:cNvPr>
          <p:cNvSpPr/>
          <p:nvPr/>
        </p:nvSpPr>
        <p:spPr>
          <a:xfrm>
            <a:off x="5298666" y="283654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D4F0B870-08F8-F12D-15CE-CC9F14E54C46}"/>
              </a:ext>
            </a:extLst>
          </p:cNvPr>
          <p:cNvSpPr/>
          <p:nvPr/>
        </p:nvSpPr>
        <p:spPr>
          <a:xfrm>
            <a:off x="6758568" y="5923460"/>
            <a:ext cx="2053792" cy="58097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3.1.1.</a:t>
            </a:r>
            <a:r>
              <a:rPr kumimoji="1" lang="zh-TW" altLang="en-US" sz="500" b="1" dirty="0">
                <a:solidFill>
                  <a:schemeClr val="tx1"/>
                </a:solidFill>
                <a:latin typeface="游ゴシック" panose="020B0400000000000000" pitchFamily="50" charset="-128"/>
                <a:ea typeface="游ゴシック" panose="020B0400000000000000" pitchFamily="50" charset="-128"/>
              </a:rPr>
              <a:t>　償却資産課税台帳管理</a:t>
            </a:r>
            <a:r>
              <a:rPr kumimoji="1" lang="ja-JP" altLang="en-US" sz="500" b="1" dirty="0">
                <a:solidFill>
                  <a:schemeClr val="tx1"/>
                </a:solidFill>
                <a:latin typeface="游ゴシック" panose="020B0400000000000000" pitchFamily="50" charset="-128"/>
                <a:ea typeface="游ゴシック" panose="020B0400000000000000" pitchFamily="50" charset="-128"/>
              </a:rPr>
              <a:t>＞</a:t>
            </a:r>
            <a:r>
              <a:rPr kumimoji="1" lang="zh-TW" altLang="en-US" sz="500" b="1" dirty="0">
                <a:solidFill>
                  <a:schemeClr val="tx1"/>
                </a:solidFill>
                <a:latin typeface="游ゴシック" panose="020B0400000000000000" pitchFamily="50" charset="-128"/>
                <a:ea typeface="游ゴシック" panose="020B0400000000000000" pitchFamily="50" charset="-128"/>
              </a:rPr>
              <a:t>課税台帳作成</a:t>
            </a:r>
          </a:p>
          <a:p>
            <a:r>
              <a:rPr kumimoji="1" lang="en-US" altLang="zh-TW" sz="500" b="1" dirty="0">
                <a:solidFill>
                  <a:schemeClr val="tx1"/>
                </a:solidFill>
                <a:latin typeface="游ゴシック" panose="020B0400000000000000" pitchFamily="50" charset="-128"/>
                <a:ea typeface="游ゴシック" panose="020B0400000000000000" pitchFamily="50" charset="-128"/>
              </a:rPr>
              <a:t>3.1.14.</a:t>
            </a:r>
            <a:r>
              <a:rPr kumimoji="1" lang="zh-TW" altLang="en-US" sz="500" b="1" dirty="0">
                <a:solidFill>
                  <a:schemeClr val="tx1"/>
                </a:solidFill>
                <a:latin typeface="游ゴシック" panose="020B0400000000000000" pitchFamily="50" charset="-128"/>
                <a:ea typeface="游ゴシック" panose="020B0400000000000000" pitchFamily="50" charset="-128"/>
              </a:rPr>
              <a:t>　申告書発送情報管理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55FECC28-4BF1-52DF-A32F-02AFD7C92DB5}"/>
              </a:ext>
            </a:extLst>
          </p:cNvPr>
          <p:cNvGrpSpPr/>
          <p:nvPr/>
        </p:nvGrpSpPr>
        <p:grpSpPr>
          <a:xfrm>
            <a:off x="1697257" y="4819966"/>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25FA2F0F-34AF-15E9-2B5C-08D0B906F48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DEF7B6B6-1B1C-4A1E-0C11-8C456BC952D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F91D2AE4-26C9-ADFA-7DE3-FC78C9912FA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47" name="直線矢印コネクタ 46">
            <a:extLst>
              <a:ext uri="{FF2B5EF4-FFF2-40B4-BE49-F238E27FC236}">
                <a16:creationId xmlns:a16="http://schemas.microsoft.com/office/drawing/2014/main" id="{3594354C-8CBE-9795-D2CC-2A2B337A30D9}"/>
              </a:ext>
            </a:extLst>
          </p:cNvPr>
          <p:cNvCxnSpPr>
            <a:cxnSpLocks/>
            <a:stCxn id="48" idx="2"/>
            <a:endCxn id="69" idx="1"/>
          </p:cNvCxnSpPr>
          <p:nvPr/>
        </p:nvCxnSpPr>
        <p:spPr>
          <a:xfrm>
            <a:off x="3508003" y="2894515"/>
            <a:ext cx="1299" cy="192545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40533927-C928-DD22-9B3C-6A7FBE75293A}"/>
              </a:ext>
            </a:extLst>
          </p:cNvPr>
          <p:cNvGrpSpPr/>
          <p:nvPr/>
        </p:nvGrpSpPr>
        <p:grpSpPr>
          <a:xfrm>
            <a:off x="3220185" y="4819966"/>
            <a:ext cx="575637" cy="451948"/>
            <a:chOff x="5274238" y="5435541"/>
            <a:chExt cx="439201" cy="345439"/>
          </a:xfrm>
        </p:grpSpPr>
        <p:sp>
          <p:nvSpPr>
            <p:cNvPr id="69" name="フローチャート: 磁気ディスク 68">
              <a:extLst>
                <a:ext uri="{FF2B5EF4-FFF2-40B4-BE49-F238E27FC236}">
                  <a16:creationId xmlns:a16="http://schemas.microsoft.com/office/drawing/2014/main" id="{19308C66-3F98-549D-089C-E24F835A4686}"/>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70" name="円弧 69">
              <a:extLst>
                <a:ext uri="{FF2B5EF4-FFF2-40B4-BE49-F238E27FC236}">
                  <a16:creationId xmlns:a16="http://schemas.microsoft.com/office/drawing/2014/main" id="{4B447108-B37B-3BDB-C19F-BCBEEE3C7C4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71" name="円弧 70">
              <a:extLst>
                <a:ext uri="{FF2B5EF4-FFF2-40B4-BE49-F238E27FC236}">
                  <a16:creationId xmlns:a16="http://schemas.microsoft.com/office/drawing/2014/main" id="{6AA7BB14-AD01-5F6B-C403-86F676D583E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97" name="グループ化 296">
            <a:extLst>
              <a:ext uri="{FF2B5EF4-FFF2-40B4-BE49-F238E27FC236}">
                <a16:creationId xmlns:a16="http://schemas.microsoft.com/office/drawing/2014/main" id="{80849627-D7A0-3E43-1016-37E305A78B00}"/>
              </a:ext>
            </a:extLst>
          </p:cNvPr>
          <p:cNvGrpSpPr/>
          <p:nvPr/>
        </p:nvGrpSpPr>
        <p:grpSpPr>
          <a:xfrm>
            <a:off x="3745933" y="5182108"/>
            <a:ext cx="752658" cy="405710"/>
            <a:chOff x="5549538" y="5066857"/>
            <a:chExt cx="752658" cy="405710"/>
          </a:xfrm>
        </p:grpSpPr>
        <p:cxnSp>
          <p:nvCxnSpPr>
            <p:cNvPr id="54" name="直線矢印コネクタ 53">
              <a:extLst>
                <a:ext uri="{FF2B5EF4-FFF2-40B4-BE49-F238E27FC236}">
                  <a16:creationId xmlns:a16="http://schemas.microsoft.com/office/drawing/2014/main" id="{8E87F356-E7D4-B853-E29D-7911B7367EBD}"/>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8C8A18A4-CC18-CFBC-6428-BD574F3C3725}"/>
                </a:ext>
              </a:extLst>
            </p:cNvPr>
            <p:cNvGrpSpPr/>
            <p:nvPr/>
          </p:nvGrpSpPr>
          <p:grpSpPr>
            <a:xfrm>
              <a:off x="5672158" y="5172745"/>
              <a:ext cx="69614" cy="299822"/>
              <a:chOff x="2439407" y="2962964"/>
              <a:chExt cx="69614" cy="430496"/>
            </a:xfrm>
          </p:grpSpPr>
          <p:cxnSp>
            <p:nvCxnSpPr>
              <p:cNvPr id="66" name="直線コネクタ 65">
                <a:extLst>
                  <a:ext uri="{FF2B5EF4-FFF2-40B4-BE49-F238E27FC236}">
                    <a16:creationId xmlns:a16="http://schemas.microsoft.com/office/drawing/2014/main" id="{18F8A000-C1F4-CB0F-0676-BA1037F7949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7" name="直線コネクタ 66">
                <a:extLst>
                  <a:ext uri="{FF2B5EF4-FFF2-40B4-BE49-F238E27FC236}">
                    <a16:creationId xmlns:a16="http://schemas.microsoft.com/office/drawing/2014/main" id="{DE5BC9E9-DF1C-3299-A17B-C3AD6187170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8" name="直線コネクタ 67">
                <a:extLst>
                  <a:ext uri="{FF2B5EF4-FFF2-40B4-BE49-F238E27FC236}">
                    <a16:creationId xmlns:a16="http://schemas.microsoft.com/office/drawing/2014/main" id="{776A8CE2-D956-AB26-1EF3-BDF88DAFDA3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5" name="正方形/長方形 64">
              <a:extLst>
                <a:ext uri="{FF2B5EF4-FFF2-40B4-BE49-F238E27FC236}">
                  <a16:creationId xmlns:a16="http://schemas.microsoft.com/office/drawing/2014/main" id="{AAD3BE6F-A477-2B3E-8B5D-A8597A39F122}"/>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sp>
        <p:nvSpPr>
          <p:cNvPr id="38" name="楕円 37">
            <a:extLst>
              <a:ext uri="{FF2B5EF4-FFF2-40B4-BE49-F238E27FC236}">
                <a16:creationId xmlns:a16="http://schemas.microsoft.com/office/drawing/2014/main" id="{82E26606-5F29-C743-F537-80F8ACB9E99D}"/>
              </a:ext>
            </a:extLst>
          </p:cNvPr>
          <p:cNvSpPr/>
          <p:nvPr/>
        </p:nvSpPr>
        <p:spPr>
          <a:xfrm>
            <a:off x="5640614" y="2507381"/>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BCB4F979-1D9F-0153-08FD-C0D9F4FFE7B5}"/>
              </a:ext>
            </a:extLst>
          </p:cNvPr>
          <p:cNvSpPr/>
          <p:nvPr/>
        </p:nvSpPr>
        <p:spPr>
          <a:xfrm>
            <a:off x="636445" y="2829787"/>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184" name="直線矢印コネクタ 183">
            <a:extLst>
              <a:ext uri="{FF2B5EF4-FFF2-40B4-BE49-F238E27FC236}">
                <a16:creationId xmlns:a16="http://schemas.microsoft.com/office/drawing/2014/main" id="{673B9BE9-3CD0-E012-3C89-2391A7817328}"/>
              </a:ext>
            </a:extLst>
          </p:cNvPr>
          <p:cNvCxnSpPr>
            <a:cxnSpLocks/>
            <a:stCxn id="22" idx="3"/>
            <a:endCxn id="48" idx="1"/>
          </p:cNvCxnSpPr>
          <p:nvPr/>
        </p:nvCxnSpPr>
        <p:spPr>
          <a:xfrm>
            <a:off x="2283017" y="2660140"/>
            <a:ext cx="92704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71" name="直線矢印コネクタ 270">
            <a:extLst>
              <a:ext uri="{FF2B5EF4-FFF2-40B4-BE49-F238E27FC236}">
                <a16:creationId xmlns:a16="http://schemas.microsoft.com/office/drawing/2014/main" id="{5EB2ECCD-48BB-67C0-2B30-FDC2E3184D54}"/>
              </a:ext>
            </a:extLst>
          </p:cNvPr>
          <p:cNvCxnSpPr>
            <a:cxnSpLocks/>
            <a:stCxn id="48" idx="3"/>
            <a:endCxn id="63" idx="1"/>
          </p:cNvCxnSpPr>
          <p:nvPr/>
        </p:nvCxnSpPr>
        <p:spPr>
          <a:xfrm>
            <a:off x="3805945" y="2660140"/>
            <a:ext cx="61064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DB9FD9E1-C91D-A12C-AF01-5053D8E711B1}"/>
              </a:ext>
            </a:extLst>
          </p:cNvPr>
          <p:cNvGrpSpPr/>
          <p:nvPr/>
        </p:nvGrpSpPr>
        <p:grpSpPr>
          <a:xfrm>
            <a:off x="2205411" y="5182108"/>
            <a:ext cx="752658" cy="405710"/>
            <a:chOff x="4488244" y="5206471"/>
            <a:chExt cx="752658" cy="405710"/>
          </a:xfrm>
        </p:grpSpPr>
        <p:cxnSp>
          <p:nvCxnSpPr>
            <p:cNvPr id="80" name="直線矢印コネクタ 79">
              <a:extLst>
                <a:ext uri="{FF2B5EF4-FFF2-40B4-BE49-F238E27FC236}">
                  <a16:creationId xmlns:a16="http://schemas.microsoft.com/office/drawing/2014/main" id="{A5627227-5D43-F129-C53E-254E7C2F08E4}"/>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1C4A220D-698B-4AA6-10DB-9B63C1CF6D3C}"/>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77BC526C-304D-2543-A7B8-A041D111688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B81639D1-9B11-3270-26F6-B31DD9CA618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8BA7B041-4BF3-B1A9-2515-C0C6A938F4B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3861D26C-A949-BD14-5D72-DB7350B5D93A}"/>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37" name="グループ化 36">
            <a:extLst>
              <a:ext uri="{FF2B5EF4-FFF2-40B4-BE49-F238E27FC236}">
                <a16:creationId xmlns:a16="http://schemas.microsoft.com/office/drawing/2014/main" id="{CE9A5C57-0533-BAC9-113C-B68A4B95845D}"/>
              </a:ext>
            </a:extLst>
          </p:cNvPr>
          <p:cNvGrpSpPr/>
          <p:nvPr/>
        </p:nvGrpSpPr>
        <p:grpSpPr>
          <a:xfrm>
            <a:off x="3210061" y="2425765"/>
            <a:ext cx="595884" cy="468750"/>
            <a:chOff x="2420174" y="2805910"/>
            <a:chExt cx="595884" cy="468750"/>
          </a:xfrm>
        </p:grpSpPr>
        <p:pic>
          <p:nvPicPr>
            <p:cNvPr id="46" name="グラフィックス 45" descr="ユーザー 枠線">
              <a:extLst>
                <a:ext uri="{FF2B5EF4-FFF2-40B4-BE49-F238E27FC236}">
                  <a16:creationId xmlns:a16="http://schemas.microsoft.com/office/drawing/2014/main" id="{6852AE7F-4853-E76D-C390-8138099D4E57}"/>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48" name="四角形: 角を丸くする 47">
              <a:extLst>
                <a:ext uri="{FF2B5EF4-FFF2-40B4-BE49-F238E27FC236}">
                  <a16:creationId xmlns:a16="http://schemas.microsoft.com/office/drawing/2014/main" id="{7E0FE2DD-849B-CBDF-D352-22AAEFB17CFE}"/>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申告情報の</a:t>
              </a:r>
              <a:endParaRPr kumimoji="1" lang="en-US" altLang="ja-JP" sz="500" b="1" dirty="0">
                <a:solidFill>
                  <a:schemeClr val="tx1"/>
                </a:solidFill>
                <a:latin typeface="+mn-ea"/>
              </a:endParaRPr>
            </a:p>
            <a:p>
              <a:pPr algn="ctr"/>
              <a:r>
                <a:rPr kumimoji="1" lang="ja-JP" altLang="en-US" sz="500" b="1" dirty="0">
                  <a:solidFill>
                    <a:schemeClr val="tx1"/>
                  </a:solidFill>
                  <a:latin typeface="+mn-ea"/>
                </a:rPr>
                <a:t>確認</a:t>
              </a:r>
            </a:p>
          </p:txBody>
        </p:sp>
      </p:grpSp>
      <p:grpSp>
        <p:nvGrpSpPr>
          <p:cNvPr id="111" name="グループ化 110">
            <a:extLst>
              <a:ext uri="{FF2B5EF4-FFF2-40B4-BE49-F238E27FC236}">
                <a16:creationId xmlns:a16="http://schemas.microsoft.com/office/drawing/2014/main" id="{ABBB2E2D-2461-EA03-7809-46F3BDF98411}"/>
              </a:ext>
            </a:extLst>
          </p:cNvPr>
          <p:cNvGrpSpPr/>
          <p:nvPr/>
        </p:nvGrpSpPr>
        <p:grpSpPr>
          <a:xfrm>
            <a:off x="1038145" y="1525159"/>
            <a:ext cx="1479685" cy="282453"/>
            <a:chOff x="5065446" y="4332597"/>
            <a:chExt cx="1479685" cy="282453"/>
          </a:xfrm>
        </p:grpSpPr>
        <p:cxnSp>
          <p:nvCxnSpPr>
            <p:cNvPr id="94" name="直線矢印コネクタ 93">
              <a:extLst>
                <a:ext uri="{FF2B5EF4-FFF2-40B4-BE49-F238E27FC236}">
                  <a16:creationId xmlns:a16="http://schemas.microsoft.com/office/drawing/2014/main" id="{26F4DE06-0047-3EB7-DFAC-4DD6825920AC}"/>
                </a:ext>
              </a:extLst>
            </p:cNvPr>
            <p:cNvCxnSpPr>
              <a:cxnSpLocks/>
              <a:endCxn id="100" idx="1"/>
            </p:cNvCxnSpPr>
            <p:nvPr/>
          </p:nvCxnSpPr>
          <p:spPr>
            <a:xfrm>
              <a:off x="5065446" y="4473823"/>
              <a:ext cx="27119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7BA5504C-3841-5A75-2A6F-006037A0620B}"/>
                </a:ext>
              </a:extLst>
            </p:cNvPr>
            <p:cNvSpPr/>
            <p:nvPr/>
          </p:nvSpPr>
          <p:spPr>
            <a:xfrm>
              <a:off x="5555716" y="43325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ja-JP" altLang="en-US" sz="500" b="1" dirty="0">
                  <a:solidFill>
                    <a:schemeClr val="tx1"/>
                  </a:solidFill>
                  <a:latin typeface="+mn-ea"/>
                </a:rPr>
                <a:t>償却資産申告書</a:t>
              </a:r>
            </a:p>
            <a:p>
              <a:r>
                <a:rPr kumimoji="1" lang="ja-JP" altLang="en-US" sz="500" b="1" dirty="0">
                  <a:solidFill>
                    <a:schemeClr val="tx1"/>
                  </a:solidFill>
                  <a:latin typeface="+mn-ea"/>
                </a:rPr>
                <a:t>増減確認はがき</a:t>
              </a:r>
            </a:p>
          </p:txBody>
        </p:sp>
        <p:pic>
          <p:nvPicPr>
            <p:cNvPr id="100" name="グラフィックス 99" descr="紙 枠線">
              <a:extLst>
                <a:ext uri="{FF2B5EF4-FFF2-40B4-BE49-F238E27FC236}">
                  <a16:creationId xmlns:a16="http://schemas.microsoft.com/office/drawing/2014/main" id="{D726EF6F-FA27-A010-6C51-D38AE2737BE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641" y="4342423"/>
              <a:ext cx="262800" cy="262800"/>
            </a:xfrm>
            <a:prstGeom prst="rect">
              <a:avLst/>
            </a:prstGeom>
          </p:spPr>
        </p:pic>
      </p:grpSp>
      <p:grpSp>
        <p:nvGrpSpPr>
          <p:cNvPr id="3" name="グループ化 2">
            <a:extLst>
              <a:ext uri="{FF2B5EF4-FFF2-40B4-BE49-F238E27FC236}">
                <a16:creationId xmlns:a16="http://schemas.microsoft.com/office/drawing/2014/main" id="{52C8AB88-5226-1AB1-FA19-38FE46E6EBDA}"/>
              </a:ext>
            </a:extLst>
          </p:cNvPr>
          <p:cNvGrpSpPr/>
          <p:nvPr/>
        </p:nvGrpSpPr>
        <p:grpSpPr>
          <a:xfrm>
            <a:off x="885143" y="2507140"/>
            <a:ext cx="306000" cy="306000"/>
            <a:chOff x="8420362" y="5457393"/>
            <a:chExt cx="182044" cy="182044"/>
          </a:xfrm>
        </p:grpSpPr>
        <p:sp>
          <p:nvSpPr>
            <p:cNvPr id="4" name="楕円 3">
              <a:extLst>
                <a:ext uri="{FF2B5EF4-FFF2-40B4-BE49-F238E27FC236}">
                  <a16:creationId xmlns:a16="http://schemas.microsoft.com/office/drawing/2014/main" id="{99CF9B8D-5CAA-0A6A-2C51-A12243044E25}"/>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B4C6954B-A5DC-02A3-B767-023EABB3935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grpSp>
        <p:nvGrpSpPr>
          <p:cNvPr id="172" name="グループ化 171">
            <a:extLst>
              <a:ext uri="{FF2B5EF4-FFF2-40B4-BE49-F238E27FC236}">
                <a16:creationId xmlns:a16="http://schemas.microsoft.com/office/drawing/2014/main" id="{344C6F8F-2B28-FD13-5A8F-141B0A61610A}"/>
              </a:ext>
            </a:extLst>
          </p:cNvPr>
          <p:cNvGrpSpPr/>
          <p:nvPr/>
        </p:nvGrpSpPr>
        <p:grpSpPr>
          <a:xfrm>
            <a:off x="2130972" y="2894515"/>
            <a:ext cx="621625" cy="706178"/>
            <a:chOff x="2304272" y="2988182"/>
            <a:chExt cx="621625" cy="706178"/>
          </a:xfrm>
        </p:grpSpPr>
        <p:pic>
          <p:nvPicPr>
            <p:cNvPr id="174" name="グラフィックス 173" descr="紙 枠線">
              <a:extLst>
                <a:ext uri="{FF2B5EF4-FFF2-40B4-BE49-F238E27FC236}">
                  <a16:creationId xmlns:a16="http://schemas.microsoft.com/office/drawing/2014/main" id="{1F57A440-32B0-FCF3-3428-893962565AE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75" name="直線矢印コネクタ 36">
              <a:extLst>
                <a:ext uri="{FF2B5EF4-FFF2-40B4-BE49-F238E27FC236}">
                  <a16:creationId xmlns:a16="http://schemas.microsoft.com/office/drawing/2014/main" id="{BB41A76F-0F40-E4D7-517C-4F2C575DF03E}"/>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6" name="正方形/長方形 175">
              <a:extLst>
                <a:ext uri="{FF2B5EF4-FFF2-40B4-BE49-F238E27FC236}">
                  <a16:creationId xmlns:a16="http://schemas.microsoft.com/office/drawing/2014/main" id="{A2929317-34EA-181B-7460-AD57F42F97ED}"/>
                </a:ext>
              </a:extLst>
            </p:cNvPr>
            <p:cNvSpPr/>
            <p:nvPr/>
          </p:nvSpPr>
          <p:spPr>
            <a:xfrm>
              <a:off x="2304272"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mn-ea"/>
                </a:rPr>
                <a:t>償却サマリ入力確認リスト</a:t>
              </a:r>
            </a:p>
            <a:p>
              <a:r>
                <a:rPr kumimoji="1" lang="ja-JP" altLang="en-US" sz="500" b="1" dirty="0">
                  <a:solidFill>
                    <a:schemeClr val="tx1"/>
                  </a:solidFill>
                  <a:latin typeface="+mn-ea"/>
                </a:rPr>
                <a:t>償却申告状況一覧</a:t>
              </a:r>
            </a:p>
            <a:p>
              <a:r>
                <a:rPr kumimoji="1" lang="ja-JP" altLang="en-US" sz="500" b="1" dirty="0">
                  <a:solidFill>
                    <a:schemeClr val="tx1"/>
                  </a:solidFill>
                  <a:latin typeface="+mn-ea"/>
                </a:rPr>
                <a:t>償却申告異動経過確認リスト</a:t>
              </a:r>
            </a:p>
            <a:p>
              <a:r>
                <a:rPr kumimoji="1" lang="ja-JP" altLang="en-US" sz="500" b="1" dirty="0">
                  <a:solidFill>
                    <a:schemeClr val="tx1"/>
                  </a:solidFill>
                  <a:latin typeface="+mn-ea"/>
                </a:rPr>
                <a:t>償却電算異動経過確認リスト</a:t>
              </a:r>
            </a:p>
            <a:p>
              <a:r>
                <a:rPr kumimoji="1" lang="ja-JP" altLang="en-US" sz="500" b="1" dirty="0">
                  <a:solidFill>
                    <a:schemeClr val="tx1"/>
                  </a:solidFill>
                  <a:latin typeface="+mn-ea"/>
                </a:rPr>
                <a:t>償却一品異動経過確認リスト</a:t>
              </a:r>
            </a:p>
            <a:p>
              <a:r>
                <a:rPr kumimoji="1" lang="ja-JP" altLang="en-US" sz="500" b="1" dirty="0">
                  <a:solidFill>
                    <a:schemeClr val="tx1"/>
                  </a:solidFill>
                  <a:latin typeface="+mn-ea"/>
                </a:rPr>
                <a:t>償却明細入力確認リスト</a:t>
              </a:r>
            </a:p>
            <a:p>
              <a:r>
                <a:rPr kumimoji="1" lang="ja-JP" altLang="en-US" sz="500" b="1" dirty="0">
                  <a:solidFill>
                    <a:schemeClr val="tx1"/>
                  </a:solidFill>
                  <a:latin typeface="+mn-ea"/>
                </a:rPr>
                <a:t>過年度明細書登録もれ一覧</a:t>
              </a:r>
              <a:endParaRPr kumimoji="1" lang="en-US" altLang="ja-JP" sz="500" b="1" dirty="0">
                <a:solidFill>
                  <a:schemeClr val="tx1"/>
                </a:solidFill>
                <a:latin typeface="+mn-ea"/>
              </a:endParaRPr>
            </a:p>
          </p:txBody>
        </p:sp>
      </p:grpSp>
      <p:cxnSp>
        <p:nvCxnSpPr>
          <p:cNvPr id="31" name="直線矢印コネクタ 30">
            <a:extLst>
              <a:ext uri="{FF2B5EF4-FFF2-40B4-BE49-F238E27FC236}">
                <a16:creationId xmlns:a16="http://schemas.microsoft.com/office/drawing/2014/main" id="{E6A59454-F8FA-2FC5-56E5-F70B3609F5CF}"/>
              </a:ext>
            </a:extLst>
          </p:cNvPr>
          <p:cNvCxnSpPr>
            <a:cxnSpLocks/>
            <a:stCxn id="63" idx="2"/>
            <a:endCxn id="35" idx="1"/>
          </p:cNvCxnSpPr>
          <p:nvPr/>
        </p:nvCxnSpPr>
        <p:spPr>
          <a:xfrm>
            <a:off x="4714527" y="2894515"/>
            <a:ext cx="1299" cy="192545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4" name="グループ化 33">
            <a:extLst>
              <a:ext uri="{FF2B5EF4-FFF2-40B4-BE49-F238E27FC236}">
                <a16:creationId xmlns:a16="http://schemas.microsoft.com/office/drawing/2014/main" id="{D5C68D77-C4D0-21B3-9F70-1BA0F3C64342}"/>
              </a:ext>
            </a:extLst>
          </p:cNvPr>
          <p:cNvGrpSpPr/>
          <p:nvPr/>
        </p:nvGrpSpPr>
        <p:grpSpPr>
          <a:xfrm>
            <a:off x="4426709" y="4819966"/>
            <a:ext cx="575637" cy="451948"/>
            <a:chOff x="5274238" y="5435541"/>
            <a:chExt cx="439201" cy="345439"/>
          </a:xfrm>
        </p:grpSpPr>
        <p:sp>
          <p:nvSpPr>
            <p:cNvPr id="35" name="フローチャート: 磁気ディスク 34">
              <a:extLst>
                <a:ext uri="{FF2B5EF4-FFF2-40B4-BE49-F238E27FC236}">
                  <a16:creationId xmlns:a16="http://schemas.microsoft.com/office/drawing/2014/main" id="{E82D0719-DC6F-24E3-5B4A-0DD718930556}"/>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6" name="円弧 35">
              <a:extLst>
                <a:ext uri="{FF2B5EF4-FFF2-40B4-BE49-F238E27FC236}">
                  <a16:creationId xmlns:a16="http://schemas.microsoft.com/office/drawing/2014/main" id="{A7F1D7DB-DC11-7032-29EB-A9504E77C79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9" name="円弧 38">
              <a:extLst>
                <a:ext uri="{FF2B5EF4-FFF2-40B4-BE49-F238E27FC236}">
                  <a16:creationId xmlns:a16="http://schemas.microsoft.com/office/drawing/2014/main" id="{24693690-5ED2-90A9-64B4-1430C790214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0" name="グループ化 39">
            <a:extLst>
              <a:ext uri="{FF2B5EF4-FFF2-40B4-BE49-F238E27FC236}">
                <a16:creationId xmlns:a16="http://schemas.microsoft.com/office/drawing/2014/main" id="{3B0B038C-852B-31E3-2F96-A4378BBF93FE}"/>
              </a:ext>
            </a:extLst>
          </p:cNvPr>
          <p:cNvGrpSpPr/>
          <p:nvPr/>
        </p:nvGrpSpPr>
        <p:grpSpPr>
          <a:xfrm>
            <a:off x="4952457" y="5182108"/>
            <a:ext cx="752658" cy="405710"/>
            <a:chOff x="5549538" y="5066857"/>
            <a:chExt cx="752658" cy="405710"/>
          </a:xfrm>
        </p:grpSpPr>
        <p:cxnSp>
          <p:nvCxnSpPr>
            <p:cNvPr id="41" name="直線矢印コネクタ 40">
              <a:extLst>
                <a:ext uri="{FF2B5EF4-FFF2-40B4-BE49-F238E27FC236}">
                  <a16:creationId xmlns:a16="http://schemas.microsoft.com/office/drawing/2014/main" id="{BFBE9052-4D59-A22F-7512-8E41FF46700B}"/>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8AE58E5C-8045-804D-19B2-AD3676B71C94}"/>
                </a:ext>
              </a:extLst>
            </p:cNvPr>
            <p:cNvGrpSpPr/>
            <p:nvPr/>
          </p:nvGrpSpPr>
          <p:grpSpPr>
            <a:xfrm>
              <a:off x="5672158" y="5172745"/>
              <a:ext cx="69614" cy="299822"/>
              <a:chOff x="2439407" y="2962964"/>
              <a:chExt cx="69614" cy="430496"/>
            </a:xfrm>
          </p:grpSpPr>
          <p:cxnSp>
            <p:nvCxnSpPr>
              <p:cNvPr id="50" name="直線コネクタ 49">
                <a:extLst>
                  <a:ext uri="{FF2B5EF4-FFF2-40B4-BE49-F238E27FC236}">
                    <a16:creationId xmlns:a16="http://schemas.microsoft.com/office/drawing/2014/main" id="{4EB33022-6D32-EAED-1502-F6874F9CF98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A29268BF-B896-BD91-E588-FA5FA55D728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E90BC412-36DE-CCC3-0996-9BFEB3F31FA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5" name="正方形/長方形 44">
              <a:extLst>
                <a:ext uri="{FF2B5EF4-FFF2-40B4-BE49-F238E27FC236}">
                  <a16:creationId xmlns:a16="http://schemas.microsoft.com/office/drawing/2014/main" id="{C8684483-9DF3-2838-F0AB-08EFC7B5593C}"/>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53" name="グループ化 52">
            <a:extLst>
              <a:ext uri="{FF2B5EF4-FFF2-40B4-BE49-F238E27FC236}">
                <a16:creationId xmlns:a16="http://schemas.microsoft.com/office/drawing/2014/main" id="{8B7FCBBA-B701-96D1-BFBE-D0B6109097F1}"/>
              </a:ext>
            </a:extLst>
          </p:cNvPr>
          <p:cNvGrpSpPr/>
          <p:nvPr/>
        </p:nvGrpSpPr>
        <p:grpSpPr>
          <a:xfrm>
            <a:off x="4416585" y="2425765"/>
            <a:ext cx="595884" cy="468750"/>
            <a:chOff x="2420174" y="2805910"/>
            <a:chExt cx="595884" cy="468750"/>
          </a:xfrm>
        </p:grpSpPr>
        <p:pic>
          <p:nvPicPr>
            <p:cNvPr id="61" name="グラフィックス 60" descr="ユーザー 枠線">
              <a:extLst>
                <a:ext uri="{FF2B5EF4-FFF2-40B4-BE49-F238E27FC236}">
                  <a16:creationId xmlns:a16="http://schemas.microsoft.com/office/drawing/2014/main" id="{A7C36EBD-7EBB-6464-F38C-FAEB0ADCCB2F}"/>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3" name="四角形: 角を丸くする 62">
              <a:extLst>
                <a:ext uri="{FF2B5EF4-FFF2-40B4-BE49-F238E27FC236}">
                  <a16:creationId xmlns:a16="http://schemas.microsoft.com/office/drawing/2014/main" id="{5AE3FBD3-051F-7E83-92F2-2A20EB88C81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新規登録</a:t>
              </a:r>
            </a:p>
          </p:txBody>
        </p:sp>
      </p:grpSp>
      <p:cxnSp>
        <p:nvCxnSpPr>
          <p:cNvPr id="101" name="直線矢印コネクタ 100">
            <a:extLst>
              <a:ext uri="{FF2B5EF4-FFF2-40B4-BE49-F238E27FC236}">
                <a16:creationId xmlns:a16="http://schemas.microsoft.com/office/drawing/2014/main" id="{F42B910E-280E-230C-2D05-53C18AFF3310}"/>
              </a:ext>
            </a:extLst>
          </p:cNvPr>
          <p:cNvCxnSpPr>
            <a:cxnSpLocks/>
            <a:stCxn id="63" idx="3"/>
            <a:endCxn id="38" idx="2"/>
          </p:cNvCxnSpPr>
          <p:nvPr/>
        </p:nvCxnSpPr>
        <p:spPr>
          <a:xfrm>
            <a:off x="5012469" y="2660140"/>
            <a:ext cx="62814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8" name="正方形/長方形 107">
            <a:extLst>
              <a:ext uri="{FF2B5EF4-FFF2-40B4-BE49-F238E27FC236}">
                <a16:creationId xmlns:a16="http://schemas.microsoft.com/office/drawing/2014/main" id="{7410BA3C-76B7-A30C-3D1B-85DF895849A3}"/>
              </a:ext>
            </a:extLst>
          </p:cNvPr>
          <p:cNvSpPr/>
          <p:nvPr/>
        </p:nvSpPr>
        <p:spPr>
          <a:xfrm>
            <a:off x="631403" y="2002614"/>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現年度申告情報</a:t>
            </a:r>
            <a:endParaRPr kumimoji="1" lang="en-US" altLang="ja-JP" sz="600" b="1" dirty="0">
              <a:solidFill>
                <a:schemeClr val="tx1"/>
              </a:solidFill>
              <a:highlight>
                <a:srgbClr val="FFFFFF"/>
              </a:highlight>
              <a:latin typeface="+mn-ea"/>
            </a:endParaRPr>
          </a:p>
          <a:p>
            <a:pPr algn="ct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spTree>
    <p:extLst>
      <p:ext uri="{BB962C8B-B14F-4D97-AF65-F5344CB8AC3E}">
        <p14:creationId xmlns:p14="http://schemas.microsoft.com/office/powerpoint/2010/main" val="159453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6E1F5E-4E75-3477-D6FD-E3449ABA8A38}"/>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9B5D01C3-8B41-D8FA-A70B-75EDE20D034B}"/>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C3445D46-4320-DDE0-57F4-BEBD0456E9CF}"/>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268AD679-976D-BB00-79B7-BA376B33F076}"/>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BEE20B4C-C7E9-A551-A0F6-A9A130F9D51A}"/>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11017DEE-6B4C-AB68-C60A-50B9ECF758D8}"/>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21F51B8E-11F7-AEEE-922E-95053CE25247}"/>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2.6</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7DD96365-5E19-0FAC-CB30-0E75C450FE99}"/>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申告内容確認調査</a:t>
              </a:r>
            </a:p>
          </p:txBody>
        </p:sp>
        <p:sp>
          <p:nvSpPr>
            <p:cNvPr id="14" name="正方形/長方形 13">
              <a:extLst>
                <a:ext uri="{FF2B5EF4-FFF2-40B4-BE49-F238E27FC236}">
                  <a16:creationId xmlns:a16="http://schemas.microsoft.com/office/drawing/2014/main" id="{2699DCD9-D1D5-7241-6CCC-9049D7609BAA}"/>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課税台帳管理</a:t>
              </a:r>
            </a:p>
          </p:txBody>
        </p:sp>
      </p:grpSp>
      <p:grpSp>
        <p:nvGrpSpPr>
          <p:cNvPr id="16" name="グループ化 15">
            <a:extLst>
              <a:ext uri="{FF2B5EF4-FFF2-40B4-BE49-F238E27FC236}">
                <a16:creationId xmlns:a16="http://schemas.microsoft.com/office/drawing/2014/main" id="{1339A93D-7AAD-0A4D-57B2-CAB76CC4A55F}"/>
              </a:ext>
            </a:extLst>
          </p:cNvPr>
          <p:cNvGrpSpPr/>
          <p:nvPr/>
        </p:nvGrpSpPr>
        <p:grpSpPr>
          <a:xfrm>
            <a:off x="331641" y="1889571"/>
            <a:ext cx="8480719" cy="2532705"/>
            <a:chOff x="4383024" y="977900"/>
            <a:chExt cx="8480719" cy="447033"/>
          </a:xfrm>
        </p:grpSpPr>
        <p:sp>
          <p:nvSpPr>
            <p:cNvPr id="17" name="正方形/長方形 16">
              <a:extLst>
                <a:ext uri="{FF2B5EF4-FFF2-40B4-BE49-F238E27FC236}">
                  <a16:creationId xmlns:a16="http://schemas.microsoft.com/office/drawing/2014/main" id="{D049BD50-78CD-DDF6-B398-A14508B05FAC}"/>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06902914-F8DC-D499-C303-9568B048980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390AFF15-0A91-0B46-DDF0-CC9520722AAE}"/>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8</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BB1C4F7E-64D7-8644-4737-B551E576AB7D}"/>
              </a:ext>
            </a:extLst>
          </p:cNvPr>
          <p:cNvCxnSpPr>
            <a:cxnSpLocks/>
            <a:stCxn id="44" idx="6"/>
            <a:endCxn id="20" idx="1"/>
          </p:cNvCxnSpPr>
          <p:nvPr/>
        </p:nvCxnSpPr>
        <p:spPr>
          <a:xfrm>
            <a:off x="1157121" y="2662709"/>
            <a:ext cx="41366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2E480B05-D17A-0F48-833B-AC5952E8A895}"/>
              </a:ext>
            </a:extLst>
          </p:cNvPr>
          <p:cNvSpPr/>
          <p:nvPr/>
        </p:nvSpPr>
        <p:spPr>
          <a:xfrm>
            <a:off x="7892178" y="282978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CEECEB51-DF96-54B5-ECDB-C1DBD2523933}"/>
              </a:ext>
            </a:extLst>
          </p:cNvPr>
          <p:cNvSpPr/>
          <p:nvPr/>
        </p:nvSpPr>
        <p:spPr>
          <a:xfrm>
            <a:off x="6758568" y="5829301"/>
            <a:ext cx="2053792" cy="67512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3.1.21.</a:t>
            </a:r>
            <a:r>
              <a:rPr kumimoji="1" lang="zh-TW" altLang="en-US" sz="500" b="1" dirty="0">
                <a:solidFill>
                  <a:schemeClr val="tx1"/>
                </a:solidFill>
                <a:latin typeface="游ゴシック" panose="020B0400000000000000" pitchFamily="50" charset="-128"/>
                <a:ea typeface="游ゴシック" panose="020B0400000000000000" pitchFamily="50" charset="-128"/>
              </a:rPr>
              <a:t>　申告内容確認調査結果情報管理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sp>
        <p:nvSpPr>
          <p:cNvPr id="38" name="楕円 37">
            <a:extLst>
              <a:ext uri="{FF2B5EF4-FFF2-40B4-BE49-F238E27FC236}">
                <a16:creationId xmlns:a16="http://schemas.microsoft.com/office/drawing/2014/main" id="{DC518BC3-97B7-8CFA-534E-FE88B18FFC9C}"/>
              </a:ext>
            </a:extLst>
          </p:cNvPr>
          <p:cNvSpPr/>
          <p:nvPr/>
        </p:nvSpPr>
        <p:spPr>
          <a:xfrm>
            <a:off x="8234126"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84" name="直線矢印コネクタ 183">
            <a:extLst>
              <a:ext uri="{FF2B5EF4-FFF2-40B4-BE49-F238E27FC236}">
                <a16:creationId xmlns:a16="http://schemas.microsoft.com/office/drawing/2014/main" id="{ADEA034B-728B-9D36-B1CE-C413CF5BDFF0}"/>
              </a:ext>
            </a:extLst>
          </p:cNvPr>
          <p:cNvCxnSpPr>
            <a:cxnSpLocks/>
            <a:stCxn id="3" idx="3"/>
            <a:endCxn id="6" idx="1"/>
          </p:cNvCxnSpPr>
          <p:nvPr/>
        </p:nvCxnSpPr>
        <p:spPr>
          <a:xfrm>
            <a:off x="3159279" y="2662709"/>
            <a:ext cx="41366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31" name="直線矢印コネクタ 30">
            <a:extLst>
              <a:ext uri="{FF2B5EF4-FFF2-40B4-BE49-F238E27FC236}">
                <a16:creationId xmlns:a16="http://schemas.microsoft.com/office/drawing/2014/main" id="{AA536C65-7791-E751-42DE-670BFFB985C5}"/>
              </a:ext>
            </a:extLst>
          </p:cNvPr>
          <p:cNvCxnSpPr>
            <a:cxnSpLocks/>
            <a:stCxn id="63" idx="2"/>
            <a:endCxn id="35" idx="1"/>
          </p:cNvCxnSpPr>
          <p:nvPr/>
        </p:nvCxnSpPr>
        <p:spPr>
          <a:xfrm>
            <a:off x="7308039" y="2897084"/>
            <a:ext cx="1299" cy="16906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4" name="グループ化 33">
            <a:extLst>
              <a:ext uri="{FF2B5EF4-FFF2-40B4-BE49-F238E27FC236}">
                <a16:creationId xmlns:a16="http://schemas.microsoft.com/office/drawing/2014/main" id="{FD08F683-8CD9-BEAF-838B-FE90260CCDF8}"/>
              </a:ext>
            </a:extLst>
          </p:cNvPr>
          <p:cNvGrpSpPr/>
          <p:nvPr/>
        </p:nvGrpSpPr>
        <p:grpSpPr>
          <a:xfrm>
            <a:off x="7020221" y="4587740"/>
            <a:ext cx="575637" cy="451948"/>
            <a:chOff x="5274238" y="5435541"/>
            <a:chExt cx="439201" cy="345439"/>
          </a:xfrm>
        </p:grpSpPr>
        <p:sp>
          <p:nvSpPr>
            <p:cNvPr id="35" name="フローチャート: 磁気ディスク 34">
              <a:extLst>
                <a:ext uri="{FF2B5EF4-FFF2-40B4-BE49-F238E27FC236}">
                  <a16:creationId xmlns:a16="http://schemas.microsoft.com/office/drawing/2014/main" id="{877432C5-530B-EFD8-409A-C57CF2A037DD}"/>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6" name="円弧 35">
              <a:extLst>
                <a:ext uri="{FF2B5EF4-FFF2-40B4-BE49-F238E27FC236}">
                  <a16:creationId xmlns:a16="http://schemas.microsoft.com/office/drawing/2014/main" id="{FDED45D1-3C28-8054-C047-658F9292DF7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9" name="円弧 38">
              <a:extLst>
                <a:ext uri="{FF2B5EF4-FFF2-40B4-BE49-F238E27FC236}">
                  <a16:creationId xmlns:a16="http://schemas.microsoft.com/office/drawing/2014/main" id="{3CB176FE-A80A-D94B-A327-F9872281718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0" name="グループ化 39">
            <a:extLst>
              <a:ext uri="{FF2B5EF4-FFF2-40B4-BE49-F238E27FC236}">
                <a16:creationId xmlns:a16="http://schemas.microsoft.com/office/drawing/2014/main" id="{0ADD5B9A-8013-D46A-68B4-ADB0F151B563}"/>
              </a:ext>
            </a:extLst>
          </p:cNvPr>
          <p:cNvGrpSpPr/>
          <p:nvPr/>
        </p:nvGrpSpPr>
        <p:grpSpPr>
          <a:xfrm>
            <a:off x="7545969" y="4949882"/>
            <a:ext cx="752658" cy="405710"/>
            <a:chOff x="5549538" y="5066857"/>
            <a:chExt cx="752658" cy="405710"/>
          </a:xfrm>
        </p:grpSpPr>
        <p:cxnSp>
          <p:nvCxnSpPr>
            <p:cNvPr id="41" name="直線矢印コネクタ 40">
              <a:extLst>
                <a:ext uri="{FF2B5EF4-FFF2-40B4-BE49-F238E27FC236}">
                  <a16:creationId xmlns:a16="http://schemas.microsoft.com/office/drawing/2014/main" id="{A3754D3A-7477-BD4A-B03D-22A673AF31F7}"/>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5560B9DD-9FD5-1984-F85C-FEEE9185BA1C}"/>
                </a:ext>
              </a:extLst>
            </p:cNvPr>
            <p:cNvGrpSpPr/>
            <p:nvPr/>
          </p:nvGrpSpPr>
          <p:grpSpPr>
            <a:xfrm>
              <a:off x="5672158" y="5172745"/>
              <a:ext cx="69614" cy="299822"/>
              <a:chOff x="2439407" y="2962964"/>
              <a:chExt cx="69614" cy="430496"/>
            </a:xfrm>
          </p:grpSpPr>
          <p:cxnSp>
            <p:nvCxnSpPr>
              <p:cNvPr id="50" name="直線コネクタ 49">
                <a:extLst>
                  <a:ext uri="{FF2B5EF4-FFF2-40B4-BE49-F238E27FC236}">
                    <a16:creationId xmlns:a16="http://schemas.microsoft.com/office/drawing/2014/main" id="{02164535-04A2-1F84-AB3D-58410F41EF0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4670C4E4-1B0A-F272-D25B-8B6C50FE567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2DA8D76E-BF15-F0B5-4401-CE7EA068027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5" name="正方形/長方形 44">
              <a:extLst>
                <a:ext uri="{FF2B5EF4-FFF2-40B4-BE49-F238E27FC236}">
                  <a16:creationId xmlns:a16="http://schemas.microsoft.com/office/drawing/2014/main" id="{A8E8898B-35B6-E752-6283-498F83514F07}"/>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53" name="グループ化 52">
            <a:extLst>
              <a:ext uri="{FF2B5EF4-FFF2-40B4-BE49-F238E27FC236}">
                <a16:creationId xmlns:a16="http://schemas.microsoft.com/office/drawing/2014/main" id="{9C46576E-D39E-6A5B-668C-9FAD1F25F39F}"/>
              </a:ext>
            </a:extLst>
          </p:cNvPr>
          <p:cNvGrpSpPr/>
          <p:nvPr/>
        </p:nvGrpSpPr>
        <p:grpSpPr>
          <a:xfrm>
            <a:off x="7010097" y="2428334"/>
            <a:ext cx="595884" cy="468750"/>
            <a:chOff x="2420174" y="2805910"/>
            <a:chExt cx="595884" cy="468750"/>
          </a:xfrm>
        </p:grpSpPr>
        <p:pic>
          <p:nvPicPr>
            <p:cNvPr id="61" name="グラフィックス 60" descr="ユーザー 枠線">
              <a:extLst>
                <a:ext uri="{FF2B5EF4-FFF2-40B4-BE49-F238E27FC236}">
                  <a16:creationId xmlns:a16="http://schemas.microsoft.com/office/drawing/2014/main" id="{7E077F8A-0E64-9DE5-85C8-0AD043288C0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3" name="四角形: 角を丸くする 62">
              <a:extLst>
                <a:ext uri="{FF2B5EF4-FFF2-40B4-BE49-F238E27FC236}">
                  <a16:creationId xmlns:a16="http://schemas.microsoft.com/office/drawing/2014/main" id="{4C6DB540-8A8E-2611-6278-DE1A6F36C0D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登録</a:t>
              </a:r>
            </a:p>
          </p:txBody>
        </p:sp>
      </p:grpSp>
      <p:cxnSp>
        <p:nvCxnSpPr>
          <p:cNvPr id="101" name="直線矢印コネクタ 100">
            <a:extLst>
              <a:ext uri="{FF2B5EF4-FFF2-40B4-BE49-F238E27FC236}">
                <a16:creationId xmlns:a16="http://schemas.microsoft.com/office/drawing/2014/main" id="{6A63E593-09E1-BB48-4E65-4A809980238F}"/>
              </a:ext>
            </a:extLst>
          </p:cNvPr>
          <p:cNvCxnSpPr>
            <a:cxnSpLocks/>
            <a:stCxn id="63" idx="3"/>
            <a:endCxn id="38" idx="2"/>
          </p:cNvCxnSpPr>
          <p:nvPr/>
        </p:nvCxnSpPr>
        <p:spPr>
          <a:xfrm>
            <a:off x="7605981" y="2662709"/>
            <a:ext cx="62814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2" name="グループ化 11">
            <a:extLst>
              <a:ext uri="{FF2B5EF4-FFF2-40B4-BE49-F238E27FC236}">
                <a16:creationId xmlns:a16="http://schemas.microsoft.com/office/drawing/2014/main" id="{F9F5FB40-83C1-4F6A-BC44-7EF6F56EE0E4}"/>
              </a:ext>
            </a:extLst>
          </p:cNvPr>
          <p:cNvGrpSpPr/>
          <p:nvPr/>
        </p:nvGrpSpPr>
        <p:grpSpPr>
          <a:xfrm>
            <a:off x="1570785" y="2433953"/>
            <a:ext cx="587415" cy="457512"/>
            <a:chOff x="5266944" y="2798826"/>
            <a:chExt cx="455771" cy="301859"/>
          </a:xfrm>
        </p:grpSpPr>
        <p:sp>
          <p:nvSpPr>
            <p:cNvPr id="20" name="四角形: 角を丸くする 19">
              <a:extLst>
                <a:ext uri="{FF2B5EF4-FFF2-40B4-BE49-F238E27FC236}">
                  <a16:creationId xmlns:a16="http://schemas.microsoft.com/office/drawing/2014/main" id="{D4B0F45A-7924-5C6D-D14D-3982AFB66505}"/>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電話確認</a:t>
              </a:r>
            </a:p>
          </p:txBody>
        </p:sp>
        <p:pic>
          <p:nvPicPr>
            <p:cNvPr id="23" name="グラフィックス 22" descr="挙手 枠線">
              <a:extLst>
                <a:ext uri="{FF2B5EF4-FFF2-40B4-BE49-F238E27FC236}">
                  <a16:creationId xmlns:a16="http://schemas.microsoft.com/office/drawing/2014/main" id="{C6995480-A6B8-2686-7715-52B6D4797E2C}"/>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cxnSp>
        <p:nvCxnSpPr>
          <p:cNvPr id="96" name="直線矢印コネクタ 95">
            <a:extLst>
              <a:ext uri="{FF2B5EF4-FFF2-40B4-BE49-F238E27FC236}">
                <a16:creationId xmlns:a16="http://schemas.microsoft.com/office/drawing/2014/main" id="{9E08A9F0-03F4-C1F6-85FE-FF465D742538}"/>
              </a:ext>
            </a:extLst>
          </p:cNvPr>
          <p:cNvCxnSpPr>
            <a:cxnSpLocks/>
            <a:stCxn id="20" idx="3"/>
            <a:endCxn id="3" idx="1"/>
          </p:cNvCxnSpPr>
          <p:nvPr/>
        </p:nvCxnSpPr>
        <p:spPr>
          <a:xfrm>
            <a:off x="2158200" y="2662709"/>
            <a:ext cx="41366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7" name="正方形/長方形 26">
            <a:extLst>
              <a:ext uri="{FF2B5EF4-FFF2-40B4-BE49-F238E27FC236}">
                <a16:creationId xmlns:a16="http://schemas.microsoft.com/office/drawing/2014/main" id="{65ABFDCF-92FA-4931-7905-A7EDB3960F67}"/>
              </a:ext>
            </a:extLst>
          </p:cNvPr>
          <p:cNvSpPr/>
          <p:nvPr/>
        </p:nvSpPr>
        <p:spPr>
          <a:xfrm>
            <a:off x="602423" y="281030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44" name="楕円 43">
            <a:extLst>
              <a:ext uri="{FF2B5EF4-FFF2-40B4-BE49-F238E27FC236}">
                <a16:creationId xmlns:a16="http://schemas.microsoft.com/office/drawing/2014/main" id="{6C11B180-D9D2-8549-A2FE-5F0F416D0806}"/>
              </a:ext>
            </a:extLst>
          </p:cNvPr>
          <p:cNvSpPr/>
          <p:nvPr/>
        </p:nvSpPr>
        <p:spPr>
          <a:xfrm>
            <a:off x="851121" y="250970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6" name="グループ化 45">
            <a:extLst>
              <a:ext uri="{FF2B5EF4-FFF2-40B4-BE49-F238E27FC236}">
                <a16:creationId xmlns:a16="http://schemas.microsoft.com/office/drawing/2014/main" id="{C374A874-B4CC-71F1-5329-8CB528605DC5}"/>
              </a:ext>
            </a:extLst>
          </p:cNvPr>
          <p:cNvGrpSpPr/>
          <p:nvPr/>
        </p:nvGrpSpPr>
        <p:grpSpPr>
          <a:xfrm>
            <a:off x="4760513" y="2428334"/>
            <a:ext cx="595884" cy="468750"/>
            <a:chOff x="2420174" y="2805910"/>
            <a:chExt cx="595884" cy="468750"/>
          </a:xfrm>
        </p:grpSpPr>
        <p:pic>
          <p:nvPicPr>
            <p:cNvPr id="47" name="グラフィックス 46" descr="ユーザー 枠線">
              <a:extLst>
                <a:ext uri="{FF2B5EF4-FFF2-40B4-BE49-F238E27FC236}">
                  <a16:creationId xmlns:a16="http://schemas.microsoft.com/office/drawing/2014/main" id="{14CD0171-A7E1-3ED5-0BB3-F8A12F7AB155}"/>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48" name="四角形: 角を丸くする 47">
              <a:extLst>
                <a:ext uri="{FF2B5EF4-FFF2-40B4-BE49-F238E27FC236}">
                  <a16:creationId xmlns:a16="http://schemas.microsoft.com/office/drawing/2014/main" id="{4A9884BD-BD0A-2CD0-ACC6-E519C8D21B6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調査結果入力</a:t>
              </a:r>
              <a:endParaRPr kumimoji="1" lang="en-US" altLang="ja-JP" sz="500" b="1" dirty="0">
                <a:solidFill>
                  <a:schemeClr val="tx1"/>
                </a:solidFill>
                <a:latin typeface="+mn-ea"/>
              </a:endParaRPr>
            </a:p>
          </p:txBody>
        </p:sp>
      </p:grpSp>
      <p:cxnSp>
        <p:nvCxnSpPr>
          <p:cNvPr id="54" name="直線矢印コネクタ 53">
            <a:extLst>
              <a:ext uri="{FF2B5EF4-FFF2-40B4-BE49-F238E27FC236}">
                <a16:creationId xmlns:a16="http://schemas.microsoft.com/office/drawing/2014/main" id="{2741D32D-F84F-8242-4F66-B62620DAF98E}"/>
              </a:ext>
            </a:extLst>
          </p:cNvPr>
          <p:cNvCxnSpPr>
            <a:cxnSpLocks/>
            <a:stCxn id="48" idx="2"/>
            <a:endCxn id="65" idx="1"/>
          </p:cNvCxnSpPr>
          <p:nvPr/>
        </p:nvCxnSpPr>
        <p:spPr>
          <a:xfrm>
            <a:off x="5058455" y="2897084"/>
            <a:ext cx="1299" cy="16906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0" name="グループ化 59">
            <a:extLst>
              <a:ext uri="{FF2B5EF4-FFF2-40B4-BE49-F238E27FC236}">
                <a16:creationId xmlns:a16="http://schemas.microsoft.com/office/drawing/2014/main" id="{0CED44B3-BB7E-F7DD-3A13-706B859C816E}"/>
              </a:ext>
            </a:extLst>
          </p:cNvPr>
          <p:cNvGrpSpPr/>
          <p:nvPr/>
        </p:nvGrpSpPr>
        <p:grpSpPr>
          <a:xfrm>
            <a:off x="4770637" y="4587740"/>
            <a:ext cx="575637" cy="451948"/>
            <a:chOff x="5274238" y="5435536"/>
            <a:chExt cx="439201" cy="345439"/>
          </a:xfrm>
        </p:grpSpPr>
        <p:sp>
          <p:nvSpPr>
            <p:cNvPr id="65" name="フローチャート: 磁気ディスク 64">
              <a:extLst>
                <a:ext uri="{FF2B5EF4-FFF2-40B4-BE49-F238E27FC236}">
                  <a16:creationId xmlns:a16="http://schemas.microsoft.com/office/drawing/2014/main" id="{42FB9237-17F1-7C7E-5EB6-C7B67DB7B89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66" name="円弧 65">
              <a:extLst>
                <a:ext uri="{FF2B5EF4-FFF2-40B4-BE49-F238E27FC236}">
                  <a16:creationId xmlns:a16="http://schemas.microsoft.com/office/drawing/2014/main" id="{19FE866A-E4D7-B0D8-CF9C-778B281B3A1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67" name="円弧 66">
              <a:extLst>
                <a:ext uri="{FF2B5EF4-FFF2-40B4-BE49-F238E27FC236}">
                  <a16:creationId xmlns:a16="http://schemas.microsoft.com/office/drawing/2014/main" id="{96ED2FD4-83E3-C962-55C7-5CF47314C42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cxnSp>
        <p:nvCxnSpPr>
          <p:cNvPr id="68" name="直線矢印コネクタ 67">
            <a:extLst>
              <a:ext uri="{FF2B5EF4-FFF2-40B4-BE49-F238E27FC236}">
                <a16:creationId xmlns:a16="http://schemas.microsoft.com/office/drawing/2014/main" id="{A0B2755B-E6A0-1CE8-AF7A-DAD8FE96D4BF}"/>
              </a:ext>
            </a:extLst>
          </p:cNvPr>
          <p:cNvCxnSpPr>
            <a:cxnSpLocks/>
            <a:stCxn id="48" idx="3"/>
            <a:endCxn id="91" idx="1"/>
          </p:cNvCxnSpPr>
          <p:nvPr/>
        </p:nvCxnSpPr>
        <p:spPr>
          <a:xfrm>
            <a:off x="5356397" y="2662709"/>
            <a:ext cx="53314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9" name="グループ化 68">
            <a:extLst>
              <a:ext uri="{FF2B5EF4-FFF2-40B4-BE49-F238E27FC236}">
                <a16:creationId xmlns:a16="http://schemas.microsoft.com/office/drawing/2014/main" id="{099B5273-83A4-2C2E-C1AB-8EF9D4EAD1FF}"/>
              </a:ext>
            </a:extLst>
          </p:cNvPr>
          <p:cNvGrpSpPr/>
          <p:nvPr/>
        </p:nvGrpSpPr>
        <p:grpSpPr>
          <a:xfrm>
            <a:off x="5279507" y="4949882"/>
            <a:ext cx="752658" cy="405710"/>
            <a:chOff x="4488244" y="5206471"/>
            <a:chExt cx="752658" cy="405710"/>
          </a:xfrm>
        </p:grpSpPr>
        <p:cxnSp>
          <p:nvCxnSpPr>
            <p:cNvPr id="70" name="直線矢印コネクタ 69">
              <a:extLst>
                <a:ext uri="{FF2B5EF4-FFF2-40B4-BE49-F238E27FC236}">
                  <a16:creationId xmlns:a16="http://schemas.microsoft.com/office/drawing/2014/main" id="{E7FD059E-F2EE-E568-79DB-3521EEC2D288}"/>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1" name="グループ化 70">
              <a:extLst>
                <a:ext uri="{FF2B5EF4-FFF2-40B4-BE49-F238E27FC236}">
                  <a16:creationId xmlns:a16="http://schemas.microsoft.com/office/drawing/2014/main" id="{F0A96510-ADFA-B5A5-A798-73E84133BE91}"/>
                </a:ext>
              </a:extLst>
            </p:cNvPr>
            <p:cNvGrpSpPr/>
            <p:nvPr/>
          </p:nvGrpSpPr>
          <p:grpSpPr>
            <a:xfrm>
              <a:off x="4610864" y="5312359"/>
              <a:ext cx="69614" cy="299822"/>
              <a:chOff x="2439407" y="2962964"/>
              <a:chExt cx="69614" cy="430496"/>
            </a:xfrm>
          </p:grpSpPr>
          <p:cxnSp>
            <p:nvCxnSpPr>
              <p:cNvPr id="83" name="直線コネクタ 82">
                <a:extLst>
                  <a:ext uri="{FF2B5EF4-FFF2-40B4-BE49-F238E27FC236}">
                    <a16:creationId xmlns:a16="http://schemas.microsoft.com/office/drawing/2014/main" id="{B33D5B3E-FF2B-DA11-DE34-74EFC8FA9D1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4" name="直線コネクタ 83">
                <a:extLst>
                  <a:ext uri="{FF2B5EF4-FFF2-40B4-BE49-F238E27FC236}">
                    <a16:creationId xmlns:a16="http://schemas.microsoft.com/office/drawing/2014/main" id="{F18C125D-FC08-1166-FF74-7678739F062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97" name="直線コネクタ 96">
                <a:extLst>
                  <a:ext uri="{FF2B5EF4-FFF2-40B4-BE49-F238E27FC236}">
                    <a16:creationId xmlns:a16="http://schemas.microsoft.com/office/drawing/2014/main" id="{29A43E9C-F1B0-27DB-34B5-F34AC7401D8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2" name="正方形/長方形 81">
              <a:extLst>
                <a:ext uri="{FF2B5EF4-FFF2-40B4-BE49-F238E27FC236}">
                  <a16:creationId xmlns:a16="http://schemas.microsoft.com/office/drawing/2014/main" id="{FA80E17B-8C29-B476-84BC-3A395DABDDCC}"/>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98" name="グループ化 97">
            <a:extLst>
              <a:ext uri="{FF2B5EF4-FFF2-40B4-BE49-F238E27FC236}">
                <a16:creationId xmlns:a16="http://schemas.microsoft.com/office/drawing/2014/main" id="{EA133C7C-A719-C234-D226-6F9402CBACC0}"/>
              </a:ext>
            </a:extLst>
          </p:cNvPr>
          <p:cNvGrpSpPr/>
          <p:nvPr/>
        </p:nvGrpSpPr>
        <p:grpSpPr>
          <a:xfrm>
            <a:off x="5222515" y="2894515"/>
            <a:ext cx="635655" cy="706081"/>
            <a:chOff x="2321719" y="2988182"/>
            <a:chExt cx="635655" cy="706081"/>
          </a:xfrm>
        </p:grpSpPr>
        <p:pic>
          <p:nvPicPr>
            <p:cNvPr id="103" name="グラフィックス 102" descr="紙 枠線">
              <a:extLst>
                <a:ext uri="{FF2B5EF4-FFF2-40B4-BE49-F238E27FC236}">
                  <a16:creationId xmlns:a16="http://schemas.microsoft.com/office/drawing/2014/main" id="{8C9248D5-D8BC-C95E-8A3B-9FB0D15567F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92892" y="3131836"/>
              <a:ext cx="307340" cy="307340"/>
            </a:xfrm>
            <a:prstGeom prst="rect">
              <a:avLst/>
            </a:prstGeom>
          </p:spPr>
        </p:pic>
        <p:cxnSp>
          <p:nvCxnSpPr>
            <p:cNvPr id="104" name="直線矢印コネクタ 36">
              <a:extLst>
                <a:ext uri="{FF2B5EF4-FFF2-40B4-BE49-F238E27FC236}">
                  <a16:creationId xmlns:a16="http://schemas.microsoft.com/office/drawing/2014/main" id="{25A6034A-746D-811C-FE5A-7B15883F3D85}"/>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05" name="正方形/長方形 104">
              <a:extLst>
                <a:ext uri="{FF2B5EF4-FFF2-40B4-BE49-F238E27FC236}">
                  <a16:creationId xmlns:a16="http://schemas.microsoft.com/office/drawing/2014/main" id="{AAB76E36-D280-F077-E84D-4AF79F01ACB1}"/>
                </a:ext>
              </a:extLst>
            </p:cNvPr>
            <p:cNvSpPr/>
            <p:nvPr/>
          </p:nvSpPr>
          <p:spPr>
            <a:xfrm>
              <a:off x="2335749" y="341181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償却資産調査結果リスト</a:t>
              </a:r>
              <a:endParaRPr kumimoji="1" lang="en-US" altLang="ja-JP" sz="500" b="1" dirty="0">
                <a:solidFill>
                  <a:schemeClr val="tx1"/>
                </a:solidFill>
                <a:latin typeface="+mn-ea"/>
              </a:endParaRPr>
            </a:p>
          </p:txBody>
        </p:sp>
      </p:grpSp>
      <p:grpSp>
        <p:nvGrpSpPr>
          <p:cNvPr id="2" name="グループ化 1">
            <a:extLst>
              <a:ext uri="{FF2B5EF4-FFF2-40B4-BE49-F238E27FC236}">
                <a16:creationId xmlns:a16="http://schemas.microsoft.com/office/drawing/2014/main" id="{0E85B52A-5348-FADA-ED5B-85E1D6BFD1E9}"/>
              </a:ext>
            </a:extLst>
          </p:cNvPr>
          <p:cNvGrpSpPr/>
          <p:nvPr/>
        </p:nvGrpSpPr>
        <p:grpSpPr>
          <a:xfrm>
            <a:off x="2571864" y="2433953"/>
            <a:ext cx="587415" cy="457512"/>
            <a:chOff x="5266944" y="2798826"/>
            <a:chExt cx="455771" cy="301859"/>
          </a:xfrm>
        </p:grpSpPr>
        <p:sp>
          <p:nvSpPr>
            <p:cNvPr id="3" name="四角形: 角を丸くする 2">
              <a:extLst>
                <a:ext uri="{FF2B5EF4-FFF2-40B4-BE49-F238E27FC236}">
                  <a16:creationId xmlns:a16="http://schemas.microsoft.com/office/drawing/2014/main" id="{237A5C6C-C184-0999-B01F-E12EBF61CFBA}"/>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資料提供依頼</a:t>
              </a:r>
            </a:p>
          </p:txBody>
        </p:sp>
        <p:pic>
          <p:nvPicPr>
            <p:cNvPr id="4" name="グラフィックス 3" descr="挙手 枠線">
              <a:extLst>
                <a:ext uri="{FF2B5EF4-FFF2-40B4-BE49-F238E27FC236}">
                  <a16:creationId xmlns:a16="http://schemas.microsoft.com/office/drawing/2014/main" id="{2FA77660-427A-55C1-207B-E8B63A0132E3}"/>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grpSp>
        <p:nvGrpSpPr>
          <p:cNvPr id="5" name="グループ化 4">
            <a:extLst>
              <a:ext uri="{FF2B5EF4-FFF2-40B4-BE49-F238E27FC236}">
                <a16:creationId xmlns:a16="http://schemas.microsoft.com/office/drawing/2014/main" id="{64F7DF2A-CBA1-AF3B-24BA-24FEBC802E1C}"/>
              </a:ext>
            </a:extLst>
          </p:cNvPr>
          <p:cNvGrpSpPr/>
          <p:nvPr/>
        </p:nvGrpSpPr>
        <p:grpSpPr>
          <a:xfrm>
            <a:off x="3572944" y="2433953"/>
            <a:ext cx="587415" cy="457512"/>
            <a:chOff x="5266944" y="2798826"/>
            <a:chExt cx="455771" cy="301859"/>
          </a:xfrm>
        </p:grpSpPr>
        <p:sp>
          <p:nvSpPr>
            <p:cNvPr id="6" name="四角形: 角を丸くする 5">
              <a:extLst>
                <a:ext uri="{FF2B5EF4-FFF2-40B4-BE49-F238E27FC236}">
                  <a16:creationId xmlns:a16="http://schemas.microsoft.com/office/drawing/2014/main" id="{031B7073-CABB-3E30-6FCA-E2059A53CF1B}"/>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実地調査</a:t>
              </a:r>
            </a:p>
          </p:txBody>
        </p:sp>
        <p:pic>
          <p:nvPicPr>
            <p:cNvPr id="19" name="グラフィックス 18" descr="挙手 枠線">
              <a:extLst>
                <a:ext uri="{FF2B5EF4-FFF2-40B4-BE49-F238E27FC236}">
                  <a16:creationId xmlns:a16="http://schemas.microsoft.com/office/drawing/2014/main" id="{469B7998-62B1-3E7D-617C-81AC815E9596}"/>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grpSp>
        <p:nvGrpSpPr>
          <p:cNvPr id="90" name="グループ化 89">
            <a:extLst>
              <a:ext uri="{FF2B5EF4-FFF2-40B4-BE49-F238E27FC236}">
                <a16:creationId xmlns:a16="http://schemas.microsoft.com/office/drawing/2014/main" id="{674660AD-173E-D550-EB54-D5981F3D5928}"/>
              </a:ext>
            </a:extLst>
          </p:cNvPr>
          <p:cNvGrpSpPr/>
          <p:nvPr/>
        </p:nvGrpSpPr>
        <p:grpSpPr>
          <a:xfrm>
            <a:off x="5889539" y="2433953"/>
            <a:ext cx="587415" cy="457512"/>
            <a:chOff x="5266944" y="2798826"/>
            <a:chExt cx="455771" cy="301859"/>
          </a:xfrm>
        </p:grpSpPr>
        <p:sp>
          <p:nvSpPr>
            <p:cNvPr id="91" name="四角形: 角を丸くする 90">
              <a:extLst>
                <a:ext uri="{FF2B5EF4-FFF2-40B4-BE49-F238E27FC236}">
                  <a16:creationId xmlns:a16="http://schemas.microsoft.com/office/drawing/2014/main" id="{EA9753C0-ACE6-A823-DF9A-8C4E86E91D92}"/>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確認</a:t>
              </a:r>
            </a:p>
          </p:txBody>
        </p:sp>
        <p:pic>
          <p:nvPicPr>
            <p:cNvPr id="92" name="グラフィックス 91" descr="挙手 枠線">
              <a:extLst>
                <a:ext uri="{FF2B5EF4-FFF2-40B4-BE49-F238E27FC236}">
                  <a16:creationId xmlns:a16="http://schemas.microsoft.com/office/drawing/2014/main" id="{B62FA0E1-E56F-1653-8FF9-7D749C44B18B}"/>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cxnSp>
        <p:nvCxnSpPr>
          <p:cNvPr id="99" name="直線矢印コネクタ 98">
            <a:extLst>
              <a:ext uri="{FF2B5EF4-FFF2-40B4-BE49-F238E27FC236}">
                <a16:creationId xmlns:a16="http://schemas.microsoft.com/office/drawing/2014/main" id="{C3EC6171-EABB-6230-7BB1-5F38B4038077}"/>
              </a:ext>
            </a:extLst>
          </p:cNvPr>
          <p:cNvCxnSpPr>
            <a:cxnSpLocks/>
            <a:stCxn id="6" idx="3"/>
            <a:endCxn id="48" idx="1"/>
          </p:cNvCxnSpPr>
          <p:nvPr/>
        </p:nvCxnSpPr>
        <p:spPr>
          <a:xfrm>
            <a:off x="4160359" y="2662709"/>
            <a:ext cx="60015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09" name="直線矢印コネクタ 108">
            <a:extLst>
              <a:ext uri="{FF2B5EF4-FFF2-40B4-BE49-F238E27FC236}">
                <a16:creationId xmlns:a16="http://schemas.microsoft.com/office/drawing/2014/main" id="{8862A383-5824-C102-18F5-0DAE9187FB63}"/>
              </a:ext>
            </a:extLst>
          </p:cNvPr>
          <p:cNvCxnSpPr>
            <a:cxnSpLocks/>
            <a:stCxn id="91" idx="3"/>
            <a:endCxn id="63" idx="1"/>
          </p:cNvCxnSpPr>
          <p:nvPr/>
        </p:nvCxnSpPr>
        <p:spPr>
          <a:xfrm>
            <a:off x="6476954" y="2662709"/>
            <a:ext cx="53314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31286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31BB6C-AC44-C5E1-8616-D3BDE558035E}"/>
            </a:ext>
          </a:extLst>
        </p:cNvPr>
        <p:cNvGrpSpPr/>
        <p:nvPr/>
      </p:nvGrpSpPr>
      <p:grpSpPr>
        <a:xfrm>
          <a:off x="0" y="0"/>
          <a:ext cx="0" cy="0"/>
          <a:chOff x="0" y="0"/>
          <a:chExt cx="0" cy="0"/>
        </a:xfrm>
      </p:grpSpPr>
      <p:grpSp>
        <p:nvGrpSpPr>
          <p:cNvPr id="90" name="グループ化 89">
            <a:extLst>
              <a:ext uri="{FF2B5EF4-FFF2-40B4-BE49-F238E27FC236}">
                <a16:creationId xmlns:a16="http://schemas.microsoft.com/office/drawing/2014/main" id="{A152A0AF-12BA-1466-A032-11DB261D02EC}"/>
              </a:ext>
            </a:extLst>
          </p:cNvPr>
          <p:cNvGrpSpPr/>
          <p:nvPr/>
        </p:nvGrpSpPr>
        <p:grpSpPr>
          <a:xfrm rot="16200000">
            <a:off x="-96383" y="3969708"/>
            <a:ext cx="2341660" cy="47531"/>
            <a:chOff x="7770301" y="5728210"/>
            <a:chExt cx="2341660" cy="47531"/>
          </a:xfrm>
        </p:grpSpPr>
        <p:cxnSp>
          <p:nvCxnSpPr>
            <p:cNvPr id="91" name="直線矢印コネクタ 90">
              <a:extLst>
                <a:ext uri="{FF2B5EF4-FFF2-40B4-BE49-F238E27FC236}">
                  <a16:creationId xmlns:a16="http://schemas.microsoft.com/office/drawing/2014/main" id="{E4A0E752-E3BA-84C4-8068-2100E014AD72}"/>
                </a:ext>
              </a:extLst>
            </p:cNvPr>
            <p:cNvCxnSpPr>
              <a:cxnSpLocks/>
              <a:stCxn id="92" idx="6"/>
              <a:endCxn id="93" idx="0"/>
            </p:cNvCxnSpPr>
            <p:nvPr/>
          </p:nvCxnSpPr>
          <p:spPr>
            <a:xfrm rot="5400000" flipH="1" flipV="1">
              <a:off x="8964896" y="4604912"/>
              <a:ext cx="1" cy="229412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2" name="楕円 91">
              <a:extLst>
                <a:ext uri="{FF2B5EF4-FFF2-40B4-BE49-F238E27FC236}">
                  <a16:creationId xmlns:a16="http://schemas.microsoft.com/office/drawing/2014/main" id="{6364B1EC-6767-2DBE-51D7-1F2D964224BC}"/>
                </a:ext>
              </a:extLst>
            </p:cNvPr>
            <p:cNvSpPr/>
            <p:nvPr/>
          </p:nvSpPr>
          <p:spPr>
            <a:xfrm>
              <a:off x="7770301" y="572821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93" name="二等辺三角形 92">
              <a:extLst>
                <a:ext uri="{FF2B5EF4-FFF2-40B4-BE49-F238E27FC236}">
                  <a16:creationId xmlns:a16="http://schemas.microsoft.com/office/drawing/2014/main" id="{C1B045F0-F6AA-C53F-CF37-7B0C0266554F}"/>
                </a:ext>
              </a:extLst>
            </p:cNvPr>
            <p:cNvSpPr/>
            <p:nvPr/>
          </p:nvSpPr>
          <p:spPr>
            <a:xfrm rot="5400000">
              <a:off x="10052713" y="571603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grpSp>
        <p:nvGrpSpPr>
          <p:cNvPr id="13" name="グループ化 12">
            <a:extLst>
              <a:ext uri="{FF2B5EF4-FFF2-40B4-BE49-F238E27FC236}">
                <a16:creationId xmlns:a16="http://schemas.microsoft.com/office/drawing/2014/main" id="{C2ADF75B-1017-196C-910B-A98430FDD11A}"/>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C6F686A3-F23B-A6CE-0189-CE76741E2362}"/>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納税</a:t>
              </a:r>
              <a:endParaRPr kumimoji="1" lang="en-US" altLang="ja-JP" sz="800" b="1" dirty="0">
                <a:solidFill>
                  <a:schemeClr val="tx1"/>
                </a:solidFill>
                <a:latin typeface="+mn-ea"/>
              </a:endParaRPr>
            </a:p>
            <a:p>
              <a:pPr algn="ctr"/>
              <a:r>
                <a:rPr kumimoji="1" lang="ja-JP" altLang="en-US" sz="800" b="1" dirty="0">
                  <a:solidFill>
                    <a:schemeClr val="tx1"/>
                  </a:solidFill>
                  <a:latin typeface="+mn-ea"/>
                </a:rPr>
                <a:t>義務者</a:t>
              </a:r>
            </a:p>
          </p:txBody>
        </p:sp>
        <p:sp>
          <p:nvSpPr>
            <p:cNvPr id="11" name="正方形/長方形 10">
              <a:extLst>
                <a:ext uri="{FF2B5EF4-FFF2-40B4-BE49-F238E27FC236}">
                  <a16:creationId xmlns:a16="http://schemas.microsoft.com/office/drawing/2014/main" id="{7322C3C9-E637-A9B8-4ED7-DCB78B9FC2B7}"/>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2183D3DE-83D3-016D-82A2-9474EF261225}"/>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7C5D1B2C-1673-E442-D5B3-21C49F9FDFC9}"/>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DC82CE0C-D940-E345-AD2F-E791C19C1E33}"/>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2.7</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A18F48FE-6D29-F8FE-7E87-621CB2B75693}"/>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配分資産の設定</a:t>
              </a:r>
            </a:p>
          </p:txBody>
        </p:sp>
        <p:sp>
          <p:nvSpPr>
            <p:cNvPr id="14" name="正方形/長方形 13">
              <a:extLst>
                <a:ext uri="{FF2B5EF4-FFF2-40B4-BE49-F238E27FC236}">
                  <a16:creationId xmlns:a16="http://schemas.microsoft.com/office/drawing/2014/main" id="{6BD7F2C1-0F5D-B575-28BF-B02EBE46C9CE}"/>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課税台帳管理</a:t>
              </a:r>
            </a:p>
          </p:txBody>
        </p:sp>
      </p:grpSp>
      <p:grpSp>
        <p:nvGrpSpPr>
          <p:cNvPr id="16" name="グループ化 15">
            <a:extLst>
              <a:ext uri="{FF2B5EF4-FFF2-40B4-BE49-F238E27FC236}">
                <a16:creationId xmlns:a16="http://schemas.microsoft.com/office/drawing/2014/main" id="{DC5B4D91-22FD-8BAC-0314-EFA4B7EAF616}"/>
              </a:ext>
            </a:extLst>
          </p:cNvPr>
          <p:cNvGrpSpPr/>
          <p:nvPr/>
        </p:nvGrpSpPr>
        <p:grpSpPr>
          <a:xfrm>
            <a:off x="331641" y="1889571"/>
            <a:ext cx="8480719" cy="2199325"/>
            <a:chOff x="4383024" y="977900"/>
            <a:chExt cx="8480719" cy="447033"/>
          </a:xfrm>
        </p:grpSpPr>
        <p:sp>
          <p:nvSpPr>
            <p:cNvPr id="17" name="正方形/長方形 16">
              <a:extLst>
                <a:ext uri="{FF2B5EF4-FFF2-40B4-BE49-F238E27FC236}">
                  <a16:creationId xmlns:a16="http://schemas.microsoft.com/office/drawing/2014/main" id="{B93EBD8F-613C-A201-D751-630E9F0D5B5A}"/>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固定資産税担当部門</a:t>
              </a:r>
            </a:p>
          </p:txBody>
        </p:sp>
        <p:sp>
          <p:nvSpPr>
            <p:cNvPr id="18" name="正方形/長方形 17">
              <a:extLst>
                <a:ext uri="{FF2B5EF4-FFF2-40B4-BE49-F238E27FC236}">
                  <a16:creationId xmlns:a16="http://schemas.microsoft.com/office/drawing/2014/main" id="{B9475775-B21A-064D-062F-A7AAF97F8A0C}"/>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20EA8C47-DBAD-1684-7E2B-8982A68F04D0}"/>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9</a:t>
            </a:fld>
            <a:endParaRPr kumimoji="1" lang="ja-JP" altLang="en-US" sz="800" dirty="0">
              <a:solidFill>
                <a:schemeClr val="tx1"/>
              </a:solidFill>
              <a:latin typeface="+mn-ea"/>
            </a:endParaRPr>
          </a:p>
        </p:txBody>
      </p:sp>
      <p:grpSp>
        <p:nvGrpSpPr>
          <p:cNvPr id="102" name="グループ化 101">
            <a:extLst>
              <a:ext uri="{FF2B5EF4-FFF2-40B4-BE49-F238E27FC236}">
                <a16:creationId xmlns:a16="http://schemas.microsoft.com/office/drawing/2014/main" id="{F24C65C6-4E71-03BD-271D-076E24A3C8FC}"/>
              </a:ext>
            </a:extLst>
          </p:cNvPr>
          <p:cNvGrpSpPr/>
          <p:nvPr/>
        </p:nvGrpSpPr>
        <p:grpSpPr>
          <a:xfrm>
            <a:off x="1984377" y="2428334"/>
            <a:ext cx="595884" cy="468750"/>
            <a:chOff x="2420174" y="2805910"/>
            <a:chExt cx="595884" cy="468750"/>
          </a:xfrm>
        </p:grpSpPr>
        <p:pic>
          <p:nvPicPr>
            <p:cNvPr id="21" name="グラフィックス 20" descr="ユーザー 枠線">
              <a:extLst>
                <a:ext uri="{FF2B5EF4-FFF2-40B4-BE49-F238E27FC236}">
                  <a16:creationId xmlns:a16="http://schemas.microsoft.com/office/drawing/2014/main" id="{3B4CDED4-1B89-2666-529E-FE06BEAE67B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2" name="四角形: 角を丸くする 21">
              <a:extLst>
                <a:ext uri="{FF2B5EF4-FFF2-40B4-BE49-F238E27FC236}">
                  <a16:creationId xmlns:a16="http://schemas.microsoft.com/office/drawing/2014/main" id="{177286F6-4914-05F6-DC34-8482C24D7E7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申告情報入力</a:t>
              </a:r>
            </a:p>
          </p:txBody>
        </p:sp>
      </p:grpSp>
      <p:cxnSp>
        <p:nvCxnSpPr>
          <p:cNvPr id="33" name="直線矢印コネクタ 32">
            <a:extLst>
              <a:ext uri="{FF2B5EF4-FFF2-40B4-BE49-F238E27FC236}">
                <a16:creationId xmlns:a16="http://schemas.microsoft.com/office/drawing/2014/main" id="{4CB8485A-B337-58C3-BCA4-8B2D2F826BF0}"/>
              </a:ext>
            </a:extLst>
          </p:cNvPr>
          <p:cNvCxnSpPr>
            <a:cxnSpLocks/>
            <a:stCxn id="22" idx="2"/>
            <a:endCxn id="118" idx="1"/>
          </p:cNvCxnSpPr>
          <p:nvPr/>
        </p:nvCxnSpPr>
        <p:spPr>
          <a:xfrm>
            <a:off x="2282319"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43" name="直線矢印コネクタ 42">
            <a:extLst>
              <a:ext uri="{FF2B5EF4-FFF2-40B4-BE49-F238E27FC236}">
                <a16:creationId xmlns:a16="http://schemas.microsoft.com/office/drawing/2014/main" id="{E24B3A0A-12A1-93B0-2B7B-51D2292D14DB}"/>
              </a:ext>
            </a:extLst>
          </p:cNvPr>
          <p:cNvCxnSpPr>
            <a:cxnSpLocks/>
            <a:stCxn id="4" idx="6"/>
            <a:endCxn id="22" idx="1"/>
          </p:cNvCxnSpPr>
          <p:nvPr/>
        </p:nvCxnSpPr>
        <p:spPr>
          <a:xfrm>
            <a:off x="1227447" y="2662709"/>
            <a:ext cx="75693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21A5CA93-ECD9-725D-7423-5F2F2B2D2BBD}"/>
              </a:ext>
            </a:extLst>
          </p:cNvPr>
          <p:cNvSpPr/>
          <p:nvPr/>
        </p:nvSpPr>
        <p:spPr>
          <a:xfrm>
            <a:off x="5263908" y="282312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p>
        </p:txBody>
      </p:sp>
      <p:sp>
        <p:nvSpPr>
          <p:cNvPr id="159" name="正方形/長方形 158">
            <a:extLst>
              <a:ext uri="{FF2B5EF4-FFF2-40B4-BE49-F238E27FC236}">
                <a16:creationId xmlns:a16="http://schemas.microsoft.com/office/drawing/2014/main" id="{1D7BEA71-92E7-C49F-A6C9-9320DAE17FBE}"/>
              </a:ext>
            </a:extLst>
          </p:cNvPr>
          <p:cNvSpPr/>
          <p:nvPr/>
        </p:nvSpPr>
        <p:spPr>
          <a:xfrm>
            <a:off x="6758568" y="5877559"/>
            <a:ext cx="2053792" cy="626871"/>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游ゴシック" panose="020B0400000000000000" pitchFamily="50" charset="-128"/>
                <a:ea typeface="游ゴシック" panose="020B0400000000000000" pitchFamily="50" charset="-128"/>
              </a:rPr>
              <a:t>①</a:t>
            </a:r>
            <a:endParaRPr kumimoji="1" lang="en-US" altLang="zh-TW" sz="500" b="1" dirty="0">
              <a:solidFill>
                <a:schemeClr val="tx1"/>
              </a:solidFill>
              <a:latin typeface="游ゴシック" panose="020B0400000000000000" pitchFamily="50" charset="-128"/>
              <a:ea typeface="游ゴシック" panose="020B0400000000000000" pitchFamily="50" charset="-128"/>
            </a:endParaRPr>
          </a:p>
          <a:p>
            <a:r>
              <a:rPr kumimoji="1" lang="en-US" altLang="zh-TW" sz="500" b="1" dirty="0">
                <a:solidFill>
                  <a:schemeClr val="tx1"/>
                </a:solidFill>
                <a:latin typeface="游ゴシック" panose="020B0400000000000000" pitchFamily="50" charset="-128"/>
                <a:ea typeface="游ゴシック" panose="020B0400000000000000" pitchFamily="50" charset="-128"/>
              </a:rPr>
              <a:t>3.1.22.</a:t>
            </a:r>
            <a:r>
              <a:rPr kumimoji="1" lang="zh-TW" altLang="en-US" sz="500" b="1" dirty="0">
                <a:solidFill>
                  <a:schemeClr val="tx1"/>
                </a:solidFill>
                <a:latin typeface="游ゴシック" panose="020B0400000000000000" pitchFamily="50" charset="-128"/>
                <a:ea typeface="游ゴシック" panose="020B0400000000000000" pitchFamily="50" charset="-128"/>
              </a:rPr>
              <a:t>　配分資産管理</a:t>
            </a:r>
            <a:endParaRPr kumimoji="1" lang="en-US" altLang="ja-JP" sz="500" b="1" dirty="0">
              <a:solidFill>
                <a:schemeClr val="tx1"/>
              </a:solidFill>
              <a:latin typeface="游ゴシック" panose="020B0400000000000000" pitchFamily="50" charset="-128"/>
              <a:ea typeface="游ゴシック" panose="020B0400000000000000" pitchFamily="50" charset="-128"/>
            </a:endParaRPr>
          </a:p>
        </p:txBody>
      </p:sp>
      <p:grpSp>
        <p:nvGrpSpPr>
          <p:cNvPr id="106" name="グループ化 105">
            <a:extLst>
              <a:ext uri="{FF2B5EF4-FFF2-40B4-BE49-F238E27FC236}">
                <a16:creationId xmlns:a16="http://schemas.microsoft.com/office/drawing/2014/main" id="{E96821F8-FAF5-0266-FE4D-D9F2D751701A}"/>
              </a:ext>
            </a:extLst>
          </p:cNvPr>
          <p:cNvGrpSpPr/>
          <p:nvPr/>
        </p:nvGrpSpPr>
        <p:grpSpPr>
          <a:xfrm>
            <a:off x="1994501" y="4281501"/>
            <a:ext cx="575637" cy="451948"/>
            <a:chOff x="5274238" y="5435536"/>
            <a:chExt cx="439201" cy="345439"/>
          </a:xfrm>
        </p:grpSpPr>
        <p:sp>
          <p:nvSpPr>
            <p:cNvPr id="118" name="フローチャート: 磁気ディスク 117">
              <a:extLst>
                <a:ext uri="{FF2B5EF4-FFF2-40B4-BE49-F238E27FC236}">
                  <a16:creationId xmlns:a16="http://schemas.microsoft.com/office/drawing/2014/main" id="{2DAEA54F-D95D-C511-D172-41F0346C177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19" name="円弧 118">
              <a:extLst>
                <a:ext uri="{FF2B5EF4-FFF2-40B4-BE49-F238E27FC236}">
                  <a16:creationId xmlns:a16="http://schemas.microsoft.com/office/drawing/2014/main" id="{F24CA025-2A53-931F-DCF6-BB2CCB5E4A5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20" name="円弧 119">
              <a:extLst>
                <a:ext uri="{FF2B5EF4-FFF2-40B4-BE49-F238E27FC236}">
                  <a16:creationId xmlns:a16="http://schemas.microsoft.com/office/drawing/2014/main" id="{BB2613DE-BA35-6661-1DAC-0A287DCD6FC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sp>
        <p:nvSpPr>
          <p:cNvPr id="38" name="楕円 37">
            <a:extLst>
              <a:ext uri="{FF2B5EF4-FFF2-40B4-BE49-F238E27FC236}">
                <a16:creationId xmlns:a16="http://schemas.microsoft.com/office/drawing/2014/main" id="{9DC0F06C-D7E1-1DF5-6529-36D2014EE3C9}"/>
              </a:ext>
            </a:extLst>
          </p:cNvPr>
          <p:cNvSpPr/>
          <p:nvPr/>
        </p:nvSpPr>
        <p:spPr>
          <a:xfrm>
            <a:off x="5605856"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F62D582C-36DF-297F-5978-2994FA688845}"/>
              </a:ext>
            </a:extLst>
          </p:cNvPr>
          <p:cNvSpPr/>
          <p:nvPr/>
        </p:nvSpPr>
        <p:spPr>
          <a:xfrm>
            <a:off x="521791" y="280401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cxnSp>
        <p:nvCxnSpPr>
          <p:cNvPr id="184" name="直線矢印コネクタ 183">
            <a:extLst>
              <a:ext uri="{FF2B5EF4-FFF2-40B4-BE49-F238E27FC236}">
                <a16:creationId xmlns:a16="http://schemas.microsoft.com/office/drawing/2014/main" id="{5C2B8E8E-D482-1FC0-0AF2-6A8AD48219E6}"/>
              </a:ext>
            </a:extLst>
          </p:cNvPr>
          <p:cNvCxnSpPr>
            <a:cxnSpLocks/>
            <a:stCxn id="20" idx="3"/>
            <a:endCxn id="63" idx="1"/>
          </p:cNvCxnSpPr>
          <p:nvPr/>
        </p:nvCxnSpPr>
        <p:spPr>
          <a:xfrm>
            <a:off x="3853556" y="2662709"/>
            <a:ext cx="52827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9C029491-BD87-5291-9A8D-957C8DA7BDD4}"/>
              </a:ext>
            </a:extLst>
          </p:cNvPr>
          <p:cNvGrpSpPr/>
          <p:nvPr/>
        </p:nvGrpSpPr>
        <p:grpSpPr>
          <a:xfrm>
            <a:off x="2502655" y="4643643"/>
            <a:ext cx="752658" cy="405710"/>
            <a:chOff x="4488244" y="5206471"/>
            <a:chExt cx="752658" cy="405710"/>
          </a:xfrm>
        </p:grpSpPr>
        <p:cxnSp>
          <p:nvCxnSpPr>
            <p:cNvPr id="80" name="直線矢印コネクタ 79">
              <a:extLst>
                <a:ext uri="{FF2B5EF4-FFF2-40B4-BE49-F238E27FC236}">
                  <a16:creationId xmlns:a16="http://schemas.microsoft.com/office/drawing/2014/main" id="{F1B234F9-4FDE-15DF-71E2-D7F99B3335C0}"/>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B126CCA6-F6A7-7C69-69FB-4E3490243D9E}"/>
                </a:ext>
              </a:extLst>
            </p:cNvPr>
            <p:cNvGrpSpPr/>
            <p:nvPr/>
          </p:nvGrpSpPr>
          <p:grpSpPr>
            <a:xfrm>
              <a:off x="4610864" y="5312359"/>
              <a:ext cx="69614" cy="299822"/>
              <a:chOff x="2439407" y="2962964"/>
              <a:chExt cx="69614" cy="430496"/>
            </a:xfrm>
          </p:grpSpPr>
          <p:cxnSp>
            <p:nvCxnSpPr>
              <p:cNvPr id="87" name="直線コネクタ 86">
                <a:extLst>
                  <a:ext uri="{FF2B5EF4-FFF2-40B4-BE49-F238E27FC236}">
                    <a16:creationId xmlns:a16="http://schemas.microsoft.com/office/drawing/2014/main" id="{C1FD70B5-939C-3214-1C5F-693609140C5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1E6A85B2-0557-CF65-EAA3-B9338C0166F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522D4B30-DF6A-316D-C35A-366F1441149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44126460-5D61-A825-A580-EC1E45BB86AC}"/>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111" name="グループ化 110">
            <a:extLst>
              <a:ext uri="{FF2B5EF4-FFF2-40B4-BE49-F238E27FC236}">
                <a16:creationId xmlns:a16="http://schemas.microsoft.com/office/drawing/2014/main" id="{05B4A827-0E8F-7056-E6CB-EDCCCA55CE8F}"/>
              </a:ext>
            </a:extLst>
          </p:cNvPr>
          <p:cNvGrpSpPr/>
          <p:nvPr/>
        </p:nvGrpSpPr>
        <p:grpSpPr>
          <a:xfrm>
            <a:off x="995935" y="4608050"/>
            <a:ext cx="989415" cy="564475"/>
            <a:chOff x="4993282" y="4316156"/>
            <a:chExt cx="989415" cy="564475"/>
          </a:xfrm>
        </p:grpSpPr>
        <p:cxnSp>
          <p:nvCxnSpPr>
            <p:cNvPr id="94" name="直線矢印コネクタ 93">
              <a:extLst>
                <a:ext uri="{FF2B5EF4-FFF2-40B4-BE49-F238E27FC236}">
                  <a16:creationId xmlns:a16="http://schemas.microsoft.com/office/drawing/2014/main" id="{E07383A0-BD57-37F6-1483-206BE7322D59}"/>
                </a:ext>
              </a:extLst>
            </p:cNvPr>
            <p:cNvCxnSpPr>
              <a:cxnSpLocks/>
              <a:endCxn id="100" idx="1"/>
            </p:cNvCxnSpPr>
            <p:nvPr/>
          </p:nvCxnSpPr>
          <p:spPr>
            <a:xfrm>
              <a:off x="5071794" y="4469826"/>
              <a:ext cx="26252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99" name="正方形/長方形 98">
              <a:extLst>
                <a:ext uri="{FF2B5EF4-FFF2-40B4-BE49-F238E27FC236}">
                  <a16:creationId xmlns:a16="http://schemas.microsoft.com/office/drawing/2014/main" id="{7E23B8B4-007D-E78F-AD10-74CF1A132F51}"/>
                </a:ext>
              </a:extLst>
            </p:cNvPr>
            <p:cNvSpPr/>
            <p:nvPr/>
          </p:nvSpPr>
          <p:spPr>
            <a:xfrm>
              <a:off x="4993282" y="459817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mn-ea"/>
                </a:rPr>
                <a:t>配分資産の価格に</a:t>
              </a:r>
              <a:endParaRPr kumimoji="1" lang="en-US" altLang="ja-JP" sz="500" b="1" dirty="0">
                <a:solidFill>
                  <a:schemeClr val="tx1"/>
                </a:solidFill>
                <a:latin typeface="+mn-ea"/>
              </a:endParaRPr>
            </a:p>
            <a:p>
              <a:pPr algn="ctr"/>
              <a:r>
                <a:rPr kumimoji="1" lang="ja-JP" altLang="en-US" sz="500" b="1" dirty="0">
                  <a:solidFill>
                    <a:schemeClr val="tx1"/>
                  </a:solidFill>
                  <a:latin typeface="+mn-ea"/>
                </a:rPr>
                <a:t>係る通知等</a:t>
              </a:r>
            </a:p>
          </p:txBody>
        </p:sp>
        <p:pic>
          <p:nvPicPr>
            <p:cNvPr id="100" name="グラフィックス 99" descr="紙 枠線">
              <a:extLst>
                <a:ext uri="{FF2B5EF4-FFF2-40B4-BE49-F238E27FC236}">
                  <a16:creationId xmlns:a16="http://schemas.microsoft.com/office/drawing/2014/main" id="{A0728782-9C4C-4FA7-2FE4-291BB5090B4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4319" y="4316156"/>
              <a:ext cx="307340" cy="307340"/>
            </a:xfrm>
            <a:prstGeom prst="rect">
              <a:avLst/>
            </a:prstGeom>
          </p:spPr>
        </p:pic>
      </p:grpSp>
      <p:grpSp>
        <p:nvGrpSpPr>
          <p:cNvPr id="3" name="グループ化 2">
            <a:extLst>
              <a:ext uri="{FF2B5EF4-FFF2-40B4-BE49-F238E27FC236}">
                <a16:creationId xmlns:a16="http://schemas.microsoft.com/office/drawing/2014/main" id="{553BB1CA-DFD5-5D50-8B22-DE872EA54B37}"/>
              </a:ext>
            </a:extLst>
          </p:cNvPr>
          <p:cNvGrpSpPr/>
          <p:nvPr/>
        </p:nvGrpSpPr>
        <p:grpSpPr>
          <a:xfrm>
            <a:off x="921447" y="2509709"/>
            <a:ext cx="306000" cy="306000"/>
            <a:chOff x="8420362" y="5457393"/>
            <a:chExt cx="182044" cy="182044"/>
          </a:xfrm>
        </p:grpSpPr>
        <p:sp>
          <p:nvSpPr>
            <p:cNvPr id="4" name="楕円 3">
              <a:extLst>
                <a:ext uri="{FF2B5EF4-FFF2-40B4-BE49-F238E27FC236}">
                  <a16:creationId xmlns:a16="http://schemas.microsoft.com/office/drawing/2014/main" id="{43F225C1-E2BA-15EC-1050-38E2D673520F}"/>
                </a:ext>
              </a:extLst>
            </p:cNvPr>
            <p:cNvSpPr/>
            <p:nvPr/>
          </p:nvSpPr>
          <p:spPr>
            <a:xfrm>
              <a:off x="8420362" y="5457393"/>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A902A362-1CB4-8807-87DE-257C7A5C4CD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432184" y="5469215"/>
              <a:ext cx="158400" cy="158400"/>
            </a:xfrm>
            <a:prstGeom prst="rect">
              <a:avLst/>
            </a:prstGeom>
          </p:spPr>
        </p:pic>
      </p:grpSp>
      <p:grpSp>
        <p:nvGrpSpPr>
          <p:cNvPr id="172" name="グループ化 171">
            <a:extLst>
              <a:ext uri="{FF2B5EF4-FFF2-40B4-BE49-F238E27FC236}">
                <a16:creationId xmlns:a16="http://schemas.microsoft.com/office/drawing/2014/main" id="{A4A08BD9-A4EE-C4CF-6D80-014B3BE49AAF}"/>
              </a:ext>
            </a:extLst>
          </p:cNvPr>
          <p:cNvGrpSpPr/>
          <p:nvPr/>
        </p:nvGrpSpPr>
        <p:grpSpPr>
          <a:xfrm>
            <a:off x="2445663" y="2894515"/>
            <a:ext cx="639086" cy="706178"/>
            <a:chOff x="2321719" y="2988182"/>
            <a:chExt cx="639086" cy="706178"/>
          </a:xfrm>
        </p:grpSpPr>
        <p:pic>
          <p:nvPicPr>
            <p:cNvPr id="174" name="グラフィックス 173" descr="紙 枠線">
              <a:extLst>
                <a:ext uri="{FF2B5EF4-FFF2-40B4-BE49-F238E27FC236}">
                  <a16:creationId xmlns:a16="http://schemas.microsoft.com/office/drawing/2014/main" id="{2B1C880A-DC3E-234E-8DCE-87DC7AAC6E0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2892" y="3131836"/>
              <a:ext cx="307340" cy="307340"/>
            </a:xfrm>
            <a:prstGeom prst="rect">
              <a:avLst/>
            </a:prstGeom>
          </p:spPr>
        </p:pic>
        <p:cxnSp>
          <p:nvCxnSpPr>
            <p:cNvPr id="175" name="直線矢印コネクタ 36">
              <a:extLst>
                <a:ext uri="{FF2B5EF4-FFF2-40B4-BE49-F238E27FC236}">
                  <a16:creationId xmlns:a16="http://schemas.microsoft.com/office/drawing/2014/main" id="{5EFA15DA-62A2-E692-2AF5-41F1191F1563}"/>
                </a:ext>
              </a:extLst>
            </p:cNvPr>
            <p:cNvCxnSpPr>
              <a:cxnSpLocks/>
            </p:cNvCxnSpPr>
            <p:nvPr/>
          </p:nvCxnSpPr>
          <p:spPr>
            <a:xfrm rot="16200000" flipH="1">
              <a:off x="2285382" y="3024519"/>
              <a:ext cx="297323" cy="224649"/>
            </a:xfrm>
            <a:prstGeom prst="curvedConnector3">
              <a:avLst>
                <a:gd name="adj1" fmla="val 996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6" name="正方形/長方形 175">
              <a:extLst>
                <a:ext uri="{FF2B5EF4-FFF2-40B4-BE49-F238E27FC236}">
                  <a16:creationId xmlns:a16="http://schemas.microsoft.com/office/drawing/2014/main" id="{78467321-5F89-EC37-0BC8-DAE2DB55ADD4}"/>
                </a:ext>
              </a:extLst>
            </p:cNvPr>
            <p:cNvSpPr/>
            <p:nvPr/>
          </p:nvSpPr>
          <p:spPr>
            <a:xfrm>
              <a:off x="2339180" y="341190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mn-ea"/>
                </a:rPr>
                <a:t>大臣・知事配分一覧表</a:t>
              </a:r>
              <a:endParaRPr kumimoji="1" lang="en-US" altLang="ja-JP" sz="500" b="1" dirty="0">
                <a:solidFill>
                  <a:schemeClr val="tx1"/>
                </a:solidFill>
                <a:latin typeface="+mn-ea"/>
              </a:endParaRPr>
            </a:p>
          </p:txBody>
        </p:sp>
      </p:grpSp>
      <p:grpSp>
        <p:nvGrpSpPr>
          <p:cNvPr id="2" name="グループ化 1">
            <a:extLst>
              <a:ext uri="{FF2B5EF4-FFF2-40B4-BE49-F238E27FC236}">
                <a16:creationId xmlns:a16="http://schemas.microsoft.com/office/drawing/2014/main" id="{CC19A202-27BB-62B9-D2EB-D9B7B84B613A}"/>
              </a:ext>
            </a:extLst>
          </p:cNvPr>
          <p:cNvGrpSpPr/>
          <p:nvPr/>
        </p:nvGrpSpPr>
        <p:grpSpPr>
          <a:xfrm>
            <a:off x="331641" y="5143727"/>
            <a:ext cx="8480719" cy="449892"/>
            <a:chOff x="4383024" y="977900"/>
            <a:chExt cx="8480719" cy="447033"/>
          </a:xfrm>
        </p:grpSpPr>
        <p:sp>
          <p:nvSpPr>
            <p:cNvPr id="6" name="正方形/長方形 5">
              <a:extLst>
                <a:ext uri="{FF2B5EF4-FFF2-40B4-BE49-F238E27FC236}">
                  <a16:creationId xmlns:a16="http://schemas.microsoft.com/office/drawing/2014/main" id="{1A7AA469-FCF7-EC93-567C-2786640E2056}"/>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wrap="none" rtlCol="0" anchor="ctr"/>
            <a:lstStyle/>
            <a:p>
              <a:pPr algn="ctr"/>
              <a:r>
                <a:rPr kumimoji="1" lang="ja-JP" altLang="en-US" sz="800" b="1" dirty="0">
                  <a:solidFill>
                    <a:schemeClr val="tx1"/>
                  </a:solidFill>
                  <a:latin typeface="+mn-ea"/>
                </a:rPr>
                <a:t>国・</a:t>
              </a:r>
              <a:endParaRPr kumimoji="1" lang="en-US" altLang="ja-JP" sz="800" b="1" dirty="0">
                <a:solidFill>
                  <a:schemeClr val="tx1"/>
                </a:solidFill>
                <a:latin typeface="+mn-ea"/>
              </a:endParaRPr>
            </a:p>
            <a:p>
              <a:pPr algn="ctr"/>
              <a:r>
                <a:rPr kumimoji="1" lang="ja-JP" altLang="en-US" sz="800" b="1" dirty="0">
                  <a:solidFill>
                    <a:schemeClr val="tx1"/>
                  </a:solidFill>
                  <a:latin typeface="+mn-ea"/>
                </a:rPr>
                <a:t>都道府県</a:t>
              </a:r>
            </a:p>
          </p:txBody>
        </p:sp>
        <p:sp>
          <p:nvSpPr>
            <p:cNvPr id="19" name="正方形/長方形 18">
              <a:extLst>
                <a:ext uri="{FF2B5EF4-FFF2-40B4-BE49-F238E27FC236}">
                  <a16:creationId xmlns:a16="http://schemas.microsoft.com/office/drawing/2014/main" id="{0A9D4999-3003-DA74-E2C0-951E8962E16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cxnSp>
        <p:nvCxnSpPr>
          <p:cNvPr id="31" name="直線矢印コネクタ 30">
            <a:extLst>
              <a:ext uri="{FF2B5EF4-FFF2-40B4-BE49-F238E27FC236}">
                <a16:creationId xmlns:a16="http://schemas.microsoft.com/office/drawing/2014/main" id="{F656DDD4-5313-9BC4-98F0-EB4C203C06FD}"/>
              </a:ext>
            </a:extLst>
          </p:cNvPr>
          <p:cNvCxnSpPr>
            <a:cxnSpLocks/>
            <a:stCxn id="63" idx="2"/>
            <a:endCxn id="35" idx="1"/>
          </p:cNvCxnSpPr>
          <p:nvPr/>
        </p:nvCxnSpPr>
        <p:spPr>
          <a:xfrm>
            <a:off x="4679769"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4" name="グループ化 33">
            <a:extLst>
              <a:ext uri="{FF2B5EF4-FFF2-40B4-BE49-F238E27FC236}">
                <a16:creationId xmlns:a16="http://schemas.microsoft.com/office/drawing/2014/main" id="{C5E5474B-8EBD-C44E-1701-D33BC5723174}"/>
              </a:ext>
            </a:extLst>
          </p:cNvPr>
          <p:cNvGrpSpPr/>
          <p:nvPr/>
        </p:nvGrpSpPr>
        <p:grpSpPr>
          <a:xfrm>
            <a:off x="4391951" y="4281501"/>
            <a:ext cx="575637" cy="451948"/>
            <a:chOff x="5274238" y="5435541"/>
            <a:chExt cx="439201" cy="345439"/>
          </a:xfrm>
        </p:grpSpPr>
        <p:sp>
          <p:nvSpPr>
            <p:cNvPr id="35" name="フローチャート: 磁気ディスク 34">
              <a:extLst>
                <a:ext uri="{FF2B5EF4-FFF2-40B4-BE49-F238E27FC236}">
                  <a16:creationId xmlns:a16="http://schemas.microsoft.com/office/drawing/2014/main" id="{A48E5D60-DA2A-AF78-1562-3EEF8F568553}"/>
                </a:ext>
              </a:extLst>
            </p:cNvPr>
            <p:cNvSpPr/>
            <p:nvPr/>
          </p:nvSpPr>
          <p:spPr>
            <a:xfrm>
              <a:off x="5276219" y="5435541"/>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固定資産税</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36" name="円弧 35">
              <a:extLst>
                <a:ext uri="{FF2B5EF4-FFF2-40B4-BE49-F238E27FC236}">
                  <a16:creationId xmlns:a16="http://schemas.microsoft.com/office/drawing/2014/main" id="{13E8726A-9873-BDC6-F211-130D602A76D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39" name="円弧 38">
              <a:extLst>
                <a:ext uri="{FF2B5EF4-FFF2-40B4-BE49-F238E27FC236}">
                  <a16:creationId xmlns:a16="http://schemas.microsoft.com/office/drawing/2014/main" id="{2B2BA5FD-56FD-858F-6284-E88DDB7135B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40" name="グループ化 39">
            <a:extLst>
              <a:ext uri="{FF2B5EF4-FFF2-40B4-BE49-F238E27FC236}">
                <a16:creationId xmlns:a16="http://schemas.microsoft.com/office/drawing/2014/main" id="{1FACEA7D-FC12-2846-A6FA-EE885FE5E5A5}"/>
              </a:ext>
            </a:extLst>
          </p:cNvPr>
          <p:cNvGrpSpPr/>
          <p:nvPr/>
        </p:nvGrpSpPr>
        <p:grpSpPr>
          <a:xfrm>
            <a:off x="4917699" y="4643643"/>
            <a:ext cx="752658" cy="405710"/>
            <a:chOff x="5549538" y="5066857"/>
            <a:chExt cx="752658" cy="405710"/>
          </a:xfrm>
        </p:grpSpPr>
        <p:cxnSp>
          <p:nvCxnSpPr>
            <p:cNvPr id="41" name="直線矢印コネクタ 40">
              <a:extLst>
                <a:ext uri="{FF2B5EF4-FFF2-40B4-BE49-F238E27FC236}">
                  <a16:creationId xmlns:a16="http://schemas.microsoft.com/office/drawing/2014/main" id="{E30B5A5C-2736-02FD-A211-271E38592331}"/>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A7A5EF89-DF02-2F55-7671-9A93E8B5E671}"/>
                </a:ext>
              </a:extLst>
            </p:cNvPr>
            <p:cNvGrpSpPr/>
            <p:nvPr/>
          </p:nvGrpSpPr>
          <p:grpSpPr>
            <a:xfrm>
              <a:off x="5672158" y="5172745"/>
              <a:ext cx="69614" cy="299822"/>
              <a:chOff x="2439407" y="2962964"/>
              <a:chExt cx="69614" cy="430496"/>
            </a:xfrm>
          </p:grpSpPr>
          <p:cxnSp>
            <p:nvCxnSpPr>
              <p:cNvPr id="50" name="直線コネクタ 49">
                <a:extLst>
                  <a:ext uri="{FF2B5EF4-FFF2-40B4-BE49-F238E27FC236}">
                    <a16:creationId xmlns:a16="http://schemas.microsoft.com/office/drawing/2014/main" id="{340BF47B-97EF-01B4-5E9B-6DED9F8C72D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D0565541-C0A9-6EC3-7343-8B649EDD7B3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CE3A0282-8828-F6B3-B8EF-C80467281FA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5" name="正方形/長方形 44">
              <a:extLst>
                <a:ext uri="{FF2B5EF4-FFF2-40B4-BE49-F238E27FC236}">
                  <a16:creationId xmlns:a16="http://schemas.microsoft.com/office/drawing/2014/main" id="{B99635FF-F6BE-4EDF-3E4C-57931D692894}"/>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latin typeface="+mn-ea"/>
                </a:rPr>
                <a:t>①</a:t>
              </a:r>
            </a:p>
          </p:txBody>
        </p:sp>
      </p:grpSp>
      <p:grpSp>
        <p:nvGrpSpPr>
          <p:cNvPr id="53" name="グループ化 52">
            <a:extLst>
              <a:ext uri="{FF2B5EF4-FFF2-40B4-BE49-F238E27FC236}">
                <a16:creationId xmlns:a16="http://schemas.microsoft.com/office/drawing/2014/main" id="{7B013143-FB8A-07AC-6A6D-04BFDB9B4723}"/>
              </a:ext>
            </a:extLst>
          </p:cNvPr>
          <p:cNvGrpSpPr/>
          <p:nvPr/>
        </p:nvGrpSpPr>
        <p:grpSpPr>
          <a:xfrm>
            <a:off x="4381827" y="2428334"/>
            <a:ext cx="595884" cy="468750"/>
            <a:chOff x="2420174" y="2805910"/>
            <a:chExt cx="595884" cy="468750"/>
          </a:xfrm>
        </p:grpSpPr>
        <p:pic>
          <p:nvPicPr>
            <p:cNvPr id="61" name="グラフィックス 60" descr="ユーザー 枠線">
              <a:extLst>
                <a:ext uri="{FF2B5EF4-FFF2-40B4-BE49-F238E27FC236}">
                  <a16:creationId xmlns:a16="http://schemas.microsoft.com/office/drawing/2014/main" id="{00AE122B-FB34-B330-DE88-B1CE9D7E1799}"/>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63" name="四角形: 角を丸くする 62">
              <a:extLst>
                <a:ext uri="{FF2B5EF4-FFF2-40B4-BE49-F238E27FC236}">
                  <a16:creationId xmlns:a16="http://schemas.microsoft.com/office/drawing/2014/main" id="{2FEEA703-AE37-26EF-0402-8A154B86B8B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申告情報登録</a:t>
              </a:r>
            </a:p>
          </p:txBody>
        </p:sp>
      </p:grpSp>
      <p:cxnSp>
        <p:nvCxnSpPr>
          <p:cNvPr id="101" name="直線矢印コネクタ 100">
            <a:extLst>
              <a:ext uri="{FF2B5EF4-FFF2-40B4-BE49-F238E27FC236}">
                <a16:creationId xmlns:a16="http://schemas.microsoft.com/office/drawing/2014/main" id="{31D322B9-7E38-E8A4-83D2-E7E341F47C80}"/>
              </a:ext>
            </a:extLst>
          </p:cNvPr>
          <p:cNvCxnSpPr>
            <a:cxnSpLocks/>
            <a:stCxn id="63" idx="3"/>
            <a:endCxn id="38" idx="2"/>
          </p:cNvCxnSpPr>
          <p:nvPr/>
        </p:nvCxnSpPr>
        <p:spPr>
          <a:xfrm>
            <a:off x="4977711" y="2662709"/>
            <a:ext cx="62814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08" name="正方形/長方形 107">
            <a:extLst>
              <a:ext uri="{FF2B5EF4-FFF2-40B4-BE49-F238E27FC236}">
                <a16:creationId xmlns:a16="http://schemas.microsoft.com/office/drawing/2014/main" id="{AF6C4796-D1A1-032C-AEE4-E78293CBB839}"/>
              </a:ext>
            </a:extLst>
          </p:cNvPr>
          <p:cNvSpPr/>
          <p:nvPr/>
        </p:nvSpPr>
        <p:spPr>
          <a:xfrm>
            <a:off x="667707" y="3698075"/>
            <a:ext cx="813481"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mn-ea"/>
              </a:rPr>
              <a:t>通知</a:t>
            </a:r>
            <a:endParaRPr kumimoji="1" lang="en-US" altLang="ja-JP" sz="600" b="1" dirty="0">
              <a:solidFill>
                <a:schemeClr val="tx1"/>
              </a:solidFill>
              <a:highlight>
                <a:srgbClr val="FFFFFF"/>
              </a:highlight>
              <a:latin typeface="+mn-ea"/>
            </a:endParaRPr>
          </a:p>
          <a:p>
            <a:pPr algn="ct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電子</a:t>
            </a:r>
            <a:r>
              <a:rPr kumimoji="1" lang="en-US" altLang="ja-JP" sz="600" b="1" dirty="0">
                <a:solidFill>
                  <a:schemeClr val="tx1"/>
                </a:solidFill>
                <a:highlight>
                  <a:srgbClr val="FFFFFF"/>
                </a:highlight>
                <a:latin typeface="+mn-ea"/>
              </a:rPr>
              <a:t>/</a:t>
            </a:r>
            <a:r>
              <a:rPr kumimoji="1" lang="ja-JP" altLang="en-US" sz="600" b="1" dirty="0">
                <a:solidFill>
                  <a:schemeClr val="tx1"/>
                </a:solidFill>
                <a:highlight>
                  <a:srgbClr val="FFFFFF"/>
                </a:highlight>
                <a:latin typeface="+mn-ea"/>
              </a:rPr>
              <a:t>郵送</a:t>
            </a:r>
            <a:r>
              <a:rPr kumimoji="1" lang="en-US" altLang="ja-JP" sz="600" b="1" dirty="0">
                <a:solidFill>
                  <a:schemeClr val="tx1"/>
                </a:solidFill>
                <a:highlight>
                  <a:srgbClr val="FFFFFF"/>
                </a:highlight>
                <a:latin typeface="+mn-ea"/>
              </a:rPr>
              <a:t>)</a:t>
            </a:r>
            <a:endParaRPr kumimoji="1" lang="ja-JP" altLang="en-US" sz="600" b="1" dirty="0">
              <a:solidFill>
                <a:schemeClr val="tx1"/>
              </a:solidFill>
              <a:highlight>
                <a:srgbClr val="FFFFFF"/>
              </a:highlight>
              <a:latin typeface="+mn-ea"/>
            </a:endParaRPr>
          </a:p>
        </p:txBody>
      </p:sp>
      <p:grpSp>
        <p:nvGrpSpPr>
          <p:cNvPr id="12" name="グループ化 11">
            <a:extLst>
              <a:ext uri="{FF2B5EF4-FFF2-40B4-BE49-F238E27FC236}">
                <a16:creationId xmlns:a16="http://schemas.microsoft.com/office/drawing/2014/main" id="{0BE6E1C4-A681-77D0-D731-93D43ECD0CEA}"/>
              </a:ext>
            </a:extLst>
          </p:cNvPr>
          <p:cNvGrpSpPr/>
          <p:nvPr/>
        </p:nvGrpSpPr>
        <p:grpSpPr>
          <a:xfrm>
            <a:off x="3266141" y="2433953"/>
            <a:ext cx="587415" cy="457512"/>
            <a:chOff x="5266944" y="2798826"/>
            <a:chExt cx="455771" cy="301859"/>
          </a:xfrm>
        </p:grpSpPr>
        <p:sp>
          <p:nvSpPr>
            <p:cNvPr id="20" name="四角形: 角を丸くする 19">
              <a:extLst>
                <a:ext uri="{FF2B5EF4-FFF2-40B4-BE49-F238E27FC236}">
                  <a16:creationId xmlns:a16="http://schemas.microsoft.com/office/drawing/2014/main" id="{1008FA2A-6D0D-BA97-20E8-E5913CA118AF}"/>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確認</a:t>
              </a:r>
            </a:p>
          </p:txBody>
        </p:sp>
        <p:pic>
          <p:nvPicPr>
            <p:cNvPr id="23" name="グラフィックス 22" descr="挙手 枠線">
              <a:extLst>
                <a:ext uri="{FF2B5EF4-FFF2-40B4-BE49-F238E27FC236}">
                  <a16:creationId xmlns:a16="http://schemas.microsoft.com/office/drawing/2014/main" id="{3D128E6F-E509-E4D6-8345-B76EF5E4656C}"/>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rot="16200000" flipV="1">
              <a:off x="5301234" y="2831681"/>
              <a:ext cx="98334" cy="98334"/>
            </a:xfrm>
            <a:prstGeom prst="rect">
              <a:avLst/>
            </a:prstGeom>
          </p:spPr>
        </p:pic>
      </p:grpSp>
      <p:cxnSp>
        <p:nvCxnSpPr>
          <p:cNvPr id="96" name="直線矢印コネクタ 95">
            <a:extLst>
              <a:ext uri="{FF2B5EF4-FFF2-40B4-BE49-F238E27FC236}">
                <a16:creationId xmlns:a16="http://schemas.microsoft.com/office/drawing/2014/main" id="{46E8EBA5-1484-E0D7-F70C-9FBAA89FF0A6}"/>
              </a:ext>
            </a:extLst>
          </p:cNvPr>
          <p:cNvCxnSpPr>
            <a:cxnSpLocks/>
            <a:stCxn id="22" idx="3"/>
            <a:endCxn id="20" idx="1"/>
          </p:cNvCxnSpPr>
          <p:nvPr/>
        </p:nvCxnSpPr>
        <p:spPr>
          <a:xfrm>
            <a:off x="2580261" y="2662709"/>
            <a:ext cx="68588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1293384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436fffe2-e74d-4f21-833f-6f054a10cb50}" enabled="1" method="Privileged" siteId="{a4dd5294-24e4-4102-8420-cb86d0baae1e}" contentBits="0" removed="0"/>
</clbl:labelList>
</file>

<file path=docProps/app.xml><?xml version="1.0" encoding="utf-8"?>
<Properties xmlns="http://schemas.openxmlformats.org/officeDocument/2006/extended-properties" xmlns:vt="http://schemas.openxmlformats.org/officeDocument/2006/docPropsVTypes">
  <Template>Office Theme</Template>
  <Words>3166</Words>
  <PresentationFormat>画面に合わせる (4:3)</PresentationFormat>
  <Paragraphs>1199</Paragraphs>
  <Slides>26</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26</vt:i4>
      </vt:variant>
    </vt:vector>
  </HeadingPairs>
  <TitlesOfParts>
    <vt:vector size="31" baseType="lpstr">
      <vt:lpstr>游ゴシック</vt:lpstr>
      <vt:lpstr>Aptos</vt:lpstr>
      <vt:lpstr>Aptos Display</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