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79"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193"/>
    <a:srgbClr val="FEF0DD"/>
    <a:srgbClr val="E6EDF0"/>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BAB9BD-3CCD-4F41-AAED-D519BCFFAD78}" v="2" dt="2025-12-18T10:11:14.76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10" d="100"/>
          <a:sy n="110" d="100"/>
        </p:scale>
        <p:origin x="1794" y="144"/>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内山 弾(UCHIYAMA Dan)" userId="75ec3044-9df9-4445-9245-71cd08a3daf7" providerId="ADAL" clId="{E7646627-ED00-4350-A38C-78C9EC98E580}"/>
    <pc:docChg chg="modSld">
      <pc:chgData name="内山 弾(UCHIYAMA Dan)" userId="75ec3044-9df9-4445-9245-71cd08a3daf7" providerId="ADAL" clId="{E7646627-ED00-4350-A38C-78C9EC98E580}" dt="2025-12-18T10:11:14.767" v="8"/>
      <pc:docMkLst>
        <pc:docMk/>
      </pc:docMkLst>
      <pc:sldChg chg="modSp mod">
        <pc:chgData name="内山 弾(UCHIYAMA Dan)" userId="75ec3044-9df9-4445-9245-71cd08a3daf7" providerId="ADAL" clId="{E7646627-ED00-4350-A38C-78C9EC98E580}" dt="2025-12-18T10:11:14.767" v="8"/>
        <pc:sldMkLst>
          <pc:docMk/>
          <pc:sldMk cId="2013951438" sldId="279"/>
        </pc:sldMkLst>
        <pc:spChg chg="mod">
          <ac:chgData name="内山 弾(UCHIYAMA Dan)" userId="75ec3044-9df9-4445-9245-71cd08a3daf7" providerId="ADAL" clId="{E7646627-ED00-4350-A38C-78C9EC98E580}" dt="2025-12-18T10:11:14.767" v="8"/>
          <ac:spMkLst>
            <pc:docMk/>
            <pc:sldMk cId="2013951438" sldId="279"/>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2025/12/18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2025/12/18</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2025/12/18</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2025/12/18</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extLst>
              <p:ext uri="{D42A27DB-BD31-4B8C-83A1-F6EECF244321}">
                <p14:modId xmlns:p14="http://schemas.microsoft.com/office/powerpoint/2010/main" val="1389444767"/>
              </p:ext>
            </p:extLst>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事業名（○○県○○町）</a:t>
            </a:r>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846000" y="0"/>
            <a:ext cx="3060000" cy="27699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1200" b="1">
                <a:solidFill>
                  <a:srgbClr val="00B0F0"/>
                </a:solidFill>
                <a:latin typeface="+mn-ea"/>
              </a:rPr>
              <a:t>令和○年度</a:t>
            </a:r>
            <a:r>
              <a:rPr kumimoji="1" lang="en-US" altLang="ja-JP" sz="1200" b="1" dirty="0">
                <a:solidFill>
                  <a:srgbClr val="00B0F0"/>
                </a:solidFill>
                <a:latin typeface="+mn-ea"/>
              </a:rPr>
              <a:t>_</a:t>
            </a:r>
            <a:r>
              <a:rPr kumimoji="1" lang="ja-JP" altLang="en-US" sz="1200" b="1" dirty="0">
                <a:solidFill>
                  <a:srgbClr val="00B0F0"/>
                </a:solidFill>
                <a:latin typeface="+mn-ea"/>
              </a:rPr>
              <a:t>過疎地域持続的発展支援事業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en-US" altLang="ja-JP" sz="1100" dirty="0">
                  <a:solidFill>
                    <a:srgbClr val="000000"/>
                  </a:solidFill>
                  <a:latin typeface="Meiryo UI" panose="020B0604030504040204" pitchFamily="50" charset="-128"/>
                  <a:ea typeface="Meiryo UI" panose="020B0604030504040204" pitchFamily="50" charset="-128"/>
                </a:rPr>
                <a:t>ICT</a:t>
              </a:r>
              <a:r>
                <a:rPr kumimoji="1" lang="ja-JP" altLang="en-US" sz="1100" dirty="0">
                  <a:solidFill>
                    <a:srgbClr val="000000"/>
                  </a:solidFill>
                  <a:latin typeface="Meiryo UI" panose="020B0604030504040204" pitchFamily="50" charset="-128"/>
                  <a:ea typeface="Meiryo UI" panose="020B0604030504040204" pitchFamily="50" charset="-128"/>
                </a:rPr>
                <a:t>等技術を活用し、地域における医療アクセスの拠点づくりや住民協働の支援のしくみづくり及び高次医療機関等との連携体制を</a:t>
              </a:r>
              <a:r>
                <a:rPr kumimoji="1" lang="ja-JP" altLang="en-US" sz="1100">
                  <a:solidFill>
                    <a:srgbClr val="000000"/>
                  </a:solidFill>
                  <a:latin typeface="Meiryo UI" panose="020B0604030504040204" pitchFamily="50" charset="-128"/>
                  <a:ea typeface="Meiryo UI" panose="020B0604030504040204" pitchFamily="50" charset="-128"/>
                </a:rPr>
                <a:t>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地域の各主体が一体となり、医療・福祉・介護サービス等の提供体制を整え、住民の地域での安心した暮らし、暮らし続けることのできる地域づくりにつなげる。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endParaRPr kumimoji="1" lang="ja-JP" altLang="en-US" sz="1600" dirty="0"/>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707886"/>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・環境に配慮した取組を実施してきた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1323439"/>
          </a:xfrm>
          <a:prstGeom prst="rect">
            <a:avLst/>
          </a:prstGeom>
        </p:spPr>
        <p:txBody>
          <a:bodyPr wrap="square">
            <a:spAutoFit/>
          </a:bodyPr>
          <a:lstStyle/>
          <a:p>
            <a:pPr>
              <a:spcBef>
                <a:spcPct val="0"/>
              </a:spcBef>
            </a:pPr>
            <a:r>
              <a:rPr lang="ja-JP" altLang="en-US" sz="1000" dirty="0">
                <a:latin typeface="Arial" panose="020B0604020202020204" pitchFamily="34" charset="0"/>
              </a:rPr>
              <a:t>・医療・介護・福祉が一体となり地域の暮らし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を支える仕組みを構築</a:t>
            </a:r>
          </a:p>
          <a:p>
            <a:pPr>
              <a:spcBef>
                <a:spcPct val="0"/>
              </a:spcBef>
            </a:pPr>
            <a:r>
              <a:rPr lang="ja-JP" altLang="en-US" sz="1000" dirty="0">
                <a:latin typeface="Arial" panose="020B0604020202020204" pitchFamily="34" charset="0"/>
              </a:rPr>
              <a:t>・住み慣れた場所で健康で安心して暮らし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続けることができる地域の実現</a:t>
            </a:r>
          </a:p>
          <a:p>
            <a:pPr>
              <a:spcBef>
                <a:spcPct val="0"/>
              </a:spcBef>
            </a:pPr>
            <a:r>
              <a:rPr lang="ja-JP" altLang="en-US" sz="1000" dirty="0">
                <a:latin typeface="Arial" panose="020B0604020202020204" pitchFamily="34" charset="0"/>
              </a:rPr>
              <a:t>・先端的技術を導入した魅力的な職場環境や</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産業の創出・人材の確保</a:t>
            </a:r>
          </a:p>
          <a:p>
            <a:pPr>
              <a:spcBef>
                <a:spcPct val="0"/>
              </a:spcBef>
            </a:pPr>
            <a:r>
              <a:rPr lang="ja-JP" altLang="en-US" sz="1000" dirty="0">
                <a:latin typeface="Arial" panose="020B0604020202020204" pitchFamily="34" charset="0"/>
              </a:rPr>
              <a:t>・災害時でも適切に医療にアクセスできる</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災害に強いまちづくりの実現</a:t>
            </a: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813110"/>
            <a:chOff x="273000" y="3675158"/>
            <a:chExt cx="9296982" cy="813110"/>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600164"/>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公共施設等に機器を設置し、オンラインで健康相談等ができるしくみを構築する。　</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高次医療機関との</a:t>
              </a:r>
              <a:r>
                <a:rPr kumimoji="1" lang="en-US" altLang="ja-JP" sz="1100" dirty="0">
                  <a:solidFill>
                    <a:srgbClr val="000000"/>
                  </a:solidFill>
                  <a:latin typeface="Meiryo UI" panose="020B0604030504040204" pitchFamily="50" charset="-128"/>
                  <a:ea typeface="Meiryo UI" panose="020B0604030504040204" pitchFamily="50" charset="-128"/>
                </a:rPr>
                <a:t>ICT</a:t>
              </a:r>
              <a:r>
                <a:rPr kumimoji="1" lang="ja-JP" altLang="en-US" sz="1100" dirty="0">
                  <a:solidFill>
                    <a:srgbClr val="000000"/>
                  </a:solidFill>
                  <a:latin typeface="Meiryo UI" panose="020B0604030504040204" pitchFamily="50" charset="-128"/>
                  <a:ea typeface="Meiryo UI" panose="020B0604030504040204" pitchFamily="50" charset="-128"/>
                </a:rPr>
                <a:t>を活用したリアルタイム連携システムを構築する。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p>
          </p:txBody>
        </p:sp>
      </p:grpSp>
      <p:graphicFrame>
        <p:nvGraphicFramePr>
          <p:cNvPr id="11" name="図表 10">
            <a:extLst>
              <a:ext uri="{FF2B5EF4-FFF2-40B4-BE49-F238E27FC236}">
                <a16:creationId xmlns:a16="http://schemas.microsoft.com/office/drawing/2014/main" id="{BC85A2DD-69F5-42C6-82EB-6C60BCD2CCDC}"/>
              </a:ext>
            </a:extLst>
          </p:cNvPr>
          <p:cNvGraphicFramePr/>
          <p:nvPr>
            <p:extLst>
              <p:ext uri="{D42A27DB-BD31-4B8C-83A1-F6EECF244321}">
                <p14:modId xmlns:p14="http://schemas.microsoft.com/office/powerpoint/2010/main" val="54445315"/>
              </p:ext>
            </p:extLst>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正方形/長方形 12">
            <a:extLst>
              <a:ext uri="{FF2B5EF4-FFF2-40B4-BE49-F238E27FC236}">
                <a16:creationId xmlns:a16="http://schemas.microsoft.com/office/drawing/2014/main" id="{AAA43D02-EDD3-32E9-AD75-66886DBC126D}"/>
              </a:ext>
            </a:extLst>
          </p:cNvPr>
          <p:cNvSpPr/>
          <p:nvPr/>
        </p:nvSpPr>
        <p:spPr>
          <a:xfrm>
            <a:off x="3406957" y="1233013"/>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・少子高齢化の進行</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・医療資源の偏在、居住地域等による</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医療アクセスの差の発生</a:t>
            </a:r>
          </a:p>
          <a:p>
            <a:pPr>
              <a:spcBef>
                <a:spcPct val="0"/>
              </a:spcBef>
            </a:pPr>
            <a:r>
              <a:rPr lang="ja-JP" altLang="en-US" sz="1000" dirty="0">
                <a:latin typeface="Arial" panose="020B0604020202020204" pitchFamily="34" charset="0"/>
              </a:rPr>
              <a:t>・医療・介護人材の慢性的な不足</a:t>
            </a:r>
          </a:p>
          <a:p>
            <a:pPr>
              <a:spcBef>
                <a:spcPct val="0"/>
              </a:spcBef>
            </a:pPr>
            <a:r>
              <a:rPr lang="ja-JP" altLang="en-US" sz="1000" dirty="0">
                <a:latin typeface="Arial" panose="020B0604020202020204" pitchFamily="34" charset="0"/>
              </a:rPr>
              <a:t>・災害発生時の集落孤立化</a:t>
            </a:r>
          </a:p>
        </p:txBody>
      </p:sp>
    </p:spTree>
    <p:extLst>
      <p:ext uri="{BB962C8B-B14F-4D97-AF65-F5344CB8AC3E}">
        <p14:creationId xmlns:p14="http://schemas.microsoft.com/office/powerpoint/2010/main" val="2013951438"/>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a59da3b77e8ff74c3958e0462efcf9dd">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ff7b1c32dfd480f4e605184d7fcb3c70"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EF9EBD5-CFF8-4F53-8FDF-DF7CC9CBE3A7}">
  <ds:schemaRefs>
    <ds:schemaRef ds:uri="http://schemas.microsoft.com/sharepoint/v3/contenttype/forms"/>
  </ds:schemaRefs>
</ds:datastoreItem>
</file>

<file path=customXml/itemProps2.xml><?xml version="1.0" encoding="utf-8"?>
<ds:datastoreItem xmlns:ds="http://schemas.openxmlformats.org/officeDocument/2006/customXml" ds:itemID="{1793F0E3-405B-4F7F-9D92-233D18A8BD02}"/>
</file>

<file path=customXml/itemProps3.xml><?xml version="1.0" encoding="utf-8"?>
<ds:datastoreItem xmlns:ds="http://schemas.openxmlformats.org/officeDocument/2006/customXml" ds:itemID="{6CE37B13-A869-4BB9-9AB7-274B16F09B8A}">
  <ds:schemaRefs>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23a86c87-82a7-41f0-8b0e-07588df9ade8"/>
    <ds:schemaRef ds:uri="de64e565-f0b0-4856-90c7-0bdae66761f4"/>
    <ds:schemaRef ds:uri="http://purl.org/dc/elements/1.1/"/>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814</TotalTime>
  <Words>296</Words>
  <Application>Microsoft Office PowerPoint</Application>
  <PresentationFormat>A4 210 x 297 mm</PresentationFormat>
  <Paragraphs>36</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内山 弾(UCHIYAMA Dan)</cp:lastModifiedBy>
  <cp:revision>82</cp:revision>
  <cp:lastPrinted>2024-12-11T07:25:32Z</cp:lastPrinted>
  <dcterms:created xsi:type="dcterms:W3CDTF">2024-03-19T09:21:17Z</dcterms:created>
  <dcterms:modified xsi:type="dcterms:W3CDTF">2025-12-18T10:11:16Z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