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80"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E6EDF0"/>
    <a:srgbClr val="1E5193"/>
    <a:srgbClr val="FEF0DD"/>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B77375-5028-4CD4-B233-44D0271242E6}" v="2" dt="2025-12-18T10:14:39.84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110" d="100"/>
          <a:sy n="110" d="100"/>
        </p:scale>
        <p:origin x="1794" y="144"/>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内山 弾(UCHIYAMA Dan)" userId="75ec3044-9df9-4445-9245-71cd08a3daf7" providerId="ADAL" clId="{E7646627-ED00-4350-A38C-78C9EC98E580}"/>
    <pc:docChg chg="modSld">
      <pc:chgData name="内山 弾(UCHIYAMA Dan)" userId="75ec3044-9df9-4445-9245-71cd08a3daf7" providerId="ADAL" clId="{E7646627-ED00-4350-A38C-78C9EC98E580}" dt="2025-12-18T10:14:39.842" v="8"/>
      <pc:docMkLst>
        <pc:docMk/>
      </pc:docMkLst>
      <pc:sldChg chg="modSp mod">
        <pc:chgData name="内山 弾(UCHIYAMA Dan)" userId="75ec3044-9df9-4445-9245-71cd08a3daf7" providerId="ADAL" clId="{E7646627-ED00-4350-A38C-78C9EC98E580}" dt="2025-12-18T10:14:39.842" v="8"/>
        <pc:sldMkLst>
          <pc:docMk/>
          <pc:sldMk cId="1883011370" sldId="280"/>
        </pc:sldMkLst>
        <pc:spChg chg="mod">
          <ac:chgData name="内山 弾(UCHIYAMA Dan)" userId="75ec3044-9df9-4445-9245-71cd08a3daf7" providerId="ADAL" clId="{E7646627-ED00-4350-A38C-78C9EC98E580}" dt="2025-12-18T10:14:39.842" v="8"/>
          <ac:spMkLst>
            <pc:docMk/>
            <pc:sldMk cId="1883011370" sldId="280"/>
            <ac:spMk id="3" creationId="{B96FA5C8-7169-482C-9E10-72675A37563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2025/12/18</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2025/12/18</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2025/12/18</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2025/12/18</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2025/12/18</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2025/12/18</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2025/12/18</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2025/12/18</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事業名（○○県○○市）</a:t>
            </a:r>
          </a:p>
        </p:txBody>
      </p:sp>
      <p:sp>
        <p:nvSpPr>
          <p:cNvPr id="7" name="スライド番号プレースホルダー 6">
            <a:extLst>
              <a:ext uri="{FF2B5EF4-FFF2-40B4-BE49-F238E27FC236}">
                <a16:creationId xmlns:a16="http://schemas.microsoft.com/office/drawing/2014/main" id="{FA85CC01-23DC-4545-B960-612288774898}"/>
              </a:ext>
            </a:extLst>
          </p:cNvPr>
          <p:cNvSpPr>
            <a:spLocks noGrp="1"/>
          </p:cNvSpPr>
          <p:nvPr>
            <p:ph type="sldNum" sz="quarter" idx="12"/>
          </p:nvPr>
        </p:nvSpPr>
        <p:spPr>
          <a:xfrm>
            <a:off x="7677150" y="6333851"/>
            <a:ext cx="2228850" cy="365125"/>
          </a:xfrm>
        </p:spPr>
        <p:txBody>
          <a:bodyPr/>
          <a:lstStyle/>
          <a:p>
            <a:fld id="{0D14D715-0E5B-8E4D-B55D-93FA97F5B934}" type="slidenum">
              <a:rPr kumimoji="1" lang="ja-JP" altLang="en-US" smtClean="0"/>
              <a:t>0</a:t>
            </a:fld>
            <a:endParaRPr kumimoji="1" lang="ja-JP" altLang="en-US"/>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7018866" y="0"/>
            <a:ext cx="2887133" cy="276999"/>
          </a:xfrm>
          <a:prstGeom prst="rect">
            <a:avLst/>
          </a:prstGeom>
          <a:solidFill>
            <a:srgbClr val="E6EDF0"/>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kumimoji="1" lang="ja-JP" altLang="en-US" sz="1200" b="1">
                <a:solidFill>
                  <a:srgbClr val="990000"/>
                </a:solidFill>
                <a:latin typeface="+mn-ea"/>
              </a:rPr>
              <a:t>令和○年度</a:t>
            </a:r>
            <a:r>
              <a:rPr kumimoji="1" lang="en-US" altLang="ja-JP" sz="1200" b="1" dirty="0">
                <a:solidFill>
                  <a:srgbClr val="990000"/>
                </a:solidFill>
                <a:latin typeface="+mn-ea"/>
              </a:rPr>
              <a:t>_</a:t>
            </a:r>
            <a:r>
              <a:rPr kumimoji="1" lang="ja-JP" altLang="en-US" sz="1200" b="1" dirty="0">
                <a:solidFill>
                  <a:srgbClr val="990000"/>
                </a:solidFill>
                <a:latin typeface="+mn-ea"/>
              </a:rPr>
              <a:t>過疎地域集落再編整備事業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デジタル技術を活用し、新たな販路の拡大および事業関係者や応援者とのリスクの共有により安定的な農業運営を目指す</a:t>
              </a: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デジタル技術で</a:t>
              </a:r>
              <a:r>
                <a:rPr kumimoji="1" lang="ja-JP" altLang="en-US" sz="1100" dirty="0" err="1">
                  <a:solidFill>
                    <a:srgbClr val="000000"/>
                  </a:solidFill>
                  <a:latin typeface="Meiryo UI" panose="020B0604030504040204" pitchFamily="50" charset="-128"/>
                  <a:ea typeface="Meiryo UI" panose="020B0604030504040204" pitchFamily="50" charset="-128"/>
                </a:rPr>
                <a:t>ほ</a:t>
              </a:r>
              <a:r>
                <a:rPr kumimoji="1" lang="ja-JP" altLang="en-US" sz="1100" dirty="0">
                  <a:solidFill>
                    <a:srgbClr val="000000"/>
                  </a:solidFill>
                  <a:latin typeface="Meiryo UI" panose="020B0604030504040204" pitchFamily="50" charset="-128"/>
                  <a:ea typeface="Meiryo UI" panose="020B0604030504040204" pitchFamily="50" charset="-128"/>
                </a:rPr>
                <a:t>場毎の銘柄に栽培方法等を記録し、手間や品質に応じた価格設定が可能となる石高アプリを構築する</a:t>
              </a:r>
              <a:endParaRPr kumimoji="1" lang="en-US" altLang="ja-JP" sz="16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廃校を地域のコミュニティ施設として改修することで、歴史・文化を活かした体験、スポーツレクリエーション等を行い、世代間交流等を目指す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861774"/>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・魅力づくりイベント「○○」を開催してきた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・児童数が多く、地区ごとに小学校が存在</a:t>
            </a:r>
            <a:endParaRPr lang="en-US" altLang="ja-JP" sz="1000" dirty="0">
              <a:latin typeface="Arial" panose="020B0604020202020204" pitchFamily="34" charset="0"/>
            </a:endParaRPr>
          </a:p>
        </p:txBody>
      </p:sp>
      <p:sp>
        <p:nvSpPr>
          <p:cNvPr id="18" name="正方形/長方形 17">
            <a:extLst>
              <a:ext uri="{FF2B5EF4-FFF2-40B4-BE49-F238E27FC236}">
                <a16:creationId xmlns:a16="http://schemas.microsoft.com/office/drawing/2014/main" id="{77314AE2-070E-43C7-93DC-879A90439C3B}"/>
              </a:ext>
            </a:extLst>
          </p:cNvPr>
          <p:cNvSpPr/>
          <p:nvPr/>
        </p:nvSpPr>
        <p:spPr>
          <a:xfrm>
            <a:off x="3513000" y="1185329"/>
            <a:ext cx="2880000" cy="861774"/>
          </a:xfrm>
          <a:prstGeom prst="rect">
            <a:avLst/>
          </a:prstGeom>
        </p:spPr>
        <p:txBody>
          <a:bodyPr wrap="square">
            <a:spAutoFit/>
          </a:bodyPr>
          <a:lstStyle/>
          <a:p>
            <a:pPr>
              <a:spcBef>
                <a:spcPct val="0"/>
              </a:spcBef>
            </a:pPr>
            <a:r>
              <a:rPr lang="ja-JP" altLang="en-US" sz="1000" dirty="0">
                <a:latin typeface="Arial" panose="020B0604020202020204" pitchFamily="34" charset="0"/>
              </a:rPr>
              <a:t>・基幹産業林業の低迷</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・後継者等、人材が不足</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・交流人口が年々減少</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・転入者の子の代が次々転出し、空き家が増加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・少子化に伴う学校統合により廃校が発生</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861774"/>
          </a:xfrm>
          <a:prstGeom prst="rect">
            <a:avLst/>
          </a:prstGeom>
        </p:spPr>
        <p:txBody>
          <a:bodyPr wrap="square">
            <a:spAutoFit/>
          </a:bodyPr>
          <a:lstStyle/>
          <a:p>
            <a:pPr>
              <a:spcBef>
                <a:spcPct val="0"/>
              </a:spcBef>
            </a:pPr>
            <a:r>
              <a:rPr lang="ja-JP" altLang="en-US" sz="1000" dirty="0">
                <a:latin typeface="Arial" panose="020B0604020202020204" pitchFamily="34" charset="0"/>
              </a:rPr>
              <a:t>・新たな産業の創出</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・雇用創出による移住者の増加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・特徴的な観光振興による交流人口増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・空き家が活用される仕組みを構築</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・廃校を交流施設に改修し地域振興に繋げる</a:t>
            </a:r>
            <a:endParaRPr kumimoji="1" lang="ja-JP" altLang="en-US" sz="1000" dirty="0">
              <a:solidFill>
                <a:srgbClr val="000000"/>
              </a:solidFill>
              <a:latin typeface="Meiryo UI" panose="020B0604030504040204" pitchFamily="50" charset="-128"/>
              <a:ea typeface="Meiryo UI" panose="020B0604030504040204" pitchFamily="50" charset="-128"/>
            </a:endParaRP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1151665"/>
            <a:chOff x="273000" y="3675158"/>
            <a:chExt cx="9296982" cy="1151665"/>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938719"/>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本町の基幹産業である稲作について、ブロックチェーンや</a:t>
              </a:r>
              <a:r>
                <a:rPr kumimoji="1" lang="en-US" altLang="ja-JP" sz="1100" dirty="0">
                  <a:solidFill>
                    <a:srgbClr val="000000"/>
                  </a:solidFill>
                  <a:latin typeface="Meiryo UI" panose="020B0604030504040204" pitchFamily="50" charset="-128"/>
                  <a:ea typeface="Meiryo UI" panose="020B0604030504040204" pitchFamily="50" charset="-128"/>
                </a:rPr>
                <a:t>NFT</a:t>
              </a:r>
              <a:r>
                <a:rPr kumimoji="1" lang="ja-JP" altLang="en-US" sz="1100" dirty="0">
                  <a:solidFill>
                    <a:srgbClr val="000000"/>
                  </a:solidFill>
                  <a:latin typeface="Meiryo UI" panose="020B0604030504040204" pitchFamily="50" charset="-128"/>
                  <a:ea typeface="Meiryo UI" panose="020B0604030504040204" pitchFamily="50" charset="-128"/>
                </a:rPr>
                <a:t>といった最新のデジタル技術を応用しインターネットを活用した新たな販路の拡大と天候や米価といったリスクを事業の応援者や消費者と共有し安定的な農業経営の実現を目指す。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また、デジタル技術により土地</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ほ場</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毎の銘柄に栽培方法等のこだわりを記録し、その手間や品質に相応しい価格を設定することが可能となる石高アプリを構築し、農業収益の安定化や担い手の確保、交流人口や関係人口の拡大による地域全体の持続的発展を図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endParaRPr kumimoji="1" lang="ja-JP" altLang="en-US" sz="1100" dirty="0">
                <a:solidFill>
                  <a:srgbClr val="000000"/>
                </a:solidFill>
                <a:latin typeface="Meiryo UI" panose="020B0604030504040204" pitchFamily="50" charset="-128"/>
                <a:ea typeface="Meiryo UI" panose="020B0604030504040204" pitchFamily="50" charset="-128"/>
              </a:endParaRPr>
            </a:p>
          </p:txBody>
        </p:sp>
      </p:grpSp>
      <p:graphicFrame>
        <p:nvGraphicFramePr>
          <p:cNvPr id="11" name="図表 10">
            <a:extLst>
              <a:ext uri="{FF2B5EF4-FFF2-40B4-BE49-F238E27FC236}">
                <a16:creationId xmlns:a16="http://schemas.microsoft.com/office/drawing/2014/main" id="{BC85A2DD-69F5-42C6-82EB-6C60BCD2CCDC}"/>
              </a:ext>
            </a:extLst>
          </p:cNvPr>
          <p:cNvGraphicFramePr/>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3011370"/>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a59da3b77e8ff74c3958e0462efcf9dd">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ff7b1c32dfd480f4e605184d7fcb3c70"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06D8E2C-D6E0-4730-88B7-4BAC25111C0A}">
  <ds:schemaRefs>
    <ds:schemaRef ds:uri="http://schemas.microsoft.com/sharepoint/v3/contenttype/forms"/>
  </ds:schemaRefs>
</ds:datastoreItem>
</file>

<file path=customXml/itemProps2.xml><?xml version="1.0" encoding="utf-8"?>
<ds:datastoreItem xmlns:ds="http://schemas.openxmlformats.org/officeDocument/2006/customXml" ds:itemID="{C644CD8B-D9C7-4BF0-9EA7-B6E352F50418}">
  <ds:schemaRefs>
    <ds:schemaRef ds:uri="http://purl.org/dc/terms/"/>
    <ds:schemaRef ds:uri="http://purl.org/dc/dcmitype/"/>
    <ds:schemaRef ds:uri="de64e565-f0b0-4856-90c7-0bdae66761f4"/>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23a86c87-82a7-41f0-8b0e-07588df9ade8"/>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5A28A7A-A084-4B36-ADCB-66D5694ABA5F}"/>
</file>

<file path=docProps/app.xml><?xml version="1.0" encoding="utf-8"?>
<Properties xmlns="http://schemas.openxmlformats.org/officeDocument/2006/extended-properties" xmlns:vt="http://schemas.openxmlformats.org/officeDocument/2006/docPropsVTypes">
  <Template/>
  <TotalTime>854</TotalTime>
  <Words>387</Words>
  <Application>Microsoft Office PowerPoint</Application>
  <PresentationFormat>A4 210 x 297 mm</PresentationFormat>
  <Paragraphs>34</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内山 弾(UCHIYAMA Dan)</cp:lastModifiedBy>
  <cp:revision>85</cp:revision>
  <cp:lastPrinted>2024-12-11T07:25:32Z</cp:lastPrinted>
  <dcterms:created xsi:type="dcterms:W3CDTF">2024-03-19T09:21:17Z</dcterms:created>
  <dcterms:modified xsi:type="dcterms:W3CDTF">2025-12-18T10:14:43Z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