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323" r:id="rId4"/>
  </p:sldMasterIdLst>
  <p:notesMasterIdLst>
    <p:notesMasterId r:id="rId27"/>
  </p:notesMasterIdLst>
  <p:handoutMasterIdLst>
    <p:handoutMasterId r:id="rId28"/>
  </p:handoutMasterIdLst>
  <p:sldIdLst>
    <p:sldId id="2147477040" r:id="rId5"/>
    <p:sldId id="335" r:id="rId6"/>
    <p:sldId id="2147477042" r:id="rId7"/>
    <p:sldId id="2147481108" r:id="rId8"/>
    <p:sldId id="2147481120" r:id="rId9"/>
    <p:sldId id="2147477076" r:id="rId10"/>
    <p:sldId id="2147481118" r:id="rId11"/>
    <p:sldId id="2147481121" r:id="rId12"/>
    <p:sldId id="2147481119" r:id="rId13"/>
    <p:sldId id="2147481113" r:id="rId14"/>
    <p:sldId id="2147481117" r:id="rId15"/>
    <p:sldId id="2147481116" r:id="rId16"/>
    <p:sldId id="2147379358" r:id="rId17"/>
    <p:sldId id="2147481110" r:id="rId18"/>
    <p:sldId id="2147481106" r:id="rId19"/>
    <p:sldId id="2147477066" r:id="rId20"/>
    <p:sldId id="2147477067" r:id="rId21"/>
    <p:sldId id="2147481111" r:id="rId22"/>
    <p:sldId id="300" r:id="rId23"/>
    <p:sldId id="2147477070" r:id="rId24"/>
    <p:sldId id="2147481107" r:id="rId25"/>
    <p:sldId id="2147481112" r:id="rId26"/>
  </p:sldIdLst>
  <p:sldSz cx="12192000" cy="6858000"/>
  <p:notesSz cx="6807200" cy="9939338"/>
  <p:custShowLst>
    <p:custShow name="Format Guide Workshop" id="0">
      <p:sldLst/>
    </p:custShow>
  </p:custShowLst>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9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A5CC"/>
    <a:srgbClr val="3EAD92"/>
    <a:srgbClr val="7F7F7F"/>
    <a:srgbClr val="F494AF"/>
    <a:srgbClr val="EEE89A"/>
    <a:srgbClr val="4FB49C"/>
    <a:srgbClr val="FF8D36"/>
    <a:srgbClr val="FFE6D3"/>
    <a:srgbClr val="FFB47A"/>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F409A4-D550-405A-B9B0-CFF851CD545E}" v="570" dt="2026-01-21T04:17:16.5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rgbClr val="00000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rgbClr val="00000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3840"/>
        <p:guide orient="horz" pos="96"/>
      </p:guideLst>
    </p:cSldViewPr>
  </p:slide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notesMasters/notesMaster1.xml" Type="http://schemas.openxmlformats.org/officeDocument/2006/relationships/notesMaster"/><Relationship Id="rId28" Target="handoutMasters/handoutMaster1.xml" Type="http://schemas.openxmlformats.org/officeDocument/2006/relationships/handoutMaster"/><Relationship Id="rId29" Target="tags/tag1.xml" Type="http://schemas.openxmlformats.org/officeDocument/2006/relationships/tags"/><Relationship Id="rId3" Target="../customXml/item3.xml" Type="http://schemas.openxmlformats.org/officeDocument/2006/relationships/customXml"/><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revisionInfo.xml" Type="http://schemas.microsoft.com/office/2015/10/relationships/revisionInfo"/><Relationship Id="rId36" Target="authors.xml" Type="http://schemas.microsoft.com/office/2018/10/relationships/author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1" name="Header Placeholder 1"/>
          <p:cNvSpPr>
            <a:spLocks noGrp="1"/>
          </p:cNvSpPr>
          <p:nvPr>
            <p:ph type="hdr" sz="quarter"/>
          </p:nvPr>
        </p:nvSpPr>
        <p:spPr>
          <a:xfrm>
            <a:off x="3" y="4"/>
            <a:ext cx="2949787" cy="498693"/>
          </a:xfrm>
          <a:prstGeom prst="rect">
            <a:avLst/>
          </a:prstGeom>
        </p:spPr>
        <p:txBody>
          <a:bodyPr vert="horz" lIns="95682" tIns="47841" rIns="95682" bIns="47841" rtlCol="0"/>
          <a:lstStyle>
            <a:lvl1pPr algn="l">
              <a:defRPr sz="1300"/>
            </a:lvl1pPr>
          </a:lstStyle>
          <a:p>
            <a:endParaRPr lang="en-US" sz="900"/>
          </a:p>
        </p:txBody>
      </p:sp>
      <p:sp>
        <p:nvSpPr>
          <p:cNvPr id="1052" name="Date Placeholder 2"/>
          <p:cNvSpPr>
            <a:spLocks noGrp="1"/>
          </p:cNvSpPr>
          <p:nvPr>
            <p:ph type="dt" sz="quarter" idx="1"/>
          </p:nvPr>
        </p:nvSpPr>
        <p:spPr>
          <a:xfrm>
            <a:off x="3855842" y="4"/>
            <a:ext cx="2949787" cy="498693"/>
          </a:xfrm>
          <a:prstGeom prst="rect">
            <a:avLst/>
          </a:prstGeom>
        </p:spPr>
        <p:txBody>
          <a:bodyPr vert="horz" lIns="95682" tIns="47841" rIns="95682" bIns="47841" rtlCol="0"/>
          <a:lstStyle>
            <a:lvl1pPr algn="r">
              <a:defRPr sz="1300"/>
            </a:lvl1pPr>
          </a:lstStyle>
          <a:p>
            <a:fld id="{57691E93-EF64-46CC-85E2-BBB5BEDB9501}" type="datetimeFigureOut">
              <a:rPr lang="en-US" sz="900"/>
              <a:t>1/20/2026</a:t>
            </a:fld>
            <a:endParaRPr lang="en-US" sz="900"/>
          </a:p>
        </p:txBody>
      </p:sp>
      <p:sp>
        <p:nvSpPr>
          <p:cNvPr id="1053" name="Footer Placeholder 3"/>
          <p:cNvSpPr>
            <a:spLocks noGrp="1"/>
          </p:cNvSpPr>
          <p:nvPr>
            <p:ph type="ftr" sz="quarter" idx="2"/>
          </p:nvPr>
        </p:nvSpPr>
        <p:spPr>
          <a:xfrm>
            <a:off x="3" y="9440650"/>
            <a:ext cx="2949787" cy="498692"/>
          </a:xfrm>
          <a:prstGeom prst="rect">
            <a:avLst/>
          </a:prstGeom>
        </p:spPr>
        <p:txBody>
          <a:bodyPr vert="horz" lIns="95682" tIns="47841" rIns="95682" bIns="47841" rtlCol="0" anchor="b"/>
          <a:lstStyle>
            <a:lvl1pPr algn="l">
              <a:defRPr sz="1300"/>
            </a:lvl1pPr>
          </a:lstStyle>
          <a:p>
            <a:endParaRPr lang="en-US" sz="900"/>
          </a:p>
        </p:txBody>
      </p:sp>
      <p:sp>
        <p:nvSpPr>
          <p:cNvPr id="1054" name="Slide Number Placeholder 4"/>
          <p:cNvSpPr>
            <a:spLocks noGrp="1"/>
          </p:cNvSpPr>
          <p:nvPr>
            <p:ph type="sldNum" sz="quarter" idx="3"/>
          </p:nvPr>
        </p:nvSpPr>
        <p:spPr>
          <a:xfrm>
            <a:off x="3855842" y="9440650"/>
            <a:ext cx="2949787" cy="498692"/>
          </a:xfrm>
          <a:prstGeom prst="rect">
            <a:avLst/>
          </a:prstGeom>
        </p:spPr>
        <p:txBody>
          <a:bodyPr vert="horz" lIns="95682" tIns="47841" rIns="95682" bIns="47841" rtlCol="0" anchor="b"/>
          <a:lstStyle>
            <a:lvl1pPr algn="r">
              <a:defRPr sz="1300"/>
            </a:lvl1pPr>
          </a:lstStyle>
          <a:p>
            <a:fld id="{3DCECA85-2A7A-423F-89EA-6868CB52DF19}" type="slidenum">
              <a:rPr lang="en-US" sz="900"/>
              <a:t>‹#›</a:t>
            </a:fld>
            <a:endParaRPr lang="en-US" sz="9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3" name="Rectangle 54"/>
          <p:cNvSpPr/>
          <p:nvPr/>
        </p:nvSpPr>
        <p:spPr>
          <a:xfrm>
            <a:off x="1" y="4746567"/>
            <a:ext cx="6805625" cy="51927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682" tIns="47841" rIns="95682" bIns="47841" rtlCol="0" anchor="ctr"/>
          <a:lstStyle/>
          <a:p>
            <a:pPr algn="ctr"/>
            <a:endParaRPr lang="en-US"/>
          </a:p>
        </p:txBody>
      </p:sp>
      <p:sp>
        <p:nvSpPr>
          <p:cNvPr id="1044" name="Header Placeholder 1"/>
          <p:cNvSpPr>
            <a:spLocks noGrp="1"/>
          </p:cNvSpPr>
          <p:nvPr>
            <p:ph type="hdr" sz="quarter"/>
          </p:nvPr>
        </p:nvSpPr>
        <p:spPr>
          <a:xfrm>
            <a:off x="80733" y="4"/>
            <a:ext cx="2869056" cy="498693"/>
          </a:xfrm>
          <a:prstGeom prst="rect">
            <a:avLst/>
          </a:prstGeom>
        </p:spPr>
        <p:txBody>
          <a:bodyPr vert="horz" lIns="95682" tIns="47841" rIns="95682" bIns="47841" rtlCol="0"/>
          <a:lstStyle>
            <a:lvl1pPr algn="l">
              <a:defRPr sz="1400"/>
            </a:lvl1pPr>
          </a:lstStyle>
          <a:p>
            <a:endParaRPr lang="en-US"/>
          </a:p>
        </p:txBody>
      </p:sp>
      <p:sp>
        <p:nvSpPr>
          <p:cNvPr id="1045" name="Slide Image Placeholder 3"/>
          <p:cNvSpPr>
            <a:spLocks noGrp="1" noRot="1" noChangeAspect="1"/>
          </p:cNvSpPr>
          <p:nvPr>
            <p:ph type="sldImg" idx="2"/>
          </p:nvPr>
        </p:nvSpPr>
        <p:spPr>
          <a:xfrm>
            <a:off x="-168275" y="617538"/>
            <a:ext cx="7124700" cy="4008437"/>
          </a:xfrm>
          <a:prstGeom prst="rect">
            <a:avLst/>
          </a:prstGeom>
          <a:noFill/>
          <a:ln w="9525">
            <a:solidFill>
              <a:schemeClr val="bg2"/>
            </a:solidFill>
          </a:ln>
        </p:spPr>
        <p:txBody>
          <a:bodyPr vert="horz" lIns="95682" tIns="47841" rIns="95682" bIns="47841" rtlCol="0" anchor="ctr"/>
          <a:lstStyle/>
          <a:p>
            <a:endParaRPr lang="en-US"/>
          </a:p>
        </p:txBody>
      </p:sp>
      <p:sp>
        <p:nvSpPr>
          <p:cNvPr id="1046" name="Footer Placeholder 5"/>
          <p:cNvSpPr>
            <a:spLocks noGrp="1"/>
          </p:cNvSpPr>
          <p:nvPr>
            <p:ph type="ftr" sz="quarter" idx="4"/>
          </p:nvPr>
        </p:nvSpPr>
        <p:spPr>
          <a:xfrm>
            <a:off x="80733" y="9409899"/>
            <a:ext cx="2869056" cy="498692"/>
          </a:xfrm>
          <a:prstGeom prst="rect">
            <a:avLst/>
          </a:prstGeom>
        </p:spPr>
        <p:txBody>
          <a:bodyPr vert="horz" lIns="95682" tIns="47841" rIns="95682" bIns="47841" rtlCol="0" anchor="b"/>
          <a:lstStyle>
            <a:lvl1pPr algn="l">
              <a:defRPr sz="1400"/>
            </a:lvl1pPr>
          </a:lstStyle>
          <a:p>
            <a:endParaRPr lang="en-US"/>
          </a:p>
        </p:txBody>
      </p:sp>
      <p:sp>
        <p:nvSpPr>
          <p:cNvPr id="1047" name="Slide Number Placeholder 6"/>
          <p:cNvSpPr>
            <a:spLocks noGrp="1"/>
          </p:cNvSpPr>
          <p:nvPr>
            <p:ph type="sldNum" sz="quarter" idx="5"/>
          </p:nvPr>
        </p:nvSpPr>
        <p:spPr>
          <a:xfrm>
            <a:off x="3855842" y="9409899"/>
            <a:ext cx="2859930" cy="498692"/>
          </a:xfrm>
          <a:prstGeom prst="rect">
            <a:avLst/>
          </a:prstGeom>
        </p:spPr>
        <p:txBody>
          <a:bodyPr vert="horz" lIns="95682" tIns="47841" rIns="95682" bIns="47841" rtlCol="0" anchor="b"/>
          <a:lstStyle>
            <a:lvl1pPr algn="r">
              <a:defRPr sz="1400"/>
            </a:lvl1pPr>
          </a:lstStyle>
          <a:p>
            <a:r>
              <a:rPr lang="en-US"/>
              <a:t>Notes view: </a:t>
            </a:r>
            <a:fld id="{128CEAFE-FA94-43E5-B0FF-D47E1CCDD1B4}" type="slidenum">
              <a:rPr lang="en-US" smtClean="0"/>
              <a:pPr/>
              <a:t>‹#›</a:t>
            </a:fld>
            <a:endParaRPr lang="en-US"/>
          </a:p>
        </p:txBody>
      </p:sp>
      <p:sp>
        <p:nvSpPr>
          <p:cNvPr id="1048" name="Notes Placeholder 4"/>
          <p:cNvSpPr>
            <a:spLocks noGrp="1"/>
          </p:cNvSpPr>
          <p:nvPr>
            <p:ph type="body" sz="quarter" idx="3"/>
          </p:nvPr>
        </p:nvSpPr>
        <p:spPr>
          <a:xfrm>
            <a:off x="254185" y="5073642"/>
            <a:ext cx="6281581" cy="4055926"/>
          </a:xfrm>
          <a:prstGeom prst="rect">
            <a:avLst/>
          </a:prstGeom>
        </p:spPr>
        <p:txBody>
          <a:bodyPr vert="horz" lIns="95682" tIns="47841" rIns="95682" bIns="4784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 name="Date Placeholder 7"/>
          <p:cNvSpPr>
            <a:spLocks noGrp="1"/>
          </p:cNvSpPr>
          <p:nvPr>
            <p:ph type="dt" idx="1"/>
          </p:nvPr>
        </p:nvSpPr>
        <p:spPr>
          <a:xfrm>
            <a:off x="3856065" y="0"/>
            <a:ext cx="2949581" cy="498846"/>
          </a:xfrm>
          <a:prstGeom prst="rect">
            <a:avLst/>
          </a:prstGeom>
        </p:spPr>
        <p:txBody>
          <a:bodyPr vert="horz" lIns="94594" tIns="47297" rIns="94594" bIns="47297" rtlCol="0"/>
          <a:lstStyle>
            <a:lvl1pPr algn="r">
              <a:defRPr sz="1300"/>
            </a:lvl1pPr>
          </a:lstStyle>
          <a:p>
            <a:fld id="{F2C7CF5F-7CF3-4DF3-838A-EE34544862CC}" type="datetimeFigureOut">
              <a:rPr lang="en-US" smtClean="0"/>
              <a:t>1/20/2026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2" userDrawn="1">
          <p15:clr>
            <a:srgbClr val="F26B43"/>
          </p15:clr>
        </p15:guide>
        <p15:guide id="2" pos="2145" userDrawn="1">
          <p15:clr>
            <a:srgbClr val="F26B43"/>
          </p15:clr>
        </p15:guide>
      </p15:sldGuideLst>
    </p:ext>
  </p:extLst>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 name="Slide Image Placeholder 1"/>
          <p:cNvSpPr>
            <a:spLocks noGrp="1" noRot="1" noChangeAspect="1"/>
          </p:cNvSpPr>
          <p:nvPr>
            <p:ph type="sldImg"/>
          </p:nvPr>
        </p:nvSpPr>
        <p:spPr>
          <a:xfrm>
            <a:off x="-168275" y="617538"/>
            <a:ext cx="7126288" cy="4008437"/>
          </a:xfrm>
        </p:spPr>
      </p:sp>
      <p:sp>
        <p:nvSpPr>
          <p:cNvPr id="1065" name="Notes Placeholder 2"/>
          <p:cNvSpPr>
            <a:spLocks noGrp="1"/>
          </p:cNvSpPr>
          <p:nvPr>
            <p:ph type="body" idx="1"/>
          </p:nvPr>
        </p:nvSpPr>
        <p:spPr/>
        <p:txBody>
          <a:bodyPr/>
          <a:lstStyle/>
          <a:p>
            <a:endParaRPr lang="en-US"/>
          </a:p>
        </p:txBody>
      </p:sp>
      <p:sp>
        <p:nvSpPr>
          <p:cNvPr id="1066"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832659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1736C-2314-9024-79CB-CFF4596399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C7B9A0-9287-0A2A-6335-CA4B28CF426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7324B2E-AFAA-F50B-6CDE-6E4E6D274492}"/>
              </a:ext>
            </a:extLst>
          </p:cNvPr>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9A9F4214-A558-EA59-88D3-A94D6DD06D85}"/>
              </a:ext>
            </a:extLst>
          </p:cNvPr>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10</a:t>
            </a:fld>
            <a:endParaRPr lang="en-US">
              <a:latin typeface="Meiryo UI" panose="020B0604030504040204" pitchFamily="50" charset="-128"/>
            </a:endParaRPr>
          </a:p>
        </p:txBody>
      </p:sp>
    </p:spTree>
    <p:extLst>
      <p:ext uri="{BB962C8B-B14F-4D97-AF65-F5344CB8AC3E}">
        <p14:creationId xmlns:p14="http://schemas.microsoft.com/office/powerpoint/2010/main" val="746932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48AEA-BABD-D950-788C-A13E453A4F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3E2F755-D27C-CD89-4395-E8AFE2D25E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307CCB-888B-7CDA-F0B8-5093E6E3B671}"/>
              </a:ext>
            </a:extLst>
          </p:cNvPr>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DEA6ED9-C180-6226-F5C3-69BAEE54DC2A}"/>
              </a:ext>
            </a:extLst>
          </p:cNvPr>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11</a:t>
            </a:fld>
            <a:endParaRPr lang="en-US">
              <a:latin typeface="Meiryo UI" panose="020B0604030504040204" pitchFamily="50" charset="-128"/>
            </a:endParaRPr>
          </a:p>
        </p:txBody>
      </p:sp>
    </p:spTree>
    <p:extLst>
      <p:ext uri="{BB962C8B-B14F-4D97-AF65-F5344CB8AC3E}">
        <p14:creationId xmlns:p14="http://schemas.microsoft.com/office/powerpoint/2010/main" val="2346519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442182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8" name="スライド イメージ プレースホルダー 1"/>
          <p:cNvSpPr>
            <a:spLocks noGrp="1" noRot="1" noChangeAspect="1"/>
          </p:cNvSpPr>
          <p:nvPr>
            <p:ph type="sldImg"/>
          </p:nvPr>
        </p:nvSpPr>
        <p:spPr/>
      </p:sp>
      <p:sp>
        <p:nvSpPr>
          <p:cNvPr id="1609" name="ノート プレースホルダー 2"/>
          <p:cNvSpPr>
            <a:spLocks noGrp="1"/>
          </p:cNvSpPr>
          <p:nvPr>
            <p:ph type="body" idx="1"/>
          </p:nvPr>
        </p:nvSpPr>
        <p:spPr/>
        <p:txBody>
          <a:bodyPr/>
          <a:lstStyle/>
          <a:p>
            <a:endParaRPr kumimoji="1" lang="en-US"/>
          </a:p>
        </p:txBody>
      </p:sp>
      <p:sp>
        <p:nvSpPr>
          <p:cNvPr id="1610"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02897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0" name="スライド イメージ プレースホルダー 1"/>
          <p:cNvSpPr>
            <a:spLocks noGrp="1" noRot="1" noChangeAspect="1"/>
          </p:cNvSpPr>
          <p:nvPr>
            <p:ph type="sldImg"/>
          </p:nvPr>
        </p:nvSpPr>
        <p:spPr/>
      </p:sp>
      <p:sp>
        <p:nvSpPr>
          <p:cNvPr id="1761" name="ノート プレースホルダー 2"/>
          <p:cNvSpPr>
            <a:spLocks noGrp="1"/>
          </p:cNvSpPr>
          <p:nvPr>
            <p:ph type="body" idx="1"/>
          </p:nvPr>
        </p:nvSpPr>
        <p:spPr/>
        <p:txBody>
          <a:bodyPr/>
          <a:lstStyle/>
          <a:p>
            <a:endParaRPr kumimoji="1" lang="en-US"/>
          </a:p>
        </p:txBody>
      </p:sp>
      <p:sp>
        <p:nvSpPr>
          <p:cNvPr id="1762"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23592561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 name="スライド イメージ プレースホルダー 1"/>
          <p:cNvSpPr>
            <a:spLocks noGrp="1" noRot="1" noChangeAspect="1"/>
          </p:cNvSpPr>
          <p:nvPr>
            <p:ph type="sldImg"/>
          </p:nvPr>
        </p:nvSpPr>
        <p:spPr/>
      </p:sp>
      <p:sp>
        <p:nvSpPr>
          <p:cNvPr id="1780" name="ノート プレースホルダー 2"/>
          <p:cNvSpPr>
            <a:spLocks noGrp="1"/>
          </p:cNvSpPr>
          <p:nvPr>
            <p:ph type="body" idx="1"/>
          </p:nvPr>
        </p:nvSpPr>
        <p:spPr/>
        <p:txBody>
          <a:bodyPr/>
          <a:lstStyle/>
          <a:p>
            <a:endParaRPr kumimoji="1" lang="en-US"/>
          </a:p>
        </p:txBody>
      </p:sp>
      <p:sp>
        <p:nvSpPr>
          <p:cNvPr id="1781"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15</a:t>
            </a:fld>
            <a:endParaRPr lang="en-US"/>
          </a:p>
        </p:txBody>
      </p:sp>
    </p:spTree>
    <p:extLst>
      <p:ext uri="{BB962C8B-B14F-4D97-AF65-F5344CB8AC3E}">
        <p14:creationId xmlns:p14="http://schemas.microsoft.com/office/powerpoint/2010/main" val="2435809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 name="スライド イメージ プレースホルダー 1"/>
          <p:cNvSpPr>
            <a:spLocks noGrp="1" noRot="1" noChangeAspect="1"/>
          </p:cNvSpPr>
          <p:nvPr>
            <p:ph type="sldImg"/>
          </p:nvPr>
        </p:nvSpPr>
        <p:spPr/>
      </p:sp>
      <p:sp>
        <p:nvSpPr>
          <p:cNvPr id="1845" name="ノート プレースホルダー 2"/>
          <p:cNvSpPr>
            <a:spLocks noGrp="1"/>
          </p:cNvSpPr>
          <p:nvPr>
            <p:ph type="body" idx="1"/>
          </p:nvPr>
        </p:nvSpPr>
        <p:spPr/>
        <p:txBody>
          <a:bodyPr/>
          <a:lstStyle/>
          <a:p>
            <a:endParaRPr kumimoji="1" lang="en-US"/>
          </a:p>
        </p:txBody>
      </p:sp>
      <p:sp>
        <p:nvSpPr>
          <p:cNvPr id="1846"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41971095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スライド イメージ プレースホルダー 1"/>
          <p:cNvSpPr>
            <a:spLocks noGrp="1" noRot="1" noChangeAspect="1"/>
          </p:cNvSpPr>
          <p:nvPr>
            <p:ph type="sldImg"/>
          </p:nvPr>
        </p:nvSpPr>
        <p:spPr/>
      </p:sp>
      <p:sp>
        <p:nvSpPr>
          <p:cNvPr id="1936" name="ノート プレースホルダー 2"/>
          <p:cNvSpPr>
            <a:spLocks noGrp="1"/>
          </p:cNvSpPr>
          <p:nvPr>
            <p:ph type="body" idx="1"/>
          </p:nvPr>
        </p:nvSpPr>
        <p:spPr/>
        <p:txBody>
          <a:bodyPr/>
          <a:lstStyle/>
          <a:p>
            <a:endParaRPr kumimoji="1" lang="en-US"/>
          </a:p>
        </p:txBody>
      </p:sp>
      <p:sp>
        <p:nvSpPr>
          <p:cNvPr id="1937"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2445359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18</a:t>
            </a:fld>
            <a:endParaRPr lang="en-US" altLang="ja-JP">
              <a:ea typeface="ＭＳ Ｐゴシック" panose="020B0600070205080204" pitchFamily="50" charset="-128"/>
            </a:endParaRPr>
          </a:p>
        </p:txBody>
      </p:sp>
      <p:sp>
        <p:nvSpPr>
          <p:cNvPr id="1606" name="Rectangle 2"/>
          <p:cNvSpPr>
            <a:spLocks noGrp="1" noRot="1" noChangeAspect="1" noChangeArrowheads="1" noTextEdit="1"/>
          </p:cNvSpPr>
          <p:nvPr>
            <p:ph type="sldImg"/>
          </p:nvPr>
        </p:nvSpPr>
        <p:spPr>
          <a:ln/>
        </p:spPr>
      </p:sp>
      <p:sp>
        <p:nvSpPr>
          <p:cNvPr id="160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0" name="スライド イメージ プレースホルダー 1"/>
          <p:cNvSpPr>
            <a:spLocks noGrp="1" noRot="1" noChangeAspect="1"/>
          </p:cNvSpPr>
          <p:nvPr>
            <p:ph type="sldImg"/>
          </p:nvPr>
        </p:nvSpPr>
        <p:spPr/>
      </p:sp>
      <p:sp>
        <p:nvSpPr>
          <p:cNvPr id="1991" name="ノート プレースホルダー 2"/>
          <p:cNvSpPr>
            <a:spLocks noGrp="1"/>
          </p:cNvSpPr>
          <p:nvPr>
            <p:ph type="body" idx="1"/>
          </p:nvPr>
        </p:nvSpPr>
        <p:spPr/>
        <p:txBody>
          <a:bodyPr/>
          <a:lstStyle/>
          <a:p>
            <a:endParaRPr kumimoji="1" lang="en-US"/>
          </a:p>
        </p:txBody>
      </p:sp>
      <p:sp>
        <p:nvSpPr>
          <p:cNvPr id="1992"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2450009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 name="Slide Image Placeholder 1"/>
          <p:cNvSpPr>
            <a:spLocks noGrp="1" noRot="1" noChangeAspect="1"/>
          </p:cNvSpPr>
          <p:nvPr>
            <p:ph type="sldImg"/>
          </p:nvPr>
        </p:nvSpPr>
        <p:spPr>
          <a:xfrm>
            <a:off x="157163" y="574675"/>
            <a:ext cx="6619875" cy="3724275"/>
          </a:xfrm>
        </p:spPr>
      </p:sp>
      <p:sp>
        <p:nvSpPr>
          <p:cNvPr id="1106" name="Notes Placeholder 2"/>
          <p:cNvSpPr>
            <a:spLocks noGrp="1"/>
          </p:cNvSpPr>
          <p:nvPr>
            <p:ph type="body" idx="1"/>
          </p:nvPr>
        </p:nvSpPr>
        <p:spPr/>
        <p:txBody>
          <a:bodyPr/>
          <a:lstStyle/>
          <a:p>
            <a:endParaRPr lang="en-US"/>
          </a:p>
        </p:txBody>
      </p:sp>
      <p:sp>
        <p:nvSpPr>
          <p:cNvPr id="1107"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832659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2" name="スライド イメージ プレースホルダー 1"/>
          <p:cNvSpPr>
            <a:spLocks noGrp="1" noRot="1" noChangeAspect="1"/>
          </p:cNvSpPr>
          <p:nvPr>
            <p:ph type="sldImg"/>
          </p:nvPr>
        </p:nvSpPr>
        <p:spPr/>
      </p:sp>
      <p:sp>
        <p:nvSpPr>
          <p:cNvPr id="2003" name="ノート プレースホルダー 2"/>
          <p:cNvSpPr>
            <a:spLocks noGrp="1"/>
          </p:cNvSpPr>
          <p:nvPr>
            <p:ph type="body" idx="1"/>
          </p:nvPr>
        </p:nvSpPr>
        <p:spPr/>
        <p:txBody>
          <a:bodyPr/>
          <a:lstStyle/>
          <a:p>
            <a:endParaRPr kumimoji="1" lang="en-US"/>
          </a:p>
        </p:txBody>
      </p:sp>
      <p:sp>
        <p:nvSpPr>
          <p:cNvPr id="200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825647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スライド イメージ プレースホルダー 1"/>
          <p:cNvSpPr>
            <a:spLocks noGrp="1" noRot="1" noChangeAspect="1"/>
          </p:cNvSpPr>
          <p:nvPr>
            <p:ph type="sldImg"/>
          </p:nvPr>
        </p:nvSpPr>
        <p:spPr/>
      </p:sp>
      <p:sp>
        <p:nvSpPr>
          <p:cNvPr id="1143" name="ノート プレースホルダー 2"/>
          <p:cNvSpPr>
            <a:spLocks noGrp="1"/>
          </p:cNvSpPr>
          <p:nvPr>
            <p:ph type="body" idx="1"/>
          </p:nvPr>
        </p:nvSpPr>
        <p:spPr/>
        <p:txBody>
          <a:bodyPr/>
          <a:lstStyle/>
          <a:p>
            <a:endParaRPr kumimoji="1" lang="en-US"/>
          </a:p>
        </p:txBody>
      </p:sp>
      <p:sp>
        <p:nvSpPr>
          <p:cNvPr id="114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26660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3CBE1-AC9B-C2BE-02FA-B0E859763DAE}"/>
            </a:ext>
          </a:extLst>
        </p:cNvPr>
        <p:cNvGrpSpPr/>
        <p:nvPr/>
      </p:nvGrpSpPr>
      <p:grpSpPr>
        <a:xfrm>
          <a:off x="0" y="0"/>
          <a:ext cx="0" cy="0"/>
          <a:chOff x="0" y="0"/>
          <a:chExt cx="0" cy="0"/>
        </a:xfrm>
      </p:grpSpPr>
      <p:sp>
        <p:nvSpPr>
          <p:cNvPr id="1212" name="スライド イメージ プレースホルダー 1">
            <a:extLst>
              <a:ext uri="{FF2B5EF4-FFF2-40B4-BE49-F238E27FC236}">
                <a16:creationId xmlns:a16="http://schemas.microsoft.com/office/drawing/2014/main" id="{33D5400E-30A8-A372-7BFE-7C79FBE5B4D8}"/>
              </a:ext>
            </a:extLst>
          </p:cNvPr>
          <p:cNvSpPr>
            <a:spLocks noGrp="1" noRot="1" noChangeAspect="1"/>
          </p:cNvSpPr>
          <p:nvPr>
            <p:ph type="sldImg"/>
          </p:nvPr>
        </p:nvSpPr>
        <p:spPr/>
      </p:sp>
      <p:sp>
        <p:nvSpPr>
          <p:cNvPr id="1213" name="ノート プレースホルダー 2">
            <a:extLst>
              <a:ext uri="{FF2B5EF4-FFF2-40B4-BE49-F238E27FC236}">
                <a16:creationId xmlns:a16="http://schemas.microsoft.com/office/drawing/2014/main" id="{A7034911-22FB-0ABD-1DCF-C1A2FA22200D}"/>
              </a:ext>
            </a:extLst>
          </p:cNvPr>
          <p:cNvSpPr>
            <a:spLocks noGrp="1"/>
          </p:cNvSpPr>
          <p:nvPr>
            <p:ph type="body" idx="1"/>
          </p:nvPr>
        </p:nvSpPr>
        <p:spPr/>
        <p:txBody>
          <a:bodyPr/>
          <a:lstStyle/>
          <a:p>
            <a:endParaRPr kumimoji="1" lang="en-US"/>
          </a:p>
        </p:txBody>
      </p:sp>
      <p:sp>
        <p:nvSpPr>
          <p:cNvPr id="1214" name="スライド番号プレースホルダー 3">
            <a:extLst>
              <a:ext uri="{FF2B5EF4-FFF2-40B4-BE49-F238E27FC236}">
                <a16:creationId xmlns:a16="http://schemas.microsoft.com/office/drawing/2014/main" id="{12287213-4187-E024-7DB7-DEBED3F6A9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940167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9" name="スライド イメージ プレースホルダー 1"/>
          <p:cNvSpPr>
            <a:spLocks noGrp="1" noRot="1" noChangeAspect="1"/>
          </p:cNvSpPr>
          <p:nvPr>
            <p:ph type="sldImg"/>
          </p:nvPr>
        </p:nvSpPr>
        <p:spPr/>
      </p:sp>
      <p:sp>
        <p:nvSpPr>
          <p:cNvPr id="1400" name="ノート プレースホルダー 2"/>
          <p:cNvSpPr>
            <a:spLocks noGrp="1"/>
          </p:cNvSpPr>
          <p:nvPr>
            <p:ph type="body" idx="1"/>
          </p:nvPr>
        </p:nvSpPr>
        <p:spPr/>
        <p:txBody>
          <a:bodyPr/>
          <a:lstStyle/>
          <a:p>
            <a:endParaRPr kumimoji="1" lang="en-US"/>
          </a:p>
        </p:txBody>
      </p:sp>
      <p:sp>
        <p:nvSpPr>
          <p:cNvPr id="1401"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77721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BBFA5-4AC9-601B-B8DE-007EDA4E7898}"/>
            </a:ext>
          </a:extLst>
        </p:cNvPr>
        <p:cNvGrpSpPr/>
        <p:nvPr/>
      </p:nvGrpSpPr>
      <p:grpSpPr>
        <a:xfrm>
          <a:off x="0" y="0"/>
          <a:ext cx="0" cy="0"/>
          <a:chOff x="0" y="0"/>
          <a:chExt cx="0" cy="0"/>
        </a:xfrm>
      </p:grpSpPr>
      <p:sp>
        <p:nvSpPr>
          <p:cNvPr id="1301" name="スライド イメージ プレースホルダー 1">
            <a:extLst>
              <a:ext uri="{FF2B5EF4-FFF2-40B4-BE49-F238E27FC236}">
                <a16:creationId xmlns:a16="http://schemas.microsoft.com/office/drawing/2014/main" id="{24A93DB4-BE1C-3FEF-7D3D-1FDD96D0C29B}"/>
              </a:ext>
            </a:extLst>
          </p:cNvPr>
          <p:cNvSpPr>
            <a:spLocks noGrp="1" noRot="1" noChangeAspect="1"/>
          </p:cNvSpPr>
          <p:nvPr>
            <p:ph type="sldImg"/>
          </p:nvPr>
        </p:nvSpPr>
        <p:spPr/>
      </p:sp>
      <p:sp>
        <p:nvSpPr>
          <p:cNvPr id="1302" name="ノート プレースホルダー 2">
            <a:extLst>
              <a:ext uri="{FF2B5EF4-FFF2-40B4-BE49-F238E27FC236}">
                <a16:creationId xmlns:a16="http://schemas.microsoft.com/office/drawing/2014/main" id="{37062B7F-E9C8-79B5-2C5A-A8F3EDCF7AC2}"/>
              </a:ext>
            </a:extLst>
          </p:cNvPr>
          <p:cNvSpPr>
            <a:spLocks noGrp="1"/>
          </p:cNvSpPr>
          <p:nvPr>
            <p:ph type="body" idx="1"/>
          </p:nvPr>
        </p:nvSpPr>
        <p:spPr/>
        <p:txBody>
          <a:bodyPr/>
          <a:lstStyle/>
          <a:p>
            <a:endParaRPr kumimoji="1" lang="en-US"/>
          </a:p>
        </p:txBody>
      </p:sp>
      <p:sp>
        <p:nvSpPr>
          <p:cNvPr id="1303" name="スライド番号プレースホルダー 3">
            <a:extLst>
              <a:ext uri="{FF2B5EF4-FFF2-40B4-BE49-F238E27FC236}">
                <a16:creationId xmlns:a16="http://schemas.microsoft.com/office/drawing/2014/main" id="{6EB0F002-4F9B-DACA-78A2-DE9AE4C999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985593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09050-47D4-A2BC-B061-589038EDF41C}"/>
            </a:ext>
          </a:extLst>
        </p:cNvPr>
        <p:cNvGrpSpPr/>
        <p:nvPr/>
      </p:nvGrpSpPr>
      <p:grpSpPr>
        <a:xfrm>
          <a:off x="0" y="0"/>
          <a:ext cx="0" cy="0"/>
          <a:chOff x="0" y="0"/>
          <a:chExt cx="0" cy="0"/>
        </a:xfrm>
      </p:grpSpPr>
      <p:sp>
        <p:nvSpPr>
          <p:cNvPr id="1437" name="スライド イメージ プレースホルダー 1">
            <a:extLst>
              <a:ext uri="{FF2B5EF4-FFF2-40B4-BE49-F238E27FC236}">
                <a16:creationId xmlns:a16="http://schemas.microsoft.com/office/drawing/2014/main" id="{78411D2E-E7F0-A28B-CE9D-0AB92B1DAA0B}"/>
              </a:ext>
            </a:extLst>
          </p:cNvPr>
          <p:cNvSpPr>
            <a:spLocks noGrp="1" noRot="1" noChangeAspect="1"/>
          </p:cNvSpPr>
          <p:nvPr>
            <p:ph type="sldImg"/>
          </p:nvPr>
        </p:nvSpPr>
        <p:spPr/>
      </p:sp>
      <p:sp>
        <p:nvSpPr>
          <p:cNvPr id="1438" name="ノート プレースホルダー 2">
            <a:extLst>
              <a:ext uri="{FF2B5EF4-FFF2-40B4-BE49-F238E27FC236}">
                <a16:creationId xmlns:a16="http://schemas.microsoft.com/office/drawing/2014/main" id="{0E88C8E4-877B-EAC3-EBB8-E975F4A1F95C}"/>
              </a:ext>
            </a:extLst>
          </p:cNvPr>
          <p:cNvSpPr>
            <a:spLocks noGrp="1"/>
          </p:cNvSpPr>
          <p:nvPr>
            <p:ph type="body" idx="1"/>
          </p:nvPr>
        </p:nvSpPr>
        <p:spPr/>
        <p:txBody>
          <a:bodyPr/>
          <a:lstStyle/>
          <a:p>
            <a:endParaRPr kumimoji="1" lang="en-US"/>
          </a:p>
        </p:txBody>
      </p:sp>
      <p:sp>
        <p:nvSpPr>
          <p:cNvPr id="1439" name="スライド番号プレースホルダー 3">
            <a:extLst>
              <a:ext uri="{FF2B5EF4-FFF2-40B4-BE49-F238E27FC236}">
                <a16:creationId xmlns:a16="http://schemas.microsoft.com/office/drawing/2014/main" id="{7CDE8FC2-54CF-3A68-6C07-B430339BD8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769176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CF493-45FB-3FC5-5B95-DDF3861C3992}"/>
            </a:ext>
          </a:extLst>
        </p:cNvPr>
        <p:cNvGrpSpPr/>
        <p:nvPr/>
      </p:nvGrpSpPr>
      <p:grpSpPr>
        <a:xfrm>
          <a:off x="0" y="0"/>
          <a:ext cx="0" cy="0"/>
          <a:chOff x="0" y="0"/>
          <a:chExt cx="0" cy="0"/>
        </a:xfrm>
      </p:grpSpPr>
      <p:sp>
        <p:nvSpPr>
          <p:cNvPr id="1465" name="スライド イメージ プレースホルダー 1">
            <a:extLst>
              <a:ext uri="{FF2B5EF4-FFF2-40B4-BE49-F238E27FC236}">
                <a16:creationId xmlns:a16="http://schemas.microsoft.com/office/drawing/2014/main" id="{FC1AC022-A1EA-B4FC-FD7B-AAACC8C1550A}"/>
              </a:ext>
            </a:extLst>
          </p:cNvPr>
          <p:cNvSpPr>
            <a:spLocks noGrp="1" noRot="1" noChangeAspect="1"/>
          </p:cNvSpPr>
          <p:nvPr>
            <p:ph type="sldImg"/>
          </p:nvPr>
        </p:nvSpPr>
        <p:spPr/>
      </p:sp>
      <p:sp>
        <p:nvSpPr>
          <p:cNvPr id="1466" name="ノート プレースホルダー 2">
            <a:extLst>
              <a:ext uri="{FF2B5EF4-FFF2-40B4-BE49-F238E27FC236}">
                <a16:creationId xmlns:a16="http://schemas.microsoft.com/office/drawing/2014/main" id="{037DEF7F-469B-192E-7659-7490C03A4AA1}"/>
              </a:ext>
            </a:extLst>
          </p:cNvPr>
          <p:cNvSpPr>
            <a:spLocks noGrp="1"/>
          </p:cNvSpPr>
          <p:nvPr>
            <p:ph type="body" idx="1"/>
          </p:nvPr>
        </p:nvSpPr>
        <p:spPr/>
        <p:txBody>
          <a:bodyPr/>
          <a:lstStyle/>
          <a:p>
            <a:endParaRPr kumimoji="1" lang="en-US"/>
          </a:p>
        </p:txBody>
      </p:sp>
      <p:sp>
        <p:nvSpPr>
          <p:cNvPr id="1467" name="スライド番号プレースホルダー 3">
            <a:extLst>
              <a:ext uri="{FF2B5EF4-FFF2-40B4-BE49-F238E27FC236}">
                <a16:creationId xmlns:a16="http://schemas.microsoft.com/office/drawing/2014/main" id="{36BA9D0B-A879-2A70-3F03-CD19B0CE3E6D}"/>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4212890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9</a:t>
            </a:fld>
            <a:endParaRPr lang="en-US">
              <a:latin typeface="Meiryo UI" panose="020B0604030504040204" pitchFamily="50" charset="-128"/>
            </a:endParaRPr>
          </a:p>
        </p:txBody>
      </p:sp>
    </p:spTree>
    <p:extLst>
      <p:ext uri="{BB962C8B-B14F-4D97-AF65-F5344CB8AC3E}">
        <p14:creationId xmlns:p14="http://schemas.microsoft.com/office/powerpoint/2010/main" val="223620717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1031"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1032"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686861905"/>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1034" name="Title 1"/>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1035" name="Text Placeholder 7"/>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6579061"/>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4168820803"/>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1040" name="Title 1"/>
          <p:cNvSpPr>
            <a:spLocks noGrp="1"/>
          </p:cNvSpPr>
          <p:nvPr>
            <p:ph type="title" hasCustomPrompt="1"/>
          </p:nvPr>
        </p:nvSpPr>
        <p:spPr/>
        <p:txBody>
          <a:bodyPr/>
          <a:lstStyle/>
          <a:p>
            <a:r>
              <a:rPr lang="en-US"/>
              <a:t>Click to add title</a:t>
            </a:r>
          </a:p>
        </p:txBody>
      </p:sp>
      <p:sp>
        <p:nvSpPr>
          <p:cNvPr id="1041" name="Text Placeholder 5"/>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670252"/>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007" name="タイトル 1"/>
          <p:cNvSpPr>
            <a:spLocks noGrp="1"/>
          </p:cNvSpPr>
          <p:nvPr>
            <p:ph type="title"/>
          </p:nvPr>
        </p:nvSpPr>
        <p:spPr/>
        <p:txBody>
          <a:bodyPr/>
          <a:lstStyle/>
          <a:p>
            <a:r>
              <a:rPr lang="ja-JP" altLang="en-US"/>
              <a:t>マスタ タイトルの書式設定</a:t>
            </a:r>
          </a:p>
        </p:txBody>
      </p:sp>
      <p:sp>
        <p:nvSpPr>
          <p:cNvPr id="200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0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201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201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1030" name="Date Placeholder 1"/>
          <p:cNvSpPr>
            <a:spLocks noGrp="1"/>
          </p:cNvSpPr>
          <p:nvPr>
            <p:ph type="dt" sz="half" idx="10"/>
          </p:nvPr>
        </p:nvSpPr>
        <p:spPr/>
        <p:txBody>
          <a:bodyPr/>
          <a:lstStyle/>
          <a:p>
            <a:fld id="{DBDCB43C-46BF-4416-8F82-3F8CD6EBF9EC}" type="datetime1">
              <a:rPr kumimoji="1" lang="ja-JP" altLang="en-US" smtClean="0"/>
              <a:t>2026/1/20</a:t>
            </a:fld>
            <a:endParaRPr kumimoji="1" lang="ja-JP" altLang="en-US"/>
          </a:p>
        </p:txBody>
      </p:sp>
      <p:sp>
        <p:nvSpPr>
          <p:cNvPr id="1031" name="Footer Placeholder 2"/>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347574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 Id="rId8" Target="../embeddings/oleObject1.bin" Type="http://schemas.openxmlformats.org/officeDocument/2006/relationships/oleObject"/><Relationship Id="rId9"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8" imgW="270" imgH="270" progId="TCLayout.ActiveDocument.1">
                  <p:embed/>
                </p:oleObj>
              </mc:Choice>
              <mc:Fallback>
                <p:oleObj name="think-cell スライド" r:id="rId8" imgW="270" imgH="270" progId="TCLayout.ActiveDocument.1">
                  <p:embed/>
                  <p:pic>
                    <p:nvPicPr>
                      <p:cNvPr id="1025" name="Object 1" hidden="1"/>
                      <p:cNvPicPr>
                        <a:picLocks noChangeAspect="1"/>
                      </p:cNvPicPr>
                      <p:nvPr/>
                    </p:nvPicPr>
                    <p:blipFill>
                      <a:blip r:embed="rId9"/>
                      <a:stretch>
                        <a:fillRect/>
                      </a:stretch>
                    </p:blipFill>
                    <p:spPr>
                      <a:xfrm>
                        <a:off x="1588" y="1588"/>
                        <a:ext cx="1587" cy="1587"/>
                      </a:xfrm>
                      <a:prstGeom prst="rect">
                        <a:avLst/>
                      </a:prstGeom>
                    </p:spPr>
                  </p:pic>
                </p:oleObj>
              </mc:Fallback>
            </mc:AlternateContent>
          </a:graphicData>
        </a:graphic>
      </p:graphicFrame>
      <p:sp>
        <p:nvSpPr>
          <p:cNvPr id="1026"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11690387" y="653566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2919172687"/>
      </p:ext>
    </p:extLst>
  </p:cSld>
  <p:clrMap bg1="lt1" tx1="dk1" bg2="lt2" tx2="dk2" accent1="accent1" accent2="accent2" accent3="accent3" accent4="accent4" accent5="accent5" accent6="accent6" hlink="hlink" folHlink="folHlink"/>
  <p:sldLayoutIdLst>
    <p:sldLayoutId id="2147485324" r:id="rId1"/>
    <p:sldLayoutId id="2147485325" r:id="rId2"/>
    <p:sldLayoutId id="2147485326" r:id="rId3"/>
    <p:sldLayoutId id="2147485327" r:id="rId4"/>
    <p:sldLayoutId id="2147485328" r:id="rId5"/>
    <p:sldLayoutId id="2147485329" r:id="rId6"/>
  </p:sldLayoutIdLst>
  <mc:AlternateContent xmlns:mc="http://schemas.openxmlformats.org/markup-compatibility/2006">
    <mc:Choice xmlns:p14="http://schemas.microsoft.com/office/powerpoint/2010/main" Requires="p14">
      <p:transition p14:dur="250">
        <p:fade/>
      </p:transition>
    </mc:Choice>
    <mc:Fallback>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xml" Type="http://schemas.openxmlformats.org/officeDocument/2006/relationships/notesSlide"/><Relationship Id="rId3" Target="../embeddings/oleObject2.bin" Type="http://schemas.openxmlformats.org/officeDocument/2006/relationships/oleObject"/><Relationship Id="rId4" Target="../media/image2.emf" Type="http://schemas.openxmlformats.org/officeDocument/2006/relationships/image"/></Relationships>
</file>

<file path=ppt/slides/_rels/slide10.xml.rels><?xml version="1.0" encoding="UTF-8" standalone="yes"?><Relationships xmlns="http://schemas.openxmlformats.org/package/2006/relationships"><Relationship Id="rId1" Target="../tags/tag41.xml" Type="http://schemas.openxmlformats.org/officeDocument/2006/relationships/tags"/><Relationship Id="rId10" Target="../embeddings/oleObject4.bin" Type="http://schemas.openxmlformats.org/officeDocument/2006/relationships/oleObject"/><Relationship Id="rId11" Target="../media/image4.emf" Type="http://schemas.openxmlformats.org/officeDocument/2006/relationships/image"/><Relationship Id="rId2" Target="../tags/tag42.xml" Type="http://schemas.openxmlformats.org/officeDocument/2006/relationships/tags"/><Relationship Id="rId3" Target="../tags/tag43.xml" Type="http://schemas.openxmlformats.org/officeDocument/2006/relationships/tags"/><Relationship Id="rId4" Target="../tags/tag44.xml" Type="http://schemas.openxmlformats.org/officeDocument/2006/relationships/tags"/><Relationship Id="rId5" Target="../tags/tag45.xml" Type="http://schemas.openxmlformats.org/officeDocument/2006/relationships/tags"/><Relationship Id="rId6" Target="../tags/tag46.xml" Type="http://schemas.openxmlformats.org/officeDocument/2006/relationships/tags"/><Relationship Id="rId7" Target="../tags/tag47.xml" Type="http://schemas.openxmlformats.org/officeDocument/2006/relationships/tags"/><Relationship Id="rId8" Target="../slideLayouts/slideLayout3.xml" Type="http://schemas.openxmlformats.org/officeDocument/2006/relationships/slideLayout"/><Relationship Id="rId9"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tags/tag48.xml" Type="http://schemas.openxmlformats.org/officeDocument/2006/relationships/tags"/><Relationship Id="rId2" Target="../slideLayouts/slideLayout3.xml" Type="http://schemas.openxmlformats.org/officeDocument/2006/relationships/slideLayout"/><Relationship Id="rId3" Target="../notesSlides/notesSlide10.xml" Type="http://schemas.openxmlformats.org/officeDocument/2006/relationships/notesSlide"/><Relationship Id="rId4" Target="../embeddings/oleObject5.bin" Type="http://schemas.openxmlformats.org/officeDocument/2006/relationships/oleObject"/><Relationship Id="rId5" Target="../media/image4.emf" Type="http://schemas.openxmlformats.org/officeDocument/2006/relationships/image"/></Relationships>
</file>

<file path=ppt/slides/_rels/slide12.xml.rels><?xml version="1.0" encoding="UTF-8" standalone="yes"?><Relationships xmlns="http://schemas.openxmlformats.org/package/2006/relationships"><Relationship Id="rId1" Target="../tags/tag49.xml" Type="http://schemas.openxmlformats.org/officeDocument/2006/relationships/tags"/><Relationship Id="rId2" Target="../slideLayouts/slideLayout3.xml" Type="http://schemas.openxmlformats.org/officeDocument/2006/relationships/slideLayout"/><Relationship Id="rId3" Target="../notesSlides/notesSlide11.xml" Type="http://schemas.openxmlformats.org/officeDocument/2006/relationships/notesSlide"/><Relationship Id="rId4" Target="../embeddings/oleObject5.bin" Type="http://schemas.openxmlformats.org/officeDocument/2006/relationships/oleObject"/><Relationship Id="rId5" Target="../media/image4.emf"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2.xml" Type="http://schemas.openxmlformats.org/officeDocument/2006/relationships/notesSlide"/></Relationships>
</file>

<file path=ppt/slides/_rels/slide14.xml.rels><?xml version="1.0" encoding="UTF-8" standalone="yes"?><Relationships xmlns="http://schemas.openxmlformats.org/package/2006/relationships"><Relationship Id="rId1" Target="../tags/tag50.xml" Type="http://schemas.openxmlformats.org/officeDocument/2006/relationships/tags"/><Relationship Id="rId10" Target="../media/image4.emf" Type="http://schemas.openxmlformats.org/officeDocument/2006/relationships/image"/><Relationship Id="rId2" Target="../tags/tag51.xml" Type="http://schemas.openxmlformats.org/officeDocument/2006/relationships/tags"/><Relationship Id="rId3" Target="../tags/tag52.xml" Type="http://schemas.openxmlformats.org/officeDocument/2006/relationships/tags"/><Relationship Id="rId4" Target="../tags/tag53.xml" Type="http://schemas.openxmlformats.org/officeDocument/2006/relationships/tags"/><Relationship Id="rId5" Target="../tags/tag54.xml" Type="http://schemas.openxmlformats.org/officeDocument/2006/relationships/tags"/><Relationship Id="rId6" Target="../tags/tag55.xml" Type="http://schemas.openxmlformats.org/officeDocument/2006/relationships/tags"/><Relationship Id="rId7" Target="../slideLayouts/slideLayout3.xml" Type="http://schemas.openxmlformats.org/officeDocument/2006/relationships/slideLayout"/><Relationship Id="rId8" Target="../notesSlides/notesSlide13.xml" Type="http://schemas.openxmlformats.org/officeDocument/2006/relationships/notesSlide"/><Relationship Id="rId9" Target="../embeddings/oleObject3.bin" Type="http://schemas.openxmlformats.org/officeDocument/2006/relationships/oleObject"/></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4.xml" Type="http://schemas.openxmlformats.org/officeDocument/2006/relationships/notesSlide"/><Relationship Id="rId3" Target="../embeddings/oleObject3.bin" Type="http://schemas.openxmlformats.org/officeDocument/2006/relationships/oleObject"/><Relationship Id="rId4" Target="../media/image4.emf" Type="http://schemas.openxmlformats.org/officeDocument/2006/relationships/image"/></Relationships>
</file>

<file path=ppt/slides/_rels/slide16.xml.rels><?xml version="1.0" encoding="UTF-8" standalone="yes"?><Relationships xmlns="http://schemas.openxmlformats.org/package/2006/relationships"><Relationship Id="rId1" Target="../tags/tag56.xml" Type="http://schemas.openxmlformats.org/officeDocument/2006/relationships/tags"/><Relationship Id="rId2" Target="../tags/tag57.xml" Type="http://schemas.openxmlformats.org/officeDocument/2006/relationships/tags"/><Relationship Id="rId3" Target="../slideLayouts/slideLayout3.xml" Type="http://schemas.openxmlformats.org/officeDocument/2006/relationships/slideLayout"/><Relationship Id="rId4" Target="../notesSlides/notesSlide15.xml" Type="http://schemas.openxmlformats.org/officeDocument/2006/relationships/notesSlide"/><Relationship Id="rId5" Target="../embeddings/oleObject3.bin" Type="http://schemas.openxmlformats.org/officeDocument/2006/relationships/oleObject"/><Relationship Id="rId6" Target="../media/image4.emf"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6.xml" Type="http://schemas.openxmlformats.org/officeDocument/2006/relationships/notesSlide"/><Relationship Id="rId3" Target="../embeddings/oleObject3.bin" Type="http://schemas.openxmlformats.org/officeDocument/2006/relationships/oleObject"/><Relationship Id="rId4" Target="../media/image4.emf" Type="http://schemas.openxmlformats.org/officeDocument/2006/relationships/image"/></Relationships>
</file>

<file path=ppt/slides/_rels/slide18.xml.rels><?xml version="1.0" encoding="UTF-8" standalone="yes"?><Relationships xmlns="http://schemas.openxmlformats.org/package/2006/relationships"><Relationship Id="rId1" Target="../tags/tag58.xml" Type="http://schemas.openxmlformats.org/officeDocument/2006/relationships/tags"/><Relationship Id="rId10" Target="../media/image4.emf" Type="http://schemas.openxmlformats.org/officeDocument/2006/relationships/image"/><Relationship Id="rId2" Target="../tags/tag59.xml" Type="http://schemas.openxmlformats.org/officeDocument/2006/relationships/tags"/><Relationship Id="rId3" Target="../tags/tag60.xml" Type="http://schemas.openxmlformats.org/officeDocument/2006/relationships/tags"/><Relationship Id="rId4" Target="../tags/tag61.xml" Type="http://schemas.openxmlformats.org/officeDocument/2006/relationships/tags"/><Relationship Id="rId5" Target="../tags/tag62.xml" Type="http://schemas.openxmlformats.org/officeDocument/2006/relationships/tags"/><Relationship Id="rId6" Target="../tags/tag63.xml" Type="http://schemas.openxmlformats.org/officeDocument/2006/relationships/tags"/><Relationship Id="rId7" Target="../slideLayouts/slideLayout3.xml" Type="http://schemas.openxmlformats.org/officeDocument/2006/relationships/slideLayout"/><Relationship Id="rId8" Target="../notesSlides/notesSlide17.xml" Type="http://schemas.openxmlformats.org/officeDocument/2006/relationships/notesSlide"/><Relationship Id="rId9" Target="../embeddings/oleObject3.bin" Type="http://schemas.openxmlformats.org/officeDocument/2006/relationships/oleObject"/></Relationships>
</file>

<file path=ppt/slides/_rels/slide1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9.xml" Type="http://schemas.openxmlformats.org/officeDocument/2006/relationships/notesSlide"/><Relationship Id="rId3" Target="../embeddings/oleObject3.bin" Type="http://schemas.openxmlformats.org/officeDocument/2006/relationships/oleObject"/><Relationship Id="rId4" Target="../media/image4.emf"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0.xml" Type="http://schemas.openxmlformats.org/officeDocument/2006/relationships/notesSlide"/><Relationship Id="rId3" Target="../embeddings/oleObject3.bin" Type="http://schemas.openxmlformats.org/officeDocument/2006/relationships/oleObject"/><Relationship Id="rId4" Target="../media/image4.e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2.xml" Type="http://schemas.openxmlformats.org/officeDocument/2006/relationships/tags"/><Relationship Id="rId10" Target="../notesSlides/notesSlide2.xml" Type="http://schemas.openxmlformats.org/officeDocument/2006/relationships/notesSlide"/><Relationship Id="rId11" Target="../embeddings/oleObject3.bin" Type="http://schemas.openxmlformats.org/officeDocument/2006/relationships/oleObject"/><Relationship Id="rId12" Target="../media/image2.emf" Type="http://schemas.openxmlformats.org/officeDocument/2006/relationships/image"/><Relationship Id="rId2" Target="../tags/tag3.xml" Type="http://schemas.openxmlformats.org/officeDocument/2006/relationships/tags"/><Relationship Id="rId3" Target="../tags/tag4.xml" Type="http://schemas.openxmlformats.org/officeDocument/2006/relationships/tags"/><Relationship Id="rId4" Target="../tags/tag5.xml" Type="http://schemas.openxmlformats.org/officeDocument/2006/relationships/tags"/><Relationship Id="rId5" Target="../tags/tag6.xml" Type="http://schemas.openxmlformats.org/officeDocument/2006/relationships/tags"/><Relationship Id="rId6" Target="../tags/tag7.xml" Type="http://schemas.openxmlformats.org/officeDocument/2006/relationships/tags"/><Relationship Id="rId7" Target="../tags/tag8.xml" Type="http://schemas.openxmlformats.org/officeDocument/2006/relationships/tags"/><Relationship Id="rId8" Target="../tags/tag9.xml" Type="http://schemas.openxmlformats.org/officeDocument/2006/relationships/tags"/><Relationship Id="rId9"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tags/tag10.xml" Type="http://schemas.openxmlformats.org/officeDocument/2006/relationships/tags"/><Relationship Id="rId2" Target="../tags/tag11.xml" Type="http://schemas.openxmlformats.org/officeDocument/2006/relationships/tags"/><Relationship Id="rId3" Target="../tags/tag12.xml" Type="http://schemas.openxmlformats.org/officeDocument/2006/relationships/tags"/><Relationship Id="rId4" Target="../slideLayouts/slideLayout3.xml" Type="http://schemas.openxmlformats.org/officeDocument/2006/relationships/slideLayout"/><Relationship Id="rId5" Target="../notesSlides/notesSlide3.xml" Type="http://schemas.openxmlformats.org/officeDocument/2006/relationships/notesSlide"/><Relationship Id="rId6" Target="../embeddings/oleObject3.bin" Type="http://schemas.openxmlformats.org/officeDocument/2006/relationships/oleObject"/><Relationship Id="rId7" Target="../media/image4.emf" Type="http://schemas.openxmlformats.org/officeDocument/2006/relationships/image"/></Relationships>
</file>

<file path=ppt/slides/_rels/slide5.xml.rels><?xml version="1.0" encoding="UTF-8" standalone="yes"?><Relationships xmlns="http://schemas.openxmlformats.org/package/2006/relationships"><Relationship Id="rId1" Target="../tags/tag13.xml" Type="http://schemas.openxmlformats.org/officeDocument/2006/relationships/tags"/><Relationship Id="rId2" Target="../tags/tag14.xml" Type="http://schemas.openxmlformats.org/officeDocument/2006/relationships/tags"/><Relationship Id="rId3" Target="../tags/tag15.xml" Type="http://schemas.openxmlformats.org/officeDocument/2006/relationships/tags"/><Relationship Id="rId4" Target="../slideLayouts/slideLayout3.xml" Type="http://schemas.openxmlformats.org/officeDocument/2006/relationships/slideLayout"/><Relationship Id="rId5" Target="../notesSlides/notesSlide4.xml" Type="http://schemas.openxmlformats.org/officeDocument/2006/relationships/notesSlide"/><Relationship Id="rId6" Target="../embeddings/oleObject3.bin" Type="http://schemas.openxmlformats.org/officeDocument/2006/relationships/oleObject"/><Relationship Id="rId7" Target="../media/image4.emf" Type="http://schemas.openxmlformats.org/officeDocument/2006/relationships/image"/></Relationships>
</file>

<file path=ppt/slides/_rels/slide6.xml.rels><?xml version="1.0" encoding="UTF-8" standalone="yes"?><Relationships xmlns="http://schemas.openxmlformats.org/package/2006/relationships"><Relationship Id="rId1" Target="../tags/tag16.xml" Type="http://schemas.openxmlformats.org/officeDocument/2006/relationships/tags"/><Relationship Id="rId10" Target="../tags/tag25.xml" Type="http://schemas.openxmlformats.org/officeDocument/2006/relationships/tags"/><Relationship Id="rId11" Target="../tags/tag26.xml" Type="http://schemas.openxmlformats.org/officeDocument/2006/relationships/tags"/><Relationship Id="rId12" Target="../tags/tag27.xml" Type="http://schemas.openxmlformats.org/officeDocument/2006/relationships/tags"/><Relationship Id="rId13" Target="../tags/tag28.xml" Type="http://schemas.openxmlformats.org/officeDocument/2006/relationships/tags"/><Relationship Id="rId14" Target="../tags/tag29.xml" Type="http://schemas.openxmlformats.org/officeDocument/2006/relationships/tags"/><Relationship Id="rId15" Target="../tags/tag30.xml" Type="http://schemas.openxmlformats.org/officeDocument/2006/relationships/tags"/><Relationship Id="rId16" Target="../slideLayouts/slideLayout3.xml" Type="http://schemas.openxmlformats.org/officeDocument/2006/relationships/slideLayout"/><Relationship Id="rId17" Target="../notesSlides/notesSlide5.xml" Type="http://schemas.openxmlformats.org/officeDocument/2006/relationships/notesSlide"/><Relationship Id="rId18" Target="../embeddings/oleObject3.bin" Type="http://schemas.openxmlformats.org/officeDocument/2006/relationships/oleObject"/><Relationship Id="rId19" Target="../media/image4.emf" Type="http://schemas.openxmlformats.org/officeDocument/2006/relationships/image"/><Relationship Id="rId2" Target="../tags/tag17.xml" Type="http://schemas.openxmlformats.org/officeDocument/2006/relationships/tags"/><Relationship Id="rId3" Target="../tags/tag18.xml" Type="http://schemas.openxmlformats.org/officeDocument/2006/relationships/tags"/><Relationship Id="rId4" Target="../tags/tag19.xml" Type="http://schemas.openxmlformats.org/officeDocument/2006/relationships/tags"/><Relationship Id="rId5" Target="../tags/tag20.xml" Type="http://schemas.openxmlformats.org/officeDocument/2006/relationships/tags"/><Relationship Id="rId6" Target="../tags/tag21.xml" Type="http://schemas.openxmlformats.org/officeDocument/2006/relationships/tags"/><Relationship Id="rId7" Target="../tags/tag22.xml" Type="http://schemas.openxmlformats.org/officeDocument/2006/relationships/tags"/><Relationship Id="rId8" Target="../tags/tag23.xml" Type="http://schemas.openxmlformats.org/officeDocument/2006/relationships/tags"/><Relationship Id="rId9" Target="../tags/tag24.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6.xml" Type="http://schemas.openxmlformats.org/officeDocument/2006/relationships/notesSlide"/><Relationship Id="rId3" Target="../embeddings/oleObject3.bin" Type="http://schemas.openxmlformats.org/officeDocument/2006/relationships/oleObject"/><Relationship Id="rId4" Target="../media/image4.emf" Type="http://schemas.openxmlformats.org/officeDocument/2006/relationships/image"/></Relationships>
</file>

<file path=ppt/slides/_rels/slide8.xml.rels><?xml version="1.0" encoding="UTF-8" standalone="yes"?><Relationships xmlns="http://schemas.openxmlformats.org/package/2006/relationships"><Relationship Id="rId1" Target="../tags/tag31.xml" Type="http://schemas.openxmlformats.org/officeDocument/2006/relationships/tags"/><Relationship Id="rId2" Target="../tags/tag32.xml" Type="http://schemas.openxmlformats.org/officeDocument/2006/relationships/tags"/><Relationship Id="rId3" Target="../tags/tag33.xml" Type="http://schemas.openxmlformats.org/officeDocument/2006/relationships/tags"/><Relationship Id="rId4" Target="../tags/tag34.xml" Type="http://schemas.openxmlformats.org/officeDocument/2006/relationships/tags"/><Relationship Id="rId5" Target="../tags/tag35.xml" Type="http://schemas.openxmlformats.org/officeDocument/2006/relationships/tags"/><Relationship Id="rId6" Target="../slideLayouts/slideLayout3.xml" Type="http://schemas.openxmlformats.org/officeDocument/2006/relationships/slideLayout"/><Relationship Id="rId7" Target="../notesSlides/notesSlide7.xml" Type="http://schemas.openxmlformats.org/officeDocument/2006/relationships/notesSlide"/><Relationship Id="rId8" Target="../embeddings/oleObject3.bin" Type="http://schemas.openxmlformats.org/officeDocument/2006/relationships/oleObject"/><Relationship Id="rId9" Target="../media/image4.emf" Type="http://schemas.openxmlformats.org/officeDocument/2006/relationships/image"/></Relationships>
</file>

<file path=ppt/slides/_rels/slide9.xml.rels><?xml version="1.0" encoding="UTF-8" standalone="yes"?><Relationships xmlns="http://schemas.openxmlformats.org/package/2006/relationships"><Relationship Id="rId1" Target="../tags/tag36.xml" Type="http://schemas.openxmlformats.org/officeDocument/2006/relationships/tags"/><Relationship Id="rId2" Target="../tags/tag37.xml" Type="http://schemas.openxmlformats.org/officeDocument/2006/relationships/tags"/><Relationship Id="rId3" Target="../tags/tag38.xml" Type="http://schemas.openxmlformats.org/officeDocument/2006/relationships/tags"/><Relationship Id="rId4" Target="../tags/tag39.xml" Type="http://schemas.openxmlformats.org/officeDocument/2006/relationships/tags"/><Relationship Id="rId5" Target="../tags/tag40.xml" Type="http://schemas.openxmlformats.org/officeDocument/2006/relationships/tags"/><Relationship Id="rId6" Target="../slideLayouts/slideLayout3.xml" Type="http://schemas.openxmlformats.org/officeDocument/2006/relationships/slideLayout"/><Relationship Id="rId7" Target="../notesSlides/notesSlide8.xml" Type="http://schemas.openxmlformats.org/officeDocument/2006/relationships/notesSlide"/><Relationship Id="rId8" Target="../embeddings/oleObject3.bin" Type="http://schemas.openxmlformats.org/officeDocument/2006/relationships/oleObject"/><Relationship Id="rId9" Target="../media/image4.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6" name="Object 1"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473" imgH="473" progId="TCLayout.ActiveDocument.1">
                  <p:embed/>
                </p:oleObj>
              </mc:Choice>
              <mc:Fallback>
                <p:oleObj name="think-cell スライド" r:id="rId3" imgW="473" imgH="473" progId="TCLayout.ActiveDocument.1">
                  <p:embed/>
                  <p:pic>
                    <p:nvPicPr>
                      <p:cNvPr id="1056" name="Object 1" hidden="1"/>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57" name="正方形/長方形 1"/>
          <p:cNvSpPr/>
          <p:nvPr/>
        </p:nvSpPr>
        <p:spPr>
          <a:xfrm>
            <a:off x="0" y="1413000"/>
            <a:ext cx="12192000" cy="1868400"/>
          </a:xfrm>
          <a:prstGeom prst="rect">
            <a:avLst/>
          </a:prstGeom>
          <a:solidFill>
            <a:srgbClr val="ED92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Trebuchet MS" panose="020B0603020202020204" pitchFamily="34" charset="0"/>
              <a:ea typeface="+mn-ea"/>
              <a:cs typeface="+mn-cs"/>
            </a:endParaRPr>
          </a:p>
        </p:txBody>
      </p:sp>
      <p:sp>
        <p:nvSpPr>
          <p:cNvPr id="1058" name="TextBox 4"/>
          <p:cNvSpPr txBox="1"/>
          <p:nvPr/>
        </p:nvSpPr>
        <p:spPr>
          <a:xfrm>
            <a:off x="153998" y="542033"/>
            <a:ext cx="7253323" cy="276999"/>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令和７年度（補正） 地域社会DX推進パッケージ事業 </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lang="ja-JP" altLang="en-US">
                <a:solidFill>
                  <a:srgbClr val="575757"/>
                </a:solidFill>
                <a:latin typeface="Trebuchet MS" panose="020B0603020202020204" pitchFamily="34" charset="0"/>
                <a:ea typeface="Meiryo UI" panose="020B0604030504040204" pitchFamily="50" charset="-128"/>
              </a:rPr>
              <a:t>補助</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事業</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59" name="TextBox 5"/>
          <p:cNvSpPr txBox="1"/>
          <p:nvPr/>
        </p:nvSpPr>
        <p:spPr>
          <a:xfrm>
            <a:off x="2662417" y="1808591"/>
            <a:ext cx="6704467" cy="1077218"/>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XXXX(</a:t>
            </a:r>
            <a:r>
              <a:rPr lang="ja-JP" altLang="en-US" sz="3200">
                <a:solidFill>
                  <a:srgbClr val="FFFFFF"/>
                </a:solidFill>
                <a:latin typeface="Trebuchet MS" panose="020B0603020202020204" pitchFamily="34" charset="0"/>
                <a:ea typeface="Meiryo UI" panose="020B0604030504040204" pitchFamily="50" charset="-128"/>
              </a:rPr>
              <a:t>事業名称</a:t>
            </a:r>
            <a:r>
              <a:rPr kumimoji="0" lang="en-US" altLang="ja-JP"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応募書類</a:t>
            </a:r>
            <a:endParaRPr kumimoji="0" lang="en-US"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060" name="TextBox 6"/>
          <p:cNvSpPr txBox="1"/>
          <p:nvPr/>
        </p:nvSpPr>
        <p:spPr>
          <a:xfrm>
            <a:off x="4630359" y="4918674"/>
            <a:ext cx="2947087" cy="369332"/>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代表団体名</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地方公共団体</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61" name="TextBox 9"/>
          <p:cNvSpPr txBox="1"/>
          <p:nvPr/>
        </p:nvSpPr>
        <p:spPr>
          <a:xfrm>
            <a:off x="4630359" y="4549342"/>
            <a:ext cx="2947087" cy="368439"/>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2026</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a:t>
            </a:r>
            <a:r>
              <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月</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日</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62" name="Rectangle 2"/>
          <p:cNvSpPr/>
          <p:nvPr/>
        </p:nvSpPr>
        <p:spPr>
          <a:xfrm>
            <a:off x="8104472" y="0"/>
            <a:ext cx="4087528" cy="141300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青色</a:t>
            </a:r>
            <a:r>
              <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黄色のステッカー部分は記載要領ですので、全て削除の上、ご提出ください</a:t>
            </a:r>
            <a:endPar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緑字</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の部分は記載例ですので、参照いただいた上で、</a:t>
            </a:r>
            <a:r>
              <a:rPr kumimoji="1" lang="ja-JP" altLang="en-US" sz="1600" b="0" i="0" u="none" strike="noStrike" kern="1200" cap="none" spc="0" normalizeH="0" baseline="0" noProof="0">
                <a:ln>
                  <a:noFill/>
                </a:ln>
                <a:solidFill>
                  <a:srgbClr val="FF0000"/>
                </a:solidFill>
                <a:effectLst/>
                <a:uLnTx/>
                <a:uFillTx/>
                <a:latin typeface="Trebuchet MS" panose="020B0603020202020204" pitchFamily="34" charset="0"/>
                <a:ea typeface="Meiryo UI" panose="020B0604030504040204" pitchFamily="50" charset="-128"/>
                <a:cs typeface="+mn-cs"/>
              </a:rPr>
              <a:t>全て削除</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の上、ご提出ください</a:t>
            </a:r>
            <a:endPar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a:solidFill>
                  <a:srgbClr val="FF0000"/>
                </a:solidFill>
                <a:latin typeface="Trebuchet MS" panose="020B0603020202020204" pitchFamily="34" charset="0"/>
                <a:ea typeface="Meiryo UI" panose="020B0604030504040204" pitchFamily="50" charset="-128"/>
              </a:rPr>
              <a:t>赤字</a:t>
            </a:r>
            <a:r>
              <a:rPr kumimoji="1" lang="ja-JP" altLang="en-US" sz="1600">
                <a:solidFill>
                  <a:srgbClr val="575757"/>
                </a:solidFill>
                <a:latin typeface="Trebuchet MS" panose="020B0603020202020204" pitchFamily="34" charset="0"/>
                <a:ea typeface="Meiryo UI" panose="020B0604030504040204" pitchFamily="50" charset="-128"/>
              </a:rPr>
              <a:t>箇所は特に留意して記載してください</a:t>
            </a:r>
            <a:endParaRPr kumimoji="1" lang="en-US" sz="16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08701018"/>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1ADAAD7-A430-EA65-13E1-035BE1B0E41A}"/>
              </a:ext>
            </a:extLst>
          </p:cNvPr>
          <p:cNvGraphicFramePr>
            <a:graphicFrameLocks noChangeAspect="1"/>
          </p:cNvGraphicFramePr>
          <p:nvPr>
            <p:custDataLst>
              <p:tags r:id="rId1"/>
            </p:custDataLst>
          </p:nvPr>
        </p:nvGraphicFramePr>
        <p:xfrm>
          <a:off x="1144290" y="644228"/>
          <a:ext cx="1290" cy="1290"/>
        </p:xfrm>
        <a:graphic>
          <a:graphicData uri="http://schemas.openxmlformats.org/presentationml/2006/ole">
            <mc:AlternateContent xmlns:mc="http://schemas.openxmlformats.org/markup-compatibility/2006">
              <mc:Choice xmlns:v="urn:schemas-microsoft-com:vml" Requires="v">
                <p:oleObj name="think-cell スライド" r:id="rId10" imgW="395" imgH="396" progId="TCLayout.ActiveDocument.1">
                  <p:embed/>
                </p:oleObj>
              </mc:Choice>
              <mc:Fallback>
                <p:oleObj name="think-cell スライド" r:id="rId10" imgW="395" imgH="396" progId="TCLayout.ActiveDocument.1">
                  <p:embed/>
                  <p:pic>
                    <p:nvPicPr>
                      <p:cNvPr id="6" name="think-cell data - do not delete" hidden="1">
                        <a:extLst>
                          <a:ext uri="{FF2B5EF4-FFF2-40B4-BE49-F238E27FC236}">
                            <a16:creationId xmlns:a16="http://schemas.microsoft.com/office/drawing/2014/main" id="{D1ADAAD7-A430-EA65-13E1-035BE1B0E41A}"/>
                          </a:ext>
                        </a:extLst>
                      </p:cNvPr>
                      <p:cNvPicPr/>
                      <p:nvPr/>
                    </p:nvPicPr>
                    <p:blipFill>
                      <a:blip r:embed="rId11"/>
                      <a:stretch>
                        <a:fillRect/>
                      </a:stretch>
                    </p:blipFill>
                    <p:spPr>
                      <a:xfrm>
                        <a:off x="1144290" y="644228"/>
                        <a:ext cx="1290" cy="1290"/>
                      </a:xfrm>
                      <a:prstGeom prst="rect">
                        <a:avLst/>
                      </a:prstGeom>
                    </p:spPr>
                  </p:pic>
                </p:oleObj>
              </mc:Fallback>
            </mc:AlternateContent>
          </a:graphicData>
        </a:graphic>
      </p:graphicFrame>
      <p:grpSp>
        <p:nvGrpSpPr>
          <p:cNvPr id="29" name="グループ化 28">
            <a:extLst>
              <a:ext uri="{FF2B5EF4-FFF2-40B4-BE49-F238E27FC236}">
                <a16:creationId xmlns:a16="http://schemas.microsoft.com/office/drawing/2014/main" id="{21F65B24-271E-68A8-42EB-8F0836140182}"/>
              </a:ext>
            </a:extLst>
          </p:cNvPr>
          <p:cNvGrpSpPr/>
          <p:nvPr/>
        </p:nvGrpSpPr>
        <p:grpSpPr>
          <a:xfrm>
            <a:off x="345473" y="1097471"/>
            <a:ext cx="1008332" cy="5262870"/>
            <a:chOff x="345473" y="1097471"/>
            <a:chExt cx="1008332" cy="5262870"/>
          </a:xfrm>
        </p:grpSpPr>
        <p:cxnSp>
          <p:nvCxnSpPr>
            <p:cNvPr id="44" name="Straight Connector 71">
              <a:extLst>
                <a:ext uri="{FF2B5EF4-FFF2-40B4-BE49-F238E27FC236}">
                  <a16:creationId xmlns:a16="http://schemas.microsoft.com/office/drawing/2014/main" id="{C0D5ECAF-5EF3-A345-2183-2A6F97E39B05}"/>
                </a:ext>
              </a:extLst>
            </p:cNvPr>
            <p:cNvCxnSpPr>
              <a:cxnSpLocks/>
            </p:cNvCxnSpPr>
            <p:nvPr/>
          </p:nvCxnSpPr>
          <p:spPr>
            <a:xfrm>
              <a:off x="348622" y="4844170"/>
              <a:ext cx="97947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Rectangle 3">
              <a:extLst>
                <a:ext uri="{FF2B5EF4-FFF2-40B4-BE49-F238E27FC236}">
                  <a16:creationId xmlns:a16="http://schemas.microsoft.com/office/drawing/2014/main" id="{1811D69F-7B50-6018-2A03-258B238F231B}"/>
                </a:ext>
              </a:extLst>
            </p:cNvPr>
            <p:cNvSpPr/>
            <p:nvPr/>
          </p:nvSpPr>
          <p:spPr>
            <a:xfrm>
              <a:off x="374335" y="5026627"/>
              <a:ext cx="979470" cy="1252975"/>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p:txBody>
        </p:sp>
        <p:sp>
          <p:nvSpPr>
            <p:cNvPr id="68" name="Rectangle 3">
              <a:extLst>
                <a:ext uri="{FF2B5EF4-FFF2-40B4-BE49-F238E27FC236}">
                  <a16:creationId xmlns:a16="http://schemas.microsoft.com/office/drawing/2014/main" id="{A0D15ACE-B81C-069B-AEB4-B5324CA6FEE0}"/>
                </a:ext>
              </a:extLst>
            </p:cNvPr>
            <p:cNvSpPr/>
            <p:nvPr/>
          </p:nvSpPr>
          <p:spPr>
            <a:xfrm>
              <a:off x="374335" y="1750028"/>
              <a:ext cx="979470" cy="1252975"/>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marL="0" lvl="1" defTabSz="742950">
                <a:buClr>
                  <a:srgbClr val="FF8222"/>
                </a:buClr>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marL="0" lvl="1" defTabSz="742950">
                <a:buClr>
                  <a:srgbClr val="FF8222"/>
                </a:buClr>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		</a:t>
              </a:r>
            </a:p>
          </p:txBody>
        </p:sp>
        <p:sp>
          <p:nvSpPr>
            <p:cNvPr id="60" name="Textfeld 1">
              <a:extLst>
                <a:ext uri="{FF2B5EF4-FFF2-40B4-BE49-F238E27FC236}">
                  <a16:creationId xmlns:a16="http://schemas.microsoft.com/office/drawing/2014/main" id="{707C44A1-B66B-A7F5-E1A4-2090DF692C10}"/>
                </a:ext>
              </a:extLst>
            </p:cNvPr>
            <p:cNvSpPr txBox="1"/>
            <p:nvPr>
              <p:custDataLst>
                <p:tags r:id="rId7"/>
              </p:custDataLst>
            </p:nvPr>
          </p:nvSpPr>
          <p:spPr>
            <a:xfrm>
              <a:off x="345473" y="1097471"/>
              <a:ext cx="969545" cy="595877"/>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通信技術</a:t>
              </a:r>
            </a:p>
          </p:txBody>
        </p:sp>
        <p:sp>
          <p:nvSpPr>
            <p:cNvPr id="10" name="Rectangle 3">
              <a:extLst>
                <a:ext uri="{FF2B5EF4-FFF2-40B4-BE49-F238E27FC236}">
                  <a16:creationId xmlns:a16="http://schemas.microsoft.com/office/drawing/2014/main" id="{890E923E-168F-0A78-7743-9DC4111D6B56}"/>
                </a:ext>
              </a:extLst>
            </p:cNvPr>
            <p:cNvSpPr/>
            <p:nvPr/>
          </p:nvSpPr>
          <p:spPr>
            <a:xfrm>
              <a:off x="374335" y="3618897"/>
              <a:ext cx="979470" cy="1252973"/>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p:txBody>
        </p:sp>
        <p:cxnSp>
          <p:nvCxnSpPr>
            <p:cNvPr id="81" name="Straight Connector 71">
              <a:extLst>
                <a:ext uri="{FF2B5EF4-FFF2-40B4-BE49-F238E27FC236}">
                  <a16:creationId xmlns:a16="http://schemas.microsoft.com/office/drawing/2014/main" id="{4F7CD484-29D5-BF10-36A7-2EE87DC57320}"/>
                </a:ext>
              </a:extLst>
            </p:cNvPr>
            <p:cNvCxnSpPr>
              <a:cxnSpLocks/>
            </p:cNvCxnSpPr>
            <p:nvPr/>
          </p:nvCxnSpPr>
          <p:spPr>
            <a:xfrm>
              <a:off x="405770" y="3464139"/>
              <a:ext cx="90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 name="Rectangle 25">
              <a:extLst>
                <a:ext uri="{FF2B5EF4-FFF2-40B4-BE49-F238E27FC236}">
                  <a16:creationId xmlns:a16="http://schemas.microsoft.com/office/drawing/2014/main" id="{43192373-AA75-7D73-7161-15CE48EBB381}"/>
                </a:ext>
              </a:extLst>
            </p:cNvPr>
            <p:cNvSpPr/>
            <p:nvPr/>
          </p:nvSpPr>
          <p:spPr>
            <a:xfrm>
              <a:off x="350177" y="1097634"/>
              <a:ext cx="979470"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grpSp>
      <p:sp>
        <p:nvSpPr>
          <p:cNvPr id="32" name="Rectangle 2">
            <a:extLst>
              <a:ext uri="{FF2B5EF4-FFF2-40B4-BE49-F238E27FC236}">
                <a16:creationId xmlns:a16="http://schemas.microsoft.com/office/drawing/2014/main" id="{C79CDDBA-4AFA-24E9-95BE-7C06D29D7FFA}"/>
              </a:ext>
            </a:extLst>
          </p:cNvPr>
          <p:cNvSpPr/>
          <p:nvPr/>
        </p:nvSpPr>
        <p:spPr>
          <a:xfrm>
            <a:off x="1896935" y="2870165"/>
            <a:ext cx="2110522" cy="457720"/>
          </a:xfrm>
          <a:prstGeom prst="wedgeRectCallout">
            <a:avLst>
              <a:gd name="adj1" fmla="val 4179"/>
              <a:gd name="adj2" fmla="val -104854"/>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9250" tIns="29250" rIns="29250" bIns="29250" rtlCol="0" anchor="t">
            <a:noAutofit/>
          </a:bodyP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どういった特徴がソリューションに必要・重要なのかを記載すること</a:t>
            </a:r>
            <a:endParaRPr kumimoji="1" lang="en-US" altLang="ja-JP" sz="1200" kern="0">
              <a:solidFill>
                <a:srgbClr val="575757"/>
              </a:solidFill>
              <a:latin typeface="Meiryo UI" panose="020B0604030504040204" pitchFamily="50" charset="-128"/>
              <a:ea typeface="Meiryo UI" panose="020B0604030504040204" pitchFamily="50" charset="-128"/>
            </a:endParaRPr>
          </a:p>
        </p:txBody>
      </p:sp>
      <p:grpSp>
        <p:nvGrpSpPr>
          <p:cNvPr id="31" name="グループ化 30">
            <a:extLst>
              <a:ext uri="{FF2B5EF4-FFF2-40B4-BE49-F238E27FC236}">
                <a16:creationId xmlns:a16="http://schemas.microsoft.com/office/drawing/2014/main" id="{D4942692-C17B-4E93-419D-4E45CB5F5336}"/>
              </a:ext>
            </a:extLst>
          </p:cNvPr>
          <p:cNvGrpSpPr/>
          <p:nvPr/>
        </p:nvGrpSpPr>
        <p:grpSpPr>
          <a:xfrm>
            <a:off x="1397458" y="1097630"/>
            <a:ext cx="2988603" cy="5262707"/>
            <a:chOff x="1397458" y="1097630"/>
            <a:chExt cx="2988603" cy="5262707"/>
          </a:xfrm>
        </p:grpSpPr>
        <p:sp>
          <p:nvSpPr>
            <p:cNvPr id="62" name="Textfeld 1">
              <a:extLst>
                <a:ext uri="{FF2B5EF4-FFF2-40B4-BE49-F238E27FC236}">
                  <a16:creationId xmlns:a16="http://schemas.microsoft.com/office/drawing/2014/main" id="{85B326DB-8109-2025-CBE7-9BE579357726}"/>
                </a:ext>
              </a:extLst>
            </p:cNvPr>
            <p:cNvSpPr txBox="1"/>
            <p:nvPr>
              <p:custDataLst>
                <p:tags r:id="rId6"/>
              </p:custDataLst>
            </p:nvPr>
          </p:nvSpPr>
          <p:spPr>
            <a:xfrm>
              <a:off x="1403077" y="1097630"/>
              <a:ext cx="2976272" cy="595877"/>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ソリューション実現要件を満たす通信技術の特徴</a:t>
              </a:r>
            </a:p>
          </p:txBody>
        </p:sp>
        <p:sp>
          <p:nvSpPr>
            <p:cNvPr id="48" name="テキスト ボックス 47">
              <a:extLst>
                <a:ext uri="{FF2B5EF4-FFF2-40B4-BE49-F238E27FC236}">
                  <a16:creationId xmlns:a16="http://schemas.microsoft.com/office/drawing/2014/main" id="{A023F17B-BBF2-7850-8235-F63CF07272D0}"/>
                </a:ext>
              </a:extLst>
            </p:cNvPr>
            <p:cNvSpPr txBox="1"/>
            <p:nvPr/>
          </p:nvSpPr>
          <p:spPr>
            <a:xfrm>
              <a:off x="1457579" y="3618892"/>
              <a:ext cx="1958520" cy="12529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0" name="テキスト ボックス 49">
              <a:extLst>
                <a:ext uri="{FF2B5EF4-FFF2-40B4-BE49-F238E27FC236}">
                  <a16:creationId xmlns:a16="http://schemas.microsoft.com/office/drawing/2014/main" id="{BE439D0D-E2FC-EF01-87BE-A9CD0FD7052D}"/>
                </a:ext>
              </a:extLst>
            </p:cNvPr>
            <p:cNvSpPr txBox="1"/>
            <p:nvPr/>
          </p:nvSpPr>
          <p:spPr>
            <a:xfrm>
              <a:off x="1457579" y="1750023"/>
              <a:ext cx="1958520" cy="125297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の特性である高速通信による大容量・低遅延性</a:t>
              </a: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defRPr/>
              </a:pP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8" name="Rectangle 25">
              <a:extLst>
                <a:ext uri="{FF2B5EF4-FFF2-40B4-BE49-F238E27FC236}">
                  <a16:creationId xmlns:a16="http://schemas.microsoft.com/office/drawing/2014/main" id="{86C13444-5DDE-144A-837F-73E48333DA1A}"/>
                </a:ext>
              </a:extLst>
            </p:cNvPr>
            <p:cNvSpPr/>
            <p:nvPr/>
          </p:nvSpPr>
          <p:spPr>
            <a:xfrm>
              <a:off x="1397458" y="1097630"/>
              <a:ext cx="2988603"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12" name="Straight Connector 71">
              <a:extLst>
                <a:ext uri="{FF2B5EF4-FFF2-40B4-BE49-F238E27FC236}">
                  <a16:creationId xmlns:a16="http://schemas.microsoft.com/office/drawing/2014/main" id="{B99E56C0-F1E3-BA0D-8ACB-B6262ABAA2B7}"/>
                </a:ext>
              </a:extLst>
            </p:cNvPr>
            <p:cNvCxnSpPr>
              <a:cxnSpLocks/>
            </p:cNvCxnSpPr>
            <p:nvPr/>
          </p:nvCxnSpPr>
          <p:spPr>
            <a:xfrm>
              <a:off x="1425333" y="4844166"/>
              <a:ext cx="291260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Straight Connector 71">
              <a:extLst>
                <a:ext uri="{FF2B5EF4-FFF2-40B4-BE49-F238E27FC236}">
                  <a16:creationId xmlns:a16="http://schemas.microsoft.com/office/drawing/2014/main" id="{C533B9DE-5F20-ECCD-6328-5697F0DED619}"/>
                </a:ext>
              </a:extLst>
            </p:cNvPr>
            <p:cNvCxnSpPr>
              <a:cxnSpLocks/>
            </p:cNvCxnSpPr>
            <p:nvPr/>
          </p:nvCxnSpPr>
          <p:spPr>
            <a:xfrm>
              <a:off x="1415725" y="3482647"/>
              <a:ext cx="295401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8D0F9585-850B-80C1-53BB-B49283D7EA6A}"/>
                </a:ext>
              </a:extLst>
            </p:cNvPr>
            <p:cNvSpPr txBox="1"/>
            <p:nvPr/>
          </p:nvSpPr>
          <p:spPr>
            <a:xfrm>
              <a:off x="1457579" y="5026627"/>
              <a:ext cx="1958520"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grpSp>
      <p:grpSp>
        <p:nvGrpSpPr>
          <p:cNvPr id="33" name="グループ化 32">
            <a:extLst>
              <a:ext uri="{FF2B5EF4-FFF2-40B4-BE49-F238E27FC236}">
                <a16:creationId xmlns:a16="http://schemas.microsoft.com/office/drawing/2014/main" id="{7F3DC08E-97A7-C54A-EEE8-C91097E56B6F}"/>
              </a:ext>
            </a:extLst>
          </p:cNvPr>
          <p:cNvGrpSpPr/>
          <p:nvPr/>
        </p:nvGrpSpPr>
        <p:grpSpPr>
          <a:xfrm>
            <a:off x="4459490" y="1097630"/>
            <a:ext cx="1958521" cy="5262707"/>
            <a:chOff x="4459490" y="1097630"/>
            <a:chExt cx="1958521" cy="5262707"/>
          </a:xfrm>
        </p:grpSpPr>
        <p:sp>
          <p:nvSpPr>
            <p:cNvPr id="22" name="テキスト ボックス 66">
              <a:extLst>
                <a:ext uri="{FF2B5EF4-FFF2-40B4-BE49-F238E27FC236}">
                  <a16:creationId xmlns:a16="http://schemas.microsoft.com/office/drawing/2014/main" id="{17C3D08B-835E-F47C-9E86-4260E005BE24}"/>
                </a:ext>
              </a:extLst>
            </p:cNvPr>
            <p:cNvSpPr txBox="1"/>
            <p:nvPr/>
          </p:nvSpPr>
          <p:spPr>
            <a:xfrm>
              <a:off x="4459490" y="5026627"/>
              <a:ext cx="1669368"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0" name="Textfeld 1">
              <a:extLst>
                <a:ext uri="{FF2B5EF4-FFF2-40B4-BE49-F238E27FC236}">
                  <a16:creationId xmlns:a16="http://schemas.microsoft.com/office/drawing/2014/main" id="{63567635-521C-0D0C-119B-46B29FEA6E1E}"/>
                </a:ext>
              </a:extLst>
            </p:cNvPr>
            <p:cNvSpPr txBox="1"/>
            <p:nvPr>
              <p:custDataLst>
                <p:tags r:id="rId5"/>
              </p:custDataLst>
            </p:nvPr>
          </p:nvSpPr>
          <p:spPr>
            <a:xfrm>
              <a:off x="4459491" y="1103297"/>
              <a:ext cx="1958520" cy="583200"/>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許認可の状況</a:t>
              </a:r>
            </a:p>
          </p:txBody>
        </p:sp>
        <p:sp>
          <p:nvSpPr>
            <p:cNvPr id="21" name="テキスト ボックス 20">
              <a:extLst>
                <a:ext uri="{FF2B5EF4-FFF2-40B4-BE49-F238E27FC236}">
                  <a16:creationId xmlns:a16="http://schemas.microsoft.com/office/drawing/2014/main" id="{12DB9465-ECF0-C2F0-3B16-1D06479BB0C7}"/>
                </a:ext>
              </a:extLst>
            </p:cNvPr>
            <p:cNvSpPr txBox="1"/>
            <p:nvPr/>
          </p:nvSpPr>
          <p:spPr>
            <a:xfrm>
              <a:off x="4459491" y="3513581"/>
              <a:ext cx="1958520"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3" name="テキスト ボックス 49">
              <a:extLst>
                <a:ext uri="{FF2B5EF4-FFF2-40B4-BE49-F238E27FC236}">
                  <a16:creationId xmlns:a16="http://schemas.microsoft.com/office/drawing/2014/main" id="{847F97DD-879E-5750-6348-36F434575357}"/>
                </a:ext>
              </a:extLst>
            </p:cNvPr>
            <p:cNvSpPr txBox="1"/>
            <p:nvPr/>
          </p:nvSpPr>
          <p:spPr>
            <a:xfrm>
              <a:off x="4459491" y="2066475"/>
              <a:ext cx="1958520"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免許取得済</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免許取得に向けて事前調整中</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4" name="Rectangle 25">
              <a:extLst>
                <a:ext uri="{FF2B5EF4-FFF2-40B4-BE49-F238E27FC236}">
                  <a16:creationId xmlns:a16="http://schemas.microsoft.com/office/drawing/2014/main" id="{E961FD88-686C-7904-64B3-E80FC4BA024F}"/>
                </a:ext>
              </a:extLst>
            </p:cNvPr>
            <p:cNvSpPr/>
            <p:nvPr/>
          </p:nvSpPr>
          <p:spPr>
            <a:xfrm>
              <a:off x="4459491" y="1097630"/>
              <a:ext cx="1958520"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25" name="Straight Connector 71">
              <a:extLst>
                <a:ext uri="{FF2B5EF4-FFF2-40B4-BE49-F238E27FC236}">
                  <a16:creationId xmlns:a16="http://schemas.microsoft.com/office/drawing/2014/main" id="{A4C61CDF-3920-B1DA-0037-40FE7FAF793E}"/>
                </a:ext>
              </a:extLst>
            </p:cNvPr>
            <p:cNvCxnSpPr>
              <a:cxnSpLocks/>
            </p:cNvCxnSpPr>
            <p:nvPr/>
          </p:nvCxnSpPr>
          <p:spPr>
            <a:xfrm>
              <a:off x="4459490" y="4839689"/>
              <a:ext cx="195852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71">
              <a:extLst>
                <a:ext uri="{FF2B5EF4-FFF2-40B4-BE49-F238E27FC236}">
                  <a16:creationId xmlns:a16="http://schemas.microsoft.com/office/drawing/2014/main" id="{2B3BF4CC-68B7-0697-8252-E40B618A6699}"/>
                </a:ext>
              </a:extLst>
            </p:cNvPr>
            <p:cNvCxnSpPr>
              <a:cxnSpLocks/>
            </p:cNvCxnSpPr>
            <p:nvPr/>
          </p:nvCxnSpPr>
          <p:spPr>
            <a:xfrm>
              <a:off x="4459490" y="3493279"/>
              <a:ext cx="195852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grpSp>
      <p:sp>
        <p:nvSpPr>
          <p:cNvPr id="18" name="Rectangle 217">
            <a:extLst>
              <a:ext uri="{FF2B5EF4-FFF2-40B4-BE49-F238E27FC236}">
                <a16:creationId xmlns:a16="http://schemas.microsoft.com/office/drawing/2014/main" id="{A7B05247-65D3-B517-9B5D-B6D7FC07A1D2}"/>
              </a:ext>
            </a:extLst>
          </p:cNvPr>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評価の観点：ウ　整備する通信インフラやソリューション機器等の必要性・妥当性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テキスト ボックス 42">
            <a:extLst>
              <a:ext uri="{FF2B5EF4-FFF2-40B4-BE49-F238E27FC236}">
                <a16:creationId xmlns:a16="http://schemas.microsoft.com/office/drawing/2014/main" id="{2CCC4DDC-7B79-CDE1-3E71-F97E95CD119C}"/>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Ⅲ</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ソリューション</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DC1309CF-8421-B8C5-C74E-D027F233B17F}"/>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通信インフラの採用理由</a:t>
            </a:r>
            <a:endParaRPr kumimoji="1" lang="en-US">
              <a:solidFill>
                <a:srgbClr val="FE9341"/>
              </a:solidFill>
              <a:latin typeface="Meiryo UI" panose="020B0604030504040204" pitchFamily="50" charset="-128"/>
              <a:ea typeface="Meiryo UI" panose="020B0604030504040204" pitchFamily="50" charset="-128"/>
            </a:endParaRPr>
          </a:p>
        </p:txBody>
      </p:sp>
      <p:sp>
        <p:nvSpPr>
          <p:cNvPr id="30" name="Oval 20">
            <a:extLst>
              <a:ext uri="{FF2B5EF4-FFF2-40B4-BE49-F238E27FC236}">
                <a16:creationId xmlns:a16="http://schemas.microsoft.com/office/drawing/2014/main" id="{3C22878C-22EB-1991-F182-AEA80C054D4E}"/>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3AA5E214-F558-6A7E-21AB-C1C7C19E9EF8}"/>
              </a:ext>
            </a:extLst>
          </p:cNvPr>
          <p:cNvGrpSpPr/>
          <p:nvPr/>
        </p:nvGrpSpPr>
        <p:grpSpPr>
          <a:xfrm>
            <a:off x="6481894" y="1097631"/>
            <a:ext cx="5542969" cy="5262707"/>
            <a:chOff x="6481894" y="1097631"/>
            <a:chExt cx="5542969" cy="5262707"/>
          </a:xfrm>
        </p:grpSpPr>
        <p:sp>
          <p:nvSpPr>
            <p:cNvPr id="50" name="テキスト ボックス 49">
              <a:extLst>
                <a:ext uri="{FF2B5EF4-FFF2-40B4-BE49-F238E27FC236}">
                  <a16:creationId xmlns:a16="http://schemas.microsoft.com/office/drawing/2014/main" id="{EA09D99B-CBD3-0E95-FDDE-A8CC7D0959E3}"/>
                </a:ext>
              </a:extLst>
            </p:cNvPr>
            <p:cNvSpPr txBox="1"/>
            <p:nvPr/>
          </p:nvSpPr>
          <p:spPr>
            <a:xfrm>
              <a:off x="6481896" y="5026627"/>
              <a:ext cx="1410049" cy="125297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3" name="Textfeld 1">
              <a:extLst>
                <a:ext uri="{FF2B5EF4-FFF2-40B4-BE49-F238E27FC236}">
                  <a16:creationId xmlns:a16="http://schemas.microsoft.com/office/drawing/2014/main" id="{3727B93F-A879-839E-05DF-4773F09D2EF0}"/>
                </a:ext>
              </a:extLst>
            </p:cNvPr>
            <p:cNvSpPr txBox="1"/>
            <p:nvPr>
              <p:custDataLst>
                <p:tags r:id="rId2"/>
              </p:custDataLst>
            </p:nvPr>
          </p:nvSpPr>
          <p:spPr>
            <a:xfrm>
              <a:off x="6481897" y="1097631"/>
              <a:ext cx="5372938" cy="583200"/>
            </a:xfrm>
            <a:prstGeom prst="rect">
              <a:avLst/>
            </a:prstGeom>
            <a:solidFill>
              <a:srgbClr val="FF8222"/>
            </a:solidFill>
            <a:ln>
              <a:no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他無線通信技術との比較</a:t>
              </a:r>
            </a:p>
          </p:txBody>
        </p:sp>
        <p:sp>
          <p:nvSpPr>
            <p:cNvPr id="67" name="テキスト ボックス 66">
              <a:extLst>
                <a:ext uri="{FF2B5EF4-FFF2-40B4-BE49-F238E27FC236}">
                  <a16:creationId xmlns:a16="http://schemas.microsoft.com/office/drawing/2014/main" id="{E8C44F3B-746A-D447-A41F-BF72119BABA5}"/>
                </a:ext>
              </a:extLst>
            </p:cNvPr>
            <p:cNvSpPr txBox="1"/>
            <p:nvPr/>
          </p:nvSpPr>
          <p:spPr>
            <a:xfrm>
              <a:off x="8061972" y="5026627"/>
              <a:ext cx="3707759"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1" name="テキスト ボックス 66">
              <a:extLst>
                <a:ext uri="{FF2B5EF4-FFF2-40B4-BE49-F238E27FC236}">
                  <a16:creationId xmlns:a16="http://schemas.microsoft.com/office/drawing/2014/main" id="{5CA76E40-EFEC-EB7D-748B-70144D60BB19}"/>
                </a:ext>
              </a:extLst>
            </p:cNvPr>
            <p:cNvSpPr txBox="1"/>
            <p:nvPr/>
          </p:nvSpPr>
          <p:spPr>
            <a:xfrm>
              <a:off x="8317104" y="2062349"/>
              <a:ext cx="3500561"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marL="263250" lvl="1" indent="-175500" defTabSz="742950">
                <a:buClr>
                  <a:srgbClr val="FF8222"/>
                </a:buClr>
                <a:buFont typeface="Trebuchet MS" panose="020B0603020202020204" pitchFamily="34" charset="0"/>
                <a:buChar char="•"/>
                <a:defRPr/>
              </a:pP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buFont typeface="Trebuchet MS" panose="020B0603020202020204" pitchFamily="34" charset="0"/>
                <a:buChar char="​"/>
                <a:defRPr/>
              </a:pPr>
              <a:r>
                <a:rPr kumimoji="1" lang="ja-JP" altLang="en-US" sz="1200">
                  <a:solidFill>
                    <a:srgbClr val="3EAD92"/>
                  </a:solidFill>
                  <a:latin typeface="Meiryo UI" panose="020B0604030504040204" pitchFamily="50" charset="-128"/>
                  <a:ea typeface="Meiryo UI" panose="020B0604030504040204" pitchFamily="50" charset="-128"/>
                </a:rPr>
                <a:t>本ソリューションでは容量約</a:t>
              </a:r>
              <a:r>
                <a:rPr kumimoji="1" lang="en-US" altLang="ja-JP" sz="1200" err="1">
                  <a:solidFill>
                    <a:srgbClr val="3EAD92"/>
                  </a:solidFill>
                  <a:latin typeface="Meiryo UI" panose="020B0604030504040204" pitchFamily="50" charset="-128"/>
                  <a:ea typeface="Meiryo UI" panose="020B0604030504040204" pitchFamily="50" charset="-128"/>
                </a:rPr>
                <a:t>xxxbyte</a:t>
              </a:r>
              <a:r>
                <a:rPr kumimoji="1" lang="ja-JP" altLang="en-US" sz="1200">
                  <a:solidFill>
                    <a:srgbClr val="3EAD92"/>
                  </a:solidFill>
                  <a:latin typeface="Meiryo UI" panose="020B0604030504040204" pitchFamily="50" charset="-128"/>
                  <a:ea typeface="Meiryo UI" panose="020B0604030504040204" pitchFamily="50" charset="-128"/>
                </a:rPr>
                <a:t>の情報を</a:t>
              </a:r>
              <a:br>
                <a:rPr kumimoji="1" lang="en-US" altLang="ja-JP" sz="1200">
                  <a:solidFill>
                    <a:srgbClr val="3EAD92"/>
                  </a:solidFill>
                  <a:latin typeface="Meiryo UI" panose="020B0604030504040204" pitchFamily="50" charset="-128"/>
                  <a:ea typeface="Meiryo UI" panose="020B0604030504040204" pitchFamily="50" charset="-128"/>
                </a:rPr>
              </a:br>
              <a:r>
                <a:rPr kumimoji="1" lang="en-US" altLang="ja-JP" sz="1200">
                  <a:solidFill>
                    <a:srgbClr val="3EAD92"/>
                  </a:solidFill>
                  <a:latin typeface="Meiryo UI" panose="020B0604030504040204" pitchFamily="50" charset="-128"/>
                  <a:ea typeface="Meiryo UI" panose="020B0604030504040204" pitchFamily="50" charset="-128"/>
                </a:rPr>
                <a:t>xx</a:t>
              </a:r>
              <a:r>
                <a:rPr kumimoji="1" lang="ja-JP" altLang="en-US" sz="1200">
                  <a:solidFill>
                    <a:srgbClr val="3EAD92"/>
                  </a:solidFill>
                  <a:latin typeface="Meiryo UI" panose="020B0604030504040204" pitchFamily="50" charset="-128"/>
                  <a:ea typeface="Meiryo UI" panose="020B0604030504040204" pitchFamily="50" charset="-128"/>
                </a:rPr>
                <a:t>秒以内にやり取りする必要があり、そのためには約</a:t>
              </a:r>
              <a:r>
                <a:rPr kumimoji="1" lang="en-US" altLang="ja-JP" sz="1200" err="1">
                  <a:solidFill>
                    <a:srgbClr val="3EAD92"/>
                  </a:solidFill>
                  <a:latin typeface="Meiryo UI" panose="020B0604030504040204" pitchFamily="50" charset="-128"/>
                  <a:ea typeface="Meiryo UI" panose="020B0604030504040204" pitchFamily="50" charset="-128"/>
                </a:rPr>
                <a:t>xxxbps</a:t>
              </a:r>
              <a:r>
                <a:rPr kumimoji="1" lang="ja-JP" altLang="en-US" sz="1200">
                  <a:solidFill>
                    <a:srgbClr val="3EAD92"/>
                  </a:solidFill>
                  <a:latin typeface="Meiryo UI" panose="020B0604030504040204" pitchFamily="50" charset="-128"/>
                  <a:ea typeface="Meiryo UI" panose="020B0604030504040204" pitchFamily="50" charset="-128"/>
                </a:rPr>
                <a:t>以上の速度が求められるため、高速のローカル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が適している</a:t>
              </a:r>
              <a:endParaRPr kumimoji="1" lang="en-US" altLang="ja-JP" sz="1200">
                <a:solidFill>
                  <a:srgbClr val="3EAD92"/>
                </a:solidFill>
                <a:latin typeface="Meiryo UI" panose="020B0604030504040204" pitchFamily="50" charset="-128"/>
                <a:ea typeface="Meiryo UI" panose="020B0604030504040204" pitchFamily="50" charset="-128"/>
              </a:endParaRPr>
            </a:p>
          </p:txBody>
        </p:sp>
        <p:sp>
          <p:nvSpPr>
            <p:cNvPr id="72" name="テキスト ボックス 66">
              <a:extLst>
                <a:ext uri="{FF2B5EF4-FFF2-40B4-BE49-F238E27FC236}">
                  <a16:creationId xmlns:a16="http://schemas.microsoft.com/office/drawing/2014/main" id="{C94AD8E3-E078-C3DD-2509-3407FAF4A15F}"/>
                </a:ext>
              </a:extLst>
            </p:cNvPr>
            <p:cNvSpPr txBox="1"/>
            <p:nvPr/>
          </p:nvSpPr>
          <p:spPr>
            <a:xfrm>
              <a:off x="6481896" y="2066475"/>
              <a:ext cx="1669368"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buFont typeface="Trebuchet MS" panose="020B0603020202020204" pitchFamily="34" charset="0"/>
                <a:buChar char="​"/>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marL="141883" lvl="1" indent="-141883" defTabSz="742950">
                <a:buClr>
                  <a:srgbClr val="FF8222"/>
                </a:buClr>
                <a:buFont typeface="Trebuchet MS" panose="020B0603020202020204" pitchFamily="34" charset="0"/>
                <a:buChar char="•"/>
                <a:defRPr/>
              </a:pPr>
              <a:r>
                <a:rPr kumimoji="1" lang="en-US" altLang="ja-JP" sz="1200">
                  <a:solidFill>
                    <a:srgbClr val="3EAD92"/>
                  </a:solidFill>
                  <a:latin typeface="Meiryo UI" panose="020B0604030504040204" pitchFamily="50" charset="-128"/>
                  <a:ea typeface="Meiryo UI" panose="020B0604030504040204" pitchFamily="50" charset="-128"/>
                </a:rPr>
                <a:t>LPWA</a:t>
              </a:r>
            </a:p>
            <a:p>
              <a:pPr marL="141883" lvl="1" indent="-141883" defTabSz="742950">
                <a:buClr>
                  <a:srgbClr val="FF8222"/>
                </a:buClr>
                <a:buFont typeface="Trebuchet MS" panose="020B0603020202020204" pitchFamily="34" charset="0"/>
                <a:buChar char="•"/>
                <a:defRPr/>
              </a:pPr>
              <a:r>
                <a:rPr kumimoji="1" lang="en-US" altLang="ja-JP" sz="1200">
                  <a:solidFill>
                    <a:srgbClr val="3EAD92"/>
                  </a:solidFill>
                  <a:latin typeface="Meiryo UI" panose="020B0604030504040204" pitchFamily="50" charset="-128"/>
                  <a:ea typeface="Meiryo UI" panose="020B0604030504040204" pitchFamily="50" charset="-128"/>
                </a:rPr>
                <a:t>Wi-Fi </a:t>
              </a:r>
              <a:r>
                <a:rPr kumimoji="1" lang="en-US" altLang="ja-JP" sz="1200" err="1">
                  <a:solidFill>
                    <a:srgbClr val="3EAD92"/>
                  </a:solidFill>
                  <a:latin typeface="Meiryo UI" panose="020B0604030504040204" pitchFamily="50" charset="-128"/>
                  <a:ea typeface="Meiryo UI" panose="020B0604030504040204" pitchFamily="50" charset="-128"/>
                </a:rPr>
                <a:t>Halow</a:t>
              </a: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defRPr/>
              </a:pP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5" name="Textfeld 1">
              <a:extLst>
                <a:ext uri="{FF2B5EF4-FFF2-40B4-BE49-F238E27FC236}">
                  <a16:creationId xmlns:a16="http://schemas.microsoft.com/office/drawing/2014/main" id="{45E47305-82CD-4A06-981C-1408559E0B5F}"/>
                </a:ext>
              </a:extLst>
            </p:cNvPr>
            <p:cNvSpPr txBox="1"/>
            <p:nvPr>
              <p:custDataLst>
                <p:tags r:id="rId3"/>
              </p:custDataLst>
            </p:nvPr>
          </p:nvSpPr>
          <p:spPr>
            <a:xfrm>
              <a:off x="6522356" y="1710814"/>
              <a:ext cx="1669368" cy="269579"/>
            </a:xfrm>
            <a:prstGeom prst="rect">
              <a:avLst/>
            </a:prstGeom>
            <a:solidFill>
              <a:srgbClr val="FF8222">
                <a:lumMod val="40000"/>
                <a:lumOff val="60000"/>
              </a:srgbClr>
            </a:solidFill>
            <a:ln w="9525" cap="rnd" cmpd="sng" algn="ctr">
              <a:noFill/>
              <a:prstDash val="solid"/>
              <a:round/>
              <a:headEnd type="none" w="med" len="med"/>
              <a:tailEnd type="none" w="med" len="med"/>
            </a:ln>
            <a:effectLst/>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742950">
                <a:spcAft>
                  <a:spcPts val="488"/>
                </a:spcAft>
                <a:defRPr/>
              </a:pPr>
              <a:r>
                <a:rPr lang="ja-JP" altLang="en-US" sz="1200" kern="0">
                  <a:sym typeface="Trebuchet MS" panose="020B0603020202020204" pitchFamily="34" charset="0"/>
                </a:rPr>
                <a:t>名称</a:t>
              </a:r>
            </a:p>
          </p:txBody>
        </p:sp>
        <p:sp>
          <p:nvSpPr>
            <p:cNvPr id="76" name="Textfeld 1">
              <a:extLst>
                <a:ext uri="{FF2B5EF4-FFF2-40B4-BE49-F238E27FC236}">
                  <a16:creationId xmlns:a16="http://schemas.microsoft.com/office/drawing/2014/main" id="{18C0A32F-FA80-C36B-A68C-6B026FAC9F9A}"/>
                </a:ext>
              </a:extLst>
            </p:cNvPr>
            <p:cNvSpPr txBox="1"/>
            <p:nvPr>
              <p:custDataLst>
                <p:tags r:id="rId4"/>
              </p:custDataLst>
            </p:nvPr>
          </p:nvSpPr>
          <p:spPr>
            <a:xfrm>
              <a:off x="8276644" y="1710814"/>
              <a:ext cx="3537731" cy="251743"/>
            </a:xfrm>
            <a:prstGeom prst="rect">
              <a:avLst/>
            </a:prstGeom>
            <a:solidFill>
              <a:srgbClr val="FFCDA7"/>
            </a:solidFill>
            <a:ln w="9525" cap="rnd" cmpd="sng" algn="ctr">
              <a:noFill/>
              <a:prstDash val="solid"/>
              <a:round/>
              <a:headEnd type="none" w="med" len="med"/>
              <a:tailEnd type="none" w="med" len="med"/>
            </a:ln>
            <a:effectLst/>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742950">
                <a:spcAft>
                  <a:spcPts val="488"/>
                </a:spcAft>
                <a:defRPr/>
              </a:pPr>
              <a:r>
                <a:rPr lang="ja-JP" altLang="en-US" sz="1200" kern="0">
                  <a:sym typeface="Trebuchet MS" panose="020B0603020202020204" pitchFamily="34" charset="0"/>
                </a:rPr>
                <a:t>比較結果</a:t>
              </a:r>
            </a:p>
          </p:txBody>
        </p:sp>
        <p:sp>
          <p:nvSpPr>
            <p:cNvPr id="77" name="テキスト ボックス 76">
              <a:extLst>
                <a:ext uri="{FF2B5EF4-FFF2-40B4-BE49-F238E27FC236}">
                  <a16:creationId xmlns:a16="http://schemas.microsoft.com/office/drawing/2014/main" id="{C31268A9-BF78-4684-269A-7A46F9F819E2}"/>
                </a:ext>
              </a:extLst>
            </p:cNvPr>
            <p:cNvSpPr txBox="1"/>
            <p:nvPr/>
          </p:nvSpPr>
          <p:spPr>
            <a:xfrm>
              <a:off x="8317104" y="3488250"/>
              <a:ext cx="3707759"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8" name="テキスト ボックス 66">
              <a:extLst>
                <a:ext uri="{FF2B5EF4-FFF2-40B4-BE49-F238E27FC236}">
                  <a16:creationId xmlns:a16="http://schemas.microsoft.com/office/drawing/2014/main" id="{2F199CBB-6753-57B0-042E-0B921FF98B66}"/>
                </a:ext>
              </a:extLst>
            </p:cNvPr>
            <p:cNvSpPr txBox="1"/>
            <p:nvPr/>
          </p:nvSpPr>
          <p:spPr>
            <a:xfrm>
              <a:off x="6481896" y="3488250"/>
              <a:ext cx="1669368"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9" name="Rectangle 25">
              <a:extLst>
                <a:ext uri="{FF2B5EF4-FFF2-40B4-BE49-F238E27FC236}">
                  <a16:creationId xmlns:a16="http://schemas.microsoft.com/office/drawing/2014/main" id="{71D5A6A9-4156-CDF0-6860-E74FFFFB166E}"/>
                </a:ext>
              </a:extLst>
            </p:cNvPr>
            <p:cNvSpPr/>
            <p:nvPr/>
          </p:nvSpPr>
          <p:spPr>
            <a:xfrm>
              <a:off x="6481894" y="1097631"/>
              <a:ext cx="5372942"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15" name="Straight Connector 71">
              <a:extLst>
                <a:ext uri="{FF2B5EF4-FFF2-40B4-BE49-F238E27FC236}">
                  <a16:creationId xmlns:a16="http://schemas.microsoft.com/office/drawing/2014/main" id="{BAF689C2-6F57-C206-93FA-C01656324681}"/>
                </a:ext>
              </a:extLst>
            </p:cNvPr>
            <p:cNvCxnSpPr>
              <a:cxnSpLocks/>
            </p:cNvCxnSpPr>
            <p:nvPr/>
          </p:nvCxnSpPr>
          <p:spPr>
            <a:xfrm>
              <a:off x="6481897" y="3493279"/>
              <a:ext cx="5364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Straight Connector 71">
              <a:extLst>
                <a:ext uri="{FF2B5EF4-FFF2-40B4-BE49-F238E27FC236}">
                  <a16:creationId xmlns:a16="http://schemas.microsoft.com/office/drawing/2014/main" id="{E1CF4FB7-E647-58A7-3420-C229A616457C}"/>
                </a:ext>
              </a:extLst>
            </p:cNvPr>
            <p:cNvCxnSpPr>
              <a:cxnSpLocks/>
            </p:cNvCxnSpPr>
            <p:nvPr/>
          </p:nvCxnSpPr>
          <p:spPr>
            <a:xfrm>
              <a:off x="6490835" y="4839689"/>
              <a:ext cx="5364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EE440D9C-D0BC-2CB6-6BBE-31F546D0F97E}"/>
              </a:ext>
            </a:extLst>
          </p:cNvPr>
          <p:cNvSpPr/>
          <p:nvPr/>
        </p:nvSpPr>
        <p:spPr>
          <a:xfrm>
            <a:off x="8361691" y="3435170"/>
            <a:ext cx="3296669" cy="444160"/>
          </a:xfrm>
          <a:prstGeom prst="wedgeRectCallout">
            <a:avLst>
              <a:gd name="adj1" fmla="val 8843"/>
              <a:gd name="adj2" fmla="val -12307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9250" tIns="29250" rIns="29250" bIns="29250" rtlCol="0" anchor="t">
            <a:noAutofit/>
          </a:bodyP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他技術と比較した結果としての優位性・</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ja-JP" altLang="en-US" sz="1200" kern="0">
                <a:solidFill>
                  <a:srgbClr val="575757"/>
                </a:solidFill>
                <a:latin typeface="Meiryo UI" panose="020B0604030504040204" pitchFamily="50" charset="-128"/>
                <a:ea typeface="Meiryo UI" panose="020B0604030504040204" pitchFamily="50" charset="-128"/>
              </a:rPr>
              <a:t>合理性を記載すること</a:t>
            </a:r>
            <a:endParaRPr kumimoji="1" lang="en-US" altLang="ja-JP" sz="1200">
              <a:solidFill>
                <a:srgbClr val="3EAD9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5313648"/>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D1CBE-A680-FDBA-72BD-400998C07C3C}"/>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9AF086C7-8992-943F-0EE8-A145D93DD8D5}"/>
              </a:ext>
            </a:extLst>
          </p:cNvPr>
          <p:cNvGraphicFramePr>
            <a:graphicFrameLocks noChangeAspect="1"/>
          </p:cNvGraphicFramePr>
          <p:nvPr>
            <p:custDataLst>
              <p:tags r:id="rId1"/>
            </p:custDataLst>
          </p:nvPr>
        </p:nvGraphicFramePr>
        <p:xfrm>
          <a:off x="1144290" y="644228"/>
          <a:ext cx="1290" cy="1290"/>
        </p:xfrm>
        <a:graphic>
          <a:graphicData uri="http://schemas.openxmlformats.org/presentationml/2006/ole">
            <mc:AlternateContent xmlns:mc="http://schemas.openxmlformats.org/markup-compatibility/2006">
              <mc:Choice xmlns:v="urn:schemas-microsoft-com:vml" Requires="v">
                <p:oleObj name="think-cell スライド" r:id="rId4" imgW="395" imgH="396" progId="TCLayout.ActiveDocument.1">
                  <p:embed/>
                </p:oleObj>
              </mc:Choice>
              <mc:Fallback>
                <p:oleObj name="think-cell スライド" r:id="rId4" imgW="395" imgH="396" progId="TCLayout.ActiveDocument.1">
                  <p:embed/>
                  <p:pic>
                    <p:nvPicPr>
                      <p:cNvPr id="6" name="think-cell data - do not delete" hidden="1">
                        <a:extLst>
                          <a:ext uri="{FF2B5EF4-FFF2-40B4-BE49-F238E27FC236}">
                            <a16:creationId xmlns:a16="http://schemas.microsoft.com/office/drawing/2014/main" id="{9AF086C7-8992-943F-0EE8-A145D93DD8D5}"/>
                          </a:ext>
                        </a:extLst>
                      </p:cNvPr>
                      <p:cNvPicPr/>
                      <p:nvPr/>
                    </p:nvPicPr>
                    <p:blipFill>
                      <a:blip r:embed="rId5"/>
                      <a:stretch>
                        <a:fillRect/>
                      </a:stretch>
                    </p:blipFill>
                    <p:spPr>
                      <a:xfrm>
                        <a:off x="1144290" y="644228"/>
                        <a:ext cx="1290" cy="1290"/>
                      </a:xfrm>
                      <a:prstGeom prst="rect">
                        <a:avLst/>
                      </a:prstGeom>
                    </p:spPr>
                  </p:pic>
                </p:oleObj>
              </mc:Fallback>
            </mc:AlternateContent>
          </a:graphicData>
        </a:graphic>
      </p:graphicFrame>
      <p:grpSp>
        <p:nvGrpSpPr>
          <p:cNvPr id="22" name="グループ化 21">
            <a:extLst>
              <a:ext uri="{FF2B5EF4-FFF2-40B4-BE49-F238E27FC236}">
                <a16:creationId xmlns:a16="http://schemas.microsoft.com/office/drawing/2014/main" id="{ECE12923-6E29-8AA0-FA54-6D12A30B5936}"/>
              </a:ext>
            </a:extLst>
          </p:cNvPr>
          <p:cNvGrpSpPr/>
          <p:nvPr/>
        </p:nvGrpSpPr>
        <p:grpSpPr>
          <a:xfrm>
            <a:off x="355600" y="915132"/>
            <a:ext cx="11552123" cy="5527636"/>
            <a:chOff x="485744" y="1767735"/>
            <a:chExt cx="8909483" cy="4445216"/>
          </a:xfrm>
        </p:grpSpPr>
        <p:sp>
          <p:nvSpPr>
            <p:cNvPr id="451" name="Rectangle 82">
              <a:extLst>
                <a:ext uri="{FF2B5EF4-FFF2-40B4-BE49-F238E27FC236}">
                  <a16:creationId xmlns:a16="http://schemas.microsoft.com/office/drawing/2014/main" id="{DE514BBF-F158-DFF9-E3E6-F03A26E87CD4}"/>
                </a:ext>
              </a:extLst>
            </p:cNvPr>
            <p:cNvSpPr/>
            <p:nvPr/>
          </p:nvSpPr>
          <p:spPr>
            <a:xfrm>
              <a:off x="1263745" y="4954147"/>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52" name="Rectangle 82">
              <a:extLst>
                <a:ext uri="{FF2B5EF4-FFF2-40B4-BE49-F238E27FC236}">
                  <a16:creationId xmlns:a16="http://schemas.microsoft.com/office/drawing/2014/main" id="{C03B576B-C798-E2CD-FE83-3818D77D2B44}"/>
                </a:ext>
              </a:extLst>
            </p:cNvPr>
            <p:cNvSpPr/>
            <p:nvPr/>
          </p:nvSpPr>
          <p:spPr>
            <a:xfrm>
              <a:off x="1263745" y="5600639"/>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6" name="Straight Connector 71">
              <a:extLst>
                <a:ext uri="{FF2B5EF4-FFF2-40B4-BE49-F238E27FC236}">
                  <a16:creationId xmlns:a16="http://schemas.microsoft.com/office/drawing/2014/main" id="{D95B8F02-3A92-5682-EECE-4997768843EA}"/>
                </a:ext>
              </a:extLst>
            </p:cNvPr>
            <p:cNvCxnSpPr>
              <a:cxnSpLocks/>
            </p:cNvCxnSpPr>
            <p:nvPr/>
          </p:nvCxnSpPr>
          <p:spPr>
            <a:xfrm>
              <a:off x="486272" y="3626784"/>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8" name="Straight Connector 71">
              <a:extLst>
                <a:ext uri="{FF2B5EF4-FFF2-40B4-BE49-F238E27FC236}">
                  <a16:creationId xmlns:a16="http://schemas.microsoft.com/office/drawing/2014/main" id="{547604B4-4622-53B7-D2F6-978595858C73}"/>
                </a:ext>
              </a:extLst>
            </p:cNvPr>
            <p:cNvCxnSpPr>
              <a:cxnSpLocks/>
            </p:cNvCxnSpPr>
            <p:nvPr/>
          </p:nvCxnSpPr>
          <p:spPr>
            <a:xfrm>
              <a:off x="486272" y="4918307"/>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9" name="Straight Connector 71">
              <a:extLst>
                <a:ext uri="{FF2B5EF4-FFF2-40B4-BE49-F238E27FC236}">
                  <a16:creationId xmlns:a16="http://schemas.microsoft.com/office/drawing/2014/main" id="{9208BE4C-7D08-4A96-19D6-082C6A7B2689}"/>
                </a:ext>
              </a:extLst>
            </p:cNvPr>
            <p:cNvCxnSpPr>
              <a:cxnSpLocks/>
            </p:cNvCxnSpPr>
            <p:nvPr/>
          </p:nvCxnSpPr>
          <p:spPr>
            <a:xfrm>
              <a:off x="486272" y="5564796"/>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4" name="Rectangle 82">
              <a:extLst>
                <a:ext uri="{FF2B5EF4-FFF2-40B4-BE49-F238E27FC236}">
                  <a16:creationId xmlns:a16="http://schemas.microsoft.com/office/drawing/2014/main" id="{354118CD-3764-0696-A20E-41FF9EE15824}"/>
                </a:ext>
              </a:extLst>
            </p:cNvPr>
            <p:cNvSpPr/>
            <p:nvPr/>
          </p:nvSpPr>
          <p:spPr>
            <a:xfrm>
              <a:off x="1263745" y="2379105"/>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0" name="Rectangle 82">
              <a:extLst>
                <a:ext uri="{FF2B5EF4-FFF2-40B4-BE49-F238E27FC236}">
                  <a16:creationId xmlns:a16="http://schemas.microsoft.com/office/drawing/2014/main" id="{36B23790-C357-0029-5C85-B071C43EBF6A}"/>
                </a:ext>
              </a:extLst>
            </p:cNvPr>
            <p:cNvSpPr/>
            <p:nvPr/>
          </p:nvSpPr>
          <p:spPr>
            <a:xfrm>
              <a:off x="1263745" y="3024139"/>
              <a:ext cx="1449976" cy="568260"/>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1" name="Rectangle 82">
              <a:extLst>
                <a:ext uri="{FF2B5EF4-FFF2-40B4-BE49-F238E27FC236}">
                  <a16:creationId xmlns:a16="http://schemas.microsoft.com/office/drawing/2014/main" id="{DE9B6D72-F025-3230-A7E7-0D7CE9D441D0}"/>
                </a:ext>
              </a:extLst>
            </p:cNvPr>
            <p:cNvSpPr/>
            <p:nvPr/>
          </p:nvSpPr>
          <p:spPr>
            <a:xfrm>
              <a:off x="1263745" y="3662624"/>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7" name="Rectangle 82">
              <a:extLst>
                <a:ext uri="{FF2B5EF4-FFF2-40B4-BE49-F238E27FC236}">
                  <a16:creationId xmlns:a16="http://schemas.microsoft.com/office/drawing/2014/main" id="{75B2CAE1-B7AC-D466-3D3F-83C807F2597C}"/>
                </a:ext>
              </a:extLst>
            </p:cNvPr>
            <p:cNvSpPr/>
            <p:nvPr/>
          </p:nvSpPr>
          <p:spPr>
            <a:xfrm>
              <a:off x="1263745" y="4307658"/>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89" name="Rectangle 82">
              <a:extLst>
                <a:ext uri="{FF2B5EF4-FFF2-40B4-BE49-F238E27FC236}">
                  <a16:creationId xmlns:a16="http://schemas.microsoft.com/office/drawing/2014/main" id="{706B0C57-DF5D-F040-1552-EB2EC7AD133F}"/>
                </a:ext>
              </a:extLst>
            </p:cNvPr>
            <p:cNvSpPr/>
            <p:nvPr/>
          </p:nvSpPr>
          <p:spPr>
            <a:xfrm>
              <a:off x="485744" y="2379105"/>
              <a:ext cx="661844" cy="1213294"/>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事前準備</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90" name="Rectangle 82">
              <a:extLst>
                <a:ext uri="{FF2B5EF4-FFF2-40B4-BE49-F238E27FC236}">
                  <a16:creationId xmlns:a16="http://schemas.microsoft.com/office/drawing/2014/main" id="{BB5D7696-5A3B-33A7-FFA0-1EA9A983F543}"/>
                </a:ext>
              </a:extLst>
            </p:cNvPr>
            <p:cNvSpPr/>
            <p:nvPr/>
          </p:nvSpPr>
          <p:spPr>
            <a:xfrm>
              <a:off x="485744" y="3662621"/>
              <a:ext cx="661844" cy="186487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実装</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28" name="Rectangle 82">
              <a:extLst>
                <a:ext uri="{FF2B5EF4-FFF2-40B4-BE49-F238E27FC236}">
                  <a16:creationId xmlns:a16="http://schemas.microsoft.com/office/drawing/2014/main" id="{62580B7A-9B65-2149-6AE5-898D7EA47327}"/>
                </a:ext>
              </a:extLst>
            </p:cNvPr>
            <p:cNvSpPr/>
            <p:nvPr/>
          </p:nvSpPr>
          <p:spPr>
            <a:xfrm>
              <a:off x="485744" y="5600639"/>
              <a:ext cx="661844" cy="5762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成果のとりまとめ</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4" name="Straight Connector 71">
              <a:extLst>
                <a:ext uri="{FF2B5EF4-FFF2-40B4-BE49-F238E27FC236}">
                  <a16:creationId xmlns:a16="http://schemas.microsoft.com/office/drawing/2014/main" id="{E6921F50-1B40-E158-D290-CBD2FADE4B6F}"/>
                </a:ext>
              </a:extLst>
            </p:cNvPr>
            <p:cNvCxnSpPr>
              <a:cxnSpLocks/>
            </p:cNvCxnSpPr>
            <p:nvPr/>
          </p:nvCxnSpPr>
          <p:spPr>
            <a:xfrm>
              <a:off x="1263745" y="2989754"/>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7" name="Straight Connector 71">
              <a:extLst>
                <a:ext uri="{FF2B5EF4-FFF2-40B4-BE49-F238E27FC236}">
                  <a16:creationId xmlns:a16="http://schemas.microsoft.com/office/drawing/2014/main" id="{BE888C84-F5D3-BCE0-E381-FCFD0F62BA29}"/>
                </a:ext>
              </a:extLst>
            </p:cNvPr>
            <p:cNvCxnSpPr>
              <a:cxnSpLocks/>
            </p:cNvCxnSpPr>
            <p:nvPr/>
          </p:nvCxnSpPr>
          <p:spPr>
            <a:xfrm>
              <a:off x="1263745" y="4273273"/>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Connector 52">
              <a:extLst>
                <a:ext uri="{FF2B5EF4-FFF2-40B4-BE49-F238E27FC236}">
                  <a16:creationId xmlns:a16="http://schemas.microsoft.com/office/drawing/2014/main" id="{FE4A6477-1003-CB73-D8AE-D62D8F739C05}"/>
                </a:ext>
              </a:extLst>
            </p:cNvPr>
            <p:cNvCxnSpPr>
              <a:cxnSpLocks/>
            </p:cNvCxnSpPr>
            <p:nvPr/>
          </p:nvCxnSpPr>
          <p:spPr>
            <a:xfrm>
              <a:off x="2547805" y="2287711"/>
              <a:ext cx="6843064" cy="0"/>
            </a:xfrm>
            <a:prstGeom prst="line">
              <a:avLst/>
            </a:prstGeom>
            <a:ln w="9525" cap="rnd">
              <a:solidFill>
                <a:schemeClr val="tx1">
                  <a:lumMod val="60000"/>
                  <a:lumOff val="40000"/>
                </a:schemeClr>
              </a:solidFill>
              <a:prstDash val="solid"/>
              <a:round/>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67EC5D7C-4C8B-B4AE-7BD9-58B17B5CCF93}"/>
                </a:ext>
              </a:extLst>
            </p:cNvPr>
            <p:cNvGrpSpPr/>
            <p:nvPr/>
          </p:nvGrpSpPr>
          <p:grpSpPr>
            <a:xfrm>
              <a:off x="2635442" y="1767735"/>
              <a:ext cx="6759785" cy="4445216"/>
              <a:chOff x="5607963" y="1578843"/>
              <a:chExt cx="5955388" cy="4850833"/>
            </a:xfrm>
          </p:grpSpPr>
          <p:sp>
            <p:nvSpPr>
              <p:cNvPr id="35" name="AutoShape 8">
                <a:extLst>
                  <a:ext uri="{FF2B5EF4-FFF2-40B4-BE49-F238E27FC236}">
                    <a16:creationId xmlns:a16="http://schemas.microsoft.com/office/drawing/2014/main" id="{275154E2-842B-597C-D6B0-7499841DB8E5}"/>
                  </a:ext>
                </a:extLst>
              </p:cNvPr>
              <p:cNvSpPr>
                <a:spLocks noChangeArrowheads="1"/>
              </p:cNvSpPr>
              <p:nvPr/>
            </p:nvSpPr>
            <p:spPr bwMode="auto">
              <a:xfrm>
                <a:off x="6555932"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５月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36" name="AutoShape 8">
                <a:extLst>
                  <a:ext uri="{FF2B5EF4-FFF2-40B4-BE49-F238E27FC236}">
                    <a16:creationId xmlns:a16="http://schemas.microsoft.com/office/drawing/2014/main" id="{2243F06E-06A8-6F6A-BE0C-8A663C205462}"/>
                  </a:ext>
                </a:extLst>
              </p:cNvPr>
              <p:cNvSpPr>
                <a:spLocks noChangeArrowheads="1"/>
              </p:cNvSpPr>
              <p:nvPr/>
            </p:nvSpPr>
            <p:spPr bwMode="auto">
              <a:xfrm>
                <a:off x="5705161"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2026</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4</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3" name="AutoShape 8">
                <a:extLst>
                  <a:ext uri="{FF2B5EF4-FFF2-40B4-BE49-F238E27FC236}">
                    <a16:creationId xmlns:a16="http://schemas.microsoft.com/office/drawing/2014/main" id="{D4B3B540-DD3A-E3AE-BEEA-FD51EF49D86C}"/>
                  </a:ext>
                </a:extLst>
              </p:cNvPr>
              <p:cNvSpPr>
                <a:spLocks noChangeArrowheads="1"/>
              </p:cNvSpPr>
              <p:nvPr/>
            </p:nvSpPr>
            <p:spPr bwMode="auto">
              <a:xfrm>
                <a:off x="7406703"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4" name="AutoShape 8">
                <a:extLst>
                  <a:ext uri="{FF2B5EF4-FFF2-40B4-BE49-F238E27FC236}">
                    <a16:creationId xmlns:a16="http://schemas.microsoft.com/office/drawing/2014/main" id="{90EBDEA5-8ECC-ECC9-2E66-ADABBF16D137}"/>
                  </a:ext>
                </a:extLst>
              </p:cNvPr>
              <p:cNvSpPr>
                <a:spLocks noChangeArrowheads="1"/>
              </p:cNvSpPr>
              <p:nvPr/>
            </p:nvSpPr>
            <p:spPr bwMode="auto">
              <a:xfrm>
                <a:off x="7756256" y="1692192"/>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5" name="AutoShape 8">
                <a:extLst>
                  <a:ext uri="{FF2B5EF4-FFF2-40B4-BE49-F238E27FC236}">
                    <a16:creationId xmlns:a16="http://schemas.microsoft.com/office/drawing/2014/main" id="{2AF6C9C5-8BFD-FBAF-CA07-040415B02F1E}"/>
                  </a:ext>
                </a:extLst>
              </p:cNvPr>
              <p:cNvSpPr>
                <a:spLocks noChangeArrowheads="1"/>
              </p:cNvSpPr>
              <p:nvPr/>
            </p:nvSpPr>
            <p:spPr bwMode="auto">
              <a:xfrm>
                <a:off x="9108245"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2027</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1</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7" name="AutoShape 8">
                <a:extLst>
                  <a:ext uri="{FF2B5EF4-FFF2-40B4-BE49-F238E27FC236}">
                    <a16:creationId xmlns:a16="http://schemas.microsoft.com/office/drawing/2014/main" id="{720DE3EF-C6F0-A60A-D644-FEF012A10CFE}"/>
                  </a:ext>
                </a:extLst>
              </p:cNvPr>
              <p:cNvSpPr>
                <a:spLocks noChangeArrowheads="1"/>
              </p:cNvSpPr>
              <p:nvPr/>
            </p:nvSpPr>
            <p:spPr bwMode="auto">
              <a:xfrm>
                <a:off x="10809787"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3</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cxnSp>
            <p:nvCxnSpPr>
              <p:cNvPr id="48" name="Straight Connector 75">
                <a:extLst>
                  <a:ext uri="{FF2B5EF4-FFF2-40B4-BE49-F238E27FC236}">
                    <a16:creationId xmlns:a16="http://schemas.microsoft.com/office/drawing/2014/main" id="{79201CFA-65A4-0582-A4F6-D8C23720CF89}"/>
                  </a:ext>
                </a:extLst>
              </p:cNvPr>
              <p:cNvCxnSpPr>
                <a:cxnSpLocks/>
              </p:cNvCxnSpPr>
              <p:nvPr/>
            </p:nvCxnSpPr>
            <p:spPr>
              <a:xfrm flipV="1">
                <a:off x="5607963"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49" name="Straight Connector 76">
                <a:extLst>
                  <a:ext uri="{FF2B5EF4-FFF2-40B4-BE49-F238E27FC236}">
                    <a16:creationId xmlns:a16="http://schemas.microsoft.com/office/drawing/2014/main" id="{B904CC96-2472-519A-962A-D6F889746AAE}"/>
                  </a:ext>
                </a:extLst>
              </p:cNvPr>
              <p:cNvCxnSpPr>
                <a:cxnSpLocks/>
              </p:cNvCxnSpPr>
              <p:nvPr/>
            </p:nvCxnSpPr>
            <p:spPr>
              <a:xfrm flipV="1">
                <a:off x="6458734"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0" name="Straight Connector 77">
                <a:extLst>
                  <a:ext uri="{FF2B5EF4-FFF2-40B4-BE49-F238E27FC236}">
                    <a16:creationId xmlns:a16="http://schemas.microsoft.com/office/drawing/2014/main" id="{3622C512-96FE-1EB2-F0B3-D94638E0BBAF}"/>
                  </a:ext>
                </a:extLst>
              </p:cNvPr>
              <p:cNvCxnSpPr>
                <a:cxnSpLocks/>
              </p:cNvCxnSpPr>
              <p:nvPr/>
            </p:nvCxnSpPr>
            <p:spPr>
              <a:xfrm flipV="1">
                <a:off x="7309505"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1" name="Straight Connector 78">
                <a:extLst>
                  <a:ext uri="{FF2B5EF4-FFF2-40B4-BE49-F238E27FC236}">
                    <a16:creationId xmlns:a16="http://schemas.microsoft.com/office/drawing/2014/main" id="{EA7424F3-3596-CE7A-434A-2E73A98F566D}"/>
                  </a:ext>
                </a:extLst>
              </p:cNvPr>
              <p:cNvCxnSpPr>
                <a:cxnSpLocks/>
              </p:cNvCxnSpPr>
              <p:nvPr/>
            </p:nvCxnSpPr>
            <p:spPr>
              <a:xfrm flipV="1">
                <a:off x="8160276"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2" name="Straight Connector 79">
                <a:extLst>
                  <a:ext uri="{FF2B5EF4-FFF2-40B4-BE49-F238E27FC236}">
                    <a16:creationId xmlns:a16="http://schemas.microsoft.com/office/drawing/2014/main" id="{4BB1CA7B-1F26-D7AA-1A5C-9D4FE376E64E}"/>
                  </a:ext>
                </a:extLst>
              </p:cNvPr>
              <p:cNvCxnSpPr>
                <a:cxnSpLocks/>
              </p:cNvCxnSpPr>
              <p:nvPr/>
            </p:nvCxnSpPr>
            <p:spPr>
              <a:xfrm flipV="1">
                <a:off x="9011047"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3" name="Straight Connector 80">
                <a:extLst>
                  <a:ext uri="{FF2B5EF4-FFF2-40B4-BE49-F238E27FC236}">
                    <a16:creationId xmlns:a16="http://schemas.microsoft.com/office/drawing/2014/main" id="{A282EB9D-E5C1-918D-86B4-794F379FC087}"/>
                  </a:ext>
                </a:extLst>
              </p:cNvPr>
              <p:cNvCxnSpPr>
                <a:cxnSpLocks/>
              </p:cNvCxnSpPr>
              <p:nvPr/>
            </p:nvCxnSpPr>
            <p:spPr>
              <a:xfrm flipV="1">
                <a:off x="9861818"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4" name="Straight Connector 81">
                <a:extLst>
                  <a:ext uri="{FF2B5EF4-FFF2-40B4-BE49-F238E27FC236}">
                    <a16:creationId xmlns:a16="http://schemas.microsoft.com/office/drawing/2014/main" id="{233C778B-EC11-B0E0-A7D0-E2907BDFC348}"/>
                  </a:ext>
                </a:extLst>
              </p:cNvPr>
              <p:cNvCxnSpPr>
                <a:cxnSpLocks/>
              </p:cNvCxnSpPr>
              <p:nvPr/>
            </p:nvCxnSpPr>
            <p:spPr>
              <a:xfrm flipV="1">
                <a:off x="10712589" y="1578843"/>
                <a:ext cx="0" cy="4850833"/>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5" name="Straight Connector 112">
                <a:extLst>
                  <a:ext uri="{FF2B5EF4-FFF2-40B4-BE49-F238E27FC236}">
                    <a16:creationId xmlns:a16="http://schemas.microsoft.com/office/drawing/2014/main" id="{60D28015-1D1B-4D87-EE16-107616DAE82E}"/>
                  </a:ext>
                </a:extLst>
              </p:cNvPr>
              <p:cNvCxnSpPr>
                <a:cxnSpLocks/>
              </p:cNvCxnSpPr>
              <p:nvPr/>
            </p:nvCxnSpPr>
            <p:spPr>
              <a:xfrm flipV="1">
                <a:off x="11563351" y="1641896"/>
                <a:ext cx="0" cy="4761796"/>
              </a:xfrm>
              <a:prstGeom prst="line">
                <a:avLst/>
              </a:prstGeom>
              <a:ln w="9049"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6" name="AutoShape 8">
                <a:extLst>
                  <a:ext uri="{FF2B5EF4-FFF2-40B4-BE49-F238E27FC236}">
                    <a16:creationId xmlns:a16="http://schemas.microsoft.com/office/drawing/2014/main" id="{FFBD160B-FC22-79DB-FF21-C9AED64705BB}"/>
                  </a:ext>
                </a:extLst>
              </p:cNvPr>
              <p:cNvSpPr>
                <a:spLocks noChangeArrowheads="1"/>
              </p:cNvSpPr>
              <p:nvPr/>
            </p:nvSpPr>
            <p:spPr bwMode="auto">
              <a:xfrm>
                <a:off x="9959016"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grpSp>
            <p:nvGrpSpPr>
              <p:cNvPr id="57" name="Group 17">
                <a:extLst>
                  <a:ext uri="{FF2B5EF4-FFF2-40B4-BE49-F238E27FC236}">
                    <a16:creationId xmlns:a16="http://schemas.microsoft.com/office/drawing/2014/main" id="{EE435898-A206-5C24-3698-EF5CBE948858}"/>
                  </a:ext>
                </a:extLst>
              </p:cNvPr>
              <p:cNvGrpSpPr/>
              <p:nvPr/>
            </p:nvGrpSpPr>
            <p:grpSpPr>
              <a:xfrm>
                <a:off x="6093156" y="2469861"/>
                <a:ext cx="970009" cy="184666"/>
                <a:chOff x="2798383" y="2487700"/>
                <a:chExt cx="1208216" cy="184666"/>
              </a:xfrm>
            </p:grpSpPr>
            <p:cxnSp>
              <p:nvCxnSpPr>
                <p:cNvPr id="448" name="直線矢印コネクタ 447">
                  <a:extLst>
                    <a:ext uri="{FF2B5EF4-FFF2-40B4-BE49-F238E27FC236}">
                      <a16:creationId xmlns:a16="http://schemas.microsoft.com/office/drawing/2014/main" id="{FE597382-973D-E237-E1E0-0989D8DEE55F}"/>
                    </a:ext>
                  </a:extLst>
                </p:cNvPr>
                <p:cNvCxnSpPr/>
                <p:nvPr/>
              </p:nvCxnSpPr>
              <p:spPr>
                <a:xfrm>
                  <a:off x="2798383" y="2672366"/>
                  <a:ext cx="1208216" cy="0"/>
                </a:xfrm>
                <a:prstGeom prst="straightConnector1">
                  <a:avLst/>
                </a:prstGeom>
                <a:ln w="19050" cap="rnd">
                  <a:solidFill>
                    <a:schemeClr val="bg1">
                      <a:lumMod val="5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9" name="Rectangle 82">
                  <a:extLst>
                    <a:ext uri="{FF2B5EF4-FFF2-40B4-BE49-F238E27FC236}">
                      <a16:creationId xmlns:a16="http://schemas.microsoft.com/office/drawing/2014/main" id="{7772E4B7-AD36-22A3-9940-774A19C58904}"/>
                    </a:ext>
                  </a:extLst>
                </p:cNvPr>
                <p:cNvSpPr/>
                <p:nvPr/>
              </p:nvSpPr>
              <p:spPr>
                <a:xfrm>
                  <a:off x="2798383" y="2487700"/>
                  <a:ext cx="1208216" cy="18466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chemeClr val="tx2">
                          <a:lumMod val="20000"/>
                          <a:lumOff val="8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XXX</a:t>
                  </a:r>
                  <a:endParaRPr kumimoji="1" 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grpSp>
        </p:grpSp>
        <p:sp>
          <p:nvSpPr>
            <p:cNvPr id="38" name="Rectangle 2">
              <a:extLst>
                <a:ext uri="{FF2B5EF4-FFF2-40B4-BE49-F238E27FC236}">
                  <a16:creationId xmlns:a16="http://schemas.microsoft.com/office/drawing/2014/main" id="{7D74403E-3E9C-9F44-43A7-014F354EC7BB}"/>
                </a:ext>
              </a:extLst>
            </p:cNvPr>
            <p:cNvSpPr/>
            <p:nvPr/>
          </p:nvSpPr>
          <p:spPr>
            <a:xfrm>
              <a:off x="4375403" y="2518779"/>
              <a:ext cx="4466206" cy="3488724"/>
            </a:xfrm>
            <a:prstGeom prst="wedgeRectCallout">
              <a:avLst>
                <a:gd name="adj1" fmla="val -100881"/>
                <a:gd name="adj2" fmla="val -1364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下記の例を参考にして縦軸の項目を記載</a:t>
              </a: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事前準備 </a:t>
              </a: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必要な項目を洗い出し、いつまでにどのプロセスを完了するかの観点で記載</a:t>
              </a:r>
              <a:r>
                <a:rPr kumimoji="1" lang="en-US" altLang="ja-JP" sz="1200">
                  <a:solidFill>
                    <a:srgbClr val="575757"/>
                  </a:solidFill>
                  <a:latin typeface="Meiryo UI" panose="020B0604030504040204" pitchFamily="50" charset="-128"/>
                  <a:ea typeface="Meiryo UI" panose="020B0604030504040204" pitchFamily="50" charset="-128"/>
                </a:rPr>
                <a:t>)</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交付決定</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免許取得</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契約締結</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機器調達</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ネットワーク設計・施工</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ソリューション開発</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立会検査や関係者間による会合（人件費・旅費の積上根拠）　等</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endParaRPr kumimoji="1" lang="ja-JP" altLang="en-US" sz="1200">
                <a:solidFill>
                  <a:srgbClr val="575757"/>
                </a:solidFill>
                <a:latin typeface="Meiryo UI" panose="020B0604030504040204" pitchFamily="50" charset="-128"/>
                <a:ea typeface="Meiryo UI" panose="020B0604030504040204" pitchFamily="50" charset="-128"/>
              </a:endParaRP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実装 </a:t>
              </a:r>
              <a:r>
                <a:rPr kumimoji="1" lang="en-US" altLang="ja-JP" sz="1200">
                  <a:solidFill>
                    <a:srgbClr val="575757"/>
                  </a:solidFill>
                  <a:latin typeface="Meiryo UI" panose="020B0604030504040204" pitchFamily="50" charset="-128"/>
                  <a:ea typeface="Meiryo UI" panose="020B0604030504040204" pitchFamily="50" charset="-128"/>
                </a:rPr>
                <a:t>(PDCA</a:t>
              </a:r>
              <a:r>
                <a:rPr kumimoji="1" lang="ja-JP" altLang="en-US" sz="1200">
                  <a:solidFill>
                    <a:srgbClr val="575757"/>
                  </a:solidFill>
                  <a:latin typeface="Meiryo UI" panose="020B0604030504040204" pitchFamily="50" charset="-128"/>
                  <a:ea typeface="Meiryo UI" panose="020B0604030504040204" pitchFamily="50" charset="-128"/>
                </a:rPr>
                <a:t>サイクルをどのタイミングで回していくのかの観点で記載</a:t>
              </a:r>
              <a:r>
                <a:rPr kumimoji="1" lang="en-US" altLang="ja-JP" sz="1200">
                  <a:solidFill>
                    <a:srgbClr val="575757"/>
                  </a:solidFill>
                  <a:latin typeface="Meiryo UI" panose="020B0604030504040204" pitchFamily="50" charset="-128"/>
                  <a:ea typeface="Meiryo UI" panose="020B0604030504040204" pitchFamily="50" charset="-128"/>
                </a:rPr>
                <a:t>)</a:t>
              </a:r>
              <a:endParaRPr kumimoji="1" lang="ja-JP" altLang="en-US"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実行</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成果・課題の分析</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フィードバック　等</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endParaRPr kumimoji="1" lang="en-US" altLang="ja-JP" sz="1200">
                <a:solidFill>
                  <a:srgbClr val="575757"/>
                </a:solidFill>
                <a:latin typeface="Meiryo UI" panose="020B0604030504040204" pitchFamily="50" charset="-128"/>
                <a:ea typeface="Meiryo UI" panose="020B0604030504040204" pitchFamily="50" charset="-128"/>
              </a:endParaRP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成果の取りまとめ </a:t>
              </a: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着手・完了時期確認の観点で記載</a:t>
              </a:r>
              <a:r>
                <a:rPr kumimoji="1" lang="en-US" altLang="ja-JP" sz="1200">
                  <a:solidFill>
                    <a:srgbClr val="575757"/>
                  </a:solidFill>
                  <a:latin typeface="Meiryo UI" panose="020B0604030504040204" pitchFamily="50" charset="-128"/>
                  <a:ea typeface="Meiryo UI" panose="020B0604030504040204" pitchFamily="50" charset="-128"/>
                </a:rPr>
                <a:t>)</a:t>
              </a:r>
            </a:p>
            <a:p>
              <a:pPr marL="324000" lvl="1" indent="-216000">
                <a:buClr>
                  <a:srgbClr val="FF8D36"/>
                </a:buClr>
                <a:buFont typeface="Trebuchet MS" panose="020B0603020202020204" pitchFamily="34" charset="0"/>
                <a:buChar char="•"/>
                <a:defRPr/>
              </a:pPr>
              <a:endParaRPr kumimoji="1" lang="en-US" altLang="ja-JP" sz="1200">
                <a:solidFill>
                  <a:srgbClr val="575757"/>
                </a:solidFill>
                <a:latin typeface="Meiryo UI" panose="020B0604030504040204" pitchFamily="50" charset="-128"/>
                <a:ea typeface="Meiryo UI" panose="020B0604030504040204" pitchFamily="50" charset="-128"/>
              </a:endParaRPr>
            </a:p>
            <a:p>
              <a:pPr marL="108000" lvl="1">
                <a:buClr>
                  <a:srgbClr val="FF8222"/>
                </a:buClr>
                <a:defRPr/>
              </a:pPr>
              <a:r>
                <a:rPr kumimoji="1" lang="ja-JP" altLang="en-US" sz="1200">
                  <a:solidFill>
                    <a:srgbClr val="575757"/>
                  </a:solidFill>
                  <a:latin typeface="Meiryo UI" panose="020B0604030504040204" pitchFamily="50" charset="-128"/>
                  <a:ea typeface="Meiryo UI" panose="020B0604030504040204" pitchFamily="50" charset="-128"/>
                </a:rPr>
                <a:t>等</a:t>
              </a:r>
              <a:endParaRPr kumimoji="1" lang="en-US" altLang="ja-JP" sz="1200">
                <a:solidFill>
                  <a:srgbClr val="575757"/>
                </a:solidFill>
                <a:latin typeface="Meiryo UI" panose="020B0604030504040204" pitchFamily="50" charset="-128"/>
                <a:ea typeface="Meiryo UI" panose="020B0604030504040204" pitchFamily="50" charset="-128"/>
              </a:endParaRPr>
            </a:p>
            <a:p>
              <a:pPr marL="324000" lvl="1" indent="-216000">
                <a:buClr>
                  <a:srgbClr val="FF8222"/>
                </a:buClr>
                <a:buFont typeface="Trebuchet MS" panose="020B0603020202020204" pitchFamily="34" charset="0"/>
                <a:buChar char="•"/>
                <a:defRPr/>
              </a:pPr>
              <a:endParaRPr kumimoji="1" lang="ja-JP" altLang="en-US" sz="1200">
                <a:solidFill>
                  <a:srgbClr val="575757"/>
                </a:solidFill>
                <a:latin typeface="Meiryo UI" panose="020B0604030504040204" pitchFamily="50" charset="-128"/>
                <a:ea typeface="Meiryo UI" panose="020B0604030504040204" pitchFamily="50" charset="-128"/>
              </a:endParaRPr>
            </a:p>
          </p:txBody>
        </p:sp>
      </p:grpSp>
      <p:sp>
        <p:nvSpPr>
          <p:cNvPr id="10" name="Rectangle 217">
            <a:extLst>
              <a:ext uri="{FF2B5EF4-FFF2-40B4-BE49-F238E27FC236}">
                <a16:creationId xmlns:a16="http://schemas.microsoft.com/office/drawing/2014/main" id="{B1EC4121-3613-9062-431A-51EEDA19BDC7}"/>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B27F423A-09B6-8DF1-7EF5-4B4471A89011}"/>
              </a:ext>
            </a:extLst>
          </p:cNvPr>
          <p:cNvSpPr/>
          <p:nvPr/>
        </p:nvSpPr>
        <p:spPr>
          <a:xfrm>
            <a:off x="5736431" y="98400"/>
            <a:ext cx="581559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充分な施工期間確保できるようクリティカルパスを意識して記載すること</a:t>
            </a:r>
            <a:endParaRPr kumimoji="1" lang="en-US" altLang="ja-JP" sz="1600">
              <a:solidFill>
                <a:srgbClr val="575757"/>
              </a:solidFill>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09EC566B-743F-63C2-1720-73C2C388FAFA}"/>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実施計画</a:t>
            </a:r>
          </a:p>
        </p:txBody>
      </p:sp>
      <p:sp>
        <p:nvSpPr>
          <p:cNvPr id="4" name="タイトル 1">
            <a:extLst>
              <a:ext uri="{FF2B5EF4-FFF2-40B4-BE49-F238E27FC236}">
                <a16:creationId xmlns:a16="http://schemas.microsoft.com/office/drawing/2014/main" id="{D1992474-12CD-F0E8-3BC6-D6A6B1C70AA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計画</a:t>
            </a:r>
            <a:endParaRPr kumimoji="1" lang="en-US">
              <a:solidFill>
                <a:srgbClr val="FE9341"/>
              </a:solidFill>
              <a:latin typeface="Meiryo UI" panose="020B0604030504040204" pitchFamily="50" charset="-128"/>
              <a:ea typeface="Meiryo UI" panose="020B0604030504040204" pitchFamily="50" charset="-128"/>
            </a:endParaRPr>
          </a:p>
        </p:txBody>
      </p:sp>
      <p:sp>
        <p:nvSpPr>
          <p:cNvPr id="7" name="Oval 20">
            <a:extLst>
              <a:ext uri="{FF2B5EF4-FFF2-40B4-BE49-F238E27FC236}">
                <a16:creationId xmlns:a16="http://schemas.microsoft.com/office/drawing/2014/main" id="{4ABE5215-92FF-8908-EC66-410A5D015978}"/>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3501366"/>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4679F-18C2-FE63-017D-DEFC40B5F735}"/>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2BA3743A-0BB5-E970-A9A4-E5EF56513F50}"/>
              </a:ext>
            </a:extLst>
          </p:cNvPr>
          <p:cNvGraphicFramePr>
            <a:graphicFrameLocks noChangeAspect="1"/>
          </p:cNvGraphicFramePr>
          <p:nvPr>
            <p:custDataLst>
              <p:tags r:id="rId1"/>
            </p:custDataLst>
          </p:nvPr>
        </p:nvGraphicFramePr>
        <p:xfrm>
          <a:off x="1144290" y="644228"/>
          <a:ext cx="1290" cy="1290"/>
        </p:xfrm>
        <a:graphic>
          <a:graphicData uri="http://schemas.openxmlformats.org/presentationml/2006/ole">
            <mc:AlternateContent xmlns:mc="http://schemas.openxmlformats.org/markup-compatibility/2006">
              <mc:Choice xmlns:v="urn:schemas-microsoft-com:vml" Requires="v">
                <p:oleObj name="think-cell スライド" r:id="rId4" imgW="395" imgH="396" progId="TCLayout.ActiveDocument.1">
                  <p:embed/>
                </p:oleObj>
              </mc:Choice>
              <mc:Fallback>
                <p:oleObj name="think-cell スライド" r:id="rId4" imgW="395" imgH="396" progId="TCLayout.ActiveDocument.1">
                  <p:embed/>
                  <p:pic>
                    <p:nvPicPr>
                      <p:cNvPr id="6" name="think-cell data - do not delete" hidden="1">
                        <a:extLst>
                          <a:ext uri="{FF2B5EF4-FFF2-40B4-BE49-F238E27FC236}">
                            <a16:creationId xmlns:a16="http://schemas.microsoft.com/office/drawing/2014/main" id="{2BA3743A-0BB5-E970-A9A4-E5EF56513F50}"/>
                          </a:ext>
                        </a:extLst>
                      </p:cNvPr>
                      <p:cNvPicPr/>
                      <p:nvPr/>
                    </p:nvPicPr>
                    <p:blipFill>
                      <a:blip r:embed="rId5"/>
                      <a:stretch>
                        <a:fillRect/>
                      </a:stretch>
                    </p:blipFill>
                    <p:spPr>
                      <a:xfrm>
                        <a:off x="1144290" y="644228"/>
                        <a:ext cx="1290" cy="1290"/>
                      </a:xfrm>
                      <a:prstGeom prst="rect">
                        <a:avLst/>
                      </a:prstGeom>
                    </p:spPr>
                  </p:pic>
                </p:oleObj>
              </mc:Fallback>
            </mc:AlternateContent>
          </a:graphicData>
        </a:graphic>
      </p:graphicFrame>
      <p:sp>
        <p:nvSpPr>
          <p:cNvPr id="3" name="Rectangle 2">
            <a:extLst>
              <a:ext uri="{FF2B5EF4-FFF2-40B4-BE49-F238E27FC236}">
                <a16:creationId xmlns:a16="http://schemas.microsoft.com/office/drawing/2014/main" id="{3E94E152-6969-8A3C-8D99-37DF5219BFFA}"/>
              </a:ext>
            </a:extLst>
          </p:cNvPr>
          <p:cNvSpPr/>
          <p:nvPr/>
        </p:nvSpPr>
        <p:spPr>
          <a:xfrm>
            <a:off x="322497" y="1380200"/>
            <a:ext cx="5706525" cy="5015184"/>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7750" lvl="1" defTabSz="742950">
              <a:buClr>
                <a:srgbClr val="FF8222"/>
              </a:buClr>
              <a:defRPr/>
            </a:pPr>
            <a:endParaRPr kumimoji="1" lang="en-US" altLang="ja-JP" sz="1200" kern="0">
              <a:solidFill>
                <a:srgbClr val="575757"/>
              </a:solidFill>
              <a:latin typeface="Meiryo UI" panose="020B0604030504040204" pitchFamily="50" charset="-128"/>
              <a:ea typeface="Meiryo UI" panose="020B0604030504040204" pitchFamily="50" charset="-128"/>
            </a:endParaRPr>
          </a:p>
        </p:txBody>
      </p:sp>
      <p:sp>
        <p:nvSpPr>
          <p:cNvPr id="37" name="Rectangle 45">
            <a:extLst>
              <a:ext uri="{FF2B5EF4-FFF2-40B4-BE49-F238E27FC236}">
                <a16:creationId xmlns:a16="http://schemas.microsoft.com/office/drawing/2014/main" id="{BE1C29FD-96FF-B9E4-10D7-5779192D258B}"/>
              </a:ext>
            </a:extLst>
          </p:cNvPr>
          <p:cNvSpPr/>
          <p:nvPr/>
        </p:nvSpPr>
        <p:spPr>
          <a:xfrm>
            <a:off x="322498" y="1348983"/>
            <a:ext cx="5706524" cy="533580"/>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実施体制図</a:t>
            </a:r>
          </a:p>
        </p:txBody>
      </p:sp>
      <p:sp>
        <p:nvSpPr>
          <p:cNvPr id="8" name="Rectangle 16">
            <a:extLst>
              <a:ext uri="{FF2B5EF4-FFF2-40B4-BE49-F238E27FC236}">
                <a16:creationId xmlns:a16="http://schemas.microsoft.com/office/drawing/2014/main" id="{46380FF3-5192-20E8-4B1C-8E66C3393CEC}"/>
              </a:ext>
            </a:extLst>
          </p:cNvPr>
          <p:cNvSpPr/>
          <p:nvPr/>
        </p:nvSpPr>
        <p:spPr>
          <a:xfrm>
            <a:off x="1832863" y="2119604"/>
            <a:ext cx="958098"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7750" lvl="1" defTabSz="742950">
              <a:buClr>
                <a:srgbClr val="FF8222"/>
              </a:buClr>
              <a:defRPr/>
            </a:pPr>
            <a:r>
              <a:rPr kumimoji="1" lang="ja-JP" altLang="en-US" sz="1200" b="1" kern="0">
                <a:solidFill>
                  <a:srgbClr val="575757"/>
                </a:solidFill>
                <a:latin typeface="Meiryo UI" panose="020B0604030504040204" pitchFamily="50" charset="-128"/>
                <a:ea typeface="Meiryo UI" panose="020B0604030504040204" pitchFamily="50" charset="-128"/>
              </a:rPr>
              <a:t>プロジェクト</a:t>
            </a:r>
            <a:br>
              <a:rPr kumimoji="1" lang="en-US" altLang="ja-JP" sz="1200" b="1" kern="0">
                <a:solidFill>
                  <a:srgbClr val="575757"/>
                </a:solidFill>
                <a:latin typeface="Meiryo UI" panose="020B0604030504040204" pitchFamily="50" charset="-128"/>
                <a:ea typeface="Meiryo UI" panose="020B0604030504040204" pitchFamily="50" charset="-128"/>
              </a:rPr>
            </a:br>
            <a:r>
              <a:rPr kumimoji="1" lang="ja-JP" altLang="en-US" sz="1200" b="1" kern="0">
                <a:solidFill>
                  <a:srgbClr val="575757"/>
                </a:solidFill>
                <a:latin typeface="Meiryo UI" panose="020B0604030504040204" pitchFamily="50" charset="-128"/>
                <a:ea typeface="Meiryo UI" panose="020B0604030504040204" pitchFamily="50" charset="-128"/>
              </a:rPr>
              <a:t>の全体管理</a:t>
            </a:r>
            <a:endParaRPr kumimoji="1" lang="en-US" altLang="ja-JP" sz="1200" b="1" kern="0">
              <a:solidFill>
                <a:srgbClr val="575757"/>
              </a:solidFill>
              <a:latin typeface="Meiryo UI" panose="020B0604030504040204" pitchFamily="50" charset="-128"/>
              <a:ea typeface="Meiryo UI" panose="020B0604030504040204" pitchFamily="50" charset="-128"/>
            </a:endParaRP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9" name="Rectangle 17">
            <a:extLst>
              <a:ext uri="{FF2B5EF4-FFF2-40B4-BE49-F238E27FC236}">
                <a16:creationId xmlns:a16="http://schemas.microsoft.com/office/drawing/2014/main" id="{F429139E-8009-693D-22D7-1B2FE057BC86}"/>
              </a:ext>
            </a:extLst>
          </p:cNvPr>
          <p:cNvSpPr/>
          <p:nvPr/>
        </p:nvSpPr>
        <p:spPr>
          <a:xfrm>
            <a:off x="1749680" y="3943794"/>
            <a:ext cx="1128492"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1" name="Rectangle 19">
            <a:extLst>
              <a:ext uri="{FF2B5EF4-FFF2-40B4-BE49-F238E27FC236}">
                <a16:creationId xmlns:a16="http://schemas.microsoft.com/office/drawing/2014/main" id="{A639188F-F108-4DE3-B4E2-737482BA54A9}"/>
              </a:ext>
            </a:extLst>
          </p:cNvPr>
          <p:cNvSpPr/>
          <p:nvPr/>
        </p:nvSpPr>
        <p:spPr>
          <a:xfrm>
            <a:off x="426265" y="3943794"/>
            <a:ext cx="1035982"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200" b="1" kern="0">
                <a:solidFill>
                  <a:srgbClr val="575757"/>
                </a:solidFill>
                <a:latin typeface="Meiryo UI" panose="020B0604030504040204" pitchFamily="50" charset="-128"/>
                <a:ea typeface="Meiryo UI" panose="020B0604030504040204" pitchFamily="50" charset="-128"/>
              </a:rPr>
              <a:t>ソリューション開発</a:t>
            </a:r>
            <a:endParaRPr kumimoji="1" lang="en-US" altLang="ja-JP" sz="1200" b="1" kern="0">
              <a:solidFill>
                <a:srgbClr val="575757"/>
              </a:solidFill>
              <a:latin typeface="Meiryo UI" panose="020B0604030504040204" pitchFamily="50" charset="-128"/>
              <a:ea typeface="Meiryo UI" panose="020B0604030504040204" pitchFamily="50" charset="-128"/>
            </a:endParaRP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市</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6" name="Rectangle 20">
            <a:extLst>
              <a:ext uri="{FF2B5EF4-FFF2-40B4-BE49-F238E27FC236}">
                <a16:creationId xmlns:a16="http://schemas.microsoft.com/office/drawing/2014/main" id="{73B5E67A-C078-318D-8B96-4EF6282DAC08}"/>
              </a:ext>
            </a:extLst>
          </p:cNvPr>
          <p:cNvSpPr/>
          <p:nvPr/>
        </p:nvSpPr>
        <p:spPr>
          <a:xfrm>
            <a:off x="3158693" y="3943794"/>
            <a:ext cx="1265935"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9" name="Rectangle 21">
            <a:extLst>
              <a:ext uri="{FF2B5EF4-FFF2-40B4-BE49-F238E27FC236}">
                <a16:creationId xmlns:a16="http://schemas.microsoft.com/office/drawing/2014/main" id="{80BC5829-AF94-F421-1DE1-56C9CCB76FDE}"/>
              </a:ext>
            </a:extLst>
          </p:cNvPr>
          <p:cNvSpPr/>
          <p:nvPr/>
        </p:nvSpPr>
        <p:spPr>
          <a:xfrm>
            <a:off x="3164094" y="5260394"/>
            <a:ext cx="1253836"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cxnSp>
        <p:nvCxnSpPr>
          <p:cNvPr id="23" name="Straight Connector 23">
            <a:extLst>
              <a:ext uri="{FF2B5EF4-FFF2-40B4-BE49-F238E27FC236}">
                <a16:creationId xmlns:a16="http://schemas.microsoft.com/office/drawing/2014/main" id="{68B465DE-40E6-4C1E-634A-85D79E7CF1AD}"/>
              </a:ext>
            </a:extLst>
          </p:cNvPr>
          <p:cNvCxnSpPr>
            <a:cxnSpLocks/>
            <a:stCxn id="8" idx="2"/>
            <a:endCxn id="9" idx="0"/>
          </p:cNvCxnSpPr>
          <p:nvPr/>
        </p:nvCxnSpPr>
        <p:spPr>
          <a:xfrm>
            <a:off x="2311912" y="2961530"/>
            <a:ext cx="2014" cy="98226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 name="Straight Connector 24">
            <a:extLst>
              <a:ext uri="{FF2B5EF4-FFF2-40B4-BE49-F238E27FC236}">
                <a16:creationId xmlns:a16="http://schemas.microsoft.com/office/drawing/2014/main" id="{E8FE4834-2FBA-D6FF-02A7-4E4E7475F358}"/>
              </a:ext>
            </a:extLst>
          </p:cNvPr>
          <p:cNvCxnSpPr>
            <a:cxnSpLocks/>
            <a:stCxn id="16" idx="2"/>
            <a:endCxn id="19" idx="0"/>
          </p:cNvCxnSpPr>
          <p:nvPr/>
        </p:nvCxnSpPr>
        <p:spPr>
          <a:xfrm flipH="1">
            <a:off x="3791012" y="4785720"/>
            <a:ext cx="649" cy="47467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7" name="Straight Connector 30">
            <a:extLst>
              <a:ext uri="{FF2B5EF4-FFF2-40B4-BE49-F238E27FC236}">
                <a16:creationId xmlns:a16="http://schemas.microsoft.com/office/drawing/2014/main" id="{A70FEECC-E4FE-7438-4710-3B9A3BCD5FDA}"/>
              </a:ext>
            </a:extLst>
          </p:cNvPr>
          <p:cNvCxnSpPr>
            <a:cxnSpLocks/>
            <a:stCxn id="11" idx="0"/>
            <a:endCxn id="8" idx="2"/>
          </p:cNvCxnSpPr>
          <p:nvPr/>
        </p:nvCxnSpPr>
        <p:spPr>
          <a:xfrm rot="5400000" flipH="1" flipV="1">
            <a:off x="1136952" y="2768834"/>
            <a:ext cx="982264" cy="1367656"/>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Oval 20">
            <a:extLst>
              <a:ext uri="{FF2B5EF4-FFF2-40B4-BE49-F238E27FC236}">
                <a16:creationId xmlns:a16="http://schemas.microsoft.com/office/drawing/2014/main" id="{9572DDF0-F8AB-96EA-6FC5-D935B86BDE94}"/>
              </a:ext>
            </a:extLst>
          </p:cNvPr>
          <p:cNvSpPr>
            <a:spLocks noChangeArrowheads="1"/>
          </p:cNvSpPr>
          <p:nvPr/>
        </p:nvSpPr>
        <p:spPr bwMode="auto">
          <a:xfrm>
            <a:off x="1765982" y="2089410"/>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a</a:t>
            </a:r>
          </a:p>
        </p:txBody>
      </p:sp>
      <p:sp>
        <p:nvSpPr>
          <p:cNvPr id="30" name="Oval 20">
            <a:extLst>
              <a:ext uri="{FF2B5EF4-FFF2-40B4-BE49-F238E27FC236}">
                <a16:creationId xmlns:a16="http://schemas.microsoft.com/office/drawing/2014/main" id="{DDF43090-56F1-75E2-5253-6903EDD847A7}"/>
              </a:ext>
            </a:extLst>
          </p:cNvPr>
          <p:cNvSpPr>
            <a:spLocks noChangeArrowheads="1"/>
          </p:cNvSpPr>
          <p:nvPr/>
        </p:nvSpPr>
        <p:spPr bwMode="auto">
          <a:xfrm>
            <a:off x="1672313"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c</a:t>
            </a:r>
          </a:p>
        </p:txBody>
      </p:sp>
      <p:sp>
        <p:nvSpPr>
          <p:cNvPr id="32" name="Oval 20">
            <a:extLst>
              <a:ext uri="{FF2B5EF4-FFF2-40B4-BE49-F238E27FC236}">
                <a16:creationId xmlns:a16="http://schemas.microsoft.com/office/drawing/2014/main" id="{36295C39-DE06-CC59-4089-4FF86A152533}"/>
              </a:ext>
            </a:extLst>
          </p:cNvPr>
          <p:cNvSpPr>
            <a:spLocks noChangeArrowheads="1"/>
          </p:cNvSpPr>
          <p:nvPr/>
        </p:nvSpPr>
        <p:spPr bwMode="auto">
          <a:xfrm>
            <a:off x="409603"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b</a:t>
            </a:r>
          </a:p>
        </p:txBody>
      </p:sp>
      <p:sp>
        <p:nvSpPr>
          <p:cNvPr id="33" name="Oval 20">
            <a:extLst>
              <a:ext uri="{FF2B5EF4-FFF2-40B4-BE49-F238E27FC236}">
                <a16:creationId xmlns:a16="http://schemas.microsoft.com/office/drawing/2014/main" id="{57EBE13F-B1F2-1017-E6D3-AC82EB471142}"/>
              </a:ext>
            </a:extLst>
          </p:cNvPr>
          <p:cNvSpPr>
            <a:spLocks noChangeArrowheads="1"/>
          </p:cNvSpPr>
          <p:nvPr/>
        </p:nvSpPr>
        <p:spPr bwMode="auto">
          <a:xfrm>
            <a:off x="3084275"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d</a:t>
            </a:r>
          </a:p>
        </p:txBody>
      </p:sp>
      <p:sp>
        <p:nvSpPr>
          <p:cNvPr id="34" name="Oval 20">
            <a:extLst>
              <a:ext uri="{FF2B5EF4-FFF2-40B4-BE49-F238E27FC236}">
                <a16:creationId xmlns:a16="http://schemas.microsoft.com/office/drawing/2014/main" id="{BC789063-87BE-BC28-35F6-BC9A7CA92AFB}"/>
              </a:ext>
            </a:extLst>
          </p:cNvPr>
          <p:cNvSpPr>
            <a:spLocks noChangeArrowheads="1"/>
          </p:cNvSpPr>
          <p:nvPr/>
        </p:nvSpPr>
        <p:spPr bwMode="auto">
          <a:xfrm>
            <a:off x="3084275" y="5153004"/>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f</a:t>
            </a:r>
          </a:p>
        </p:txBody>
      </p:sp>
      <p:cxnSp>
        <p:nvCxnSpPr>
          <p:cNvPr id="40" name="Straight Connector 30">
            <a:extLst>
              <a:ext uri="{FF2B5EF4-FFF2-40B4-BE49-F238E27FC236}">
                <a16:creationId xmlns:a16="http://schemas.microsoft.com/office/drawing/2014/main" id="{3542E156-61F5-F828-0431-D2449247B524}"/>
              </a:ext>
            </a:extLst>
          </p:cNvPr>
          <p:cNvCxnSpPr>
            <a:cxnSpLocks/>
            <a:stCxn id="16" idx="0"/>
            <a:endCxn id="8" idx="2"/>
          </p:cNvCxnSpPr>
          <p:nvPr/>
        </p:nvCxnSpPr>
        <p:spPr>
          <a:xfrm rot="16200000" flipV="1">
            <a:off x="2560655" y="2712787"/>
            <a:ext cx="982264" cy="1479749"/>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2">
            <a:extLst>
              <a:ext uri="{FF2B5EF4-FFF2-40B4-BE49-F238E27FC236}">
                <a16:creationId xmlns:a16="http://schemas.microsoft.com/office/drawing/2014/main" id="{69C513A7-D4D0-9532-2CD5-7A8F8E93AEBC}"/>
              </a:ext>
            </a:extLst>
          </p:cNvPr>
          <p:cNvSpPr/>
          <p:nvPr/>
        </p:nvSpPr>
        <p:spPr>
          <a:xfrm>
            <a:off x="3534498" y="849320"/>
            <a:ext cx="2494524" cy="451248"/>
          </a:xfrm>
          <a:prstGeom prst="wedgeRectCallout">
            <a:avLst>
              <a:gd name="adj1" fmla="val -28895"/>
              <a:gd name="adj2" fmla="val 7993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地域のステークホルダーが含まれているか確認すること</a:t>
            </a: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1E3061F2-02F4-EE5E-64B7-C2A579C1D773}"/>
              </a:ext>
            </a:extLst>
          </p:cNvPr>
          <p:cNvSpPr/>
          <p:nvPr/>
        </p:nvSpPr>
        <p:spPr>
          <a:xfrm>
            <a:off x="2633497" y="2065272"/>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16B7AF0C-9D79-8B1A-ACAA-4A875B906767}"/>
              </a:ext>
            </a:extLst>
          </p:cNvPr>
          <p:cNvSpPr/>
          <p:nvPr/>
        </p:nvSpPr>
        <p:spPr>
          <a:xfrm>
            <a:off x="980577"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B7E9542C-1575-648D-0821-CCFABCDE63C7}"/>
              </a:ext>
            </a:extLst>
          </p:cNvPr>
          <p:cNvSpPr/>
          <p:nvPr/>
        </p:nvSpPr>
        <p:spPr>
          <a:xfrm>
            <a:off x="2384143"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631D2652-F74A-7670-FFC6-8F90F21F99B6}"/>
              </a:ext>
            </a:extLst>
          </p:cNvPr>
          <p:cNvSpPr/>
          <p:nvPr/>
        </p:nvSpPr>
        <p:spPr>
          <a:xfrm>
            <a:off x="3785645"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3E3776C4-9A93-D4E2-988D-917421FD34CB}"/>
              </a:ext>
            </a:extLst>
          </p:cNvPr>
          <p:cNvSpPr/>
          <p:nvPr/>
        </p:nvSpPr>
        <p:spPr>
          <a:xfrm>
            <a:off x="3785645" y="5171471"/>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0" name="Rectangle 217">
            <a:extLst>
              <a:ext uri="{FF2B5EF4-FFF2-40B4-BE49-F238E27FC236}">
                <a16:creationId xmlns:a16="http://schemas.microsoft.com/office/drawing/2014/main" id="{B8455120-614B-8C06-57C7-93267220E5DF}"/>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E86FBC05-F426-AC86-4122-E60DAB5D8EFC}"/>
              </a:ext>
            </a:extLst>
          </p:cNvPr>
          <p:cNvSpPr/>
          <p:nvPr/>
        </p:nvSpPr>
        <p:spPr>
          <a:xfrm>
            <a:off x="6221922" y="1370044"/>
            <a:ext cx="5706524" cy="5025340"/>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7750" lvl="1" defTabSz="742950">
              <a:buClr>
                <a:srgbClr val="FF8222"/>
              </a:buClr>
              <a:defRPr/>
            </a:pPr>
            <a:endParaRPr kumimoji="1" lang="en-US" altLang="ja-JP" sz="1200" kern="0">
              <a:solidFill>
                <a:srgbClr val="575757"/>
              </a:solidFill>
              <a:latin typeface="Meiryo UI" panose="020B0604030504040204" pitchFamily="50" charset="-128"/>
              <a:ea typeface="Meiryo UI" panose="020B0604030504040204" pitchFamily="50" charset="-128"/>
            </a:endParaRPr>
          </a:p>
        </p:txBody>
      </p:sp>
      <p:sp>
        <p:nvSpPr>
          <p:cNvPr id="13" name="Rectangle 45">
            <a:extLst>
              <a:ext uri="{FF2B5EF4-FFF2-40B4-BE49-F238E27FC236}">
                <a16:creationId xmlns:a16="http://schemas.microsoft.com/office/drawing/2014/main" id="{EA8D8D6D-3530-D02F-0005-448D60BC04D5}"/>
              </a:ext>
            </a:extLst>
          </p:cNvPr>
          <p:cNvSpPr/>
          <p:nvPr/>
        </p:nvSpPr>
        <p:spPr>
          <a:xfrm>
            <a:off x="6221921" y="1371924"/>
            <a:ext cx="5706524" cy="51063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コンソーシアム形成の合意が取れていることの憑依書類</a:t>
            </a:r>
          </a:p>
        </p:txBody>
      </p:sp>
      <p:sp>
        <p:nvSpPr>
          <p:cNvPr id="14" name="Rectangle 45">
            <a:extLst>
              <a:ext uri="{FF2B5EF4-FFF2-40B4-BE49-F238E27FC236}">
                <a16:creationId xmlns:a16="http://schemas.microsoft.com/office/drawing/2014/main" id="{9C0D4664-49ED-D101-8E8E-34B5F37F980B}"/>
              </a:ext>
            </a:extLst>
          </p:cNvPr>
          <p:cNvSpPr/>
          <p:nvPr/>
        </p:nvSpPr>
        <p:spPr>
          <a:xfrm>
            <a:off x="6752918" y="2171347"/>
            <a:ext cx="5175527" cy="520243"/>
          </a:xfrm>
          <a:prstGeom prst="rect">
            <a:avLst/>
          </a:prstGeom>
          <a:noFill/>
          <a:ln w="9525" cap="rnd" cmpd="sng" algn="ctr">
            <a:solidFill>
              <a:schemeClr val="accent1"/>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4FB49C"/>
                </a:solidFill>
                <a:latin typeface="Meiryo UI" panose="020B0604030504040204" pitchFamily="50" charset="-128"/>
                <a:ea typeface="Meiryo UI" panose="020B0604030504040204" pitchFamily="50" charset="-128"/>
              </a:rPr>
              <a:t>（記載例）各ステークホルダーにて以下議事録のとおり協議済み</a:t>
            </a:r>
            <a:endParaRPr kumimoji="1" lang="en-US" altLang="ja-JP" sz="1200">
              <a:solidFill>
                <a:srgbClr val="4FB49C"/>
              </a:solidFill>
              <a:latin typeface="Meiryo UI" panose="020B0604030504040204" pitchFamily="50" charset="-128"/>
              <a:ea typeface="Meiryo UI" panose="020B0604030504040204" pitchFamily="50" charset="-128"/>
            </a:endParaRPr>
          </a:p>
          <a:p>
            <a:pPr defTabSz="742950">
              <a:defRPr/>
            </a:pPr>
            <a:r>
              <a:rPr kumimoji="1" lang="ja-JP" altLang="en-US" sz="1200">
                <a:solidFill>
                  <a:srgbClr val="4FB49C"/>
                </a:solidFill>
                <a:latin typeface="Meiryo UI" panose="020B0604030504040204" pitchFamily="50" charset="-128"/>
                <a:ea typeface="Meiryo UI" panose="020B0604030504040204" pitchFamily="50" charset="-128"/>
              </a:rPr>
              <a:t>　　　　　　　 採択候補先決定後、速やかに協定書の取り交わし予定。</a:t>
            </a:r>
          </a:p>
        </p:txBody>
      </p:sp>
      <p:sp>
        <p:nvSpPr>
          <p:cNvPr id="25" name="Rectangle 45">
            <a:extLst>
              <a:ext uri="{FF2B5EF4-FFF2-40B4-BE49-F238E27FC236}">
                <a16:creationId xmlns:a16="http://schemas.microsoft.com/office/drawing/2014/main" id="{F14E303F-94CD-BB91-3A5B-272183A8B626}"/>
              </a:ext>
            </a:extLst>
          </p:cNvPr>
          <p:cNvSpPr/>
          <p:nvPr/>
        </p:nvSpPr>
        <p:spPr>
          <a:xfrm>
            <a:off x="6221918" y="2171347"/>
            <a:ext cx="531000" cy="533580"/>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協議</a:t>
            </a:r>
            <a:endParaRPr kumimoji="1" lang="en-US" altLang="ja-JP" sz="1200">
              <a:solidFill>
                <a:srgbClr val="FFFFFF"/>
              </a:solidFill>
              <a:latin typeface="Meiryo UI" panose="020B0604030504040204" pitchFamily="50" charset="-128"/>
              <a:ea typeface="Meiryo UI" panose="020B0604030504040204" pitchFamily="50" charset="-128"/>
            </a:endParaRPr>
          </a:p>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状況</a:t>
            </a:r>
          </a:p>
        </p:txBody>
      </p:sp>
      <p:sp>
        <p:nvSpPr>
          <p:cNvPr id="42" name="テキスト ボックス 41">
            <a:extLst>
              <a:ext uri="{FF2B5EF4-FFF2-40B4-BE49-F238E27FC236}">
                <a16:creationId xmlns:a16="http://schemas.microsoft.com/office/drawing/2014/main" id="{79411D2A-D7D4-F252-E134-4A5FEE6537F1}"/>
              </a:ext>
            </a:extLst>
          </p:cNvPr>
          <p:cNvSpPr txBox="1"/>
          <p:nvPr/>
        </p:nvSpPr>
        <p:spPr>
          <a:xfrm>
            <a:off x="6470387" y="3422251"/>
            <a:ext cx="5175527" cy="83099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1600">
                <a:solidFill>
                  <a:srgbClr val="4FB49C"/>
                </a:solidFill>
                <a:latin typeface="Meiryo UI" panose="020B0604030504040204" pitchFamily="50" charset="-128"/>
                <a:ea typeface="Meiryo UI" panose="020B0604030504040204" pitchFamily="50" charset="-128"/>
              </a:rPr>
              <a:t>コンソーシアム形成の協定書や</a:t>
            </a:r>
            <a:endParaRPr kumimoji="1" lang="en-US" altLang="ja-JP" sz="1600">
              <a:solidFill>
                <a:srgbClr val="4FB49C"/>
              </a:solidFill>
              <a:latin typeface="Meiryo UI" panose="020B0604030504040204" pitchFamily="50" charset="-128"/>
              <a:ea typeface="Meiryo UI" panose="020B0604030504040204" pitchFamily="50" charset="-128"/>
            </a:endParaRPr>
          </a:p>
          <a:p>
            <a:pPr algn="ctr"/>
            <a:r>
              <a:rPr kumimoji="1" lang="ja-JP" altLang="en-US" sz="1600">
                <a:solidFill>
                  <a:srgbClr val="4FB49C"/>
                </a:solidFill>
                <a:latin typeface="Meiryo UI" panose="020B0604030504040204" pitchFamily="50" charset="-128"/>
                <a:ea typeface="Meiryo UI" panose="020B0604030504040204" pitchFamily="50" charset="-128"/>
              </a:rPr>
              <a:t>協議が整ったことがわかる議事録の画像を張り付けてください。</a:t>
            </a:r>
            <a:endParaRPr kumimoji="1" lang="en-US" altLang="ja-JP" sz="1600">
              <a:solidFill>
                <a:srgbClr val="4FB49C"/>
              </a:solidFill>
              <a:latin typeface="Meiryo UI" panose="020B0604030504040204" pitchFamily="50" charset="-128"/>
              <a:ea typeface="Meiryo UI" panose="020B0604030504040204" pitchFamily="50" charset="-128"/>
            </a:endParaRPr>
          </a:p>
          <a:p>
            <a:pPr algn="ctr"/>
            <a:r>
              <a:rPr kumimoji="1" lang="ja-JP" altLang="en-US" sz="1600">
                <a:solidFill>
                  <a:srgbClr val="4FB49C"/>
                </a:solidFill>
                <a:latin typeface="Meiryo UI" panose="020B0604030504040204" pitchFamily="50" charset="-128"/>
                <a:ea typeface="Meiryo UI" panose="020B0604030504040204" pitchFamily="50" charset="-128"/>
              </a:rPr>
              <a:t>（確認内容：日付</a:t>
            </a:r>
            <a:r>
              <a:rPr kumimoji="1" lang="en-US" altLang="ja-JP" sz="1600">
                <a:solidFill>
                  <a:srgbClr val="4FB49C"/>
                </a:solidFill>
                <a:latin typeface="Meiryo UI" panose="020B0604030504040204" pitchFamily="50" charset="-128"/>
                <a:ea typeface="Meiryo UI" panose="020B0604030504040204" pitchFamily="50" charset="-128"/>
              </a:rPr>
              <a:t>/</a:t>
            </a:r>
            <a:r>
              <a:rPr kumimoji="1" lang="ja-JP" altLang="en-US" sz="1600">
                <a:solidFill>
                  <a:srgbClr val="4FB49C"/>
                </a:solidFill>
                <a:latin typeface="Meiryo UI" panose="020B0604030504040204" pitchFamily="50" charset="-128"/>
                <a:ea typeface="Meiryo UI" panose="020B0604030504040204" pitchFamily="50" charset="-128"/>
              </a:rPr>
              <a:t>出席者</a:t>
            </a:r>
            <a:r>
              <a:rPr kumimoji="1" lang="en-US" altLang="ja-JP" sz="1600">
                <a:solidFill>
                  <a:srgbClr val="4FB49C"/>
                </a:solidFill>
                <a:latin typeface="Meiryo UI" panose="020B0604030504040204" pitchFamily="50" charset="-128"/>
                <a:ea typeface="Meiryo UI" panose="020B0604030504040204" pitchFamily="50" charset="-128"/>
              </a:rPr>
              <a:t>/</a:t>
            </a:r>
            <a:r>
              <a:rPr kumimoji="1" lang="ja-JP" altLang="en-US" sz="1600">
                <a:solidFill>
                  <a:srgbClr val="4FB49C"/>
                </a:solidFill>
                <a:latin typeface="Meiryo UI" panose="020B0604030504040204" pitchFamily="50" charset="-128"/>
                <a:ea typeface="Meiryo UI" panose="020B0604030504040204" pitchFamily="50" charset="-128"/>
              </a:rPr>
              <a:t>協定内容）</a:t>
            </a:r>
          </a:p>
        </p:txBody>
      </p:sp>
      <p:sp>
        <p:nvSpPr>
          <p:cNvPr id="58" name="Rectangle 20">
            <a:extLst>
              <a:ext uri="{FF2B5EF4-FFF2-40B4-BE49-F238E27FC236}">
                <a16:creationId xmlns:a16="http://schemas.microsoft.com/office/drawing/2014/main" id="{C858AFA3-908D-CED7-C1ED-7127AC97B878}"/>
              </a:ext>
            </a:extLst>
          </p:cNvPr>
          <p:cNvSpPr/>
          <p:nvPr/>
        </p:nvSpPr>
        <p:spPr>
          <a:xfrm>
            <a:off x="4577500" y="3943794"/>
            <a:ext cx="1265935"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59" name="Rectangle 21">
            <a:extLst>
              <a:ext uri="{FF2B5EF4-FFF2-40B4-BE49-F238E27FC236}">
                <a16:creationId xmlns:a16="http://schemas.microsoft.com/office/drawing/2014/main" id="{73D70B18-496E-739C-942B-20FC358A8C32}"/>
              </a:ext>
            </a:extLst>
          </p:cNvPr>
          <p:cNvSpPr/>
          <p:nvPr/>
        </p:nvSpPr>
        <p:spPr>
          <a:xfrm>
            <a:off x="4582901" y="5260394"/>
            <a:ext cx="1253836"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cxnSp>
        <p:nvCxnSpPr>
          <p:cNvPr id="60" name="Straight Connector 24">
            <a:extLst>
              <a:ext uri="{FF2B5EF4-FFF2-40B4-BE49-F238E27FC236}">
                <a16:creationId xmlns:a16="http://schemas.microsoft.com/office/drawing/2014/main" id="{F241B550-068C-87F0-74B1-783C49FBD529}"/>
              </a:ext>
            </a:extLst>
          </p:cNvPr>
          <p:cNvCxnSpPr>
            <a:cxnSpLocks/>
            <a:stCxn id="58" idx="2"/>
            <a:endCxn id="59" idx="0"/>
          </p:cNvCxnSpPr>
          <p:nvPr/>
        </p:nvCxnSpPr>
        <p:spPr>
          <a:xfrm flipH="1">
            <a:off x="5209819" y="4785720"/>
            <a:ext cx="649" cy="47467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1" name="Oval 20">
            <a:extLst>
              <a:ext uri="{FF2B5EF4-FFF2-40B4-BE49-F238E27FC236}">
                <a16:creationId xmlns:a16="http://schemas.microsoft.com/office/drawing/2014/main" id="{A962FA13-D4AE-3620-7142-C67125277828}"/>
              </a:ext>
            </a:extLst>
          </p:cNvPr>
          <p:cNvSpPr>
            <a:spLocks noChangeArrowheads="1"/>
          </p:cNvSpPr>
          <p:nvPr/>
        </p:nvSpPr>
        <p:spPr bwMode="auto">
          <a:xfrm>
            <a:off x="4503082"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altLang="ja-JP" sz="1200">
                <a:solidFill>
                  <a:prstClr val="white"/>
                </a:solidFill>
                <a:latin typeface="Meiryo UI" panose="020B0604030504040204" pitchFamily="50" charset="-128"/>
                <a:ea typeface="Meiryo UI" panose="020B0604030504040204" pitchFamily="50" charset="-128"/>
              </a:rPr>
              <a:t>e</a:t>
            </a:r>
            <a:endParaRPr lang="en-US" sz="1200">
              <a:solidFill>
                <a:prstClr val="white"/>
              </a:solidFill>
              <a:latin typeface="Meiryo UI" panose="020B0604030504040204" pitchFamily="50" charset="-128"/>
              <a:ea typeface="Meiryo UI" panose="020B0604030504040204" pitchFamily="50" charset="-128"/>
            </a:endParaRPr>
          </a:p>
        </p:txBody>
      </p:sp>
      <p:sp>
        <p:nvSpPr>
          <p:cNvPr id="62" name="Oval 20">
            <a:extLst>
              <a:ext uri="{FF2B5EF4-FFF2-40B4-BE49-F238E27FC236}">
                <a16:creationId xmlns:a16="http://schemas.microsoft.com/office/drawing/2014/main" id="{F5FD266B-32DB-8A4C-70CE-475E172B5E76}"/>
              </a:ext>
            </a:extLst>
          </p:cNvPr>
          <p:cNvSpPr>
            <a:spLocks noChangeArrowheads="1"/>
          </p:cNvSpPr>
          <p:nvPr/>
        </p:nvSpPr>
        <p:spPr bwMode="auto">
          <a:xfrm>
            <a:off x="4503082" y="5153004"/>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g</a:t>
            </a:r>
          </a:p>
        </p:txBody>
      </p:sp>
      <p:sp>
        <p:nvSpPr>
          <p:cNvPr id="63" name="楕円 62">
            <a:extLst>
              <a:ext uri="{FF2B5EF4-FFF2-40B4-BE49-F238E27FC236}">
                <a16:creationId xmlns:a16="http://schemas.microsoft.com/office/drawing/2014/main" id="{FCEF78B6-A665-27B7-ED80-30BA78BE9FC3}"/>
              </a:ext>
            </a:extLst>
          </p:cNvPr>
          <p:cNvSpPr/>
          <p:nvPr/>
        </p:nvSpPr>
        <p:spPr>
          <a:xfrm>
            <a:off x="5204452"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450" name="楕円 449">
            <a:extLst>
              <a:ext uri="{FF2B5EF4-FFF2-40B4-BE49-F238E27FC236}">
                <a16:creationId xmlns:a16="http://schemas.microsoft.com/office/drawing/2014/main" id="{432C46CF-C841-AF4C-A674-8242CB48174C}"/>
              </a:ext>
            </a:extLst>
          </p:cNvPr>
          <p:cNvSpPr/>
          <p:nvPr/>
        </p:nvSpPr>
        <p:spPr>
          <a:xfrm>
            <a:off x="5204452" y="5171471"/>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453" name="テキスト ボックス 452">
            <a:extLst>
              <a:ext uri="{FF2B5EF4-FFF2-40B4-BE49-F238E27FC236}">
                <a16:creationId xmlns:a16="http://schemas.microsoft.com/office/drawing/2014/main" id="{9F2EC6FD-B9D6-115F-537F-D490CBA09405}"/>
              </a:ext>
            </a:extLst>
          </p:cNvPr>
          <p:cNvSpPr txBox="1"/>
          <p:nvPr/>
        </p:nvSpPr>
        <p:spPr>
          <a:xfrm>
            <a:off x="486336" y="5535179"/>
            <a:ext cx="2304625" cy="36933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endParaRPr kumimoji="1" lang="ja-JP" altLang="en-US" err="1">
              <a:solidFill>
                <a:srgbClr val="575757"/>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120320D9-349F-7FF8-2BE4-69C4B806ADBF}"/>
              </a:ext>
            </a:extLst>
          </p:cNvPr>
          <p:cNvSpPr txBox="1"/>
          <p:nvPr/>
        </p:nvSpPr>
        <p:spPr>
          <a:xfrm>
            <a:off x="3039141" y="2624042"/>
            <a:ext cx="2927882" cy="461665"/>
          </a:xfrm>
          <a:prstGeom prst="rect">
            <a:avLst/>
          </a:prstGeom>
          <a:noFill/>
          <a:ln w="9525"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1200">
                <a:solidFill>
                  <a:srgbClr val="575757"/>
                </a:solidFill>
                <a:latin typeface="Meiryo UI" panose="020B0604030504040204" pitchFamily="50" charset="-128"/>
                <a:ea typeface="Meiryo UI" panose="020B0604030504040204" pitchFamily="50" charset="-128"/>
              </a:rPr>
              <a:t>一般公募予定の場合は、</a:t>
            </a:r>
            <a:endParaRPr kumimoji="1" lang="en-US" altLang="ja-JP" sz="1200">
              <a:solidFill>
                <a:srgbClr val="575757"/>
              </a:solidFill>
              <a:latin typeface="Meiryo UI" panose="020B0604030504040204" pitchFamily="50" charset="-128"/>
              <a:ea typeface="Meiryo UI" panose="020B0604030504040204" pitchFamily="50" charset="-128"/>
            </a:endParaRPr>
          </a:p>
          <a:p>
            <a:pPr algn="ctr"/>
            <a:r>
              <a:rPr kumimoji="1" lang="ja-JP" altLang="en-US" sz="1200">
                <a:solidFill>
                  <a:srgbClr val="575757"/>
                </a:solidFill>
                <a:latin typeface="Meiryo UI" panose="020B0604030504040204" pitchFamily="50" charset="-128"/>
                <a:ea typeface="Meiryo UI" panose="020B0604030504040204" pitchFamily="50" charset="-128"/>
              </a:rPr>
              <a:t>見積り相手方を記載すること。</a:t>
            </a:r>
          </a:p>
        </p:txBody>
      </p:sp>
      <p:sp>
        <p:nvSpPr>
          <p:cNvPr id="28" name="Rectangle 45">
            <a:extLst>
              <a:ext uri="{FF2B5EF4-FFF2-40B4-BE49-F238E27FC236}">
                <a16:creationId xmlns:a16="http://schemas.microsoft.com/office/drawing/2014/main" id="{0DF0FD7A-2F0A-0BBA-261B-4DCD3B2A428D}"/>
              </a:ext>
            </a:extLst>
          </p:cNvPr>
          <p:cNvSpPr/>
          <p:nvPr/>
        </p:nvSpPr>
        <p:spPr>
          <a:xfrm>
            <a:off x="6221918" y="1901365"/>
            <a:ext cx="5706527" cy="269981"/>
          </a:xfrm>
          <a:prstGeom prst="rect">
            <a:avLst/>
          </a:prstGeom>
          <a:noFill/>
          <a:ln w="9525" cap="rnd" cmpd="sng" algn="ctr">
            <a:solidFill>
              <a:schemeClr val="accent1"/>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600">
                <a:solidFill>
                  <a:srgbClr val="FF8D36"/>
                </a:solidFill>
                <a:latin typeface="Meiryo UI" panose="020B0604030504040204" pitchFamily="50" charset="-128"/>
                <a:ea typeface="Meiryo UI" panose="020B0604030504040204" pitchFamily="50" charset="-128"/>
              </a:rPr>
              <a:t>□　</a:t>
            </a:r>
            <a:r>
              <a:rPr kumimoji="1" lang="ja-JP" altLang="en-US" sz="1200">
                <a:solidFill>
                  <a:schemeClr val="bg2">
                    <a:lumMod val="10000"/>
                  </a:schemeClr>
                </a:solidFill>
                <a:latin typeface="Meiryo UI" panose="020B0604030504040204" pitchFamily="50" charset="-128"/>
                <a:ea typeface="Meiryo UI" panose="020B0604030504040204" pitchFamily="50" charset="-128"/>
              </a:rPr>
              <a:t>コンソーシアム形成について協議済みもしくは形成について関係者と合意済みである。</a:t>
            </a:r>
            <a:endParaRPr kumimoji="1" lang="ja-JP" altLang="en-US" sz="1600">
              <a:solidFill>
                <a:schemeClr val="bg2">
                  <a:lumMod val="10000"/>
                </a:schemeClr>
              </a:solidFill>
              <a:latin typeface="Meiryo UI" panose="020B0604030504040204" pitchFamily="50" charset="-128"/>
              <a:ea typeface="Meiryo UI" panose="020B0604030504040204" pitchFamily="50" charset="-128"/>
            </a:endParaRPr>
          </a:p>
        </p:txBody>
      </p:sp>
      <p:cxnSp>
        <p:nvCxnSpPr>
          <p:cNvPr id="35" name="直線コネクタ 34">
            <a:extLst>
              <a:ext uri="{FF2B5EF4-FFF2-40B4-BE49-F238E27FC236}">
                <a16:creationId xmlns:a16="http://schemas.microsoft.com/office/drawing/2014/main" id="{19E87A69-065D-7713-1ABF-15B2CAD7B19B}"/>
              </a:ext>
            </a:extLst>
          </p:cNvPr>
          <p:cNvCxnSpPr>
            <a:cxnSpLocks/>
          </p:cNvCxnSpPr>
          <p:nvPr/>
        </p:nvCxnSpPr>
        <p:spPr>
          <a:xfrm flipV="1">
            <a:off x="6390970" y="1122947"/>
            <a:ext cx="1451811" cy="942325"/>
          </a:xfrm>
          <a:prstGeom prst="line">
            <a:avLst/>
          </a:prstGeom>
          <a:ln w="3175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sp>
        <p:nvSpPr>
          <p:cNvPr id="22" name="Rectangle 2">
            <a:extLst>
              <a:ext uri="{FF2B5EF4-FFF2-40B4-BE49-F238E27FC236}">
                <a16:creationId xmlns:a16="http://schemas.microsoft.com/office/drawing/2014/main" id="{CC6AC4A8-F0E2-7CD5-F370-3BE6DEF44930}"/>
              </a:ext>
            </a:extLst>
          </p:cNvPr>
          <p:cNvSpPr/>
          <p:nvPr/>
        </p:nvSpPr>
        <p:spPr>
          <a:xfrm>
            <a:off x="6879431" y="98400"/>
            <a:ext cx="467259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各団体の役割と必要リソース、担当者名を記載すること</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
        <p:nvSpPr>
          <p:cNvPr id="38" name="テキスト ボックス 42">
            <a:extLst>
              <a:ext uri="{FF2B5EF4-FFF2-40B4-BE49-F238E27FC236}">
                <a16:creationId xmlns:a16="http://schemas.microsoft.com/office/drawing/2014/main" id="{5B1EB2E5-1783-8384-3D69-8B0438B91748}"/>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実施計画</a:t>
            </a:r>
          </a:p>
        </p:txBody>
      </p:sp>
      <p:sp>
        <p:nvSpPr>
          <p:cNvPr id="39" name="タイトル 1">
            <a:extLst>
              <a:ext uri="{FF2B5EF4-FFF2-40B4-BE49-F238E27FC236}">
                <a16:creationId xmlns:a16="http://schemas.microsoft.com/office/drawing/2014/main" id="{D50A5D2F-5939-643E-55E4-0CF68657F96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体制</a:t>
            </a:r>
            <a:endParaRPr kumimoji="1" lang="en-US">
              <a:solidFill>
                <a:srgbClr val="FE9341"/>
              </a:solidFill>
              <a:latin typeface="Meiryo UI" panose="020B0604030504040204" pitchFamily="50" charset="-128"/>
              <a:ea typeface="Meiryo UI" panose="020B0604030504040204" pitchFamily="50" charset="-128"/>
            </a:endParaRPr>
          </a:p>
        </p:txBody>
      </p:sp>
      <p:sp>
        <p:nvSpPr>
          <p:cNvPr id="43" name="Oval 20">
            <a:extLst>
              <a:ext uri="{FF2B5EF4-FFF2-40B4-BE49-F238E27FC236}">
                <a16:creationId xmlns:a16="http://schemas.microsoft.com/office/drawing/2014/main" id="{E75B32B0-447F-F5BE-E496-31BD9CBF878B}"/>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B1196052-0130-F9E4-58D9-D484DBDD90AD}"/>
              </a:ext>
            </a:extLst>
          </p:cNvPr>
          <p:cNvSpPr/>
          <p:nvPr/>
        </p:nvSpPr>
        <p:spPr>
          <a:xfrm>
            <a:off x="7886048" y="804636"/>
            <a:ext cx="2848211" cy="451248"/>
          </a:xfrm>
          <a:prstGeom prst="rect">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内容を確認しチェックしてください。</a:t>
            </a:r>
          </a:p>
        </p:txBody>
      </p:sp>
    </p:spTree>
    <p:extLst>
      <p:ext uri="{BB962C8B-B14F-4D97-AF65-F5344CB8AC3E}">
        <p14:creationId xmlns:p14="http://schemas.microsoft.com/office/powerpoint/2010/main" val="3120496639"/>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30" name="表 2"/>
          <p:cNvGraphicFramePr>
            <a:graphicFrameLocks noGrp="1"/>
          </p:cNvGraphicFramePr>
          <p:nvPr>
            <p:extLst>
              <p:ext uri="{D42A27DB-BD31-4B8C-83A1-F6EECF244321}">
                <p14:modId xmlns:p14="http://schemas.microsoft.com/office/powerpoint/2010/main" val="1039990841"/>
              </p:ext>
            </p:extLst>
          </p:nvPr>
        </p:nvGraphicFramePr>
        <p:xfrm>
          <a:off x="629999" y="964537"/>
          <a:ext cx="10965513" cy="4669214"/>
        </p:xfrm>
        <a:graphic>
          <a:graphicData uri="http://schemas.openxmlformats.org/drawingml/2006/table">
            <a:tbl>
              <a:tblPr/>
              <a:tblGrid>
                <a:gridCol w="43637">
                  <a:extLst>
                    <a:ext uri="{9D8B030D-6E8A-4147-A177-3AD203B41FA5}">
                      <a16:colId xmlns:a16="http://schemas.microsoft.com/office/drawing/2014/main" val="20000"/>
                    </a:ext>
                  </a:extLst>
                </a:gridCol>
                <a:gridCol w="131058">
                  <a:extLst>
                    <a:ext uri="{9D8B030D-6E8A-4147-A177-3AD203B41FA5}">
                      <a16:colId xmlns:a16="http://schemas.microsoft.com/office/drawing/2014/main" val="20001"/>
                    </a:ext>
                  </a:extLst>
                </a:gridCol>
                <a:gridCol w="162175">
                  <a:extLst>
                    <a:ext uri="{9D8B030D-6E8A-4147-A177-3AD203B41FA5}">
                      <a16:colId xmlns:a16="http://schemas.microsoft.com/office/drawing/2014/main" val="20002"/>
                    </a:ext>
                  </a:extLst>
                </a:gridCol>
                <a:gridCol w="823345">
                  <a:extLst>
                    <a:ext uri="{9D8B030D-6E8A-4147-A177-3AD203B41FA5}">
                      <a16:colId xmlns:a16="http://schemas.microsoft.com/office/drawing/2014/main" val="20003"/>
                    </a:ext>
                  </a:extLst>
                </a:gridCol>
                <a:gridCol w="1659167">
                  <a:extLst>
                    <a:ext uri="{9D8B030D-6E8A-4147-A177-3AD203B41FA5}">
                      <a16:colId xmlns:a16="http://schemas.microsoft.com/office/drawing/2014/main" val="20004"/>
                    </a:ext>
                  </a:extLst>
                </a:gridCol>
                <a:gridCol w="4565826">
                  <a:extLst>
                    <a:ext uri="{9D8B030D-6E8A-4147-A177-3AD203B41FA5}">
                      <a16:colId xmlns:a16="http://schemas.microsoft.com/office/drawing/2014/main" val="20005"/>
                    </a:ext>
                  </a:extLst>
                </a:gridCol>
                <a:gridCol w="1361783">
                  <a:extLst>
                    <a:ext uri="{9D8B030D-6E8A-4147-A177-3AD203B41FA5}">
                      <a16:colId xmlns:a16="http://schemas.microsoft.com/office/drawing/2014/main" val="20006"/>
                    </a:ext>
                  </a:extLst>
                </a:gridCol>
                <a:gridCol w="90447">
                  <a:extLst>
                    <a:ext uri="{9D8B030D-6E8A-4147-A177-3AD203B41FA5}">
                      <a16:colId xmlns:a16="http://schemas.microsoft.com/office/drawing/2014/main" val="20007"/>
                    </a:ext>
                  </a:extLst>
                </a:gridCol>
                <a:gridCol w="531284">
                  <a:extLst>
                    <a:ext uri="{9D8B030D-6E8A-4147-A177-3AD203B41FA5}">
                      <a16:colId xmlns:a16="http://schemas.microsoft.com/office/drawing/2014/main" val="20008"/>
                    </a:ext>
                  </a:extLst>
                </a:gridCol>
                <a:gridCol w="1596791">
                  <a:extLst>
                    <a:ext uri="{9D8B030D-6E8A-4147-A177-3AD203B41FA5}">
                      <a16:colId xmlns:a16="http://schemas.microsoft.com/office/drawing/2014/main" val="20009"/>
                    </a:ext>
                  </a:extLst>
                </a:gridCol>
              </a:tblGrid>
              <a:tr h="203007">
                <a:tc gridSpan="5">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項　　目</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積算内容</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金額［円］</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extLst>
                  <a:ext uri="{0D108BD9-81ED-4DB2-BD59-A6C34878D82A}">
                    <a16:rowId xmlns:a16="http://schemas.microsoft.com/office/drawing/2014/main" val="10000"/>
                  </a:ext>
                </a:extLst>
              </a:tr>
              <a:tr h="188796">
                <a:tc gridSpan="4">
                  <a:txBody>
                    <a:bodyPr/>
                    <a:lstStyle/>
                    <a:p>
                      <a:pPr algn="ctr" fontAlgn="t"/>
                      <a:r>
                        <a:rPr lang="en-US" altLang="ja-JP" sz="1100" b="0" i="0" u="none" strike="noStrike">
                          <a:effectLst/>
                          <a:latin typeface="Meiryo UI" panose="020B0604030504040204" pitchFamily="50" charset="-128"/>
                          <a:ea typeface="Meiryo UI" panose="020B0604030504040204" pitchFamily="50" charset="-128"/>
                        </a:rPr>
                        <a:t>1.</a:t>
                      </a:r>
                      <a:r>
                        <a:rPr lang="ja-JP" altLang="en-US" sz="1100" b="0" i="0" u="none" strike="noStrike">
                          <a:effectLst/>
                          <a:latin typeface="Meiryo UI" panose="020B0604030504040204" pitchFamily="50" charset="-128"/>
                          <a:ea typeface="Meiryo UI" panose="020B0604030504040204" pitchFamily="50" charset="-128"/>
                        </a:rPr>
                        <a:t>直接経費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例）</a:t>
                      </a:r>
                    </a:p>
                  </a:txBody>
                  <a:tcPr marL="3757" marR="3757" marT="3757" marB="0">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1100" b="0" i="0" u="none" strike="noStrike">
                          <a:effectLst/>
                          <a:latin typeface="Meiryo UI" panose="020B0604030504040204" pitchFamily="50" charset="-128"/>
                          <a:ea typeface="Meiryo UI" panose="020B0604030504040204" pitchFamily="50" charset="-128"/>
                        </a:rPr>
                        <a:t>Ⅰ</a:t>
                      </a:r>
                      <a:r>
                        <a:rPr lang="zh-TW" altLang="en-US" sz="1100" b="0" i="0" u="none" strike="noStrike">
                          <a:effectLst/>
                          <a:latin typeface="Meiryo UI" panose="020B0604030504040204" pitchFamily="50" charset="-128"/>
                          <a:ea typeface="Meiryo UI" panose="020B0604030504040204" pitchFamily="50" charset="-128"/>
                        </a:rPr>
                        <a:t>．物品費（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2"/>
                  </a:ext>
                </a:extLst>
              </a:tr>
              <a:tr h="321156">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１．設備備品費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gridSpan="2">
                  <a:txBody>
                    <a:bodyPr/>
                    <a:lstStyle/>
                    <a:p>
                      <a:pPr algn="l" fontAlgn="t">
                        <a:tabLst/>
                      </a:pPr>
                      <a:r>
                        <a:rPr lang="ja-JP" altLang="en-US" sz="1100" b="0" i="1" u="none" strike="noStrike">
                          <a:solidFill>
                            <a:srgbClr val="00B050"/>
                          </a:solidFill>
                          <a:effectLst/>
                          <a:latin typeface="Meiryo UI" panose="020B0604030504040204" pitchFamily="50" charset="-128"/>
                          <a:ea typeface="Meiryo UI" panose="020B0604030504040204" pitchFamily="50" charset="-128"/>
                        </a:rPr>
                        <a:t>機器名（</a:t>
                      </a:r>
                      <a:r>
                        <a:rPr lang="ja-JP" altLang="en-US" sz="1100" b="1" i="1" u="sng" strike="noStrike">
                          <a:solidFill>
                            <a:srgbClr val="FF0000"/>
                          </a:solidFill>
                          <a:effectLst/>
                          <a:latin typeface="Meiryo UI" panose="020B0604030504040204" pitchFamily="50" charset="-128"/>
                          <a:ea typeface="Meiryo UI" panose="020B0604030504040204" pitchFamily="50" charset="-128"/>
                        </a:rPr>
                        <a:t>メーカー・型式（</a:t>
                      </a:r>
                      <a:r>
                        <a:rPr lang="en-US" altLang="ja-JP" sz="1100" b="1" i="1" u="sng" strike="noStrike">
                          <a:solidFill>
                            <a:srgbClr val="FF0000"/>
                          </a:solidFill>
                          <a:effectLst/>
                          <a:latin typeface="Meiryo UI" panose="020B0604030504040204" pitchFamily="50" charset="-128"/>
                          <a:ea typeface="Meiryo UI" panose="020B0604030504040204" pitchFamily="50" charset="-128"/>
                        </a:rPr>
                        <a:t>ISMAP</a:t>
                      </a:r>
                      <a:r>
                        <a:rPr lang="ja-JP" altLang="en-US" sz="1100" b="1" i="1" u="sng" strike="noStrike">
                          <a:solidFill>
                            <a:srgbClr val="FF0000"/>
                          </a:solidFill>
                          <a:effectLst/>
                          <a:latin typeface="Meiryo UI" panose="020B0604030504040204" pitchFamily="50" charset="-128"/>
                          <a:ea typeface="Meiryo UI" panose="020B0604030504040204" pitchFamily="50" charset="-128"/>
                        </a:rPr>
                        <a:t>・</a:t>
                      </a:r>
                      <a:r>
                        <a:rPr lang="en-US" altLang="ja-JP" sz="1100" b="1" i="1" u="sng" strike="noStrike">
                          <a:solidFill>
                            <a:srgbClr val="FF0000"/>
                          </a:solidFill>
                          <a:effectLst/>
                          <a:latin typeface="Meiryo UI" panose="020B0604030504040204" pitchFamily="50" charset="-128"/>
                          <a:ea typeface="Meiryo UI" panose="020B0604030504040204" pitchFamily="50" charset="-128"/>
                        </a:rPr>
                        <a:t>JC</a:t>
                      </a:r>
                      <a:r>
                        <a:rPr lang="ja-JP" altLang="en-US" sz="1100" b="1" i="1" u="sng" strike="noStrike">
                          <a:solidFill>
                            <a:srgbClr val="FF0000"/>
                          </a:solidFill>
                          <a:effectLst/>
                          <a:latin typeface="Meiryo UI" panose="020B0604030504040204" pitchFamily="50" charset="-128"/>
                          <a:ea typeface="Meiryo UI" panose="020B0604030504040204" pitchFamily="50" charset="-128"/>
                        </a:rPr>
                        <a:t>－</a:t>
                      </a:r>
                      <a:r>
                        <a:rPr lang="en-US" altLang="ja-JP" sz="1100" b="1" i="1" u="sng" strike="noStrike">
                          <a:solidFill>
                            <a:srgbClr val="FF0000"/>
                          </a:solidFill>
                          <a:effectLst/>
                          <a:latin typeface="Meiryo UI" panose="020B0604030504040204" pitchFamily="50" charset="-128"/>
                          <a:ea typeface="Meiryo UI" panose="020B0604030504040204" pitchFamily="50" charset="-128"/>
                        </a:rPr>
                        <a:t>STAR</a:t>
                      </a:r>
                      <a:r>
                        <a:rPr lang="ja-JP" altLang="en-US" sz="1100" b="1" i="1" u="sng" strike="noStrike">
                          <a:solidFill>
                            <a:srgbClr val="FF0000"/>
                          </a:solidFill>
                          <a:effectLst/>
                          <a:latin typeface="Meiryo UI" panose="020B0604030504040204" pitchFamily="50" charset="-128"/>
                          <a:ea typeface="Meiryo UI" panose="020B0604030504040204" pitchFamily="50" charset="-128"/>
                        </a:rPr>
                        <a:t>の登録番号）</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・単価・個数を記載、リース・レンタルの場合は期間も記載）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3"/>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２．消耗品費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○○部品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数量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ja-JP" sz="1100" b="0" i="0" u="none" strike="noStrike">
                          <a:effectLst/>
                          <a:latin typeface="Meiryo UI" panose="020B0604030504040204" pitchFamily="50" charset="-128"/>
                          <a:ea typeface="Meiryo UI" panose="020B0604030504040204" pitchFamily="50" charset="-128"/>
                        </a:rPr>
                        <a:t>Ⅱ</a:t>
                      </a:r>
                      <a:r>
                        <a:rPr lang="ja-JP" altLang="en-US" sz="1100" b="0" i="0" u="none" strike="noStrike" err="1">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人件費・謝金（</a:t>
                      </a:r>
                      <a:r>
                        <a:rPr lang="en-US" altLang="ja-JP" sz="1100" b="0" i="0" u="none" strike="noStrike">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２、３）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5"/>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１．事業担当者費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　　　  　 *</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6"/>
                  </a:ext>
                </a:extLst>
              </a:tr>
              <a:tr h="167931">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２．事業補助者費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　　　　　 *</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7"/>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３．謝金</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○○に関する謝金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1100" b="0" i="0" u="none" strike="noStrike">
                          <a:effectLst/>
                          <a:latin typeface="Meiryo UI" panose="020B0604030504040204" pitchFamily="50" charset="-128"/>
                          <a:ea typeface="Meiryo UI" panose="020B0604030504040204" pitchFamily="50" charset="-128"/>
                        </a:rPr>
                        <a:t>Ⅲ</a:t>
                      </a:r>
                      <a:r>
                        <a:rPr lang="zh-TW" altLang="en-US" sz="1100" b="0" i="0" u="none" strike="noStrike">
                          <a:effectLst/>
                          <a:latin typeface="Meiryo UI" panose="020B0604030504040204" pitchFamily="50" charset="-128"/>
                          <a:ea typeface="Meiryo UI" panose="020B0604030504040204" pitchFamily="50" charset="-128"/>
                        </a:rPr>
                        <a:t>．旅費（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9"/>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１．旅費</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0"/>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２．委員等旅費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1"/>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３．委員等調査費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2">
                  <a:txBody>
                    <a:bodyPr/>
                    <a:lstStyle/>
                    <a:p>
                      <a:pPr algn="l" fontAlgn="t"/>
                      <a:r>
                        <a:rPr lang="en-US" altLang="ja-JP" sz="1100" b="0" i="0" u="none" strike="noStrike">
                          <a:effectLst/>
                          <a:latin typeface="Meiryo UI" panose="020B0604030504040204" pitchFamily="50" charset="-128"/>
                          <a:ea typeface="Meiryo UI" panose="020B0604030504040204" pitchFamily="50" charset="-128"/>
                        </a:rPr>
                        <a:t>Ⅳ</a:t>
                      </a:r>
                      <a:r>
                        <a:rPr lang="ja-JP" altLang="en-US" sz="1100" b="0" i="0" u="none" strike="noStrike" err="1">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その他</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3"/>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１．外注費（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保守費、改造修理費、業務請負等</a:t>
                      </a:r>
                      <a:r>
                        <a:rPr lang="en-US" altLang="ja-JP" sz="1100" b="1" i="1" u="none" strike="noStrike">
                          <a:solidFill>
                            <a:srgbClr val="FF0000"/>
                          </a:solidFill>
                          <a:effectLst/>
                          <a:latin typeface="Meiryo UI" panose="020B0604030504040204" pitchFamily="50" charset="-128"/>
                          <a:ea typeface="Meiryo UI" panose="020B0604030504040204" pitchFamily="50" charset="-128"/>
                        </a:rPr>
                        <a:t>※</a:t>
                      </a:r>
                      <a:r>
                        <a:rPr lang="ja-JP" altLang="en-US" sz="1100" b="1" i="1" u="none" strike="noStrike">
                          <a:solidFill>
                            <a:srgbClr val="FF0000"/>
                          </a:solidFill>
                          <a:effectLst/>
                          <a:latin typeface="Meiryo UI" panose="020B0604030504040204" pitchFamily="50" charset="-128"/>
                          <a:ea typeface="Meiryo UI" panose="020B0604030504040204" pitchFamily="50" charset="-128"/>
                        </a:rPr>
                        <a:t>１・２</a:t>
                      </a:r>
                      <a:endParaRPr lang="zh-TW" altLang="en-US" sz="1100" b="1" i="1"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4"/>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２．印刷製本費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印刷・製本代等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5"/>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３．会議費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会場借料等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6"/>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４．通信運搬費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回線使用料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7"/>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５．光熱水料</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光熱費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8"/>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６．その他（諸経費）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詳細に記入のこと。</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9"/>
                  </a:ext>
                </a:extLst>
              </a:tr>
              <a:tr h="162358">
                <a:tc gridSpan="5">
                  <a:txBody>
                    <a:bodyPr/>
                    <a:lstStyle/>
                    <a:p>
                      <a:pPr algn="ctr" fontAlgn="ctr"/>
                      <a:r>
                        <a:rPr lang="zh-TW" altLang="en-US" sz="1100" b="0" i="0" u="none" strike="noStrike">
                          <a:effectLst/>
                          <a:latin typeface="Meiryo UI" panose="020B0604030504040204" pitchFamily="50" charset="-128"/>
                          <a:ea typeface="Meiryo UI" panose="020B0604030504040204" pitchFamily="50" charset="-128"/>
                        </a:rPr>
                        <a:t>　合　　　　計</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en-US" altLang="ja-JP" sz="1100" b="0" i="0" u="none" strike="noStrike">
                          <a:effectLst/>
                          <a:latin typeface="Meiryo UI" panose="020B0604030504040204" pitchFamily="50" charset="-128"/>
                          <a:ea typeface="Meiryo UI" panose="020B0604030504040204" pitchFamily="50" charset="-128"/>
                        </a:rPr>
                        <a:t>Ⅰ</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Ⅱ</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Ⅲ</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Ⅳ</a:t>
                      </a:r>
                    </a:p>
                  </a:txBody>
                  <a:tcPr marL="3757" marR="3757" marT="3757"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0"/>
                  </a:ext>
                </a:extLst>
              </a:tr>
              <a:tr h="321156">
                <a:tc gridSpan="2">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p>
                      <a:pPr algn="r" fontAlgn="ctr"/>
                      <a:r>
                        <a:rPr lang="ja-JP" altLang="en-US" sz="1100" b="0" i="0" u="none" strike="noStrike">
                          <a:effectLst/>
                          <a:latin typeface="Meiryo UI" panose="020B0604030504040204" pitchFamily="50" charset="-128"/>
                          <a:ea typeface="Meiryo UI" panose="020B0604030504040204" pitchFamily="50" charset="-128"/>
                        </a:rPr>
                        <a:t>（壱円未満は端数切捨）</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r"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1"/>
                  </a:ext>
                </a:extLst>
              </a:tr>
              <a:tr h="162358">
                <a:tc gridSpan="5">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２．一般管理費（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４）</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Ⅰ</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Ⅱ</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Ⅲ</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Ⅳ</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一般管理費率　</a:t>
                      </a:r>
                      <a:r>
                        <a:rPr lang="zh-TW" altLang="en-US" sz="1100" b="0" i="1" u="none" strike="noStrike">
                          <a:solidFill>
                            <a:srgbClr val="FF0000"/>
                          </a:solidFill>
                          <a:effectLst/>
                          <a:latin typeface="Meiryo UI" panose="020B0604030504040204" pitchFamily="50" charset="-128"/>
                          <a:ea typeface="Meiryo UI" panose="020B0604030504040204" pitchFamily="50" charset="-128"/>
                        </a:rPr>
                        <a:t>**</a:t>
                      </a:r>
                      <a:r>
                        <a:rPr lang="en-US" altLang="zh-TW" sz="1100" b="0" i="1" u="none" strike="noStrike">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a:solidFill>
                            <a:srgbClr val="FF0000"/>
                          </a:solidFill>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62358">
                <a:tc>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3"/>
                  </a:ext>
                </a:extLst>
              </a:tr>
              <a:tr h="162358">
                <a:tc gridSpan="5">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３．総　額</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１．直接経費　＋　２．一般管理費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bl>
          </a:graphicData>
        </a:graphic>
      </p:graphicFrame>
      <p:sp>
        <p:nvSpPr>
          <p:cNvPr id="2031" name="正方形/長方形 3"/>
          <p:cNvSpPr/>
          <p:nvPr/>
        </p:nvSpPr>
        <p:spPr>
          <a:xfrm>
            <a:off x="576000" y="5668578"/>
            <a:ext cx="10859860" cy="1015663"/>
          </a:xfrm>
          <a:prstGeom prst="rect">
            <a:avLst/>
          </a:prstGeom>
        </p:spPr>
        <p:txBody>
          <a:bodyPr wrap="square">
            <a:spAutoFit/>
          </a:bodyPr>
          <a:lstStyle/>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≪注意事項≫</a:t>
            </a:r>
          </a:p>
          <a:p>
            <a:pPr eaLnBrk="0" fontAlgn="base" hangingPunct="0">
              <a:spcBef>
                <a:spcPct val="0"/>
              </a:spcBef>
              <a:spcAft>
                <a:spcPct val="0"/>
              </a:spcAft>
              <a:defRPr/>
            </a:pPr>
            <a:r>
              <a:rPr kumimoji="1" lang="ja-JP" altLang="en-US" sz="1000" b="1" u="sng">
                <a:solidFill>
                  <a:srgbClr val="FF0000"/>
                </a:solidFill>
                <a:latin typeface="Meiryo UI" panose="020B0604030504040204" pitchFamily="50" charset="-128"/>
                <a:ea typeface="Meiryo UI" panose="020B0604030504040204" pitchFamily="50" charset="-128"/>
              </a:rPr>
              <a:t>（</a:t>
            </a:r>
            <a:r>
              <a:rPr kumimoji="1" lang="en-US" altLang="ja-JP" sz="1000" b="1" u="sng">
                <a:solidFill>
                  <a:srgbClr val="FF0000"/>
                </a:solidFill>
                <a:latin typeface="Meiryo UI" panose="020B0604030504040204" pitchFamily="50" charset="-128"/>
                <a:ea typeface="Meiryo UI" panose="020B0604030504040204" pitchFamily="50" charset="-128"/>
              </a:rPr>
              <a:t>※</a:t>
            </a:r>
            <a:r>
              <a:rPr kumimoji="1" lang="ja-JP" altLang="en-US" sz="1000" b="1" u="sng">
                <a:solidFill>
                  <a:srgbClr val="FF0000"/>
                </a:solidFill>
                <a:latin typeface="Meiryo UI" panose="020B0604030504040204" pitchFamily="50" charset="-128"/>
                <a:ea typeface="Meiryo UI" panose="020B0604030504040204" pitchFamily="50" charset="-128"/>
              </a:rPr>
              <a:t>１）「ア　物品費」及び「エその他　１．外注費」については根拠となる見積書を添付すること。なお、外注費においても機器等を整備する場合はメーカー・型式を見積書に記載すること。</a:t>
            </a:r>
          </a:p>
          <a:p>
            <a:pPr eaLnBrk="0" fontAlgn="base" hangingPunct="0">
              <a:spcBef>
                <a:spcPct val="0"/>
              </a:spcBef>
              <a:spcAft>
                <a:spcPct val="0"/>
              </a:spcAft>
              <a:defRPr/>
            </a:pPr>
            <a:r>
              <a:rPr kumimoji="1" lang="ja-JP" altLang="en-US" sz="1000" b="1" u="sng">
                <a:solidFill>
                  <a:srgbClr val="FF0000"/>
                </a:solidFill>
                <a:latin typeface="Meiryo UI" panose="020B0604030504040204" pitchFamily="50" charset="-128"/>
                <a:ea typeface="Meiryo UI" panose="020B0604030504040204" pitchFamily="50" charset="-128"/>
              </a:rPr>
              <a:t>（</a:t>
            </a:r>
            <a:r>
              <a:rPr kumimoji="1" lang="en-US" altLang="ja-JP" sz="1000" b="1" u="sng">
                <a:solidFill>
                  <a:srgbClr val="FF0000"/>
                </a:solidFill>
                <a:latin typeface="Meiryo UI" panose="020B0604030504040204" pitchFamily="50" charset="-128"/>
                <a:ea typeface="Meiryo UI" panose="020B0604030504040204" pitchFamily="50" charset="-128"/>
              </a:rPr>
              <a:t>※</a:t>
            </a:r>
            <a:r>
              <a:rPr kumimoji="1" lang="ja-JP" altLang="en-US" sz="1000" b="1" u="sng">
                <a:solidFill>
                  <a:srgbClr val="FF0000"/>
                </a:solidFill>
                <a:latin typeface="Meiryo UI" panose="020B0604030504040204" pitchFamily="50" charset="-128"/>
                <a:ea typeface="Meiryo UI" panose="020B0604030504040204" pitchFamily="50" charset="-128"/>
              </a:rPr>
              <a:t>２）</a:t>
            </a:r>
            <a:r>
              <a:rPr kumimoji="1" lang="en-US" altLang="ja-JP" sz="1000" b="1" u="sng">
                <a:solidFill>
                  <a:srgbClr val="FF0000"/>
                </a:solidFill>
                <a:latin typeface="Meiryo UI" panose="020B0604030504040204" pitchFamily="50" charset="-128"/>
                <a:ea typeface="Meiryo UI" panose="020B0604030504040204" pitchFamily="50" charset="-128"/>
              </a:rPr>
              <a:t>ISMAP</a:t>
            </a:r>
            <a:r>
              <a:rPr kumimoji="1" lang="ja-JP" altLang="en-US" sz="1000" b="1" u="sng">
                <a:solidFill>
                  <a:srgbClr val="FF0000"/>
                </a:solidFill>
                <a:latin typeface="Meiryo UI" panose="020B0604030504040204" pitchFamily="50" charset="-128"/>
                <a:ea typeface="Meiryo UI" panose="020B0604030504040204" pitchFamily="50" charset="-128"/>
              </a:rPr>
              <a:t>クラウドサービス、または</a:t>
            </a:r>
            <a:r>
              <a:rPr kumimoji="1" lang="en-US" altLang="ja-JP" sz="1000" b="1" u="sng">
                <a:solidFill>
                  <a:srgbClr val="FF0000"/>
                </a:solidFill>
                <a:latin typeface="Meiryo UI" panose="020B0604030504040204" pitchFamily="50" charset="-128"/>
                <a:ea typeface="Meiryo UI" panose="020B0604030504040204" pitchFamily="50" charset="-128"/>
              </a:rPr>
              <a:t>JC-STAR</a:t>
            </a:r>
            <a:r>
              <a:rPr kumimoji="1" lang="ja-JP" altLang="en-US" sz="1000" b="1" u="sng">
                <a:solidFill>
                  <a:srgbClr val="FF0000"/>
                </a:solidFill>
                <a:latin typeface="Meiryo UI" panose="020B0604030504040204" pitchFamily="50" charset="-128"/>
                <a:ea typeface="Meiryo UI" panose="020B0604030504040204" pitchFamily="50" charset="-128"/>
              </a:rPr>
              <a:t>登録機器の場合は、登録番号を記載すること。</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３）提案者が地方公共団体の場合、事業担当者及び事業補助者の人件費や地方公共団体職員の旅費や一般管理費は計上できない。</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４）人件費を積算に含む場合、時間単価は、各事業担当者・事業補助者ごとの健康保険等級等を元に、別紙の人件費標準単価表に基づき積算すること。</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５）都市</a:t>
            </a:r>
            <a:r>
              <a:rPr kumimoji="1" lang="en-US" altLang="ja-JP" sz="1000">
                <a:solidFill>
                  <a:srgbClr val="000000"/>
                </a:solidFill>
                <a:latin typeface="Meiryo UI" panose="020B0604030504040204" pitchFamily="50" charset="-128"/>
                <a:ea typeface="Meiryo UI" panose="020B0604030504040204" pitchFamily="50" charset="-128"/>
              </a:rPr>
              <a:t>OS</a:t>
            </a:r>
            <a:r>
              <a:rPr kumimoji="1" lang="ja-JP" altLang="en-US" sz="1000">
                <a:solidFill>
                  <a:srgbClr val="000000"/>
                </a:solidFill>
                <a:latin typeface="Meiryo UI" panose="020B0604030504040204" pitchFamily="50" charset="-128"/>
                <a:ea typeface="Meiryo UI" panose="020B0604030504040204" pitchFamily="50" charset="-128"/>
              </a:rPr>
              <a:t>に関する整備・改修・保守費等は</a:t>
            </a:r>
            <a:r>
              <a:rPr kumimoji="1" lang="ja-JP" altLang="en-US" sz="1000" u="sng">
                <a:solidFill>
                  <a:srgbClr val="000000"/>
                </a:solidFill>
                <a:latin typeface="Meiryo UI" panose="020B0604030504040204" pitchFamily="50" charset="-128"/>
                <a:ea typeface="Meiryo UI" panose="020B0604030504040204" pitchFamily="50" charset="-128"/>
              </a:rPr>
              <a:t>補助対象外経費</a:t>
            </a:r>
            <a:r>
              <a:rPr kumimoji="1" lang="ja-JP" altLang="en-US" sz="1000">
                <a:solidFill>
                  <a:srgbClr val="000000"/>
                </a:solidFill>
                <a:latin typeface="Meiryo UI" panose="020B0604030504040204" pitchFamily="50" charset="-128"/>
                <a:ea typeface="Meiryo UI" panose="020B0604030504040204" pitchFamily="50" charset="-128"/>
              </a:rPr>
              <a:t>とすること。</a:t>
            </a:r>
          </a:p>
        </p:txBody>
      </p:sp>
      <p:sp>
        <p:nvSpPr>
          <p:cNvPr id="4" name="Rectangle 2">
            <a:extLst>
              <a:ext uri="{FF2B5EF4-FFF2-40B4-BE49-F238E27FC236}">
                <a16:creationId xmlns:a16="http://schemas.microsoft.com/office/drawing/2014/main" id="{BE3F9C24-EDFD-6D71-FD1B-4A9A6350537D}"/>
              </a:ext>
            </a:extLst>
          </p:cNvPr>
          <p:cNvSpPr/>
          <p:nvPr/>
        </p:nvSpPr>
        <p:spPr>
          <a:xfrm>
            <a:off x="2249492" y="278744"/>
            <a:ext cx="2905145" cy="399735"/>
          </a:xfrm>
          <a:prstGeom prst="wedgeRectCallout">
            <a:avLst>
              <a:gd name="adj1" fmla="val -21955"/>
              <a:gd name="adj2" fmla="val 11687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ランニングコストを一括計上する場合はその費用も含めて記載すること（計上の上限は</a:t>
            </a:r>
            <a:r>
              <a:rPr kumimoji="1" lang="en-US" altLang="ja-JP" sz="1050" kern="0">
                <a:solidFill>
                  <a:srgbClr val="575757"/>
                </a:solidFill>
                <a:latin typeface="Meiryo UI" panose="020B0604030504040204" pitchFamily="50" charset="-128"/>
                <a:ea typeface="Meiryo UI" panose="020B0604030504040204" pitchFamily="50" charset="-128"/>
              </a:rPr>
              <a:t>5</a:t>
            </a:r>
            <a:r>
              <a:rPr kumimoji="1" lang="ja-JP" altLang="en-US" sz="1050" kern="0">
                <a:solidFill>
                  <a:srgbClr val="575757"/>
                </a:solidFill>
                <a:latin typeface="Meiryo UI" panose="020B0604030504040204" pitchFamily="50" charset="-128"/>
                <a:ea typeface="Meiryo UI" panose="020B0604030504040204" pitchFamily="50" charset="-128"/>
              </a:rPr>
              <a:t>か年分）</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68" name="Rectangle 2">
            <a:extLst>
              <a:ext uri="{FF2B5EF4-FFF2-40B4-BE49-F238E27FC236}">
                <a16:creationId xmlns:a16="http://schemas.microsoft.com/office/drawing/2014/main" id="{B085D353-D9D4-28A4-339E-DCF41C965174}"/>
              </a:ext>
            </a:extLst>
          </p:cNvPr>
          <p:cNvSpPr/>
          <p:nvPr/>
        </p:nvSpPr>
        <p:spPr>
          <a:xfrm>
            <a:off x="5269509" y="174623"/>
            <a:ext cx="3410608" cy="607978"/>
          </a:xfrm>
          <a:prstGeom prst="wedgeRectCallout">
            <a:avLst>
              <a:gd name="adj1" fmla="val -21955"/>
              <a:gd name="adj2" fmla="val 72526"/>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金額の積算の根拠を、可能な限り分解して記載すること</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CCBA6A15-2F4A-D9F4-46C6-CE4B018A2100}"/>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実施計画</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6" name="Rectangle 2">
            <a:extLst>
              <a:ext uri="{FF2B5EF4-FFF2-40B4-BE49-F238E27FC236}">
                <a16:creationId xmlns:a16="http://schemas.microsoft.com/office/drawing/2014/main" id="{622062CE-619D-5BFD-9380-DAF3F5DFD6F5}"/>
              </a:ext>
            </a:extLst>
          </p:cNvPr>
          <p:cNvSpPr/>
          <p:nvPr/>
        </p:nvSpPr>
        <p:spPr>
          <a:xfrm>
            <a:off x="8794989" y="188300"/>
            <a:ext cx="3294098" cy="607978"/>
          </a:xfrm>
          <a:prstGeom prst="wedgeRectCallout">
            <a:avLst>
              <a:gd name="adj1" fmla="val -21955"/>
              <a:gd name="adj2" fmla="val 70598"/>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提案者が企業・団体の場合、消費税抜額を記載すること</a:t>
            </a:r>
          </a:p>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提案者が地方公共団体の場合、消費税込額を記載すること</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5" name="Rectangle 217">
            <a:extLst>
              <a:ext uri="{FF2B5EF4-FFF2-40B4-BE49-F238E27FC236}">
                <a16:creationId xmlns:a16="http://schemas.microsoft.com/office/drawing/2014/main" id="{37C30795-85B7-B96B-A0E5-FCF2BE485142}"/>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8" name="タイトル 1">
            <a:extLst>
              <a:ext uri="{FF2B5EF4-FFF2-40B4-BE49-F238E27FC236}">
                <a16:creationId xmlns:a16="http://schemas.microsoft.com/office/drawing/2014/main" id="{2D457DAA-85C1-A63F-66A9-20C6F4DD565F}"/>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費用</a:t>
            </a:r>
            <a:endParaRPr kumimoji="1" lang="en-US">
              <a:solidFill>
                <a:srgbClr val="FE9341"/>
              </a:solidFill>
              <a:latin typeface="Meiryo UI" panose="020B0604030504040204" pitchFamily="50" charset="-128"/>
              <a:ea typeface="Meiryo UI" panose="020B0604030504040204" pitchFamily="50" charset="-128"/>
            </a:endParaRPr>
          </a:p>
        </p:txBody>
      </p:sp>
      <p:sp>
        <p:nvSpPr>
          <p:cNvPr id="9" name="Oval 20">
            <a:extLst>
              <a:ext uri="{FF2B5EF4-FFF2-40B4-BE49-F238E27FC236}">
                <a16:creationId xmlns:a16="http://schemas.microsoft.com/office/drawing/2014/main" id="{AFB9954F-14A3-E4C7-482A-59101245B90A}"/>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３</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3796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28"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395" imgH="396" progId="TCLayout.ActiveDocument.1">
                  <p:embed/>
                </p:oleObj>
              </mc:Choice>
              <mc:Fallback>
                <p:oleObj name="think-cell スライド" r:id="rId9" imgW="395" imgH="396" progId="TCLayout.ActiveDocument.1">
                  <p:embed/>
                  <p:pic>
                    <p:nvPicPr>
                      <p:cNvPr id="1528" name="think-cell data - do not delete" hidden="1"/>
                      <p:cNvPicPr>
                        <a:picLocks noChangeAspect="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1535" name="Rectangle 2"/>
          <p:cNvSpPr/>
          <p:nvPr/>
        </p:nvSpPr>
        <p:spPr>
          <a:xfrm>
            <a:off x="2589569" y="1677310"/>
            <a:ext cx="1742788"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オンデマンドバス料金</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収入</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36" name="Rectangle 3"/>
          <p:cNvSpPr/>
          <p:nvPr/>
        </p:nvSpPr>
        <p:spPr>
          <a:xfrm>
            <a:off x="1147668" y="2672701"/>
            <a:ext cx="10415681" cy="30768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計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収益</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537" name="Straight Connector 71"/>
          <p:cNvCxnSpPr>
            <a:cxnSpLocks/>
          </p:cNvCxnSpPr>
          <p:nvPr/>
        </p:nvCxnSpPr>
        <p:spPr>
          <a:xfrm>
            <a:off x="597838" y="4023629"/>
            <a:ext cx="10836576" cy="0"/>
          </a:xfrm>
          <a:prstGeom prst="line">
            <a:avLst/>
          </a:prstGeom>
          <a:ln w="19050"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38" name="Straight Connector 71"/>
          <p:cNvCxnSpPr>
            <a:cxnSpLocks/>
          </p:cNvCxnSpPr>
          <p:nvPr/>
        </p:nvCxnSpPr>
        <p:spPr>
          <a:xfrm>
            <a:off x="1217744" y="5048490"/>
            <a:ext cx="1021667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39" name="Rectangle 3"/>
          <p:cNvSpPr/>
          <p:nvPr/>
        </p:nvSpPr>
        <p:spPr>
          <a:xfrm>
            <a:off x="597838" y="4071479"/>
            <a:ext cx="566989" cy="2318752"/>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費用</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0" name="Rectangle 3"/>
          <p:cNvSpPr/>
          <p:nvPr/>
        </p:nvSpPr>
        <p:spPr>
          <a:xfrm>
            <a:off x="597838" y="1677310"/>
            <a:ext cx="566989" cy="2298469"/>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効果</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1" name="Rectangle 3"/>
          <p:cNvSpPr/>
          <p:nvPr/>
        </p:nvSpPr>
        <p:spPr>
          <a:xfrm>
            <a:off x="1217744" y="1677310"/>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542" name="Rectangle 3"/>
          <p:cNvSpPr/>
          <p:nvPr/>
        </p:nvSpPr>
        <p:spPr>
          <a:xfrm>
            <a:off x="1217744" y="3019048"/>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収益以外</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＋定性</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3" name="Rectangle 3"/>
          <p:cNvSpPr/>
          <p:nvPr/>
        </p:nvSpPr>
        <p:spPr>
          <a:xfrm>
            <a:off x="1217744" y="4053099"/>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イニシャル</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4" name="Rectangle 3"/>
          <p:cNvSpPr/>
          <p:nvPr/>
        </p:nvSpPr>
        <p:spPr>
          <a:xfrm>
            <a:off x="1217744" y="5087150"/>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ランニング</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5" name="Rectangle 3"/>
          <p:cNvSpPr/>
          <p:nvPr/>
        </p:nvSpPr>
        <p:spPr>
          <a:xfrm>
            <a:off x="1147668" y="6082544"/>
            <a:ext cx="10415681" cy="30768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計</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6" name="Rectangle 2"/>
          <p:cNvSpPr/>
          <p:nvPr/>
        </p:nvSpPr>
        <p:spPr>
          <a:xfrm>
            <a:off x="2554714" y="4053099"/>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バス </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台</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購入費用</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自動ルート設定ソフト導入</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停留所設置費用 </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個所</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endParaRPr kumimoji="1" lang="en-US" altLang="ja-JP"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7" name="Rectangle 2"/>
          <p:cNvSpPr/>
          <p:nvPr/>
        </p:nvSpPr>
        <p:spPr>
          <a:xfrm>
            <a:off x="2554714" y="5087150"/>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バスメンテナンス費</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ガソリン代</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ソフトウエア利用費</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運転手人件費</a:t>
            </a:r>
            <a:endParaRPr kumimoji="1" lang="en-US" altLang="ja-JP"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8" name="Rectangle 2"/>
          <p:cNvSpPr/>
          <p:nvPr/>
        </p:nvSpPr>
        <p:spPr>
          <a:xfrm>
            <a:off x="2554715" y="3019048"/>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域内公共交通への満足度</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コミュニティ活性化</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9" name="Rectangle 2"/>
          <p:cNvSpPr/>
          <p:nvPr/>
        </p:nvSpPr>
        <p:spPr>
          <a:xfrm>
            <a:off x="1285420" y="2074931"/>
            <a:ext cx="1220724" cy="535207"/>
          </a:xfrm>
          <a:prstGeom prst="wedgeRectCallout">
            <a:avLst>
              <a:gd name="adj1" fmla="val 49953"/>
              <a:gd name="adj2" fmla="val -8648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収益として期待</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される項目を記載</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0" name="Rectangle 2"/>
          <p:cNvSpPr/>
          <p:nvPr/>
        </p:nvSpPr>
        <p:spPr>
          <a:xfrm>
            <a:off x="1285420" y="4422180"/>
            <a:ext cx="1220724" cy="491241"/>
          </a:xfrm>
          <a:prstGeom prst="wedgeRectCallout">
            <a:avLst>
              <a:gd name="adj1" fmla="val 49171"/>
              <a:gd name="adj2" fmla="val -92128"/>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開始時に必要と</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なる一時的費用を</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1" name="Rectangle 2"/>
          <p:cNvSpPr/>
          <p:nvPr/>
        </p:nvSpPr>
        <p:spPr>
          <a:xfrm>
            <a:off x="1285420" y="5438326"/>
            <a:ext cx="1220724" cy="491241"/>
          </a:xfrm>
          <a:prstGeom prst="wedgeRectCallout">
            <a:avLst>
              <a:gd name="adj1" fmla="val 47605"/>
              <a:gd name="adj2" fmla="val -10135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継続的に必要な</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コストを記載すること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2" name="Rectangle 2"/>
          <p:cNvSpPr/>
          <p:nvPr/>
        </p:nvSpPr>
        <p:spPr>
          <a:xfrm>
            <a:off x="1285420" y="3460635"/>
            <a:ext cx="1220724" cy="491241"/>
          </a:xfrm>
          <a:prstGeom prst="wedgeRectCallout">
            <a:avLst>
              <a:gd name="adj1" fmla="val 46823"/>
              <a:gd name="adj2" fmla="val -8290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収益以外で効果と</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評価できる項目を記載すること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3" name="Rectangle 2"/>
          <p:cNvSpPr/>
          <p:nvPr/>
        </p:nvSpPr>
        <p:spPr>
          <a:xfrm>
            <a:off x="2607948" y="3668094"/>
            <a:ext cx="1931956" cy="322144"/>
          </a:xfrm>
          <a:prstGeom prst="wedgeRectCallout">
            <a:avLst>
              <a:gd name="adj1" fmla="val 56547"/>
              <a:gd name="adj2" fmla="val -550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各項目で効果として評価できる内容を年度ごとに記載すること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4" name="Rectangle 45"/>
          <p:cNvSpPr/>
          <p:nvPr/>
        </p:nvSpPr>
        <p:spPr>
          <a:xfrm>
            <a:off x="2554714" y="1134231"/>
            <a:ext cx="1835160"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項目</a:t>
            </a:r>
          </a:p>
        </p:txBody>
      </p:sp>
      <p:sp>
        <p:nvSpPr>
          <p:cNvPr id="1555" name="Rectangle 2"/>
          <p:cNvSpPr/>
          <p:nvPr/>
        </p:nvSpPr>
        <p:spPr>
          <a:xfrm>
            <a:off x="597838" y="6407742"/>
            <a:ext cx="4656239" cy="357958"/>
          </a:xfrm>
          <a:prstGeom prst="wedgeRectCallout">
            <a:avLst>
              <a:gd name="adj1" fmla="val -24198"/>
              <a:gd name="adj2" fmla="val -9206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a:solidFill>
                  <a:srgbClr val="575757"/>
                </a:solidFill>
                <a:latin typeface="Meiryo UI" panose="020B0604030504040204" pitchFamily="50" charset="-128"/>
                <a:ea typeface="Meiryo UI" panose="020B0604030504040204" pitchFamily="50" charset="-128"/>
              </a:rPr>
              <a:t>当事業の費用</a:t>
            </a:r>
            <a:r>
              <a:rPr kumimoji="1" lang="en-US" altLang="ja-JP" sz="1100">
                <a:solidFill>
                  <a:srgbClr val="575757"/>
                </a:solidFill>
                <a:latin typeface="Meiryo UI" panose="020B0604030504040204" pitchFamily="50" charset="-128"/>
                <a:ea typeface="Meiryo UI" panose="020B0604030504040204" pitchFamily="50" charset="-128"/>
              </a:rPr>
              <a:t>(</a:t>
            </a:r>
            <a:r>
              <a:rPr kumimoji="1" lang="ja-JP" altLang="en-US" sz="1100">
                <a:solidFill>
                  <a:srgbClr val="575757"/>
                </a:solidFill>
                <a:latin typeface="Meiryo UI" panose="020B0604030504040204" pitchFamily="50" charset="-128"/>
                <a:ea typeface="Meiryo UI" panose="020B0604030504040204" pitchFamily="50" charset="-128"/>
              </a:rPr>
              <a:t>イニシャル・ランニング</a:t>
            </a:r>
            <a:r>
              <a:rPr kumimoji="1" lang="en-US" altLang="ja-JP" sz="1100">
                <a:solidFill>
                  <a:srgbClr val="575757"/>
                </a:solidFill>
                <a:latin typeface="Meiryo UI" panose="020B0604030504040204" pitchFamily="50" charset="-128"/>
                <a:ea typeface="Meiryo UI" panose="020B0604030504040204" pitchFamily="50" charset="-128"/>
              </a:rPr>
              <a:t>)</a:t>
            </a:r>
            <a:r>
              <a:rPr kumimoji="1" lang="ja-JP" altLang="en-US" sz="1100">
                <a:solidFill>
                  <a:srgbClr val="575757"/>
                </a:solidFill>
                <a:latin typeface="Meiryo UI" panose="020B0604030504040204" pitchFamily="50" charset="-128"/>
                <a:ea typeface="Meiryo UI" panose="020B0604030504040204" pitchFamily="50" charset="-128"/>
              </a:rPr>
              <a:t>のみ記載し、横展開にかかる費用は入れない</a:t>
            </a:r>
            <a:r>
              <a:rPr kumimoji="1" lang="en-US" altLang="ja-JP" sz="1100" i="0" u="none" strike="noStrike" kern="1200" cap="none" spc="0" normalizeH="0" baseline="0" noProof="0">
                <a:ln>
                  <a:noFill/>
                </a:ln>
                <a:solidFill>
                  <a:schemeClr val="bg2">
                    <a:lumMod val="10000"/>
                  </a:schemeClr>
                </a:solidFill>
                <a:effectLst/>
                <a:uLnTx/>
                <a:uFillTx/>
                <a:latin typeface="Meiryo UI" panose="020B0604030504040204" pitchFamily="50" charset="-128"/>
                <a:ea typeface="Meiryo UI" panose="020B0604030504040204" pitchFamily="50" charset="-128"/>
              </a:rPr>
              <a:t>(</a:t>
            </a:r>
            <a:r>
              <a:rPr kumimoji="1" lang="en-US" altLang="ja-JP" sz="1100">
                <a:solidFill>
                  <a:schemeClr val="bg2">
                    <a:lumMod val="10000"/>
                  </a:schemeClr>
                </a:solidFill>
                <a:latin typeface="Meiryo UI" panose="020B0604030504040204" pitchFamily="50" charset="-128"/>
                <a:ea typeface="Meiryo UI" panose="020B0604030504040204" pitchFamily="50" charset="-128"/>
              </a:rPr>
              <a:t>P</a:t>
            </a:r>
            <a:r>
              <a:rPr kumimoji="1" lang="en-US" altLang="ja-JP" sz="1100" i="0" u="none" strike="noStrike" kern="1200" cap="none" spc="0" normalizeH="0" baseline="0" noProof="0">
                <a:ln>
                  <a:noFill/>
                </a:ln>
                <a:solidFill>
                  <a:schemeClr val="bg2">
                    <a:lumMod val="10000"/>
                  </a:schemeClr>
                </a:solidFill>
                <a:effectLst/>
                <a:uLnTx/>
                <a:uFillTx/>
                <a:latin typeface="Meiryo UI" panose="020B0604030504040204" pitchFamily="50" charset="-128"/>
                <a:ea typeface="Meiryo UI" panose="020B0604030504040204" pitchFamily="50" charset="-128"/>
              </a:rPr>
              <a:t>.17</a:t>
            </a:r>
            <a:r>
              <a:rPr kumimoji="1" lang="ja-JP" altLang="en-US" sz="110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の資金計画では</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、横展開費用も別項目として記載する</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556" name="ValueChainStarter"/>
          <p:cNvSpPr>
            <a:spLocks noChangeArrowheads="1"/>
          </p:cNvSpPr>
          <p:nvPr>
            <p:custDataLst>
              <p:tags r:id="rId1"/>
            </p:custDataLst>
          </p:nvPr>
        </p:nvSpPr>
        <p:spPr bwMode="gray">
          <a:xfrm>
            <a:off x="4426575" y="1391891"/>
            <a:ext cx="992565" cy="218955"/>
          </a:xfrm>
          <a:prstGeom prst="homePlate">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2026</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7" name="ValueChainHeader"/>
          <p:cNvSpPr>
            <a:spLocks noChangeArrowheads="1"/>
          </p:cNvSpPr>
          <p:nvPr>
            <p:custDataLst>
              <p:tags r:id="rId2"/>
            </p:custDataLst>
          </p:nvPr>
        </p:nvSpPr>
        <p:spPr bwMode="gray">
          <a:xfrm>
            <a:off x="5422791"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8" name="ValueChainHeader"/>
          <p:cNvSpPr>
            <a:spLocks noChangeArrowheads="1"/>
          </p:cNvSpPr>
          <p:nvPr>
            <p:custDataLst>
              <p:tags r:id="rId3"/>
            </p:custDataLst>
          </p:nvPr>
        </p:nvSpPr>
        <p:spPr bwMode="gray">
          <a:xfrm>
            <a:off x="6419010"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2028</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9" name="Rectangle 2"/>
          <p:cNvSpPr/>
          <p:nvPr/>
        </p:nvSpPr>
        <p:spPr>
          <a:xfrm>
            <a:off x="4426575"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600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0" name="Rectangle 2"/>
          <p:cNvSpPr/>
          <p:nvPr/>
        </p:nvSpPr>
        <p:spPr>
          <a:xfrm>
            <a:off x="4426575"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50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500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1" name="Rectangle 2"/>
          <p:cNvSpPr/>
          <p:nvPr/>
        </p:nvSpPr>
        <p:spPr>
          <a:xfrm>
            <a:off x="4426575"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 1,460</a:t>
            </a:r>
            <a:r>
              <a:rPr kumimoji="1" lang="ja-JP" altLang="en-US"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562" name="Rectangle 2"/>
          <p:cNvSpPr/>
          <p:nvPr/>
        </p:nvSpPr>
        <p:spPr>
          <a:xfrm>
            <a:off x="4426575"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3" name="Rectangle 2"/>
          <p:cNvSpPr/>
          <p:nvPr/>
        </p:nvSpPr>
        <p:spPr>
          <a:xfrm>
            <a:off x="4426575"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100" b="0" i="0" u="none" strike="noStrike" kern="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200</a:t>
            </a:r>
            <a:r>
              <a:rPr kumimoji="1" lang="ja-JP" altLang="en-US" sz="1100" b="0" i="0" u="none" strike="noStrike" kern="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564" name="Rectangle 2"/>
          <p:cNvSpPr/>
          <p:nvPr/>
        </p:nvSpPr>
        <p:spPr>
          <a:xfrm>
            <a:off x="4426575"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交通への満足度が</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％向上</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t>外出機会増による</a:t>
            </a:r>
            <a:br>
              <a:rPr kumimoji="1" lang="en-US" altLang="ja-JP"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t>コミュニティ活性化</a:t>
            </a:r>
            <a:endParaRPr kumimoji="1" lang="en-US" altLang="ja-JP"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5" name="Rectangle 2"/>
          <p:cNvSpPr/>
          <p:nvPr/>
        </p:nvSpPr>
        <p:spPr>
          <a:xfrm>
            <a:off x="5422791"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6" name="Rectangle 2"/>
          <p:cNvSpPr/>
          <p:nvPr/>
        </p:nvSpPr>
        <p:spPr>
          <a:xfrm>
            <a:off x="5422791"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7" name="Rectangle 2"/>
          <p:cNvSpPr/>
          <p:nvPr/>
        </p:nvSpPr>
        <p:spPr>
          <a:xfrm>
            <a:off x="6419010"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8" name="Rectangle 2"/>
          <p:cNvSpPr/>
          <p:nvPr/>
        </p:nvSpPr>
        <p:spPr>
          <a:xfrm>
            <a:off x="6419010"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9" name="Rectangle 2"/>
          <p:cNvSpPr/>
          <p:nvPr/>
        </p:nvSpPr>
        <p:spPr>
          <a:xfrm>
            <a:off x="4490680" y="2218816"/>
            <a:ext cx="1457537" cy="391323"/>
          </a:xfrm>
          <a:prstGeom prst="wedgeRectCallout">
            <a:avLst>
              <a:gd name="adj1" fmla="val -28016"/>
              <a:gd name="adj2" fmla="val -7394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各項目の収益を</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年度ごとに記載すること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0" name="Rectangle 2"/>
          <p:cNvSpPr/>
          <p:nvPr/>
        </p:nvSpPr>
        <p:spPr>
          <a:xfrm>
            <a:off x="5428239"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1" name="Rectangle 2"/>
          <p:cNvSpPr/>
          <p:nvPr/>
        </p:nvSpPr>
        <p:spPr>
          <a:xfrm>
            <a:off x="5428239"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2" name="Rectangle 2"/>
          <p:cNvSpPr/>
          <p:nvPr/>
        </p:nvSpPr>
        <p:spPr>
          <a:xfrm>
            <a:off x="5428239"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3" name="Rectangle 2"/>
          <p:cNvSpPr/>
          <p:nvPr/>
        </p:nvSpPr>
        <p:spPr>
          <a:xfrm>
            <a:off x="5428239"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74" name="Rectangle 2"/>
          <p:cNvSpPr/>
          <p:nvPr/>
        </p:nvSpPr>
        <p:spPr>
          <a:xfrm>
            <a:off x="6432098"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5" name="Rectangle 2"/>
          <p:cNvSpPr/>
          <p:nvPr/>
        </p:nvSpPr>
        <p:spPr>
          <a:xfrm>
            <a:off x="6432098"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6" name="Rectangle 2"/>
          <p:cNvSpPr/>
          <p:nvPr/>
        </p:nvSpPr>
        <p:spPr>
          <a:xfrm>
            <a:off x="6432098"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7" name="Rectangle 2"/>
          <p:cNvSpPr/>
          <p:nvPr/>
        </p:nvSpPr>
        <p:spPr>
          <a:xfrm>
            <a:off x="6432098"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78" name="Rectangle 45"/>
          <p:cNvSpPr/>
          <p:nvPr/>
        </p:nvSpPr>
        <p:spPr>
          <a:xfrm>
            <a:off x="4405937" y="1134231"/>
            <a:ext cx="5994469"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年度別</a:t>
            </a:r>
          </a:p>
        </p:txBody>
      </p:sp>
      <p:sp>
        <p:nvSpPr>
          <p:cNvPr id="1579" name="Rectangle 45"/>
          <p:cNvSpPr/>
          <p:nvPr/>
        </p:nvSpPr>
        <p:spPr>
          <a:xfrm>
            <a:off x="10423385" y="1134231"/>
            <a:ext cx="966389"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合計</a:t>
            </a:r>
          </a:p>
        </p:txBody>
      </p:sp>
      <p:sp>
        <p:nvSpPr>
          <p:cNvPr id="1580" name="Rectangle 2"/>
          <p:cNvSpPr/>
          <p:nvPr/>
        </p:nvSpPr>
        <p:spPr>
          <a:xfrm>
            <a:off x="10423385"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1" name="Rectangle 2"/>
          <p:cNvSpPr/>
          <p:nvPr/>
        </p:nvSpPr>
        <p:spPr>
          <a:xfrm>
            <a:off x="10423385"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2" name="Rectangle 2"/>
          <p:cNvSpPr/>
          <p:nvPr/>
        </p:nvSpPr>
        <p:spPr>
          <a:xfrm>
            <a:off x="10436472"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83" name="Rectangle 2"/>
          <p:cNvSpPr/>
          <p:nvPr/>
        </p:nvSpPr>
        <p:spPr>
          <a:xfrm>
            <a:off x="10436472"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84" name="Rectangle 2"/>
          <p:cNvSpPr/>
          <p:nvPr/>
        </p:nvSpPr>
        <p:spPr>
          <a:xfrm>
            <a:off x="10436472"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5" name="Rectangle 2"/>
          <p:cNvSpPr/>
          <p:nvPr/>
        </p:nvSpPr>
        <p:spPr>
          <a:xfrm>
            <a:off x="10436472"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86" name="ValueChainHeader"/>
          <p:cNvSpPr>
            <a:spLocks noChangeArrowheads="1"/>
          </p:cNvSpPr>
          <p:nvPr>
            <p:custDataLst>
              <p:tags r:id="rId4"/>
            </p:custDataLst>
          </p:nvPr>
        </p:nvSpPr>
        <p:spPr bwMode="gray">
          <a:xfrm>
            <a:off x="7418097"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2029</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87" name="ValueChainHeader"/>
          <p:cNvSpPr>
            <a:spLocks noChangeArrowheads="1"/>
          </p:cNvSpPr>
          <p:nvPr>
            <p:custDataLst>
              <p:tags r:id="rId5"/>
            </p:custDataLst>
          </p:nvPr>
        </p:nvSpPr>
        <p:spPr bwMode="gray">
          <a:xfrm>
            <a:off x="8414316"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2030</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88" name="Rectangle 2"/>
          <p:cNvSpPr/>
          <p:nvPr/>
        </p:nvSpPr>
        <p:spPr>
          <a:xfrm>
            <a:off x="7418097"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9" name="Rectangle 2"/>
          <p:cNvSpPr/>
          <p:nvPr/>
        </p:nvSpPr>
        <p:spPr>
          <a:xfrm>
            <a:off x="7418097"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0" name="Rectangle 2"/>
          <p:cNvSpPr/>
          <p:nvPr/>
        </p:nvSpPr>
        <p:spPr>
          <a:xfrm>
            <a:off x="8414316"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1" name="Rectangle 2"/>
          <p:cNvSpPr/>
          <p:nvPr/>
        </p:nvSpPr>
        <p:spPr>
          <a:xfrm>
            <a:off x="8414316"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2" name="Rectangle 2"/>
          <p:cNvSpPr/>
          <p:nvPr/>
        </p:nvSpPr>
        <p:spPr>
          <a:xfrm>
            <a:off x="7423545"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3" name="Rectangle 2"/>
          <p:cNvSpPr/>
          <p:nvPr/>
        </p:nvSpPr>
        <p:spPr>
          <a:xfrm>
            <a:off x="7423545"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4" name="Rectangle 2"/>
          <p:cNvSpPr/>
          <p:nvPr/>
        </p:nvSpPr>
        <p:spPr>
          <a:xfrm>
            <a:off x="7423545"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5" name="Rectangle 2"/>
          <p:cNvSpPr/>
          <p:nvPr/>
        </p:nvSpPr>
        <p:spPr>
          <a:xfrm>
            <a:off x="7423545"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96" name="Rectangle 2"/>
          <p:cNvSpPr/>
          <p:nvPr/>
        </p:nvSpPr>
        <p:spPr>
          <a:xfrm>
            <a:off x="8427404"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7" name="Rectangle 2"/>
          <p:cNvSpPr/>
          <p:nvPr/>
        </p:nvSpPr>
        <p:spPr>
          <a:xfrm>
            <a:off x="8427404"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8" name="Rectangle 2"/>
          <p:cNvSpPr/>
          <p:nvPr/>
        </p:nvSpPr>
        <p:spPr>
          <a:xfrm>
            <a:off x="8427404"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9" name="Rectangle 2"/>
          <p:cNvSpPr/>
          <p:nvPr/>
        </p:nvSpPr>
        <p:spPr>
          <a:xfrm>
            <a:off x="8427404"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600" name="ValueChainHeader"/>
          <p:cNvSpPr>
            <a:spLocks noChangeArrowheads="1"/>
          </p:cNvSpPr>
          <p:nvPr>
            <p:custDataLst>
              <p:tags r:id="rId6"/>
            </p:custDataLst>
          </p:nvPr>
        </p:nvSpPr>
        <p:spPr bwMode="gray">
          <a:xfrm>
            <a:off x="9407841"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2031</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601" name="Rectangle 2"/>
          <p:cNvSpPr/>
          <p:nvPr/>
        </p:nvSpPr>
        <p:spPr>
          <a:xfrm>
            <a:off x="9407841"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2" name="Rectangle 2"/>
          <p:cNvSpPr/>
          <p:nvPr/>
        </p:nvSpPr>
        <p:spPr>
          <a:xfrm>
            <a:off x="9407841"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3" name="Rectangle 2"/>
          <p:cNvSpPr/>
          <p:nvPr/>
        </p:nvSpPr>
        <p:spPr>
          <a:xfrm>
            <a:off x="9420929"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604" name="Rectangle 2"/>
          <p:cNvSpPr/>
          <p:nvPr/>
        </p:nvSpPr>
        <p:spPr>
          <a:xfrm>
            <a:off x="9420929"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605" name="Rectangle 2"/>
          <p:cNvSpPr/>
          <p:nvPr/>
        </p:nvSpPr>
        <p:spPr>
          <a:xfrm>
            <a:off x="9420929"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6" name="Rectangle 2"/>
          <p:cNvSpPr/>
          <p:nvPr/>
        </p:nvSpPr>
        <p:spPr>
          <a:xfrm>
            <a:off x="9420929"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3" name="Rectangle 217">
            <a:extLst>
              <a:ext uri="{FF2B5EF4-FFF2-40B4-BE49-F238E27FC236}">
                <a16:creationId xmlns:a16="http://schemas.microsoft.com/office/drawing/2014/main" id="{812113E5-1250-D832-3F73-C3F9BD067CEE}"/>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テキスト ボックス 42">
            <a:extLst>
              <a:ext uri="{FF2B5EF4-FFF2-40B4-BE49-F238E27FC236}">
                <a16:creationId xmlns:a16="http://schemas.microsoft.com/office/drawing/2014/main" id="{2E531B03-D25F-61B5-C422-BA3574178D00}"/>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実施計画</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8A6AD597-F598-8263-39C4-CEBD2CB9D43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費用対効果</a:t>
            </a:r>
            <a:endParaRPr kumimoji="1" lang="en-US">
              <a:solidFill>
                <a:srgbClr val="FE9341"/>
              </a:solidFill>
              <a:latin typeface="Meiryo UI" panose="020B0604030504040204" pitchFamily="50" charset="-128"/>
              <a:ea typeface="Meiryo UI" panose="020B0604030504040204" pitchFamily="50" charset="-128"/>
            </a:endParaRPr>
          </a:p>
        </p:txBody>
      </p:sp>
      <p:sp>
        <p:nvSpPr>
          <p:cNvPr id="7" name="Oval 20">
            <a:extLst>
              <a:ext uri="{FF2B5EF4-FFF2-40B4-BE49-F238E27FC236}">
                <a16:creationId xmlns:a16="http://schemas.microsoft.com/office/drawing/2014/main" id="{81ACEAE5-0A4A-1060-BB31-712622D370D0}"/>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４</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34" name="Rectangle 2"/>
          <p:cNvSpPr/>
          <p:nvPr/>
        </p:nvSpPr>
        <p:spPr>
          <a:xfrm>
            <a:off x="6432098" y="674365"/>
            <a:ext cx="3869063" cy="405073"/>
          </a:xfrm>
          <a:prstGeom prst="wedgeRectCallout">
            <a:avLst>
              <a:gd name="adj1" fmla="val -26293"/>
              <a:gd name="adj2" fmla="val 9453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説明に必要な年数分を記入すること</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最短でも30年度まで記載</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年度等、複数年度分を纏めて頂くことも可</a:t>
            </a:r>
          </a:p>
        </p:txBody>
      </p:sp>
      <p:sp>
        <p:nvSpPr>
          <p:cNvPr id="4" name="Rectangle 2">
            <a:extLst>
              <a:ext uri="{FF2B5EF4-FFF2-40B4-BE49-F238E27FC236}">
                <a16:creationId xmlns:a16="http://schemas.microsoft.com/office/drawing/2014/main" id="{400E8E34-C886-50B5-390A-FC94A3D0B634}"/>
              </a:ext>
            </a:extLst>
          </p:cNvPr>
          <p:cNvSpPr/>
          <p:nvPr/>
        </p:nvSpPr>
        <p:spPr>
          <a:xfrm>
            <a:off x="5210919" y="66032"/>
            <a:ext cx="6422029"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buFont typeface="Trebuchet MS" panose="020B0603020202020204" pitchFamily="34" charset="0"/>
              <a:buChar char="​"/>
              <a:defRPr/>
            </a:pPr>
            <a:r>
              <a:rPr kumimoji="1" lang="ja-JP" altLang="en-US" sz="1400">
                <a:solidFill>
                  <a:srgbClr val="575757"/>
                </a:solidFill>
                <a:latin typeface="Meiryo UI" panose="020B0604030504040204" pitchFamily="50" charset="-128"/>
                <a:ea typeface="Meiryo UI" panose="020B0604030504040204" pitchFamily="50" charset="-128"/>
              </a:rPr>
              <a:t>受益者の立場で記載すること</a:t>
            </a:r>
            <a:endParaRPr kumimoji="1" lang="en-US" altLang="ja-JP" sz="1400">
              <a:solidFill>
                <a:srgbClr val="575757"/>
              </a:solidFill>
              <a:latin typeface="Meiryo UI" panose="020B0604030504040204" pitchFamily="50" charset="-128"/>
              <a:ea typeface="Meiryo UI" panose="020B0604030504040204" pitchFamily="50" charset="-128"/>
            </a:endParaRPr>
          </a:p>
          <a:p>
            <a:pPr lvl="0">
              <a:buFont typeface="Trebuchet MS" panose="020B0603020202020204" pitchFamily="34" charset="0"/>
              <a:buChar char="​"/>
              <a:defRPr/>
            </a:pP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企業版ふるさと納税制度（地方創生応援税制）を活用する計画の場合は明記すること</a:t>
            </a:r>
            <a:endParaRPr kumimoji="1" lang="en-US" altLang="ja-JP" sz="140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881493"/>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52"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752" name="think-cell data - do not delete" hidden="1"/>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758" name="Rectangle 217"/>
          <p:cNvSpPr/>
          <p:nvPr/>
        </p:nvSpPr>
        <p:spPr>
          <a:xfrm>
            <a:off x="630000" y="-253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評価の観点：オ　サイバーセキュリティ対策</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6A187DF2-16C4-DD6C-30B0-D979A68E8BE9}"/>
              </a:ext>
            </a:extLst>
          </p:cNvPr>
          <p:cNvSpPr/>
          <p:nvPr/>
        </p:nvSpPr>
        <p:spPr>
          <a:xfrm>
            <a:off x="5957889" y="98400"/>
            <a:ext cx="5594140"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サプライチェーンリスク対応を含めたサイバーセキュリティ対策の内容を記載ください</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D34A3F10-8B5B-A442-76A4-1B48FA79C64C}"/>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サイバーセキュリティ対策</a:t>
            </a:r>
            <a:endParaRPr kumimoji="1" lang="en-US">
              <a:solidFill>
                <a:srgbClr val="FE9341"/>
              </a:solidFill>
              <a:latin typeface="Meiryo UI" panose="020B0604030504040204" pitchFamily="50" charset="-128"/>
              <a:ea typeface="Meiryo UI" panose="020B0604030504040204" pitchFamily="50" charset="-128"/>
            </a:endParaRPr>
          </a:p>
        </p:txBody>
      </p:sp>
      <p:sp>
        <p:nvSpPr>
          <p:cNvPr id="8" name="テキスト ボックス 42">
            <a:extLst>
              <a:ext uri="{FF2B5EF4-FFF2-40B4-BE49-F238E27FC236}">
                <a16:creationId xmlns:a16="http://schemas.microsoft.com/office/drawing/2014/main" id="{40392E4C-8A9E-CFFD-25D1-6B8A8C28B8BF}"/>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chemeClr val="bg2">
                    <a:lumMod val="10000"/>
                  </a:schemeClr>
                </a:solidFill>
                <a:latin typeface="Meiryo UI" panose="020B0604030504040204" pitchFamily="50" charset="-128"/>
                <a:ea typeface="Meiryo UI" panose="020B0604030504040204" pitchFamily="50" charset="-128"/>
              </a:rPr>
              <a:t>Ⅴ</a:t>
            </a:r>
            <a:r>
              <a:rPr kumimoji="1" lang="ja-JP" altLang="en-US" sz="1400">
                <a:solidFill>
                  <a:schemeClr val="bg2">
                    <a:lumMod val="10000"/>
                  </a:schemeClr>
                </a:solidFill>
                <a:latin typeface="Meiryo UI" panose="020B0604030504040204" pitchFamily="50" charset="-128"/>
                <a:ea typeface="Meiryo UI" panose="020B0604030504040204" pitchFamily="50" charset="-128"/>
              </a:rPr>
              <a:t>　</a:t>
            </a:r>
            <a:r>
              <a:rPr lang="ja-JP" altLang="en-US" sz="1400">
                <a:solidFill>
                  <a:schemeClr val="bg2">
                    <a:lumMod val="10000"/>
                  </a:schemeClr>
                </a:solidFill>
                <a:latin typeface="Meiryo UI" panose="020B0604030504040204" pitchFamily="50" charset="-128"/>
                <a:ea typeface="Meiryo UI" panose="020B0604030504040204" pitchFamily="50" charset="-128"/>
              </a:rPr>
              <a:t>サイバーセキュリティ対策</a:t>
            </a:r>
          </a:p>
        </p:txBody>
      </p:sp>
    </p:spTree>
    <p:extLst>
      <p:ext uri="{BB962C8B-B14F-4D97-AF65-F5344CB8AC3E}">
        <p14:creationId xmlns:p14="http://schemas.microsoft.com/office/powerpoint/2010/main" val="3597440354"/>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4"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395" imgH="396" progId="TCLayout.ActiveDocument.1">
                  <p:embed/>
                </p:oleObj>
              </mc:Choice>
              <mc:Fallback>
                <p:oleObj name="think-cell スライド" r:id="rId5" imgW="395" imgH="396" progId="TCLayout.ActiveDocument.1">
                  <p:embed/>
                  <p:pic>
                    <p:nvPicPr>
                      <p:cNvPr id="1764" name="think-cell data - do not delete" hidden="1"/>
                      <p:cNvPicPr>
                        <a:picLocks noChangeAspect="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765" name="Rectangle 43"/>
          <p:cNvSpPr/>
          <p:nvPr/>
        </p:nvSpPr>
        <p:spPr>
          <a:xfrm>
            <a:off x="630000" y="2108200"/>
            <a:ext cx="5180250" cy="4058525"/>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000" tIns="36000" rIns="90000" bIns="3600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牛舎内にローカル</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5G</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環境を構築し、</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4K</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カメラと伝送映像の</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解析等により、リアルタイム遠隔監視、獣医師の遠隔指導の実装を検証し、実装化の要件を満たして、実装に進めるか判断</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実装に向けて、導入による作業工数の削減割合を検証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技術的に実装での運用が可能かどうか、音声・音質の精度を検証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実装後において、</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24</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時間の監視体制を確保するために、実施体制と各種機器の操作性を確認し、実運用が可能か検証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1766" name="Rectangle 43"/>
          <p:cNvSpPr/>
          <p:nvPr/>
        </p:nvSpPr>
        <p:spPr>
          <a:xfrm>
            <a:off x="5976320" y="2108200"/>
            <a:ext cx="5472732" cy="4058525"/>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000" tIns="36000" rIns="90000" bIns="3600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事業フィールドが属している</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地域の大規模な酪農家への横展開を想定</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地域の類似ユーザへ普及を行った後、全国の酪農家に対しても実装した技術の展開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具体的に横展開が容易な要素としては、</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が共通な場合、実装した技術の採用ニーズが高いものと考えられる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a:solidFill>
                  <a:srgbClr val="3EAD92"/>
                </a:solidFill>
                <a:latin typeface="Trebuchet MS" panose="020B0603020202020204" pitchFamily="34" charset="0"/>
                <a:ea typeface="Meiryo UI" panose="020B0604030504040204" pitchFamily="50" charset="-128"/>
              </a:rPr>
              <a:t>本事業</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では対象を乳用牛としているが、豚、馬など他の種類の家畜への技術の横展開についても可能性を検討</a:t>
            </a: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実装した技術について、</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の要素は変えることなく、他の種類の家畜について応用することで、</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のニーズが見込まれる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cs typeface="+mn-cs"/>
            </a:endParaRPr>
          </a:p>
        </p:txBody>
      </p:sp>
      <p:sp>
        <p:nvSpPr>
          <p:cNvPr id="1767" name="正方形/長方形 16"/>
          <p:cNvSpPr/>
          <p:nvPr/>
        </p:nvSpPr>
        <p:spPr>
          <a:xfrm>
            <a:off x="630000" y="1712859"/>
            <a:ext cx="5180250"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a:t>
            </a:r>
            <a:endParaRPr kumimoji="1" lang="en-US" altLang="zh-TW"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68" name="正方形/長方形 17"/>
          <p:cNvSpPr/>
          <p:nvPr/>
        </p:nvSpPr>
        <p:spPr>
          <a:xfrm>
            <a:off x="5976318" y="1712859"/>
            <a:ext cx="5472732"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横展開</a:t>
            </a:r>
          </a:p>
        </p:txBody>
      </p:sp>
      <p:sp>
        <p:nvSpPr>
          <p:cNvPr id="1769" name="Rectangle 40"/>
          <p:cNvSpPr/>
          <p:nvPr/>
        </p:nvSpPr>
        <p:spPr>
          <a:xfrm>
            <a:off x="5567320" y="159026"/>
            <a:ext cx="5994680" cy="1022612"/>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実装・横展開に向けた具体的な計画を記載すること</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「目指す姿に向けたステップと事業の位置づけ」の実装・横展開のステップと整合させ、具体的な内容をしめすこと</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kern="0">
                <a:solidFill>
                  <a:srgbClr val="575757"/>
                </a:solidFill>
                <a:latin typeface="Trebuchet MS" panose="020B0603020202020204" pitchFamily="34" charset="0"/>
                <a:ea typeface="Meiryo UI" panose="020B0604030504040204" pitchFamily="50" charset="-128"/>
              </a:rPr>
              <a:t>実施主体が民間企業の場合、横展開のスケジュールは必ず記載ください</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1" name="タイトル 3"/>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実装・横展開に向けた具体的計画</a:t>
            </a:r>
            <a:endParaRPr kumimoji="1" lang="en-US" altLang="ja-JP">
              <a:solidFill>
                <a:srgbClr val="575757"/>
              </a:solidFill>
              <a:latin typeface="Trebuchet MS" panose="020B0603020202020204" pitchFamily="34" charset="0"/>
              <a:ea typeface="Meiryo UI" panose="020B0604030504040204" pitchFamily="50" charset="-128"/>
            </a:endParaRPr>
          </a:p>
        </p:txBody>
      </p:sp>
      <p:sp>
        <p:nvSpPr>
          <p:cNvPr id="1772"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a:ln>
                  <a:noFill/>
                </a:ln>
                <a:solidFill>
                  <a:prstClr val="white"/>
                </a:solidFill>
                <a:effectLst/>
                <a:uLnTx/>
                <a:uFillTx/>
                <a:latin typeface="Trebuchet MS" panose="020B0603020202020204" pitchFamily="34" charset="0"/>
                <a:ea typeface="+mn-ea"/>
                <a:cs typeface="+mn-cs"/>
              </a:rPr>
              <a:t>1</a:t>
            </a:r>
            <a:endParaRPr kumimoji="0" lang="en-US" sz="2000" b="0" i="0" u="none" strike="noStrike" kern="1200" cap="none" spc="0" normalizeH="0" baseline="0" noProof="0">
              <a:ln>
                <a:noFill/>
              </a:ln>
              <a:solidFill>
                <a:prstClr val="white"/>
              </a:solidFill>
              <a:effectLst/>
              <a:uLnTx/>
              <a:uFillTx/>
              <a:latin typeface="Trebuchet MS" panose="020B0603020202020204" pitchFamily="34" charset="0"/>
              <a:ea typeface="+mn-ea"/>
              <a:cs typeface="+mn-cs"/>
            </a:endParaRPr>
          </a:p>
        </p:txBody>
      </p:sp>
      <p:sp>
        <p:nvSpPr>
          <p:cNvPr id="1773" name="ValueChainStarter"/>
          <p:cNvSpPr>
            <a:spLocks noChangeArrowheads="1"/>
          </p:cNvSpPr>
          <p:nvPr>
            <p:custDataLst>
              <p:tags r:id="rId1"/>
            </p:custDataLst>
          </p:nvPr>
        </p:nvSpPr>
        <p:spPr bwMode="gray">
          <a:xfrm>
            <a:off x="630000" y="1308062"/>
            <a:ext cx="5346320" cy="328319"/>
          </a:xfrm>
          <a:prstGeom prst="homePlate">
            <a:avLst>
              <a:gd name="adj" fmla="val 35213"/>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t>2026</a:t>
            </a:r>
          </a:p>
        </p:txBody>
      </p:sp>
      <p:sp>
        <p:nvSpPr>
          <p:cNvPr id="1774" name="ValueChainHeader"/>
          <p:cNvSpPr>
            <a:spLocks noChangeArrowheads="1"/>
          </p:cNvSpPr>
          <p:nvPr>
            <p:custDataLst>
              <p:tags r:id="rId2"/>
            </p:custDataLst>
          </p:nvPr>
        </p:nvSpPr>
        <p:spPr bwMode="gray">
          <a:xfrm>
            <a:off x="5915171" y="1308062"/>
            <a:ext cx="5648179" cy="328319"/>
          </a:xfrm>
          <a:prstGeom prst="chevron">
            <a:avLst>
              <a:gd name="adj" fmla="val 35213"/>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t>202X~202X</a:t>
            </a:r>
          </a:p>
        </p:txBody>
      </p:sp>
      <p:sp>
        <p:nvSpPr>
          <p:cNvPr id="1775" name="Rectangle 2"/>
          <p:cNvSpPr/>
          <p:nvPr/>
        </p:nvSpPr>
        <p:spPr>
          <a:xfrm>
            <a:off x="783455" y="955199"/>
            <a:ext cx="2623123" cy="304129"/>
          </a:xfrm>
          <a:prstGeom prst="wedgeRectCallout">
            <a:avLst>
              <a:gd name="adj1" fmla="val -20102"/>
              <a:gd name="adj2" fmla="val 86638"/>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スケジュールの年度を記載すること</a:t>
            </a: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6" name="Rectangle 217"/>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7" name="Rectangle 2"/>
          <p:cNvSpPr/>
          <p:nvPr/>
        </p:nvSpPr>
        <p:spPr>
          <a:xfrm>
            <a:off x="630000" y="5549938"/>
            <a:ext cx="6343294" cy="733186"/>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実装先・展開先の対象者と本ソリューション実装に対する確度が分かる声を記載ください</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3" name="テキスト ボックス 42">
            <a:extLst>
              <a:ext uri="{FF2B5EF4-FFF2-40B4-BE49-F238E27FC236}">
                <a16:creationId xmlns:a16="http://schemas.microsoft.com/office/drawing/2014/main" id="{74AFD251-FCE0-02DB-42D0-57D73AB145F5}"/>
              </a:ext>
            </a:extLst>
          </p:cNvPr>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Tree>
    <p:extLst>
      <p:ext uri="{BB962C8B-B14F-4D97-AF65-F5344CB8AC3E}">
        <p14:creationId xmlns:p14="http://schemas.microsoft.com/office/powerpoint/2010/main" val="1985542856"/>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83"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783" name="think-cell data - do not delete" hidden="1"/>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786"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787"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788" name="Straight Connector 195"/>
          <p:cNvCxnSpPr>
            <a:cxnSpLocks/>
          </p:cNvCxnSpPr>
          <p:nvPr/>
        </p:nvCxnSpPr>
        <p:spPr>
          <a:xfrm>
            <a:off x="4926809" y="2449482"/>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89" name="Straight Connector 195"/>
          <p:cNvCxnSpPr>
            <a:cxnSpLocks/>
          </p:cNvCxnSpPr>
          <p:nvPr/>
        </p:nvCxnSpPr>
        <p:spPr>
          <a:xfrm>
            <a:off x="4926809" y="3246576"/>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0" name="Straight Connector 195"/>
          <p:cNvCxnSpPr>
            <a:cxnSpLocks/>
          </p:cNvCxnSpPr>
          <p:nvPr/>
        </p:nvCxnSpPr>
        <p:spPr>
          <a:xfrm>
            <a:off x="4926809" y="4043670"/>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1" name="Straight Connector 195"/>
          <p:cNvCxnSpPr>
            <a:cxnSpLocks/>
          </p:cNvCxnSpPr>
          <p:nvPr/>
        </p:nvCxnSpPr>
        <p:spPr>
          <a:xfrm>
            <a:off x="4926809" y="4840764"/>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792" name="Rectangle 38"/>
          <p:cNvSpPr/>
          <p:nvPr/>
        </p:nvSpPr>
        <p:spPr>
          <a:xfrm>
            <a:off x="630000" y="1724638"/>
            <a:ext cx="3968818" cy="4638062"/>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793" name="Oval 20"/>
          <p:cNvSpPr>
            <a:spLocks noChangeArrowheads="1"/>
          </p:cNvSpPr>
          <p:nvPr/>
        </p:nvSpPr>
        <p:spPr>
          <a:xfrm>
            <a:off x="4926809" y="1724638"/>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794" name="Oval 20"/>
          <p:cNvSpPr>
            <a:spLocks noChangeArrowheads="1"/>
          </p:cNvSpPr>
          <p:nvPr/>
        </p:nvSpPr>
        <p:spPr>
          <a:xfrm>
            <a:off x="4926809" y="2521732"/>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795" name="Oval 20"/>
          <p:cNvSpPr>
            <a:spLocks noChangeArrowheads="1"/>
          </p:cNvSpPr>
          <p:nvPr/>
        </p:nvSpPr>
        <p:spPr>
          <a:xfrm>
            <a:off x="4926809" y="331882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796" name="Oval 20"/>
          <p:cNvSpPr>
            <a:spLocks noChangeArrowheads="1"/>
          </p:cNvSpPr>
          <p:nvPr/>
        </p:nvSpPr>
        <p:spPr>
          <a:xfrm>
            <a:off x="4926809" y="4115920"/>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d</a:t>
            </a:r>
          </a:p>
        </p:txBody>
      </p:sp>
      <p:sp>
        <p:nvSpPr>
          <p:cNvPr id="1797" name="Oval 20"/>
          <p:cNvSpPr>
            <a:spLocks noChangeArrowheads="1"/>
          </p:cNvSpPr>
          <p:nvPr/>
        </p:nvSpPr>
        <p:spPr>
          <a:xfrm>
            <a:off x="4926809" y="4913014"/>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e</a:t>
            </a:r>
          </a:p>
        </p:txBody>
      </p:sp>
      <p:sp>
        <p:nvSpPr>
          <p:cNvPr id="1798" name="Rectangle 45"/>
          <p:cNvSpPr/>
          <p:nvPr/>
        </p:nvSpPr>
        <p:spPr>
          <a:xfrm>
            <a:off x="597838" y="1312751"/>
            <a:ext cx="396881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実施体制図</a:t>
            </a:r>
          </a:p>
        </p:txBody>
      </p:sp>
      <p:sp>
        <p:nvSpPr>
          <p:cNvPr id="1799" name="Rectangle 45"/>
          <p:cNvSpPr/>
          <p:nvPr/>
        </p:nvSpPr>
        <p:spPr>
          <a:xfrm>
            <a:off x="4926809" y="1312751"/>
            <a:ext cx="159835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団体名</a:t>
            </a:r>
          </a:p>
        </p:txBody>
      </p:sp>
      <p:sp>
        <p:nvSpPr>
          <p:cNvPr id="1800" name="Rectangle 45"/>
          <p:cNvSpPr/>
          <p:nvPr/>
        </p:nvSpPr>
        <p:spPr>
          <a:xfrm>
            <a:off x="9964993" y="1312751"/>
            <a:ext cx="159835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リソース</a:t>
            </a:r>
          </a:p>
        </p:txBody>
      </p:sp>
      <p:sp>
        <p:nvSpPr>
          <p:cNvPr id="1801" name="Rectangle 9"/>
          <p:cNvSpPr/>
          <p:nvPr/>
        </p:nvSpPr>
        <p:spPr>
          <a:xfrm>
            <a:off x="4926810" y="1724638"/>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2" name="Rectangle 12"/>
          <p:cNvSpPr/>
          <p:nvPr/>
        </p:nvSpPr>
        <p:spPr>
          <a:xfrm>
            <a:off x="9964993" y="1724638"/>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a:t>
            </a: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名</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03" name="Rectangle 19"/>
          <p:cNvSpPr/>
          <p:nvPr/>
        </p:nvSpPr>
        <p:spPr>
          <a:xfrm>
            <a:off x="4926810" y="2521732"/>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4" name="Rectangle 22"/>
          <p:cNvSpPr/>
          <p:nvPr/>
        </p:nvSpPr>
        <p:spPr>
          <a:xfrm>
            <a:off x="9964993" y="2521732"/>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5" name="Rectangle 23"/>
          <p:cNvSpPr/>
          <p:nvPr/>
        </p:nvSpPr>
        <p:spPr>
          <a:xfrm>
            <a:off x="4926810" y="3318826"/>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6" name="Rectangle 26"/>
          <p:cNvSpPr/>
          <p:nvPr/>
        </p:nvSpPr>
        <p:spPr>
          <a:xfrm>
            <a:off x="9964993" y="3318826"/>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7" name="Rectangle 27"/>
          <p:cNvSpPr/>
          <p:nvPr/>
        </p:nvSpPr>
        <p:spPr>
          <a:xfrm>
            <a:off x="4926810" y="4115920"/>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8" name="Rectangle 32"/>
          <p:cNvSpPr/>
          <p:nvPr/>
        </p:nvSpPr>
        <p:spPr>
          <a:xfrm>
            <a:off x="9964993" y="4115920"/>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9" name="Rectangle 34"/>
          <p:cNvSpPr/>
          <p:nvPr/>
        </p:nvSpPr>
        <p:spPr>
          <a:xfrm>
            <a:off x="4926810" y="4913014"/>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0" name="Rectangle 37"/>
          <p:cNvSpPr/>
          <p:nvPr/>
        </p:nvSpPr>
        <p:spPr>
          <a:xfrm>
            <a:off x="9964993" y="4913014"/>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1" name="Rectangle 88"/>
          <p:cNvSpPr/>
          <p:nvPr/>
        </p:nvSpPr>
        <p:spPr>
          <a:xfrm>
            <a:off x="4926810" y="5710106"/>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2" name="Rectangle 79"/>
          <p:cNvSpPr/>
          <p:nvPr/>
        </p:nvSpPr>
        <p:spPr>
          <a:xfrm>
            <a:off x="6610422" y="1312751"/>
            <a:ext cx="3269316"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役割</a:t>
            </a:r>
          </a:p>
        </p:txBody>
      </p:sp>
      <p:sp>
        <p:nvSpPr>
          <p:cNvPr id="1813" name="Rectangle 10"/>
          <p:cNvSpPr/>
          <p:nvPr/>
        </p:nvSpPr>
        <p:spPr>
          <a:xfrm>
            <a:off x="6610422" y="1724638"/>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プロジェクトの全体管理</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4" name="Rectangle 20"/>
          <p:cNvSpPr/>
          <p:nvPr/>
        </p:nvSpPr>
        <p:spPr>
          <a:xfrm>
            <a:off x="6610422" y="2521732"/>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実装場所の提供、地域住民との合意形成</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5" name="Rectangle 24"/>
          <p:cNvSpPr/>
          <p:nvPr/>
        </p:nvSpPr>
        <p:spPr>
          <a:xfrm>
            <a:off x="6610422" y="3318826"/>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ソリューション開発担当</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6" name="Rectangle 28"/>
          <p:cNvSpPr/>
          <p:nvPr/>
        </p:nvSpPr>
        <p:spPr>
          <a:xfrm>
            <a:off x="6610422" y="4115920"/>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通信インフラ担当</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7" name="Rectangle 35"/>
          <p:cNvSpPr/>
          <p:nvPr/>
        </p:nvSpPr>
        <p:spPr>
          <a:xfrm>
            <a:off x="6610422" y="4913014"/>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p>
        </p:txBody>
      </p:sp>
      <p:sp>
        <p:nvSpPr>
          <p:cNvPr id="1818" name="Rectangle 89"/>
          <p:cNvSpPr/>
          <p:nvPr/>
        </p:nvSpPr>
        <p:spPr>
          <a:xfrm>
            <a:off x="6610422" y="5710106"/>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p>
        </p:txBody>
      </p:sp>
      <p:sp>
        <p:nvSpPr>
          <p:cNvPr id="1819" name="Rectangle 93"/>
          <p:cNvSpPr/>
          <p:nvPr/>
        </p:nvSpPr>
        <p:spPr>
          <a:xfrm>
            <a:off x="9964993" y="5710106"/>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cxnSp>
        <p:nvCxnSpPr>
          <p:cNvPr id="1820" name="Straight Connector 195"/>
          <p:cNvCxnSpPr>
            <a:cxnSpLocks/>
          </p:cNvCxnSpPr>
          <p:nvPr/>
        </p:nvCxnSpPr>
        <p:spPr>
          <a:xfrm>
            <a:off x="4926809" y="5637858"/>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21" name="Oval 20"/>
          <p:cNvSpPr>
            <a:spLocks noChangeArrowheads="1"/>
          </p:cNvSpPr>
          <p:nvPr/>
        </p:nvSpPr>
        <p:spPr>
          <a:xfrm>
            <a:off x="4926810" y="5710107"/>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f</a:t>
            </a:r>
          </a:p>
        </p:txBody>
      </p:sp>
      <p:grpSp>
        <p:nvGrpSpPr>
          <p:cNvPr id="1822" name="グループ化 14"/>
          <p:cNvGrpSpPr/>
          <p:nvPr/>
        </p:nvGrpSpPr>
        <p:grpSpPr>
          <a:xfrm>
            <a:off x="712213" y="2385439"/>
            <a:ext cx="3740067" cy="3613195"/>
            <a:chOff x="744375" y="2385439"/>
            <a:chExt cx="3740067" cy="3613195"/>
          </a:xfrm>
        </p:grpSpPr>
        <p:grpSp>
          <p:nvGrpSpPr>
            <p:cNvPr id="1823" name="Group 109"/>
            <p:cNvGrpSpPr/>
            <p:nvPr/>
          </p:nvGrpSpPr>
          <p:grpSpPr>
            <a:xfrm>
              <a:off x="744375" y="2385439"/>
              <a:ext cx="3740067" cy="3613195"/>
              <a:chOff x="744375" y="2749505"/>
              <a:chExt cx="3740067" cy="3613195"/>
            </a:xfrm>
          </p:grpSpPr>
          <p:sp>
            <p:nvSpPr>
              <p:cNvPr id="1824" name="Rectangle 16"/>
              <p:cNvSpPr/>
              <p:nvPr/>
            </p:nvSpPr>
            <p:spPr>
              <a:xfrm>
                <a:off x="2173469" y="2800305"/>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5" name="Rectangle 17"/>
              <p:cNvSpPr/>
              <p:nvPr/>
            </p:nvSpPr>
            <p:spPr>
              <a:xfrm>
                <a:off x="2173469"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6" name="Rectangle 19"/>
              <p:cNvSpPr/>
              <p:nvPr/>
            </p:nvSpPr>
            <p:spPr>
              <a:xfrm>
                <a:off x="814225"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7" name="Rectangle 20"/>
              <p:cNvSpPr/>
              <p:nvPr/>
            </p:nvSpPr>
            <p:spPr>
              <a:xfrm>
                <a:off x="3532713"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8" name="Rectangle 21"/>
              <p:cNvSpPr/>
              <p:nvPr/>
            </p:nvSpPr>
            <p:spPr>
              <a:xfrm>
                <a:off x="3532713" y="4816699"/>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cxnSp>
            <p:nvCxnSpPr>
              <p:cNvPr id="1829" name="Straight Connector 23"/>
              <p:cNvCxnSpPr>
                <a:cxnSpLocks/>
                <a:stCxn id="1824" idx="2"/>
                <a:endCxn id="1825" idx="0"/>
              </p:cNvCxnSpPr>
              <p:nvPr/>
            </p:nvCxnSpPr>
            <p:spPr>
              <a:xfrm>
                <a:off x="2649334" y="3338108"/>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0" name="Straight Connector 24"/>
              <p:cNvCxnSpPr>
                <a:cxnSpLocks/>
                <a:stCxn id="1827" idx="2"/>
                <a:endCxn id="1828" idx="0"/>
              </p:cNvCxnSpPr>
              <p:nvPr/>
            </p:nvCxnSpPr>
            <p:spPr>
              <a:xfrm>
                <a:off x="4008578" y="4346305"/>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1" name="Straight Connector 30"/>
              <p:cNvCxnSpPr>
                <a:cxnSpLocks/>
                <a:stCxn id="1826" idx="0"/>
                <a:endCxn id="1824" idx="2"/>
              </p:cNvCxnSpPr>
              <p:nvPr/>
            </p:nvCxnSpPr>
            <p:spPr>
              <a:xfrm rot="5400000" flipH="1" flipV="1">
                <a:off x="1734515"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2" name="Oval 20"/>
              <p:cNvSpPr>
                <a:spLocks noChangeArrowheads="1"/>
              </p:cNvSpPr>
              <p:nvPr/>
            </p:nvSpPr>
            <p:spPr>
              <a:xfrm>
                <a:off x="2103619" y="2749505"/>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833" name="Oval 20"/>
              <p:cNvSpPr>
                <a:spLocks noChangeArrowheads="1"/>
              </p:cNvSpPr>
              <p:nvPr/>
            </p:nvSpPr>
            <p:spPr>
              <a:xfrm>
                <a:off x="2103619"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834" name="Oval 20"/>
              <p:cNvSpPr>
                <a:spLocks noChangeArrowheads="1"/>
              </p:cNvSpPr>
              <p:nvPr/>
            </p:nvSpPr>
            <p:spPr>
              <a:xfrm>
                <a:off x="744375"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835" name="Oval 20"/>
              <p:cNvSpPr>
                <a:spLocks noChangeArrowheads="1"/>
              </p:cNvSpPr>
              <p:nvPr/>
            </p:nvSpPr>
            <p:spPr>
              <a:xfrm>
                <a:off x="3462862"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d</a:t>
                </a:r>
              </a:p>
            </p:txBody>
          </p:sp>
          <p:sp>
            <p:nvSpPr>
              <p:cNvPr id="1836" name="Oval 20"/>
              <p:cNvSpPr>
                <a:spLocks noChangeArrowheads="1"/>
              </p:cNvSpPr>
              <p:nvPr/>
            </p:nvSpPr>
            <p:spPr>
              <a:xfrm>
                <a:off x="3462862" y="473082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e</a:t>
                </a:r>
              </a:p>
            </p:txBody>
          </p:sp>
          <p:cxnSp>
            <p:nvCxnSpPr>
              <p:cNvPr id="1837" name="Straight Connector 30"/>
              <p:cNvCxnSpPr>
                <a:cxnSpLocks/>
                <a:stCxn id="1827" idx="0"/>
                <a:endCxn id="1824" idx="2"/>
              </p:cNvCxnSpPr>
              <p:nvPr/>
            </p:nvCxnSpPr>
            <p:spPr>
              <a:xfrm rot="16200000" flipV="1">
                <a:off x="3093759"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8" name="Rectangle 21"/>
              <p:cNvSpPr/>
              <p:nvPr/>
            </p:nvSpPr>
            <p:spPr>
              <a:xfrm>
                <a:off x="3532713" y="5824897"/>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39" name="Oval 20"/>
              <p:cNvSpPr>
                <a:spLocks noChangeArrowheads="1"/>
              </p:cNvSpPr>
              <p:nvPr/>
            </p:nvSpPr>
            <p:spPr>
              <a:xfrm>
                <a:off x="3462862" y="57404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f</a:t>
                </a:r>
              </a:p>
            </p:txBody>
          </p:sp>
        </p:grpSp>
        <p:cxnSp>
          <p:nvCxnSpPr>
            <p:cNvPr id="1840" name="Straight Connector 24"/>
            <p:cNvCxnSpPr>
              <a:cxnSpLocks/>
              <a:stCxn id="1828" idx="2"/>
              <a:endCxn id="1838" idx="0"/>
            </p:cNvCxnSpPr>
            <p:nvPr/>
          </p:nvCxnSpPr>
          <p:spPr>
            <a:xfrm>
              <a:off x="4008578" y="4990436"/>
              <a:ext cx="0" cy="47039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841" name="Rectangle 2"/>
          <p:cNvSpPr/>
          <p:nvPr/>
        </p:nvSpPr>
        <p:spPr>
          <a:xfrm>
            <a:off x="597838" y="1324734"/>
            <a:ext cx="3968818" cy="5093040"/>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17">
            <a:extLst>
              <a:ext uri="{FF2B5EF4-FFF2-40B4-BE49-F238E27FC236}">
                <a16:creationId xmlns:a16="http://schemas.microsoft.com/office/drawing/2014/main" id="{2717A47B-6446-64E9-0C21-E1513CF587A7}"/>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6" name="タイトル 3">
            <a:extLst>
              <a:ext uri="{FF2B5EF4-FFF2-40B4-BE49-F238E27FC236}">
                <a16:creationId xmlns:a16="http://schemas.microsoft.com/office/drawing/2014/main" id="{6B47E652-5B35-7F7C-3C81-05A35CBB0435}"/>
              </a:ext>
            </a:extLst>
          </p:cNvPr>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横展開の体制</a:t>
            </a:r>
            <a:endParaRPr kumimoji="1" lang="en-US" altLang="ja-JP">
              <a:solidFill>
                <a:srgbClr val="575757"/>
              </a:solidFill>
              <a:latin typeface="Trebuchet MS" panose="020B0603020202020204" pitchFamily="34" charset="0"/>
              <a:ea typeface="Meiryo UI" panose="020B0604030504040204" pitchFamily="50" charset="-128"/>
            </a:endParaRPr>
          </a:p>
        </p:txBody>
      </p:sp>
      <p:sp>
        <p:nvSpPr>
          <p:cNvPr id="2" name="Rectangle 2">
            <a:extLst>
              <a:ext uri="{FF2B5EF4-FFF2-40B4-BE49-F238E27FC236}">
                <a16:creationId xmlns:a16="http://schemas.microsoft.com/office/drawing/2014/main" id="{DAAA14CB-F20B-7093-A7D3-A6C9C1A1593B}"/>
              </a:ext>
            </a:extLst>
          </p:cNvPr>
          <p:cNvSpPr/>
          <p:nvPr/>
        </p:nvSpPr>
        <p:spPr>
          <a:xfrm>
            <a:off x="6327971" y="98400"/>
            <a:ext cx="522405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横展開時における各団体の役割と必要リソースを記載すること</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9672797"/>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17">
            <a:extLst>
              <a:ext uri="{FF2B5EF4-FFF2-40B4-BE49-F238E27FC236}">
                <a16:creationId xmlns:a16="http://schemas.microsoft.com/office/drawing/2014/main" id="{CC552E6E-0848-4D52-82B9-E9D1B0BB5161}"/>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graphicFrame>
        <p:nvGraphicFramePr>
          <p:cNvPr id="1848"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395" imgH="396" progId="TCLayout.ActiveDocument.1">
                  <p:embed/>
                </p:oleObj>
              </mc:Choice>
              <mc:Fallback>
                <p:oleObj name="think-cell スライド" r:id="rId9" imgW="395" imgH="396" progId="TCLayout.ActiveDocument.1">
                  <p:embed/>
                  <p:pic>
                    <p:nvPicPr>
                      <p:cNvPr id="1848" name="think-cell data - do not delete" hidden="1"/>
                      <p:cNvPicPr>
                        <a:picLocks noChangeAspect="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1849"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資金計画</a:t>
            </a:r>
            <a:endParaRPr kumimoji="1" lang="en-US">
              <a:solidFill>
                <a:srgbClr val="FE9341"/>
              </a:solidFill>
              <a:latin typeface="Meiryo UI" panose="020B0604030504040204" pitchFamily="50" charset="-128"/>
              <a:ea typeface="Meiryo UI" panose="020B0604030504040204" pitchFamily="50" charset="-128"/>
            </a:endParaRPr>
          </a:p>
        </p:txBody>
      </p:sp>
      <p:sp>
        <p:nvSpPr>
          <p:cNvPr id="1850" name="Rectangle 2"/>
          <p:cNvSpPr/>
          <p:nvPr/>
        </p:nvSpPr>
        <p:spPr>
          <a:xfrm>
            <a:off x="4860921" y="-6173"/>
            <a:ext cx="6733241" cy="1036376"/>
          </a:xfrm>
          <a:prstGeom prst="rect">
            <a:avLst/>
          </a:prstGeom>
          <a:solidFill>
            <a:srgbClr val="CBE1EE"/>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各年度の費用小計に対して、経費を負担する主体を記載してください</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補助金等の記載も含む</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。今回の実装経費も含め記載してください</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企業版ふるさと納税制度（地方創生応援税制）を活用する計画の場合は明記すること</a:t>
            </a:r>
            <a:endParaRPr kumimoji="1" lang="en-US" altLang="ja-JP" sz="1200">
              <a:solidFill>
                <a:srgbClr val="575757"/>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補助金や交付金、ふるさと納税制度等を財源として予定している場合は、その金額の確からしさや調整状況についても必ず記載</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1"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852"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３</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854" name="Rectangle 3"/>
          <p:cNvSpPr/>
          <p:nvPr/>
        </p:nvSpPr>
        <p:spPr>
          <a:xfrm>
            <a:off x="599841" y="1748449"/>
            <a:ext cx="519509" cy="2228059"/>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費用</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5" name="Rectangle 3"/>
          <p:cNvSpPr/>
          <p:nvPr/>
        </p:nvSpPr>
        <p:spPr>
          <a:xfrm>
            <a:off x="1119349" y="3663850"/>
            <a:ext cx="1980891" cy="312663"/>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小計</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856" name="Straight Connector 71"/>
          <p:cNvCxnSpPr>
            <a:cxnSpLocks/>
          </p:cNvCxnSpPr>
          <p:nvPr/>
        </p:nvCxnSpPr>
        <p:spPr>
          <a:xfrm>
            <a:off x="1186796" y="3611476"/>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57" name="Rectangle 2"/>
          <p:cNvSpPr/>
          <p:nvPr/>
        </p:nvSpPr>
        <p:spPr>
          <a:xfrm>
            <a:off x="936910" y="1036379"/>
            <a:ext cx="1820364" cy="430887"/>
          </a:xfrm>
          <a:prstGeom prst="wedgeRectCallout">
            <a:avLst>
              <a:gd name="adj1" fmla="val 50414"/>
              <a:gd name="adj2" fmla="val 964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④にて記載した費用の合計額を転記すること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8" name="Rectangle 2"/>
          <p:cNvSpPr/>
          <p:nvPr/>
        </p:nvSpPr>
        <p:spPr>
          <a:xfrm>
            <a:off x="9337754" y="866205"/>
            <a:ext cx="2395442" cy="430887"/>
          </a:xfrm>
          <a:prstGeom prst="wedgeRectCallout">
            <a:avLst>
              <a:gd name="adj1" fmla="val -75226"/>
              <a:gd name="adj2" fmla="val 6045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必要な年度分を記載すること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最短</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でも</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20</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3</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1</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年度まで記載</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859" name="Rectangle 3"/>
          <p:cNvSpPr/>
          <p:nvPr/>
        </p:nvSpPr>
        <p:spPr>
          <a:xfrm>
            <a:off x="1186797" y="2497278"/>
            <a:ext cx="345059" cy="1071386"/>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60" name="ValueChainStarter"/>
          <p:cNvSpPr>
            <a:spLocks noChangeArrowheads="1"/>
          </p:cNvSpPr>
          <p:nvPr>
            <p:custDataLst>
              <p:tags r:id="rId1"/>
            </p:custDataLst>
          </p:nvPr>
        </p:nvSpPr>
        <p:spPr bwMode="gray">
          <a:xfrm>
            <a:off x="3195280" y="1349743"/>
            <a:ext cx="1392525" cy="336912"/>
          </a:xfrm>
          <a:prstGeom prst="homePlate">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2026</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1" name="ValueChainHeader"/>
          <p:cNvSpPr>
            <a:spLocks noChangeArrowheads="1"/>
          </p:cNvSpPr>
          <p:nvPr>
            <p:custDataLst>
              <p:tags r:id="rId2"/>
            </p:custDataLst>
          </p:nvPr>
        </p:nvSpPr>
        <p:spPr bwMode="gray">
          <a:xfrm>
            <a:off x="4594264"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2" name="ValueChainHeader"/>
          <p:cNvSpPr>
            <a:spLocks noChangeArrowheads="1"/>
          </p:cNvSpPr>
          <p:nvPr>
            <p:custDataLst>
              <p:tags r:id="rId3"/>
            </p:custDataLst>
          </p:nvPr>
        </p:nvSpPr>
        <p:spPr bwMode="gray">
          <a:xfrm>
            <a:off x="5993250"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2028</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3" name="Rectangle 2"/>
          <p:cNvSpPr/>
          <p:nvPr/>
        </p:nvSpPr>
        <p:spPr>
          <a:xfrm>
            <a:off x="3195280"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4" name="Rectangle 2"/>
          <p:cNvSpPr/>
          <p:nvPr/>
        </p:nvSpPr>
        <p:spPr>
          <a:xfrm>
            <a:off x="4594264"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5" name="Rectangle 2"/>
          <p:cNvSpPr/>
          <p:nvPr/>
        </p:nvSpPr>
        <p:spPr>
          <a:xfrm>
            <a:off x="5993250"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6" name="Rectangle 2"/>
          <p:cNvSpPr/>
          <p:nvPr/>
        </p:nvSpPr>
        <p:spPr>
          <a:xfrm>
            <a:off x="3195280"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7" name="Rectangle 2"/>
          <p:cNvSpPr/>
          <p:nvPr/>
        </p:nvSpPr>
        <p:spPr>
          <a:xfrm>
            <a:off x="459426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8" name="Rectangle 2"/>
          <p:cNvSpPr/>
          <p:nvPr/>
        </p:nvSpPr>
        <p:spPr>
          <a:xfrm>
            <a:off x="5993250"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9" name="ValueChainHeader"/>
          <p:cNvSpPr>
            <a:spLocks noChangeArrowheads="1"/>
          </p:cNvSpPr>
          <p:nvPr>
            <p:custDataLst>
              <p:tags r:id="rId4"/>
            </p:custDataLst>
          </p:nvPr>
        </p:nvSpPr>
        <p:spPr bwMode="gray">
          <a:xfrm>
            <a:off x="7385774"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2029</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0" name="ValueChainHeader"/>
          <p:cNvSpPr>
            <a:spLocks noChangeArrowheads="1"/>
          </p:cNvSpPr>
          <p:nvPr>
            <p:custDataLst>
              <p:tags r:id="rId5"/>
            </p:custDataLst>
          </p:nvPr>
        </p:nvSpPr>
        <p:spPr bwMode="gray">
          <a:xfrm>
            <a:off x="8784758"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2030</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1" name="Rectangle 2"/>
          <p:cNvSpPr/>
          <p:nvPr/>
        </p:nvSpPr>
        <p:spPr>
          <a:xfrm>
            <a:off x="7385774"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2" name="Rectangle 2"/>
          <p:cNvSpPr/>
          <p:nvPr/>
        </p:nvSpPr>
        <p:spPr>
          <a:xfrm>
            <a:off x="8784758"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3" name="Rectangle 2"/>
          <p:cNvSpPr/>
          <p:nvPr/>
        </p:nvSpPr>
        <p:spPr>
          <a:xfrm>
            <a:off x="738577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4" name="Rectangle 2"/>
          <p:cNvSpPr/>
          <p:nvPr/>
        </p:nvSpPr>
        <p:spPr>
          <a:xfrm>
            <a:off x="8784758"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5" name="Rectangle 2"/>
          <p:cNvSpPr/>
          <p:nvPr/>
        </p:nvSpPr>
        <p:spPr>
          <a:xfrm>
            <a:off x="3021008" y="2948416"/>
            <a:ext cx="3338695" cy="649932"/>
          </a:xfrm>
          <a:prstGeom prst="wedgeRectCallout">
            <a:avLst>
              <a:gd name="adj1" fmla="val -75593"/>
              <a:gd name="adj2" fmla="val -3709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本ページでは、</a:t>
            </a:r>
            <a:r>
              <a:rPr kumimoji="1" lang="en-US" altLang="ja-JP" sz="1400">
                <a:solidFill>
                  <a:srgbClr val="575757"/>
                </a:solidFill>
                <a:latin typeface="Meiryo UI" panose="020B0604030504040204" pitchFamily="50" charset="-128"/>
                <a:ea typeface="Meiryo UI" panose="020B0604030504040204" pitchFamily="50" charset="-128"/>
              </a:rPr>
              <a:t>p.13</a:t>
            </a:r>
            <a:r>
              <a:rPr kumimoji="1" lang="ja-JP" altLang="en-US" sz="1400">
                <a:solidFill>
                  <a:srgbClr val="575757"/>
                </a:solidFill>
                <a:latin typeface="Meiryo UI" panose="020B0604030504040204" pitchFamily="50" charset="-128"/>
                <a:ea typeface="Meiryo UI" panose="020B0604030504040204" pitchFamily="50" charset="-128"/>
              </a:rPr>
              <a:t>に含んでいなかった「横展開にかかる費用」も記載する</a:t>
            </a:r>
            <a:endParaRPr kumimoji="1" lang="en-US" altLang="ja-JP" sz="1400">
              <a:solidFill>
                <a:srgbClr val="575757"/>
              </a:solidFill>
              <a:latin typeface="Meiryo UI" panose="020B0604030504040204" pitchFamily="50" charset="-128"/>
              <a:ea typeface="Meiryo UI" panose="020B0604030504040204" pitchFamily="50" charset="-128"/>
            </a:endParaRPr>
          </a:p>
          <a:p>
            <a:pPr marL="324000" lvl="1" indent="-216000">
              <a:buClr>
                <a:schemeClr val="tx2"/>
              </a:buClr>
              <a:buFont typeface="Trebuchet MS" panose="020B0603020202020204" pitchFamily="34" charset="0"/>
              <a:buChar char="•"/>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かかる費用の</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内訳</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も補記すること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76" name="ValueChainHeader"/>
          <p:cNvSpPr>
            <a:spLocks noChangeArrowheads="1"/>
          </p:cNvSpPr>
          <p:nvPr>
            <p:custDataLst>
              <p:tags r:id="rId6"/>
            </p:custDataLst>
          </p:nvPr>
        </p:nvSpPr>
        <p:spPr bwMode="gray">
          <a:xfrm>
            <a:off x="10170825"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2031</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7" name="Rectangle 2"/>
          <p:cNvSpPr/>
          <p:nvPr/>
        </p:nvSpPr>
        <p:spPr>
          <a:xfrm>
            <a:off x="10170825"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grpSp>
        <p:nvGrpSpPr>
          <p:cNvPr id="1878" name="グループ化 22"/>
          <p:cNvGrpSpPr/>
          <p:nvPr/>
        </p:nvGrpSpPr>
        <p:grpSpPr>
          <a:xfrm>
            <a:off x="1186796" y="1748449"/>
            <a:ext cx="10376554" cy="696456"/>
            <a:chOff x="1186796" y="1732362"/>
            <a:chExt cx="10376554" cy="878295"/>
          </a:xfrm>
        </p:grpSpPr>
        <p:sp>
          <p:nvSpPr>
            <p:cNvPr id="1879" name="Rectangle 3"/>
            <p:cNvSpPr/>
            <p:nvPr/>
          </p:nvSpPr>
          <p:spPr>
            <a:xfrm>
              <a:off x="1186797" y="1732362"/>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事業費</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_</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イニシャル</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80" name="Rectangle 3"/>
            <p:cNvSpPr/>
            <p:nvPr/>
          </p:nvSpPr>
          <p:spPr>
            <a:xfrm>
              <a:off x="1186797" y="2202477"/>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事業費</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_</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ランニング</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881" name="Straight Connector 71"/>
            <p:cNvCxnSpPr>
              <a:cxnSpLocks/>
            </p:cNvCxnSpPr>
            <p:nvPr/>
          </p:nvCxnSpPr>
          <p:spPr>
            <a:xfrm>
              <a:off x="1186796" y="2150104"/>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82" name="Straight Connector 71"/>
            <p:cNvCxnSpPr>
              <a:cxnSpLocks/>
            </p:cNvCxnSpPr>
            <p:nvPr/>
          </p:nvCxnSpPr>
          <p:spPr>
            <a:xfrm>
              <a:off x="1186796" y="2610657"/>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83" name="Rectangle 2"/>
            <p:cNvSpPr/>
            <p:nvPr/>
          </p:nvSpPr>
          <p:spPr>
            <a:xfrm>
              <a:off x="319528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4" name="Rectangle 2"/>
            <p:cNvSpPr/>
            <p:nvPr/>
          </p:nvSpPr>
          <p:spPr>
            <a:xfrm>
              <a:off x="319528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5" name="Rectangle 2"/>
            <p:cNvSpPr/>
            <p:nvPr/>
          </p:nvSpPr>
          <p:spPr>
            <a:xfrm>
              <a:off x="459426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6" name="Rectangle 2"/>
            <p:cNvSpPr/>
            <p:nvPr/>
          </p:nvSpPr>
          <p:spPr>
            <a:xfrm>
              <a:off x="459426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7" name="Rectangle 2"/>
            <p:cNvSpPr/>
            <p:nvPr/>
          </p:nvSpPr>
          <p:spPr>
            <a:xfrm>
              <a:off x="599325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8" name="Rectangle 2"/>
            <p:cNvSpPr/>
            <p:nvPr/>
          </p:nvSpPr>
          <p:spPr>
            <a:xfrm>
              <a:off x="599325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9" name="Rectangle 2"/>
            <p:cNvSpPr/>
            <p:nvPr/>
          </p:nvSpPr>
          <p:spPr>
            <a:xfrm>
              <a:off x="738577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0" name="Rectangle 2"/>
            <p:cNvSpPr/>
            <p:nvPr/>
          </p:nvSpPr>
          <p:spPr>
            <a:xfrm>
              <a:off x="738577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1" name="Rectangle 2"/>
            <p:cNvSpPr/>
            <p:nvPr/>
          </p:nvSpPr>
          <p:spPr>
            <a:xfrm>
              <a:off x="8784758"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2" name="Rectangle 2"/>
            <p:cNvSpPr/>
            <p:nvPr/>
          </p:nvSpPr>
          <p:spPr>
            <a:xfrm>
              <a:off x="8784758"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3" name="Rectangle 2"/>
            <p:cNvSpPr/>
            <p:nvPr/>
          </p:nvSpPr>
          <p:spPr>
            <a:xfrm>
              <a:off x="1017082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4" name="Rectangle 2"/>
            <p:cNvSpPr/>
            <p:nvPr/>
          </p:nvSpPr>
          <p:spPr>
            <a:xfrm>
              <a:off x="1017082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grpSp>
      <p:cxnSp>
        <p:nvCxnSpPr>
          <p:cNvPr id="1895" name="Straight Connector 71"/>
          <p:cNvCxnSpPr>
            <a:cxnSpLocks/>
          </p:cNvCxnSpPr>
          <p:nvPr/>
        </p:nvCxnSpPr>
        <p:spPr>
          <a:xfrm>
            <a:off x="598488" y="4028886"/>
            <a:ext cx="10964862" cy="0"/>
          </a:xfrm>
          <a:prstGeom prst="line">
            <a:avLst/>
          </a:prstGeom>
          <a:ln w="19050"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96" name="Rectangle 3"/>
          <p:cNvSpPr/>
          <p:nvPr/>
        </p:nvSpPr>
        <p:spPr>
          <a:xfrm>
            <a:off x="599841" y="4069877"/>
            <a:ext cx="519509" cy="2368902"/>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資金調達</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方法</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97" name="Rectangle 2"/>
          <p:cNvSpPr/>
          <p:nvPr/>
        </p:nvSpPr>
        <p:spPr>
          <a:xfrm>
            <a:off x="1017082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8" name="Rectangle 3"/>
          <p:cNvSpPr/>
          <p:nvPr/>
        </p:nvSpPr>
        <p:spPr>
          <a:xfrm>
            <a:off x="1531855" y="2500752"/>
            <a:ext cx="1548695" cy="9417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a:solidFill>
                  <a:srgbClr val="575757"/>
                </a:solidFill>
                <a:latin typeface="Meiryo UI" panose="020B0604030504040204" pitchFamily="50" charset="-128"/>
                <a:ea typeface="Meiryo UI" panose="020B0604030504040204" pitchFamily="50" charset="-128"/>
              </a:rPr>
              <a:t>x</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9" name="Rectangle 3"/>
          <p:cNvSpPr/>
          <p:nvPr/>
        </p:nvSpPr>
        <p:spPr>
          <a:xfrm>
            <a:off x="1809213" y="4672079"/>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省</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事業補助金</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6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00" name="Rectangle 3"/>
          <p:cNvSpPr/>
          <p:nvPr/>
        </p:nvSpPr>
        <p:spPr>
          <a:xfrm>
            <a:off x="1809213" y="5280565"/>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1" name="Rectangle 3"/>
          <p:cNvSpPr/>
          <p:nvPr/>
        </p:nvSpPr>
        <p:spPr>
          <a:xfrm>
            <a:off x="1809213" y="5889050"/>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cxnSp>
        <p:nvCxnSpPr>
          <p:cNvPr id="1902" name="Straight Connector 71"/>
          <p:cNvCxnSpPr>
            <a:cxnSpLocks/>
          </p:cNvCxnSpPr>
          <p:nvPr/>
        </p:nvCxnSpPr>
        <p:spPr>
          <a:xfrm>
            <a:off x="1186796" y="5251187"/>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03" name="Straight Connector 71"/>
          <p:cNvCxnSpPr>
            <a:cxnSpLocks/>
          </p:cNvCxnSpPr>
          <p:nvPr/>
        </p:nvCxnSpPr>
        <p:spPr>
          <a:xfrm>
            <a:off x="1186796" y="5859672"/>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04" name="Rectangle 3"/>
          <p:cNvSpPr/>
          <p:nvPr/>
        </p:nvSpPr>
        <p:spPr>
          <a:xfrm>
            <a:off x="3195280" y="4672079"/>
            <a:ext cx="1392525"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05" name="Rectangle 2"/>
          <p:cNvSpPr/>
          <p:nvPr/>
        </p:nvSpPr>
        <p:spPr>
          <a:xfrm>
            <a:off x="4594264"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6" name="Rectangle 2"/>
          <p:cNvSpPr/>
          <p:nvPr/>
        </p:nvSpPr>
        <p:spPr>
          <a:xfrm>
            <a:off x="5993250"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7" name="Rectangle 2"/>
          <p:cNvSpPr/>
          <p:nvPr/>
        </p:nvSpPr>
        <p:spPr>
          <a:xfrm>
            <a:off x="4594264"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8" name="Rectangle 2"/>
          <p:cNvSpPr/>
          <p:nvPr/>
        </p:nvSpPr>
        <p:spPr>
          <a:xfrm>
            <a:off x="5993250"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9" name="Rectangle 2"/>
          <p:cNvSpPr/>
          <p:nvPr/>
        </p:nvSpPr>
        <p:spPr>
          <a:xfrm>
            <a:off x="4594264"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0" name="Rectangle 2"/>
          <p:cNvSpPr/>
          <p:nvPr/>
        </p:nvSpPr>
        <p:spPr>
          <a:xfrm>
            <a:off x="5993250"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1" name="Rectangle 2"/>
          <p:cNvSpPr/>
          <p:nvPr/>
        </p:nvSpPr>
        <p:spPr>
          <a:xfrm>
            <a:off x="3195280"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2" name="Rectangle 2"/>
          <p:cNvSpPr/>
          <p:nvPr/>
        </p:nvSpPr>
        <p:spPr>
          <a:xfrm>
            <a:off x="3195280"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3" name="Rectangle 2"/>
          <p:cNvSpPr/>
          <p:nvPr/>
        </p:nvSpPr>
        <p:spPr>
          <a:xfrm>
            <a:off x="7385774"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4" name="Rectangle 2"/>
          <p:cNvSpPr/>
          <p:nvPr/>
        </p:nvSpPr>
        <p:spPr>
          <a:xfrm>
            <a:off x="8784758"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5" name="Rectangle 2"/>
          <p:cNvSpPr/>
          <p:nvPr/>
        </p:nvSpPr>
        <p:spPr>
          <a:xfrm>
            <a:off x="7385774"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6" name="Rectangle 2"/>
          <p:cNvSpPr/>
          <p:nvPr/>
        </p:nvSpPr>
        <p:spPr>
          <a:xfrm>
            <a:off x="8784758"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7" name="Rectangle 2"/>
          <p:cNvSpPr/>
          <p:nvPr/>
        </p:nvSpPr>
        <p:spPr>
          <a:xfrm>
            <a:off x="7385774"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8" name="Rectangle 2"/>
          <p:cNvSpPr/>
          <p:nvPr/>
        </p:nvSpPr>
        <p:spPr>
          <a:xfrm>
            <a:off x="8784758"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9" name="Rectangle 2"/>
          <p:cNvSpPr/>
          <p:nvPr/>
        </p:nvSpPr>
        <p:spPr>
          <a:xfrm>
            <a:off x="10170825"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0" name="Rectangle 2"/>
          <p:cNvSpPr/>
          <p:nvPr/>
        </p:nvSpPr>
        <p:spPr>
          <a:xfrm>
            <a:off x="10170825"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1" name="Rectangle 2"/>
          <p:cNvSpPr/>
          <p:nvPr/>
        </p:nvSpPr>
        <p:spPr>
          <a:xfrm>
            <a:off x="10170825"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2" name="Rectangle 2"/>
          <p:cNvSpPr/>
          <p:nvPr/>
        </p:nvSpPr>
        <p:spPr>
          <a:xfrm>
            <a:off x="3536162" y="6081139"/>
            <a:ext cx="1893754" cy="422191"/>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資金調達方法を</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3" name="Rectangle 2"/>
          <p:cNvSpPr/>
          <p:nvPr/>
        </p:nvSpPr>
        <p:spPr>
          <a:xfrm>
            <a:off x="3738076" y="5269082"/>
            <a:ext cx="1853520" cy="422191"/>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資金の調達手段ごとに金額を記載すること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4" name="Rectangle 3"/>
          <p:cNvSpPr/>
          <p:nvPr/>
        </p:nvSpPr>
        <p:spPr>
          <a:xfrm>
            <a:off x="1809213" y="4069877"/>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地域社会</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DX</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推進パッケージ事業（補助事業）補助金</a:t>
            </a:r>
            <a:endParaRPr kumimoji="1" lang="en-US" sz="12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cxnSp>
        <p:nvCxnSpPr>
          <p:cNvPr id="1925" name="Straight Connector 71"/>
          <p:cNvCxnSpPr>
            <a:cxnSpLocks/>
          </p:cNvCxnSpPr>
          <p:nvPr/>
        </p:nvCxnSpPr>
        <p:spPr>
          <a:xfrm>
            <a:off x="1186796" y="4648984"/>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26" name="Rectangle 3"/>
          <p:cNvSpPr/>
          <p:nvPr/>
        </p:nvSpPr>
        <p:spPr>
          <a:xfrm>
            <a:off x="3195280" y="4069877"/>
            <a:ext cx="1392525"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27" name="Rectangle 2"/>
          <p:cNvSpPr/>
          <p:nvPr/>
        </p:nvSpPr>
        <p:spPr>
          <a:xfrm>
            <a:off x="4594264"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8" name="Rectangle 2"/>
          <p:cNvSpPr/>
          <p:nvPr/>
        </p:nvSpPr>
        <p:spPr>
          <a:xfrm>
            <a:off x="5993250"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9" name="Rectangle 2"/>
          <p:cNvSpPr/>
          <p:nvPr/>
        </p:nvSpPr>
        <p:spPr>
          <a:xfrm>
            <a:off x="7385774"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0" name="Rectangle 2"/>
          <p:cNvSpPr/>
          <p:nvPr/>
        </p:nvSpPr>
        <p:spPr>
          <a:xfrm>
            <a:off x="8784758"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1" name="Rectangle 2"/>
          <p:cNvSpPr/>
          <p:nvPr/>
        </p:nvSpPr>
        <p:spPr>
          <a:xfrm>
            <a:off x="10170825"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2" name="Rectangle 3"/>
          <p:cNvSpPr/>
          <p:nvPr/>
        </p:nvSpPr>
        <p:spPr>
          <a:xfrm>
            <a:off x="1176965" y="5317696"/>
            <a:ext cx="587180" cy="112107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ctr" anchorCtr="0" forceAA="0" compatLnSpc="1">
            <a:prstTxWarp prst="textNoShape">
              <a:avLst/>
            </a:prstTxWarp>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a:t>
            </a:r>
            <a:b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に係るもの</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3" name="Rectangle 3"/>
          <p:cNvSpPr/>
          <p:nvPr/>
        </p:nvSpPr>
        <p:spPr>
          <a:xfrm>
            <a:off x="1176965" y="4058263"/>
            <a:ext cx="587180" cy="112107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ctr" anchorCtr="0" forceAA="0" compatLnSpc="1">
            <a:prstTxWarp prst="textNoShape">
              <a:avLst/>
            </a:prstTxWarp>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575757"/>
                </a:solidFill>
                <a:latin typeface="Meiryo UI" panose="020B0604030504040204" pitchFamily="50" charset="-128"/>
                <a:ea typeface="Meiryo UI" panose="020B0604030504040204" pitchFamily="50" charset="-128"/>
              </a:rPr>
              <a:t>事業費</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a:t>
            </a:r>
            <a:b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係るもの</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9493114"/>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7">
            <a:extLst>
              <a:ext uri="{FF2B5EF4-FFF2-40B4-BE49-F238E27FC236}">
                <a16:creationId xmlns:a16="http://schemas.microsoft.com/office/drawing/2014/main" id="{6BFA2C79-7383-23C8-BCA3-7DC6F79C4D0F}"/>
              </a:ext>
            </a:extLst>
          </p:cNvPr>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エコシステム</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596" name="Rectangle 66"/>
          <p:cNvSpPr>
            <a:spLocks noChangeArrowheads="1"/>
          </p:cNvSpPr>
          <p:nvPr/>
        </p:nvSpPr>
        <p:spPr>
          <a:xfrm>
            <a:off x="285095" y="980728"/>
            <a:ext cx="1169246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sp>
        <p:nvSpPr>
          <p:cNvPr id="1599" name="正方形/長方形 18"/>
          <p:cNvSpPr/>
          <p:nvPr/>
        </p:nvSpPr>
        <p:spPr>
          <a:xfrm>
            <a:off x="1580888" y="2807292"/>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a:solidFill>
                <a:sysClr val="windowText" lastClr="000000"/>
              </a:solidFill>
              <a:latin typeface="Meiryo UI" panose="020B0604030504040204" pitchFamily="50" charset="-128"/>
              <a:ea typeface="Meiryo UI" panose="020B0604030504040204" pitchFamily="50" charset="-128"/>
            </a:endParaRPr>
          </a:p>
        </p:txBody>
      </p:sp>
      <p:sp>
        <p:nvSpPr>
          <p:cNvPr id="1600" name="正方形/長方形 22"/>
          <p:cNvSpPr/>
          <p:nvPr/>
        </p:nvSpPr>
        <p:spPr>
          <a:xfrm>
            <a:off x="9269471" y="1009763"/>
            <a:ext cx="2700241" cy="2462213"/>
          </a:xfrm>
          <a:prstGeom prst="rect">
            <a:avLst/>
          </a:prstGeom>
        </p:spPr>
        <p:txBody>
          <a:bodyPr wrap="square">
            <a:spAutoFit/>
          </a:bodyPr>
          <a:lstStyle/>
          <a:p>
            <a:r>
              <a:rPr lang="ja-JP" altLang="en-US" sz="1400" i="1">
                <a:latin typeface="Meiryo UI" panose="020B0604030504040204" pitchFamily="50" charset="-128"/>
                <a:ea typeface="Meiryo UI" panose="020B0604030504040204" pitchFamily="50" charset="-128"/>
              </a:rPr>
              <a:t>〇全応募団体は以下の点に留意すること</a:t>
            </a:r>
            <a:endParaRPr lang="en-US" altLang="ja-JP" sz="1400" i="1">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社会実装した際に、自走可能な取組とするために工夫する点や公民で役割分担していることをモデル化して説明</a:t>
            </a:r>
            <a:endParaRPr lang="en-US" altLang="ja-JP" sz="1400" i="1">
              <a:solidFill>
                <a:srgbClr val="FF0000"/>
              </a:solidFill>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ステークホルダーやキャッシュフローを明確に</a:t>
            </a:r>
            <a:r>
              <a:rPr lang="ja-JP" altLang="en-US" sz="1400" b="1" i="1">
                <a:solidFill>
                  <a:srgbClr val="92D050"/>
                </a:solidFill>
                <a:latin typeface="Meiryo UI" panose="020B0604030504040204" pitchFamily="50" charset="-128"/>
                <a:ea typeface="Meiryo UI" panose="020B0604030504040204" pitchFamily="50" charset="-128"/>
              </a:rPr>
              <a:t>図解</a:t>
            </a:r>
            <a:r>
              <a:rPr lang="ja-JP" altLang="en-US" sz="1400" i="1">
                <a:solidFill>
                  <a:srgbClr val="FF0000"/>
                </a:solidFill>
                <a:latin typeface="Meiryo UI" panose="020B0604030504040204" pitchFamily="50" charset="-128"/>
                <a:ea typeface="Meiryo UI" panose="020B0604030504040204" pitchFamily="50" charset="-128"/>
              </a:rPr>
              <a:t>すること</a:t>
            </a:r>
            <a:endParaRPr lang="en-US" altLang="ja-JP" sz="1400" i="1">
              <a:solidFill>
                <a:srgbClr val="FF0000"/>
              </a:solidFill>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事業の継続性の観点から有償無償を問わず受益者の利用意向の裏付けを記載すること</a:t>
            </a:r>
            <a:endParaRPr lang="en-US" altLang="ja-JP" sz="1400" i="1">
              <a:solidFill>
                <a:srgbClr val="FF0000"/>
              </a:solidFill>
              <a:latin typeface="Meiryo UI" panose="020B0604030504040204" pitchFamily="50" charset="-128"/>
              <a:ea typeface="Meiryo UI" panose="020B0604030504040204" pitchFamily="50" charset="-128"/>
            </a:endParaRPr>
          </a:p>
        </p:txBody>
      </p:sp>
      <p:sp>
        <p:nvSpPr>
          <p:cNvPr id="3" name="Oval 1">
            <a:extLst>
              <a:ext uri="{FF2B5EF4-FFF2-40B4-BE49-F238E27FC236}">
                <a16:creationId xmlns:a16="http://schemas.microsoft.com/office/drawing/2014/main" id="{354C83D2-D469-93FD-CE20-E78ADA013FEF}"/>
              </a:ext>
            </a:extLst>
          </p:cNvPr>
          <p:cNvSpPr>
            <a:spLocks noChangeAspect="1" noChangeArrowheads="1"/>
          </p:cNvSpPr>
          <p:nvPr/>
        </p:nvSpPr>
        <p:spPr>
          <a:xfrm>
            <a:off x="635859"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４</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Rectangle 66">
            <a:extLst>
              <a:ext uri="{FF2B5EF4-FFF2-40B4-BE49-F238E27FC236}">
                <a16:creationId xmlns:a16="http://schemas.microsoft.com/office/drawing/2014/main" id="{BA173E5D-A89C-B540-3DF1-7171C84F4CFA}"/>
              </a:ext>
            </a:extLst>
          </p:cNvPr>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sp>
        <p:nvSpPr>
          <p:cNvPr id="7" name="Rectangle 66">
            <a:extLst>
              <a:ext uri="{FF2B5EF4-FFF2-40B4-BE49-F238E27FC236}">
                <a16:creationId xmlns:a16="http://schemas.microsoft.com/office/drawing/2014/main" id="{9228E87E-283D-1972-D1CA-24D21BBFDD74}"/>
              </a:ext>
            </a:extLst>
          </p:cNvPr>
          <p:cNvSpPr>
            <a:spLocks noChangeArrowheads="1"/>
          </p:cNvSpPr>
          <p:nvPr/>
        </p:nvSpPr>
        <p:spPr>
          <a:xfrm>
            <a:off x="80369" y="989261"/>
            <a:ext cx="8939796" cy="5760640"/>
          </a:xfrm>
          <a:prstGeom prst="rect">
            <a:avLst/>
          </a:prstGeom>
          <a:solidFill>
            <a:schemeClr val="bg1"/>
          </a:solid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AEEDD00B-7FC3-0E7D-AE0F-74BDF2857979}"/>
              </a:ext>
            </a:extLst>
          </p:cNvPr>
          <p:cNvGrpSpPr>
            <a:grpSpLocks noChangeAspect="1"/>
          </p:cNvGrpSpPr>
          <p:nvPr/>
        </p:nvGrpSpPr>
        <p:grpSpPr>
          <a:xfrm>
            <a:off x="171059" y="1052736"/>
            <a:ext cx="3392829" cy="1115894"/>
            <a:chOff x="526776" y="214685"/>
            <a:chExt cx="3609393" cy="1187121"/>
          </a:xfrm>
        </p:grpSpPr>
        <p:grpSp>
          <p:nvGrpSpPr>
            <p:cNvPr id="9" name="グループ化 8">
              <a:extLst>
                <a:ext uri="{FF2B5EF4-FFF2-40B4-BE49-F238E27FC236}">
                  <a16:creationId xmlns:a16="http://schemas.microsoft.com/office/drawing/2014/main" id="{167FB839-3C0C-36BC-537E-6864308C0666}"/>
                </a:ext>
              </a:extLst>
            </p:cNvPr>
            <p:cNvGrpSpPr/>
            <p:nvPr/>
          </p:nvGrpSpPr>
          <p:grpSpPr>
            <a:xfrm>
              <a:off x="653979" y="307114"/>
              <a:ext cx="3437655" cy="1031618"/>
              <a:chOff x="653979" y="442281"/>
              <a:chExt cx="3437655" cy="1031618"/>
            </a:xfrm>
          </p:grpSpPr>
          <p:sp>
            <p:nvSpPr>
              <p:cNvPr id="11" name="正方形/長方形 10">
                <a:extLst>
                  <a:ext uri="{FF2B5EF4-FFF2-40B4-BE49-F238E27FC236}">
                    <a16:creationId xmlns:a16="http://schemas.microsoft.com/office/drawing/2014/main" id="{24D72CD5-DF04-F72F-7012-2EB3108B2869}"/>
                  </a:ext>
                </a:extLst>
              </p:cNvPr>
              <p:cNvSpPr/>
              <p:nvPr/>
            </p:nvSpPr>
            <p:spPr>
              <a:xfrm>
                <a:off x="659943" y="454209"/>
                <a:ext cx="461176" cy="2544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7E98B647-2F7B-822B-A017-5BF67F18AB04}"/>
                  </a:ext>
                </a:extLst>
              </p:cNvPr>
              <p:cNvSpPr/>
              <p:nvPr/>
            </p:nvSpPr>
            <p:spPr>
              <a:xfrm>
                <a:off x="653979" y="828501"/>
                <a:ext cx="473104" cy="254441"/>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9BE3A29-944B-F0BB-36AB-C0C8FF1A135E}"/>
                  </a:ext>
                </a:extLst>
              </p:cNvPr>
              <p:cNvSpPr/>
              <p:nvPr/>
            </p:nvSpPr>
            <p:spPr>
              <a:xfrm>
                <a:off x="659943" y="1190498"/>
                <a:ext cx="461176" cy="254441"/>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楕円 13">
                <a:extLst>
                  <a:ext uri="{FF2B5EF4-FFF2-40B4-BE49-F238E27FC236}">
                    <a16:creationId xmlns:a16="http://schemas.microsoft.com/office/drawing/2014/main" id="{9694333C-4818-BAA4-F9E9-4A8C18CA7F0D}"/>
                  </a:ext>
                </a:extLst>
              </p:cNvPr>
              <p:cNvSpPr/>
              <p:nvPr/>
            </p:nvSpPr>
            <p:spPr>
              <a:xfrm>
                <a:off x="2222374" y="442281"/>
                <a:ext cx="278296" cy="27829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cxnSp>
            <p:nvCxnSpPr>
              <p:cNvPr id="15" name="直線矢印コネクタ 14">
                <a:extLst>
                  <a:ext uri="{FF2B5EF4-FFF2-40B4-BE49-F238E27FC236}">
                    <a16:creationId xmlns:a16="http://schemas.microsoft.com/office/drawing/2014/main" id="{4A1E7528-090E-1540-D53F-3B7F7F5AB7CD}"/>
                  </a:ext>
                </a:extLst>
              </p:cNvPr>
              <p:cNvCxnSpPr>
                <a:cxnSpLocks/>
              </p:cNvCxnSpPr>
              <p:nvPr/>
            </p:nvCxnSpPr>
            <p:spPr>
              <a:xfrm>
                <a:off x="2162740" y="955721"/>
                <a:ext cx="397565"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24D04989-AF8B-08D6-1B19-50EEDFEEEF6B}"/>
                  </a:ext>
                </a:extLst>
              </p:cNvPr>
              <p:cNvCxnSpPr>
                <a:cxnSpLocks/>
              </p:cNvCxnSpPr>
              <p:nvPr/>
            </p:nvCxnSpPr>
            <p:spPr>
              <a:xfrm>
                <a:off x="2162740" y="1317718"/>
                <a:ext cx="397565" cy="0"/>
              </a:xfrm>
              <a:prstGeom prst="straightConnector1">
                <a:avLst/>
              </a:prstGeom>
              <a:ln w="25400">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2B393F5F-26AF-591E-79D9-5A196FCAC182}"/>
                  </a:ext>
                </a:extLst>
              </p:cNvPr>
              <p:cNvSpPr txBox="1"/>
              <p:nvPr/>
            </p:nvSpPr>
            <p:spPr>
              <a:xfrm>
                <a:off x="1127105" y="442930"/>
                <a:ext cx="841065"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プレーヤー</a:t>
                </a:r>
              </a:p>
            </p:txBody>
          </p:sp>
          <p:sp>
            <p:nvSpPr>
              <p:cNvPr id="18" name="テキスト ボックス 17">
                <a:extLst>
                  <a:ext uri="{FF2B5EF4-FFF2-40B4-BE49-F238E27FC236}">
                    <a16:creationId xmlns:a16="http://schemas.microsoft.com/office/drawing/2014/main" id="{71CA2F5B-BE77-C51B-E63F-30C91C5AABB3}"/>
                  </a:ext>
                </a:extLst>
              </p:cNvPr>
              <p:cNvSpPr txBox="1"/>
              <p:nvPr/>
            </p:nvSpPr>
            <p:spPr>
              <a:xfrm>
                <a:off x="1127105" y="817222"/>
                <a:ext cx="523876"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役割</a:t>
                </a:r>
              </a:p>
            </p:txBody>
          </p:sp>
          <p:sp>
            <p:nvSpPr>
              <p:cNvPr id="19" name="テキスト ボックス 18">
                <a:extLst>
                  <a:ext uri="{FF2B5EF4-FFF2-40B4-BE49-F238E27FC236}">
                    <a16:creationId xmlns:a16="http://schemas.microsoft.com/office/drawing/2014/main" id="{2EE29B15-D0D5-5054-7F61-19F82D83707A}"/>
                  </a:ext>
                </a:extLst>
              </p:cNvPr>
              <p:cNvSpPr txBox="1"/>
              <p:nvPr/>
            </p:nvSpPr>
            <p:spPr>
              <a:xfrm>
                <a:off x="1127105" y="1179219"/>
                <a:ext cx="851297"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推進主体</a:t>
                </a:r>
              </a:p>
            </p:txBody>
          </p:sp>
          <p:sp>
            <p:nvSpPr>
              <p:cNvPr id="20" name="テキスト ボックス 19">
                <a:extLst>
                  <a:ext uri="{FF2B5EF4-FFF2-40B4-BE49-F238E27FC236}">
                    <a16:creationId xmlns:a16="http://schemas.microsoft.com/office/drawing/2014/main" id="{BE1B626F-FB41-1D0D-46B5-996221796632}"/>
                  </a:ext>
                </a:extLst>
              </p:cNvPr>
              <p:cNvSpPr txBox="1"/>
              <p:nvPr/>
            </p:nvSpPr>
            <p:spPr>
              <a:xfrm>
                <a:off x="2553091" y="442930"/>
                <a:ext cx="1385063"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金銭</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同等の価値</a:t>
                </a:r>
              </a:p>
            </p:txBody>
          </p:sp>
          <p:sp>
            <p:nvSpPr>
              <p:cNvPr id="21" name="テキスト ボックス 20">
                <a:extLst>
                  <a:ext uri="{FF2B5EF4-FFF2-40B4-BE49-F238E27FC236}">
                    <a16:creationId xmlns:a16="http://schemas.microsoft.com/office/drawing/2014/main" id="{270CA7EC-A6B4-C32C-0DB9-5C4BC674B762}"/>
                  </a:ext>
                </a:extLst>
              </p:cNvPr>
              <p:cNvSpPr txBox="1"/>
              <p:nvPr/>
            </p:nvSpPr>
            <p:spPr>
              <a:xfrm>
                <a:off x="2553091" y="817222"/>
                <a:ext cx="965554"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現存の流れ</a:t>
                </a:r>
              </a:p>
            </p:txBody>
          </p:sp>
          <p:sp>
            <p:nvSpPr>
              <p:cNvPr id="22" name="テキスト ボックス 21">
                <a:extLst>
                  <a:ext uri="{FF2B5EF4-FFF2-40B4-BE49-F238E27FC236}">
                    <a16:creationId xmlns:a16="http://schemas.microsoft.com/office/drawing/2014/main" id="{BD3809B1-83FB-0393-89E9-5995B834E88D}"/>
                  </a:ext>
                </a:extLst>
              </p:cNvPr>
              <p:cNvSpPr txBox="1"/>
              <p:nvPr/>
            </p:nvSpPr>
            <p:spPr>
              <a:xfrm>
                <a:off x="2553091" y="1179219"/>
                <a:ext cx="1538543"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今後実現したい流れ</a:t>
                </a:r>
              </a:p>
            </p:txBody>
          </p:sp>
        </p:grpSp>
        <p:sp>
          <p:nvSpPr>
            <p:cNvPr id="10" name="正方形/長方形 9">
              <a:extLst>
                <a:ext uri="{FF2B5EF4-FFF2-40B4-BE49-F238E27FC236}">
                  <a16:creationId xmlns:a16="http://schemas.microsoft.com/office/drawing/2014/main" id="{A9AF92ED-B571-78AC-B04A-1CEA24E27D6D}"/>
                </a:ext>
              </a:extLst>
            </p:cNvPr>
            <p:cNvSpPr/>
            <p:nvPr/>
          </p:nvSpPr>
          <p:spPr>
            <a:xfrm>
              <a:off x="526776" y="214685"/>
              <a:ext cx="3609393" cy="1187121"/>
            </a:xfrm>
            <a:prstGeom prst="rect">
              <a:avLst/>
            </a:prstGeom>
            <a:noFill/>
            <a:ln w="25400" cmpd="dbl">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grpSp>
      <p:sp>
        <p:nvSpPr>
          <p:cNvPr id="23" name="正方形/長方形 22">
            <a:extLst>
              <a:ext uri="{FF2B5EF4-FFF2-40B4-BE49-F238E27FC236}">
                <a16:creationId xmlns:a16="http://schemas.microsoft.com/office/drawing/2014/main" id="{3BCCE588-EA37-E4D3-9F3C-42C74D0C3ADE}"/>
              </a:ext>
            </a:extLst>
          </p:cNvPr>
          <p:cNvSpPr/>
          <p:nvPr/>
        </p:nvSpPr>
        <p:spPr>
          <a:xfrm>
            <a:off x="3670726" y="2314396"/>
            <a:ext cx="2856630" cy="3580433"/>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協議会</a:t>
            </a: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24" name="四角形: 角を丸くする 2">
            <a:extLst>
              <a:ext uri="{FF2B5EF4-FFF2-40B4-BE49-F238E27FC236}">
                <a16:creationId xmlns:a16="http://schemas.microsoft.com/office/drawing/2014/main" id="{E7A54FA4-684B-C3F4-DB05-71C7B19E4445}"/>
              </a:ext>
            </a:extLst>
          </p:cNvPr>
          <p:cNvSpPr/>
          <p:nvPr/>
        </p:nvSpPr>
        <p:spPr>
          <a:xfrm>
            <a:off x="971600" y="6061588"/>
            <a:ext cx="837493" cy="51139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サービス</a:t>
            </a:r>
            <a:endParaRPr kumimoji="1" lang="en-US" altLang="ja-JP" sz="1100" b="1">
              <a:latin typeface="Meiryo UI" panose="020B0604030504040204" pitchFamily="50" charset="-128"/>
              <a:ea typeface="Meiryo UI" panose="020B0604030504040204" pitchFamily="50" charset="-128"/>
            </a:endParaRPr>
          </a:p>
          <a:p>
            <a:pPr algn="ctr"/>
            <a:r>
              <a:rPr kumimoji="1" lang="ja-JP" altLang="en-US" sz="1100" b="1">
                <a:latin typeface="Meiryo UI" panose="020B0604030504040204" pitchFamily="50" charset="-128"/>
                <a:ea typeface="Meiryo UI" panose="020B0604030504040204" pitchFamily="50" charset="-128"/>
              </a:rPr>
              <a:t>受益</a:t>
            </a:r>
          </a:p>
        </p:txBody>
      </p:sp>
      <p:sp>
        <p:nvSpPr>
          <p:cNvPr id="25" name="四角形: 角を丸くする 3">
            <a:extLst>
              <a:ext uri="{FF2B5EF4-FFF2-40B4-BE49-F238E27FC236}">
                <a16:creationId xmlns:a16="http://schemas.microsoft.com/office/drawing/2014/main" id="{682E2478-73F8-48AA-CCAC-FD6B49F52A0F}"/>
              </a:ext>
            </a:extLst>
          </p:cNvPr>
          <p:cNvSpPr/>
          <p:nvPr/>
        </p:nvSpPr>
        <p:spPr>
          <a:xfrm>
            <a:off x="2267744" y="6061588"/>
            <a:ext cx="837493" cy="51139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サービス</a:t>
            </a:r>
            <a:endParaRPr kumimoji="1" lang="en-US" altLang="ja-JP" sz="1100" b="1">
              <a:latin typeface="Meiryo UI" panose="020B0604030504040204" pitchFamily="50" charset="-128"/>
              <a:ea typeface="Meiryo UI" panose="020B0604030504040204" pitchFamily="50" charset="-128"/>
            </a:endParaRPr>
          </a:p>
          <a:p>
            <a:pPr algn="ctr"/>
            <a:r>
              <a:rPr kumimoji="1" lang="ja-JP" altLang="en-US" sz="1100" b="1">
                <a:latin typeface="Meiryo UI" panose="020B0604030504040204" pitchFamily="50" charset="-128"/>
                <a:ea typeface="Meiryo UI" panose="020B0604030504040204" pitchFamily="50" charset="-128"/>
              </a:rPr>
              <a:t>提供</a:t>
            </a:r>
          </a:p>
        </p:txBody>
      </p:sp>
      <p:sp>
        <p:nvSpPr>
          <p:cNvPr id="29" name="正方形/長方形 28">
            <a:extLst>
              <a:ext uri="{FF2B5EF4-FFF2-40B4-BE49-F238E27FC236}">
                <a16:creationId xmlns:a16="http://schemas.microsoft.com/office/drawing/2014/main" id="{AA52A05E-9C36-E65E-D274-552FFC4D0090}"/>
              </a:ext>
            </a:extLst>
          </p:cNvPr>
          <p:cNvSpPr/>
          <p:nvPr/>
        </p:nvSpPr>
        <p:spPr>
          <a:xfrm>
            <a:off x="1115616" y="2314397"/>
            <a:ext cx="429864" cy="35804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a:solidFill>
                  <a:schemeClr val="tx1"/>
                </a:solidFill>
                <a:latin typeface="Meiryo UI" panose="020B0604030504040204" pitchFamily="50" charset="-128"/>
                <a:ea typeface="Meiryo UI" panose="020B0604030504040204" pitchFamily="50" charset="-128"/>
              </a:rPr>
              <a:t>個人・企業・団体（市内外）</a:t>
            </a:r>
          </a:p>
        </p:txBody>
      </p:sp>
      <p:sp>
        <p:nvSpPr>
          <p:cNvPr id="30" name="正方形/長方形 29">
            <a:extLst>
              <a:ext uri="{FF2B5EF4-FFF2-40B4-BE49-F238E27FC236}">
                <a16:creationId xmlns:a16="http://schemas.microsoft.com/office/drawing/2014/main" id="{FD4B5957-FB69-0E8D-2776-90584DF64B08}"/>
              </a:ext>
            </a:extLst>
          </p:cNvPr>
          <p:cNvSpPr/>
          <p:nvPr/>
        </p:nvSpPr>
        <p:spPr>
          <a:xfrm>
            <a:off x="3893873" y="2768569"/>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Ａ</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98144BAF-85A0-9A59-BCE6-49DDE6A3E92E}"/>
              </a:ext>
            </a:extLst>
          </p:cNvPr>
          <p:cNvSpPr/>
          <p:nvPr/>
        </p:nvSpPr>
        <p:spPr>
          <a:xfrm>
            <a:off x="2411760" y="2314397"/>
            <a:ext cx="429864" cy="1994383"/>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a:solidFill>
                  <a:schemeClr val="tx1"/>
                </a:solidFill>
                <a:latin typeface="Meiryo UI" panose="020B0604030504040204" pitchFamily="50" charset="-128"/>
                <a:ea typeface="Meiryo UI" panose="020B0604030504040204" pitchFamily="50" charset="-128"/>
              </a:rPr>
              <a:t>サービス提供者</a:t>
            </a:r>
          </a:p>
        </p:txBody>
      </p:sp>
      <p:sp>
        <p:nvSpPr>
          <p:cNvPr id="33" name="正方形/長方形 32">
            <a:extLst>
              <a:ext uri="{FF2B5EF4-FFF2-40B4-BE49-F238E27FC236}">
                <a16:creationId xmlns:a16="http://schemas.microsoft.com/office/drawing/2014/main" id="{52067497-44C4-15E5-9EE4-914C5396B9A3}"/>
              </a:ext>
            </a:extLst>
          </p:cNvPr>
          <p:cNvSpPr/>
          <p:nvPr/>
        </p:nvSpPr>
        <p:spPr>
          <a:xfrm>
            <a:off x="8316416" y="2314396"/>
            <a:ext cx="429864" cy="35804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国</a:t>
            </a:r>
          </a:p>
        </p:txBody>
      </p:sp>
      <p:sp>
        <p:nvSpPr>
          <p:cNvPr id="34" name="正方形/長方形 33">
            <a:extLst>
              <a:ext uri="{FF2B5EF4-FFF2-40B4-BE49-F238E27FC236}">
                <a16:creationId xmlns:a16="http://schemas.microsoft.com/office/drawing/2014/main" id="{00C2556D-DEA2-6D0E-ECE9-1DC1425AC63A}"/>
              </a:ext>
            </a:extLst>
          </p:cNvPr>
          <p:cNvSpPr/>
          <p:nvPr/>
        </p:nvSpPr>
        <p:spPr>
          <a:xfrm>
            <a:off x="7164288" y="2314397"/>
            <a:ext cx="655571" cy="1638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〇〇市</a:t>
            </a:r>
          </a:p>
        </p:txBody>
      </p:sp>
      <p:sp>
        <p:nvSpPr>
          <p:cNvPr id="35" name="正方形/長方形 34">
            <a:extLst>
              <a:ext uri="{FF2B5EF4-FFF2-40B4-BE49-F238E27FC236}">
                <a16:creationId xmlns:a16="http://schemas.microsoft.com/office/drawing/2014/main" id="{101EE2E9-9D88-B318-9ED5-14AA610F29C2}"/>
              </a:ext>
            </a:extLst>
          </p:cNvPr>
          <p:cNvSpPr/>
          <p:nvPr/>
        </p:nvSpPr>
        <p:spPr>
          <a:xfrm>
            <a:off x="7196525" y="4256193"/>
            <a:ext cx="615835" cy="1638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〇〇大学</a:t>
            </a:r>
          </a:p>
        </p:txBody>
      </p:sp>
      <p:cxnSp>
        <p:nvCxnSpPr>
          <p:cNvPr id="36" name="直線矢印コネクタ 35">
            <a:extLst>
              <a:ext uri="{FF2B5EF4-FFF2-40B4-BE49-F238E27FC236}">
                <a16:creationId xmlns:a16="http://schemas.microsoft.com/office/drawing/2014/main" id="{0E91027A-A5CD-2041-0B9F-AB0189836AB9}"/>
              </a:ext>
            </a:extLst>
          </p:cNvPr>
          <p:cNvCxnSpPr>
            <a:cxnSpLocks/>
          </p:cNvCxnSpPr>
          <p:nvPr/>
        </p:nvCxnSpPr>
        <p:spPr>
          <a:xfrm flipH="1">
            <a:off x="1547664" y="2993551"/>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27D6E2CA-DF84-B873-EC5F-1227957C29EE}"/>
              </a:ext>
            </a:extLst>
          </p:cNvPr>
          <p:cNvCxnSpPr>
            <a:cxnSpLocks/>
          </p:cNvCxnSpPr>
          <p:nvPr/>
        </p:nvCxnSpPr>
        <p:spPr>
          <a:xfrm flipH="1">
            <a:off x="6516216" y="5301208"/>
            <a:ext cx="648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7BFF407-1C65-A8BB-F159-CBA5FCFBA539}"/>
              </a:ext>
            </a:extLst>
          </p:cNvPr>
          <p:cNvCxnSpPr>
            <a:cxnSpLocks/>
          </p:cNvCxnSpPr>
          <p:nvPr/>
        </p:nvCxnSpPr>
        <p:spPr>
          <a:xfrm flipH="1">
            <a:off x="2843808" y="2993551"/>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E3BE3520-44D9-6F40-7D7B-CCE85267D80E}"/>
              </a:ext>
            </a:extLst>
          </p:cNvPr>
          <p:cNvCxnSpPr>
            <a:cxnSpLocks/>
          </p:cNvCxnSpPr>
          <p:nvPr/>
        </p:nvCxnSpPr>
        <p:spPr>
          <a:xfrm>
            <a:off x="1547664" y="3646993"/>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0F857C42-B80B-6680-B1AA-1F577F7A0125}"/>
              </a:ext>
            </a:extLst>
          </p:cNvPr>
          <p:cNvCxnSpPr>
            <a:cxnSpLocks/>
          </p:cNvCxnSpPr>
          <p:nvPr/>
        </p:nvCxnSpPr>
        <p:spPr>
          <a:xfrm>
            <a:off x="2843808" y="3646993"/>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80A256BE-DDDB-302D-23AD-80A840BD90AF}"/>
              </a:ext>
            </a:extLst>
          </p:cNvPr>
          <p:cNvCxnSpPr>
            <a:cxnSpLocks/>
          </p:cNvCxnSpPr>
          <p:nvPr/>
        </p:nvCxnSpPr>
        <p:spPr>
          <a:xfrm flipH="1">
            <a:off x="1564992" y="4775067"/>
            <a:ext cx="2052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AE7094F4-5AAF-5614-5A9A-46BF397BEC08}"/>
              </a:ext>
            </a:extLst>
          </p:cNvPr>
          <p:cNvCxnSpPr>
            <a:cxnSpLocks/>
          </p:cNvCxnSpPr>
          <p:nvPr/>
        </p:nvCxnSpPr>
        <p:spPr>
          <a:xfrm>
            <a:off x="1622282" y="5325670"/>
            <a:ext cx="2013614"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2F86E727-B566-E228-A492-EB704614CCA8}"/>
              </a:ext>
            </a:extLst>
          </p:cNvPr>
          <p:cNvSpPr txBox="1"/>
          <p:nvPr/>
        </p:nvSpPr>
        <p:spPr>
          <a:xfrm>
            <a:off x="1619671" y="2620581"/>
            <a:ext cx="760451"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提供</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25</a:t>
            </a:r>
            <a:r>
              <a:rPr kumimoji="1" lang="ja-JP" altLang="en-US" sz="1050">
                <a:latin typeface="Meiryo UI" panose="020B0604030504040204" pitchFamily="50" charset="-128"/>
                <a:ea typeface="Meiryo UI" panose="020B0604030504040204" pitchFamily="50" charset="-128"/>
              </a:rPr>
              <a:t>社</a:t>
            </a:r>
          </a:p>
        </p:txBody>
      </p:sp>
      <p:sp>
        <p:nvSpPr>
          <p:cNvPr id="44" name="テキスト ボックス 43">
            <a:extLst>
              <a:ext uri="{FF2B5EF4-FFF2-40B4-BE49-F238E27FC236}">
                <a16:creationId xmlns:a16="http://schemas.microsoft.com/office/drawing/2014/main" id="{9256A4EF-4D1B-D1D4-1155-982B7A3355E9}"/>
              </a:ext>
            </a:extLst>
          </p:cNvPr>
          <p:cNvSpPr txBox="1"/>
          <p:nvPr/>
        </p:nvSpPr>
        <p:spPr>
          <a:xfrm>
            <a:off x="1500915" y="3809494"/>
            <a:ext cx="838837" cy="738664"/>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月・社</a:t>
            </a:r>
          </a:p>
        </p:txBody>
      </p:sp>
      <p:sp>
        <p:nvSpPr>
          <p:cNvPr id="45" name="楕円 44">
            <a:extLst>
              <a:ext uri="{FF2B5EF4-FFF2-40B4-BE49-F238E27FC236}">
                <a16:creationId xmlns:a16="http://schemas.microsoft.com/office/drawing/2014/main" id="{9900B4BD-D926-C750-AF14-59B4E7B6D568}"/>
              </a:ext>
            </a:extLst>
          </p:cNvPr>
          <p:cNvSpPr/>
          <p:nvPr/>
        </p:nvSpPr>
        <p:spPr>
          <a:xfrm>
            <a:off x="1835696" y="3520497"/>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46" name="テキスト ボックス 45">
            <a:extLst>
              <a:ext uri="{FF2B5EF4-FFF2-40B4-BE49-F238E27FC236}">
                <a16:creationId xmlns:a16="http://schemas.microsoft.com/office/drawing/2014/main" id="{BE81BF44-1209-7A69-6DA4-5744AF37265E}"/>
              </a:ext>
            </a:extLst>
          </p:cNvPr>
          <p:cNvSpPr txBox="1"/>
          <p:nvPr/>
        </p:nvSpPr>
        <p:spPr>
          <a:xfrm>
            <a:off x="1971645" y="5445224"/>
            <a:ext cx="852458"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a:t>
            </a:r>
          </a:p>
        </p:txBody>
      </p:sp>
      <p:sp>
        <p:nvSpPr>
          <p:cNvPr id="47" name="楕円 46">
            <a:extLst>
              <a:ext uri="{FF2B5EF4-FFF2-40B4-BE49-F238E27FC236}">
                <a16:creationId xmlns:a16="http://schemas.microsoft.com/office/drawing/2014/main" id="{90776000-32E4-909D-2849-DA20504DA137}"/>
              </a:ext>
            </a:extLst>
          </p:cNvPr>
          <p:cNvSpPr/>
          <p:nvPr/>
        </p:nvSpPr>
        <p:spPr>
          <a:xfrm>
            <a:off x="2267744" y="5186016"/>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48" name="テキスト ボックス 47">
            <a:extLst>
              <a:ext uri="{FF2B5EF4-FFF2-40B4-BE49-F238E27FC236}">
                <a16:creationId xmlns:a16="http://schemas.microsoft.com/office/drawing/2014/main" id="{7EE25C86-3558-27CE-BB3D-38614E847E62}"/>
              </a:ext>
            </a:extLst>
          </p:cNvPr>
          <p:cNvSpPr txBox="1"/>
          <p:nvPr/>
        </p:nvSpPr>
        <p:spPr>
          <a:xfrm>
            <a:off x="2051720" y="4555949"/>
            <a:ext cx="111495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サービス提供</a:t>
            </a:r>
          </a:p>
        </p:txBody>
      </p:sp>
      <p:sp>
        <p:nvSpPr>
          <p:cNvPr id="49" name="テキスト ボックス 48">
            <a:extLst>
              <a:ext uri="{FF2B5EF4-FFF2-40B4-BE49-F238E27FC236}">
                <a16:creationId xmlns:a16="http://schemas.microsoft.com/office/drawing/2014/main" id="{34D0EAAE-EEE7-9FE2-0034-2D73A62871BE}"/>
              </a:ext>
            </a:extLst>
          </p:cNvPr>
          <p:cNvSpPr txBox="1"/>
          <p:nvPr/>
        </p:nvSpPr>
        <p:spPr>
          <a:xfrm>
            <a:off x="2843807" y="2459052"/>
            <a:ext cx="834065"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機器･</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提供</a:t>
            </a:r>
          </a:p>
        </p:txBody>
      </p:sp>
      <p:sp>
        <p:nvSpPr>
          <p:cNvPr id="50" name="テキスト ボックス 49">
            <a:extLst>
              <a:ext uri="{FF2B5EF4-FFF2-40B4-BE49-F238E27FC236}">
                <a16:creationId xmlns:a16="http://schemas.microsoft.com/office/drawing/2014/main" id="{6B288C57-8CC5-05E5-2376-A021792CE60B}"/>
              </a:ext>
            </a:extLst>
          </p:cNvPr>
          <p:cNvSpPr txBox="1"/>
          <p:nvPr/>
        </p:nvSpPr>
        <p:spPr>
          <a:xfrm>
            <a:off x="2747876" y="3797025"/>
            <a:ext cx="965912" cy="738664"/>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機器･</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a:t>
            </a:r>
          </a:p>
        </p:txBody>
      </p:sp>
      <p:sp>
        <p:nvSpPr>
          <p:cNvPr id="51" name="楕円 50">
            <a:extLst>
              <a:ext uri="{FF2B5EF4-FFF2-40B4-BE49-F238E27FC236}">
                <a16:creationId xmlns:a16="http://schemas.microsoft.com/office/drawing/2014/main" id="{E6B3286B-2E27-D68F-CE6A-0D9CF46B3394}"/>
              </a:ext>
            </a:extLst>
          </p:cNvPr>
          <p:cNvSpPr/>
          <p:nvPr/>
        </p:nvSpPr>
        <p:spPr>
          <a:xfrm>
            <a:off x="3088463" y="3520497"/>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52" name="テキスト ボックス 51">
            <a:extLst>
              <a:ext uri="{FF2B5EF4-FFF2-40B4-BE49-F238E27FC236}">
                <a16:creationId xmlns:a16="http://schemas.microsoft.com/office/drawing/2014/main" id="{66A09F29-FE08-1A84-D528-D3BFFCC0B817}"/>
              </a:ext>
            </a:extLst>
          </p:cNvPr>
          <p:cNvSpPr txBox="1"/>
          <p:nvPr/>
        </p:nvSpPr>
        <p:spPr>
          <a:xfrm>
            <a:off x="6732240" y="5339372"/>
            <a:ext cx="423147" cy="1061829"/>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研究</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環境</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開放</a:t>
            </a:r>
            <a:endParaRPr kumimoji="1" lang="en-US" altLang="ja-JP" sz="105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2CB0D7DC-ED7F-6A04-4B7D-FA3A5DF4A627}"/>
              </a:ext>
            </a:extLst>
          </p:cNvPr>
          <p:cNvSpPr txBox="1"/>
          <p:nvPr/>
        </p:nvSpPr>
        <p:spPr>
          <a:xfrm>
            <a:off x="6660232" y="2924944"/>
            <a:ext cx="45397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参画</a:t>
            </a:r>
            <a:endParaRPr kumimoji="1" lang="en-US" altLang="ja-JP" sz="1050">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45B2921F-F0F3-832F-6589-4ED35B339244}"/>
              </a:ext>
            </a:extLst>
          </p:cNvPr>
          <p:cNvCxnSpPr>
            <a:cxnSpLocks/>
          </p:cNvCxnSpPr>
          <p:nvPr/>
        </p:nvCxnSpPr>
        <p:spPr>
          <a:xfrm flipH="1">
            <a:off x="6516216" y="3116926"/>
            <a:ext cx="612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BD26C46A-C74C-DA69-ED7E-32532251E7B0}"/>
              </a:ext>
            </a:extLst>
          </p:cNvPr>
          <p:cNvSpPr txBox="1"/>
          <p:nvPr/>
        </p:nvSpPr>
        <p:spPr>
          <a:xfrm>
            <a:off x="6660232" y="4759260"/>
            <a:ext cx="45397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参画</a:t>
            </a:r>
            <a:endParaRPr kumimoji="1" lang="en-US" altLang="ja-JP" sz="1050">
              <a:latin typeface="Meiryo UI" panose="020B0604030504040204" pitchFamily="50" charset="-128"/>
              <a:ea typeface="Meiryo UI" panose="020B0604030504040204" pitchFamily="50" charset="-128"/>
            </a:endParaRPr>
          </a:p>
        </p:txBody>
      </p:sp>
      <p:cxnSp>
        <p:nvCxnSpPr>
          <p:cNvPr id="57" name="直線矢印コネクタ 56">
            <a:extLst>
              <a:ext uri="{FF2B5EF4-FFF2-40B4-BE49-F238E27FC236}">
                <a16:creationId xmlns:a16="http://schemas.microsoft.com/office/drawing/2014/main" id="{A7985EAC-BA93-3E35-9627-2616924EA0B8}"/>
              </a:ext>
            </a:extLst>
          </p:cNvPr>
          <p:cNvCxnSpPr>
            <a:cxnSpLocks/>
          </p:cNvCxnSpPr>
          <p:nvPr/>
        </p:nvCxnSpPr>
        <p:spPr>
          <a:xfrm flipH="1">
            <a:off x="6516216" y="4951242"/>
            <a:ext cx="648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68205D43-BA9F-A88E-605C-5EC2E45AD879}"/>
              </a:ext>
            </a:extLst>
          </p:cNvPr>
          <p:cNvGrpSpPr/>
          <p:nvPr/>
        </p:nvGrpSpPr>
        <p:grpSpPr>
          <a:xfrm>
            <a:off x="7812360" y="3003436"/>
            <a:ext cx="504000" cy="259401"/>
            <a:chOff x="7090143" y="3163215"/>
            <a:chExt cx="504000" cy="259401"/>
          </a:xfrm>
        </p:grpSpPr>
        <p:cxnSp>
          <p:nvCxnSpPr>
            <p:cNvPr id="59" name="直線矢印コネクタ 58">
              <a:extLst>
                <a:ext uri="{FF2B5EF4-FFF2-40B4-BE49-F238E27FC236}">
                  <a16:creationId xmlns:a16="http://schemas.microsoft.com/office/drawing/2014/main" id="{C28D6572-FEFA-8BCE-D289-FD7555175F4F}"/>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楕円 59">
              <a:extLst>
                <a:ext uri="{FF2B5EF4-FFF2-40B4-BE49-F238E27FC236}">
                  <a16:creationId xmlns:a16="http://schemas.microsoft.com/office/drawing/2014/main" id="{13FDCD54-AA5D-E0BF-8047-DFF7821E4246}"/>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grpSp>
      <p:sp>
        <p:nvSpPr>
          <p:cNvPr id="61" name="テキスト ボックス 60">
            <a:extLst>
              <a:ext uri="{FF2B5EF4-FFF2-40B4-BE49-F238E27FC236}">
                <a16:creationId xmlns:a16="http://schemas.microsoft.com/office/drawing/2014/main" id="{7B1D1749-7B8D-E351-537A-8525C34F8C49}"/>
              </a:ext>
            </a:extLst>
          </p:cNvPr>
          <p:cNvSpPr txBox="1"/>
          <p:nvPr/>
        </p:nvSpPr>
        <p:spPr>
          <a:xfrm>
            <a:off x="7799801" y="2636912"/>
            <a:ext cx="588623" cy="415498"/>
          </a:xfrm>
          <a:prstGeom prst="rect">
            <a:avLst/>
          </a:prstGeom>
          <a:noFill/>
        </p:spPr>
        <p:txBody>
          <a:bodyPr wrap="square" rtlCol="0">
            <a:spAutoFit/>
          </a:bodyPr>
          <a:lstStyle/>
          <a:p>
            <a:pPr algn="ctr"/>
            <a:r>
              <a:rPr lang="ja-JP" altLang="en-US" sz="1050">
                <a:latin typeface="Meiryo UI" panose="020B0604030504040204" pitchFamily="50" charset="-128"/>
                <a:ea typeface="Meiryo UI" panose="020B0604030504040204" pitchFamily="50" charset="-128"/>
              </a:rPr>
              <a:t>総務省</a:t>
            </a:r>
            <a:endParaRPr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補助金</a:t>
            </a:r>
            <a:endParaRPr kumimoji="1" lang="en-US" altLang="ja-JP" sz="1050">
              <a:latin typeface="Meiryo UI" panose="020B0604030504040204" pitchFamily="50" charset="-128"/>
              <a:ea typeface="Meiryo UI" panose="020B0604030504040204" pitchFamily="50" charset="-128"/>
            </a:endParaRPr>
          </a:p>
        </p:txBody>
      </p:sp>
      <p:sp>
        <p:nvSpPr>
          <p:cNvPr id="1544" name="正方形/長方形 1543">
            <a:extLst>
              <a:ext uri="{FF2B5EF4-FFF2-40B4-BE49-F238E27FC236}">
                <a16:creationId xmlns:a16="http://schemas.microsoft.com/office/drawing/2014/main" id="{7C6267E2-61DE-5914-349B-9669ACDCD267}"/>
              </a:ext>
            </a:extLst>
          </p:cNvPr>
          <p:cNvSpPr/>
          <p:nvPr/>
        </p:nvSpPr>
        <p:spPr>
          <a:xfrm>
            <a:off x="3899443" y="3797025"/>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Ｂ</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1545" name="正方形/長方形 1544">
            <a:extLst>
              <a:ext uri="{FF2B5EF4-FFF2-40B4-BE49-F238E27FC236}">
                <a16:creationId xmlns:a16="http://schemas.microsoft.com/office/drawing/2014/main" id="{74DA9666-3C77-EA68-C931-B7EE450B944A}"/>
              </a:ext>
            </a:extLst>
          </p:cNvPr>
          <p:cNvSpPr/>
          <p:nvPr/>
        </p:nvSpPr>
        <p:spPr>
          <a:xfrm>
            <a:off x="3877179" y="4845927"/>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Ｃ</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1546" name="グループ化 1545">
            <a:extLst>
              <a:ext uri="{FF2B5EF4-FFF2-40B4-BE49-F238E27FC236}">
                <a16:creationId xmlns:a16="http://schemas.microsoft.com/office/drawing/2014/main" id="{6B7A7BF9-A329-EC6D-6087-426BE6E42B9A}"/>
              </a:ext>
            </a:extLst>
          </p:cNvPr>
          <p:cNvGrpSpPr/>
          <p:nvPr/>
        </p:nvGrpSpPr>
        <p:grpSpPr>
          <a:xfrm>
            <a:off x="6588560" y="2611515"/>
            <a:ext cx="504000" cy="259401"/>
            <a:chOff x="7090143" y="3163215"/>
            <a:chExt cx="504000" cy="259401"/>
          </a:xfrm>
        </p:grpSpPr>
        <p:cxnSp>
          <p:nvCxnSpPr>
            <p:cNvPr id="1547" name="直線矢印コネクタ 1546">
              <a:extLst>
                <a:ext uri="{FF2B5EF4-FFF2-40B4-BE49-F238E27FC236}">
                  <a16:creationId xmlns:a16="http://schemas.microsoft.com/office/drawing/2014/main" id="{1828B5D7-22B5-BB34-3920-9BDCB094CCF8}"/>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548" name="楕円 1547">
              <a:extLst>
                <a:ext uri="{FF2B5EF4-FFF2-40B4-BE49-F238E27FC236}">
                  <a16:creationId xmlns:a16="http://schemas.microsoft.com/office/drawing/2014/main" id="{A899A3DA-DF55-15E6-78AA-B3D21A1D40B0}"/>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grpSp>
      <p:sp>
        <p:nvSpPr>
          <p:cNvPr id="1549" name="テキスト ボックス 1548">
            <a:extLst>
              <a:ext uri="{FF2B5EF4-FFF2-40B4-BE49-F238E27FC236}">
                <a16:creationId xmlns:a16="http://schemas.microsoft.com/office/drawing/2014/main" id="{ABB06CE1-940D-56D1-E63C-562EF3E63C3E}"/>
              </a:ext>
            </a:extLst>
          </p:cNvPr>
          <p:cNvSpPr txBox="1"/>
          <p:nvPr/>
        </p:nvSpPr>
        <p:spPr>
          <a:xfrm>
            <a:off x="6608292" y="2373081"/>
            <a:ext cx="588623"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構築費</a:t>
            </a:r>
            <a:endParaRPr kumimoji="1" lang="en-US" altLang="ja-JP" sz="105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E4208C6-9FE8-0A79-723B-99B6B72B1559}"/>
              </a:ext>
            </a:extLst>
          </p:cNvPr>
          <p:cNvSpPr txBox="1"/>
          <p:nvPr/>
        </p:nvSpPr>
        <p:spPr>
          <a:xfrm>
            <a:off x="4135756" y="1038145"/>
            <a:ext cx="2596484"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a:t>
            </a:r>
          </a:p>
        </p:txBody>
      </p:sp>
      <p:sp>
        <p:nvSpPr>
          <p:cNvPr id="28" name="テキスト ボックス 42">
            <a:extLst>
              <a:ext uri="{FF2B5EF4-FFF2-40B4-BE49-F238E27FC236}">
                <a16:creationId xmlns:a16="http://schemas.microsoft.com/office/drawing/2014/main" id="{046BE12B-6CE9-DFD9-AD34-554E5B6954C6}"/>
              </a:ext>
            </a:extLst>
          </p:cNvPr>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4" name="Rectangle 217">
            <a:extLst>
              <a:ext uri="{FF2B5EF4-FFF2-40B4-BE49-F238E27FC236}">
                <a16:creationId xmlns:a16="http://schemas.microsoft.com/office/drawing/2014/main" id="{176A0F13-3FDA-FC8A-68F6-A4653DFE031C}"/>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82993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 name="正方形/長方形 2"/>
          <p:cNvSpPr/>
          <p:nvPr/>
        </p:nvSpPr>
        <p:spPr>
          <a:xfrm>
            <a:off x="1533119" y="266154"/>
            <a:ext cx="9138461" cy="603499"/>
          </a:xfrm>
          <a:prstGeom prst="rect">
            <a:avLst/>
          </a:prstGeom>
        </p:spPr>
        <p:txBody>
          <a:bodyPr wrap="square">
            <a:spAutoFit/>
          </a:bodyPr>
          <a:lstStyle/>
          <a:p>
            <a:pPr algn="ctr" defTabSz="422020">
              <a:defRPr/>
            </a:pPr>
            <a: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t>XXXXXXXXXXXXXX(</a:t>
            </a:r>
            <a:r>
              <a:rPr lang="ja-JP" altLang="en-US" sz="1661" b="1" kern="100">
                <a:latin typeface="Meiryo UI" panose="020B0604030504040204" pitchFamily="50" charset="-128"/>
                <a:ea typeface="Meiryo UI" panose="020B0604030504040204" pitchFamily="50" charset="-128"/>
                <a:cs typeface="Times New Roman" panose="02020603050405020304" pitchFamily="18" charset="0"/>
              </a:rPr>
              <a:t>事業名を記載</a:t>
            </a:r>
            <a: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t>)</a:t>
            </a:r>
            <a:b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br>
            <a:endParaRPr lang="ja-JP" altLang="en-US" sz="1661" b="1" kern="100">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1045" name="表 79"/>
          <p:cNvGraphicFramePr>
            <a:graphicFrameLocks noGrp="1"/>
          </p:cNvGraphicFramePr>
          <p:nvPr>
            <p:extLst>
              <p:ext uri="{D42A27DB-BD31-4B8C-83A1-F6EECF244321}">
                <p14:modId xmlns:p14="http://schemas.microsoft.com/office/powerpoint/2010/main" val="4266833746"/>
              </p:ext>
            </p:extLst>
          </p:nvPr>
        </p:nvGraphicFramePr>
        <p:xfrm>
          <a:off x="228600" y="745393"/>
          <a:ext cx="11747501" cy="2153332"/>
        </p:xfrm>
        <a:graphic>
          <a:graphicData uri="http://schemas.openxmlformats.org/drawingml/2006/table">
            <a:tbl>
              <a:tblPr firstRow="1" bandRow="1">
                <a:tableStyleId>{F5AB1C69-6EDB-4FF4-983F-18BD219EF322}</a:tableStyleId>
              </a:tblPr>
              <a:tblGrid>
                <a:gridCol w="1314850">
                  <a:extLst>
                    <a:ext uri="{9D8B030D-6E8A-4147-A177-3AD203B41FA5}">
                      <a16:colId xmlns:a16="http://schemas.microsoft.com/office/drawing/2014/main" val="20000"/>
                    </a:ext>
                  </a:extLst>
                </a:gridCol>
                <a:gridCol w="2364563">
                  <a:extLst>
                    <a:ext uri="{9D8B030D-6E8A-4147-A177-3AD203B41FA5}">
                      <a16:colId xmlns:a16="http://schemas.microsoft.com/office/drawing/2014/main" val="20001"/>
                    </a:ext>
                  </a:extLst>
                </a:gridCol>
                <a:gridCol w="1147712">
                  <a:extLst>
                    <a:ext uri="{9D8B030D-6E8A-4147-A177-3AD203B41FA5}">
                      <a16:colId xmlns:a16="http://schemas.microsoft.com/office/drawing/2014/main" val="20002"/>
                    </a:ext>
                  </a:extLst>
                </a:gridCol>
                <a:gridCol w="2258100">
                  <a:extLst>
                    <a:ext uri="{9D8B030D-6E8A-4147-A177-3AD203B41FA5}">
                      <a16:colId xmlns:a16="http://schemas.microsoft.com/office/drawing/2014/main" val="20003"/>
                    </a:ext>
                  </a:extLst>
                </a:gridCol>
                <a:gridCol w="1129050">
                  <a:extLst>
                    <a:ext uri="{9D8B030D-6E8A-4147-A177-3AD203B41FA5}">
                      <a16:colId xmlns:a16="http://schemas.microsoft.com/office/drawing/2014/main" val="20004"/>
                    </a:ext>
                  </a:extLst>
                </a:gridCol>
                <a:gridCol w="3533226">
                  <a:extLst>
                    <a:ext uri="{9D8B030D-6E8A-4147-A177-3AD203B41FA5}">
                      <a16:colId xmlns:a16="http://schemas.microsoft.com/office/drawing/2014/main" val="20005"/>
                    </a:ext>
                  </a:extLst>
                </a:gridCol>
              </a:tblGrid>
              <a:tr h="4783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実施体制</a:t>
                      </a:r>
                      <a:endParaRPr kumimoji="1" lang="en-US" altLang="ja-JP" sz="13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a:solidFill>
                            <a:schemeClr val="bg1"/>
                          </a:solidFill>
                          <a:latin typeface="Meiryo UI" panose="020B0604030504040204" pitchFamily="50" charset="-128"/>
                          <a:ea typeface="Meiryo UI" panose="020B0604030504040204" pitchFamily="50" charset="-128"/>
                        </a:rPr>
                        <a:t>（下線：代表機関）</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sng">
                          <a:solidFill>
                            <a:schemeClr val="tx1"/>
                          </a:solidFill>
                          <a:latin typeface="Meiryo UI" panose="020B0604030504040204" pitchFamily="50" charset="-128"/>
                          <a:ea typeface="Meiryo UI" panose="020B0604030504040204" pitchFamily="50" charset="-128"/>
                        </a:rPr>
                        <a:t>株式会社〇〇〇〇〇〇</a:t>
                      </a:r>
                      <a:r>
                        <a:rPr kumimoji="1" lang="ja-JP" altLang="en-US" sz="1300" b="0">
                          <a:solidFill>
                            <a:schemeClr val="tx1"/>
                          </a:solidFill>
                          <a:latin typeface="Meiryo UI" panose="020B0604030504040204" pitchFamily="50" charset="-128"/>
                          <a:ea typeface="Meiryo UI" panose="020B0604030504040204" pitchFamily="50" charset="-128"/>
                        </a:rPr>
                        <a:t>、〇〇県〇〇市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300" b="1">
                          <a:solidFill>
                            <a:schemeClr val="bg1"/>
                          </a:solidFill>
                          <a:latin typeface="Meiryo UI" panose="020B0604030504040204" pitchFamily="50" charset="-128"/>
                          <a:ea typeface="Meiryo UI" panose="020B0604030504040204" pitchFamily="50" charset="-128"/>
                        </a:rPr>
                        <a:t>実施地域</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0" indent="0">
                        <a:buFont typeface="Wingdings" panose="05000000000000000000" pitchFamily="2" charset="2"/>
                        <a:buNone/>
                      </a:pPr>
                      <a:r>
                        <a:rPr kumimoji="1" lang="ja-JP" altLang="en-US" sz="1300" b="0">
                          <a:solidFill>
                            <a:schemeClr val="tx1"/>
                          </a:solidFill>
                          <a:latin typeface="Meiryo UI" panose="020B0604030504040204" pitchFamily="50" charset="-128"/>
                          <a:ea typeface="Meiryo UI" panose="020B0604030504040204" pitchFamily="50" charset="-128"/>
                        </a:rPr>
                        <a:t>〇〇県○○市●●地域</a:t>
                      </a:r>
                      <a:endParaRPr kumimoji="1" lang="en-US" altLang="ja-JP" sz="1300" b="0">
                        <a:solidFill>
                          <a:schemeClr val="tx1"/>
                        </a:solidFill>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6864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整備する</a:t>
                      </a:r>
                      <a:endParaRPr kumimoji="1" lang="en-US" altLang="ja-JP" sz="13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通信インフラ</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a:latin typeface="Meiryo UI" panose="020B0604030504040204" pitchFamily="50" charset="-128"/>
                          <a:ea typeface="Meiryo UI" panose="020B0604030504040204" pitchFamily="50" charset="-128"/>
                        </a:rPr>
                        <a:t>LPWA</a:t>
                      </a:r>
                      <a:r>
                        <a:rPr kumimoji="1" lang="ja-JP" altLang="en-US" sz="1300">
                          <a:latin typeface="Meiryo UI" panose="020B0604030504040204" pitchFamily="50" charset="-128"/>
                          <a:ea typeface="Meiryo UI" panose="020B0604030504040204" pitchFamily="50" charset="-128"/>
                        </a:rPr>
                        <a:t>（〇〇〇〇）</a:t>
                      </a:r>
                      <a:endParaRPr kumimoji="1" lang="en-US" altLang="ja-JP" sz="130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a:latin typeface="Meiryo UI" panose="020B0604030504040204" pitchFamily="50" charset="-128"/>
                          <a:ea typeface="Meiryo UI" panose="020B0604030504040204" pitchFamily="50" charset="-128"/>
                        </a:rPr>
                        <a:t>Wi-Fi</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a:latin typeface="Meiryo UI" panose="020B0604030504040204" pitchFamily="50" charset="-128"/>
                          <a:ea typeface="Meiryo UI" panose="020B0604030504040204" pitchFamily="50" charset="-128"/>
                        </a:rPr>
                        <a:t>〇〇〇〇〇</a:t>
                      </a:r>
                      <a:endParaRPr kumimoji="1" lang="en-US" altLang="ja-JP" sz="1100">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300" b="1" kern="1200">
                          <a:solidFill>
                            <a:schemeClr val="bg1"/>
                          </a:solidFill>
                          <a:latin typeface="Meiryo UI" panose="020B0604030504040204" pitchFamily="50" charset="-128"/>
                          <a:ea typeface="Meiryo UI" panose="020B0604030504040204" pitchFamily="50" charset="-128"/>
                          <a:cs typeface="+mn-cs"/>
                        </a:rPr>
                        <a:t>主な補助対象機器等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LPWA</a:t>
                      </a:r>
                      <a:r>
                        <a:rPr kumimoji="1" lang="ja-JP" altLang="en-US" sz="1300" b="0">
                          <a:solidFill>
                            <a:schemeClr val="tx1"/>
                          </a:solidFill>
                          <a:latin typeface="Meiryo UI" panose="020B0604030504040204" pitchFamily="50" charset="-128"/>
                          <a:ea typeface="Meiryo UI" panose="020B0604030504040204" pitchFamily="50" charset="-128"/>
                        </a:rPr>
                        <a:t>機器及び設備</a:t>
                      </a:r>
                      <a:endParaRPr kumimoji="1" lang="en-US" altLang="ja-JP" sz="1300" b="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Wi-Fi</a:t>
                      </a:r>
                      <a:r>
                        <a:rPr kumimoji="1" lang="ja-JP" altLang="en-US" sz="1300" b="0">
                          <a:solidFill>
                            <a:schemeClr val="tx1"/>
                          </a:solidFill>
                          <a:latin typeface="Meiryo UI" panose="020B0604030504040204" pitchFamily="50" charset="-128"/>
                          <a:ea typeface="Meiryo UI" panose="020B0604030504040204" pitchFamily="50" charset="-128"/>
                        </a:rPr>
                        <a:t>アクセスポイント</a:t>
                      </a:r>
                      <a:endParaRPr kumimoji="1" lang="en-US" altLang="ja-JP" sz="1300" b="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AI</a:t>
                      </a:r>
                      <a:r>
                        <a:rPr kumimoji="1" lang="ja-JP" altLang="en-US" sz="1300" b="0">
                          <a:solidFill>
                            <a:schemeClr val="tx1"/>
                          </a:solidFill>
                          <a:latin typeface="Meiryo UI" panose="020B0604030504040204" pitchFamily="50" charset="-128"/>
                          <a:ea typeface="Meiryo UI" panose="020B0604030504040204" pitchFamily="50" charset="-128"/>
                        </a:rPr>
                        <a:t>〇〇システム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300" b="1">
                          <a:solidFill>
                            <a:schemeClr val="bg1"/>
                          </a:solidFill>
                          <a:latin typeface="Meiryo UI" panose="020B0604030504040204" pitchFamily="50" charset="-128"/>
                          <a:ea typeface="Meiryo UI" panose="020B0604030504040204" pitchFamily="50" charset="-128"/>
                        </a:rPr>
                        <a:t>目標</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〇〇の利用増加：</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職員巡回数の減少：</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回⇒</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回</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〇〇の来場者数増加：</a:t>
                      </a:r>
                      <a:r>
                        <a:rPr kumimoji="1" lang="en-US" altLang="ja-JP" sz="1300" b="0">
                          <a:solidFill>
                            <a:schemeClr val="tx1"/>
                          </a:solidFill>
                          <a:latin typeface="Meiryo UI" panose="020B0604030504040204" pitchFamily="50" charset="-128"/>
                          <a:ea typeface="Meiryo UI" panose="020B0604030504040204" pitchFamily="50" charset="-128"/>
                        </a:rPr>
                        <a:t>10%</a:t>
                      </a:r>
                      <a:r>
                        <a:rPr kumimoji="1" lang="ja-JP" altLang="en-US" sz="1300" b="0">
                          <a:solidFill>
                            <a:schemeClr val="tx1"/>
                          </a:solidFill>
                          <a:latin typeface="Meiryo UI" panose="020B0604030504040204" pitchFamily="50" charset="-128"/>
                          <a:ea typeface="Meiryo UI" panose="020B0604030504040204" pitchFamily="50" charset="-128"/>
                        </a:rPr>
                        <a:t>増加</a:t>
                      </a:r>
                      <a:endParaRPr kumimoji="1" lang="ja-JP" altLang="en-US" sz="1500" b="0">
                        <a:solidFill>
                          <a:schemeClr val="tx1"/>
                        </a:solidFill>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9885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事業概要</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gridSpan="5">
                  <a:txBody>
                    <a:bodyPr/>
                    <a:lstStyle/>
                    <a:p>
                      <a:pPr marL="0" marR="0" lvl="0" indent="0" algn="l" defTabSz="457200" rtl="0" eaLnBrk="1" fontAlgn="auto" latinLnBrk="0" hangingPunct="1">
                        <a:lnSpc>
                          <a:spcPct val="100000"/>
                        </a:lnSpc>
                        <a:spcBef>
                          <a:spcPts val="0"/>
                        </a:spcBef>
                        <a:spcAft>
                          <a:spcPts val="0"/>
                        </a:spcAft>
                        <a:buClr>
                          <a:sysClr val="windowText" lastClr="000000"/>
                        </a:buClr>
                        <a:buSzTx/>
                        <a:buFont typeface="Wingdings" panose="05000000000000000000" pitchFamily="2" charset="2"/>
                        <a:buNone/>
                        <a:tabLst/>
                        <a:defRPr/>
                      </a:pPr>
                      <a:r>
                        <a:rPr kumimoji="0" lang="ja-JP" altLang="en-US" sz="13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ジ活中山間地域にも登録されている○○町の中山間地域では、携帯電波の不感地域が存在し、スマート農業の推進や、防災設備の推進など課題を抱えていることから情報通信環境の確保が必要不可欠となっている。そこで</a:t>
                      </a:r>
                      <a:r>
                        <a:rPr kumimoji="0" lang="en-US" altLang="ja-JP" sz="13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Wi-Fi </a:t>
                      </a:r>
                      <a:r>
                        <a:rPr kumimoji="0" lang="en-US" altLang="ja-JP" sz="1300" b="0" i="0" u="none" strike="noStrike" kern="0" cap="none" spc="0" normalizeH="0" baseline="0" noProof="0" err="1">
                          <a:ln>
                            <a:noFill/>
                          </a:ln>
                          <a:solidFill>
                            <a:prstClr val="black"/>
                          </a:solidFill>
                          <a:effectLst/>
                          <a:uLnTx/>
                          <a:uFillTx/>
                          <a:latin typeface="Meiryo UI" panose="020B0604030504040204" pitchFamily="50" charset="-128"/>
                          <a:ea typeface="Meiryo UI" panose="020B0604030504040204" pitchFamily="50" charset="-128"/>
                          <a:cs typeface="+mn-cs"/>
                        </a:rPr>
                        <a:t>HaLow</a:t>
                      </a:r>
                      <a:r>
                        <a:rPr kumimoji="0" lang="ja-JP" altLang="en-US" sz="13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等の無線技術を活用し、中山間地域の通信環境を構築し、農作業の効率化や自然災害に対する住民の安全・安心のまちづくりの実現を図る。</a:t>
                      </a:r>
                      <a:endPar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extLst>
                  <a:ext uri="{0D108BD9-81ED-4DB2-BD59-A6C34878D82A}">
                    <a16:rowId xmlns:a16="http://schemas.microsoft.com/office/drawing/2014/main" val="10002"/>
                  </a:ext>
                </a:extLst>
              </a:tr>
            </a:tbl>
          </a:graphicData>
        </a:graphic>
      </p:graphicFrame>
      <p:sp>
        <p:nvSpPr>
          <p:cNvPr id="1046" name="テキスト ボックス 7"/>
          <p:cNvSpPr txBox="1"/>
          <p:nvPr/>
        </p:nvSpPr>
        <p:spPr>
          <a:xfrm>
            <a:off x="228600" y="248265"/>
            <a:ext cx="2212567" cy="319639"/>
          </a:xfrm>
          <a:prstGeom prst="rect">
            <a:avLst/>
          </a:prstGeom>
          <a:noFill/>
        </p:spPr>
        <p:txBody>
          <a:bodyPr wrap="square">
            <a:spAutoFit/>
          </a:bodyPr>
          <a:lstStyle/>
          <a:p>
            <a:r>
              <a:rPr kumimoji="1" lang="en-US" altLang="ja-JP" sz="1477" b="1">
                <a:solidFill>
                  <a:schemeClr val="accent6"/>
                </a:solidFill>
                <a:latin typeface="Meiryo UI" panose="020B0604030504040204" pitchFamily="50" charset="-128"/>
                <a:ea typeface="Meiryo UI" panose="020B0604030504040204" pitchFamily="50" charset="-128"/>
              </a:rPr>
              <a:t>××</a:t>
            </a:r>
            <a:r>
              <a:rPr kumimoji="1" lang="ja-JP" altLang="en-US" sz="1477" b="1">
                <a:solidFill>
                  <a:schemeClr val="accent6"/>
                </a:solidFill>
                <a:latin typeface="Meiryo UI" panose="020B0604030504040204" pitchFamily="50" charset="-128"/>
                <a:ea typeface="Meiryo UI" panose="020B0604030504040204" pitchFamily="50" charset="-128"/>
              </a:rPr>
              <a:t>・</a:t>
            </a:r>
            <a:r>
              <a:rPr kumimoji="1" lang="en-US" altLang="ja-JP" sz="1477" b="1">
                <a:solidFill>
                  <a:schemeClr val="accent6"/>
                </a:solidFill>
                <a:latin typeface="Meiryo UI" panose="020B0604030504040204" pitchFamily="50" charset="-128"/>
                <a:ea typeface="Meiryo UI" panose="020B0604030504040204" pitchFamily="50" charset="-128"/>
              </a:rPr>
              <a:t>××</a:t>
            </a:r>
            <a:r>
              <a:rPr kumimoji="1" lang="ja-JP" altLang="en-US" sz="1477" b="1">
                <a:solidFill>
                  <a:schemeClr val="accent6"/>
                </a:solidFill>
                <a:latin typeface="Meiryo UI" panose="020B0604030504040204" pitchFamily="50" charset="-128"/>
                <a:ea typeface="Meiryo UI" panose="020B0604030504040204" pitchFamily="50" charset="-128"/>
              </a:rPr>
              <a:t>（分野を記載）</a:t>
            </a:r>
            <a:endParaRPr kumimoji="1" lang="en-US" altLang="ja-JP" sz="1477" b="1">
              <a:solidFill>
                <a:schemeClr val="accent6"/>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FD805562-8E05-12A7-39E2-A5E1CD35B53E}"/>
              </a:ext>
            </a:extLst>
          </p:cNvPr>
          <p:cNvSpPr txBox="1"/>
          <p:nvPr/>
        </p:nvSpPr>
        <p:spPr>
          <a:xfrm>
            <a:off x="127001" y="3010279"/>
            <a:ext cx="8472134" cy="319639"/>
          </a:xfrm>
          <a:prstGeom prst="rect">
            <a:avLst/>
          </a:prstGeom>
          <a:noFill/>
        </p:spPr>
        <p:txBody>
          <a:bodyPr wrap="square" rtlCol="0">
            <a:spAutoFit/>
          </a:bodyPr>
          <a:lstStyle/>
          <a:p>
            <a:r>
              <a:rPr kumimoji="1" lang="ja-JP" altLang="en-US" sz="1477">
                <a:latin typeface="Meiryo UI" panose="020B0604030504040204" pitchFamily="50" charset="-128"/>
                <a:ea typeface="Meiryo UI" panose="020B0604030504040204" pitchFamily="50" charset="-128"/>
              </a:rPr>
              <a:t>＜</a:t>
            </a:r>
            <a:r>
              <a:rPr kumimoji="1" lang="en-US" altLang="ja-JP" sz="1477">
                <a:latin typeface="Meiryo UI" panose="020B0604030504040204" pitchFamily="50" charset="-128"/>
                <a:ea typeface="Meiryo UI" panose="020B0604030504040204" pitchFamily="50" charset="-128"/>
              </a:rPr>
              <a:t>XXXXXXXXXXXXXX(</a:t>
            </a:r>
            <a:r>
              <a:rPr kumimoji="1" lang="ja-JP" altLang="en-US" sz="1477">
                <a:latin typeface="Meiryo UI" panose="020B0604030504040204" pitchFamily="50" charset="-128"/>
                <a:ea typeface="Meiryo UI" panose="020B0604030504040204" pitchFamily="50" charset="-128"/>
              </a:rPr>
              <a:t>事業名を記載</a:t>
            </a:r>
            <a:r>
              <a:rPr kumimoji="1" lang="en-US" altLang="ja-JP" sz="1477">
                <a:latin typeface="Meiryo UI" panose="020B0604030504040204" pitchFamily="50" charset="-128"/>
                <a:ea typeface="Meiryo UI" panose="020B0604030504040204" pitchFamily="50" charset="-128"/>
              </a:rPr>
              <a:t>)</a:t>
            </a:r>
            <a:r>
              <a:rPr kumimoji="1" lang="ja-JP" altLang="en-US" sz="1477">
                <a:latin typeface="Meiryo UI" panose="020B0604030504040204" pitchFamily="50" charset="-128"/>
                <a:ea typeface="Meiryo UI" panose="020B0604030504040204" pitchFamily="50" charset="-128"/>
              </a:rPr>
              <a:t>　概要＞</a:t>
            </a:r>
          </a:p>
        </p:txBody>
      </p:sp>
      <p:pic>
        <p:nvPicPr>
          <p:cNvPr id="3" name="図 2">
            <a:extLst>
              <a:ext uri="{FF2B5EF4-FFF2-40B4-BE49-F238E27FC236}">
                <a16:creationId xmlns:a16="http://schemas.microsoft.com/office/drawing/2014/main" id="{93D74EB3-0EFF-8B8E-F982-4ECB3D3A09AB}"/>
              </a:ext>
            </a:extLst>
          </p:cNvPr>
          <p:cNvPicPr>
            <a:picLocks noChangeAspect="1"/>
          </p:cNvPicPr>
          <p:nvPr/>
        </p:nvPicPr>
        <p:blipFill>
          <a:blip r:embed="rId2"/>
          <a:stretch>
            <a:fillRect/>
          </a:stretch>
        </p:blipFill>
        <p:spPr>
          <a:xfrm>
            <a:off x="1524000" y="4078406"/>
            <a:ext cx="9144000" cy="1316124"/>
          </a:xfrm>
          <a:prstGeom prst="rect">
            <a:avLst/>
          </a:prstGeom>
        </p:spPr>
      </p:pic>
      <p:sp>
        <p:nvSpPr>
          <p:cNvPr id="2" name="テキスト ボックス 1">
            <a:extLst>
              <a:ext uri="{FF2B5EF4-FFF2-40B4-BE49-F238E27FC236}">
                <a16:creationId xmlns:a16="http://schemas.microsoft.com/office/drawing/2014/main" id="{72CA1523-5706-3A9B-54C5-05E3A8C23EDD}"/>
              </a:ext>
            </a:extLst>
          </p:cNvPr>
          <p:cNvSpPr txBox="1"/>
          <p:nvPr/>
        </p:nvSpPr>
        <p:spPr>
          <a:xfrm>
            <a:off x="6518367" y="2523573"/>
            <a:ext cx="5172890" cy="347916"/>
          </a:xfrm>
          <a:prstGeom prst="rect">
            <a:avLst/>
          </a:prstGeom>
          <a:noFill/>
          <a:ln>
            <a:solidFill>
              <a:schemeClr val="bg1">
                <a:lumMod val="50000"/>
              </a:schemeClr>
            </a:solidFill>
          </a:ln>
        </p:spPr>
        <p:txBody>
          <a:bodyPr wrap="square" rtlCol="0">
            <a:spAutoFit/>
          </a:bodyPr>
          <a:lstStyle/>
          <a:p>
            <a:r>
              <a:rPr kumimoji="1" lang="ja-JP" altLang="en-US" sz="1661" b="1" u="sng">
                <a:latin typeface="Meiryo UI" panose="020B0604030504040204" pitchFamily="50" charset="-128"/>
                <a:ea typeface="Meiryo UI" panose="020B0604030504040204" pitchFamily="50" charset="-128"/>
              </a:rPr>
              <a:t>課題・具体的な解決策・目指す姿を記載してください。</a:t>
            </a:r>
          </a:p>
        </p:txBody>
      </p:sp>
      <p:sp>
        <p:nvSpPr>
          <p:cNvPr id="5" name="テキスト ボックス 4">
            <a:extLst>
              <a:ext uri="{FF2B5EF4-FFF2-40B4-BE49-F238E27FC236}">
                <a16:creationId xmlns:a16="http://schemas.microsoft.com/office/drawing/2014/main" id="{EE2F4F56-BBEE-6F30-CA19-8C9138995CBC}"/>
              </a:ext>
            </a:extLst>
          </p:cNvPr>
          <p:cNvSpPr txBox="1"/>
          <p:nvPr/>
        </p:nvSpPr>
        <p:spPr>
          <a:xfrm>
            <a:off x="9559658" y="266154"/>
            <a:ext cx="2632342" cy="338554"/>
          </a:xfrm>
          <a:prstGeom prst="rect">
            <a:avLst/>
          </a:prstGeom>
          <a:noFill/>
        </p:spPr>
        <p:txBody>
          <a:bodyPr wrap="square" rtlCol="0">
            <a:spAutoFit/>
          </a:bodyPr>
          <a:lstStyle/>
          <a:p>
            <a:r>
              <a:rPr kumimoji="1" lang="ja-JP" altLang="en-US" sz="1600">
                <a:latin typeface="Meiryo UI" panose="020B0604030504040204" pitchFamily="50" charset="-128"/>
                <a:ea typeface="Meiryo UI" panose="020B0604030504040204" pitchFamily="50" charset="-128"/>
              </a:rPr>
              <a:t>総事業費：〇千〇百万円</a:t>
            </a:r>
          </a:p>
        </p:txBody>
      </p:sp>
    </p:spTree>
    <p:extLst>
      <p:ext uri="{BB962C8B-B14F-4D97-AF65-F5344CB8AC3E}">
        <p14:creationId xmlns:p14="http://schemas.microsoft.com/office/powerpoint/2010/main" val="1390356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39"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939" name="think-cell data - do not delete" hidden="1"/>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1940" name="Straight Connector 71"/>
          <p:cNvCxnSpPr>
            <a:cxnSpLocks/>
          </p:cNvCxnSpPr>
          <p:nvPr/>
        </p:nvCxnSpPr>
        <p:spPr>
          <a:xfrm>
            <a:off x="1222744" y="2716307"/>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1" name="Straight Connector 71"/>
          <p:cNvCxnSpPr>
            <a:cxnSpLocks/>
          </p:cNvCxnSpPr>
          <p:nvPr/>
        </p:nvCxnSpPr>
        <p:spPr>
          <a:xfrm>
            <a:off x="1222744" y="3972709"/>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2" name="Straight Connector 71"/>
          <p:cNvCxnSpPr>
            <a:cxnSpLocks/>
          </p:cNvCxnSpPr>
          <p:nvPr/>
        </p:nvCxnSpPr>
        <p:spPr>
          <a:xfrm>
            <a:off x="1222744" y="5229111"/>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43" name="テキスト ボックス 6"/>
          <p:cNvSpPr txBox="1"/>
          <p:nvPr/>
        </p:nvSpPr>
        <p:spPr>
          <a:xfrm>
            <a:off x="1222745"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44" name="テキスト ボックス 24"/>
          <p:cNvSpPr txBox="1"/>
          <p:nvPr/>
        </p:nvSpPr>
        <p:spPr>
          <a:xfrm>
            <a:off x="122274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45" name="テキスト ボックス 34"/>
          <p:cNvSpPr txBox="1"/>
          <p:nvPr/>
        </p:nvSpPr>
        <p:spPr>
          <a:xfrm>
            <a:off x="122274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46" name="Group 200"/>
          <p:cNvGrpSpPr/>
          <p:nvPr/>
        </p:nvGrpSpPr>
        <p:grpSpPr>
          <a:xfrm>
            <a:off x="1222744" y="1108966"/>
            <a:ext cx="2466443" cy="288132"/>
            <a:chOff x="5069010" y="1088050"/>
            <a:chExt cx="2960760" cy="288132"/>
          </a:xfrm>
        </p:grpSpPr>
        <p:sp>
          <p:nvSpPr>
            <p:cNvPr id="1947"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対象 </a:t>
              </a:r>
              <a:r>
                <a:rPr kumimoji="1"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地域・業界団体等</a:t>
              </a:r>
              <a:r>
                <a:rPr kumimoji="1"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t>
              </a:r>
              <a:endPar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948"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49" name="テキスト ボックス 11"/>
          <p:cNvSpPr txBox="1"/>
          <p:nvPr/>
        </p:nvSpPr>
        <p:spPr>
          <a:xfrm>
            <a:off x="6468185"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実装の結果を元に、</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月に具体的な</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の導入の協議を</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開始する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50" name="テキスト ボックス 12"/>
          <p:cNvSpPr txBox="1"/>
          <p:nvPr/>
        </p:nvSpPr>
        <p:spPr>
          <a:xfrm>
            <a:off x="646818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51" name="テキスト ボックス 14"/>
          <p:cNvSpPr txBox="1"/>
          <p:nvPr/>
        </p:nvSpPr>
        <p:spPr>
          <a:xfrm>
            <a:off x="646818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52" name="Group 200"/>
          <p:cNvGrpSpPr/>
          <p:nvPr/>
        </p:nvGrpSpPr>
        <p:grpSpPr>
          <a:xfrm>
            <a:off x="6468184" y="1108966"/>
            <a:ext cx="2466443" cy="288132"/>
            <a:chOff x="5069010" y="1088050"/>
            <a:chExt cx="2960760" cy="288132"/>
          </a:xfrm>
        </p:grpSpPr>
        <p:sp>
          <p:nvSpPr>
            <p:cNvPr id="1953"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今後の取組予定</a:t>
              </a:r>
            </a:p>
          </p:txBody>
        </p:sp>
        <p:cxnSp>
          <p:nvCxnSpPr>
            <p:cNvPr id="1954"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55" name="テキスト ボックス 26"/>
          <p:cNvSpPr txBox="1"/>
          <p:nvPr/>
        </p:nvSpPr>
        <p:spPr>
          <a:xfrm>
            <a:off x="9090906"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56" name="テキスト ボックス 20"/>
          <p:cNvSpPr txBox="1"/>
          <p:nvPr/>
        </p:nvSpPr>
        <p:spPr>
          <a:xfrm>
            <a:off x="9090906"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ソリューションを共同利用することで、</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の年間利用料が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削減することが可能</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57" name="テキスト ボックス 21"/>
          <p:cNvSpPr txBox="1"/>
          <p:nvPr/>
        </p:nvSpPr>
        <p:spPr>
          <a:xfrm>
            <a:off x="9090906"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58" name="Group 200"/>
          <p:cNvGrpSpPr/>
          <p:nvPr/>
        </p:nvGrpSpPr>
        <p:grpSpPr>
          <a:xfrm>
            <a:off x="9090905" y="1108966"/>
            <a:ext cx="2466443" cy="288132"/>
            <a:chOff x="5069010" y="1088050"/>
            <a:chExt cx="2960760" cy="288132"/>
          </a:xfrm>
        </p:grpSpPr>
        <p:sp>
          <p:nvSpPr>
            <p:cNvPr id="1959"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効果の見立て</a:t>
              </a:r>
            </a:p>
          </p:txBody>
        </p:sp>
        <p:cxnSp>
          <p:nvCxnSpPr>
            <p:cNvPr id="1960"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1" name="テキスト ボックス 11"/>
          <p:cNvSpPr txBox="1"/>
          <p:nvPr/>
        </p:nvSpPr>
        <p:spPr>
          <a:xfrm>
            <a:off x="3722143" y="1512106"/>
            <a:ext cx="2713087"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市で同様の地域課題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ニーズがあることを把握しており、将来的なソリューションの共同利用も含め、今後連携を検討することに合意</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62" name="テキスト ボックス 12"/>
          <p:cNvSpPr txBox="1"/>
          <p:nvPr/>
        </p:nvSpPr>
        <p:spPr>
          <a:xfrm>
            <a:off x="384546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63" name="テキスト ボックス 14"/>
          <p:cNvSpPr txBox="1"/>
          <p:nvPr/>
        </p:nvSpPr>
        <p:spPr>
          <a:xfrm>
            <a:off x="384546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64" name="Group 200"/>
          <p:cNvGrpSpPr/>
          <p:nvPr/>
        </p:nvGrpSpPr>
        <p:grpSpPr>
          <a:xfrm>
            <a:off x="3845464" y="1108966"/>
            <a:ext cx="2466443" cy="288132"/>
            <a:chOff x="5069010" y="1088050"/>
            <a:chExt cx="2960760" cy="288132"/>
          </a:xfrm>
        </p:grpSpPr>
        <p:sp>
          <p:nvSpPr>
            <p:cNvPr id="1965"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現在の検討状況</a:t>
              </a:r>
            </a:p>
          </p:txBody>
        </p:sp>
        <p:cxnSp>
          <p:nvCxnSpPr>
            <p:cNvPr id="1966"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7" name="Rectangle 2"/>
          <p:cNvSpPr/>
          <p:nvPr/>
        </p:nvSpPr>
        <p:spPr>
          <a:xfrm>
            <a:off x="1228744" y="2784392"/>
            <a:ext cx="2466444" cy="1000688"/>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横展開にあたり、連携対象の候補となる地域や業界団体を記載すること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68" name="Rectangle 2"/>
          <p:cNvSpPr/>
          <p:nvPr/>
        </p:nvSpPr>
        <p:spPr>
          <a:xfrm>
            <a:off x="3851466" y="2784392"/>
            <a:ext cx="2466444" cy="1000688"/>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すでに連携検討や地域・業界</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具体的な検討が進展している場合、</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その概要を記載すること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」として差し支えない</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69" name="Rectangle 2"/>
          <p:cNvSpPr/>
          <p:nvPr/>
        </p:nvSpPr>
        <p:spPr>
          <a:xfrm>
            <a:off x="6474187" y="2784392"/>
            <a:ext cx="2466444" cy="1000688"/>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70" name="Rectangle 2"/>
          <p:cNvSpPr/>
          <p:nvPr/>
        </p:nvSpPr>
        <p:spPr>
          <a:xfrm>
            <a:off x="9096907" y="2784392"/>
            <a:ext cx="2466444" cy="1000688"/>
          </a:xfrm>
          <a:prstGeom prst="wedgeRectCallout">
            <a:avLst>
              <a:gd name="adj1" fmla="val -23753"/>
              <a:gd name="adj2" fmla="val -6441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他地域への横展開が実現することにより、どのような効果が見込まれるのか記載すること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71"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972" name="タイトル 7"/>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他地域への横展開の方策・普及啓発活動</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973" name="Oval 1"/>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５</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974" name="Rectangle 82"/>
          <p:cNvSpPr/>
          <p:nvPr/>
        </p:nvSpPr>
        <p:spPr>
          <a:xfrm>
            <a:off x="339028" y="1512105"/>
            <a:ext cx="814577" cy="240839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tab pos="268288" algn="l"/>
              </a:tabLst>
              <a:defRPr/>
            </a:pPr>
            <a:r>
              <a:rPr kumimoji="1" lang="ja-JP"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他地域への</a:t>
            </a:r>
            <a:br>
              <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br>
            <a:r>
              <a:rPr kumimoji="1" lang="ja-JP"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展開の方策</a:t>
            </a:r>
            <a:endPar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975" name="Rectangle 82"/>
          <p:cNvSpPr/>
          <p:nvPr/>
        </p:nvSpPr>
        <p:spPr>
          <a:xfrm>
            <a:off x="339028" y="4077114"/>
            <a:ext cx="814577" cy="2158086"/>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tab pos="268288" algn="l"/>
              </a:tabLst>
              <a:defRPr/>
            </a:pPr>
            <a:r>
              <a:rPr kumimoji="1" lang="zh-TW"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普及啓発活動</a:t>
            </a:r>
            <a:endPar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grpSp>
        <p:nvGrpSpPr>
          <p:cNvPr id="1976" name="グループ化 43"/>
          <p:cNvGrpSpPr/>
          <p:nvPr/>
        </p:nvGrpSpPr>
        <p:grpSpPr>
          <a:xfrm>
            <a:off x="1222744" y="4077114"/>
            <a:ext cx="10340607" cy="1818362"/>
            <a:chOff x="598489" y="1948043"/>
            <a:chExt cx="10964862" cy="1818362"/>
          </a:xfrm>
        </p:grpSpPr>
        <p:sp>
          <p:nvSpPr>
            <p:cNvPr id="1977" name="テキスト ボックス 8"/>
            <p:cNvSpPr txBox="1"/>
            <p:nvPr/>
          </p:nvSpPr>
          <p:spPr>
            <a:xfrm>
              <a:off x="598489"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全国の自治体や、</a:t>
              </a: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事業に関連のある企業が参加する</a:t>
              </a: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イベントにおいて普及啓発活動に参加</a:t>
              </a:r>
              <a:endParaRPr kumimoji="1" 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78" name="テキスト ボックス 9"/>
            <p:cNvSpPr txBox="1"/>
            <p:nvPr/>
          </p:nvSpPr>
          <p:spPr>
            <a:xfrm>
              <a:off x="6163824"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普及啓発活動のイベントで発表するコンテンツの作成</a:t>
              </a:r>
              <a:endPar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79" name="テキスト ボックス 10"/>
            <p:cNvSpPr txBox="1"/>
            <p:nvPr/>
          </p:nvSpPr>
          <p:spPr>
            <a:xfrm>
              <a:off x="8946492"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ソリューションの有効性を示すことで、同様の課題に直面する自治体からも引き合いが見込まれる</a:t>
              </a:r>
              <a:endPar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0" name="テキスト ボックス 11"/>
            <p:cNvSpPr txBox="1"/>
            <p:nvPr/>
          </p:nvSpPr>
          <p:spPr>
            <a:xfrm>
              <a:off x="3381156"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イベントの実施時期を主催者と調整中</a:t>
              </a:r>
              <a:endParaRPr kumimoji="1" 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81" name="Rectangle 2"/>
            <p:cNvSpPr/>
            <p:nvPr/>
          </p:nvSpPr>
          <p:spPr>
            <a:xfrm>
              <a:off x="599841" y="3046405"/>
              <a:ext cx="2616537" cy="720000"/>
            </a:xfrm>
            <a:prstGeom prst="wedgeRectCallout">
              <a:avLst>
                <a:gd name="adj1" fmla="val -17669"/>
                <a:gd name="adj2" fmla="val -6758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参加・推進する普及啓発活動を</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p>
          </p:txBody>
        </p:sp>
        <p:sp>
          <p:nvSpPr>
            <p:cNvPr id="1982" name="Rectangle 2"/>
            <p:cNvSpPr/>
            <p:nvPr/>
          </p:nvSpPr>
          <p:spPr>
            <a:xfrm>
              <a:off x="3382166" y="3046405"/>
              <a:ext cx="2616537" cy="720000"/>
            </a:xfrm>
            <a:prstGeom prst="wedgeRectCallout">
              <a:avLst>
                <a:gd name="adj1" fmla="val -23267"/>
                <a:gd name="adj2" fmla="val -6314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現時点で検討が進展している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場合、その概要を記載</a:t>
              </a:r>
              <a:r>
                <a:rPr kumimoji="1" lang="ja-JP" altLang="en-US" sz="1400">
                  <a:solidFill>
                    <a:srgbClr val="575757"/>
                  </a:solidFill>
                  <a:latin typeface="Meiryo UI" panose="020B0604030504040204" pitchFamily="50" charset="-128"/>
                  <a:ea typeface="Meiryo UI" panose="020B0604030504040204" pitchFamily="50" charset="-128"/>
                </a:rPr>
                <a:t>すること</a:t>
              </a:r>
              <a:endPar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a:t>
              </a:r>
              <a:r>
                <a:rPr kumimoji="1" lang="ja-JP" altLang="en-US" sz="1400" kern="0">
                  <a:solidFill>
                    <a:srgbClr val="575757"/>
                  </a:solidFill>
                  <a:latin typeface="Meiryo UI" panose="020B0604030504040204" pitchFamily="50" charset="-128"/>
                  <a:ea typeface="Meiryo UI" panose="020B0604030504040204" pitchFamily="50" charset="-128"/>
                </a:rPr>
                <a:t>記載可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83" name="Rectangle 2"/>
            <p:cNvSpPr/>
            <p:nvPr/>
          </p:nvSpPr>
          <p:spPr>
            <a:xfrm>
              <a:off x="6164490" y="3046405"/>
              <a:ext cx="2616537" cy="720000"/>
            </a:xfrm>
            <a:prstGeom prst="wedgeRectCallout">
              <a:avLst>
                <a:gd name="adj1" fmla="val -20833"/>
                <a:gd name="adj2" fmla="val -6568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4" name="Rectangle 2"/>
            <p:cNvSpPr/>
            <p:nvPr/>
          </p:nvSpPr>
          <p:spPr>
            <a:xfrm>
              <a:off x="8946814" y="3046405"/>
              <a:ext cx="2616537" cy="720000"/>
            </a:xfrm>
            <a:prstGeom prst="wedgeRectCallout">
              <a:avLst>
                <a:gd name="adj1" fmla="val -2083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普及啓発活動により、どんな効果が見込まれるのか記載すること</a:t>
              </a:r>
            </a:p>
          </p:txBody>
        </p:sp>
      </p:grpSp>
      <p:sp>
        <p:nvSpPr>
          <p:cNvPr id="1986" name="Rectangle 2"/>
          <p:cNvSpPr/>
          <p:nvPr/>
        </p:nvSpPr>
        <p:spPr>
          <a:xfrm>
            <a:off x="1222744" y="2784392"/>
            <a:ext cx="2466444" cy="1000688"/>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横展開にあたり、連携対象の候補となる地域や業界団体を記載すること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7" name="Rectangle 2"/>
          <p:cNvSpPr/>
          <p:nvPr/>
        </p:nvSpPr>
        <p:spPr>
          <a:xfrm>
            <a:off x="3845466" y="2784392"/>
            <a:ext cx="2466444" cy="1000688"/>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すでに連携検討や地域・業界</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具体的な検討が進展している場合、</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その概要を記載すること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」として差し支えない</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88" name="Rectangle 2"/>
          <p:cNvSpPr/>
          <p:nvPr/>
        </p:nvSpPr>
        <p:spPr>
          <a:xfrm>
            <a:off x="6468187" y="2784392"/>
            <a:ext cx="2466444" cy="1000688"/>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17">
            <a:extLst>
              <a:ext uri="{FF2B5EF4-FFF2-40B4-BE49-F238E27FC236}">
                <a16:creationId xmlns:a16="http://schemas.microsoft.com/office/drawing/2014/main" id="{37C32D67-60AE-CC05-3D94-382AD549EE61}"/>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tab pos="3673475" algn="l"/>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05918862"/>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94"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994" name="think-cell data - do not delete" hidden="1"/>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995"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「デジ活」中山間地域への登録事業</a:t>
            </a:r>
            <a:endParaRPr kumimoji="1" lang="en-US">
              <a:solidFill>
                <a:srgbClr val="FE9341"/>
              </a:solidFill>
              <a:latin typeface="Meiryo UI" panose="020B0604030504040204" pitchFamily="50" charset="-128"/>
              <a:ea typeface="Meiryo UI" panose="020B0604030504040204" pitchFamily="50" charset="-128"/>
            </a:endParaRPr>
          </a:p>
        </p:txBody>
      </p:sp>
      <p:sp>
        <p:nvSpPr>
          <p:cNvPr id="1996" name="Rectangle 40"/>
          <p:cNvSpPr/>
          <p:nvPr/>
        </p:nvSpPr>
        <p:spPr>
          <a:xfrm>
            <a:off x="1169842" y="1649656"/>
            <a:ext cx="9172022" cy="3242384"/>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既に「デジ活」中山間地域に登録されている場合は、登録時に合わせて申請を行った事業名と共にその取組内容を記載してください</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97"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Ⅶ</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「デジ活」中山間地域への登録</a:t>
            </a:r>
          </a:p>
        </p:txBody>
      </p:sp>
      <p:sp>
        <p:nvSpPr>
          <p:cNvPr id="2000" name="Rectangle 217"/>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a:t>
            </a:r>
            <a:r>
              <a:rPr kumimoji="1" lang="ja-JP" altLang="en-US" sz="1050" kern="0">
                <a:solidFill>
                  <a:srgbClr val="575757"/>
                </a:solidFill>
                <a:latin typeface="Meiryo UI" panose="020B0604030504040204" pitchFamily="50" charset="-128"/>
                <a:ea typeface="Meiryo UI" panose="020B0604030504040204" pitchFamily="50" charset="-128"/>
              </a:rPr>
              <a:t>ク　「デジ活」中山間地域への登録（加点項目）</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7989967"/>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13" name="表 3"/>
          <p:cNvGraphicFramePr>
            <a:graphicFrameLocks noGrp="1"/>
          </p:cNvGraphicFramePr>
          <p:nvPr>
            <p:extLst>
              <p:ext uri="{D42A27DB-BD31-4B8C-83A1-F6EECF244321}">
                <p14:modId xmlns:p14="http://schemas.microsoft.com/office/powerpoint/2010/main" val="4072232651"/>
              </p:ext>
            </p:extLst>
          </p:nvPr>
        </p:nvGraphicFramePr>
        <p:xfrm>
          <a:off x="394161" y="1245737"/>
          <a:ext cx="11133237" cy="3979196"/>
        </p:xfrm>
        <a:graphic>
          <a:graphicData uri="http://schemas.openxmlformats.org/drawingml/2006/table">
            <a:tbl>
              <a:tblPr>
                <a:tableStyleId>{073A0DAA-6AF3-43AB-8588-CEC1D06C72B9}</a:tableStyleId>
              </a:tblPr>
              <a:tblGrid>
                <a:gridCol w="1067500">
                  <a:extLst>
                    <a:ext uri="{9D8B030D-6E8A-4147-A177-3AD203B41FA5}">
                      <a16:colId xmlns:a16="http://schemas.microsoft.com/office/drawing/2014/main" val="20000"/>
                    </a:ext>
                  </a:extLst>
                </a:gridCol>
                <a:gridCol w="5314169">
                  <a:extLst>
                    <a:ext uri="{9D8B030D-6E8A-4147-A177-3AD203B41FA5}">
                      <a16:colId xmlns:a16="http://schemas.microsoft.com/office/drawing/2014/main" val="20001"/>
                    </a:ext>
                  </a:extLst>
                </a:gridCol>
                <a:gridCol w="4751568">
                  <a:extLst>
                    <a:ext uri="{9D8B030D-6E8A-4147-A177-3AD203B41FA5}">
                      <a16:colId xmlns:a16="http://schemas.microsoft.com/office/drawing/2014/main" val="20002"/>
                    </a:ext>
                  </a:extLst>
                </a:gridCol>
              </a:tblGrid>
              <a:tr h="399887">
                <a:tc rowSpan="3">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申請者</a:t>
                      </a:r>
                    </a:p>
                  </a:txBody>
                  <a:tcPr marL="72002" marR="72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企業・団体名</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0"/>
                  </a:ext>
                </a:extLst>
              </a:tr>
              <a:tr h="505039">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代表者役職・氏名</a:t>
                      </a:r>
                    </a:p>
                  </a:txBody>
                  <a:tcPr marL="72002" marR="72002" marT="0" marB="0" anchor="ctr"/>
                </a:tc>
                <a:tc>
                  <a:txBody>
                    <a:bodyPr/>
                    <a:lstStyle/>
                    <a:p>
                      <a:pPr algn="just">
                        <a:spcAft>
                          <a:spcPts val="0"/>
                        </a:spcAft>
                      </a:pPr>
                      <a:r>
                        <a:rPr lang="en-US" sz="900" u="none" strike="noStrike"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1"/>
                  </a:ext>
                </a:extLst>
              </a:tr>
              <a:tr h="431065">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所在地</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2"/>
                  </a:ext>
                </a:extLst>
              </a:tr>
              <a:tr h="528641">
                <a:tc rowSpan="5">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連絡担当窓口</a:t>
                      </a:r>
                    </a:p>
                  </a:txBody>
                  <a:tcPr marL="72002" marR="72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氏名（ふりがな）</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3"/>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所属（部署名）</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4"/>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役職</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5"/>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電話番号</a:t>
                      </a:r>
                    </a:p>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（代表・直通）</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6"/>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Ｅ－ｍａｉｌ</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7"/>
                  </a:ext>
                </a:extLst>
              </a:tr>
            </a:tbl>
          </a:graphicData>
        </a:graphic>
      </p:graphicFrame>
      <p:sp>
        <p:nvSpPr>
          <p:cNvPr id="2014" name="Rectangle 67"/>
          <p:cNvSpPr>
            <a:spLocks noChangeArrowheads="1"/>
          </p:cNvSpPr>
          <p:nvPr/>
        </p:nvSpPr>
        <p:spPr>
          <a:xfrm>
            <a:off x="0" y="452899"/>
            <a:ext cx="12192000" cy="573088"/>
          </a:xfrm>
          <a:prstGeom prst="rect">
            <a:avLst/>
          </a:prstGeom>
          <a:solidFill>
            <a:schemeClr val="tx2"/>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a:solidFill>
                  <a:schemeClr val="bg1"/>
                </a:solidFill>
                <a:latin typeface="Meiryo UI" panose="020B0604030504040204" pitchFamily="50" charset="-128"/>
                <a:ea typeface="Meiryo UI" panose="020B0604030504040204" pitchFamily="50" charset="-128"/>
              </a:rPr>
              <a:t>申請者情報　</a:t>
            </a:r>
          </a:p>
        </p:txBody>
      </p:sp>
    </p:spTree>
    <p:extLst>
      <p:ext uri="{BB962C8B-B14F-4D97-AF65-F5344CB8AC3E}">
        <p14:creationId xmlns:p14="http://schemas.microsoft.com/office/powerpoint/2010/main" val="106876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8"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1" imgW="473" imgH="473" progId="TCLayout.ActiveDocument.1">
                  <p:embed/>
                </p:oleObj>
              </mc:Choice>
              <mc:Fallback>
                <p:oleObj name="think-cell スライド" r:id="rId11" imgW="473" imgH="473" progId="TCLayout.ActiveDocument.1">
                  <p:embed/>
                  <p:pic>
                    <p:nvPicPr>
                      <p:cNvPr id="1068" name="think-cell data - do not delete" hidden="1"/>
                      <p:cNvPicPr>
                        <a:picLocks noChangeAspect="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1069" name="タイトル 26"/>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地域の現状と抱えている課題</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070"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1" name="Textfeld 1"/>
          <p:cNvSpPr txBox="1"/>
          <p:nvPr>
            <p:custDataLst>
              <p:tags r:id="rId1"/>
            </p:custDataLst>
          </p:nvPr>
        </p:nvSpPr>
        <p:spPr>
          <a:xfrm>
            <a:off x="629999" y="1090482"/>
            <a:ext cx="4198408"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地域の置かれている現状</a:t>
            </a:r>
            <a:endParaRPr kumimoji="0" 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072" name="Oval 20"/>
          <p:cNvSpPr>
            <a:spLocks noChangeArrowheads="1"/>
          </p:cNvSpPr>
          <p:nvPr/>
        </p:nvSpPr>
        <p:spPr>
          <a:xfrm>
            <a:off x="865125" y="1741291"/>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3" name="Oval 20"/>
          <p:cNvSpPr>
            <a:spLocks noChangeArrowheads="1"/>
          </p:cNvSpPr>
          <p:nvPr/>
        </p:nvSpPr>
        <p:spPr>
          <a:xfrm>
            <a:off x="857187" y="3283863"/>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4" name="Oval 20"/>
          <p:cNvSpPr>
            <a:spLocks noChangeArrowheads="1"/>
          </p:cNvSpPr>
          <p:nvPr/>
        </p:nvSpPr>
        <p:spPr>
          <a:xfrm>
            <a:off x="865124" y="4818434"/>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7" name="Textfeld 1"/>
          <p:cNvSpPr txBox="1"/>
          <p:nvPr>
            <p:custDataLst>
              <p:tags r:id="rId2"/>
            </p:custDataLst>
          </p:nvPr>
        </p:nvSpPr>
        <p:spPr>
          <a:xfrm>
            <a:off x="1159768" y="4845439"/>
            <a:ext cx="3575192"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sz="1200" b="0" i="0" u="none" strike="noStrike" kern="1200" cap="none" spc="0" normalizeH="0" baseline="0" noProof="0">
                <a:ln>
                  <a:noFill/>
                </a:ln>
                <a:solidFill>
                  <a:srgbClr val="575757"/>
                </a:solidFill>
                <a:effectLst/>
                <a:uLnTx/>
                <a:uFillTx/>
                <a:sym typeface="Trebuchet MS" panose="020B0603020202020204" pitchFamily="34" charset="0"/>
              </a:rPr>
              <a:t>XXX</a:t>
            </a:r>
          </a:p>
        </p:txBody>
      </p:sp>
      <p:sp>
        <p:nvSpPr>
          <p:cNvPr id="1078" name="Textfeld 1"/>
          <p:cNvSpPr txBox="1"/>
          <p:nvPr>
            <p:custDataLst>
              <p:tags r:id="rId3"/>
            </p:custDataLst>
          </p:nvPr>
        </p:nvSpPr>
        <p:spPr>
          <a:xfrm>
            <a:off x="1159543" y="1741291"/>
            <a:ext cx="3574709"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rPr>
              <a:t>XXX</a:t>
            </a:r>
          </a:p>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rPr>
              <a:t>高齢化の進展</a:t>
            </a:r>
            <a:endParaRPr kumimoji="1" lang="en-US" altLang="ja-JP" sz="1400" b="0" i="0" u="none" strike="noStrike" kern="1200" cap="none" spc="0" normalizeH="0" baseline="0" noProof="0">
              <a:ln>
                <a:noFill/>
              </a:ln>
              <a:solidFill>
                <a:srgbClr val="3EAD92"/>
              </a:solidFill>
              <a:effectLst/>
              <a:uLnTx/>
              <a:uFillTx/>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高齢化率が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年から</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2026</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年にかけて</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％から</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％に上昇、</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2031</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年にかけて更に</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％まで上昇が見込まれる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079" name="Textfeld 1"/>
          <p:cNvSpPr txBox="1"/>
          <p:nvPr>
            <p:custDataLst>
              <p:tags r:id="rId4"/>
            </p:custDataLst>
          </p:nvPr>
        </p:nvSpPr>
        <p:spPr>
          <a:xfrm>
            <a:off x="1159768" y="3269511"/>
            <a:ext cx="3575192"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sz="1200" b="0" i="0" u="none" strike="noStrike" kern="1200" cap="none" spc="0" normalizeH="0" baseline="0" noProof="0">
                <a:ln>
                  <a:noFill/>
                </a:ln>
                <a:solidFill>
                  <a:srgbClr val="575757"/>
                </a:solidFill>
                <a:effectLst/>
                <a:uLnTx/>
                <a:uFillTx/>
                <a:sym typeface="Trebuchet MS" panose="020B0603020202020204" pitchFamily="34" charset="0"/>
              </a:rPr>
              <a:t>XXX</a:t>
            </a:r>
          </a:p>
        </p:txBody>
      </p:sp>
      <p:sp>
        <p:nvSpPr>
          <p:cNvPr id="1080" name="Rectangle 25"/>
          <p:cNvSpPr/>
          <p:nvPr/>
        </p:nvSpPr>
        <p:spPr>
          <a:xfrm>
            <a:off x="630000" y="1090482"/>
            <a:ext cx="4198408"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81" name="Textfeld 1"/>
          <p:cNvSpPr txBox="1"/>
          <p:nvPr>
            <p:custDataLst>
              <p:tags r:id="rId5"/>
            </p:custDataLst>
          </p:nvPr>
        </p:nvSpPr>
        <p:spPr>
          <a:xfrm>
            <a:off x="677076" y="1409974"/>
            <a:ext cx="4104253" cy="199575"/>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内容</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sp>
        <p:nvSpPr>
          <p:cNvPr id="1082" name="吹き出し: 角を丸めた四角形 3"/>
          <p:cNvSpPr/>
          <p:nvPr/>
        </p:nvSpPr>
        <p:spPr>
          <a:xfrm>
            <a:off x="1954011" y="3233698"/>
            <a:ext cx="3159433" cy="658952"/>
          </a:xfrm>
          <a:prstGeom prst="wedgeRectCallout">
            <a:avLst>
              <a:gd name="adj1" fmla="val -35127"/>
              <a:gd name="adj2" fmla="val -78193"/>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地域の現状に関して、可能な限り定量的かつ詳細の情報を記載すること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083" name="Straight Connector 71"/>
          <p:cNvCxnSpPr>
            <a:cxnSpLocks/>
          </p:cNvCxnSpPr>
          <p:nvPr/>
        </p:nvCxnSpPr>
        <p:spPr>
          <a:xfrm>
            <a:off x="5298393" y="3242331"/>
            <a:ext cx="6009772"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84" name="Straight Connector 71"/>
          <p:cNvCxnSpPr>
            <a:cxnSpLocks/>
          </p:cNvCxnSpPr>
          <p:nvPr/>
        </p:nvCxnSpPr>
        <p:spPr>
          <a:xfrm>
            <a:off x="5298393" y="4756571"/>
            <a:ext cx="6009772"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85" name="Rectangle 25"/>
          <p:cNvSpPr/>
          <p:nvPr/>
        </p:nvSpPr>
        <p:spPr>
          <a:xfrm>
            <a:off x="5298393" y="1090482"/>
            <a:ext cx="5991663"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86" name="Textfeld 1"/>
          <p:cNvSpPr txBox="1"/>
          <p:nvPr>
            <p:custDataLst>
              <p:tags r:id="rId6"/>
            </p:custDataLst>
          </p:nvPr>
        </p:nvSpPr>
        <p:spPr>
          <a:xfrm>
            <a:off x="5350093" y="1405210"/>
            <a:ext cx="1614297" cy="20910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対象者</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grpSp>
        <p:nvGrpSpPr>
          <p:cNvPr id="1087" name="グループ化 12"/>
          <p:cNvGrpSpPr/>
          <p:nvPr/>
        </p:nvGrpSpPr>
        <p:grpSpPr>
          <a:xfrm>
            <a:off x="5512741" y="1741291"/>
            <a:ext cx="5795424" cy="1237431"/>
            <a:chOff x="995680" y="1905269"/>
            <a:chExt cx="5378311" cy="1274960"/>
          </a:xfrm>
        </p:grpSpPr>
        <p:sp>
          <p:nvSpPr>
            <p:cNvPr id="1088" name="テキスト ボックス 13"/>
            <p:cNvSpPr txBox="1"/>
            <p:nvPr/>
          </p:nvSpPr>
          <p:spPr>
            <a:xfrm>
              <a:off x="995680" y="1905269"/>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中山間地域に住む高齢者</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089" name="テキスト ボックス 20"/>
            <p:cNvSpPr txBox="1"/>
            <p:nvPr/>
          </p:nvSpPr>
          <p:spPr>
            <a:xfrm>
              <a:off x="2405379" y="1905269"/>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生活に必須である買い物、病院等への外出時にバス等の公共交通が利用困難で、必要な外出ができない</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年の市調査では、「必要な外出に困難が生じている世帯割合」が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grpSp>
      <p:sp>
        <p:nvSpPr>
          <p:cNvPr id="1090" name="Oval 20"/>
          <p:cNvSpPr>
            <a:spLocks noChangeAspect="1" noChangeArrowheads="1"/>
          </p:cNvSpPr>
          <p:nvPr/>
        </p:nvSpPr>
        <p:spPr>
          <a:xfrm>
            <a:off x="5350093" y="1741291"/>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091" name="Oval 20"/>
          <p:cNvSpPr>
            <a:spLocks noChangeAspect="1" noChangeArrowheads="1"/>
          </p:cNvSpPr>
          <p:nvPr/>
        </p:nvSpPr>
        <p:spPr>
          <a:xfrm>
            <a:off x="5350093" y="3344515"/>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092" name="Oval 20"/>
          <p:cNvSpPr>
            <a:spLocks noChangeAspect="1" noChangeArrowheads="1"/>
          </p:cNvSpPr>
          <p:nvPr/>
        </p:nvSpPr>
        <p:spPr>
          <a:xfrm>
            <a:off x="5350093" y="4848968"/>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093" name="Textfeld 1"/>
          <p:cNvSpPr txBox="1"/>
          <p:nvPr>
            <p:custDataLst>
              <p:tags r:id="rId7"/>
            </p:custDataLst>
          </p:nvPr>
        </p:nvSpPr>
        <p:spPr>
          <a:xfrm>
            <a:off x="5298393" y="1090482"/>
            <a:ext cx="5991663" cy="285639"/>
          </a:xfrm>
          <a:prstGeom prst="rect">
            <a:avLst/>
          </a:prstGeom>
          <a:solidFill>
            <a:schemeClr val="tx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lang="ja-JP" altLang="en-US" sz="1600">
                <a:solidFill>
                  <a:srgbClr val="FFFFFF"/>
                </a:solidFill>
                <a:latin typeface="Meiryo UI" panose="020B0604030504040204" pitchFamily="50" charset="-128"/>
                <a:ea typeface="Meiryo UI" panose="020B0604030504040204" pitchFamily="50" charset="-128"/>
                <a:sym typeface="Trebuchet MS" panose="020B0603020202020204" pitchFamily="34" charset="0"/>
              </a:rPr>
              <a:t>本事業の対象とする地域</a:t>
            </a:r>
            <a:r>
              <a:rPr kumimoji="0"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課題</a:t>
            </a:r>
            <a:endParaRPr kumimoji="0" 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094" name="Textfeld 1"/>
          <p:cNvSpPr txBox="1"/>
          <p:nvPr>
            <p:custDataLst>
              <p:tags r:id="rId8"/>
            </p:custDataLst>
          </p:nvPr>
        </p:nvSpPr>
        <p:spPr>
          <a:xfrm>
            <a:off x="7071748" y="1405210"/>
            <a:ext cx="4165677" cy="20910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内容</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grpSp>
        <p:nvGrpSpPr>
          <p:cNvPr id="1095" name="グループ化 33"/>
          <p:cNvGrpSpPr/>
          <p:nvPr/>
        </p:nvGrpSpPr>
        <p:grpSpPr>
          <a:xfrm>
            <a:off x="5512741" y="3335520"/>
            <a:ext cx="5795424" cy="1237431"/>
            <a:chOff x="995680" y="3403747"/>
            <a:chExt cx="5378311" cy="1274960"/>
          </a:xfrm>
        </p:grpSpPr>
        <p:sp>
          <p:nvSpPr>
            <p:cNvPr id="1096" name="テキスト ボックス 34"/>
            <p:cNvSpPr txBox="1"/>
            <p:nvPr/>
          </p:nvSpPr>
          <p:spPr>
            <a:xfrm>
              <a:off x="995680" y="3403747"/>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97" name="テキスト ボックス 20"/>
            <p:cNvSpPr txBox="1"/>
            <p:nvPr/>
          </p:nvSpPr>
          <p:spPr>
            <a:xfrm>
              <a:off x="2405379" y="3403747"/>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nvGrpSpPr>
          <p:cNvPr id="1098" name="グループ化 36"/>
          <p:cNvGrpSpPr/>
          <p:nvPr/>
        </p:nvGrpSpPr>
        <p:grpSpPr>
          <a:xfrm>
            <a:off x="5512741" y="4845439"/>
            <a:ext cx="5795424" cy="1237431"/>
            <a:chOff x="995680" y="4825744"/>
            <a:chExt cx="5378311" cy="1274960"/>
          </a:xfrm>
        </p:grpSpPr>
        <p:sp>
          <p:nvSpPr>
            <p:cNvPr id="1099" name="テキスト ボックス 37"/>
            <p:cNvSpPr txBox="1"/>
            <p:nvPr/>
          </p:nvSpPr>
          <p:spPr>
            <a:xfrm>
              <a:off x="995680" y="4825744"/>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0" name="テキスト ボックス 20"/>
            <p:cNvSpPr txBox="1"/>
            <p:nvPr/>
          </p:nvSpPr>
          <p:spPr>
            <a:xfrm>
              <a:off x="2405379" y="4825744"/>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sp>
        <p:nvSpPr>
          <p:cNvPr id="1101" name="テキスト ボックス 42"/>
          <p:cNvSpPr txBox="1"/>
          <p:nvPr/>
        </p:nvSpPr>
        <p:spPr>
          <a:xfrm>
            <a:off x="576000" y="360000"/>
            <a:ext cx="11066140"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Ⅰ</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地域の現状と課題認識</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2" name="Rectangle 217"/>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評価の観点：ア　地域の現状と課題把握の具体性・客観性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3" name="吹き出し: 角を丸めた四角形 3"/>
          <p:cNvSpPr/>
          <p:nvPr/>
        </p:nvSpPr>
        <p:spPr>
          <a:xfrm>
            <a:off x="6157241" y="3971107"/>
            <a:ext cx="5024527" cy="2138808"/>
          </a:xfrm>
          <a:prstGeom prst="wedgeRectCallout">
            <a:avLst>
              <a:gd name="adj1" fmla="val 3643"/>
              <a:gd name="adj2" fmla="val -62937"/>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課題の内容について、以下の内容を記載すること</a:t>
            </a:r>
            <a:endParaRPr kumimoji="1" lang="en-US" altLang="ja-JP" sz="1400">
              <a:solidFill>
                <a:srgbClr val="575757"/>
              </a:solidFill>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どういった人が</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どこで</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どのような場面において</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どのような問題が生じているか</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どの程度の大きさの課題なのか </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併せて、それらの課題の大きさ・深刻度合を客観的に示す証拠情報（＝ 展開先候補の団体が、実証・実装による強い関心を抱いていることがわかる情報）を補足頂きたい</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2" name="Straight Connector 71">
            <a:extLst>
              <a:ext uri="{FF2B5EF4-FFF2-40B4-BE49-F238E27FC236}">
                <a16:creationId xmlns:a16="http://schemas.microsoft.com/office/drawing/2014/main" id="{94870C1E-94B1-2F4B-D00A-828BA030618F}"/>
              </a:ext>
            </a:extLst>
          </p:cNvPr>
          <p:cNvCxnSpPr>
            <a:cxnSpLocks/>
          </p:cNvCxnSpPr>
          <p:nvPr/>
        </p:nvCxnSpPr>
        <p:spPr>
          <a:xfrm>
            <a:off x="664304" y="3237230"/>
            <a:ext cx="414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3" name="Straight Connector 71">
            <a:extLst>
              <a:ext uri="{FF2B5EF4-FFF2-40B4-BE49-F238E27FC236}">
                <a16:creationId xmlns:a16="http://schemas.microsoft.com/office/drawing/2014/main" id="{DACCCDB7-45EB-C5E3-ED7B-C7C1DBAD2717}"/>
              </a:ext>
            </a:extLst>
          </p:cNvPr>
          <p:cNvCxnSpPr>
            <a:cxnSpLocks/>
          </p:cNvCxnSpPr>
          <p:nvPr/>
        </p:nvCxnSpPr>
        <p:spPr>
          <a:xfrm>
            <a:off x="629999" y="4780424"/>
            <a:ext cx="414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028085"/>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09"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6" imgW="395" imgH="396" progId="TCLayout.ActiveDocument.1">
                  <p:embed/>
                </p:oleObj>
              </mc:Choice>
              <mc:Fallback>
                <p:oleObj name="think-cell スライド" r:id="rId6" imgW="395" imgH="396" progId="TCLayout.ActiveDocument.1">
                  <p:embed/>
                  <p:pic>
                    <p:nvPicPr>
                      <p:cNvPr id="1109" name="think-cell data - do not delete" hidden="1"/>
                      <p:cNvPicPr>
                        <a:picLocks noChangeAspect="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10" name="テキスト ボックス 40"/>
          <p:cNvSpPr txBox="1"/>
          <p:nvPr/>
        </p:nvSpPr>
        <p:spPr>
          <a:xfrm>
            <a:off x="5177738" y="1672949"/>
            <a:ext cx="6464402" cy="4852827"/>
          </a:xfrm>
          <a:prstGeom prst="rect">
            <a:avLst/>
          </a:prstGeom>
          <a:no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endParaRPr lang="en-US" altLang="ja-JP">
              <a:latin typeface="Meiryo UI" panose="020B0604030504040204" pitchFamily="50" charset="-128"/>
            </a:endParaRPr>
          </a:p>
        </p:txBody>
      </p:sp>
      <p:sp>
        <p:nvSpPr>
          <p:cNvPr id="1111"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目指す姿と実現ステップ</a:t>
            </a:r>
            <a:endParaRPr kumimoji="1" lang="en-US">
              <a:solidFill>
                <a:srgbClr val="FE9341"/>
              </a:solidFill>
              <a:latin typeface="Meiryo UI" panose="020B0604030504040204" pitchFamily="50" charset="-128"/>
              <a:ea typeface="Meiryo UI" panose="020B0604030504040204" pitchFamily="50" charset="-128"/>
            </a:endParaRPr>
          </a:p>
        </p:txBody>
      </p:sp>
      <p:sp>
        <p:nvSpPr>
          <p:cNvPr id="1113"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14" name="テキスト ボックス 42"/>
          <p:cNvSpPr txBox="1"/>
          <p:nvPr/>
        </p:nvSpPr>
        <p:spPr>
          <a:xfrm>
            <a:off x="576000" y="360000"/>
            <a:ext cx="11066140"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Ⅱ</a:t>
            </a:r>
            <a:r>
              <a:rPr kumimoji="1" lang="ja-JP" altLang="en-US" sz="1400">
                <a:solidFill>
                  <a:srgbClr val="575757"/>
                </a:solidFill>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5" name="Rectangle 44"/>
          <p:cNvSpPr/>
          <p:nvPr/>
        </p:nvSpPr>
        <p:spPr>
          <a:xfrm>
            <a:off x="7416677"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オンデマンドバスの</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a:solidFill>
                  <a:srgbClr val="3EAD92"/>
                </a:solidFill>
                <a:latin typeface="Meiryo UI" panose="020B0604030504040204" pitchFamily="50" charset="-128"/>
                <a:ea typeface="Meiryo UI" panose="020B0604030504040204" pitchFamily="50" charset="-128"/>
              </a:rPr>
              <a:t>市外</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導入</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市外においても</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オンデマンド交通開始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6" name="TextBox 46"/>
          <p:cNvSpPr txBox="1"/>
          <p:nvPr/>
        </p:nvSpPr>
        <p:spPr>
          <a:xfrm>
            <a:off x="9561481"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a:defRPr lang="en-US"/>
            </a:defPPr>
            <a:lvl2pPr marL="108000" lvl="1">
              <a:buClr>
                <a:schemeClr val="tx2"/>
              </a:buClr>
              <a:defRPr kumimoji="1" sz="1600">
                <a:solidFill>
                  <a:schemeClr val="tx1"/>
                </a:solidFill>
                <a:latin typeface="Trebuchet MS" panose="020B0603020202020204" pitchFamily="34" charset="0"/>
                <a:ea typeface="Meiryo UI" panose="020B0604030504040204" pitchFamily="50" charset="-128"/>
              </a:defRPr>
            </a:lvl2p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の導入</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rPr>
              <a:t>交通機関を運行する会社の連携体制構築</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rPr>
              <a:t>利用者、ユースケースの確認</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ndParaRPr>
          </a:p>
        </p:txBody>
      </p:sp>
      <p:sp>
        <p:nvSpPr>
          <p:cNvPr id="1117" name="ValueChainStarter"/>
          <p:cNvSpPr>
            <a:spLocks noChangeArrowheads="1"/>
          </p:cNvSpPr>
          <p:nvPr>
            <p:custDataLst>
              <p:tags r:id="rId1"/>
            </p:custDataLst>
          </p:nvPr>
        </p:nvSpPr>
        <p:spPr bwMode="gray">
          <a:xfrm>
            <a:off x="5212122"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2027~202X</a:t>
            </a:r>
          </a:p>
        </p:txBody>
      </p:sp>
      <p:sp>
        <p:nvSpPr>
          <p:cNvPr id="1118" name="正方形/長方形 22"/>
          <p:cNvSpPr/>
          <p:nvPr/>
        </p:nvSpPr>
        <p:spPr>
          <a:xfrm>
            <a:off x="5212121"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補助事業</a:t>
            </a:r>
            <a:endParaRPr kumimoji="1" lang="en-US" altLang="zh-TW"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9" name="正方形/長方形 24"/>
          <p:cNvSpPr/>
          <p:nvPr/>
        </p:nvSpPr>
        <p:spPr>
          <a:xfrm>
            <a:off x="9561481"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最終</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的なゴール</a:t>
            </a:r>
          </a:p>
        </p:txBody>
      </p:sp>
      <p:sp>
        <p:nvSpPr>
          <p:cNvPr id="1120" name="正方形/長方形 12"/>
          <p:cNvSpPr/>
          <p:nvPr/>
        </p:nvSpPr>
        <p:spPr>
          <a:xfrm>
            <a:off x="7416677"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a:t>
            </a:r>
            <a:endParaRPr kumimoji="1" lang="en-US" altLang="zh-TW"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1" name="Rectangle 44"/>
          <p:cNvSpPr/>
          <p:nvPr/>
        </p:nvSpPr>
        <p:spPr>
          <a:xfrm>
            <a:off x="5212121"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オンデマンドバスの</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市内全域での</a:t>
            </a:r>
            <a:r>
              <a:rPr kumimoji="1" lang="ja-JP" altLang="en-US" sz="1400">
                <a:solidFill>
                  <a:srgbClr val="3EAD92"/>
                </a:solidFill>
                <a:latin typeface="Meiryo UI" panose="020B0604030504040204" pitchFamily="50" charset="-128"/>
                <a:ea typeface="Meiryo UI" panose="020B0604030504040204" pitchFamily="50" charset="-128"/>
              </a:rPr>
              <a:t>実装</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運行主体会社 </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市と</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が出資</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設立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市内全域でオンデマンド交通開始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2" name="Rectangle 2"/>
          <p:cNvSpPr/>
          <p:nvPr/>
        </p:nvSpPr>
        <p:spPr>
          <a:xfrm>
            <a:off x="5212121"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3" name="Rectangle 2"/>
          <p:cNvSpPr/>
          <p:nvPr/>
        </p:nvSpPr>
        <p:spPr>
          <a:xfrm>
            <a:off x="5262571"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視覚的にイメージできる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図等を挿入</a:t>
            </a:r>
            <a:br>
              <a:rPr kumimoji="1" lang="en-US" altLang="ja-JP" sz="1400">
                <a:solidFill>
                  <a:srgbClr val="575757"/>
                </a:solidFill>
                <a:latin typeface="Meiryo UI" panose="020B0604030504040204" pitchFamily="50" charset="-128"/>
                <a:ea typeface="Meiryo UI" panose="020B0604030504040204" pitchFamily="50" charset="-128"/>
              </a:rPr>
            </a:br>
            <a:r>
              <a:rPr kumimoji="1" lang="ja-JP" altLang="en-US" sz="1400">
                <a:solidFill>
                  <a:srgbClr val="575757"/>
                </a:solidFill>
                <a:latin typeface="Meiryo UI" panose="020B0604030504040204" pitchFamily="50" charset="-128"/>
                <a:ea typeface="Meiryo UI" panose="020B0604030504040204" pitchFamily="50" charset="-128"/>
              </a:rPr>
              <a:t>（</a:t>
            </a:r>
            <a:r>
              <a:rPr kumimoji="1" lang="en-US" altLang="ja-JP" sz="1400">
                <a:solidFill>
                  <a:srgbClr val="575757"/>
                </a:solidFill>
                <a:latin typeface="Meiryo UI" panose="020B0604030504040204" pitchFamily="50" charset="-128"/>
                <a:ea typeface="Meiryo UI" panose="020B0604030504040204" pitchFamily="50" charset="-128"/>
              </a:rPr>
              <a:t> ※</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4" name="Rectangle 2"/>
          <p:cNvSpPr/>
          <p:nvPr/>
        </p:nvSpPr>
        <p:spPr>
          <a:xfrm>
            <a:off x="7416678"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5" name="Rectangle 2"/>
          <p:cNvSpPr/>
          <p:nvPr/>
        </p:nvSpPr>
        <p:spPr>
          <a:xfrm>
            <a:off x="9561481"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126" name="Straight Connector 19"/>
          <p:cNvCxnSpPr/>
          <p:nvPr/>
        </p:nvCxnSpPr>
        <p:spPr>
          <a:xfrm>
            <a:off x="5212121" y="4772634"/>
            <a:ext cx="6430019"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127" name="Rectangle 2"/>
          <p:cNvSpPr/>
          <p:nvPr/>
        </p:nvSpPr>
        <p:spPr>
          <a:xfrm>
            <a:off x="7499592"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左記同様</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8" name="ValueChainStarter"/>
          <p:cNvSpPr>
            <a:spLocks noChangeArrowheads="1"/>
          </p:cNvSpPr>
          <p:nvPr>
            <p:custDataLst>
              <p:tags r:id="rId2"/>
            </p:custDataLst>
          </p:nvPr>
        </p:nvSpPr>
        <p:spPr bwMode="gray">
          <a:xfrm>
            <a:off x="7398691"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a:t>
            </a:r>
            <a:r>
              <a:rPr lang="en-US" altLang="ja-JP" sz="1600">
                <a:solidFill>
                  <a:prstClr val="white"/>
                </a:solidFill>
                <a:latin typeface="Meiryo UI" panose="020B0604030504040204" pitchFamily="50" charset="-128"/>
                <a:ea typeface="Meiryo UI" panose="020B0604030504040204" pitchFamily="50" charset="-128"/>
                <a:sym typeface="Trebuchet MS" panose="020B0603020202020204" pitchFamily="34" charset="0"/>
              </a:rPr>
              <a:t>X</a:t>
            </a: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~202X</a:t>
            </a:r>
          </a:p>
        </p:txBody>
      </p:sp>
      <p:sp>
        <p:nvSpPr>
          <p:cNvPr id="1129" name="ValueChainStarter"/>
          <p:cNvSpPr>
            <a:spLocks noChangeArrowheads="1"/>
          </p:cNvSpPr>
          <p:nvPr>
            <p:custDataLst>
              <p:tags r:id="rId3"/>
            </p:custDataLst>
          </p:nvPr>
        </p:nvSpPr>
        <p:spPr bwMode="gray">
          <a:xfrm>
            <a:off x="9561481"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a:t>
            </a:r>
            <a:r>
              <a:rPr lang="en-US" altLang="ja-JP" sz="1600">
                <a:solidFill>
                  <a:prstClr val="white"/>
                </a:solidFill>
                <a:latin typeface="Meiryo UI" panose="020B0604030504040204" pitchFamily="50" charset="-128"/>
                <a:ea typeface="Meiryo UI" panose="020B0604030504040204" pitchFamily="50" charset="-128"/>
                <a:sym typeface="Trebuchet MS" panose="020B0603020202020204" pitchFamily="34" charset="0"/>
              </a:rPr>
              <a:t>X</a:t>
            </a: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~202X</a:t>
            </a:r>
          </a:p>
        </p:txBody>
      </p:sp>
      <p:sp>
        <p:nvSpPr>
          <p:cNvPr id="1130" name="Rectangle 2"/>
          <p:cNvSpPr/>
          <p:nvPr/>
        </p:nvSpPr>
        <p:spPr>
          <a:xfrm>
            <a:off x="9621234"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左記同様</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1" name="テキスト ボックス 26"/>
          <p:cNvSpPr txBox="1"/>
          <p:nvPr/>
        </p:nvSpPr>
        <p:spPr>
          <a:xfrm>
            <a:off x="597838" y="1650101"/>
            <a:ext cx="4351843" cy="2517861"/>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2" name="テキスト ボックス 27"/>
          <p:cNvSpPr txBox="1"/>
          <p:nvPr/>
        </p:nvSpPr>
        <p:spPr>
          <a:xfrm>
            <a:off x="609612" y="1650101"/>
            <a:ext cx="4340069" cy="251786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が目指す姿の場合</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高齢者の地域内移動の利便性を高めるオンデマンド交通網の構築</a:t>
            </a:r>
            <a:endPar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構想の実現</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が目指す姿の場合</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地域交通 </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鉄道、バス、オンデマンド交通を連携した</a:t>
            </a:r>
            <a:r>
              <a:rPr kumimoji="1" lang="en-US" altLang="ja-JP" sz="16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の実現</a:t>
            </a:r>
            <a:endPar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33" name="テキスト ボックス 28"/>
          <p:cNvSpPr txBox="1"/>
          <p:nvPr/>
        </p:nvSpPr>
        <p:spPr>
          <a:xfrm>
            <a:off x="597838" y="4167962"/>
            <a:ext cx="4351843" cy="2357815"/>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4" name="Rectangle 2"/>
          <p:cNvSpPr/>
          <p:nvPr/>
        </p:nvSpPr>
        <p:spPr>
          <a:xfrm>
            <a:off x="674908" y="4411121"/>
            <a:ext cx="4210468" cy="195134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視覚的にイメージできる図等を必要に応じて挿入すること</a:t>
            </a: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課題が解決された</a:t>
            </a:r>
            <a:r>
              <a:rPr kumimoji="1" lang="ja-JP" altLang="en-US" sz="1400" kern="0">
                <a:solidFill>
                  <a:srgbClr val="575757"/>
                </a:solidFill>
                <a:latin typeface="Meiryo UI" panose="020B0604030504040204" pitchFamily="50" charset="-128"/>
                <a:ea typeface="Meiryo UI" panose="020B0604030504040204" pitchFamily="50" charset="-128"/>
              </a:rPr>
              <a:t>状態</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受益者、ステークホルダーの状況</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ソリューションの展開状況 </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実装後</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その後のフェーズも含めたもの</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5" name="テキスト ボックス 33"/>
          <p:cNvSpPr txBox="1"/>
          <p:nvPr/>
        </p:nvSpPr>
        <p:spPr>
          <a:xfrm>
            <a:off x="597838" y="1299217"/>
            <a:ext cx="4351843" cy="376373"/>
          </a:xfrm>
          <a:prstGeom prst="rect">
            <a:avLst/>
          </a:prstGeom>
          <a:solidFill>
            <a:srgbClr val="FF8222"/>
          </a:solid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a:latin typeface="Meiryo UI" panose="020B0604030504040204" pitchFamily="50" charset="-128"/>
              </a:rPr>
              <a:t>目指す姿</a:t>
            </a:r>
            <a:endParaRPr lang="en-US" altLang="ja-JP">
              <a:latin typeface="Meiryo UI" panose="020B0604030504040204" pitchFamily="50" charset="-128"/>
            </a:endParaRPr>
          </a:p>
        </p:txBody>
      </p:sp>
      <p:sp>
        <p:nvSpPr>
          <p:cNvPr id="1136" name="テキスト ボックス 36"/>
          <p:cNvSpPr txBox="1"/>
          <p:nvPr/>
        </p:nvSpPr>
        <p:spPr>
          <a:xfrm>
            <a:off x="5177738" y="1299216"/>
            <a:ext cx="6464402" cy="376373"/>
          </a:xfrm>
          <a:prstGeom prst="rect">
            <a:avLst/>
          </a:prstGeom>
          <a:solidFill>
            <a:srgbClr val="FF8222"/>
          </a:solid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a:latin typeface="Meiryo UI" panose="020B0604030504040204" pitchFamily="50" charset="-128"/>
              </a:rPr>
              <a:t>目指す姿に向けた実現ステップ</a:t>
            </a:r>
            <a:endParaRPr lang="en-US" altLang="ja-JP">
              <a:latin typeface="Meiryo UI" panose="020B0604030504040204" pitchFamily="50" charset="-128"/>
            </a:endParaRPr>
          </a:p>
        </p:txBody>
      </p:sp>
      <p:sp>
        <p:nvSpPr>
          <p:cNvPr id="1137" name="Rectangle 2"/>
          <p:cNvSpPr/>
          <p:nvPr/>
        </p:nvSpPr>
        <p:spPr>
          <a:xfrm>
            <a:off x="8231359" y="1372921"/>
            <a:ext cx="2660245" cy="300028"/>
          </a:xfrm>
          <a:prstGeom prst="wedgeRectCallout">
            <a:avLst>
              <a:gd name="adj1" fmla="val -22597"/>
              <a:gd name="adj2" fmla="val 10584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8" name="Rectangle 2"/>
          <p:cNvSpPr/>
          <p:nvPr/>
        </p:nvSpPr>
        <p:spPr>
          <a:xfrm>
            <a:off x="8231358" y="1372921"/>
            <a:ext cx="2660245" cy="300028"/>
          </a:xfrm>
          <a:prstGeom prst="wedgeRectCallout">
            <a:avLst>
              <a:gd name="adj1" fmla="val 36814"/>
              <a:gd name="adj2" fmla="val 9353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該当する年度を記載すること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40" name="吹き出し: 角を丸めた四角形 11"/>
          <p:cNvSpPr/>
          <p:nvPr/>
        </p:nvSpPr>
        <p:spPr>
          <a:xfrm>
            <a:off x="2679406" y="3323530"/>
            <a:ext cx="2353189" cy="966012"/>
          </a:xfrm>
          <a:prstGeom prst="wedgeRectCallout">
            <a:avLst>
              <a:gd name="adj1" fmla="val -59654"/>
              <a:gd name="adj2" fmla="val -40844"/>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「本事業の対象とする地域課題」を解決することでの</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目指す姿を言葉で表現したものを記載すること</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42CEFCAD-E5FA-911E-ED9D-A107D04413A1}"/>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6AC9BD56-F3A7-0DAF-E8B4-C87E03553578}"/>
              </a:ext>
            </a:extLst>
          </p:cNvPr>
          <p:cNvSpPr/>
          <p:nvPr/>
        </p:nvSpPr>
        <p:spPr>
          <a:xfrm>
            <a:off x="7031590" y="105724"/>
            <a:ext cx="4610550"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buFont typeface="Trebuchet MS" panose="020B0603020202020204" pitchFamily="34" charset="0"/>
              <a:buChar char="​"/>
              <a:defRPr/>
            </a:pPr>
            <a:r>
              <a:rPr kumimoji="1" lang="ja-JP" altLang="en-US" sz="1600">
                <a:solidFill>
                  <a:srgbClr val="575757"/>
                </a:solidFill>
                <a:latin typeface="Meiryo UI" panose="020B0604030504040204" pitchFamily="50" charset="-128"/>
                <a:ea typeface="Meiryo UI" panose="020B0604030504040204" pitchFamily="50" charset="-128"/>
              </a:rPr>
              <a:t>文章</a:t>
            </a: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＋必要に応じて図</a:t>
            </a: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を用いて</a:t>
            </a:r>
            <a:br>
              <a:rPr kumimoji="1" lang="en-US" altLang="ja-JP" sz="1600">
                <a:solidFill>
                  <a:srgbClr val="575757"/>
                </a:solidFill>
                <a:latin typeface="Meiryo UI" panose="020B0604030504040204" pitchFamily="50" charset="-128"/>
                <a:ea typeface="Meiryo UI" panose="020B0604030504040204" pitchFamily="50" charset="-128"/>
              </a:rPr>
            </a:br>
            <a:r>
              <a:rPr kumimoji="1" lang="ja-JP" altLang="en-US" sz="1600">
                <a:solidFill>
                  <a:srgbClr val="575757"/>
                </a:solidFill>
                <a:latin typeface="Meiryo UI" panose="020B0604030504040204" pitchFamily="50" charset="-128"/>
                <a:ea typeface="Meiryo UI" panose="020B0604030504040204" pitchFamily="50" charset="-128"/>
              </a:rPr>
              <a:t>各ステップの発展過程を表現</a:t>
            </a:r>
          </a:p>
        </p:txBody>
      </p:sp>
    </p:spTree>
    <p:extLst>
      <p:ext uri="{BB962C8B-B14F-4D97-AF65-F5344CB8AC3E}">
        <p14:creationId xmlns:p14="http://schemas.microsoft.com/office/powerpoint/2010/main" val="1819117595"/>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485EC-D587-7E59-C626-49E66C1D59FF}"/>
            </a:ext>
          </a:extLst>
        </p:cNvPr>
        <p:cNvGrpSpPr/>
        <p:nvPr/>
      </p:nvGrpSpPr>
      <p:grpSpPr>
        <a:xfrm>
          <a:off x="0" y="0"/>
          <a:ext cx="0" cy="0"/>
          <a:chOff x="0" y="0"/>
          <a:chExt cx="0" cy="0"/>
        </a:xfrm>
      </p:grpSpPr>
      <p:graphicFrame>
        <p:nvGraphicFramePr>
          <p:cNvPr id="1146" name="think-cell data - do not delete" hidden="1">
            <a:extLst>
              <a:ext uri="{FF2B5EF4-FFF2-40B4-BE49-F238E27FC236}">
                <a16:creationId xmlns:a16="http://schemas.microsoft.com/office/drawing/2014/main" id="{1A69A39A-E822-E6B9-85D0-44F08ADDD9CC}"/>
              </a:ext>
            </a:extLst>
          </p:cNvPr>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6" imgW="395" imgH="396" progId="TCLayout.ActiveDocument.1">
                  <p:embed/>
                </p:oleObj>
              </mc:Choice>
              <mc:Fallback>
                <p:oleObj name="think-cell スライド" r:id="rId6" imgW="395" imgH="396" progId="TCLayout.ActiveDocument.1">
                  <p:embed/>
                  <p:pic>
                    <p:nvPicPr>
                      <p:cNvPr id="1146" name="think-cell data - do not delete" hidden="1">
                        <a:extLst>
                          <a:ext uri="{FF2B5EF4-FFF2-40B4-BE49-F238E27FC236}">
                            <a16:creationId xmlns:a16="http://schemas.microsoft.com/office/drawing/2014/main" id="{1A69A39A-E822-E6B9-85D0-44F08ADDD9CC}"/>
                          </a:ext>
                        </a:extLst>
                      </p:cNvPr>
                      <p:cNvPicPr>
                        <a:picLocks noChangeAspect="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47" name="Rectangle 25">
            <a:extLst>
              <a:ext uri="{FF2B5EF4-FFF2-40B4-BE49-F238E27FC236}">
                <a16:creationId xmlns:a16="http://schemas.microsoft.com/office/drawing/2014/main" id="{8B09175A-24BE-3CE4-9CC2-2BD0DD0EFFD5}"/>
              </a:ext>
            </a:extLst>
          </p:cNvPr>
          <p:cNvSpPr/>
          <p:nvPr/>
        </p:nvSpPr>
        <p:spPr>
          <a:xfrm>
            <a:off x="3369258" y="2397760"/>
            <a:ext cx="8192741" cy="3939540"/>
          </a:xfrm>
          <a:prstGeom prst="rect">
            <a:avLst/>
          </a:prstGeom>
          <a:solidFill>
            <a:srgbClr val="F2F2F2"/>
          </a:solidFill>
          <a:ln w="3175" cap="flat" cmpd="sng" algn="ctr">
            <a:noFill/>
            <a:prstDash val="solid"/>
          </a:ln>
          <a:effectLst/>
        </p:spPr>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48" name="タイトル 1">
            <a:extLst>
              <a:ext uri="{FF2B5EF4-FFF2-40B4-BE49-F238E27FC236}">
                <a16:creationId xmlns:a16="http://schemas.microsoft.com/office/drawing/2014/main" id="{B4AEAB6D-EE7E-3835-6123-8B93BEA36FB4}"/>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149" name="Rectangle 2">
            <a:extLst>
              <a:ext uri="{FF2B5EF4-FFF2-40B4-BE49-F238E27FC236}">
                <a16:creationId xmlns:a16="http://schemas.microsoft.com/office/drawing/2014/main" id="{2F1E8953-414B-E6B7-CDE0-87D36DFF6182}"/>
              </a:ext>
            </a:extLst>
          </p:cNvPr>
          <p:cNvSpPr/>
          <p:nvPr/>
        </p:nvSpPr>
        <p:spPr>
          <a:xfrm>
            <a:off x="5335573" y="47976"/>
            <a:ext cx="6210058" cy="1216877"/>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目指す姿の実現に向け、定量</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定性の成果 </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指標間で因果関係のつながりを整理。</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アウトカムは可能な限り、定量的に測定できるものを記載すること</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中間アウトカム</a:t>
            </a:r>
            <a:r>
              <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最終的なゴールに論理的につながる中間的な成果指標</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最終アウトカム</a:t>
            </a:r>
            <a:r>
              <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最終的なゴールとして期待される成果指標</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kern="0">
                <a:solidFill>
                  <a:srgbClr val="575757"/>
                </a:solidFill>
                <a:latin typeface="Meiryo UI" panose="020B0604030504040204" pitchFamily="50" charset="-128"/>
                <a:ea typeface="Meiryo UI" panose="020B0604030504040204" pitchFamily="50" charset="-128"/>
              </a:rPr>
              <a:t>尚、アウトカム同士のつながりを意識して各項目を記載すること</a:t>
            </a:r>
            <a:r>
              <a:rPr kumimoji="1" lang="en-US" altLang="ja-JP" sz="1200" kern="0">
                <a:solidFill>
                  <a:srgbClr val="575757"/>
                </a:solidFill>
                <a:latin typeface="Meiryo UI" panose="020B0604030504040204" pitchFamily="50" charset="-128"/>
                <a:ea typeface="Meiryo UI" panose="020B0604030504040204" pitchFamily="50" charset="-128"/>
              </a:rPr>
              <a:t>(</a:t>
            </a:r>
            <a:r>
              <a:rPr kumimoji="1" lang="ja-JP" altLang="en-US" sz="1200" kern="0">
                <a:solidFill>
                  <a:srgbClr val="575757"/>
                </a:solidFill>
                <a:latin typeface="Meiryo UI" panose="020B0604030504040204" pitchFamily="50" charset="-128"/>
                <a:ea typeface="Meiryo UI" panose="020B0604030504040204" pitchFamily="50" charset="-128"/>
              </a:rPr>
              <a:t>例</a:t>
            </a:r>
            <a:r>
              <a:rPr kumimoji="1" lang="en-US" altLang="ja-JP" sz="1200" kern="0">
                <a:solidFill>
                  <a:srgbClr val="575757"/>
                </a:solidFill>
                <a:latin typeface="Meiryo UI" panose="020B0604030504040204" pitchFamily="50" charset="-128"/>
                <a:ea typeface="Meiryo UI" panose="020B0604030504040204" pitchFamily="50" charset="-128"/>
              </a:rPr>
              <a:t>: </a:t>
            </a:r>
            <a:r>
              <a:rPr kumimoji="1" lang="ja-JP" altLang="en-US" sz="1200" kern="0">
                <a:solidFill>
                  <a:srgbClr val="575757"/>
                </a:solidFill>
                <a:latin typeface="Meiryo UI" panose="020B0604030504040204" pitchFamily="50" charset="-128"/>
                <a:ea typeface="Meiryo UI" panose="020B0604030504040204" pitchFamily="50" charset="-128"/>
              </a:rPr>
              <a:t>オンデマンドバスの利用が広がることで外出困難な高齢者数が少なり、結果として高齢者の健康寿命の向上につながる</a:t>
            </a:r>
            <a:r>
              <a:rPr kumimoji="1" lang="en-US" altLang="ja-JP" sz="1200" kern="0">
                <a:solidFill>
                  <a:srgbClr val="575757"/>
                </a:solidFill>
                <a:latin typeface="Meiryo UI" panose="020B0604030504040204" pitchFamily="50" charset="-128"/>
                <a:ea typeface="Meiryo UI" panose="020B0604030504040204" pitchFamily="50" charset="-128"/>
              </a:rPr>
              <a:t>)</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0" name="Textfeld 1">
            <a:extLst>
              <a:ext uri="{FF2B5EF4-FFF2-40B4-BE49-F238E27FC236}">
                <a16:creationId xmlns:a16="http://schemas.microsoft.com/office/drawing/2014/main" id="{2646CCDF-4FC7-F26F-9D4C-52D3CEC93330}"/>
              </a:ext>
            </a:extLst>
          </p:cNvPr>
          <p:cNvSpPr txBox="1"/>
          <p:nvPr>
            <p:custDataLst>
              <p:tags r:id="rId1"/>
            </p:custDataLst>
          </p:nvPr>
        </p:nvSpPr>
        <p:spPr>
          <a:xfrm>
            <a:off x="630000" y="2103458"/>
            <a:ext cx="2583100"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最終アウトカム</a:t>
            </a:r>
          </a:p>
        </p:txBody>
      </p:sp>
      <p:cxnSp>
        <p:nvCxnSpPr>
          <p:cNvPr id="1151" name="Straight Arrow Connector 5">
            <a:extLst>
              <a:ext uri="{FF2B5EF4-FFF2-40B4-BE49-F238E27FC236}">
                <a16:creationId xmlns:a16="http://schemas.microsoft.com/office/drawing/2014/main" id="{BFFDC5D6-D4AD-779B-9950-85C097AAF455}"/>
              </a:ext>
            </a:extLst>
          </p:cNvPr>
          <p:cNvCxnSpPr>
            <a:cxnSpLocks/>
            <a:stCxn id="1167" idx="1"/>
            <a:endCxn id="1155" idx="3"/>
          </p:cNvCxnSpPr>
          <p:nvPr/>
        </p:nvCxnSpPr>
        <p:spPr>
          <a:xfrm rot="10800000">
            <a:off x="2911758" y="3001281"/>
            <a:ext cx="748348" cy="276754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152" name="Straight Arrow Connector 5">
            <a:extLst>
              <a:ext uri="{FF2B5EF4-FFF2-40B4-BE49-F238E27FC236}">
                <a16:creationId xmlns:a16="http://schemas.microsoft.com/office/drawing/2014/main" id="{976FE985-C871-F77E-84C9-5284920A74FF}"/>
              </a:ext>
            </a:extLst>
          </p:cNvPr>
          <p:cNvCxnSpPr>
            <a:cxnSpLocks/>
            <a:stCxn id="1165" idx="1"/>
            <a:endCxn id="1155" idx="3"/>
          </p:cNvCxnSpPr>
          <p:nvPr>
            <p:custDataLst>
              <p:tags r:id="rId2"/>
            </p:custDataLst>
          </p:nvPr>
        </p:nvCxnSpPr>
        <p:spPr>
          <a:xfrm rot="10800000">
            <a:off x="2911758" y="3001282"/>
            <a:ext cx="748348" cy="922513"/>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sp>
        <p:nvSpPr>
          <p:cNvPr id="1153" name="テキスト ボックス 42">
            <a:extLst>
              <a:ext uri="{FF2B5EF4-FFF2-40B4-BE49-F238E27FC236}">
                <a16:creationId xmlns:a16="http://schemas.microsoft.com/office/drawing/2014/main" id="{DF0F9C80-193D-8DCE-DEAD-5EC891FDB7D2}"/>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4" name="Rectangle 25">
            <a:extLst>
              <a:ext uri="{FF2B5EF4-FFF2-40B4-BE49-F238E27FC236}">
                <a16:creationId xmlns:a16="http://schemas.microsoft.com/office/drawing/2014/main" id="{60D38B0E-89E4-25FD-BF5C-D6B299C1396E}"/>
              </a:ext>
            </a:extLst>
          </p:cNvPr>
          <p:cNvSpPr/>
          <p:nvPr/>
        </p:nvSpPr>
        <p:spPr>
          <a:xfrm>
            <a:off x="630000" y="2397760"/>
            <a:ext cx="2583100" cy="3939540"/>
          </a:xfrm>
          <a:prstGeom prst="rect">
            <a:avLst/>
          </a:prstGeom>
          <a:solidFill>
            <a:srgbClr val="F2F2F2"/>
          </a:solidFill>
          <a:ln w="3175" cap="flat" cmpd="sng" algn="ctr">
            <a:noFill/>
            <a:prstDash val="solid"/>
          </a:ln>
          <a:effectLst/>
        </p:spPr>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5" name="正方形/長方形 31">
            <a:extLst>
              <a:ext uri="{FF2B5EF4-FFF2-40B4-BE49-F238E27FC236}">
                <a16:creationId xmlns:a16="http://schemas.microsoft.com/office/drawing/2014/main" id="{74C6AC5A-E23C-D110-FAFF-996441CAE6B1}"/>
              </a:ext>
            </a:extLst>
          </p:cNvPr>
          <p:cNvSpPr/>
          <p:nvPr/>
        </p:nvSpPr>
        <p:spPr>
          <a:xfrm>
            <a:off x="924014" y="2641281"/>
            <a:ext cx="1987744"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域内での交通網のカバー率</a:t>
            </a:r>
          </a:p>
        </p:txBody>
      </p:sp>
      <p:sp>
        <p:nvSpPr>
          <p:cNvPr id="1156" name="Oval 20">
            <a:extLst>
              <a:ext uri="{FF2B5EF4-FFF2-40B4-BE49-F238E27FC236}">
                <a16:creationId xmlns:a16="http://schemas.microsoft.com/office/drawing/2014/main" id="{2FB6AB71-EAD8-723C-08B5-0C4693E19CFF}"/>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157" name="Straight Arrow Connector 18">
            <a:extLst>
              <a:ext uri="{FF2B5EF4-FFF2-40B4-BE49-F238E27FC236}">
                <a16:creationId xmlns:a16="http://schemas.microsoft.com/office/drawing/2014/main" id="{F9CB9394-22F3-76C0-841F-A975BB91F47B}"/>
              </a:ext>
            </a:extLst>
          </p:cNvPr>
          <p:cNvCxnSpPr>
            <a:cxnSpLocks/>
            <a:stCxn id="1166" idx="1"/>
            <a:endCxn id="1155" idx="3"/>
          </p:cNvCxnSpPr>
          <p:nvPr/>
        </p:nvCxnSpPr>
        <p:spPr>
          <a:xfrm flipH="1">
            <a:off x="2911758" y="3001281"/>
            <a:ext cx="748348"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58" name="Textfeld 1">
            <a:extLst>
              <a:ext uri="{FF2B5EF4-FFF2-40B4-BE49-F238E27FC236}">
                <a16:creationId xmlns:a16="http://schemas.microsoft.com/office/drawing/2014/main" id="{101E829A-52D7-DF57-E8C5-D1787631DF97}"/>
              </a:ext>
            </a:extLst>
          </p:cNvPr>
          <p:cNvSpPr txBox="1"/>
          <p:nvPr>
            <p:custDataLst>
              <p:tags r:id="rId3"/>
            </p:custDataLst>
          </p:nvPr>
        </p:nvSpPr>
        <p:spPr>
          <a:xfrm>
            <a:off x="3369259" y="2103458"/>
            <a:ext cx="81927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中間アウトカム</a:t>
            </a:r>
          </a:p>
        </p:txBody>
      </p:sp>
      <p:cxnSp>
        <p:nvCxnSpPr>
          <p:cNvPr id="1159" name="Straight Arrow Connector 80">
            <a:extLst>
              <a:ext uri="{FF2B5EF4-FFF2-40B4-BE49-F238E27FC236}">
                <a16:creationId xmlns:a16="http://schemas.microsoft.com/office/drawing/2014/main" id="{7DD9AB51-8699-2480-A1D9-615C1F02A6CC}"/>
              </a:ext>
            </a:extLst>
          </p:cNvPr>
          <p:cNvCxnSpPr>
            <a:cxnSpLocks/>
            <a:stCxn id="1169" idx="1"/>
          </p:cNvCxnSpPr>
          <p:nvPr/>
        </p:nvCxnSpPr>
        <p:spPr>
          <a:xfrm flipH="1">
            <a:off x="5731458" y="3001281"/>
            <a:ext cx="714507"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0" name="Straight Arrow Connector 18">
            <a:extLst>
              <a:ext uri="{FF2B5EF4-FFF2-40B4-BE49-F238E27FC236}">
                <a16:creationId xmlns:a16="http://schemas.microsoft.com/office/drawing/2014/main" id="{02BC8FB8-9FD0-11B4-A609-66097EB1BA92}"/>
              </a:ext>
            </a:extLst>
          </p:cNvPr>
          <p:cNvCxnSpPr>
            <a:cxnSpLocks/>
            <a:stCxn id="1170" idx="1"/>
            <a:endCxn id="1165" idx="3"/>
          </p:cNvCxnSpPr>
          <p:nvPr/>
        </p:nvCxnSpPr>
        <p:spPr>
          <a:xfrm flipH="1">
            <a:off x="5714075" y="3923794"/>
            <a:ext cx="731890"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1" name="Straight Arrow Connector 18">
            <a:extLst>
              <a:ext uri="{FF2B5EF4-FFF2-40B4-BE49-F238E27FC236}">
                <a16:creationId xmlns:a16="http://schemas.microsoft.com/office/drawing/2014/main" id="{DBFE3F53-C844-F8C2-E06B-A78074090385}"/>
              </a:ext>
            </a:extLst>
          </p:cNvPr>
          <p:cNvCxnSpPr>
            <a:cxnSpLocks/>
            <a:stCxn id="1171" idx="1"/>
            <a:endCxn id="1167" idx="3"/>
          </p:cNvCxnSpPr>
          <p:nvPr/>
        </p:nvCxnSpPr>
        <p:spPr>
          <a:xfrm flipH="1">
            <a:off x="5714075" y="5768821"/>
            <a:ext cx="731890"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2" name="Straight Arrow Connector 80">
            <a:extLst>
              <a:ext uri="{FF2B5EF4-FFF2-40B4-BE49-F238E27FC236}">
                <a16:creationId xmlns:a16="http://schemas.microsoft.com/office/drawing/2014/main" id="{83449FAE-A547-DC55-0B47-D94A8355CBA7}"/>
              </a:ext>
            </a:extLst>
          </p:cNvPr>
          <p:cNvCxnSpPr>
            <a:cxnSpLocks/>
          </p:cNvCxnSpPr>
          <p:nvPr/>
        </p:nvCxnSpPr>
        <p:spPr>
          <a:xfrm flipH="1">
            <a:off x="8499934" y="3001281"/>
            <a:ext cx="806764"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3" name="Straight Arrow Connector 18">
            <a:extLst>
              <a:ext uri="{FF2B5EF4-FFF2-40B4-BE49-F238E27FC236}">
                <a16:creationId xmlns:a16="http://schemas.microsoft.com/office/drawing/2014/main" id="{05944F15-926E-8141-0E3A-E6EBC5DEDED8}"/>
              </a:ext>
            </a:extLst>
          </p:cNvPr>
          <p:cNvCxnSpPr>
            <a:cxnSpLocks/>
          </p:cNvCxnSpPr>
          <p:nvPr/>
        </p:nvCxnSpPr>
        <p:spPr>
          <a:xfrm flipH="1">
            <a:off x="8499934" y="3923794"/>
            <a:ext cx="806764"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4" name="Straight Arrow Connector 18">
            <a:extLst>
              <a:ext uri="{FF2B5EF4-FFF2-40B4-BE49-F238E27FC236}">
                <a16:creationId xmlns:a16="http://schemas.microsoft.com/office/drawing/2014/main" id="{45EB279D-2F99-F4FB-008F-B78219189173}"/>
              </a:ext>
            </a:extLst>
          </p:cNvPr>
          <p:cNvCxnSpPr>
            <a:cxnSpLocks/>
          </p:cNvCxnSpPr>
          <p:nvPr/>
        </p:nvCxnSpPr>
        <p:spPr>
          <a:xfrm flipH="1">
            <a:off x="8499934" y="5768821"/>
            <a:ext cx="806764"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65" name="正方形/長方形 31">
            <a:extLst>
              <a:ext uri="{FF2B5EF4-FFF2-40B4-BE49-F238E27FC236}">
                <a16:creationId xmlns:a16="http://schemas.microsoft.com/office/drawing/2014/main" id="{7D14CC46-FFF2-2792-73B8-30E08536776D}"/>
              </a:ext>
            </a:extLst>
          </p:cNvPr>
          <p:cNvSpPr/>
          <p:nvPr/>
        </p:nvSpPr>
        <p:spPr>
          <a:xfrm>
            <a:off x="3660106" y="3563794"/>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地域内交通への満足度</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66" name="正方形/長方形 31">
            <a:extLst>
              <a:ext uri="{FF2B5EF4-FFF2-40B4-BE49-F238E27FC236}">
                <a16:creationId xmlns:a16="http://schemas.microsoft.com/office/drawing/2014/main" id="{D5884555-DE48-C151-E49C-4BB3EDAB3B59}"/>
              </a:ext>
            </a:extLst>
          </p:cNvPr>
          <p:cNvSpPr/>
          <p:nvPr/>
        </p:nvSpPr>
        <p:spPr>
          <a:xfrm>
            <a:off x="3660106" y="2641281"/>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高齢者の健康寿命</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67" name="正方形/長方形 31">
            <a:extLst>
              <a:ext uri="{FF2B5EF4-FFF2-40B4-BE49-F238E27FC236}">
                <a16:creationId xmlns:a16="http://schemas.microsoft.com/office/drawing/2014/main" id="{AF9E910A-BAFA-057A-1ABE-0BF78FAD0EC3}"/>
              </a:ext>
            </a:extLst>
          </p:cNvPr>
          <p:cNvSpPr/>
          <p:nvPr/>
        </p:nvSpPr>
        <p:spPr>
          <a:xfrm>
            <a:off x="3660106"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grpSp>
        <p:nvGrpSpPr>
          <p:cNvPr id="1168" name="Group 62">
            <a:extLst>
              <a:ext uri="{FF2B5EF4-FFF2-40B4-BE49-F238E27FC236}">
                <a16:creationId xmlns:a16="http://schemas.microsoft.com/office/drawing/2014/main" id="{947C33A1-A893-E55D-8D30-D9F6E671EF7E}"/>
              </a:ext>
            </a:extLst>
          </p:cNvPr>
          <p:cNvGrpSpPr/>
          <p:nvPr/>
        </p:nvGrpSpPr>
        <p:grpSpPr>
          <a:xfrm>
            <a:off x="6445965" y="2641281"/>
            <a:ext cx="2053969" cy="3487540"/>
            <a:chOff x="6293981" y="2641281"/>
            <a:chExt cx="2053969" cy="3487540"/>
          </a:xfrm>
        </p:grpSpPr>
        <p:sp>
          <p:nvSpPr>
            <p:cNvPr id="1169" name="正方形/長方形 31">
              <a:extLst>
                <a:ext uri="{FF2B5EF4-FFF2-40B4-BE49-F238E27FC236}">
                  <a16:creationId xmlns:a16="http://schemas.microsoft.com/office/drawing/2014/main" id="{EDDA230C-70B2-8FCB-4DA3-6FAD287C2402}"/>
                </a:ext>
              </a:extLst>
            </p:cNvPr>
            <p:cNvSpPr/>
            <p:nvPr/>
          </p:nvSpPr>
          <p:spPr>
            <a:xfrm>
              <a:off x="6293981" y="2641281"/>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外出困難な</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高齢者数</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70" name="正方形/長方形 31">
              <a:extLst>
                <a:ext uri="{FF2B5EF4-FFF2-40B4-BE49-F238E27FC236}">
                  <a16:creationId xmlns:a16="http://schemas.microsoft.com/office/drawing/2014/main" id="{69C5AD79-4B40-8038-F205-C281730E667F}"/>
                </a:ext>
              </a:extLst>
            </p:cNvPr>
            <p:cNvSpPr/>
            <p:nvPr/>
          </p:nvSpPr>
          <p:spPr>
            <a:xfrm>
              <a:off x="6293981" y="3563794"/>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1" name="正方形/長方形 31">
              <a:extLst>
                <a:ext uri="{FF2B5EF4-FFF2-40B4-BE49-F238E27FC236}">
                  <a16:creationId xmlns:a16="http://schemas.microsoft.com/office/drawing/2014/main" id="{30B72164-73EA-52D9-7C29-1455D0D36FF7}"/>
                </a:ext>
              </a:extLst>
            </p:cNvPr>
            <p:cNvSpPr/>
            <p:nvPr/>
          </p:nvSpPr>
          <p:spPr>
            <a:xfrm>
              <a:off x="6293981"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2" name="正方形/長方形 31">
              <a:extLst>
                <a:ext uri="{FF2B5EF4-FFF2-40B4-BE49-F238E27FC236}">
                  <a16:creationId xmlns:a16="http://schemas.microsoft.com/office/drawing/2014/main" id="{B5916CD8-49F8-AB2A-7297-17A3045557E6}"/>
                </a:ext>
              </a:extLst>
            </p:cNvPr>
            <p:cNvSpPr/>
            <p:nvPr/>
          </p:nvSpPr>
          <p:spPr>
            <a:xfrm>
              <a:off x="6293981" y="4486307"/>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grpSp>
      <p:grpSp>
        <p:nvGrpSpPr>
          <p:cNvPr id="1173" name="Group 127">
            <a:extLst>
              <a:ext uri="{FF2B5EF4-FFF2-40B4-BE49-F238E27FC236}">
                <a16:creationId xmlns:a16="http://schemas.microsoft.com/office/drawing/2014/main" id="{EFA47192-FAAA-B548-A50A-655AE9C3B8E9}"/>
              </a:ext>
            </a:extLst>
          </p:cNvPr>
          <p:cNvGrpSpPr/>
          <p:nvPr/>
        </p:nvGrpSpPr>
        <p:grpSpPr>
          <a:xfrm>
            <a:off x="9231824" y="2641281"/>
            <a:ext cx="2053969" cy="3487540"/>
            <a:chOff x="9290240" y="2641281"/>
            <a:chExt cx="2053969" cy="3487540"/>
          </a:xfrm>
        </p:grpSpPr>
        <p:sp>
          <p:nvSpPr>
            <p:cNvPr id="1174" name="正方形/長方形 31">
              <a:extLst>
                <a:ext uri="{FF2B5EF4-FFF2-40B4-BE49-F238E27FC236}">
                  <a16:creationId xmlns:a16="http://schemas.microsoft.com/office/drawing/2014/main" id="{D86354B6-6E39-D1C5-0B3A-7C7896B80FC1}"/>
                </a:ext>
              </a:extLst>
            </p:cNvPr>
            <p:cNvSpPr/>
            <p:nvPr/>
          </p:nvSpPr>
          <p:spPr>
            <a:xfrm>
              <a:off x="9290240" y="2641281"/>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数</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75" name="正方形/長方形 31">
              <a:extLst>
                <a:ext uri="{FF2B5EF4-FFF2-40B4-BE49-F238E27FC236}">
                  <a16:creationId xmlns:a16="http://schemas.microsoft.com/office/drawing/2014/main" id="{64976B16-7B12-D975-D8EF-EE2A83584A10}"/>
                </a:ext>
              </a:extLst>
            </p:cNvPr>
            <p:cNvSpPr/>
            <p:nvPr/>
          </p:nvSpPr>
          <p:spPr>
            <a:xfrm>
              <a:off x="9290240" y="3563794"/>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6" name="正方形/長方形 31">
              <a:extLst>
                <a:ext uri="{FF2B5EF4-FFF2-40B4-BE49-F238E27FC236}">
                  <a16:creationId xmlns:a16="http://schemas.microsoft.com/office/drawing/2014/main" id="{B9870A57-E3EB-1B99-214B-271F86807F35}"/>
                </a:ext>
              </a:extLst>
            </p:cNvPr>
            <p:cNvSpPr/>
            <p:nvPr/>
          </p:nvSpPr>
          <p:spPr>
            <a:xfrm>
              <a:off x="9290240"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7" name="正方形/長方形 31">
              <a:extLst>
                <a:ext uri="{FF2B5EF4-FFF2-40B4-BE49-F238E27FC236}">
                  <a16:creationId xmlns:a16="http://schemas.microsoft.com/office/drawing/2014/main" id="{E8D90BC4-6D7D-C0C3-51AE-B7A1B54C082B}"/>
                </a:ext>
              </a:extLst>
            </p:cNvPr>
            <p:cNvSpPr/>
            <p:nvPr/>
          </p:nvSpPr>
          <p:spPr>
            <a:xfrm>
              <a:off x="9290240" y="4486307"/>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chemeClr val="tx1">
                      <a:lumMod val="50000"/>
                    </a:schemeClr>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オンデマンドバス利用者の</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kern="0">
                  <a:solidFill>
                    <a:srgbClr val="3EAD92"/>
                  </a:solidFill>
                  <a:latin typeface="Meiryo UI" panose="020B0604030504040204" pitchFamily="50" charset="-128"/>
                  <a:ea typeface="Meiryo UI" panose="020B0604030504040204" pitchFamily="50" charset="-128"/>
                </a:rPr>
                <a:t>満足度調査</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grpSp>
      <p:cxnSp>
        <p:nvCxnSpPr>
          <p:cNvPr id="1178" name="Straight Arrow Connector 18">
            <a:extLst>
              <a:ext uri="{FF2B5EF4-FFF2-40B4-BE49-F238E27FC236}">
                <a16:creationId xmlns:a16="http://schemas.microsoft.com/office/drawing/2014/main" id="{D7581EC6-7C26-1FF1-0A0C-878DBFA84A52}"/>
              </a:ext>
            </a:extLst>
          </p:cNvPr>
          <p:cNvCxnSpPr>
            <a:cxnSpLocks/>
          </p:cNvCxnSpPr>
          <p:nvPr/>
        </p:nvCxnSpPr>
        <p:spPr>
          <a:xfrm flipH="1">
            <a:off x="8499934" y="4846307"/>
            <a:ext cx="731891"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79" name="Straight Arrow Connector 18">
            <a:extLst>
              <a:ext uri="{FF2B5EF4-FFF2-40B4-BE49-F238E27FC236}">
                <a16:creationId xmlns:a16="http://schemas.microsoft.com/office/drawing/2014/main" id="{0CB46459-BD39-E250-D6FF-6AC2FE36DC23}"/>
              </a:ext>
            </a:extLst>
          </p:cNvPr>
          <p:cNvCxnSpPr>
            <a:cxnSpLocks/>
            <a:stCxn id="1172" idx="1"/>
            <a:endCxn id="1165" idx="3"/>
          </p:cNvCxnSpPr>
          <p:nvPr/>
        </p:nvCxnSpPr>
        <p:spPr>
          <a:xfrm rot="10800000">
            <a:off x="5714075" y="3923795"/>
            <a:ext cx="731890" cy="922513"/>
          </a:xfrm>
          <a:prstGeom prst="bentConnector3">
            <a:avLst>
              <a:gd name="adj1" fmla="val 50000"/>
            </a:avLst>
          </a:prstGeom>
          <a:noFill/>
          <a:ln w="19050" cap="rnd" cmpd="sng" algn="ctr">
            <a:solidFill>
              <a:srgbClr val="6E6F73"/>
            </a:solidFill>
            <a:prstDash val="solid"/>
            <a:round/>
            <a:headEnd type="none" w="med" len="med"/>
            <a:tailEnd type="none" w="med" len="med"/>
          </a:ln>
          <a:effectLst/>
        </p:spPr>
      </p:cxnSp>
      <p:grpSp>
        <p:nvGrpSpPr>
          <p:cNvPr id="1180" name="Group 141">
            <a:extLst>
              <a:ext uri="{FF2B5EF4-FFF2-40B4-BE49-F238E27FC236}">
                <a16:creationId xmlns:a16="http://schemas.microsoft.com/office/drawing/2014/main" id="{2EDD1413-2BD4-6E7B-25A1-921890018674}"/>
              </a:ext>
            </a:extLst>
          </p:cNvPr>
          <p:cNvGrpSpPr/>
          <p:nvPr/>
        </p:nvGrpSpPr>
        <p:grpSpPr>
          <a:xfrm>
            <a:off x="5510742" y="3212981"/>
            <a:ext cx="288000" cy="288000"/>
            <a:chOff x="5202893" y="3174538"/>
            <a:chExt cx="288000" cy="288000"/>
          </a:xfrm>
        </p:grpSpPr>
        <p:sp>
          <p:nvSpPr>
            <p:cNvPr id="1181" name="Oval 445">
              <a:extLst>
                <a:ext uri="{FF2B5EF4-FFF2-40B4-BE49-F238E27FC236}">
                  <a16:creationId xmlns:a16="http://schemas.microsoft.com/office/drawing/2014/main" id="{8CB95A38-D027-D1CC-1C2F-8C164988470E}"/>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2" name="Arrow: Right 446">
              <a:extLst>
                <a:ext uri="{FF2B5EF4-FFF2-40B4-BE49-F238E27FC236}">
                  <a16:creationId xmlns:a16="http://schemas.microsoft.com/office/drawing/2014/main" id="{E180816A-48F6-3062-A536-A0A7EDDDB817}"/>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3" name="Group 142">
            <a:extLst>
              <a:ext uri="{FF2B5EF4-FFF2-40B4-BE49-F238E27FC236}">
                <a16:creationId xmlns:a16="http://schemas.microsoft.com/office/drawing/2014/main" id="{A345E957-630E-6ED2-4426-08609E308F40}"/>
              </a:ext>
            </a:extLst>
          </p:cNvPr>
          <p:cNvGrpSpPr/>
          <p:nvPr/>
        </p:nvGrpSpPr>
        <p:grpSpPr>
          <a:xfrm flipV="1">
            <a:off x="8296602" y="3212981"/>
            <a:ext cx="288000" cy="288000"/>
            <a:chOff x="5202893" y="3174538"/>
            <a:chExt cx="288000" cy="288000"/>
          </a:xfrm>
        </p:grpSpPr>
        <p:sp>
          <p:nvSpPr>
            <p:cNvPr id="1184" name="Oval 445">
              <a:extLst>
                <a:ext uri="{FF2B5EF4-FFF2-40B4-BE49-F238E27FC236}">
                  <a16:creationId xmlns:a16="http://schemas.microsoft.com/office/drawing/2014/main" id="{EE719244-072F-B00F-A4D5-B3A480CE54E0}"/>
                </a:ext>
              </a:extLst>
            </p:cNvPr>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5" name="Arrow: Right 446">
              <a:extLst>
                <a:ext uri="{FF2B5EF4-FFF2-40B4-BE49-F238E27FC236}">
                  <a16:creationId xmlns:a16="http://schemas.microsoft.com/office/drawing/2014/main" id="{1732D7B0-714D-ECE9-7371-36A5EADF3116}"/>
                </a:ext>
              </a:extLst>
            </p:cNvPr>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6" name="Group 148">
            <a:extLst>
              <a:ext uri="{FF2B5EF4-FFF2-40B4-BE49-F238E27FC236}">
                <a16:creationId xmlns:a16="http://schemas.microsoft.com/office/drawing/2014/main" id="{BEBB360C-6D61-9D77-2540-5B299FF9498E}"/>
              </a:ext>
            </a:extLst>
          </p:cNvPr>
          <p:cNvGrpSpPr/>
          <p:nvPr/>
        </p:nvGrpSpPr>
        <p:grpSpPr>
          <a:xfrm>
            <a:off x="5510742" y="4135494"/>
            <a:ext cx="288000" cy="288000"/>
            <a:chOff x="5409617" y="3305772"/>
            <a:chExt cx="288000" cy="288000"/>
          </a:xfrm>
        </p:grpSpPr>
        <p:sp>
          <p:nvSpPr>
            <p:cNvPr id="1187" name="Oval 445">
              <a:extLst>
                <a:ext uri="{FF2B5EF4-FFF2-40B4-BE49-F238E27FC236}">
                  <a16:creationId xmlns:a16="http://schemas.microsoft.com/office/drawing/2014/main" id="{38318235-762F-DE7F-EFD3-A721B6E363D6}"/>
                </a:ext>
              </a:extLst>
            </p:cNvPr>
            <p:cNvSpPr/>
            <p:nvPr/>
          </p:nvSpPr>
          <p:spPr>
            <a:xfrm>
              <a:off x="5409617" y="3305772"/>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8" name="Arrow: Right 446">
              <a:extLst>
                <a:ext uri="{FF2B5EF4-FFF2-40B4-BE49-F238E27FC236}">
                  <a16:creationId xmlns:a16="http://schemas.microsoft.com/office/drawing/2014/main" id="{45138791-D16F-EBBD-8C1D-FE6D356AD9C1}"/>
                </a:ext>
              </a:extLst>
            </p:cNvPr>
            <p:cNvSpPr/>
            <p:nvPr/>
          </p:nvSpPr>
          <p:spPr>
            <a:xfrm rot="19149717">
              <a:off x="5463617" y="3379046"/>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9" name="Group 178">
            <a:extLst>
              <a:ext uri="{FF2B5EF4-FFF2-40B4-BE49-F238E27FC236}">
                <a16:creationId xmlns:a16="http://schemas.microsoft.com/office/drawing/2014/main" id="{0DCC5972-8B4D-8CA2-5588-BFB3FB18651B}"/>
              </a:ext>
            </a:extLst>
          </p:cNvPr>
          <p:cNvGrpSpPr/>
          <p:nvPr/>
        </p:nvGrpSpPr>
        <p:grpSpPr>
          <a:xfrm>
            <a:off x="7172961" y="1356934"/>
            <a:ext cx="4389039" cy="578043"/>
            <a:chOff x="7172961" y="1356934"/>
            <a:chExt cx="4390388" cy="578043"/>
          </a:xfrm>
        </p:grpSpPr>
        <p:sp>
          <p:nvSpPr>
            <p:cNvPr id="1190" name="Rectangle 2">
              <a:extLst>
                <a:ext uri="{FF2B5EF4-FFF2-40B4-BE49-F238E27FC236}">
                  <a16:creationId xmlns:a16="http://schemas.microsoft.com/office/drawing/2014/main" id="{231E7B95-1781-2E3E-24B1-AF2457217F71}"/>
                </a:ext>
              </a:extLst>
            </p:cNvPr>
            <p:cNvSpPr/>
            <p:nvPr/>
          </p:nvSpPr>
          <p:spPr>
            <a:xfrm>
              <a:off x="7172961" y="1356934"/>
              <a:ext cx="4390388"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は矢印で記載すること</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191" name="Group 177">
              <a:extLst>
                <a:ext uri="{FF2B5EF4-FFF2-40B4-BE49-F238E27FC236}">
                  <a16:creationId xmlns:a16="http://schemas.microsoft.com/office/drawing/2014/main" id="{7928B198-8BC8-9132-AB10-D2A046E36E4C}"/>
                </a:ext>
              </a:extLst>
            </p:cNvPr>
            <p:cNvGrpSpPr/>
            <p:nvPr/>
          </p:nvGrpSpPr>
          <p:grpSpPr>
            <a:xfrm>
              <a:off x="10498084" y="1501955"/>
              <a:ext cx="945340" cy="288000"/>
              <a:chOff x="10462524" y="1501955"/>
              <a:chExt cx="945340" cy="288000"/>
            </a:xfrm>
          </p:grpSpPr>
          <p:grpSp>
            <p:nvGrpSpPr>
              <p:cNvPr id="1192" name="Group 170">
                <a:extLst>
                  <a:ext uri="{FF2B5EF4-FFF2-40B4-BE49-F238E27FC236}">
                    <a16:creationId xmlns:a16="http://schemas.microsoft.com/office/drawing/2014/main" id="{9497E40D-62BC-CC73-8B06-3920B7B72D97}"/>
                  </a:ext>
                </a:extLst>
              </p:cNvPr>
              <p:cNvGrpSpPr/>
              <p:nvPr/>
            </p:nvGrpSpPr>
            <p:grpSpPr>
              <a:xfrm>
                <a:off x="10462524" y="1501955"/>
                <a:ext cx="288000" cy="288000"/>
                <a:chOff x="10462524" y="1501955"/>
                <a:chExt cx="288000" cy="288000"/>
              </a:xfrm>
            </p:grpSpPr>
            <p:sp>
              <p:nvSpPr>
                <p:cNvPr id="1193" name="Oval 445">
                  <a:extLst>
                    <a:ext uri="{FF2B5EF4-FFF2-40B4-BE49-F238E27FC236}">
                      <a16:creationId xmlns:a16="http://schemas.microsoft.com/office/drawing/2014/main" id="{E0BCC9B1-C310-55F6-5542-928CF8AE5950}"/>
                    </a:ext>
                  </a:extLst>
                </p:cNvPr>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94" name="Arrow: Right 446">
                  <a:extLst>
                    <a:ext uri="{FF2B5EF4-FFF2-40B4-BE49-F238E27FC236}">
                      <a16:creationId xmlns:a16="http://schemas.microsoft.com/office/drawing/2014/main" id="{41C84953-870B-FE77-3C00-E2ABC002C550}"/>
                    </a:ext>
                  </a:extLst>
                </p:cNvPr>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95" name="Group 168">
                <a:extLst>
                  <a:ext uri="{FF2B5EF4-FFF2-40B4-BE49-F238E27FC236}">
                    <a16:creationId xmlns:a16="http://schemas.microsoft.com/office/drawing/2014/main" id="{55ECF60C-5415-E2DE-CFE8-5167A285160A}"/>
                  </a:ext>
                </a:extLst>
              </p:cNvPr>
              <p:cNvGrpSpPr/>
              <p:nvPr/>
            </p:nvGrpSpPr>
            <p:grpSpPr>
              <a:xfrm>
                <a:off x="10791194" y="1501955"/>
                <a:ext cx="288000" cy="288000"/>
                <a:chOff x="10791194" y="1501955"/>
                <a:chExt cx="288000" cy="288000"/>
              </a:xfrm>
            </p:grpSpPr>
            <p:sp>
              <p:nvSpPr>
                <p:cNvPr id="1196" name="Oval 445">
                  <a:extLst>
                    <a:ext uri="{FF2B5EF4-FFF2-40B4-BE49-F238E27FC236}">
                      <a16:creationId xmlns:a16="http://schemas.microsoft.com/office/drawing/2014/main" id="{8688CD3B-9CC7-EC8E-4A7A-27AAB317EB46}"/>
                    </a:ext>
                  </a:extLst>
                </p:cNvPr>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97" name="Arrow: Right 446">
                  <a:extLst>
                    <a:ext uri="{FF2B5EF4-FFF2-40B4-BE49-F238E27FC236}">
                      <a16:creationId xmlns:a16="http://schemas.microsoft.com/office/drawing/2014/main" id="{54096839-B5FA-BA91-CE52-A2E223DBAB66}"/>
                    </a:ext>
                  </a:extLst>
                </p:cNvPr>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98" name="Group 167">
                <a:extLst>
                  <a:ext uri="{FF2B5EF4-FFF2-40B4-BE49-F238E27FC236}">
                    <a16:creationId xmlns:a16="http://schemas.microsoft.com/office/drawing/2014/main" id="{80EEB8B3-3292-EB10-6A4D-FBB10583C3A1}"/>
                  </a:ext>
                </a:extLst>
              </p:cNvPr>
              <p:cNvGrpSpPr/>
              <p:nvPr/>
            </p:nvGrpSpPr>
            <p:grpSpPr>
              <a:xfrm>
                <a:off x="11119864" y="1501955"/>
                <a:ext cx="288000" cy="288000"/>
                <a:chOff x="11119864" y="1501955"/>
                <a:chExt cx="288000" cy="288000"/>
              </a:xfrm>
            </p:grpSpPr>
            <p:sp>
              <p:nvSpPr>
                <p:cNvPr id="1199" name="Oval 445">
                  <a:extLst>
                    <a:ext uri="{FF2B5EF4-FFF2-40B4-BE49-F238E27FC236}">
                      <a16:creationId xmlns:a16="http://schemas.microsoft.com/office/drawing/2014/main" id="{242C7573-40C0-AB41-91E7-90857320CE3F}"/>
                    </a:ext>
                  </a:extLst>
                </p:cNvPr>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00" name="Arrow: Right 446">
                  <a:extLst>
                    <a:ext uri="{FF2B5EF4-FFF2-40B4-BE49-F238E27FC236}">
                      <a16:creationId xmlns:a16="http://schemas.microsoft.com/office/drawing/2014/main" id="{0F6D2745-603F-E253-C874-A8A4637F6283}"/>
                    </a:ext>
                  </a:extLst>
                </p:cNvPr>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grpSp>
      <p:grpSp>
        <p:nvGrpSpPr>
          <p:cNvPr id="1201" name="グループ化 26">
            <a:extLst>
              <a:ext uri="{FF2B5EF4-FFF2-40B4-BE49-F238E27FC236}">
                <a16:creationId xmlns:a16="http://schemas.microsoft.com/office/drawing/2014/main" id="{261F2FBF-3A36-A91F-47EB-B5C88C6F6C11}"/>
              </a:ext>
            </a:extLst>
          </p:cNvPr>
          <p:cNvGrpSpPr/>
          <p:nvPr/>
        </p:nvGrpSpPr>
        <p:grpSpPr>
          <a:xfrm>
            <a:off x="630000" y="1359383"/>
            <a:ext cx="6299120" cy="578043"/>
            <a:chOff x="630000" y="1356934"/>
            <a:chExt cx="6299120" cy="578043"/>
          </a:xfrm>
        </p:grpSpPr>
        <p:sp>
          <p:nvSpPr>
            <p:cNvPr id="1202" name="Rectangle 2">
              <a:extLst>
                <a:ext uri="{FF2B5EF4-FFF2-40B4-BE49-F238E27FC236}">
                  <a16:creationId xmlns:a16="http://schemas.microsoft.com/office/drawing/2014/main" id="{25C83175-53A1-EA10-74F8-9BF61AD536E3}"/>
                </a:ext>
              </a:extLst>
            </p:cNvPr>
            <p:cNvSpPr/>
            <p:nvPr/>
          </p:nvSpPr>
          <p:spPr>
            <a:xfrm>
              <a:off x="630000" y="1356934"/>
              <a:ext cx="6299120"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①補助事業、②横展開の</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成果 </a:t>
              </a:r>
              <a: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a:t>
              </a:r>
              <a: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指標として</a:t>
              </a:r>
              <a:b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定量的かつ今後測定していく指標を色枠でハイライト</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03" name="Group 184">
              <a:extLst>
                <a:ext uri="{FF2B5EF4-FFF2-40B4-BE49-F238E27FC236}">
                  <a16:creationId xmlns:a16="http://schemas.microsoft.com/office/drawing/2014/main" id="{5F0069AB-21A2-D7DF-6D44-903F4F134F2C}"/>
                </a:ext>
              </a:extLst>
            </p:cNvPr>
            <p:cNvGrpSpPr/>
            <p:nvPr/>
          </p:nvGrpSpPr>
          <p:grpSpPr>
            <a:xfrm>
              <a:off x="4807779" y="1409231"/>
              <a:ext cx="2080232" cy="202917"/>
              <a:chOff x="4807779" y="1409231"/>
              <a:chExt cx="2080232" cy="202917"/>
            </a:xfrm>
          </p:grpSpPr>
          <p:sp>
            <p:nvSpPr>
              <p:cNvPr id="1204" name="テキスト ボックス 6">
                <a:extLst>
                  <a:ext uri="{FF2B5EF4-FFF2-40B4-BE49-F238E27FC236}">
                    <a16:creationId xmlns:a16="http://schemas.microsoft.com/office/drawing/2014/main" id="{9D568149-004E-A5B0-0558-1A458BDF604F}"/>
                  </a:ext>
                </a:extLst>
              </p:cNvPr>
              <p:cNvSpPr txBox="1"/>
              <p:nvPr/>
            </p:nvSpPr>
            <p:spPr>
              <a:xfrm>
                <a:off x="5160011" y="1409231"/>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補助事業</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の成果指標</a:t>
                </a:r>
                <a:endParaRPr kumimoji="1"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05" name="正方形/長方形 31">
                <a:extLst>
                  <a:ext uri="{FF2B5EF4-FFF2-40B4-BE49-F238E27FC236}">
                    <a16:creationId xmlns:a16="http://schemas.microsoft.com/office/drawing/2014/main" id="{20AD3E48-E313-759E-F69B-610CB1888DC7}"/>
                  </a:ext>
                </a:extLst>
              </p:cNvPr>
              <p:cNvSpPr/>
              <p:nvPr/>
            </p:nvSpPr>
            <p:spPr>
              <a:xfrm>
                <a:off x="4807779" y="1427586"/>
                <a:ext cx="306511" cy="166206"/>
              </a:xfrm>
              <a:prstGeom prst="rect">
                <a:avLst/>
              </a:prstGeom>
              <a:solidFill>
                <a:srgbClr val="FFFFFF"/>
              </a:solidFill>
              <a:ln w="28575" cap="rnd" cmpd="sng" algn="ctr">
                <a:solidFill>
                  <a:srgbClr val="64A5CC"/>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nvGrpSpPr>
            <p:cNvPr id="1206" name="Group 183">
              <a:extLst>
                <a:ext uri="{FF2B5EF4-FFF2-40B4-BE49-F238E27FC236}">
                  <a16:creationId xmlns:a16="http://schemas.microsoft.com/office/drawing/2014/main" id="{8DA1E970-7F5B-FC72-5EF9-F343399CC907}"/>
                </a:ext>
              </a:extLst>
            </p:cNvPr>
            <p:cNvGrpSpPr/>
            <p:nvPr/>
          </p:nvGrpSpPr>
          <p:grpSpPr>
            <a:xfrm>
              <a:off x="4807779" y="1659038"/>
              <a:ext cx="2080232" cy="202917"/>
              <a:chOff x="4807779" y="1659038"/>
              <a:chExt cx="2080232" cy="202917"/>
            </a:xfrm>
          </p:grpSpPr>
          <p:sp>
            <p:nvSpPr>
              <p:cNvPr id="1207" name="正方形/長方形 31">
                <a:extLst>
                  <a:ext uri="{FF2B5EF4-FFF2-40B4-BE49-F238E27FC236}">
                    <a16:creationId xmlns:a16="http://schemas.microsoft.com/office/drawing/2014/main" id="{5F6DC076-B200-D68D-0067-705FBAF25F15}"/>
                  </a:ext>
                </a:extLst>
              </p:cNvPr>
              <p:cNvSpPr/>
              <p:nvPr/>
            </p:nvSpPr>
            <p:spPr>
              <a:xfrm>
                <a:off x="4807779" y="1677394"/>
                <a:ext cx="306511" cy="166206"/>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08" name="テキスト ボックス 15">
                <a:extLst>
                  <a:ext uri="{FF2B5EF4-FFF2-40B4-BE49-F238E27FC236}">
                    <a16:creationId xmlns:a16="http://schemas.microsoft.com/office/drawing/2014/main" id="{479C86A5-7318-1B79-C9DA-746794F2C3CB}"/>
                  </a:ext>
                </a:extLst>
              </p:cNvPr>
              <p:cNvSpPr txBox="1"/>
              <p:nvPr/>
            </p:nvSpPr>
            <p:spPr>
              <a:xfrm>
                <a:off x="5160011" y="1659038"/>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の成果指標</a:t>
                </a:r>
                <a:endParaRPr kumimoji="1"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sp>
        <p:nvSpPr>
          <p:cNvPr id="1210" name="Rectangle 2">
            <a:extLst>
              <a:ext uri="{FF2B5EF4-FFF2-40B4-BE49-F238E27FC236}">
                <a16:creationId xmlns:a16="http://schemas.microsoft.com/office/drawing/2014/main" id="{138C7FB6-9366-8AEE-B2A1-EFC9B4748D8D}"/>
              </a:ext>
            </a:extLst>
          </p:cNvPr>
          <p:cNvSpPr/>
          <p:nvPr/>
        </p:nvSpPr>
        <p:spPr>
          <a:xfrm>
            <a:off x="630001" y="3462587"/>
            <a:ext cx="2583100" cy="1023717"/>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最終アウトカムは目指す姿の実現度合を測れる指標として記載する</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域内での交通網のカバー率</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E1730703-ACE2-A5E2-4192-8EBA554CF5F4}"/>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F47951AC-5649-BCF0-6548-8E20A23B850B}"/>
              </a:ext>
            </a:extLst>
          </p:cNvPr>
          <p:cNvSpPr/>
          <p:nvPr/>
        </p:nvSpPr>
        <p:spPr>
          <a:xfrm>
            <a:off x="7351327" y="6244882"/>
            <a:ext cx="2344817" cy="467499"/>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b</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にて詳細を記載すること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409CED5B-1FBD-B080-A04A-FBB6F2E04C4C}"/>
              </a:ext>
            </a:extLst>
          </p:cNvPr>
          <p:cNvCxnSpPr>
            <a:cxnSpLocks/>
          </p:cNvCxnSpPr>
          <p:nvPr/>
        </p:nvCxnSpPr>
        <p:spPr>
          <a:xfrm flipH="1">
            <a:off x="8952031" y="3244619"/>
            <a:ext cx="508777" cy="2990581"/>
          </a:xfrm>
          <a:prstGeom prst="line">
            <a:avLst/>
          </a:prstGeom>
          <a:ln w="3810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0987FF0D-461D-DE72-2635-57A32266433D}"/>
              </a:ext>
            </a:extLst>
          </p:cNvPr>
          <p:cNvCxnSpPr>
            <a:cxnSpLocks/>
          </p:cNvCxnSpPr>
          <p:nvPr/>
        </p:nvCxnSpPr>
        <p:spPr>
          <a:xfrm flipH="1">
            <a:off x="9242879" y="5044747"/>
            <a:ext cx="453265" cy="1200135"/>
          </a:xfrm>
          <a:prstGeom prst="line">
            <a:avLst/>
          </a:prstGeom>
          <a:ln w="3810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613012"/>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9" name="Google Shape;264;p8"/>
          <p:cNvSpPr/>
          <p:nvPr/>
        </p:nvSpPr>
        <p:spPr>
          <a:xfrm>
            <a:off x="2326199" y="1833855"/>
            <a:ext cx="9235801" cy="4577841"/>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aphicFrame>
        <p:nvGraphicFramePr>
          <p:cNvPr id="1305" name="think-cell data - do not delete" hidden="1"/>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8" imgW="395" imgH="396" progId="TCLayout.ActiveDocument.1">
                  <p:embed/>
                </p:oleObj>
              </mc:Choice>
              <mc:Fallback>
                <p:oleObj name="think-cell スライド" r:id="rId18" imgW="395" imgH="396" progId="TCLayout.ActiveDocument.1">
                  <p:embed/>
                  <p:pic>
                    <p:nvPicPr>
                      <p:cNvPr id="1305" name="think-cell data - do not delete" hidden="1"/>
                      <p:cNvPicPr>
                        <a:picLocks noChangeAspect="1"/>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1306" name="タイトル 1"/>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308"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10" name="Google Shape;253;p8"/>
          <p:cNvSpPr txBox="1"/>
          <p:nvPr/>
        </p:nvSpPr>
        <p:spPr>
          <a:xfrm>
            <a:off x="628044" y="1557541"/>
            <a:ext cx="1611951"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最終アウトカム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311" name="Google Shape;260;p8"/>
          <p:cNvSpPr/>
          <p:nvPr/>
        </p:nvSpPr>
        <p:spPr>
          <a:xfrm>
            <a:off x="638748" y="1833856"/>
            <a:ext cx="1611952" cy="4577840"/>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2" name="Google Shape;265;p8"/>
          <p:cNvSpPr txBox="1"/>
          <p:nvPr/>
        </p:nvSpPr>
        <p:spPr>
          <a:xfrm>
            <a:off x="2330417" y="1557541"/>
            <a:ext cx="9231584"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中間アウトカム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nvGrpSpPr>
          <p:cNvPr id="1313" name="Google Shape;303;p8"/>
          <p:cNvGrpSpPr/>
          <p:nvPr/>
        </p:nvGrpSpPr>
        <p:grpSpPr>
          <a:xfrm>
            <a:off x="9401763" y="1073606"/>
            <a:ext cx="2389458" cy="452724"/>
            <a:chOff x="4807779" y="1409231"/>
            <a:chExt cx="2080232" cy="452724"/>
          </a:xfrm>
        </p:grpSpPr>
        <p:grpSp>
          <p:nvGrpSpPr>
            <p:cNvPr id="1314" name="Google Shape;304;p8"/>
            <p:cNvGrpSpPr/>
            <p:nvPr/>
          </p:nvGrpSpPr>
          <p:grpSpPr>
            <a:xfrm>
              <a:off x="4807779" y="1409231"/>
              <a:ext cx="2080232" cy="202917"/>
              <a:chOff x="4807779" y="1409231"/>
              <a:chExt cx="2080232" cy="202917"/>
            </a:xfrm>
          </p:grpSpPr>
          <p:sp>
            <p:nvSpPr>
              <p:cNvPr id="1315" name="Google Shape;305;p8"/>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en-US" sz="1050" b="0" i="0" u="sng"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横展開</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6" name="Google Shape;306;p8"/>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317" name="Google Shape;307;p8"/>
            <p:cNvGrpSpPr/>
            <p:nvPr/>
          </p:nvGrpSpPr>
          <p:grpSpPr>
            <a:xfrm>
              <a:off x="4807779" y="1659038"/>
              <a:ext cx="2080232" cy="202917"/>
              <a:chOff x="4807779" y="1659038"/>
              <a:chExt cx="2080232" cy="202917"/>
            </a:xfrm>
          </p:grpSpPr>
          <p:sp>
            <p:nvSpPr>
              <p:cNvPr id="1318" name="Google Shape;308;p8"/>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9" name="Google Shape;309;p8"/>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lang="ja-JP" altLang="en-US" sz="1050" u="sng">
                    <a:solidFill>
                      <a:srgbClr val="575757"/>
                    </a:solidFill>
                    <a:latin typeface="Meiryo UI" panose="020B0604030504040204" pitchFamily="50" charset="-128"/>
                    <a:ea typeface="Meiryo UI" panose="020B0604030504040204" pitchFamily="50" charset="-128"/>
                    <a:cs typeface="Trebuchet MS"/>
                    <a:sym typeface="Trebuchet MS"/>
                  </a:rPr>
                  <a:t>補助事業</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sp>
        <p:nvSpPr>
          <p:cNvPr id="1320" name="Google Shape;256;p8"/>
          <p:cNvSpPr/>
          <p:nvPr/>
        </p:nvSpPr>
        <p:spPr>
          <a:xfrm>
            <a:off x="764398" y="3720310"/>
            <a:ext cx="1173585" cy="462064"/>
          </a:xfrm>
          <a:prstGeom prst="rect">
            <a:avLst/>
          </a:prstGeom>
          <a:solidFill>
            <a:srgbClr val="FFFFFF"/>
          </a:solidFill>
          <a:ln w="28575" cap="rnd" cmpd="sng" algn="ctr">
            <a:solidFill>
              <a:srgbClr val="6E6F73"/>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子育て世帯</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転入出数</a:t>
            </a:r>
            <a:endParaRPr kumimoji="0"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1" name="Google Shape;308;p8"/>
          <p:cNvSpPr/>
          <p:nvPr/>
        </p:nvSpPr>
        <p:spPr>
          <a:xfrm>
            <a:off x="6150688" y="2411402"/>
            <a:ext cx="352074" cy="110323"/>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2" name="Google Shape;256;p8"/>
          <p:cNvSpPr/>
          <p:nvPr/>
        </p:nvSpPr>
        <p:spPr>
          <a:xfrm>
            <a:off x="4739429" y="2471607"/>
            <a:ext cx="867600" cy="720188"/>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要する</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管理工数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3" name="Google Shape;256;p8"/>
          <p:cNvSpPr/>
          <p:nvPr/>
        </p:nvSpPr>
        <p:spPr>
          <a:xfrm>
            <a:off x="6147875" y="2180082"/>
            <a:ext cx="1304696" cy="477917"/>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チェック工数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4" name="Google Shape;256;p8"/>
          <p:cNvSpPr/>
          <p:nvPr/>
        </p:nvSpPr>
        <p:spPr>
          <a:xfrm>
            <a:off x="6147875" y="3041502"/>
            <a:ext cx="1304696" cy="469559"/>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に係る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チェック工数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5" name="Google Shape;256;p8"/>
          <p:cNvSpPr/>
          <p:nvPr/>
        </p:nvSpPr>
        <p:spPr>
          <a:xfrm>
            <a:off x="7986467" y="1934393"/>
            <a:ext cx="1819887"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センサーによる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6" name="Google Shape;256;p8"/>
          <p:cNvSpPr/>
          <p:nvPr/>
        </p:nvSpPr>
        <p:spPr>
          <a:xfrm>
            <a:off x="7988788" y="3553629"/>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AI</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画像認識による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防犯検知精度</a:t>
            </a:r>
          </a:p>
        </p:txBody>
      </p:sp>
      <p:sp>
        <p:nvSpPr>
          <p:cNvPr id="1327" name="Google Shape;256;p8"/>
          <p:cNvSpPr/>
          <p:nvPr/>
        </p:nvSpPr>
        <p:spPr>
          <a:xfrm>
            <a:off x="2298987" y="5122720"/>
            <a:ext cx="1478783" cy="47828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犯罪件数の減少</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8" name="Google Shape;256;p8"/>
          <p:cNvSpPr/>
          <p:nvPr/>
        </p:nvSpPr>
        <p:spPr>
          <a:xfrm>
            <a:off x="6082707" y="5817518"/>
            <a:ext cx="136986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他地域視察</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受入</a:t>
            </a: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件数</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9" name="Google Shape;256;p8"/>
          <p:cNvSpPr/>
          <p:nvPr/>
        </p:nvSpPr>
        <p:spPr>
          <a:xfrm>
            <a:off x="4327177" y="4406050"/>
            <a:ext cx="1369862"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警察機関などへの</a:t>
            </a:r>
            <a:endParaRPr lang="en-US" altLang="ja-JP" sz="1400">
              <a:solidFill>
                <a:srgbClr val="575757"/>
              </a:solidFill>
              <a:latin typeface="Meiryo UI" panose="020B0604030504040204" pitchFamily="50" charset="-128"/>
              <a:ea typeface="Meiryo UI" panose="020B0604030504040204" pitchFamily="50" charset="-128"/>
              <a:cs typeface="Trebuchet MS"/>
              <a:sym typeface="Trebuchet MS"/>
            </a:endParaRPr>
          </a:p>
          <a:p>
            <a:pPr lvl="0" algn="ctr">
              <a:buClr>
                <a:srgbClr val="575757"/>
              </a:buClr>
              <a:buSzPts val="1400"/>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情報提供スピード</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0" name="Google Shape;256;p8"/>
          <p:cNvSpPr/>
          <p:nvPr/>
        </p:nvSpPr>
        <p:spPr>
          <a:xfrm>
            <a:off x="6147875" y="4406050"/>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による</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1" name="Google Shape;256;p8"/>
          <p:cNvSpPr/>
          <p:nvPr/>
        </p:nvSpPr>
        <p:spPr>
          <a:xfrm>
            <a:off x="4327177" y="5122720"/>
            <a:ext cx="135082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広報活動による住民向け周知</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32" name="Google Shape;256;p8"/>
          <p:cNvSpPr/>
          <p:nvPr/>
        </p:nvSpPr>
        <p:spPr>
          <a:xfrm>
            <a:off x="7986468" y="4407118"/>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の</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発生検知精度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3" name="Google Shape;256;p8"/>
          <p:cNvSpPr/>
          <p:nvPr/>
        </p:nvSpPr>
        <p:spPr>
          <a:xfrm>
            <a:off x="7967541" y="5122720"/>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監視</a:t>
            </a: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見回り</a:t>
            </a: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4" name="Google Shape;256;p8"/>
          <p:cNvSpPr/>
          <p:nvPr/>
        </p:nvSpPr>
        <p:spPr>
          <a:xfrm>
            <a:off x="7967541" y="5825168"/>
            <a:ext cx="1819888" cy="477917"/>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XX</a:t>
            </a:r>
            <a:r>
              <a:rPr kumimoji="0"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可能な</a:t>
            </a:r>
            <a:endPar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XX</a:t>
            </a:r>
            <a:r>
              <a:rPr kumimoji="0"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数</a:t>
            </a: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35" name="Google Shape;256;p8"/>
          <p:cNvSpPr/>
          <p:nvPr/>
        </p:nvSpPr>
        <p:spPr>
          <a:xfrm>
            <a:off x="10122905" y="4145439"/>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6" name="Google Shape;256;p8"/>
          <p:cNvSpPr/>
          <p:nvPr/>
        </p:nvSpPr>
        <p:spPr>
          <a:xfrm>
            <a:off x="10122905" y="4716855"/>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測定データ</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伝送頻度</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7" name="Google Shape;256;p8"/>
          <p:cNvSpPr/>
          <p:nvPr/>
        </p:nvSpPr>
        <p:spPr>
          <a:xfrm>
            <a:off x="7986466" y="3014082"/>
            <a:ext cx="1819887"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カメラによる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の監視精度</a:t>
            </a:r>
          </a:p>
        </p:txBody>
      </p:sp>
      <p:sp>
        <p:nvSpPr>
          <p:cNvPr id="1338" name="Google Shape;256;p8"/>
          <p:cNvSpPr/>
          <p:nvPr/>
        </p:nvSpPr>
        <p:spPr>
          <a:xfrm>
            <a:off x="7986468" y="2471606"/>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測定データの</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伝送頻度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9" name="Google Shape;256;p8"/>
          <p:cNvSpPr/>
          <p:nvPr/>
        </p:nvSpPr>
        <p:spPr>
          <a:xfrm>
            <a:off x="3422335" y="2471607"/>
            <a:ext cx="1135886" cy="72018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削減工数による</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他行政サービスの</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lvl="0" algn="ctr">
              <a:buClr>
                <a:srgbClr val="575757"/>
              </a:buClr>
              <a:buSzPts val="1400"/>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充実・拡充</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p:txBody>
      </p:sp>
      <p:cxnSp>
        <p:nvCxnSpPr>
          <p:cNvPr id="1340" name="Straight Arrow Connector 18"/>
          <p:cNvCxnSpPr>
            <a:cxnSpLocks/>
            <a:stCxn id="1322" idx="1"/>
            <a:endCxn id="1339" idx="3"/>
          </p:cNvCxnSpPr>
          <p:nvPr/>
        </p:nvCxnSpPr>
        <p:spPr>
          <a:xfrm flipH="1">
            <a:off x="4558221" y="2831701"/>
            <a:ext cx="181208"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1" name="Straight Arrow Connector 5"/>
          <p:cNvCxnSpPr>
            <a:cxnSpLocks/>
            <a:stCxn id="1329" idx="1"/>
            <a:endCxn id="1327" idx="3"/>
          </p:cNvCxnSpPr>
          <p:nvPr>
            <p:custDataLst>
              <p:tags r:id="rId1"/>
            </p:custDataLst>
          </p:nvPr>
        </p:nvCxnSpPr>
        <p:spPr>
          <a:xfrm rot="10800000" flipV="1">
            <a:off x="3777771" y="4645008"/>
            <a:ext cx="549407" cy="71685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2" name="Straight Arrow Connector 5"/>
          <p:cNvCxnSpPr>
            <a:cxnSpLocks/>
            <a:stCxn id="1380" idx="1"/>
            <a:endCxn id="1320" idx="3"/>
          </p:cNvCxnSpPr>
          <p:nvPr>
            <p:custDataLst>
              <p:tags r:id="rId2"/>
            </p:custDataLst>
          </p:nvPr>
        </p:nvCxnSpPr>
        <p:spPr>
          <a:xfrm rot="10800000" flipV="1">
            <a:off x="1937983" y="2831700"/>
            <a:ext cx="447660" cy="111964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3" name="Straight Arrow Connector 5"/>
          <p:cNvCxnSpPr>
            <a:cxnSpLocks/>
            <a:stCxn id="1327" idx="1"/>
            <a:endCxn id="1320" idx="3"/>
          </p:cNvCxnSpPr>
          <p:nvPr>
            <p:custDataLst>
              <p:tags r:id="rId3"/>
            </p:custDataLst>
          </p:nvPr>
        </p:nvCxnSpPr>
        <p:spPr>
          <a:xfrm rot="10800000">
            <a:off x="1937983" y="3951342"/>
            <a:ext cx="361004" cy="1410522"/>
          </a:xfrm>
          <a:prstGeom prst="bentConnector3">
            <a:avLst>
              <a:gd name="adj1" fmla="val 36808"/>
            </a:avLst>
          </a:prstGeom>
          <a:noFill/>
          <a:ln w="19050" cap="rnd" cmpd="sng" algn="ctr">
            <a:solidFill>
              <a:srgbClr val="6E6F73"/>
            </a:solidFill>
            <a:prstDash val="solid"/>
            <a:round/>
            <a:headEnd type="none" w="med" len="med"/>
            <a:tailEnd type="triangle" w="med" len="med"/>
          </a:ln>
          <a:effectLst/>
        </p:spPr>
      </p:cxnSp>
      <p:cxnSp>
        <p:nvCxnSpPr>
          <p:cNvPr id="1345" name="Straight Arrow Connector 5"/>
          <p:cNvCxnSpPr>
            <a:cxnSpLocks/>
            <a:stCxn id="1323" idx="1"/>
            <a:endCxn id="1322" idx="3"/>
          </p:cNvCxnSpPr>
          <p:nvPr>
            <p:custDataLst>
              <p:tags r:id="rId4"/>
            </p:custDataLst>
          </p:nvPr>
        </p:nvCxnSpPr>
        <p:spPr>
          <a:xfrm rot="10800000" flipV="1">
            <a:off x="5607029" y="2419041"/>
            <a:ext cx="540846" cy="41266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6" name="Straight Arrow Connector 5"/>
          <p:cNvCxnSpPr>
            <a:cxnSpLocks/>
            <a:stCxn id="1324" idx="1"/>
            <a:endCxn id="1322" idx="3"/>
          </p:cNvCxnSpPr>
          <p:nvPr>
            <p:custDataLst>
              <p:tags r:id="rId5"/>
            </p:custDataLst>
          </p:nvPr>
        </p:nvCxnSpPr>
        <p:spPr>
          <a:xfrm rot="10800000">
            <a:off x="5607029" y="2831702"/>
            <a:ext cx="540846" cy="44458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7" name="Straight Arrow Connector 5"/>
          <p:cNvCxnSpPr>
            <a:cxnSpLocks/>
            <a:stCxn id="25" idx="1"/>
            <a:endCxn id="1327" idx="3"/>
          </p:cNvCxnSpPr>
          <p:nvPr>
            <p:custDataLst>
              <p:tags r:id="rId6"/>
            </p:custDataLst>
          </p:nvPr>
        </p:nvCxnSpPr>
        <p:spPr>
          <a:xfrm rot="10800000">
            <a:off x="3777770" y="5361864"/>
            <a:ext cx="540832" cy="690142"/>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8" name="Straight Arrow Connector 18"/>
          <p:cNvCxnSpPr>
            <a:cxnSpLocks/>
            <a:stCxn id="1330" idx="1"/>
            <a:endCxn id="1329" idx="3"/>
          </p:cNvCxnSpPr>
          <p:nvPr/>
        </p:nvCxnSpPr>
        <p:spPr>
          <a:xfrm flipH="1">
            <a:off x="5697039" y="4645009"/>
            <a:ext cx="450836"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9" name="Straight Arrow Connector 5"/>
          <p:cNvCxnSpPr>
            <a:cxnSpLocks/>
          </p:cNvCxnSpPr>
          <p:nvPr>
            <p:custDataLst>
              <p:tags r:id="rId7"/>
            </p:custDataLst>
          </p:nvPr>
        </p:nvCxnSpPr>
        <p:spPr>
          <a:xfrm rot="10800000" flipV="1">
            <a:off x="7452571" y="2071751"/>
            <a:ext cx="533896" cy="24568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0" name="Straight Arrow Connector 5"/>
          <p:cNvCxnSpPr>
            <a:cxnSpLocks/>
          </p:cNvCxnSpPr>
          <p:nvPr>
            <p:custDataLst>
              <p:tags r:id="rId8"/>
            </p:custDataLst>
          </p:nvPr>
        </p:nvCxnSpPr>
        <p:spPr>
          <a:xfrm rot="10800000">
            <a:off x="7452572" y="2317441"/>
            <a:ext cx="533897" cy="291524"/>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1" name="Straight Arrow Connector 5"/>
          <p:cNvCxnSpPr>
            <a:cxnSpLocks/>
            <a:stCxn id="1338" idx="1"/>
            <a:endCxn id="1324" idx="3"/>
          </p:cNvCxnSpPr>
          <p:nvPr>
            <p:custDataLst>
              <p:tags r:id="rId9"/>
            </p:custDataLst>
          </p:nvPr>
        </p:nvCxnSpPr>
        <p:spPr>
          <a:xfrm rot="10800000" flipV="1">
            <a:off x="7452572" y="2710564"/>
            <a:ext cx="533897" cy="565717"/>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2" name="Straight Arrow Connector 5"/>
          <p:cNvCxnSpPr>
            <a:cxnSpLocks/>
            <a:stCxn id="1337" idx="1"/>
            <a:endCxn id="1324" idx="3"/>
          </p:cNvCxnSpPr>
          <p:nvPr>
            <p:custDataLst>
              <p:tags r:id="rId10"/>
            </p:custDataLst>
          </p:nvPr>
        </p:nvCxnSpPr>
        <p:spPr>
          <a:xfrm rot="10800000" flipV="1">
            <a:off x="7452572" y="3253040"/>
            <a:ext cx="533895" cy="2324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3" name="Straight Arrow Connector 5"/>
          <p:cNvCxnSpPr>
            <a:cxnSpLocks/>
            <a:stCxn id="1326" idx="1"/>
            <a:endCxn id="1324" idx="3"/>
          </p:cNvCxnSpPr>
          <p:nvPr>
            <p:custDataLst>
              <p:tags r:id="rId11"/>
            </p:custDataLst>
          </p:nvPr>
        </p:nvCxnSpPr>
        <p:spPr>
          <a:xfrm rot="10800000">
            <a:off x="7452572" y="3276282"/>
            <a:ext cx="536217" cy="516306"/>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4" name="Straight Arrow Connector 18"/>
          <p:cNvCxnSpPr>
            <a:cxnSpLocks/>
            <a:stCxn id="1332" idx="1"/>
            <a:endCxn id="1330" idx="3"/>
          </p:cNvCxnSpPr>
          <p:nvPr/>
        </p:nvCxnSpPr>
        <p:spPr>
          <a:xfrm flipH="1" flipV="1">
            <a:off x="7452571" y="4645009"/>
            <a:ext cx="533897" cy="1068"/>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55" name="Straight Arrow Connector 5"/>
          <p:cNvCxnSpPr>
            <a:cxnSpLocks/>
            <a:stCxn id="1333" idx="1"/>
            <a:endCxn id="1330" idx="3"/>
          </p:cNvCxnSpPr>
          <p:nvPr>
            <p:custDataLst>
              <p:tags r:id="rId12"/>
            </p:custDataLst>
          </p:nvPr>
        </p:nvCxnSpPr>
        <p:spPr>
          <a:xfrm rot="10800000">
            <a:off x="7452571" y="4645009"/>
            <a:ext cx="514970" cy="71667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6" name="Straight Arrow Connector 5"/>
          <p:cNvCxnSpPr>
            <a:cxnSpLocks/>
            <a:stCxn id="1334" idx="1"/>
            <a:endCxn id="1330" idx="3"/>
          </p:cNvCxnSpPr>
          <p:nvPr>
            <p:custDataLst>
              <p:tags r:id="rId13"/>
            </p:custDataLst>
          </p:nvPr>
        </p:nvCxnSpPr>
        <p:spPr>
          <a:xfrm rot="10800000">
            <a:off x="7452571" y="4645009"/>
            <a:ext cx="514970" cy="1419118"/>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7" name="Straight Arrow Connector 5"/>
          <p:cNvCxnSpPr>
            <a:cxnSpLocks/>
            <a:stCxn id="1335" idx="1"/>
            <a:endCxn id="1332" idx="3"/>
          </p:cNvCxnSpPr>
          <p:nvPr>
            <p:custDataLst>
              <p:tags r:id="rId14"/>
            </p:custDataLst>
          </p:nvPr>
        </p:nvCxnSpPr>
        <p:spPr>
          <a:xfrm rot="10800000" flipV="1">
            <a:off x="9806357" y="4384397"/>
            <a:ext cx="316549" cy="26167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8" name="Straight Arrow Connector 5"/>
          <p:cNvCxnSpPr>
            <a:cxnSpLocks/>
            <a:stCxn id="1336" idx="1"/>
            <a:endCxn id="1332" idx="3"/>
          </p:cNvCxnSpPr>
          <p:nvPr>
            <p:custDataLst>
              <p:tags r:id="rId15"/>
            </p:custDataLst>
          </p:nvPr>
        </p:nvCxnSpPr>
        <p:spPr>
          <a:xfrm rot="10800000">
            <a:off x="9806357" y="4646078"/>
            <a:ext cx="316549" cy="309737"/>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grpSp>
        <p:nvGrpSpPr>
          <p:cNvPr id="1359" name="Group 180"/>
          <p:cNvGrpSpPr/>
          <p:nvPr/>
        </p:nvGrpSpPr>
        <p:grpSpPr>
          <a:xfrm flipV="1">
            <a:off x="5553039" y="2957650"/>
            <a:ext cx="288000" cy="288000"/>
            <a:chOff x="5202893" y="3174538"/>
            <a:chExt cx="288000" cy="288000"/>
          </a:xfrm>
        </p:grpSpPr>
        <p:sp>
          <p:nvSpPr>
            <p:cNvPr id="1360"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61"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62" name="Group 185"/>
          <p:cNvGrpSpPr/>
          <p:nvPr/>
        </p:nvGrpSpPr>
        <p:grpSpPr>
          <a:xfrm flipV="1">
            <a:off x="3625195" y="5492852"/>
            <a:ext cx="288000" cy="288000"/>
            <a:chOff x="5202893" y="3174538"/>
            <a:chExt cx="288000" cy="288000"/>
          </a:xfrm>
        </p:grpSpPr>
        <p:sp>
          <p:nvSpPr>
            <p:cNvPr id="1363"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64"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68" name="Group 191"/>
          <p:cNvGrpSpPr/>
          <p:nvPr/>
        </p:nvGrpSpPr>
        <p:grpSpPr>
          <a:xfrm flipV="1">
            <a:off x="7274017" y="4696755"/>
            <a:ext cx="288000" cy="288000"/>
            <a:chOff x="5202893" y="3174538"/>
            <a:chExt cx="288000" cy="288000"/>
          </a:xfrm>
        </p:grpSpPr>
        <p:sp>
          <p:nvSpPr>
            <p:cNvPr id="1369"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0"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1" name="Group 194"/>
          <p:cNvGrpSpPr/>
          <p:nvPr/>
        </p:nvGrpSpPr>
        <p:grpSpPr>
          <a:xfrm flipV="1">
            <a:off x="7316113" y="3377880"/>
            <a:ext cx="288000" cy="288000"/>
            <a:chOff x="5202893" y="3174538"/>
            <a:chExt cx="288000" cy="288000"/>
          </a:xfrm>
        </p:grpSpPr>
        <p:sp>
          <p:nvSpPr>
            <p:cNvPr id="1372"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3"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4" name="Group 197"/>
          <p:cNvGrpSpPr/>
          <p:nvPr/>
        </p:nvGrpSpPr>
        <p:grpSpPr>
          <a:xfrm flipV="1">
            <a:off x="7316113" y="2528978"/>
            <a:ext cx="288000" cy="288000"/>
            <a:chOff x="5202893" y="3174538"/>
            <a:chExt cx="288000" cy="288000"/>
          </a:xfrm>
        </p:grpSpPr>
        <p:sp>
          <p:nvSpPr>
            <p:cNvPr id="1375"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6"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7" name="Group 200"/>
          <p:cNvGrpSpPr/>
          <p:nvPr/>
        </p:nvGrpSpPr>
        <p:grpSpPr>
          <a:xfrm flipV="1">
            <a:off x="9577800" y="5424903"/>
            <a:ext cx="288000" cy="288000"/>
            <a:chOff x="5202893" y="3174538"/>
            <a:chExt cx="288000" cy="288000"/>
          </a:xfrm>
        </p:grpSpPr>
        <p:sp>
          <p:nvSpPr>
            <p:cNvPr id="1378"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9"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sp>
        <p:nvSpPr>
          <p:cNvPr id="1380" name="Google Shape;256;p8"/>
          <p:cNvSpPr/>
          <p:nvPr/>
        </p:nvSpPr>
        <p:spPr>
          <a:xfrm>
            <a:off x="2385643" y="2471607"/>
            <a:ext cx="867600" cy="720188"/>
          </a:xfrm>
          <a:prstGeom prst="rect">
            <a:avLst/>
          </a:prstGeom>
          <a:solidFill>
            <a:srgbClr val="FFFFFF"/>
          </a:solidFill>
          <a:ln w="28575" cap="rnd" cmpd="sng">
            <a:solidFill>
              <a:srgbClr val="00B0F0"/>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行政サービス満足度調査</a:t>
            </a:r>
            <a:endParaRPr kumimoji="0"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grpSp>
        <p:nvGrpSpPr>
          <p:cNvPr id="1381" name="Group 204"/>
          <p:cNvGrpSpPr/>
          <p:nvPr/>
        </p:nvGrpSpPr>
        <p:grpSpPr>
          <a:xfrm>
            <a:off x="3126787" y="3011166"/>
            <a:ext cx="288000" cy="288000"/>
            <a:chOff x="5202893" y="3174538"/>
            <a:chExt cx="288000" cy="288000"/>
          </a:xfrm>
        </p:grpSpPr>
        <p:sp>
          <p:nvSpPr>
            <p:cNvPr id="1382" name="Oval 445"/>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83" name="Arrow: Right 446"/>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cxnSp>
        <p:nvCxnSpPr>
          <p:cNvPr id="1384" name="Straight Arrow Connector 18"/>
          <p:cNvCxnSpPr>
            <a:cxnSpLocks/>
            <a:stCxn id="1339" idx="1"/>
            <a:endCxn id="1380" idx="3"/>
          </p:cNvCxnSpPr>
          <p:nvPr/>
        </p:nvCxnSpPr>
        <p:spPr>
          <a:xfrm flipH="1">
            <a:off x="3253243" y="2831701"/>
            <a:ext cx="169092"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385" name="Rectangle 2"/>
          <p:cNvSpPr/>
          <p:nvPr/>
        </p:nvSpPr>
        <p:spPr>
          <a:xfrm>
            <a:off x="9716708" y="565254"/>
            <a:ext cx="1656081" cy="57804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endPar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386" name="Group 15"/>
          <p:cNvGrpSpPr/>
          <p:nvPr/>
        </p:nvGrpSpPr>
        <p:grpSpPr>
          <a:xfrm>
            <a:off x="8807288" y="703397"/>
            <a:ext cx="945340" cy="288000"/>
            <a:chOff x="10462524" y="1501955"/>
            <a:chExt cx="945340" cy="288000"/>
          </a:xfrm>
        </p:grpSpPr>
        <p:grpSp>
          <p:nvGrpSpPr>
            <p:cNvPr id="1387" name="Group 18"/>
            <p:cNvGrpSpPr/>
            <p:nvPr/>
          </p:nvGrpSpPr>
          <p:grpSpPr>
            <a:xfrm>
              <a:off x="10462524" y="1501955"/>
              <a:ext cx="288000" cy="288000"/>
              <a:chOff x="10462524" y="1501955"/>
              <a:chExt cx="288000" cy="288000"/>
            </a:xfrm>
          </p:grpSpPr>
          <p:sp>
            <p:nvSpPr>
              <p:cNvPr id="1388" name="Oval 445"/>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89" name="Arrow: Right 446"/>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90" name="Group 19"/>
            <p:cNvGrpSpPr/>
            <p:nvPr/>
          </p:nvGrpSpPr>
          <p:grpSpPr>
            <a:xfrm>
              <a:off x="10791194" y="1501955"/>
              <a:ext cx="288000" cy="288000"/>
              <a:chOff x="10791194" y="1501955"/>
              <a:chExt cx="288000" cy="288000"/>
            </a:xfrm>
          </p:grpSpPr>
          <p:sp>
            <p:nvSpPr>
              <p:cNvPr id="1391" name="Oval 445"/>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92" name="Arrow: Right 446"/>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93" name="Group 20"/>
            <p:cNvGrpSpPr/>
            <p:nvPr/>
          </p:nvGrpSpPr>
          <p:grpSpPr>
            <a:xfrm>
              <a:off x="11119864" y="1501955"/>
              <a:ext cx="288000" cy="288000"/>
              <a:chOff x="11119864" y="1501955"/>
              <a:chExt cx="288000" cy="288000"/>
            </a:xfrm>
          </p:grpSpPr>
          <p:sp>
            <p:nvSpPr>
              <p:cNvPr id="1394" name="Oval 445"/>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95" name="Arrow: Right 446"/>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sp>
        <p:nvSpPr>
          <p:cNvPr id="1397" name="Rectangle 2"/>
          <p:cNvSpPr/>
          <p:nvPr/>
        </p:nvSpPr>
        <p:spPr>
          <a:xfrm>
            <a:off x="6779207" y="98400"/>
            <a:ext cx="4772821"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例１：定量的なアウトカムに整理した後（</a:t>
            </a:r>
            <a:r>
              <a:rPr kumimoji="1" lang="ja-JP" altLang="en-US" sz="1600" b="1"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適切な</a:t>
            </a:r>
            <a:r>
              <a:rPr kumimoji="1" lang="ja-JP" altLang="en-US"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kern="0">
                <a:solidFill>
                  <a:srgbClr val="575757"/>
                </a:solidFill>
                <a:latin typeface="Meiryo UI" panose="020B0604030504040204" pitchFamily="50" charset="-128"/>
                <a:ea typeface="Meiryo UI" panose="020B0604030504040204" pitchFamily="50" charset="-128"/>
              </a:rPr>
              <a:t>（本資料は資料作成後、削除ください）</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B194992-77C7-05D2-7747-B3B33101803F}"/>
              </a:ext>
            </a:extLst>
          </p:cNvPr>
          <p:cNvSpPr txBox="1"/>
          <p:nvPr/>
        </p:nvSpPr>
        <p:spPr>
          <a:xfrm>
            <a:off x="3996336" y="751243"/>
            <a:ext cx="3877502"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記載例（良い例）</a:t>
            </a:r>
          </a:p>
        </p:txBody>
      </p:sp>
      <p:sp>
        <p:nvSpPr>
          <p:cNvPr id="3" name="Rectangle 217">
            <a:extLst>
              <a:ext uri="{FF2B5EF4-FFF2-40B4-BE49-F238E27FC236}">
                <a16:creationId xmlns:a16="http://schemas.microsoft.com/office/drawing/2014/main" id="{98C7DE42-3880-746C-A9C1-90A04D6D09E3}"/>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4" name="テキスト ボックス 42">
            <a:extLst>
              <a:ext uri="{FF2B5EF4-FFF2-40B4-BE49-F238E27FC236}">
                <a16:creationId xmlns:a16="http://schemas.microsoft.com/office/drawing/2014/main" id="{68C06A6F-5C78-146F-D177-636374AC32FF}"/>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1" name="Group 204">
            <a:extLst>
              <a:ext uri="{FF2B5EF4-FFF2-40B4-BE49-F238E27FC236}">
                <a16:creationId xmlns:a16="http://schemas.microsoft.com/office/drawing/2014/main" id="{74D6D731-E219-F0FB-7E3F-F4EA5C65254E}"/>
              </a:ext>
            </a:extLst>
          </p:cNvPr>
          <p:cNvGrpSpPr/>
          <p:nvPr/>
        </p:nvGrpSpPr>
        <p:grpSpPr>
          <a:xfrm>
            <a:off x="5582040" y="4766143"/>
            <a:ext cx="288000" cy="288000"/>
            <a:chOff x="5202893" y="3174538"/>
            <a:chExt cx="288000" cy="288000"/>
          </a:xfrm>
        </p:grpSpPr>
        <p:sp>
          <p:nvSpPr>
            <p:cNvPr id="12" name="Oval 445">
              <a:extLst>
                <a:ext uri="{FF2B5EF4-FFF2-40B4-BE49-F238E27FC236}">
                  <a16:creationId xmlns:a16="http://schemas.microsoft.com/office/drawing/2014/main" id="{83F1ACF9-575A-7254-5CA2-080F5A27EEDD}"/>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 name="Arrow: Right 446">
              <a:extLst>
                <a:ext uri="{FF2B5EF4-FFF2-40B4-BE49-F238E27FC236}">
                  <a16:creationId xmlns:a16="http://schemas.microsoft.com/office/drawing/2014/main" id="{D094D05E-CBBE-0458-3FA9-F4AD6117AC8D}"/>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4" name="Group 204">
            <a:extLst>
              <a:ext uri="{FF2B5EF4-FFF2-40B4-BE49-F238E27FC236}">
                <a16:creationId xmlns:a16="http://schemas.microsoft.com/office/drawing/2014/main" id="{320B59CA-B2CC-BAF2-702D-3BCDB0C700F2}"/>
              </a:ext>
            </a:extLst>
          </p:cNvPr>
          <p:cNvGrpSpPr/>
          <p:nvPr/>
        </p:nvGrpSpPr>
        <p:grpSpPr>
          <a:xfrm>
            <a:off x="7337752" y="6135805"/>
            <a:ext cx="288000" cy="288000"/>
            <a:chOff x="5202893" y="3174538"/>
            <a:chExt cx="288000" cy="288000"/>
          </a:xfrm>
        </p:grpSpPr>
        <p:sp>
          <p:nvSpPr>
            <p:cNvPr id="15" name="Oval 445">
              <a:extLst>
                <a:ext uri="{FF2B5EF4-FFF2-40B4-BE49-F238E27FC236}">
                  <a16:creationId xmlns:a16="http://schemas.microsoft.com/office/drawing/2014/main" id="{F690D028-D6E7-9D74-3848-6EF71CFA59CA}"/>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6" name="Arrow: Right 446">
              <a:extLst>
                <a:ext uri="{FF2B5EF4-FFF2-40B4-BE49-F238E27FC236}">
                  <a16:creationId xmlns:a16="http://schemas.microsoft.com/office/drawing/2014/main" id="{77182E2A-0194-E14C-3B82-9FCDBE9CA3E0}"/>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sp>
        <p:nvSpPr>
          <p:cNvPr id="25" name="Google Shape;256;p8">
            <a:extLst>
              <a:ext uri="{FF2B5EF4-FFF2-40B4-BE49-F238E27FC236}">
                <a16:creationId xmlns:a16="http://schemas.microsoft.com/office/drawing/2014/main" id="{69D5F1D5-C123-BF7D-3E5D-EF18B06A43DE}"/>
              </a:ext>
            </a:extLst>
          </p:cNvPr>
          <p:cNvSpPr/>
          <p:nvPr/>
        </p:nvSpPr>
        <p:spPr>
          <a:xfrm>
            <a:off x="4318602" y="5813047"/>
            <a:ext cx="136986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近隣地域での</a:t>
            </a:r>
            <a:endParaRPr lang="en-US" altLang="ja-JP" sz="14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導入件数</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nvGrpSpPr>
          <p:cNvPr id="26" name="Group 204">
            <a:extLst>
              <a:ext uri="{FF2B5EF4-FFF2-40B4-BE49-F238E27FC236}">
                <a16:creationId xmlns:a16="http://schemas.microsoft.com/office/drawing/2014/main" id="{4FE94051-68AB-EB41-AACF-B4C787217EF0}"/>
              </a:ext>
            </a:extLst>
          </p:cNvPr>
          <p:cNvGrpSpPr/>
          <p:nvPr/>
        </p:nvGrpSpPr>
        <p:grpSpPr>
          <a:xfrm>
            <a:off x="5573647" y="6131334"/>
            <a:ext cx="288000" cy="288000"/>
            <a:chOff x="5202893" y="3174538"/>
            <a:chExt cx="288000" cy="288000"/>
          </a:xfrm>
        </p:grpSpPr>
        <p:sp>
          <p:nvSpPr>
            <p:cNvPr id="27" name="Oval 445">
              <a:extLst>
                <a:ext uri="{FF2B5EF4-FFF2-40B4-BE49-F238E27FC236}">
                  <a16:creationId xmlns:a16="http://schemas.microsoft.com/office/drawing/2014/main" id="{27C7D1BF-5CD8-8A4F-1C43-C46FF7D33E05}"/>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8" name="Arrow: Right 446">
              <a:extLst>
                <a:ext uri="{FF2B5EF4-FFF2-40B4-BE49-F238E27FC236}">
                  <a16:creationId xmlns:a16="http://schemas.microsoft.com/office/drawing/2014/main" id="{4A954516-34E6-ECE5-1F3C-452BFD57BB90}"/>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cxnSp>
        <p:nvCxnSpPr>
          <p:cNvPr id="37" name="Straight Arrow Connector 18">
            <a:extLst>
              <a:ext uri="{FF2B5EF4-FFF2-40B4-BE49-F238E27FC236}">
                <a16:creationId xmlns:a16="http://schemas.microsoft.com/office/drawing/2014/main" id="{51DE7D54-2096-3F02-38B9-DFB3C20EB5D0}"/>
              </a:ext>
            </a:extLst>
          </p:cNvPr>
          <p:cNvCxnSpPr>
            <a:cxnSpLocks/>
            <a:stCxn id="1328" idx="1"/>
            <a:endCxn id="25" idx="3"/>
          </p:cNvCxnSpPr>
          <p:nvPr/>
        </p:nvCxnSpPr>
        <p:spPr>
          <a:xfrm flipH="1" flipV="1">
            <a:off x="5688464" y="6052006"/>
            <a:ext cx="394243" cy="4471"/>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40" name="Straight Arrow Connector 18">
            <a:extLst>
              <a:ext uri="{FF2B5EF4-FFF2-40B4-BE49-F238E27FC236}">
                <a16:creationId xmlns:a16="http://schemas.microsoft.com/office/drawing/2014/main" id="{B4946B63-D02C-0531-E638-B3BAEE3B4BDC}"/>
              </a:ext>
            </a:extLst>
          </p:cNvPr>
          <p:cNvCxnSpPr>
            <a:cxnSpLocks/>
            <a:stCxn id="1331" idx="1"/>
            <a:endCxn id="1327" idx="3"/>
          </p:cNvCxnSpPr>
          <p:nvPr/>
        </p:nvCxnSpPr>
        <p:spPr>
          <a:xfrm flipH="1">
            <a:off x="3777770" y="5361679"/>
            <a:ext cx="549407" cy="185"/>
          </a:xfrm>
          <a:prstGeom prst="straightConnector1">
            <a:avLst/>
          </a:prstGeom>
          <a:noFill/>
          <a:ln w="19050" cap="rnd" cmpd="sng" algn="ctr">
            <a:solidFill>
              <a:srgbClr val="6E6F73"/>
            </a:solidFill>
            <a:prstDash val="solid"/>
            <a:round/>
            <a:headEnd type="none" w="med" len="med"/>
            <a:tailEnd type="triangle" w="med" len="med"/>
          </a:ln>
          <a:effectLst/>
        </p:spPr>
      </p:cxnSp>
    </p:spTree>
    <p:extLst>
      <p:ext uri="{BB962C8B-B14F-4D97-AF65-F5344CB8AC3E}">
        <p14:creationId xmlns:p14="http://schemas.microsoft.com/office/powerpoint/2010/main" val="556582855"/>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C7886-E250-A91B-7FE1-39BC5FB10B9A}"/>
            </a:ext>
          </a:extLst>
        </p:cNvPr>
        <p:cNvGrpSpPr/>
        <p:nvPr/>
      </p:nvGrpSpPr>
      <p:grpSpPr>
        <a:xfrm>
          <a:off x="0" y="0"/>
          <a:ext cx="0" cy="0"/>
          <a:chOff x="0" y="0"/>
          <a:chExt cx="0" cy="0"/>
        </a:xfrm>
      </p:grpSpPr>
      <p:sp>
        <p:nvSpPr>
          <p:cNvPr id="4" name="Google Shape;264;p8">
            <a:extLst>
              <a:ext uri="{FF2B5EF4-FFF2-40B4-BE49-F238E27FC236}">
                <a16:creationId xmlns:a16="http://schemas.microsoft.com/office/drawing/2014/main" id="{2DBFA30B-834F-45F8-436F-086C8225C605}"/>
              </a:ext>
            </a:extLst>
          </p:cNvPr>
          <p:cNvSpPr/>
          <p:nvPr/>
        </p:nvSpPr>
        <p:spPr>
          <a:xfrm>
            <a:off x="2326199" y="1833855"/>
            <a:ext cx="9235801" cy="4577841"/>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6" name="Google Shape;253;p8">
            <a:extLst>
              <a:ext uri="{FF2B5EF4-FFF2-40B4-BE49-F238E27FC236}">
                <a16:creationId xmlns:a16="http://schemas.microsoft.com/office/drawing/2014/main" id="{9561E7DE-36F4-4DF1-F16E-5288B6A7D9A6}"/>
              </a:ext>
            </a:extLst>
          </p:cNvPr>
          <p:cNvSpPr txBox="1"/>
          <p:nvPr/>
        </p:nvSpPr>
        <p:spPr>
          <a:xfrm>
            <a:off x="628044" y="1557541"/>
            <a:ext cx="1611951"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最終アウトカム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7" name="Google Shape;260;p8">
            <a:extLst>
              <a:ext uri="{FF2B5EF4-FFF2-40B4-BE49-F238E27FC236}">
                <a16:creationId xmlns:a16="http://schemas.microsoft.com/office/drawing/2014/main" id="{680BC101-C2B1-4959-4E84-4BACB38BC702}"/>
              </a:ext>
            </a:extLst>
          </p:cNvPr>
          <p:cNvSpPr/>
          <p:nvPr/>
        </p:nvSpPr>
        <p:spPr>
          <a:xfrm>
            <a:off x="638748" y="1833856"/>
            <a:ext cx="1611952" cy="4577840"/>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8" name="Google Shape;265;p8">
            <a:extLst>
              <a:ext uri="{FF2B5EF4-FFF2-40B4-BE49-F238E27FC236}">
                <a16:creationId xmlns:a16="http://schemas.microsoft.com/office/drawing/2014/main" id="{9271EAF8-5FB7-0618-71C4-00A09CBDA038}"/>
              </a:ext>
            </a:extLst>
          </p:cNvPr>
          <p:cNvSpPr txBox="1"/>
          <p:nvPr/>
        </p:nvSpPr>
        <p:spPr>
          <a:xfrm>
            <a:off x="2330417" y="1557541"/>
            <a:ext cx="9231584"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中間アウトカム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aphicFrame>
        <p:nvGraphicFramePr>
          <p:cNvPr id="1216" name="think-cell data - do not delete" hidden="1">
            <a:extLst>
              <a:ext uri="{FF2B5EF4-FFF2-40B4-BE49-F238E27FC236}">
                <a16:creationId xmlns:a16="http://schemas.microsoft.com/office/drawing/2014/main" id="{04A6D399-84B1-9C97-EE15-8194D8C85D3C}"/>
              </a:ext>
            </a:extLst>
          </p:cNvPr>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216" name="think-cell data - do not delete" hidden="1">
                        <a:extLst>
                          <a:ext uri="{FF2B5EF4-FFF2-40B4-BE49-F238E27FC236}">
                            <a16:creationId xmlns:a16="http://schemas.microsoft.com/office/drawing/2014/main" id="{04A6D399-84B1-9C97-EE15-8194D8C85D3C}"/>
                          </a:ext>
                        </a:extLst>
                      </p:cNvPr>
                      <p:cNvPicPr>
                        <a:picLocks noChangeAspect="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17" name="タイトル 1">
            <a:extLst>
              <a:ext uri="{FF2B5EF4-FFF2-40B4-BE49-F238E27FC236}">
                <a16:creationId xmlns:a16="http://schemas.microsoft.com/office/drawing/2014/main" id="{76074F83-9FA0-019F-BCB8-D6BA8B9CF7BD}"/>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219" name="Oval 20">
            <a:extLst>
              <a:ext uri="{FF2B5EF4-FFF2-40B4-BE49-F238E27FC236}">
                <a16:creationId xmlns:a16="http://schemas.microsoft.com/office/drawing/2014/main" id="{4A4635BE-4598-59E1-1463-79802937696F}"/>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grpSp>
        <p:nvGrpSpPr>
          <p:cNvPr id="1224" name="Google Shape;303;p8">
            <a:extLst>
              <a:ext uri="{FF2B5EF4-FFF2-40B4-BE49-F238E27FC236}">
                <a16:creationId xmlns:a16="http://schemas.microsoft.com/office/drawing/2014/main" id="{0CEAA619-369F-88DD-0734-EE71901CF4BC}"/>
              </a:ext>
            </a:extLst>
          </p:cNvPr>
          <p:cNvGrpSpPr/>
          <p:nvPr/>
        </p:nvGrpSpPr>
        <p:grpSpPr>
          <a:xfrm>
            <a:off x="9401763" y="1073606"/>
            <a:ext cx="2389458" cy="452724"/>
            <a:chOff x="4807779" y="1409231"/>
            <a:chExt cx="2080232" cy="452724"/>
          </a:xfrm>
        </p:grpSpPr>
        <p:grpSp>
          <p:nvGrpSpPr>
            <p:cNvPr id="1225" name="Google Shape;304;p8">
              <a:extLst>
                <a:ext uri="{FF2B5EF4-FFF2-40B4-BE49-F238E27FC236}">
                  <a16:creationId xmlns:a16="http://schemas.microsoft.com/office/drawing/2014/main" id="{F3296133-0C47-64CE-0118-B79123281137}"/>
                </a:ext>
              </a:extLst>
            </p:cNvPr>
            <p:cNvGrpSpPr/>
            <p:nvPr/>
          </p:nvGrpSpPr>
          <p:grpSpPr>
            <a:xfrm>
              <a:off x="4807779" y="1409231"/>
              <a:ext cx="2080232" cy="202917"/>
              <a:chOff x="4807779" y="1409231"/>
              <a:chExt cx="2080232" cy="202917"/>
            </a:xfrm>
          </p:grpSpPr>
          <p:sp>
            <p:nvSpPr>
              <p:cNvPr id="1226" name="Google Shape;305;p8">
                <a:extLst>
                  <a:ext uri="{FF2B5EF4-FFF2-40B4-BE49-F238E27FC236}">
                    <a16:creationId xmlns:a16="http://schemas.microsoft.com/office/drawing/2014/main" id="{1FFB3D23-80D7-0C50-40A3-7D112A72338C}"/>
                  </a:ext>
                </a:extLst>
              </p:cNvPr>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en-US" sz="1050" b="0" i="0" u="sng"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横展開</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27" name="Google Shape;306;p8">
                <a:extLst>
                  <a:ext uri="{FF2B5EF4-FFF2-40B4-BE49-F238E27FC236}">
                    <a16:creationId xmlns:a16="http://schemas.microsoft.com/office/drawing/2014/main" id="{AA5DBBEF-6848-67B7-15DD-8CD315FA39B9}"/>
                  </a:ext>
                </a:extLst>
              </p:cNvPr>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28" name="Google Shape;307;p8">
              <a:extLst>
                <a:ext uri="{FF2B5EF4-FFF2-40B4-BE49-F238E27FC236}">
                  <a16:creationId xmlns:a16="http://schemas.microsoft.com/office/drawing/2014/main" id="{9D93FD1F-F949-EE44-1F6D-D56B26F3D1D3}"/>
                </a:ext>
              </a:extLst>
            </p:cNvPr>
            <p:cNvGrpSpPr/>
            <p:nvPr/>
          </p:nvGrpSpPr>
          <p:grpSpPr>
            <a:xfrm>
              <a:off x="4807779" y="1659038"/>
              <a:ext cx="2080232" cy="202917"/>
              <a:chOff x="4807779" y="1659038"/>
              <a:chExt cx="2080232" cy="202917"/>
            </a:xfrm>
          </p:grpSpPr>
          <p:sp>
            <p:nvSpPr>
              <p:cNvPr id="1229" name="Google Shape;308;p8">
                <a:extLst>
                  <a:ext uri="{FF2B5EF4-FFF2-40B4-BE49-F238E27FC236}">
                    <a16:creationId xmlns:a16="http://schemas.microsoft.com/office/drawing/2014/main" id="{A58F29BA-E5FF-6CAF-0CF1-AF8D538380C4}"/>
                  </a:ext>
                </a:extLst>
              </p:cNvPr>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30" name="Google Shape;309;p8">
                <a:extLst>
                  <a:ext uri="{FF2B5EF4-FFF2-40B4-BE49-F238E27FC236}">
                    <a16:creationId xmlns:a16="http://schemas.microsoft.com/office/drawing/2014/main" id="{6149858D-DA3A-943F-C46F-67ADA37A9A32}"/>
                  </a:ext>
                </a:extLst>
              </p:cNvPr>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ja-JP" altLang="en-US" sz="105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補助事業</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sp>
        <p:nvSpPr>
          <p:cNvPr id="1231" name="Rectangle 2">
            <a:extLst>
              <a:ext uri="{FF2B5EF4-FFF2-40B4-BE49-F238E27FC236}">
                <a16:creationId xmlns:a16="http://schemas.microsoft.com/office/drawing/2014/main" id="{B5ECEE68-9FD1-28D4-F9F2-1C9AEBF1189B}"/>
              </a:ext>
            </a:extLst>
          </p:cNvPr>
          <p:cNvSpPr/>
          <p:nvPr/>
        </p:nvSpPr>
        <p:spPr>
          <a:xfrm>
            <a:off x="9716708" y="565254"/>
            <a:ext cx="1656081" cy="57804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endPar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32" name="Group 15">
            <a:extLst>
              <a:ext uri="{FF2B5EF4-FFF2-40B4-BE49-F238E27FC236}">
                <a16:creationId xmlns:a16="http://schemas.microsoft.com/office/drawing/2014/main" id="{6705B23A-09F9-6588-8638-DA600DBBBD23}"/>
              </a:ext>
            </a:extLst>
          </p:cNvPr>
          <p:cNvGrpSpPr/>
          <p:nvPr/>
        </p:nvGrpSpPr>
        <p:grpSpPr>
          <a:xfrm>
            <a:off x="8807288" y="703397"/>
            <a:ext cx="945340" cy="288000"/>
            <a:chOff x="10462524" y="1501955"/>
            <a:chExt cx="945340" cy="288000"/>
          </a:xfrm>
        </p:grpSpPr>
        <p:grpSp>
          <p:nvGrpSpPr>
            <p:cNvPr id="1233" name="Group 18">
              <a:extLst>
                <a:ext uri="{FF2B5EF4-FFF2-40B4-BE49-F238E27FC236}">
                  <a16:creationId xmlns:a16="http://schemas.microsoft.com/office/drawing/2014/main" id="{8F583978-EB5D-39F8-9647-1554E44FE8C1}"/>
                </a:ext>
              </a:extLst>
            </p:cNvPr>
            <p:cNvGrpSpPr/>
            <p:nvPr/>
          </p:nvGrpSpPr>
          <p:grpSpPr>
            <a:xfrm>
              <a:off x="10462524" y="1501955"/>
              <a:ext cx="288000" cy="288000"/>
              <a:chOff x="10462524" y="1501955"/>
              <a:chExt cx="288000" cy="288000"/>
            </a:xfrm>
          </p:grpSpPr>
          <p:sp>
            <p:nvSpPr>
              <p:cNvPr id="1234" name="Oval 445">
                <a:extLst>
                  <a:ext uri="{FF2B5EF4-FFF2-40B4-BE49-F238E27FC236}">
                    <a16:creationId xmlns:a16="http://schemas.microsoft.com/office/drawing/2014/main" id="{1D2E02C0-75DF-923B-EE21-4F72677A43FC}"/>
                  </a:ext>
                </a:extLst>
              </p:cNvPr>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35" name="Arrow: Right 446">
                <a:extLst>
                  <a:ext uri="{FF2B5EF4-FFF2-40B4-BE49-F238E27FC236}">
                    <a16:creationId xmlns:a16="http://schemas.microsoft.com/office/drawing/2014/main" id="{92832FD9-E8AE-6105-ABFC-F608496858EF}"/>
                  </a:ext>
                </a:extLst>
              </p:cNvPr>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236" name="Group 19">
              <a:extLst>
                <a:ext uri="{FF2B5EF4-FFF2-40B4-BE49-F238E27FC236}">
                  <a16:creationId xmlns:a16="http://schemas.microsoft.com/office/drawing/2014/main" id="{C3E4D958-E8F3-F19F-4798-B4460EE17096}"/>
                </a:ext>
              </a:extLst>
            </p:cNvPr>
            <p:cNvGrpSpPr/>
            <p:nvPr/>
          </p:nvGrpSpPr>
          <p:grpSpPr>
            <a:xfrm>
              <a:off x="10791194" y="1501955"/>
              <a:ext cx="288000" cy="288000"/>
              <a:chOff x="10791194" y="1501955"/>
              <a:chExt cx="288000" cy="288000"/>
            </a:xfrm>
          </p:grpSpPr>
          <p:sp>
            <p:nvSpPr>
              <p:cNvPr id="1237" name="Oval 445">
                <a:extLst>
                  <a:ext uri="{FF2B5EF4-FFF2-40B4-BE49-F238E27FC236}">
                    <a16:creationId xmlns:a16="http://schemas.microsoft.com/office/drawing/2014/main" id="{60BF7FB7-96A1-64CC-D740-6D188D5EA063}"/>
                  </a:ext>
                </a:extLst>
              </p:cNvPr>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38" name="Arrow: Right 446">
                <a:extLst>
                  <a:ext uri="{FF2B5EF4-FFF2-40B4-BE49-F238E27FC236}">
                    <a16:creationId xmlns:a16="http://schemas.microsoft.com/office/drawing/2014/main" id="{F86BFC2A-F37A-FD8E-514D-CE0FCF27CE24}"/>
                  </a:ext>
                </a:extLst>
              </p:cNvPr>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239" name="Group 20">
              <a:extLst>
                <a:ext uri="{FF2B5EF4-FFF2-40B4-BE49-F238E27FC236}">
                  <a16:creationId xmlns:a16="http://schemas.microsoft.com/office/drawing/2014/main" id="{E4EE877C-32B8-A2EB-3C0D-C5AA7E85A4E5}"/>
                </a:ext>
              </a:extLst>
            </p:cNvPr>
            <p:cNvGrpSpPr/>
            <p:nvPr/>
          </p:nvGrpSpPr>
          <p:grpSpPr>
            <a:xfrm>
              <a:off x="11119864" y="1501955"/>
              <a:ext cx="288000" cy="288000"/>
              <a:chOff x="11119864" y="1501955"/>
              <a:chExt cx="288000" cy="288000"/>
            </a:xfrm>
          </p:grpSpPr>
          <p:sp>
            <p:nvSpPr>
              <p:cNvPr id="1240" name="Oval 445">
                <a:extLst>
                  <a:ext uri="{FF2B5EF4-FFF2-40B4-BE49-F238E27FC236}">
                    <a16:creationId xmlns:a16="http://schemas.microsoft.com/office/drawing/2014/main" id="{607ED96B-AED9-9075-E224-49A836DEEDB4}"/>
                  </a:ext>
                </a:extLst>
              </p:cNvPr>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41" name="Arrow: Right 446">
                <a:extLst>
                  <a:ext uri="{FF2B5EF4-FFF2-40B4-BE49-F238E27FC236}">
                    <a16:creationId xmlns:a16="http://schemas.microsoft.com/office/drawing/2014/main" id="{AF31ECB1-BA11-74DB-758E-D6C82A27D7B0}"/>
                  </a:ext>
                </a:extLst>
              </p:cNvPr>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cxnSp>
        <p:nvCxnSpPr>
          <p:cNvPr id="1242" name="Google Shape;254;p8">
            <a:extLst>
              <a:ext uri="{FF2B5EF4-FFF2-40B4-BE49-F238E27FC236}">
                <a16:creationId xmlns:a16="http://schemas.microsoft.com/office/drawing/2014/main" id="{C6A91679-8886-4557-A094-10C76B000DFD}"/>
              </a:ext>
            </a:extLst>
          </p:cNvPr>
          <p:cNvCxnSpPr>
            <a:cxnSpLocks/>
            <a:stCxn id="1254" idx="1"/>
            <a:endCxn id="1244" idx="3"/>
          </p:cNvCxnSpPr>
          <p:nvPr/>
        </p:nvCxnSpPr>
        <p:spPr>
          <a:xfrm rot="10800000">
            <a:off x="1982805" y="2866529"/>
            <a:ext cx="1539801" cy="2767540"/>
          </a:xfrm>
          <a:prstGeom prst="bentConnector3">
            <a:avLst>
              <a:gd name="adj1" fmla="val 50000"/>
            </a:avLst>
          </a:prstGeom>
          <a:noFill/>
          <a:ln w="19050" cap="rnd" cmpd="sng">
            <a:solidFill>
              <a:srgbClr val="6E6F73"/>
            </a:solidFill>
            <a:prstDash val="solid"/>
            <a:round/>
            <a:headEnd type="none" w="sm" len="sm"/>
            <a:tailEnd type="triangle" w="med" len="med"/>
          </a:ln>
        </p:spPr>
      </p:cxnSp>
      <p:cxnSp>
        <p:nvCxnSpPr>
          <p:cNvPr id="1243" name="Google Shape;257;p8">
            <a:extLst>
              <a:ext uri="{FF2B5EF4-FFF2-40B4-BE49-F238E27FC236}">
                <a16:creationId xmlns:a16="http://schemas.microsoft.com/office/drawing/2014/main" id="{B52438B5-A082-1B38-E0C2-FC6B36BE739C}"/>
              </a:ext>
            </a:extLst>
          </p:cNvPr>
          <p:cNvCxnSpPr>
            <a:cxnSpLocks/>
            <a:stCxn id="1252" idx="1"/>
            <a:endCxn id="1244" idx="3"/>
          </p:cNvCxnSpPr>
          <p:nvPr/>
        </p:nvCxnSpPr>
        <p:spPr>
          <a:xfrm rot="10800000">
            <a:off x="1982805" y="2866530"/>
            <a:ext cx="1539801" cy="922513"/>
          </a:xfrm>
          <a:prstGeom prst="bentConnector3">
            <a:avLst>
              <a:gd name="adj1" fmla="val 50000"/>
            </a:avLst>
          </a:prstGeom>
          <a:noFill/>
          <a:ln w="19050" cap="rnd" cmpd="sng">
            <a:solidFill>
              <a:srgbClr val="6E6F73"/>
            </a:solidFill>
            <a:prstDash val="solid"/>
            <a:round/>
            <a:headEnd type="none" w="sm" len="sm"/>
            <a:tailEnd type="triangle" w="med" len="med"/>
          </a:ln>
        </p:spPr>
      </p:cxnSp>
      <p:sp>
        <p:nvSpPr>
          <p:cNvPr id="1244" name="Google Shape;256;p8">
            <a:extLst>
              <a:ext uri="{FF2B5EF4-FFF2-40B4-BE49-F238E27FC236}">
                <a16:creationId xmlns:a16="http://schemas.microsoft.com/office/drawing/2014/main" id="{DB9EFE82-2A2C-DC49-D7BC-696E1CBE034A}"/>
              </a:ext>
            </a:extLst>
          </p:cNvPr>
          <p:cNvSpPr/>
          <p:nvPr/>
        </p:nvSpPr>
        <p:spPr>
          <a:xfrm>
            <a:off x="638747" y="2506529"/>
            <a:ext cx="1344057"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200">
                <a:latin typeface="Meiryo UI" panose="020B0604030504040204" pitchFamily="50" charset="-128"/>
                <a:ea typeface="Meiryo UI" panose="020B0604030504040204" pitchFamily="50" charset="-128"/>
              </a:rPr>
              <a:t>経済的価値の実現</a:t>
            </a:r>
            <a:endParaRPr kumimoji="0"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cxnSp>
        <p:nvCxnSpPr>
          <p:cNvPr id="1245" name="Google Shape;262;p8">
            <a:extLst>
              <a:ext uri="{FF2B5EF4-FFF2-40B4-BE49-F238E27FC236}">
                <a16:creationId xmlns:a16="http://schemas.microsoft.com/office/drawing/2014/main" id="{B2CC5144-1403-28A9-E2A4-92ACBAA2B609}"/>
              </a:ext>
            </a:extLst>
          </p:cNvPr>
          <p:cNvCxnSpPr>
            <a:cxnSpLocks/>
            <a:stCxn id="1253" idx="1"/>
            <a:endCxn id="1244" idx="3"/>
          </p:cNvCxnSpPr>
          <p:nvPr/>
        </p:nvCxnSpPr>
        <p:spPr>
          <a:xfrm flipH="1">
            <a:off x="1982804" y="2866529"/>
            <a:ext cx="1539801" cy="0"/>
          </a:xfrm>
          <a:prstGeom prst="straightConnector1">
            <a:avLst/>
          </a:prstGeom>
          <a:noFill/>
          <a:ln w="19050" cap="rnd" cmpd="sng">
            <a:solidFill>
              <a:srgbClr val="6E6F73"/>
            </a:solidFill>
            <a:prstDash val="solid"/>
            <a:round/>
            <a:headEnd type="none" w="sm" len="sm"/>
            <a:tailEnd type="triangle" w="med" len="med"/>
          </a:ln>
        </p:spPr>
      </p:cxnSp>
      <p:cxnSp>
        <p:nvCxnSpPr>
          <p:cNvPr id="1246" name="Google Shape;266;p8">
            <a:extLst>
              <a:ext uri="{FF2B5EF4-FFF2-40B4-BE49-F238E27FC236}">
                <a16:creationId xmlns:a16="http://schemas.microsoft.com/office/drawing/2014/main" id="{244483A2-8BA1-07B0-3C23-D7C9BE47C539}"/>
              </a:ext>
            </a:extLst>
          </p:cNvPr>
          <p:cNvCxnSpPr>
            <a:stCxn id="1256" idx="1"/>
          </p:cNvCxnSpPr>
          <p:nvPr/>
        </p:nvCxnSpPr>
        <p:spPr>
          <a:xfrm rot="10800000">
            <a:off x="5593864" y="2866529"/>
            <a:ext cx="714600" cy="0"/>
          </a:xfrm>
          <a:prstGeom prst="straightConnector1">
            <a:avLst/>
          </a:prstGeom>
          <a:noFill/>
          <a:ln w="19050" cap="rnd" cmpd="sng">
            <a:solidFill>
              <a:srgbClr val="6E6F73"/>
            </a:solidFill>
            <a:prstDash val="solid"/>
            <a:round/>
            <a:headEnd type="none" w="sm" len="sm"/>
            <a:tailEnd type="triangle" w="med" len="med"/>
          </a:ln>
        </p:spPr>
      </p:cxnSp>
      <p:cxnSp>
        <p:nvCxnSpPr>
          <p:cNvPr id="1247" name="Google Shape;268;p8">
            <a:extLst>
              <a:ext uri="{FF2B5EF4-FFF2-40B4-BE49-F238E27FC236}">
                <a16:creationId xmlns:a16="http://schemas.microsoft.com/office/drawing/2014/main" id="{7B062468-0805-996A-F144-1D28C51A3D30}"/>
              </a:ext>
            </a:extLst>
          </p:cNvPr>
          <p:cNvCxnSpPr>
            <a:stCxn id="1257" idx="1"/>
            <a:endCxn id="1252" idx="3"/>
          </p:cNvCxnSpPr>
          <p:nvPr/>
        </p:nvCxnSpPr>
        <p:spPr>
          <a:xfrm rot="10800000">
            <a:off x="5576464" y="3789042"/>
            <a:ext cx="732000" cy="0"/>
          </a:xfrm>
          <a:prstGeom prst="straightConnector1">
            <a:avLst/>
          </a:prstGeom>
          <a:noFill/>
          <a:ln w="19050" cap="rnd" cmpd="sng">
            <a:solidFill>
              <a:srgbClr val="6E6F73"/>
            </a:solidFill>
            <a:prstDash val="solid"/>
            <a:round/>
            <a:headEnd type="none" w="sm" len="sm"/>
            <a:tailEnd type="triangle" w="med" len="med"/>
          </a:ln>
        </p:spPr>
      </p:cxnSp>
      <p:cxnSp>
        <p:nvCxnSpPr>
          <p:cNvPr id="1248" name="Google Shape;270;p8">
            <a:extLst>
              <a:ext uri="{FF2B5EF4-FFF2-40B4-BE49-F238E27FC236}">
                <a16:creationId xmlns:a16="http://schemas.microsoft.com/office/drawing/2014/main" id="{C93D0C89-1A4C-DED4-4165-08A0660BB1B9}"/>
              </a:ext>
            </a:extLst>
          </p:cNvPr>
          <p:cNvCxnSpPr>
            <a:stCxn id="1258" idx="1"/>
            <a:endCxn id="1254" idx="3"/>
          </p:cNvCxnSpPr>
          <p:nvPr/>
        </p:nvCxnSpPr>
        <p:spPr>
          <a:xfrm rot="10800000">
            <a:off x="5576764" y="5634069"/>
            <a:ext cx="731700" cy="0"/>
          </a:xfrm>
          <a:prstGeom prst="straightConnector1">
            <a:avLst/>
          </a:prstGeom>
          <a:noFill/>
          <a:ln w="19050" cap="rnd" cmpd="sng">
            <a:solidFill>
              <a:srgbClr val="6E6F73"/>
            </a:solidFill>
            <a:prstDash val="solid"/>
            <a:round/>
            <a:headEnd type="none" w="sm" len="sm"/>
            <a:tailEnd type="triangle" w="med" len="med"/>
          </a:ln>
        </p:spPr>
      </p:cxnSp>
      <p:cxnSp>
        <p:nvCxnSpPr>
          <p:cNvPr id="1249" name="Google Shape;272;p8">
            <a:extLst>
              <a:ext uri="{FF2B5EF4-FFF2-40B4-BE49-F238E27FC236}">
                <a16:creationId xmlns:a16="http://schemas.microsoft.com/office/drawing/2014/main" id="{B04D0BF7-EF40-1BD0-FA13-D8EE4199154B}"/>
              </a:ext>
            </a:extLst>
          </p:cNvPr>
          <p:cNvCxnSpPr/>
          <p:nvPr/>
        </p:nvCxnSpPr>
        <p:spPr>
          <a:xfrm rot="10800000">
            <a:off x="8362433" y="2866529"/>
            <a:ext cx="806764" cy="0"/>
          </a:xfrm>
          <a:prstGeom prst="straightConnector1">
            <a:avLst/>
          </a:prstGeom>
          <a:noFill/>
          <a:ln w="19050" cap="rnd" cmpd="sng">
            <a:solidFill>
              <a:srgbClr val="6E6F73"/>
            </a:solidFill>
            <a:prstDash val="solid"/>
            <a:round/>
            <a:headEnd type="none" w="sm" len="sm"/>
            <a:tailEnd type="triangle" w="med" len="med"/>
          </a:ln>
        </p:spPr>
      </p:cxnSp>
      <p:cxnSp>
        <p:nvCxnSpPr>
          <p:cNvPr id="1250" name="Google Shape;273;p8">
            <a:extLst>
              <a:ext uri="{FF2B5EF4-FFF2-40B4-BE49-F238E27FC236}">
                <a16:creationId xmlns:a16="http://schemas.microsoft.com/office/drawing/2014/main" id="{C3FC1FDC-8B3D-A0FB-A593-41835FEF720F}"/>
              </a:ext>
            </a:extLst>
          </p:cNvPr>
          <p:cNvCxnSpPr/>
          <p:nvPr/>
        </p:nvCxnSpPr>
        <p:spPr>
          <a:xfrm rot="10800000">
            <a:off x="8362433" y="3789042"/>
            <a:ext cx="806764" cy="0"/>
          </a:xfrm>
          <a:prstGeom prst="straightConnector1">
            <a:avLst/>
          </a:prstGeom>
          <a:noFill/>
          <a:ln w="19050" cap="rnd" cmpd="sng">
            <a:solidFill>
              <a:srgbClr val="6E6F73"/>
            </a:solidFill>
            <a:prstDash val="solid"/>
            <a:round/>
            <a:headEnd type="none" w="sm" len="sm"/>
            <a:tailEnd type="triangle" w="med" len="med"/>
          </a:ln>
        </p:spPr>
      </p:cxnSp>
      <p:cxnSp>
        <p:nvCxnSpPr>
          <p:cNvPr id="1251" name="Google Shape;274;p8">
            <a:extLst>
              <a:ext uri="{FF2B5EF4-FFF2-40B4-BE49-F238E27FC236}">
                <a16:creationId xmlns:a16="http://schemas.microsoft.com/office/drawing/2014/main" id="{FA314A9B-B125-C63F-0AD4-406E70C3A1CB}"/>
              </a:ext>
            </a:extLst>
          </p:cNvPr>
          <p:cNvCxnSpPr/>
          <p:nvPr/>
        </p:nvCxnSpPr>
        <p:spPr>
          <a:xfrm rot="10800000">
            <a:off x="8362433" y="5634069"/>
            <a:ext cx="806764" cy="0"/>
          </a:xfrm>
          <a:prstGeom prst="straightConnector1">
            <a:avLst/>
          </a:prstGeom>
          <a:noFill/>
          <a:ln w="19050" cap="rnd" cmpd="sng">
            <a:solidFill>
              <a:srgbClr val="6E6F73"/>
            </a:solidFill>
            <a:prstDash val="solid"/>
            <a:round/>
            <a:headEnd type="none" w="sm" len="sm"/>
            <a:tailEnd type="triangle" w="med" len="med"/>
          </a:ln>
        </p:spPr>
      </p:cxnSp>
      <p:sp>
        <p:nvSpPr>
          <p:cNvPr id="1252" name="Google Shape;258;p8">
            <a:extLst>
              <a:ext uri="{FF2B5EF4-FFF2-40B4-BE49-F238E27FC236}">
                <a16:creationId xmlns:a16="http://schemas.microsoft.com/office/drawing/2014/main" id="{4FF9557A-72A7-BC91-2026-E40B0D73865D}"/>
              </a:ext>
            </a:extLst>
          </p:cNvPr>
          <p:cNvSpPr/>
          <p:nvPr/>
        </p:nvSpPr>
        <p:spPr>
          <a:xfrm>
            <a:off x="3522605" y="3429042"/>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陸上管理</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a:p>
            <a:pPr marL="0" marR="0" lvl="0" indent="0" algn="ctr" defTabSz="914400" rtl="0" eaLnBrk="1" fontAlgn="auto" latinLnBrk="0" hangingPunct="1">
              <a:lnSpc>
                <a:spcPct val="100000"/>
              </a:lnSpc>
              <a:spcBef>
                <a:spcPts val="0"/>
              </a:spcBef>
              <a:spcAft>
                <a:spcPts val="0"/>
              </a:spcAft>
              <a:buClr>
                <a:srgbClr val="3EAD92"/>
              </a:buClr>
              <a:buSzPts val="1400"/>
              <a:buFont typeface="Arial"/>
              <a:buNone/>
              <a:tabLst/>
              <a:defRPr/>
            </a:pP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管理の簡素化</a:t>
            </a: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3" name="Google Shape;263;p8">
            <a:extLst>
              <a:ext uri="{FF2B5EF4-FFF2-40B4-BE49-F238E27FC236}">
                <a16:creationId xmlns:a16="http://schemas.microsoft.com/office/drawing/2014/main" id="{D808E9AC-ACC7-632D-8CDF-21D4B41DCB8C}"/>
              </a:ext>
            </a:extLst>
          </p:cNvPr>
          <p:cNvSpPr/>
          <p:nvPr/>
        </p:nvSpPr>
        <p:spPr>
          <a:xfrm>
            <a:off x="3522605" y="2506529"/>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養殖の半自動化</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a:p>
            <a:pPr marL="0" marR="0" lvl="0" indent="0" algn="ctr" defTabSz="914400" rtl="0" eaLnBrk="1" fontAlgn="auto" latinLnBrk="0" hangingPunct="1">
              <a:lnSpc>
                <a:spcPct val="100000"/>
              </a:lnSpc>
              <a:spcBef>
                <a:spcPts val="0"/>
              </a:spcBef>
              <a:spcAft>
                <a:spcPts val="0"/>
              </a:spcAft>
              <a:buClr>
                <a:srgbClr val="3EAD92"/>
              </a:buClr>
              <a:buSzPts val="1400"/>
              <a:buFont typeface="Arial"/>
              <a:buNone/>
              <a:tabLst/>
              <a:defRPr/>
            </a:pP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育成の簡素化</a:t>
            </a: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b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b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4" name="Google Shape;255;p8">
            <a:extLst>
              <a:ext uri="{FF2B5EF4-FFF2-40B4-BE49-F238E27FC236}">
                <a16:creationId xmlns:a16="http://schemas.microsoft.com/office/drawing/2014/main" id="{8404D717-CAF3-3657-3DBA-6270474BADAE}"/>
              </a:ext>
            </a:extLst>
          </p:cNvPr>
          <p:cNvSpPr/>
          <p:nvPr/>
        </p:nvSpPr>
        <p:spPr>
          <a:xfrm>
            <a:off x="3522605" y="5274069"/>
            <a:ext cx="2054100"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赤潮発生の予測</a:t>
            </a: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（漁場の健全化）</a:t>
            </a: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55" name="Google Shape;275;p8">
            <a:extLst>
              <a:ext uri="{FF2B5EF4-FFF2-40B4-BE49-F238E27FC236}">
                <a16:creationId xmlns:a16="http://schemas.microsoft.com/office/drawing/2014/main" id="{6CC3810D-488D-9E81-7FF4-24E03FB08D07}"/>
              </a:ext>
            </a:extLst>
          </p:cNvPr>
          <p:cNvGrpSpPr/>
          <p:nvPr/>
        </p:nvGrpSpPr>
        <p:grpSpPr>
          <a:xfrm>
            <a:off x="6308464" y="2506529"/>
            <a:ext cx="2053969" cy="3487540"/>
            <a:chOff x="6293981" y="2641281"/>
            <a:chExt cx="2053969" cy="3487540"/>
          </a:xfrm>
        </p:grpSpPr>
        <p:sp>
          <p:nvSpPr>
            <p:cNvPr id="1256" name="Google Shape;267;p8">
              <a:extLst>
                <a:ext uri="{FF2B5EF4-FFF2-40B4-BE49-F238E27FC236}">
                  <a16:creationId xmlns:a16="http://schemas.microsoft.com/office/drawing/2014/main" id="{EAEF7F7E-D996-81B3-4557-957F6BF4213B}"/>
                </a:ext>
              </a:extLst>
            </p:cNvPr>
            <p:cNvSpPr/>
            <p:nvPr/>
          </p:nvSpPr>
          <p:spPr>
            <a:xfrm>
              <a:off x="6293981" y="2641281"/>
              <a:ext cx="2053969" cy="720000"/>
            </a:xfrm>
            <a:prstGeom prst="rect">
              <a:avLst/>
            </a:prstGeom>
            <a:solidFill>
              <a:srgbClr val="FFFFFF"/>
            </a:solidFill>
            <a:ln w="28575" cap="rnd" cmpd="sng">
              <a:solidFill>
                <a:srgbClr val="999999"/>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少人数での生産活動</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7" name="Google Shape;269;p8">
              <a:extLst>
                <a:ext uri="{FF2B5EF4-FFF2-40B4-BE49-F238E27FC236}">
                  <a16:creationId xmlns:a16="http://schemas.microsoft.com/office/drawing/2014/main" id="{9F3CE848-E40A-B2CF-9239-FC8C3EE609F6}"/>
                </a:ext>
              </a:extLst>
            </p:cNvPr>
            <p:cNvSpPr/>
            <p:nvPr/>
          </p:nvSpPr>
          <p:spPr>
            <a:xfrm>
              <a:off x="6293981" y="3563794"/>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毎回の</a:t>
              </a:r>
              <a:r>
                <a:rPr kumimoji="0" lang="ja-JP" alt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見回り</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58" name="Google Shape;271;p8">
              <a:extLst>
                <a:ext uri="{FF2B5EF4-FFF2-40B4-BE49-F238E27FC236}">
                  <a16:creationId xmlns:a16="http://schemas.microsoft.com/office/drawing/2014/main" id="{4A5E2483-547A-591A-B813-268DCAEF6905}"/>
                </a:ext>
              </a:extLst>
            </p:cNvPr>
            <p:cNvSpPr/>
            <p:nvPr/>
          </p:nvSpPr>
          <p:spPr>
            <a:xfrm>
              <a:off x="6293981" y="5408821"/>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0" lang="ja-JP" alt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測定</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59" name="Google Shape;276;p8">
              <a:extLst>
                <a:ext uri="{FF2B5EF4-FFF2-40B4-BE49-F238E27FC236}">
                  <a16:creationId xmlns:a16="http://schemas.microsoft.com/office/drawing/2014/main" id="{E1DB0BAE-29BC-9685-E3B9-EE8C5623D609}"/>
                </a:ext>
              </a:extLst>
            </p:cNvPr>
            <p:cNvSpPr/>
            <p:nvPr/>
          </p:nvSpPr>
          <p:spPr>
            <a:xfrm>
              <a:off x="6293981" y="4486307"/>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の測定</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grpSp>
        <p:nvGrpSpPr>
          <p:cNvPr id="1260" name="Google Shape;277;p8">
            <a:extLst>
              <a:ext uri="{FF2B5EF4-FFF2-40B4-BE49-F238E27FC236}">
                <a16:creationId xmlns:a16="http://schemas.microsoft.com/office/drawing/2014/main" id="{DAEED52D-0AE1-752F-4F60-FBD707E29271}"/>
              </a:ext>
            </a:extLst>
          </p:cNvPr>
          <p:cNvGrpSpPr/>
          <p:nvPr/>
        </p:nvGrpSpPr>
        <p:grpSpPr>
          <a:xfrm>
            <a:off x="9094323" y="2506529"/>
            <a:ext cx="2053969" cy="3487540"/>
            <a:chOff x="9290240" y="2641281"/>
            <a:chExt cx="2053969" cy="3487540"/>
          </a:xfrm>
        </p:grpSpPr>
        <p:sp>
          <p:nvSpPr>
            <p:cNvPr id="1261" name="Google Shape;278;p8">
              <a:extLst>
                <a:ext uri="{FF2B5EF4-FFF2-40B4-BE49-F238E27FC236}">
                  <a16:creationId xmlns:a16="http://schemas.microsoft.com/office/drawing/2014/main" id="{F31876B1-A717-93ED-7EE4-AB018739803C}"/>
                </a:ext>
              </a:extLst>
            </p:cNvPr>
            <p:cNvSpPr/>
            <p:nvPr/>
          </p:nvSpPr>
          <p:spPr>
            <a:xfrm>
              <a:off x="9290240" y="2641281"/>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にかかる手間</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62" name="Google Shape;279;p8">
              <a:extLst>
                <a:ext uri="{FF2B5EF4-FFF2-40B4-BE49-F238E27FC236}">
                  <a16:creationId xmlns:a16="http://schemas.microsoft.com/office/drawing/2014/main" id="{8C4F5844-189F-AE0D-D395-90444353762E}"/>
                </a:ext>
              </a:extLst>
            </p:cNvPr>
            <p:cNvSpPr/>
            <p:nvPr/>
          </p:nvSpPr>
          <p:spPr>
            <a:xfrm>
              <a:off x="9290240" y="3563794"/>
              <a:ext cx="2053969" cy="720000"/>
            </a:xfrm>
            <a:prstGeom prst="rect">
              <a:avLst/>
            </a:prstGeom>
            <a:solidFill>
              <a:srgbClr val="FFFFFF"/>
            </a:solidFill>
            <a:ln w="28575" cap="rnd" cmpd="sng">
              <a:solidFill>
                <a:srgbClr val="959595"/>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の環境監視</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63" name="Google Shape;280;p8">
              <a:extLst>
                <a:ext uri="{FF2B5EF4-FFF2-40B4-BE49-F238E27FC236}">
                  <a16:creationId xmlns:a16="http://schemas.microsoft.com/office/drawing/2014/main" id="{4F645FAE-CA3C-D40F-E93C-EA79E69902E7}"/>
                </a:ext>
              </a:extLst>
            </p:cNvPr>
            <p:cNvSpPr/>
            <p:nvPr/>
          </p:nvSpPr>
          <p:spPr>
            <a:xfrm>
              <a:off x="9290240" y="5408821"/>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発生の不規則性</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64" name="Google Shape;281;p8">
              <a:extLst>
                <a:ext uri="{FF2B5EF4-FFF2-40B4-BE49-F238E27FC236}">
                  <a16:creationId xmlns:a16="http://schemas.microsoft.com/office/drawing/2014/main" id="{EF0662DB-8129-B102-D936-D5C1099ADFF4}"/>
                </a:ext>
              </a:extLst>
            </p:cNvPr>
            <p:cNvSpPr/>
            <p:nvPr/>
          </p:nvSpPr>
          <p:spPr>
            <a:xfrm>
              <a:off x="9290240" y="4486307"/>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の環境監視</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cxnSp>
        <p:nvCxnSpPr>
          <p:cNvPr id="1265" name="Google Shape;282;p8">
            <a:extLst>
              <a:ext uri="{FF2B5EF4-FFF2-40B4-BE49-F238E27FC236}">
                <a16:creationId xmlns:a16="http://schemas.microsoft.com/office/drawing/2014/main" id="{852882CF-AE9B-0BFB-FC4B-897B5F0F65F8}"/>
              </a:ext>
            </a:extLst>
          </p:cNvPr>
          <p:cNvCxnSpPr/>
          <p:nvPr/>
        </p:nvCxnSpPr>
        <p:spPr>
          <a:xfrm rot="10800000">
            <a:off x="8362433" y="4711555"/>
            <a:ext cx="731891" cy="0"/>
          </a:xfrm>
          <a:prstGeom prst="straightConnector1">
            <a:avLst/>
          </a:prstGeom>
          <a:noFill/>
          <a:ln w="19050" cap="rnd" cmpd="sng">
            <a:solidFill>
              <a:srgbClr val="6E6F73"/>
            </a:solidFill>
            <a:prstDash val="solid"/>
            <a:round/>
            <a:headEnd type="none" w="sm" len="sm"/>
            <a:tailEnd type="triangle" w="med" len="med"/>
          </a:ln>
        </p:spPr>
      </p:cxnSp>
      <p:cxnSp>
        <p:nvCxnSpPr>
          <p:cNvPr id="1266" name="Google Shape;283;p8">
            <a:extLst>
              <a:ext uri="{FF2B5EF4-FFF2-40B4-BE49-F238E27FC236}">
                <a16:creationId xmlns:a16="http://schemas.microsoft.com/office/drawing/2014/main" id="{34BF7839-8740-82E1-31C6-8007BEE41EB3}"/>
              </a:ext>
            </a:extLst>
          </p:cNvPr>
          <p:cNvCxnSpPr>
            <a:stCxn id="1259" idx="1"/>
            <a:endCxn id="1252" idx="3"/>
          </p:cNvCxnSpPr>
          <p:nvPr/>
        </p:nvCxnSpPr>
        <p:spPr>
          <a:xfrm rot="10800000">
            <a:off x="5576464" y="3789055"/>
            <a:ext cx="732000" cy="922500"/>
          </a:xfrm>
          <a:prstGeom prst="bentConnector3">
            <a:avLst>
              <a:gd name="adj1" fmla="val 49992"/>
            </a:avLst>
          </a:prstGeom>
          <a:noFill/>
          <a:ln w="19050" cap="rnd" cmpd="sng">
            <a:solidFill>
              <a:srgbClr val="6E6F73"/>
            </a:solidFill>
            <a:prstDash val="solid"/>
            <a:round/>
            <a:headEnd type="none" w="sm" len="sm"/>
            <a:tailEnd type="none" w="sm" len="sm"/>
          </a:ln>
        </p:spPr>
      </p:cxnSp>
      <p:grpSp>
        <p:nvGrpSpPr>
          <p:cNvPr id="1267" name="Google Shape;284;p8">
            <a:extLst>
              <a:ext uri="{FF2B5EF4-FFF2-40B4-BE49-F238E27FC236}">
                <a16:creationId xmlns:a16="http://schemas.microsoft.com/office/drawing/2014/main" id="{46433810-F845-E748-FCB5-497D096031E0}"/>
              </a:ext>
            </a:extLst>
          </p:cNvPr>
          <p:cNvGrpSpPr/>
          <p:nvPr/>
        </p:nvGrpSpPr>
        <p:grpSpPr>
          <a:xfrm>
            <a:off x="5373241" y="3078229"/>
            <a:ext cx="288000" cy="288000"/>
            <a:chOff x="5202893" y="3174538"/>
            <a:chExt cx="288000" cy="288000"/>
          </a:xfrm>
        </p:grpSpPr>
        <p:sp>
          <p:nvSpPr>
            <p:cNvPr id="1268" name="Google Shape;285;p8">
              <a:extLst>
                <a:ext uri="{FF2B5EF4-FFF2-40B4-BE49-F238E27FC236}">
                  <a16:creationId xmlns:a16="http://schemas.microsoft.com/office/drawing/2014/main" id="{E3CD269E-3900-DA2D-49A5-70E09294242E}"/>
                </a:ext>
              </a:extLst>
            </p:cNvPr>
            <p:cNvSpPr/>
            <p:nvPr/>
          </p:nvSpPr>
          <p:spPr>
            <a:xfrm>
              <a:off x="5202893" y="3174538"/>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69" name="Google Shape;286;p8">
              <a:extLst>
                <a:ext uri="{FF2B5EF4-FFF2-40B4-BE49-F238E27FC236}">
                  <a16:creationId xmlns:a16="http://schemas.microsoft.com/office/drawing/2014/main" id="{3D4F700D-77D9-EFCD-5193-6F1D5746C32D}"/>
                </a:ext>
              </a:extLst>
            </p:cNvPr>
            <p:cNvSpPr/>
            <p:nvPr/>
          </p:nvSpPr>
          <p:spPr>
            <a:xfrm rot="-2450283">
              <a:off x="5256893" y="3247812"/>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0" name="Google Shape;287;p8">
            <a:extLst>
              <a:ext uri="{FF2B5EF4-FFF2-40B4-BE49-F238E27FC236}">
                <a16:creationId xmlns:a16="http://schemas.microsoft.com/office/drawing/2014/main" id="{83042BB9-DC80-ADD8-CB43-E76DE54CFB0E}"/>
              </a:ext>
            </a:extLst>
          </p:cNvPr>
          <p:cNvGrpSpPr/>
          <p:nvPr/>
        </p:nvGrpSpPr>
        <p:grpSpPr>
          <a:xfrm rot="10800000" flipH="1">
            <a:off x="8159101" y="3078229"/>
            <a:ext cx="288000" cy="288000"/>
            <a:chOff x="5202893" y="3174538"/>
            <a:chExt cx="288000" cy="288000"/>
          </a:xfrm>
        </p:grpSpPr>
        <p:sp>
          <p:nvSpPr>
            <p:cNvPr id="1271" name="Google Shape;288;p8">
              <a:extLst>
                <a:ext uri="{FF2B5EF4-FFF2-40B4-BE49-F238E27FC236}">
                  <a16:creationId xmlns:a16="http://schemas.microsoft.com/office/drawing/2014/main" id="{5FE2643C-242F-E0AD-B08C-D4FFCF6A048F}"/>
                </a:ext>
              </a:extLst>
            </p:cNvPr>
            <p:cNvSpPr/>
            <p:nvPr/>
          </p:nvSpPr>
          <p:spPr>
            <a:xfrm>
              <a:off x="5202893" y="3174538"/>
              <a:ext cx="288000" cy="288000"/>
            </a:xfrm>
            <a:prstGeom prst="ellipse">
              <a:avLst/>
            </a:prstGeom>
            <a:solidFill>
              <a:srgbClr val="EBC5D0"/>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2" name="Google Shape;289;p8">
              <a:extLst>
                <a:ext uri="{FF2B5EF4-FFF2-40B4-BE49-F238E27FC236}">
                  <a16:creationId xmlns:a16="http://schemas.microsoft.com/office/drawing/2014/main" id="{7A920AC7-411B-9795-41ED-EA74E318D259}"/>
                </a:ext>
              </a:extLst>
            </p:cNvPr>
            <p:cNvSpPr/>
            <p:nvPr/>
          </p:nvSpPr>
          <p:spPr>
            <a:xfrm rot="-2450283">
              <a:off x="5256893" y="3247812"/>
              <a:ext cx="180000" cy="141452"/>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3" name="Google Shape;290;p8">
            <a:extLst>
              <a:ext uri="{FF2B5EF4-FFF2-40B4-BE49-F238E27FC236}">
                <a16:creationId xmlns:a16="http://schemas.microsoft.com/office/drawing/2014/main" id="{0C9AB80A-3428-6EF3-0C87-110148656F6A}"/>
              </a:ext>
            </a:extLst>
          </p:cNvPr>
          <p:cNvGrpSpPr/>
          <p:nvPr/>
        </p:nvGrpSpPr>
        <p:grpSpPr>
          <a:xfrm>
            <a:off x="5373241" y="4000742"/>
            <a:ext cx="288000" cy="288000"/>
            <a:chOff x="5409617" y="3305772"/>
            <a:chExt cx="288000" cy="288000"/>
          </a:xfrm>
        </p:grpSpPr>
        <p:sp>
          <p:nvSpPr>
            <p:cNvPr id="1274" name="Google Shape;291;p8">
              <a:extLst>
                <a:ext uri="{FF2B5EF4-FFF2-40B4-BE49-F238E27FC236}">
                  <a16:creationId xmlns:a16="http://schemas.microsoft.com/office/drawing/2014/main" id="{F30C9457-0063-FCBF-BB74-21EA6A3731D8}"/>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5" name="Google Shape;292;p8">
              <a:extLst>
                <a:ext uri="{FF2B5EF4-FFF2-40B4-BE49-F238E27FC236}">
                  <a16:creationId xmlns:a16="http://schemas.microsoft.com/office/drawing/2014/main" id="{C4C5D540-FBD6-AD01-AECC-4AAAFA1CA851}"/>
                </a:ext>
              </a:extLst>
            </p:cNvPr>
            <p:cNvSpPr/>
            <p:nvPr/>
          </p:nvSpPr>
          <p:spPr>
            <a:xfrm rot="-2450283">
              <a:off x="5463617" y="3379046"/>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6" name="Google Shape;310;p8">
            <a:extLst>
              <a:ext uri="{FF2B5EF4-FFF2-40B4-BE49-F238E27FC236}">
                <a16:creationId xmlns:a16="http://schemas.microsoft.com/office/drawing/2014/main" id="{96A568F8-63C2-EF6B-36DB-9092E65DAA88}"/>
              </a:ext>
            </a:extLst>
          </p:cNvPr>
          <p:cNvGrpSpPr/>
          <p:nvPr/>
        </p:nvGrpSpPr>
        <p:grpSpPr>
          <a:xfrm rot="10800000" flipH="1">
            <a:off x="8159101" y="3894892"/>
            <a:ext cx="288000" cy="288000"/>
            <a:chOff x="5202893" y="3174538"/>
            <a:chExt cx="288000" cy="288000"/>
          </a:xfrm>
        </p:grpSpPr>
        <p:sp>
          <p:nvSpPr>
            <p:cNvPr id="1277" name="Google Shape;311;p8">
              <a:extLst>
                <a:ext uri="{FF2B5EF4-FFF2-40B4-BE49-F238E27FC236}">
                  <a16:creationId xmlns:a16="http://schemas.microsoft.com/office/drawing/2014/main" id="{27E0FAF7-A975-0638-B3E9-FB7DD4961B12}"/>
                </a:ext>
              </a:extLst>
            </p:cNvPr>
            <p:cNvSpPr/>
            <p:nvPr/>
          </p:nvSpPr>
          <p:spPr>
            <a:xfrm>
              <a:off x="5202893" y="3174538"/>
              <a:ext cx="288000" cy="288000"/>
            </a:xfrm>
            <a:prstGeom prst="ellipse">
              <a:avLst/>
            </a:prstGeom>
            <a:solidFill>
              <a:srgbClr val="EBC5D0"/>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8" name="Google Shape;312;p8">
              <a:extLst>
                <a:ext uri="{FF2B5EF4-FFF2-40B4-BE49-F238E27FC236}">
                  <a16:creationId xmlns:a16="http://schemas.microsoft.com/office/drawing/2014/main" id="{BCCA6AF5-1748-503C-13AB-6B3406176592}"/>
                </a:ext>
              </a:extLst>
            </p:cNvPr>
            <p:cNvSpPr/>
            <p:nvPr/>
          </p:nvSpPr>
          <p:spPr>
            <a:xfrm rot="-2448511">
              <a:off x="5256881" y="3247907"/>
              <a:ext cx="179945" cy="141450"/>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9" name="Google Shape;313;p8">
            <a:extLst>
              <a:ext uri="{FF2B5EF4-FFF2-40B4-BE49-F238E27FC236}">
                <a16:creationId xmlns:a16="http://schemas.microsoft.com/office/drawing/2014/main" id="{B427197D-BAF4-512B-134D-F11EC385051B}"/>
              </a:ext>
            </a:extLst>
          </p:cNvPr>
          <p:cNvGrpSpPr/>
          <p:nvPr/>
        </p:nvGrpSpPr>
        <p:grpSpPr>
          <a:xfrm>
            <a:off x="8159091" y="4879267"/>
            <a:ext cx="288000" cy="288000"/>
            <a:chOff x="5409617" y="3305772"/>
            <a:chExt cx="288000" cy="288000"/>
          </a:xfrm>
        </p:grpSpPr>
        <p:sp>
          <p:nvSpPr>
            <p:cNvPr id="1280" name="Google Shape;314;p8">
              <a:extLst>
                <a:ext uri="{FF2B5EF4-FFF2-40B4-BE49-F238E27FC236}">
                  <a16:creationId xmlns:a16="http://schemas.microsoft.com/office/drawing/2014/main" id="{7ACA6D97-6A96-6265-CEED-2D7C054AFCB2}"/>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1" name="Google Shape;315;p8">
              <a:extLst>
                <a:ext uri="{FF2B5EF4-FFF2-40B4-BE49-F238E27FC236}">
                  <a16:creationId xmlns:a16="http://schemas.microsoft.com/office/drawing/2014/main" id="{123B52BC-7B1C-2E01-25B9-E7DCA175D959}"/>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82" name="Google Shape;316;p8">
            <a:extLst>
              <a:ext uri="{FF2B5EF4-FFF2-40B4-BE49-F238E27FC236}">
                <a16:creationId xmlns:a16="http://schemas.microsoft.com/office/drawing/2014/main" id="{E61D8CB5-6D67-6D59-308A-2C011DF1B614}"/>
              </a:ext>
            </a:extLst>
          </p:cNvPr>
          <p:cNvGrpSpPr/>
          <p:nvPr/>
        </p:nvGrpSpPr>
        <p:grpSpPr>
          <a:xfrm>
            <a:off x="8159091" y="5814792"/>
            <a:ext cx="288000" cy="288000"/>
            <a:chOff x="5409617" y="3305772"/>
            <a:chExt cx="288000" cy="288000"/>
          </a:xfrm>
        </p:grpSpPr>
        <p:sp>
          <p:nvSpPr>
            <p:cNvPr id="1283" name="Google Shape;317;p8">
              <a:extLst>
                <a:ext uri="{FF2B5EF4-FFF2-40B4-BE49-F238E27FC236}">
                  <a16:creationId xmlns:a16="http://schemas.microsoft.com/office/drawing/2014/main" id="{CBC322E7-10C4-1982-E356-7F82FB13A1EE}"/>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4" name="Google Shape;318;p8">
              <a:extLst>
                <a:ext uri="{FF2B5EF4-FFF2-40B4-BE49-F238E27FC236}">
                  <a16:creationId xmlns:a16="http://schemas.microsoft.com/office/drawing/2014/main" id="{4D7AB4F2-9CB0-91B2-077C-66E0100A61BA}"/>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85" name="Google Shape;319;p8">
            <a:extLst>
              <a:ext uri="{FF2B5EF4-FFF2-40B4-BE49-F238E27FC236}">
                <a16:creationId xmlns:a16="http://schemas.microsoft.com/office/drawing/2014/main" id="{FE556220-DC1B-0B20-A825-94A39754B0D3}"/>
              </a:ext>
            </a:extLst>
          </p:cNvPr>
          <p:cNvGrpSpPr/>
          <p:nvPr/>
        </p:nvGrpSpPr>
        <p:grpSpPr>
          <a:xfrm>
            <a:off x="5457266" y="5814792"/>
            <a:ext cx="288000" cy="288000"/>
            <a:chOff x="5409617" y="3305772"/>
            <a:chExt cx="288000" cy="288000"/>
          </a:xfrm>
        </p:grpSpPr>
        <p:sp>
          <p:nvSpPr>
            <p:cNvPr id="1286" name="Google Shape;320;p8">
              <a:extLst>
                <a:ext uri="{FF2B5EF4-FFF2-40B4-BE49-F238E27FC236}">
                  <a16:creationId xmlns:a16="http://schemas.microsoft.com/office/drawing/2014/main" id="{51DF3EF7-CAA8-36A4-627E-4901E3580ECA}"/>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7" name="Google Shape;321;p8">
              <a:extLst>
                <a:ext uri="{FF2B5EF4-FFF2-40B4-BE49-F238E27FC236}">
                  <a16:creationId xmlns:a16="http://schemas.microsoft.com/office/drawing/2014/main" id="{B996D9A3-AA83-0D69-40BD-F76981531985}"/>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sp>
        <p:nvSpPr>
          <p:cNvPr id="1288" name="Speech Bubble: Rectangle with Corners Rounded 178">
            <a:extLst>
              <a:ext uri="{FF2B5EF4-FFF2-40B4-BE49-F238E27FC236}">
                <a16:creationId xmlns:a16="http://schemas.microsoft.com/office/drawing/2014/main" id="{36D313D1-F814-094F-CCCE-70863A109DD9}"/>
              </a:ext>
            </a:extLst>
          </p:cNvPr>
          <p:cNvSpPr/>
          <p:nvPr/>
        </p:nvSpPr>
        <p:spPr>
          <a:xfrm>
            <a:off x="4665745" y="1994532"/>
            <a:ext cx="1276718" cy="449047"/>
          </a:xfrm>
          <a:prstGeom prst="wedgeRoundRectCallout">
            <a:avLst>
              <a:gd name="adj1" fmla="val -30634"/>
              <a:gd name="adj2" fmla="val 8393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手段であって</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指標ではない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89" name="Speech Bubble: Rectangle with Corners Rounded 183">
            <a:extLst>
              <a:ext uri="{FF2B5EF4-FFF2-40B4-BE49-F238E27FC236}">
                <a16:creationId xmlns:a16="http://schemas.microsoft.com/office/drawing/2014/main" id="{6D3B72AA-26A1-36F9-4C00-6CC52CB39D4A}"/>
              </a:ext>
            </a:extLst>
          </p:cNvPr>
          <p:cNvSpPr/>
          <p:nvPr/>
        </p:nvSpPr>
        <p:spPr>
          <a:xfrm>
            <a:off x="2365937" y="3953334"/>
            <a:ext cx="1276718" cy="449047"/>
          </a:xfrm>
          <a:prstGeom prst="wedgeRoundRectCallout">
            <a:avLst>
              <a:gd name="adj1" fmla="val 69421"/>
              <a:gd name="adj2" fmla="val -6539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手段であって</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指標ではない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0" name="Speech Bubble: Rectangle with Corners Rounded 184">
            <a:extLst>
              <a:ext uri="{FF2B5EF4-FFF2-40B4-BE49-F238E27FC236}">
                <a16:creationId xmlns:a16="http://schemas.microsoft.com/office/drawing/2014/main" id="{9CBA68FA-9F9C-328D-6A20-54208E9B99FF}"/>
              </a:ext>
            </a:extLst>
          </p:cNvPr>
          <p:cNvSpPr/>
          <p:nvPr/>
        </p:nvSpPr>
        <p:spPr>
          <a:xfrm>
            <a:off x="1568500" y="1907878"/>
            <a:ext cx="2723998" cy="578952"/>
          </a:xfrm>
          <a:prstGeom prst="wedgeRoundRectCallout">
            <a:avLst>
              <a:gd name="adj1" fmla="val 27319"/>
              <a:gd name="adj2" fmla="val 79321"/>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簡素化によって何を成果指標とするか</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95000"/>
              </a:lnSpc>
              <a:spcBef>
                <a:spcPts val="0"/>
              </a:spcBef>
              <a:spcAft>
                <a:spcPts val="0"/>
              </a:spcAft>
              <a:buClrTx/>
              <a:buSzTx/>
              <a:buFontTx/>
              <a:buNone/>
              <a:tabLst/>
              <a:defRPr/>
            </a:pPr>
            <a:r>
              <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本事業においては作業工数</a:t>
            </a:r>
            <a:r>
              <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291" name="Speech Bubble: Rectangle with Corners Rounded 208">
            <a:extLst>
              <a:ext uri="{FF2B5EF4-FFF2-40B4-BE49-F238E27FC236}">
                <a16:creationId xmlns:a16="http://schemas.microsoft.com/office/drawing/2014/main" id="{4CC70AC7-FD36-F3F5-4727-7163BEE49BF4}"/>
              </a:ext>
            </a:extLst>
          </p:cNvPr>
          <p:cNvSpPr/>
          <p:nvPr/>
        </p:nvSpPr>
        <p:spPr>
          <a:xfrm>
            <a:off x="717544" y="3532852"/>
            <a:ext cx="1464593" cy="630323"/>
          </a:xfrm>
          <a:prstGeom prst="wedgeRoundRectCallout">
            <a:avLst>
              <a:gd name="adj1" fmla="val 75292"/>
              <a:gd name="adj2" fmla="val -13893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中間アウトカムと最終アウトカムの因果関係が不明瞭</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2" name="Speech Bubble: Rectangle with Corners Rounded 209">
            <a:extLst>
              <a:ext uri="{FF2B5EF4-FFF2-40B4-BE49-F238E27FC236}">
                <a16:creationId xmlns:a16="http://schemas.microsoft.com/office/drawing/2014/main" id="{A4992EFA-33D3-BBD2-177D-7C019E7B599B}"/>
              </a:ext>
            </a:extLst>
          </p:cNvPr>
          <p:cNvSpPr/>
          <p:nvPr/>
        </p:nvSpPr>
        <p:spPr>
          <a:xfrm>
            <a:off x="1973354" y="5819732"/>
            <a:ext cx="1464593" cy="630323"/>
          </a:xfrm>
          <a:prstGeom prst="wedgeRoundRectCallout">
            <a:avLst>
              <a:gd name="adj1" fmla="val 73937"/>
              <a:gd name="adj2" fmla="val -51614"/>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何をもって健全化とするかの指標がない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3" name="Speech Bubble: Rectangle with Corners Rounded 211">
            <a:extLst>
              <a:ext uri="{FF2B5EF4-FFF2-40B4-BE49-F238E27FC236}">
                <a16:creationId xmlns:a16="http://schemas.microsoft.com/office/drawing/2014/main" id="{8CD72C1D-F87E-1E18-6377-04BEB45F5E07}"/>
              </a:ext>
            </a:extLst>
          </p:cNvPr>
          <p:cNvSpPr/>
          <p:nvPr/>
        </p:nvSpPr>
        <p:spPr>
          <a:xfrm>
            <a:off x="6152100" y="1944015"/>
            <a:ext cx="1578743" cy="461616"/>
          </a:xfrm>
          <a:prstGeom prst="wedgeRoundRectCallout">
            <a:avLst>
              <a:gd name="adj1" fmla="val 30415"/>
              <a:gd name="adj2" fmla="val 10142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表記と目標の方向性がマッチしていない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4" name="Rectangle 213">
            <a:extLst>
              <a:ext uri="{FF2B5EF4-FFF2-40B4-BE49-F238E27FC236}">
                <a16:creationId xmlns:a16="http://schemas.microsoft.com/office/drawing/2014/main" id="{13ED9DA3-8BD3-E10D-3DFD-5DA296F0C575}"/>
              </a:ext>
            </a:extLst>
          </p:cNvPr>
          <p:cNvSpPr/>
          <p:nvPr/>
        </p:nvSpPr>
        <p:spPr>
          <a:xfrm>
            <a:off x="8989399" y="2119577"/>
            <a:ext cx="2307912" cy="4035026"/>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5" name="Speech Bubble: Rectangle with Corners Rounded 212">
            <a:extLst>
              <a:ext uri="{FF2B5EF4-FFF2-40B4-BE49-F238E27FC236}">
                <a16:creationId xmlns:a16="http://schemas.microsoft.com/office/drawing/2014/main" id="{5525410A-5317-A25F-B7CA-125059F74E57}"/>
              </a:ext>
            </a:extLst>
          </p:cNvPr>
          <p:cNvSpPr/>
          <p:nvPr/>
        </p:nvSpPr>
        <p:spPr>
          <a:xfrm>
            <a:off x="9430673" y="1916668"/>
            <a:ext cx="1464593" cy="461616"/>
          </a:xfrm>
          <a:prstGeom prst="wedgeRoundRectCallout">
            <a:avLst>
              <a:gd name="adj1" fmla="val 45710"/>
              <a:gd name="adj2" fmla="val 2368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何を指標として評価するか明確でない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6" name="Rectangle 215">
            <a:extLst>
              <a:ext uri="{FF2B5EF4-FFF2-40B4-BE49-F238E27FC236}">
                <a16:creationId xmlns:a16="http://schemas.microsoft.com/office/drawing/2014/main" id="{64654604-578C-FC5D-280B-5502116068F7}"/>
              </a:ext>
            </a:extLst>
          </p:cNvPr>
          <p:cNvSpPr/>
          <p:nvPr/>
        </p:nvSpPr>
        <p:spPr>
          <a:xfrm>
            <a:off x="6201966" y="4298382"/>
            <a:ext cx="2307912" cy="1804410"/>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7" name="Speech Bubble: Rectangle with Corners Rounded 210">
            <a:extLst>
              <a:ext uri="{FF2B5EF4-FFF2-40B4-BE49-F238E27FC236}">
                <a16:creationId xmlns:a16="http://schemas.microsoft.com/office/drawing/2014/main" id="{354104AA-37AA-F5D8-8D2F-9AA5D8AA20EF}"/>
              </a:ext>
            </a:extLst>
          </p:cNvPr>
          <p:cNvSpPr/>
          <p:nvPr/>
        </p:nvSpPr>
        <p:spPr>
          <a:xfrm>
            <a:off x="6654698" y="6051337"/>
            <a:ext cx="1464593" cy="461616"/>
          </a:xfrm>
          <a:prstGeom prst="wedgeRoundRectCallout">
            <a:avLst>
              <a:gd name="adj1" fmla="val 42061"/>
              <a:gd name="adj2" fmla="val -9093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何が指標となっているかわからない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4F9F2F2E-8DFA-B9F8-9157-043CC5C3ABCF}"/>
              </a:ext>
            </a:extLst>
          </p:cNvPr>
          <p:cNvSpPr txBox="1"/>
          <p:nvPr/>
        </p:nvSpPr>
        <p:spPr>
          <a:xfrm>
            <a:off x="3907131" y="713551"/>
            <a:ext cx="4088065"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記載例（悪い例）</a:t>
            </a:r>
          </a:p>
        </p:txBody>
      </p:sp>
      <p:sp>
        <p:nvSpPr>
          <p:cNvPr id="3" name="Rectangle 217">
            <a:extLst>
              <a:ext uri="{FF2B5EF4-FFF2-40B4-BE49-F238E27FC236}">
                <a16:creationId xmlns:a16="http://schemas.microsoft.com/office/drawing/2014/main" id="{AB34F9E9-7B24-0B95-C343-56398D82D336}"/>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38C89384-2E51-646A-10F2-9DE8C74E7DB0}"/>
              </a:ext>
            </a:extLst>
          </p:cNvPr>
          <p:cNvSpPr/>
          <p:nvPr/>
        </p:nvSpPr>
        <p:spPr>
          <a:xfrm>
            <a:off x="6779207" y="98400"/>
            <a:ext cx="4772821"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600" kern="0">
                <a:solidFill>
                  <a:srgbClr val="575757"/>
                </a:solidFill>
                <a:latin typeface="Meiryo UI" panose="020B0604030504040204" pitchFamily="50" charset="-128"/>
                <a:ea typeface="Meiryo UI" panose="020B0604030504040204" pitchFamily="50" charset="-128"/>
              </a:rPr>
              <a:t>例２：定量的なアウトカムに整理する前（</a:t>
            </a:r>
            <a:r>
              <a:rPr kumimoji="1" lang="ja-JP" altLang="en-US" sz="1600" b="1" u="sng" kern="0">
                <a:solidFill>
                  <a:srgbClr val="FF0000"/>
                </a:solidFill>
                <a:latin typeface="Meiryo UI" panose="020B0604030504040204" pitchFamily="50" charset="-128"/>
                <a:ea typeface="Meiryo UI" panose="020B0604030504040204" pitchFamily="50" charset="-128"/>
              </a:rPr>
              <a:t>不適切な</a:t>
            </a:r>
            <a:r>
              <a:rPr kumimoji="1" lang="ja-JP" altLang="en-US" sz="1600" kern="0">
                <a:solidFill>
                  <a:srgbClr val="575757"/>
                </a:solidFill>
                <a:latin typeface="Meiryo UI" panose="020B0604030504040204" pitchFamily="50" charset="-128"/>
                <a:ea typeface="Meiryo UI" panose="020B0604030504040204" pitchFamily="50" charset="-128"/>
              </a:rPr>
              <a:t>例）</a:t>
            </a:r>
            <a:endParaRPr kumimoji="1" lang="en-US" altLang="ja-JP" sz="1600" kern="0">
              <a:solidFill>
                <a:srgbClr val="575757"/>
              </a:solidFill>
              <a:latin typeface="Meiryo UI" panose="020B0604030504040204" pitchFamily="50" charset="-128"/>
              <a:ea typeface="Meiryo UI" panose="020B0604030504040204" pitchFamily="50" charset="-128"/>
            </a:endParaRPr>
          </a:p>
          <a:p>
            <a:pPr algn="ctr">
              <a:buFont typeface="Trebuchet MS" panose="020B0603020202020204" pitchFamily="34" charset="0"/>
              <a:buChar char="​"/>
              <a:defRPr/>
            </a:pPr>
            <a:r>
              <a:rPr kumimoji="1" lang="ja-JP" altLang="en-US" sz="1600" kern="0">
                <a:solidFill>
                  <a:srgbClr val="575757"/>
                </a:solidFill>
                <a:latin typeface="Meiryo UI" panose="020B0604030504040204" pitchFamily="50" charset="-128"/>
                <a:ea typeface="Meiryo UI" panose="020B0604030504040204" pitchFamily="50" charset="-128"/>
              </a:rPr>
              <a:t>（本資料は資料作成後、削除ください）</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9" name="テキスト ボックス 42">
            <a:extLst>
              <a:ext uri="{FF2B5EF4-FFF2-40B4-BE49-F238E27FC236}">
                <a16:creationId xmlns:a16="http://schemas.microsoft.com/office/drawing/2014/main" id="{55A9A296-5E03-B55A-8131-B38E4A29F075}"/>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2430616"/>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1991F-827E-9346-D68F-1796E7F9C3EB}"/>
            </a:ext>
          </a:extLst>
        </p:cNvPr>
        <p:cNvGrpSpPr/>
        <p:nvPr/>
      </p:nvGrpSpPr>
      <p:grpSpPr>
        <a:xfrm>
          <a:off x="0" y="0"/>
          <a:ext cx="0" cy="0"/>
          <a:chOff x="0" y="0"/>
          <a:chExt cx="0" cy="0"/>
        </a:xfrm>
      </p:grpSpPr>
      <p:graphicFrame>
        <p:nvGraphicFramePr>
          <p:cNvPr id="1403" name="think-cell data - do not delete" hidden="1">
            <a:extLst>
              <a:ext uri="{FF2B5EF4-FFF2-40B4-BE49-F238E27FC236}">
                <a16:creationId xmlns:a16="http://schemas.microsoft.com/office/drawing/2014/main" id="{36E7DE22-E42D-EA6A-1A34-0FBDBA208F9A}"/>
              </a:ext>
            </a:extLst>
          </p:cNvPr>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8" imgW="395" imgH="396" progId="TCLayout.ActiveDocument.1">
                  <p:embed/>
                </p:oleObj>
              </mc:Choice>
              <mc:Fallback>
                <p:oleObj name="think-cell スライド" r:id="rId8" imgW="395" imgH="396" progId="TCLayout.ActiveDocument.1">
                  <p:embed/>
                  <p:pic>
                    <p:nvPicPr>
                      <p:cNvPr id="1403" name="think-cell data - do not delete" hidden="1">
                        <a:extLst>
                          <a:ext uri="{FF2B5EF4-FFF2-40B4-BE49-F238E27FC236}">
                            <a16:creationId xmlns:a16="http://schemas.microsoft.com/office/drawing/2014/main" id="{36E7DE22-E42D-EA6A-1A34-0FBDBA208F9A}"/>
                          </a:ext>
                        </a:extLst>
                      </p:cNvPr>
                      <p:cNvPicPr>
                        <a:picLocks noChangeAspect="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1404" name="タイトル 1">
            <a:extLst>
              <a:ext uri="{FF2B5EF4-FFF2-40B4-BE49-F238E27FC236}">
                <a16:creationId xmlns:a16="http://schemas.microsoft.com/office/drawing/2014/main" id="{E5B12DE8-17F7-BFE0-B2BF-FA54B1797A13}"/>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rgbClr val="575757"/>
                </a:solidFill>
                <a:latin typeface="Meiryo UI" panose="020B0604030504040204" pitchFamily="50" charset="-128"/>
                <a:ea typeface="Meiryo UI" panose="020B0604030504040204" pitchFamily="50" charset="-128"/>
              </a:rPr>
              <a:t>b.</a:t>
            </a:r>
            <a:r>
              <a:rPr kumimoji="1" lang="ja-JP" altLang="en-US" sz="1600">
                <a:solidFill>
                  <a:srgbClr val="575757"/>
                </a:solidFill>
                <a:latin typeface="Meiryo UI" panose="020B0604030504040204" pitchFamily="50" charset="-128"/>
                <a:ea typeface="Meiryo UI" panose="020B0604030504040204" pitchFamily="50" charset="-128"/>
              </a:rPr>
              <a:t>中間アウトカムの設定</a:t>
            </a:r>
            <a:endParaRPr kumimoji="1" lang="en-US">
              <a:solidFill>
                <a:srgbClr val="575757"/>
              </a:solidFill>
              <a:latin typeface="Meiryo UI" panose="020B0604030504040204" pitchFamily="50" charset="-128"/>
              <a:ea typeface="Meiryo UI" panose="020B0604030504040204" pitchFamily="50" charset="-128"/>
            </a:endParaRPr>
          </a:p>
        </p:txBody>
      </p:sp>
      <p:cxnSp>
        <p:nvCxnSpPr>
          <p:cNvPr id="1405" name="Straight Connector 71">
            <a:extLst>
              <a:ext uri="{FF2B5EF4-FFF2-40B4-BE49-F238E27FC236}">
                <a16:creationId xmlns:a16="http://schemas.microsoft.com/office/drawing/2014/main" id="{DAFC7663-0AAE-B1E8-8612-E287F6D24180}"/>
              </a:ext>
            </a:extLst>
          </p:cNvPr>
          <p:cNvCxnSpPr>
            <a:cxnSpLocks/>
          </p:cNvCxnSpPr>
          <p:nvPr/>
        </p:nvCxnSpPr>
        <p:spPr>
          <a:xfrm>
            <a:off x="630000" y="2868758"/>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6" name="Straight Connector 71">
            <a:extLst>
              <a:ext uri="{FF2B5EF4-FFF2-40B4-BE49-F238E27FC236}">
                <a16:creationId xmlns:a16="http://schemas.microsoft.com/office/drawing/2014/main" id="{084729F0-C91D-6DB8-B92C-0A5F67FFD571}"/>
              </a:ext>
            </a:extLst>
          </p:cNvPr>
          <p:cNvCxnSpPr>
            <a:cxnSpLocks/>
          </p:cNvCxnSpPr>
          <p:nvPr/>
        </p:nvCxnSpPr>
        <p:spPr>
          <a:xfrm>
            <a:off x="630000" y="4058961"/>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7" name="Straight Connector 71">
            <a:extLst>
              <a:ext uri="{FF2B5EF4-FFF2-40B4-BE49-F238E27FC236}">
                <a16:creationId xmlns:a16="http://schemas.microsoft.com/office/drawing/2014/main" id="{C70F0BF7-BF42-6764-5730-DD24272F0D10}"/>
              </a:ext>
            </a:extLst>
          </p:cNvPr>
          <p:cNvCxnSpPr>
            <a:cxnSpLocks/>
          </p:cNvCxnSpPr>
          <p:nvPr/>
        </p:nvCxnSpPr>
        <p:spPr>
          <a:xfrm>
            <a:off x="630000" y="5249164"/>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408" name="テキスト ボックス 40">
            <a:extLst>
              <a:ext uri="{FF2B5EF4-FFF2-40B4-BE49-F238E27FC236}">
                <a16:creationId xmlns:a16="http://schemas.microsoft.com/office/drawing/2014/main" id="{243FF2C2-84BA-44FD-74A1-64C8218247FF}"/>
              </a:ext>
            </a:extLst>
          </p:cNvPr>
          <p:cNvSpPr txBox="1"/>
          <p:nvPr/>
        </p:nvSpPr>
        <p:spPr>
          <a:xfrm>
            <a:off x="3076691" y="1728006"/>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なし</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09" name="テキスト ボックス 41">
            <a:extLst>
              <a:ext uri="{FF2B5EF4-FFF2-40B4-BE49-F238E27FC236}">
                <a16:creationId xmlns:a16="http://schemas.microsoft.com/office/drawing/2014/main" id="{820BEDB1-0ECA-8292-A686-43B5D8E94833}"/>
              </a:ext>
            </a:extLst>
          </p:cNvPr>
          <p:cNvSpPr txBox="1"/>
          <p:nvPr/>
        </p:nvSpPr>
        <p:spPr>
          <a:xfrm>
            <a:off x="3076691" y="2918208"/>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a:defRPr/>
            </a:pPr>
            <a:r>
              <a:rPr kumimoji="1" lang="ja-JP" altLang="en-US" sz="1400">
                <a:solidFill>
                  <a:srgbClr val="3EAD92"/>
                </a:solidFill>
                <a:latin typeface="Meiryo UI" panose="020B0604030504040204" pitchFamily="50" charset="-128"/>
                <a:ea typeface="Meiryo UI" panose="020B0604030504040204" pitchFamily="50" charset="-128"/>
              </a:rPr>
              <a:t>なし</a:t>
            </a:r>
            <a:r>
              <a:rPr kumimoji="1" lang="en-US" altLang="ja-JP" sz="1400">
                <a:solidFill>
                  <a:srgbClr val="3EAD92"/>
                </a:solidFill>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0" name="テキスト ボックス 43">
            <a:extLst>
              <a:ext uri="{FF2B5EF4-FFF2-40B4-BE49-F238E27FC236}">
                <a16:creationId xmlns:a16="http://schemas.microsoft.com/office/drawing/2014/main" id="{0D5BF84E-B58F-B160-D22C-D9EE38F2FD8C}"/>
              </a:ext>
            </a:extLst>
          </p:cNvPr>
          <p:cNvSpPr txBox="1"/>
          <p:nvPr/>
        </p:nvSpPr>
        <p:spPr>
          <a:xfrm>
            <a:off x="3076691" y="4108411"/>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1" name="テキスト ボックス 44">
            <a:extLst>
              <a:ext uri="{FF2B5EF4-FFF2-40B4-BE49-F238E27FC236}">
                <a16:creationId xmlns:a16="http://schemas.microsoft.com/office/drawing/2014/main" id="{770A7231-8451-9D0C-00C5-187A3BFC63FF}"/>
              </a:ext>
            </a:extLst>
          </p:cNvPr>
          <p:cNvSpPr txBox="1"/>
          <p:nvPr/>
        </p:nvSpPr>
        <p:spPr>
          <a:xfrm>
            <a:off x="3076691" y="5298613"/>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2" name="テキスト ボックス 48">
            <a:extLst>
              <a:ext uri="{FF2B5EF4-FFF2-40B4-BE49-F238E27FC236}">
                <a16:creationId xmlns:a16="http://schemas.microsoft.com/office/drawing/2014/main" id="{5B786932-1E53-7CC8-A4EF-AA664116C48C}"/>
              </a:ext>
            </a:extLst>
          </p:cNvPr>
          <p:cNvSpPr txBox="1"/>
          <p:nvPr/>
        </p:nvSpPr>
        <p:spPr>
          <a:xfrm>
            <a:off x="4584782" y="1728006"/>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のべ</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3" name="テキスト ボックス 49">
            <a:extLst>
              <a:ext uri="{FF2B5EF4-FFF2-40B4-BE49-F238E27FC236}">
                <a16:creationId xmlns:a16="http://schemas.microsoft.com/office/drawing/2014/main" id="{F87C4B16-012D-798F-5045-34AF4B265393}"/>
              </a:ext>
            </a:extLst>
          </p:cNvPr>
          <p:cNvSpPr txBox="1"/>
          <p:nvPr/>
        </p:nvSpPr>
        <p:spPr>
          <a:xfrm>
            <a:off x="4584782" y="2918208"/>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3EAD92"/>
                </a:solidFill>
                <a:latin typeface="Meiryo UI" panose="020B0604030504040204" pitchFamily="50" charset="-128"/>
                <a:ea typeface="Meiryo UI" panose="020B0604030504040204" pitchFamily="50" charset="-128"/>
              </a:rPr>
              <a:t>平均満足度３以上</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14" name="テキスト ボックス 50">
            <a:extLst>
              <a:ext uri="{FF2B5EF4-FFF2-40B4-BE49-F238E27FC236}">
                <a16:creationId xmlns:a16="http://schemas.microsoft.com/office/drawing/2014/main" id="{A665CD6F-6AFE-FF9C-3EEA-9067CA05C24F}"/>
              </a:ext>
            </a:extLst>
          </p:cNvPr>
          <p:cNvSpPr txBox="1"/>
          <p:nvPr/>
        </p:nvSpPr>
        <p:spPr>
          <a:xfrm>
            <a:off x="4584782" y="4108411"/>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p:txBody>
      </p:sp>
      <p:sp>
        <p:nvSpPr>
          <p:cNvPr id="1415" name="テキスト ボックス 51">
            <a:extLst>
              <a:ext uri="{FF2B5EF4-FFF2-40B4-BE49-F238E27FC236}">
                <a16:creationId xmlns:a16="http://schemas.microsoft.com/office/drawing/2014/main" id="{4D7305D4-A0E7-B25E-31B3-96467C11C944}"/>
              </a:ext>
            </a:extLst>
          </p:cNvPr>
          <p:cNvSpPr txBox="1"/>
          <p:nvPr/>
        </p:nvSpPr>
        <p:spPr>
          <a:xfrm>
            <a:off x="4584782" y="5298613"/>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p:txBody>
      </p:sp>
      <p:sp>
        <p:nvSpPr>
          <p:cNvPr id="1416" name="テキスト ボックス 97">
            <a:extLst>
              <a:ext uri="{FF2B5EF4-FFF2-40B4-BE49-F238E27FC236}">
                <a16:creationId xmlns:a16="http://schemas.microsoft.com/office/drawing/2014/main" id="{5F1AC0FA-A374-937F-D8B8-BFA6F3500875}"/>
              </a:ext>
            </a:extLst>
          </p:cNvPr>
          <p:cNvSpPr txBox="1"/>
          <p:nvPr/>
        </p:nvSpPr>
        <p:spPr>
          <a:xfrm>
            <a:off x="6092873" y="1728006"/>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運行開始前の高齢者の利用意識調査から運行計画時に、一便当たりの利用者数を</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人として見込んだ数値</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7" name="テキスト ボックス 98">
            <a:extLst>
              <a:ext uri="{FF2B5EF4-FFF2-40B4-BE49-F238E27FC236}">
                <a16:creationId xmlns:a16="http://schemas.microsoft.com/office/drawing/2014/main" id="{BD1B1D58-A593-4E79-D05C-0AA5626CC251}"/>
              </a:ext>
            </a:extLst>
          </p:cNvPr>
          <p:cNvSpPr txBox="1"/>
          <p:nvPr/>
        </p:nvSpPr>
        <p:spPr>
          <a:xfrm>
            <a:off x="6092873" y="2918208"/>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アンケート５点満点から平均値以上の満足度を達成を目標</a:t>
            </a:r>
            <a:endParaRPr kumimoji="1" 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18" name="テキスト ボックス 99">
            <a:extLst>
              <a:ext uri="{FF2B5EF4-FFF2-40B4-BE49-F238E27FC236}">
                <a16:creationId xmlns:a16="http://schemas.microsoft.com/office/drawing/2014/main" id="{E8FD5328-7A18-8EFB-8F60-6AACD5D9CA22}"/>
              </a:ext>
            </a:extLst>
          </p:cNvPr>
          <p:cNvSpPr txBox="1"/>
          <p:nvPr/>
        </p:nvSpPr>
        <p:spPr>
          <a:xfrm>
            <a:off x="6092873" y="4108411"/>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9" name="テキスト ボックス 100">
            <a:extLst>
              <a:ext uri="{FF2B5EF4-FFF2-40B4-BE49-F238E27FC236}">
                <a16:creationId xmlns:a16="http://schemas.microsoft.com/office/drawing/2014/main" id="{0A24CC14-0634-8C13-BCF9-5DF4771843D2}"/>
              </a:ext>
            </a:extLst>
          </p:cNvPr>
          <p:cNvSpPr txBox="1"/>
          <p:nvPr/>
        </p:nvSpPr>
        <p:spPr>
          <a:xfrm>
            <a:off x="6092873" y="5298613"/>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0" name="テキスト ボックス 104">
            <a:extLst>
              <a:ext uri="{FF2B5EF4-FFF2-40B4-BE49-F238E27FC236}">
                <a16:creationId xmlns:a16="http://schemas.microsoft.com/office/drawing/2014/main" id="{3A1FE7B3-A1A1-DF76-741D-4A1C46CA984A}"/>
              </a:ext>
            </a:extLst>
          </p:cNvPr>
          <p:cNvSpPr txBox="1"/>
          <p:nvPr/>
        </p:nvSpPr>
        <p:spPr>
          <a:xfrm>
            <a:off x="9610167" y="1728006"/>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オンデマンドバス予約時の調査</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1" name="テキスト ボックス 105">
            <a:extLst>
              <a:ext uri="{FF2B5EF4-FFF2-40B4-BE49-F238E27FC236}">
                <a16:creationId xmlns:a16="http://schemas.microsoft.com/office/drawing/2014/main" id="{5E68D9F3-F289-8A01-E1BA-9AAC6D7929AC}"/>
              </a:ext>
            </a:extLst>
          </p:cNvPr>
          <p:cNvSpPr txBox="1"/>
          <p:nvPr/>
        </p:nvSpPr>
        <p:spPr>
          <a:xfrm>
            <a:off x="9610167" y="2918209"/>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3EAD92"/>
                </a:solidFill>
                <a:latin typeface="Meiryo UI" panose="020B0604030504040204" pitchFamily="50" charset="-128"/>
                <a:ea typeface="Meiryo UI" panose="020B0604030504040204" pitchFamily="50" charset="-128"/>
              </a:rPr>
              <a:t>オンデマンド利用者へのアンケート実施</a:t>
            </a:r>
            <a:endParaRPr kumimoji="1" 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22" name="テキスト ボックス 106">
            <a:extLst>
              <a:ext uri="{FF2B5EF4-FFF2-40B4-BE49-F238E27FC236}">
                <a16:creationId xmlns:a16="http://schemas.microsoft.com/office/drawing/2014/main" id="{216D7A3C-F64A-6799-C952-DF8C59C3C794}"/>
              </a:ext>
            </a:extLst>
          </p:cNvPr>
          <p:cNvSpPr txBox="1"/>
          <p:nvPr/>
        </p:nvSpPr>
        <p:spPr>
          <a:xfrm>
            <a:off x="9610167" y="4108412"/>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3" name="テキスト ボックス 107">
            <a:extLst>
              <a:ext uri="{FF2B5EF4-FFF2-40B4-BE49-F238E27FC236}">
                <a16:creationId xmlns:a16="http://schemas.microsoft.com/office/drawing/2014/main" id="{70B30282-4EFF-84F4-3FB0-5DD35ACEBB29}"/>
              </a:ext>
            </a:extLst>
          </p:cNvPr>
          <p:cNvSpPr txBox="1"/>
          <p:nvPr/>
        </p:nvSpPr>
        <p:spPr>
          <a:xfrm>
            <a:off x="9610167" y="5298613"/>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5" name="テキスト ボックス 9">
            <a:extLst>
              <a:ext uri="{FF2B5EF4-FFF2-40B4-BE49-F238E27FC236}">
                <a16:creationId xmlns:a16="http://schemas.microsoft.com/office/drawing/2014/main" id="{0DAC0A15-F838-BA8E-DAE2-5AA6D8A55FB3}"/>
              </a:ext>
            </a:extLst>
          </p:cNvPr>
          <p:cNvSpPr txBox="1"/>
          <p:nvPr/>
        </p:nvSpPr>
        <p:spPr>
          <a:xfrm>
            <a:off x="630000" y="1728006"/>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利用者数</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6" name="テキスト ボックス 10">
            <a:extLst>
              <a:ext uri="{FF2B5EF4-FFF2-40B4-BE49-F238E27FC236}">
                <a16:creationId xmlns:a16="http://schemas.microsoft.com/office/drawing/2014/main" id="{F7C4A188-C4C2-BE82-F8B1-17C63465FC27}"/>
              </a:ext>
            </a:extLst>
          </p:cNvPr>
          <p:cNvSpPr txBox="1"/>
          <p:nvPr/>
        </p:nvSpPr>
        <p:spPr>
          <a:xfrm>
            <a:off x="630000" y="2918208"/>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lvl="0">
              <a:defRPr/>
            </a:pPr>
            <a:r>
              <a:rPr kumimoji="1" lang="ja-JP" altLang="en-US" sz="1400" kern="0">
                <a:solidFill>
                  <a:srgbClr val="3EAD92"/>
                </a:solidFill>
                <a:latin typeface="Meiryo UI" panose="020B0604030504040204" pitchFamily="50" charset="-128"/>
                <a:ea typeface="Meiryo UI" panose="020B0604030504040204" pitchFamily="50" charset="-128"/>
              </a:rPr>
              <a:t>オンデマンドバス利用者の</a:t>
            </a:r>
            <a:endParaRPr kumimoji="1" lang="en-US" altLang="ja-JP" sz="1400" kern="0">
              <a:solidFill>
                <a:srgbClr val="3EAD92"/>
              </a:solidFill>
              <a:latin typeface="Meiryo UI" panose="020B0604030504040204" pitchFamily="50" charset="-128"/>
              <a:ea typeface="Meiryo UI" panose="020B0604030504040204" pitchFamily="50" charset="-128"/>
            </a:endParaRPr>
          </a:p>
          <a:p>
            <a:pPr lvl="0">
              <a:defRPr/>
            </a:pPr>
            <a:r>
              <a:rPr kumimoji="1" lang="ja-JP" altLang="en-US" sz="1400" kern="0">
                <a:solidFill>
                  <a:srgbClr val="3EAD92"/>
                </a:solidFill>
                <a:latin typeface="Meiryo UI" panose="020B0604030504040204" pitchFamily="50" charset="-128"/>
                <a:ea typeface="Meiryo UI" panose="020B0604030504040204" pitchFamily="50" charset="-128"/>
              </a:rPr>
              <a:t>満足度調査</a:t>
            </a:r>
            <a:endParaRPr kumimoji="1" lang="en-US" altLang="ja-JP" sz="1400" kern="0">
              <a:solidFill>
                <a:srgbClr val="3EAD92"/>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7" name="テキスト ボックス 11">
            <a:extLst>
              <a:ext uri="{FF2B5EF4-FFF2-40B4-BE49-F238E27FC236}">
                <a16:creationId xmlns:a16="http://schemas.microsoft.com/office/drawing/2014/main" id="{86925164-90BC-3E1A-3FFF-9434C91A8197}"/>
              </a:ext>
            </a:extLst>
          </p:cNvPr>
          <p:cNvSpPr txBox="1"/>
          <p:nvPr/>
        </p:nvSpPr>
        <p:spPr>
          <a:xfrm>
            <a:off x="630000" y="4108411"/>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8" name="テキスト ボックス 12">
            <a:extLst>
              <a:ext uri="{FF2B5EF4-FFF2-40B4-BE49-F238E27FC236}">
                <a16:creationId xmlns:a16="http://schemas.microsoft.com/office/drawing/2014/main" id="{2EEC5620-A7EB-3424-21B2-FD12D9A25F5E}"/>
              </a:ext>
            </a:extLst>
          </p:cNvPr>
          <p:cNvSpPr txBox="1"/>
          <p:nvPr/>
        </p:nvSpPr>
        <p:spPr>
          <a:xfrm>
            <a:off x="630000" y="5298613"/>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9" name="Textfeld 1">
            <a:extLst>
              <a:ext uri="{FF2B5EF4-FFF2-40B4-BE49-F238E27FC236}">
                <a16:creationId xmlns:a16="http://schemas.microsoft.com/office/drawing/2014/main" id="{16891923-B4A7-5770-C29F-84F3E3872B4D}"/>
              </a:ext>
            </a:extLst>
          </p:cNvPr>
          <p:cNvSpPr txBox="1"/>
          <p:nvPr>
            <p:custDataLst>
              <p:tags r:id="rId1"/>
            </p:custDataLst>
          </p:nvPr>
        </p:nvSpPr>
        <p:spPr>
          <a:xfrm>
            <a:off x="630000" y="1376640"/>
            <a:ext cx="23315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中間アウトカム</a:t>
            </a:r>
            <a:r>
              <a:rPr kumimoji="0" lang="en-US" altLang="ja-JP"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 </a:t>
            </a:r>
            <a:endPar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430" name="Textfeld 1">
            <a:extLst>
              <a:ext uri="{FF2B5EF4-FFF2-40B4-BE49-F238E27FC236}">
                <a16:creationId xmlns:a16="http://schemas.microsoft.com/office/drawing/2014/main" id="{90ADAEC4-67C6-A022-9886-7500B1128C77}"/>
              </a:ext>
            </a:extLst>
          </p:cNvPr>
          <p:cNvSpPr txBox="1"/>
          <p:nvPr>
            <p:custDataLst>
              <p:tags r:id="rId2"/>
            </p:custDataLst>
          </p:nvPr>
        </p:nvSpPr>
        <p:spPr>
          <a:xfrm>
            <a:off x="3076691" y="1376640"/>
            <a:ext cx="13929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現状値</a:t>
            </a:r>
          </a:p>
        </p:txBody>
      </p:sp>
      <p:sp>
        <p:nvSpPr>
          <p:cNvPr id="1431" name="Textfeld 1">
            <a:extLst>
              <a:ext uri="{FF2B5EF4-FFF2-40B4-BE49-F238E27FC236}">
                <a16:creationId xmlns:a16="http://schemas.microsoft.com/office/drawing/2014/main" id="{9DB1001C-9A56-E47A-5D32-EA00CDC26D06}"/>
              </a:ext>
            </a:extLst>
          </p:cNvPr>
          <p:cNvSpPr txBox="1"/>
          <p:nvPr>
            <p:custDataLst>
              <p:tags r:id="rId3"/>
            </p:custDataLst>
          </p:nvPr>
        </p:nvSpPr>
        <p:spPr>
          <a:xfrm>
            <a:off x="4584782" y="1376640"/>
            <a:ext cx="1392943"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目標値</a:t>
            </a:r>
          </a:p>
        </p:txBody>
      </p:sp>
      <p:sp>
        <p:nvSpPr>
          <p:cNvPr id="1432" name="Textfeld 1">
            <a:extLst>
              <a:ext uri="{FF2B5EF4-FFF2-40B4-BE49-F238E27FC236}">
                <a16:creationId xmlns:a16="http://schemas.microsoft.com/office/drawing/2014/main" id="{26A5A760-665F-F1F3-C8C9-ED34B43CC594}"/>
              </a:ext>
            </a:extLst>
          </p:cNvPr>
          <p:cNvSpPr txBox="1"/>
          <p:nvPr>
            <p:custDataLst>
              <p:tags r:id="rId4"/>
            </p:custDataLst>
          </p:nvPr>
        </p:nvSpPr>
        <p:spPr>
          <a:xfrm>
            <a:off x="6092873" y="1376640"/>
            <a:ext cx="3402145"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目標値設定の考え方</a:t>
            </a:r>
          </a:p>
        </p:txBody>
      </p:sp>
      <p:sp>
        <p:nvSpPr>
          <p:cNvPr id="1433" name="Textfeld 1">
            <a:extLst>
              <a:ext uri="{FF2B5EF4-FFF2-40B4-BE49-F238E27FC236}">
                <a16:creationId xmlns:a16="http://schemas.microsoft.com/office/drawing/2014/main" id="{7F0A6904-A6E3-60A9-95A4-4A7FD8B34274}"/>
              </a:ext>
            </a:extLst>
          </p:cNvPr>
          <p:cNvSpPr txBox="1"/>
          <p:nvPr>
            <p:custDataLst>
              <p:tags r:id="rId5"/>
            </p:custDataLst>
          </p:nvPr>
        </p:nvSpPr>
        <p:spPr>
          <a:xfrm>
            <a:off x="9610169" y="1376640"/>
            <a:ext cx="195183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測定方法</a:t>
            </a:r>
          </a:p>
        </p:txBody>
      </p:sp>
      <p:sp>
        <p:nvSpPr>
          <p:cNvPr id="1434" name="Oval 20">
            <a:extLst>
              <a:ext uri="{FF2B5EF4-FFF2-40B4-BE49-F238E27FC236}">
                <a16:creationId xmlns:a16="http://schemas.microsoft.com/office/drawing/2014/main" id="{068B1DCD-9D03-1782-A289-D4F14CBBF595}"/>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65B00007-59A6-68DD-BB7E-484F662B75C3}"/>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F093A208-2144-8324-0194-C28882696F0E}"/>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5D85E87C-58C0-879C-C2C4-DDBDAFE25053}"/>
              </a:ext>
            </a:extLst>
          </p:cNvPr>
          <p:cNvSpPr/>
          <p:nvPr/>
        </p:nvSpPr>
        <p:spPr>
          <a:xfrm>
            <a:off x="4264085" y="533757"/>
            <a:ext cx="2954862" cy="664797"/>
          </a:xfrm>
          <a:prstGeom prst="wedgeRectCallout">
            <a:avLst>
              <a:gd name="adj1" fmla="val -105181"/>
              <a:gd name="adj2" fmla="val 8984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に記載したもののうち、補助事業における成果（アウトカム）指標を記載</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22839568"/>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8E5B8-A197-C8D3-E22A-BD63A85CA7A8}"/>
            </a:ext>
          </a:extLst>
        </p:cNvPr>
        <p:cNvGrpSpPr/>
        <p:nvPr/>
      </p:nvGrpSpPr>
      <p:grpSpPr>
        <a:xfrm>
          <a:off x="0" y="0"/>
          <a:ext cx="0" cy="0"/>
          <a:chOff x="0" y="0"/>
          <a:chExt cx="0" cy="0"/>
        </a:xfrm>
      </p:grpSpPr>
      <p:graphicFrame>
        <p:nvGraphicFramePr>
          <p:cNvPr id="1441" name="think-cell data - do not delete" hidden="1">
            <a:extLst>
              <a:ext uri="{FF2B5EF4-FFF2-40B4-BE49-F238E27FC236}">
                <a16:creationId xmlns:a16="http://schemas.microsoft.com/office/drawing/2014/main" id="{DB691710-AE16-2495-04E5-D756086518CE}"/>
              </a:ext>
            </a:extLst>
          </p:cNvPr>
          <p:cNvGraphicFramePr>
            <a:graphicFrameLocks noChangeAspect="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8" imgW="395" imgH="396" progId="TCLayout.ActiveDocument.1">
                  <p:embed/>
                </p:oleObj>
              </mc:Choice>
              <mc:Fallback>
                <p:oleObj name="think-cell スライド" r:id="rId8" imgW="395" imgH="396" progId="TCLayout.ActiveDocument.1">
                  <p:embed/>
                  <p:pic>
                    <p:nvPicPr>
                      <p:cNvPr id="1441" name="think-cell data - do not delete" hidden="1">
                        <a:extLst>
                          <a:ext uri="{FF2B5EF4-FFF2-40B4-BE49-F238E27FC236}">
                            <a16:creationId xmlns:a16="http://schemas.microsoft.com/office/drawing/2014/main" id="{DB691710-AE16-2495-04E5-D756086518CE}"/>
                          </a:ext>
                        </a:extLst>
                      </p:cNvPr>
                      <p:cNvPicPr>
                        <a:picLocks noChangeAspect="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1442" name="Rectangle 2">
            <a:extLst>
              <a:ext uri="{FF2B5EF4-FFF2-40B4-BE49-F238E27FC236}">
                <a16:creationId xmlns:a16="http://schemas.microsoft.com/office/drawing/2014/main" id="{AF06BD4C-7C5D-4186-85C8-CDDF60D93938}"/>
              </a:ext>
            </a:extLst>
          </p:cNvPr>
          <p:cNvSpPr/>
          <p:nvPr/>
        </p:nvSpPr>
        <p:spPr>
          <a:xfrm>
            <a:off x="6276227" y="1705610"/>
            <a:ext cx="2540370" cy="1609090"/>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90000" bIns="0" rtlCol="0" anchor="t">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利用者数</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のべ</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3" name="Rectangle 2">
            <a:extLst>
              <a:ext uri="{FF2B5EF4-FFF2-40B4-BE49-F238E27FC236}">
                <a16:creationId xmlns:a16="http://schemas.microsoft.com/office/drawing/2014/main" id="{D6B17D7D-5183-A1C6-91E2-FE7BC04EA437}"/>
              </a:ext>
            </a:extLst>
          </p:cNvPr>
          <p:cNvSpPr/>
          <p:nvPr/>
        </p:nvSpPr>
        <p:spPr>
          <a:xfrm>
            <a:off x="9022980" y="1705610"/>
            <a:ext cx="2540370" cy="1609090"/>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90000" bIns="0" rtlCol="0" anchor="t">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高齢者の外出機会増加に</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伴うコミュニティ活性化</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近隣住民</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親族の送迎負担軽減</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4" name="Textfeld 1">
            <a:extLst>
              <a:ext uri="{FF2B5EF4-FFF2-40B4-BE49-F238E27FC236}">
                <a16:creationId xmlns:a16="http://schemas.microsoft.com/office/drawing/2014/main" id="{0C91FC6D-1E91-B2B6-4EF1-C98F79C17164}"/>
              </a:ext>
            </a:extLst>
          </p:cNvPr>
          <p:cNvSpPr txBox="1"/>
          <p:nvPr>
            <p:custDataLst>
              <p:tags r:id="rId1"/>
            </p:custDataLst>
          </p:nvPr>
        </p:nvSpPr>
        <p:spPr>
          <a:xfrm>
            <a:off x="6276225" y="1090482"/>
            <a:ext cx="5287124" cy="294302"/>
          </a:xfrm>
          <a:prstGeom prst="rect">
            <a:avLst/>
          </a:prstGeom>
          <a:solidFill>
            <a:schemeClr val="tx2"/>
          </a:solidFill>
        </p:spPr>
        <p:txBody>
          <a:bodyPr vert="horz" wrap="square" lIns="36000" tIns="36000" rIns="36000" bIns="36000" rtlCol="0" anchor="b">
            <a:noAutofit/>
          </a:bodyPr>
          <a:lstStyle/>
          <a:p>
            <a:pPr lvl="0" eaLnBrk="0" hangingPunct="0">
              <a:defRPr/>
            </a:pPr>
            <a:r>
              <a:rPr lang="ja-JP" altLang="en-US" sz="1600">
                <a:solidFill>
                  <a:prstClr val="white"/>
                </a:solidFill>
                <a:latin typeface="Meiryo UI" panose="020B0604030504040204" pitchFamily="50" charset="-128"/>
                <a:ea typeface="Meiryo UI" panose="020B0604030504040204" pitchFamily="50" charset="-128"/>
              </a:rPr>
              <a:t>左記ソリューションにより達成する中間アウトカム（補助事業）</a:t>
            </a:r>
            <a:endParaRPr lang="en-US" altLang="ja-JP" sz="1600">
              <a:solidFill>
                <a:prstClr val="white"/>
              </a:solidFill>
              <a:latin typeface="Meiryo UI" panose="020B0604030504040204" pitchFamily="50" charset="-128"/>
              <a:ea typeface="Meiryo UI" panose="020B0604030504040204" pitchFamily="50" charset="-128"/>
            </a:endParaRPr>
          </a:p>
        </p:txBody>
      </p:sp>
      <p:sp>
        <p:nvSpPr>
          <p:cNvPr id="1445" name="Textfeld 1">
            <a:extLst>
              <a:ext uri="{FF2B5EF4-FFF2-40B4-BE49-F238E27FC236}">
                <a16:creationId xmlns:a16="http://schemas.microsoft.com/office/drawing/2014/main" id="{ED9486F3-57CF-E5F8-2713-3514BB9894C5}"/>
              </a:ext>
            </a:extLst>
          </p:cNvPr>
          <p:cNvSpPr txBox="1"/>
          <p:nvPr>
            <p:custDataLst>
              <p:tags r:id="rId2"/>
            </p:custDataLst>
          </p:nvPr>
        </p:nvSpPr>
        <p:spPr>
          <a:xfrm>
            <a:off x="597838" y="1090482"/>
            <a:ext cx="5446798"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ソリューションの概要</a:t>
            </a:r>
          </a:p>
        </p:txBody>
      </p:sp>
      <p:sp>
        <p:nvSpPr>
          <p:cNvPr id="1446" name="Rectangle 2">
            <a:extLst>
              <a:ext uri="{FF2B5EF4-FFF2-40B4-BE49-F238E27FC236}">
                <a16:creationId xmlns:a16="http://schemas.microsoft.com/office/drawing/2014/main" id="{F2CE711D-FB44-CF80-BCFC-CC69FBBF6FAB}"/>
              </a:ext>
            </a:extLst>
          </p:cNvPr>
          <p:cNvSpPr/>
          <p:nvPr/>
        </p:nvSpPr>
        <p:spPr>
          <a:xfrm>
            <a:off x="783455" y="1926689"/>
            <a:ext cx="4968446" cy="1477468"/>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0" marR="0" lvl="0" indent="0"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ソリューションの概要を</a:t>
            </a:r>
            <a:r>
              <a:rPr kumimoji="1" lang="ja-JP" altLang="en-US" sz="1400">
                <a:solidFill>
                  <a:srgbClr val="575757"/>
                </a:solidFill>
                <a:latin typeface="Meiryo UI" panose="020B0604030504040204" pitchFamily="50" charset="-128"/>
                <a:ea typeface="Meiryo UI" panose="020B0604030504040204" pitchFamily="50" charset="-128"/>
              </a:rPr>
              <a:t>出来る限り詳細に</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400">
                <a:solidFill>
                  <a:srgbClr val="575757"/>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以下の内容を含めること</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デジタル技術の内容</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主要機器、無線通信技術等の通信インフラ</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受益者等のステークホルダー、運用主体、展開先など</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7" name="タイトル 1">
            <a:extLst>
              <a:ext uri="{FF2B5EF4-FFF2-40B4-BE49-F238E27FC236}">
                <a16:creationId xmlns:a16="http://schemas.microsoft.com/office/drawing/2014/main" id="{7E1C5D6E-7E3C-0204-4FBB-A34371F164E7}"/>
              </a:ext>
            </a:extLst>
          </p:cNvPr>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ソリューションの概要</a:t>
            </a:r>
            <a:endParaRPr kumimoji="1" lang="en-US">
              <a:solidFill>
                <a:srgbClr val="FE9341"/>
              </a:solidFill>
              <a:latin typeface="Meiryo UI" panose="020B0604030504040204" pitchFamily="50" charset="-128"/>
              <a:ea typeface="Meiryo UI" panose="020B0604030504040204" pitchFamily="50" charset="-128"/>
            </a:endParaRPr>
          </a:p>
        </p:txBody>
      </p:sp>
      <p:sp>
        <p:nvSpPr>
          <p:cNvPr id="1449" name="Rectangle 2">
            <a:extLst>
              <a:ext uri="{FF2B5EF4-FFF2-40B4-BE49-F238E27FC236}">
                <a16:creationId xmlns:a16="http://schemas.microsoft.com/office/drawing/2014/main" id="{D4D0C27B-0CB1-3F76-4DAE-442C81AAF300}"/>
              </a:ext>
            </a:extLst>
          </p:cNvPr>
          <p:cNvSpPr/>
          <p:nvPr/>
        </p:nvSpPr>
        <p:spPr>
          <a:xfrm>
            <a:off x="6527421" y="2597543"/>
            <a:ext cx="2178549" cy="717931"/>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②ｂを抜粋、又は参照し定量化できるアウトカム指標を記載すること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0" name="テキスト ボックス 42">
            <a:extLst>
              <a:ext uri="{FF2B5EF4-FFF2-40B4-BE49-F238E27FC236}">
                <a16:creationId xmlns:a16="http://schemas.microsoft.com/office/drawing/2014/main" id="{FE0036DC-23BA-509C-1F90-7EF26F6C137E}"/>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Ⅲ</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ソリューション</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1" name="Textfeld 1">
            <a:extLst>
              <a:ext uri="{FF2B5EF4-FFF2-40B4-BE49-F238E27FC236}">
                <a16:creationId xmlns:a16="http://schemas.microsoft.com/office/drawing/2014/main" id="{640AD3E4-16CF-6B5D-0A66-55C8A17D3C4D}"/>
              </a:ext>
            </a:extLst>
          </p:cNvPr>
          <p:cNvSpPr txBox="1"/>
          <p:nvPr>
            <p:custDataLst>
              <p:tags r:id="rId3"/>
            </p:custDataLst>
          </p:nvPr>
        </p:nvSpPr>
        <p:spPr>
          <a:xfrm>
            <a:off x="6276225" y="3454197"/>
            <a:ext cx="5287124"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中間アウトカムの実現に繋がるソリューションの価値</a:t>
            </a:r>
          </a:p>
        </p:txBody>
      </p:sp>
      <p:sp>
        <p:nvSpPr>
          <p:cNvPr id="1452" name="Textfeld 1">
            <a:extLst>
              <a:ext uri="{FF2B5EF4-FFF2-40B4-BE49-F238E27FC236}">
                <a16:creationId xmlns:a16="http://schemas.microsoft.com/office/drawing/2014/main" id="{7FB7FDD1-E8A6-7425-3D84-B8F8DC9A1542}"/>
              </a:ext>
            </a:extLst>
          </p:cNvPr>
          <p:cNvSpPr txBox="1"/>
          <p:nvPr>
            <p:custDataLst>
              <p:tags r:id="rId4"/>
            </p:custDataLst>
          </p:nvPr>
        </p:nvSpPr>
        <p:spPr>
          <a:xfrm>
            <a:off x="6276226" y="1413896"/>
            <a:ext cx="2540370" cy="215444"/>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定量アウトカム</a:t>
            </a:r>
          </a:p>
        </p:txBody>
      </p:sp>
      <p:sp>
        <p:nvSpPr>
          <p:cNvPr id="1453" name="Textfeld 1">
            <a:extLst>
              <a:ext uri="{FF2B5EF4-FFF2-40B4-BE49-F238E27FC236}">
                <a16:creationId xmlns:a16="http://schemas.microsoft.com/office/drawing/2014/main" id="{41DA055E-31DA-7F48-36C2-F430982E4BEA}"/>
              </a:ext>
            </a:extLst>
          </p:cNvPr>
          <p:cNvSpPr txBox="1"/>
          <p:nvPr>
            <p:custDataLst>
              <p:tags r:id="rId5"/>
            </p:custDataLst>
          </p:nvPr>
        </p:nvSpPr>
        <p:spPr>
          <a:xfrm>
            <a:off x="9022979" y="1413896"/>
            <a:ext cx="2540370" cy="215444"/>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定性アウトカム</a:t>
            </a:r>
          </a:p>
        </p:txBody>
      </p:sp>
      <p:sp>
        <p:nvSpPr>
          <p:cNvPr id="1454" name="Oval 20">
            <a:extLst>
              <a:ext uri="{FF2B5EF4-FFF2-40B4-BE49-F238E27FC236}">
                <a16:creationId xmlns:a16="http://schemas.microsoft.com/office/drawing/2014/main" id="{5E656C8A-A338-283A-BF10-3B9D08F0AD5C}"/>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55" name="テキスト ボックス 13">
            <a:extLst>
              <a:ext uri="{FF2B5EF4-FFF2-40B4-BE49-F238E27FC236}">
                <a16:creationId xmlns:a16="http://schemas.microsoft.com/office/drawing/2014/main" id="{7EF6747F-3828-B81B-113C-94C090D77026}"/>
              </a:ext>
            </a:extLst>
          </p:cNvPr>
          <p:cNvSpPr txBox="1"/>
          <p:nvPr/>
        </p:nvSpPr>
        <p:spPr>
          <a:xfrm>
            <a:off x="6276225" y="3791585"/>
            <a:ext cx="5287124" cy="2401876"/>
          </a:xfrm>
          <a:prstGeom prst="rect">
            <a:avLst/>
          </a:prstGeom>
          <a:noFill/>
          <a:ln w="9525" cap="rnd"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000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高齢者の外出時の利便性の向上</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648000" marR="0" lvl="2"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徒歩では困難な距離にあったバスの停留所が、家からアクセス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可能となることで、これまで外出を控えていた高齢者の外出が</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可能となった</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56" name="Rectangle 2">
            <a:extLst>
              <a:ext uri="{FF2B5EF4-FFF2-40B4-BE49-F238E27FC236}">
                <a16:creationId xmlns:a16="http://schemas.microsoft.com/office/drawing/2014/main" id="{E2619700-E746-83AF-AC8B-406B5B0176F5}"/>
              </a:ext>
            </a:extLst>
          </p:cNvPr>
          <p:cNvSpPr/>
          <p:nvPr/>
        </p:nvSpPr>
        <p:spPr>
          <a:xfrm>
            <a:off x="7069536" y="5370730"/>
            <a:ext cx="3906886" cy="650483"/>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受益者にとって中間アウトカムの実現につながる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ソリューションの具体的価値を記載すること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7" name="Rectangle 2">
            <a:extLst>
              <a:ext uri="{FF2B5EF4-FFF2-40B4-BE49-F238E27FC236}">
                <a16:creationId xmlns:a16="http://schemas.microsoft.com/office/drawing/2014/main" id="{0B5A2333-6627-591C-C7D3-7F404B066965}"/>
              </a:ext>
            </a:extLst>
          </p:cNvPr>
          <p:cNvSpPr/>
          <p:nvPr/>
        </p:nvSpPr>
        <p:spPr>
          <a:xfrm>
            <a:off x="9203889" y="2847975"/>
            <a:ext cx="2178549" cy="467499"/>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定量化できないアウトカム</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8" name="Rectangle 25">
            <a:extLst>
              <a:ext uri="{FF2B5EF4-FFF2-40B4-BE49-F238E27FC236}">
                <a16:creationId xmlns:a16="http://schemas.microsoft.com/office/drawing/2014/main" id="{AECD7149-53B1-F97F-95AE-DBB866CE4F80}"/>
              </a:ext>
            </a:extLst>
          </p:cNvPr>
          <p:cNvSpPr/>
          <p:nvPr/>
        </p:nvSpPr>
        <p:spPr>
          <a:xfrm>
            <a:off x="597838" y="1090482"/>
            <a:ext cx="5446798"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9" name="Rectangle 25">
            <a:extLst>
              <a:ext uri="{FF2B5EF4-FFF2-40B4-BE49-F238E27FC236}">
                <a16:creationId xmlns:a16="http://schemas.microsoft.com/office/drawing/2014/main" id="{4013448B-8FB3-B341-C0B3-40F975D3C782}"/>
              </a:ext>
            </a:extLst>
          </p:cNvPr>
          <p:cNvSpPr/>
          <p:nvPr/>
        </p:nvSpPr>
        <p:spPr>
          <a:xfrm>
            <a:off x="6276225" y="1090482"/>
            <a:ext cx="5287124" cy="2281368"/>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60" name="Rectangle 25">
            <a:extLst>
              <a:ext uri="{FF2B5EF4-FFF2-40B4-BE49-F238E27FC236}">
                <a16:creationId xmlns:a16="http://schemas.microsoft.com/office/drawing/2014/main" id="{26177907-BD47-5CC8-1678-2860C765BB93}"/>
              </a:ext>
            </a:extLst>
          </p:cNvPr>
          <p:cNvSpPr/>
          <p:nvPr/>
        </p:nvSpPr>
        <p:spPr>
          <a:xfrm>
            <a:off x="6276225" y="3454197"/>
            <a:ext cx="5287124" cy="2746729"/>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61" name="Rectangle 2">
            <a:extLst>
              <a:ext uri="{FF2B5EF4-FFF2-40B4-BE49-F238E27FC236}">
                <a16:creationId xmlns:a16="http://schemas.microsoft.com/office/drawing/2014/main" id="{7151E5D6-3F14-5E9F-EA0D-FE2F77485836}"/>
              </a:ext>
            </a:extLst>
          </p:cNvPr>
          <p:cNvSpPr/>
          <p:nvPr/>
        </p:nvSpPr>
        <p:spPr>
          <a:xfrm>
            <a:off x="598488" y="1431925"/>
            <a:ext cx="5446713" cy="4761536"/>
          </a:xfrm>
          <a:prstGeom prst="rect">
            <a:avLst/>
          </a:prstGeom>
          <a:no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90000" tIns="36000" rIns="90000" bIns="36000" rtlCol="0" anchor="t"/>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462" name="Rectangle 2">
            <a:extLst>
              <a:ext uri="{FF2B5EF4-FFF2-40B4-BE49-F238E27FC236}">
                <a16:creationId xmlns:a16="http://schemas.microsoft.com/office/drawing/2014/main" id="{C161AFEC-6332-C7FE-59A1-D87BC6CA52AC}"/>
              </a:ext>
            </a:extLst>
          </p:cNvPr>
          <p:cNvSpPr/>
          <p:nvPr/>
        </p:nvSpPr>
        <p:spPr>
          <a:xfrm>
            <a:off x="783455" y="3880883"/>
            <a:ext cx="4968446" cy="2140329"/>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0" marR="0" lvl="0" indent="0"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上記を視覚的にイメージできる図等を必要に応じて挿入すること</a:t>
            </a: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FF0A04E2-0A33-BF0C-C435-2B6FAD3D2827}"/>
              </a:ext>
            </a:extLst>
          </p:cNvPr>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評価の観点：ウ　整備する通信インフラやソリューション機器等の必要性・妥当性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161435F1-B412-A9A9-07CD-9517B3FCE2FB}"/>
              </a:ext>
            </a:extLst>
          </p:cNvPr>
          <p:cNvSpPr/>
          <p:nvPr/>
        </p:nvSpPr>
        <p:spPr>
          <a:xfrm>
            <a:off x="6672263" y="98400"/>
            <a:ext cx="4879765"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本事業において、複数のソリューションを組み合わせる場合、</a:t>
            </a:r>
            <a:endParaRPr kumimoji="1" lang="en-US" altLang="ja-JP" sz="1600">
              <a:solidFill>
                <a:srgbClr val="575757"/>
              </a:solidFill>
              <a:latin typeface="Meiryo UI" panose="020B0604030504040204" pitchFamily="50" charset="-128"/>
              <a:ea typeface="Meiryo UI" panose="020B0604030504040204" pitchFamily="50" charset="-128"/>
            </a:endParaRPr>
          </a:p>
          <a:p>
            <a:pPr marL="108000" lvl="1">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ソリューションごとに頁を分けて記載すること</a:t>
            </a:r>
            <a:endParaRPr kumimoji="1" lang="en-US" altLang="ja-JP" sz="160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72463653"/>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4.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2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1.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2.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3.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4.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5.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0.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5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3.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4.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5.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6.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7.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8.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6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3.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heme/theme1.xml><?xml version="1.0" encoding="utf-8"?>
<a:theme xmlns:a="http://schemas.openxmlformats.org/drawingml/2006/main" name="4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noFill/>
        <a:ln w="76200">
          <a:gradFill flip="none" rotWithShape="1">
            <a:gsLst>
              <a:gs pos="0">
                <a:schemeClr val="accent2"/>
              </a:gs>
              <a:gs pos="100000">
                <a:schemeClr val="tx2"/>
              </a:gs>
            </a:gsLst>
            <a:lin ang="2700000" scaled="1"/>
            <a:tileRect/>
          </a:gradFill>
        </a:ln>
      </a:spPr>
      <a:bodyPr vertOverflow="overflow" horzOverflow="overflow" lIns="0" tIns="0" rIns="0" bIns="0" rtlCol="0" anchor="ctr"/>
      <a:lstStyle>
        <a:defPPr algn="ctr">
          <a:lnSpc>
            <a:spcPct val="95000"/>
          </a:lnSpc>
          <a:defRPr sz="2000" kern="0" dirty="0" smtClean="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56f8374-eac6-4c01-9e9a-c7d7573af740" xsi:nil="true"/>
    <lcf76f155ced4ddcb4097134ff3c332f xmlns="87c57fd4-e6b1-4cf6-9723-831ad817bb9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D0FD4A8DAF05E499AF02B575CC670D6" ma:contentTypeVersion="16" ma:contentTypeDescription="新しいドキュメントを作成します。" ma:contentTypeScope="" ma:versionID="c253bf1eec1ba1c4159b50d994638545">
  <xsd:schema xmlns:xsd="http://www.w3.org/2001/XMLSchema" xmlns:xs="http://www.w3.org/2001/XMLSchema" xmlns:p="http://schemas.microsoft.com/office/2006/metadata/properties" xmlns:ns2="87c57fd4-e6b1-4cf6-9723-831ad817bb93" xmlns:ns3="956f8374-eac6-4c01-9e9a-c7d7573af740" targetNamespace="http://schemas.microsoft.com/office/2006/metadata/properties" ma:root="true" ma:fieldsID="253e4b3d9389e4605c0b9d7ecba5affe" ns2:_="" ns3:_="">
    <xsd:import namespace="87c57fd4-e6b1-4cf6-9723-831ad817bb93"/>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TaxCatchAll" minOccurs="0"/>
                <xsd:element ref="ns2:MediaServiceOCR" minOccurs="0"/>
                <xsd:element ref="ns2:lcf76f155ced4ddcb4097134ff3c332f"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c57fd4-e6b1-4cf6-9723-831ad817bb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4f4c2df7-119e-42eb-b5ef-c638e6a4a2bd}"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4AED60-4943-4E34-9EF5-4AA209A5EA86}">
  <ds:schemaRefs>
    <ds:schemaRef ds:uri="http://schemas.microsoft.com/sharepoint/v3/contenttype/forms"/>
  </ds:schemaRefs>
</ds:datastoreItem>
</file>

<file path=customXml/itemProps2.xml><?xml version="1.0" encoding="utf-8"?>
<ds:datastoreItem xmlns:ds="http://schemas.openxmlformats.org/officeDocument/2006/customXml" ds:itemID="{3D65C290-61F4-44EE-8DE1-E908EE9F9E89}">
  <ds:schemaRefs>
    <ds:schemaRef ds:uri="87c57fd4-e6b1-4cf6-9723-831ad817bb93"/>
    <ds:schemaRef ds:uri="956f8374-eac6-4c01-9e9a-c7d7573af74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D769182-6287-4EA5-AC21-735FA87CB619}">
  <ds:schemaRefs>
    <ds:schemaRef ds:uri="87c57fd4-e6b1-4cf6-9723-831ad817bb93"/>
    <ds:schemaRef ds:uri="956f8374-eac6-4c01-9e9a-c7d7573af74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PresentationFormat>Widescreen</PresentationFormat>
  <Slides>22</Slides>
  <Notes>20</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4_BCG Grid 16:9</vt:lpstr>
      <vt:lpstr>PowerPoint Presentation</vt:lpstr>
      <vt:lpstr>PowerPoint Presentation</vt:lpstr>
      <vt:lpstr> 地域の現状と抱えている課題</vt:lpstr>
      <vt:lpstr> 目指す姿と実現ステップ</vt:lpstr>
      <vt:lpstr> 成果 (アウトカム) 指標 　a. ロジックツリー</vt:lpstr>
      <vt:lpstr> 成果 (アウトカム) 指標 　a. ロジックツリー</vt:lpstr>
      <vt:lpstr> 成果 (アウトカム) 指標 　a. ロジックツリー</vt:lpstr>
      <vt:lpstr> 成果 (アウトカム) 指標 　b.中間アウトカムの設定</vt:lpstr>
      <vt:lpstr> ソリューションの概要</vt:lpstr>
      <vt:lpstr>PowerPoint Presentation</vt:lpstr>
      <vt:lpstr>PowerPoint Presentation</vt:lpstr>
      <vt:lpstr>PowerPoint Presentation</vt:lpstr>
      <vt:lpstr>PowerPoint Presentation</vt:lpstr>
      <vt:lpstr>PowerPoint Presentation</vt:lpstr>
      <vt:lpstr>PowerPoint Presentation</vt:lpstr>
      <vt:lpstr> 実装・横展開に向けた具体的計画</vt:lpstr>
      <vt:lpstr> 横展開の体制</vt:lpstr>
      <vt:lpstr> 資金計画</vt:lpstr>
      <vt:lpstr> エコシステム</vt:lpstr>
      <vt:lpstr> 他地域への横展開の方策・普及啓発活動</vt:lpstr>
      <vt:lpstr> 「デジ活」中山間地域への登録事業</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0x0101004D0FD4A8DAF05E499AF02B575CC670D6</vt:lpwstr>
  </property>
  <property fmtid="{D5CDD505-2E9C-101B-9397-08002B2CF9AE}" pid="3" name="MediaServiceImageTags">
    <vt:lpwstr/>
  </property>
</Properties>
</file>