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2" autoAdjust="0"/>
  </p:normalViewPr>
  <p:slideViewPr>
    <p:cSldViewPr snapToGrid="0"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Relationship Id="rId7" Target="../customXml/item1.xml" Type="http://schemas.openxmlformats.org/officeDocument/2006/relationships/customXml"/><Relationship Id="rId8" Target="../customXml/item2.xml" Type="http://schemas.openxmlformats.org/officeDocument/2006/relationships/customXml"/><Relationship Id="rId9" Target="../customXml/item3.xml" Type="http://schemas.openxmlformats.org/officeDocument/2006/relationships/custom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2019/12/24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183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2019/12/24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649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2019/12/24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79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2019/12/24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21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2019/12/24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399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2019/12/24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2217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2019/12/24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406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2019/12/24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873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2019/12/24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51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2019/12/24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298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0829-487A-4A77-A7EF-5BB957685D08}" type="datetimeFigureOut">
              <a:rPr kumimoji="1" lang="ja-JP" altLang="en-US" smtClean="0"/>
              <a:t>2019/12/24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8450430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40829-487A-4A77-A7EF-5BB957685D08}" type="datetimeFigureOut">
              <a:rPr kumimoji="1" lang="ja-JP" altLang="en-US" smtClean="0"/>
              <a:t>2019/12/24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0D68C-BF40-4ABE-A479-99B2E7CFB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33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0" y="935354"/>
            <a:ext cx="9144000" cy="0"/>
          </a:xfrm>
          <a:prstGeom prst="line">
            <a:avLst/>
          </a:prstGeom>
          <a:ln w="50800" cmpd="thickThin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179512" y="50371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関　連　研　究　開　発　等　相　関　図</a:t>
            </a:r>
            <a:endParaRPr kumimoji="1" lang="en-US" altLang="ja-JP" sz="20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2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（○　○　に　関　す　る　研　究　開　発）</a:t>
            </a:r>
            <a:endParaRPr lang="en-US" altLang="ja-JP" sz="20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en-US" altLang="ja-JP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Positioning map among the proposal R&amp;D and the related R&amp;Ds</a:t>
            </a:r>
            <a:r>
              <a:rPr lang="en-US" altLang="ja-JP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kumimoji="1" lang="en-US" altLang="ja-JP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  <a:endPara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8" name="直線矢印コネクタ 7"/>
          <p:cNvCxnSpPr/>
          <p:nvPr/>
        </p:nvCxnSpPr>
        <p:spPr>
          <a:xfrm>
            <a:off x="0" y="6381328"/>
            <a:ext cx="8892480" cy="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3500111" y="987746"/>
            <a:ext cx="0" cy="5393582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2528003" y="6407901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2020</a:t>
            </a:r>
            <a:r>
              <a:rPr kumimoji="1"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４</a:t>
            </a:r>
            <a:r>
              <a:rPr kumimoji="1"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月</a:t>
            </a:r>
            <a:endParaRPr kumimoji="1" lang="ja-JP" altLang="en-US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789569" y="3343005"/>
            <a:ext cx="1260140" cy="94770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2021</a:t>
            </a:r>
            <a:r>
              <a:rPr kumimoji="1" lang="ja-JP" altLang="en-US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～</a:t>
            </a:r>
            <a:r>
              <a:rPr kumimoji="1" lang="en-US" altLang="ja-JP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2022</a:t>
            </a:r>
            <a:br>
              <a:rPr kumimoji="1" lang="en-US" altLang="ja-JP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en-US" altLang="ja-JP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SCOPE</a:t>
            </a:r>
          </a:p>
          <a:p>
            <a:pPr algn="ctr"/>
            <a:r>
              <a:rPr lang="ja-JP" altLang="en-US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フェーズ</a:t>
            </a:r>
            <a:r>
              <a:rPr lang="en-US" altLang="ja-JP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Ⅱ</a:t>
            </a:r>
            <a:br>
              <a:rPr lang="en-US" altLang="ja-JP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en-US" altLang="ja-JP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2000</a:t>
            </a:r>
            <a:r>
              <a:rPr lang="ja-JP" altLang="en-US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万円</a:t>
            </a:r>
            <a:endParaRPr lang="en-US" altLang="ja-JP" sz="1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336489" y="1033548"/>
            <a:ext cx="262051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2018</a:t>
            </a:r>
            <a:r>
              <a:rPr kumimoji="1"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～</a:t>
            </a:r>
            <a:r>
              <a:rPr kumimoji="1"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2020</a:t>
            </a:r>
          </a:p>
          <a:p>
            <a:pPr algn="ctr"/>
            <a:r>
              <a:rPr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SCOPE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以外の競争的資金　代表者　</a:t>
            </a:r>
            <a:r>
              <a:rPr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500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万円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kumimoji="1"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＊</a:t>
            </a:r>
            <a:r>
              <a:rPr kumimoji="1"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＊</a:t>
            </a:r>
            <a:r>
              <a:rPr kumimoji="1"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の基礎</a:t>
            </a:r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研究</a:t>
            </a:r>
            <a:endParaRPr kumimoji="1" lang="ja-JP" altLang="en-US" sz="1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049232" y="1700808"/>
            <a:ext cx="3124573" cy="574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2019</a:t>
            </a:r>
            <a:r>
              <a:rPr kumimoji="1"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～</a:t>
            </a:r>
            <a:r>
              <a:rPr kumimoji="1"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2021</a:t>
            </a:r>
          </a:p>
          <a:p>
            <a:pPr algn="ctr"/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競争的資金以外の研究開発資金 代表者　</a:t>
            </a:r>
            <a:r>
              <a:rPr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2500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万円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kumimoji="1"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＊＊</a:t>
            </a:r>
            <a:r>
              <a:rPr kumimoji="1"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の要素開発</a:t>
            </a:r>
            <a:endParaRPr kumimoji="1" lang="ja-JP" altLang="en-US" sz="1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103629" y="5936071"/>
            <a:ext cx="864096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論文</a:t>
            </a:r>
            <a:r>
              <a:rPr lang="ja-JP" altLang="en-US" sz="10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１</a:t>
            </a:r>
            <a:endParaRPr kumimoji="1" lang="ja-JP" altLang="en-US" sz="10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766719" y="2476859"/>
            <a:ext cx="1666318" cy="57450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2018</a:t>
            </a:r>
            <a:r>
              <a:rPr kumimoji="1"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～</a:t>
            </a:r>
            <a:r>
              <a:rPr kumimoji="1"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2019</a:t>
            </a:r>
          </a:p>
          <a:p>
            <a:pPr algn="ctr"/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大学内予算　</a:t>
            </a:r>
            <a:r>
              <a:rPr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200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万円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kumimoji="1"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＊＊</a:t>
            </a:r>
            <a:r>
              <a:rPr kumimoji="1"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の基礎研究</a:t>
            </a:r>
            <a:endParaRPr kumimoji="1" lang="ja-JP" altLang="en-US" sz="1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566979" y="2476859"/>
            <a:ext cx="2445181" cy="57450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2020</a:t>
            </a:r>
            <a:r>
              <a:rPr kumimoji="1"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～</a:t>
            </a:r>
            <a:r>
              <a:rPr kumimoji="1"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2022</a:t>
            </a:r>
          </a:p>
          <a:p>
            <a:pPr algn="ctr"/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大学内特別予算　</a:t>
            </a:r>
            <a:r>
              <a:rPr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1000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万円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kumimoji="1"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＊＊</a:t>
            </a:r>
            <a:r>
              <a:rPr kumimoji="1"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の応用研究</a:t>
            </a:r>
            <a:endParaRPr kumimoji="1" lang="ja-JP" altLang="en-US" sz="1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434536" y="5926671"/>
            <a:ext cx="864096" cy="3793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論文</a:t>
            </a:r>
            <a:r>
              <a:rPr lang="ja-JP" altLang="en-US" sz="10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２</a:t>
            </a:r>
            <a:endParaRPr kumimoji="1" lang="ja-JP" altLang="en-US" sz="10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866342" y="5916734"/>
            <a:ext cx="864096" cy="3793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論文３</a:t>
            </a:r>
            <a:endParaRPr kumimoji="1" lang="ja-JP" altLang="en-US" sz="10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368437" y="5908721"/>
            <a:ext cx="864096" cy="3954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論文</a:t>
            </a:r>
            <a:r>
              <a:rPr lang="ja-JP" altLang="en-US" sz="10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４</a:t>
            </a:r>
            <a:endParaRPr kumimoji="1" lang="ja-JP" altLang="en-US" sz="10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1334671" y="5424073"/>
            <a:ext cx="864096" cy="3671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受賞１</a:t>
            </a:r>
            <a:endParaRPr kumimoji="1" lang="ja-JP" altLang="en-US" sz="10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589636" y="5424073"/>
            <a:ext cx="864096" cy="3671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受賞</a:t>
            </a:r>
            <a:r>
              <a:rPr lang="ja-JP" altLang="en-US" sz="10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２</a:t>
            </a:r>
            <a:endParaRPr kumimoji="1" lang="ja-JP" altLang="en-US" sz="10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2268578" y="4909198"/>
            <a:ext cx="864096" cy="3671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知</a:t>
            </a:r>
            <a:r>
              <a:rPr lang="ja-JP" altLang="en-US" sz="10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財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１</a:t>
            </a:r>
            <a:endParaRPr kumimoji="1" lang="ja-JP" altLang="en-US" sz="10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3948208" y="4909198"/>
            <a:ext cx="864096" cy="3671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知</a:t>
            </a:r>
            <a:r>
              <a:rPr lang="ja-JP" altLang="en-US" sz="10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財</a:t>
            </a:r>
            <a:r>
              <a:rPr lang="ja-JP" altLang="en-US" sz="10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２</a:t>
            </a:r>
            <a:endParaRPr kumimoji="1" lang="ja-JP" altLang="en-US" sz="10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4" name="四角形吹き出し 33"/>
          <p:cNvSpPr/>
          <p:nvPr/>
        </p:nvSpPr>
        <p:spPr>
          <a:xfrm>
            <a:off x="209948" y="1454289"/>
            <a:ext cx="882960" cy="360040"/>
          </a:xfrm>
          <a:prstGeom prst="wedgeRectCallout">
            <a:avLst>
              <a:gd name="adj1" fmla="val 74595"/>
              <a:gd name="adj2" fmla="val 17148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外部資金による関連研究開発</a:t>
            </a:r>
            <a:endParaRPr kumimoji="1" lang="ja-JP" altLang="en-US" sz="8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6" name="四角形吹き出し 35"/>
          <p:cNvSpPr/>
          <p:nvPr/>
        </p:nvSpPr>
        <p:spPr>
          <a:xfrm>
            <a:off x="469031" y="2435513"/>
            <a:ext cx="1086463" cy="360040"/>
          </a:xfrm>
          <a:prstGeom prst="wedgeRectCallout">
            <a:avLst>
              <a:gd name="adj1" fmla="val 69871"/>
              <a:gd name="adj2" fmla="val 53429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自機関予算による関連研究開発</a:t>
            </a:r>
            <a:endParaRPr kumimoji="1" lang="ja-JP" altLang="en-US" sz="9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6385261" y="1641609"/>
            <a:ext cx="2288825" cy="7421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023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～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2025</a:t>
            </a: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事業化に必要な追加研究資金</a:t>
            </a:r>
            <a:r>
              <a:rPr lang="en-US" altLang="ja-JP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7000</a:t>
            </a:r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万円</a:t>
            </a:r>
            <a:endParaRPr lang="en-US" altLang="ja-JP" sz="1200" dirty="0" smtClean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＊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＊に関するシステム展開</a:t>
            </a:r>
            <a:endParaRPr kumimoji="1" lang="ja-JP" altLang="en-US" sz="12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6702727" y="3264003"/>
            <a:ext cx="1973339" cy="8780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2024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～</a:t>
            </a:r>
            <a:endParaRPr kumimoji="1" lang="en-US" altLang="ja-JP" sz="1200" dirty="0" smtClean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事化に向けた実証実験に</a:t>
            </a:r>
            <a:r>
              <a:rPr lang="en-US" altLang="ja-JP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/>
            </a:r>
            <a:br>
              <a:rPr lang="en-US" altLang="ja-JP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必要な資金　</a:t>
            </a:r>
            <a:r>
              <a:rPr lang="en-US" altLang="ja-JP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5000</a:t>
            </a:r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万円</a:t>
            </a:r>
            <a:endParaRPr lang="en-US" altLang="ja-JP" sz="1200" dirty="0" smtClean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＊＊の実証実験</a:t>
            </a:r>
            <a:endParaRPr kumimoji="1" lang="ja-JP" altLang="en-US" sz="12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5" name="四角形吹き出し 34"/>
          <p:cNvSpPr/>
          <p:nvPr/>
        </p:nvSpPr>
        <p:spPr>
          <a:xfrm>
            <a:off x="6644040" y="6508163"/>
            <a:ext cx="576064" cy="218383"/>
          </a:xfrm>
          <a:prstGeom prst="wedgeRectCallout">
            <a:avLst>
              <a:gd name="adj1" fmla="val 69871"/>
              <a:gd name="adj2" fmla="val 53429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注釈</a:t>
            </a:r>
            <a:endParaRPr kumimoji="1" lang="ja-JP" altLang="en-US" sz="10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308304" y="6432688"/>
            <a:ext cx="1218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提出時には全ての注釈を削除してください。</a:t>
            </a:r>
            <a:endParaRPr kumimoji="1" lang="ja-JP" altLang="en-US" sz="9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cxnSp>
        <p:nvCxnSpPr>
          <p:cNvPr id="42" name="直線矢印コネクタ 41"/>
          <p:cNvCxnSpPr>
            <a:stCxn id="16" idx="3"/>
            <a:endCxn id="39" idx="1"/>
          </p:cNvCxnSpPr>
          <p:nvPr/>
        </p:nvCxnSpPr>
        <p:spPr>
          <a:xfrm flipV="1">
            <a:off x="6049709" y="3703045"/>
            <a:ext cx="653018" cy="113811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stCxn id="16" idx="3"/>
          </p:cNvCxnSpPr>
          <p:nvPr/>
        </p:nvCxnSpPr>
        <p:spPr>
          <a:xfrm flipV="1">
            <a:off x="6049709" y="2383774"/>
            <a:ext cx="594331" cy="1433082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正方形/長方形 43"/>
          <p:cNvSpPr/>
          <p:nvPr/>
        </p:nvSpPr>
        <p:spPr>
          <a:xfrm>
            <a:off x="85622" y="3887229"/>
            <a:ext cx="1250867" cy="48208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2010</a:t>
            </a:r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年頃</a:t>
            </a:r>
            <a:endParaRPr kumimoji="1" lang="en-US" altLang="ja-JP" sz="1000" dirty="0" smtClean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＊</a:t>
            </a:r>
            <a:r>
              <a:rPr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＊の研究</a:t>
            </a:r>
            <a:endParaRPr kumimoji="1" lang="ja-JP" altLang="en-US" sz="10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5" name="四角形吹き出し 44"/>
          <p:cNvSpPr/>
          <p:nvPr/>
        </p:nvSpPr>
        <p:spPr>
          <a:xfrm>
            <a:off x="565561" y="3343005"/>
            <a:ext cx="785058" cy="360040"/>
          </a:xfrm>
          <a:prstGeom prst="wedgeRectCallout">
            <a:avLst>
              <a:gd name="adj1" fmla="val -44413"/>
              <a:gd name="adj2" fmla="val 97528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起源</a:t>
            </a:r>
            <a:endParaRPr kumimoji="1" lang="ja-JP" altLang="en-US" sz="9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6" name="四角形吹き出し 45"/>
          <p:cNvSpPr/>
          <p:nvPr/>
        </p:nvSpPr>
        <p:spPr>
          <a:xfrm>
            <a:off x="7923463" y="116632"/>
            <a:ext cx="1018493" cy="533963"/>
          </a:xfrm>
          <a:prstGeom prst="wedgeRectCallout">
            <a:avLst>
              <a:gd name="adj1" fmla="val -35659"/>
              <a:gd name="adj2" fmla="val 80504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記入例</a:t>
            </a:r>
            <a:endParaRPr kumimoji="1" lang="ja-JP" altLang="en-US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9" name="四角形吹き出し 48"/>
          <p:cNvSpPr/>
          <p:nvPr/>
        </p:nvSpPr>
        <p:spPr>
          <a:xfrm>
            <a:off x="7282331" y="2668333"/>
            <a:ext cx="1119049" cy="474573"/>
          </a:xfrm>
          <a:prstGeom prst="wedgeRectCallout">
            <a:avLst>
              <a:gd name="adj1" fmla="val -36873"/>
              <a:gd name="adj2" fmla="val 73549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成果の事業化や</a:t>
            </a:r>
            <a:r>
              <a:rPr kumimoji="1" lang="en-US" altLang="ja-JP" sz="9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/>
            </a:r>
            <a:br>
              <a:rPr kumimoji="1" lang="en-US" altLang="ja-JP" sz="9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kumimoji="1" lang="ja-JP" altLang="en-US" sz="9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社会への直接還元を踏まえた取組②</a:t>
            </a:r>
            <a:endParaRPr kumimoji="1" lang="ja-JP" altLang="en-US" sz="9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3672551" y="3342709"/>
            <a:ext cx="1054581" cy="94799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2020</a:t>
            </a:r>
            <a:br>
              <a:rPr kumimoji="1" lang="en-US" altLang="ja-JP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en-US" altLang="ja-JP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SCOPE</a:t>
            </a:r>
          </a:p>
          <a:p>
            <a:pPr algn="ctr"/>
            <a:r>
              <a:rPr lang="en-US" altLang="ja-JP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  <a:r>
              <a:rPr lang="ja-JP" altLang="en-US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フェーズ</a:t>
            </a:r>
            <a:r>
              <a:rPr lang="en-US" altLang="ja-JP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Ⅰ</a:t>
            </a:r>
          </a:p>
          <a:p>
            <a:pPr algn="ctr"/>
            <a:r>
              <a:rPr lang="en-US" altLang="ja-JP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300</a:t>
            </a:r>
            <a:r>
              <a:rPr lang="ja-JP" altLang="en-US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万円</a:t>
            </a:r>
            <a:endParaRPr lang="en-US" altLang="ja-JP" sz="1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7012351" y="5135583"/>
            <a:ext cx="1973339" cy="106445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2025</a:t>
            </a:r>
            <a:r>
              <a:rPr kumimoji="1" lang="ja-JP" altLang="en-US" sz="120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～</a:t>
            </a:r>
            <a:endParaRPr kumimoji="1" lang="en-US" altLang="ja-JP" sz="1200" dirty="0" smtClean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研究成果に基づく商品の</a:t>
            </a:r>
            <a:r>
              <a:rPr lang="en-US" altLang="ja-JP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/>
            </a:r>
            <a:br>
              <a:rPr lang="en-US" altLang="ja-JP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サンプル出荷</a:t>
            </a:r>
            <a:endParaRPr lang="en-US" altLang="ja-JP" sz="1200" dirty="0" smtClean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販売予測＊＊個　＊＊万円</a:t>
            </a:r>
            <a:endParaRPr kumimoji="1" lang="en-US" altLang="ja-JP" sz="1200" dirty="0" smtClean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関連</a:t>
            </a:r>
            <a:r>
              <a:rPr lang="en-US" altLang="ja-JP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ICT</a:t>
            </a:r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サービスの開始</a:t>
            </a:r>
            <a:endParaRPr kumimoji="1" lang="en-US" altLang="ja-JP" sz="1200" dirty="0" smtClean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cxnSp>
        <p:nvCxnSpPr>
          <p:cNvPr id="104" name="直線矢印コネクタ 103"/>
          <p:cNvCxnSpPr>
            <a:stCxn id="16" idx="3"/>
          </p:cNvCxnSpPr>
          <p:nvPr/>
        </p:nvCxnSpPr>
        <p:spPr>
          <a:xfrm>
            <a:off x="6049709" y="3816856"/>
            <a:ext cx="962642" cy="1459446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四角形吹き出し 106"/>
          <p:cNvSpPr/>
          <p:nvPr/>
        </p:nvSpPr>
        <p:spPr>
          <a:xfrm>
            <a:off x="7557017" y="4504972"/>
            <a:ext cx="1119049" cy="474573"/>
          </a:xfrm>
          <a:prstGeom prst="wedgeRectCallout">
            <a:avLst>
              <a:gd name="adj1" fmla="val -36873"/>
              <a:gd name="adj2" fmla="val 73549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成果の事業化や</a:t>
            </a:r>
            <a:r>
              <a:rPr kumimoji="1" lang="en-US" altLang="ja-JP" sz="9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/>
            </a:r>
            <a:br>
              <a:rPr kumimoji="1" lang="en-US" altLang="ja-JP" sz="9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kumimoji="1" lang="ja-JP" altLang="en-US" sz="9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社会への直接還元を踏まえた取組③</a:t>
            </a:r>
            <a:endParaRPr kumimoji="1" lang="ja-JP" altLang="en-US" sz="9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8" name="四角形吹き出し 107"/>
          <p:cNvSpPr/>
          <p:nvPr/>
        </p:nvSpPr>
        <p:spPr>
          <a:xfrm>
            <a:off x="7220104" y="1033548"/>
            <a:ext cx="1119049" cy="474573"/>
          </a:xfrm>
          <a:prstGeom prst="wedgeRectCallout">
            <a:avLst>
              <a:gd name="adj1" fmla="val -36873"/>
              <a:gd name="adj2" fmla="val 73549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成果の事業化や</a:t>
            </a:r>
            <a:r>
              <a:rPr kumimoji="1" lang="en-US" altLang="ja-JP" sz="9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/>
            </a:r>
            <a:br>
              <a:rPr kumimoji="1" lang="en-US" altLang="ja-JP" sz="9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kumimoji="1" lang="ja-JP" altLang="en-US" sz="9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社会への直接還元を踏まえた取組①</a:t>
            </a:r>
            <a:endParaRPr kumimoji="1" lang="ja-JP" altLang="en-US" sz="9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1" name="四角形吹き出し 40"/>
          <p:cNvSpPr/>
          <p:nvPr/>
        </p:nvSpPr>
        <p:spPr>
          <a:xfrm>
            <a:off x="568245" y="386669"/>
            <a:ext cx="1274929" cy="296707"/>
          </a:xfrm>
          <a:prstGeom prst="wedgeRectCallout">
            <a:avLst>
              <a:gd name="adj1" fmla="val 97881"/>
              <a:gd name="adj2" fmla="val 17148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900" dirty="0" smtClean="0">
                <a:solidFill>
                  <a:srgbClr val="0070C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課題名を記載</a:t>
            </a:r>
            <a:endParaRPr kumimoji="1" lang="ja-JP" altLang="en-US" sz="900" dirty="0">
              <a:solidFill>
                <a:srgbClr val="0070C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7" name="四角形吹き出し 46"/>
          <p:cNvSpPr/>
          <p:nvPr/>
        </p:nvSpPr>
        <p:spPr>
          <a:xfrm>
            <a:off x="27233" y="5548681"/>
            <a:ext cx="1288222" cy="360040"/>
          </a:xfrm>
          <a:prstGeom prst="wedgeRectCallout">
            <a:avLst>
              <a:gd name="adj1" fmla="val 68957"/>
              <a:gd name="adj2" fmla="val 64012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主要な関係論文実績・</a:t>
            </a:r>
            <a:r>
              <a:rPr lang="ja-JP" altLang="en-US" sz="9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予定</a:t>
            </a:r>
            <a:r>
              <a:rPr lang="ja-JP" altLang="en-US" sz="900" dirty="0">
                <a:solidFill>
                  <a:srgbClr val="0070C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（具体名を記載</a:t>
            </a:r>
            <a:r>
              <a:rPr lang="ja-JP" altLang="en-US" sz="900" dirty="0" smtClean="0">
                <a:solidFill>
                  <a:srgbClr val="0070C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ja-JP" altLang="en-US" sz="900" dirty="0">
              <a:solidFill>
                <a:srgbClr val="0070C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8" name="四角形吹き出し 47"/>
          <p:cNvSpPr/>
          <p:nvPr/>
        </p:nvSpPr>
        <p:spPr>
          <a:xfrm>
            <a:off x="27233" y="5135583"/>
            <a:ext cx="1288222" cy="360040"/>
          </a:xfrm>
          <a:prstGeom prst="wedgeRectCallout">
            <a:avLst>
              <a:gd name="adj1" fmla="val 57221"/>
              <a:gd name="adj2" fmla="val 28033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論文賞等の受賞実績</a:t>
            </a:r>
            <a:endParaRPr kumimoji="1" lang="en-US" altLang="ja-JP" sz="900" dirty="0" smtClean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900" dirty="0" smtClean="0">
                <a:solidFill>
                  <a:srgbClr val="0070C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（具体名を記載）</a:t>
            </a:r>
            <a:endParaRPr kumimoji="1" lang="ja-JP" altLang="en-US" sz="900" dirty="0">
              <a:solidFill>
                <a:srgbClr val="0070C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0" name="四角形吹き出し 49"/>
          <p:cNvSpPr/>
          <p:nvPr/>
        </p:nvSpPr>
        <p:spPr>
          <a:xfrm>
            <a:off x="958090" y="4732710"/>
            <a:ext cx="1091143" cy="360040"/>
          </a:xfrm>
          <a:prstGeom prst="wedgeRectCallout">
            <a:avLst>
              <a:gd name="adj1" fmla="val 74290"/>
              <a:gd name="adj2" fmla="val 42592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特許等実績・予定</a:t>
            </a:r>
            <a:endParaRPr kumimoji="1" lang="en-US" altLang="ja-JP" sz="900" dirty="0" smtClean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900" dirty="0" smtClean="0">
                <a:solidFill>
                  <a:srgbClr val="0070C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（具体名を記載）</a:t>
            </a:r>
            <a:endParaRPr kumimoji="1" lang="ja-JP" altLang="en-US" sz="900" dirty="0">
              <a:solidFill>
                <a:srgbClr val="0070C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7876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8956A9F120C674FB76CB8BB41814025" ma:contentTypeVersion="13" ma:contentTypeDescription="新しいドキュメントを作成します。" ma:contentTypeScope="" ma:versionID="66ad7d3fc42f6707361095b9cf340cd9">
  <xsd:schema xmlns:xsd="http://www.w3.org/2001/XMLSchema" xmlns:xs="http://www.w3.org/2001/XMLSchema" xmlns:p="http://schemas.microsoft.com/office/2006/metadata/properties" xmlns:ns2="6cad1ade-3c4e-448c-9481-92a580b6a5c3" xmlns:ns3="1d397f78-0df8-4b09-af30-c349055ccc08" targetNamespace="http://schemas.microsoft.com/office/2006/metadata/properties" ma:root="true" ma:fieldsID="8051c2e4c451ae114b41e71ebbb6d9f8" ns2:_="" ns3:_="">
    <xsd:import namespace="6cad1ade-3c4e-448c-9481-92a580b6a5c3"/>
    <xsd:import namespace="1d397f78-0df8-4b09-af30-c349055ccc08"/>
    <xsd:element name="properties">
      <xsd:complexType>
        <xsd:sequence>
          <xsd:element name="documentManagement">
            <xsd:complexType>
              <xsd:all>
                <xsd:element ref="ns2:MediaServiceBillingMetadata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d1ade-3c4e-448c-9481-92a580b6a5c3" elementFormDefault="qualified">
    <xsd:import namespace="http://schemas.microsoft.com/office/2006/documentManagement/types"/>
    <xsd:import namespace="http://schemas.microsoft.com/office/infopath/2007/PartnerControls"/>
    <xsd:element name="MediaServiceBillingMetadata" ma:index="8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397f78-0df8-4b09-af30-c349055ccc0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1c6910-4142-4722-9493-dfac4b995c63}" ma:internalName="TaxCatchAll" ma:showField="CatchAllData" ma:web="1d397f78-0df8-4b09-af30-c349055ccc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d397f78-0df8-4b09-af30-c349055ccc08" xsi:nil="true"/>
    <lcf76f155ced4ddcb4097134ff3c332f xmlns="6cad1ade-3c4e-448c-9481-92a580b6a5c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81DD382-0434-401F-BAF7-307DF117BEFB}"/>
</file>

<file path=customXml/itemProps2.xml><?xml version="1.0" encoding="utf-8"?>
<ds:datastoreItem xmlns:ds="http://schemas.openxmlformats.org/officeDocument/2006/customXml" ds:itemID="{03942CB2-7773-41B2-A1E6-9E1BFC5812DF}"/>
</file>

<file path=customXml/itemProps3.xml><?xml version="1.0" encoding="utf-8"?>
<ds:datastoreItem xmlns:ds="http://schemas.openxmlformats.org/officeDocument/2006/customXml" ds:itemID="{9E9143CF-AB9E-49E2-8B9B-080916F0FBBE}"/>
</file>

<file path=docProps/app.xml><?xml version="1.0" encoding="utf-8"?>
<Properties xmlns="http://schemas.openxmlformats.org/officeDocument/2006/extended-properties" xmlns:vt="http://schemas.openxmlformats.org/officeDocument/2006/docPropsVTypes">
  <Words>175</Words>
  <PresentationFormat>画面に合わせる (4:3)</PresentationFormat>
  <Paragraphs>56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HGP創英角ｺﾞｼｯｸUB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0x01010008956A9F120C674FB76CB8BB41814025</vt:lpwstr>
  </property>
</Properties>
</file>