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handoutMasterIdLst>
    <p:handoutMasterId r:id="rId3"/>
  </p:handoutMasterIdLst>
  <p:sldIdLst>
    <p:sldId id="256" r:id="rId2"/>
  </p:sldIdLst>
  <p:sldSz cx="9906000" cy="6858000" type="A4"/>
  <p:notesSz cx="6735763" cy="9866313"/>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1" autoAdjust="0"/>
    <p:restoredTop sz="90929"/>
  </p:normalViewPr>
  <p:slideViewPr>
    <p:cSldViewPr>
      <p:cViewPr>
        <p:scale>
          <a:sx n="100" d="100"/>
          <a:sy n="100" d="100"/>
        </p:scale>
        <p:origin x="144" y="30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handoutMasters/handoutMaster1.xml" Type="http://schemas.openxmlformats.org/officeDocument/2006/relationships/handoutMaster"/><Relationship Id="rId4" Target="commentAuthors.xml" Type="http://schemas.openxmlformats.org/officeDocument/2006/relationships/commentAuthor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ustomXml/item1.xml" Type="http://schemas.openxmlformats.org/officeDocument/2006/relationships/customXml"/></Relationships>
</file>

<file path=ppt/handoutMasters/_rels/handoutMaster1.xml.rels><?xml version="1.0" encoding="UTF-8" standalone="yes"?><Relationships xmlns="http://schemas.openxmlformats.org/package/2006/relationships"><Relationship Id="rId1" Target="../theme/theme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ja-JP"/>
          </a:p>
        </p:txBody>
      </p:sp>
      <p:sp>
        <p:nvSpPr>
          <p:cNvPr id="4099" name="Rectangle 1027"/>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ja-JP"/>
          </a:p>
        </p:txBody>
      </p:sp>
      <p:sp>
        <p:nvSpPr>
          <p:cNvPr id="4100" name="Rectangle 1028"/>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ja-JP"/>
          </a:p>
        </p:txBody>
      </p:sp>
      <p:sp>
        <p:nvSpPr>
          <p:cNvPr id="4101" name="Rectangle 1029"/>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E1F4A0-B4E6-455C-8133-68875631A137}" type="slidenum">
              <a:rPr lang="en-US" altLang="ja-JP"/>
              <a:pPr>
                <a:defRPr/>
              </a:pPr>
              <a:t>‹#›</a:t>
            </a:fld>
            <a:endParaRPr lang="en-US" altLang="ja-JP"/>
          </a:p>
        </p:txBody>
      </p:sp>
    </p:spTree>
    <p:extLst>
      <p:ext uri="{BB962C8B-B14F-4D97-AF65-F5344CB8AC3E}">
        <p14:creationId xmlns:p14="http://schemas.microsoft.com/office/powerpoint/2010/main" val="21837130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8378280-D146-4E48-9C5E-9F73F26D0694}" type="slidenum">
              <a:rPr lang="en-US" altLang="ja-JP"/>
              <a:pPr>
                <a:defRPr/>
              </a:pPr>
              <a:t>‹#›</a:t>
            </a:fld>
            <a:endParaRPr lang="en-US" altLang="ja-JP"/>
          </a:p>
        </p:txBody>
      </p:sp>
    </p:spTree>
    <p:extLst>
      <p:ext uri="{BB962C8B-B14F-4D97-AF65-F5344CB8AC3E}">
        <p14:creationId xmlns:p14="http://schemas.microsoft.com/office/powerpoint/2010/main" val="169577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7C9BF03-F888-493F-BA64-9641C6F76E8A}" type="slidenum">
              <a:rPr lang="en-US" altLang="ja-JP"/>
              <a:pPr>
                <a:defRPr/>
              </a:pPr>
              <a:t>‹#›</a:t>
            </a:fld>
            <a:endParaRPr lang="en-US" altLang="ja-JP"/>
          </a:p>
        </p:txBody>
      </p:sp>
    </p:spTree>
    <p:extLst>
      <p:ext uri="{BB962C8B-B14F-4D97-AF65-F5344CB8AC3E}">
        <p14:creationId xmlns:p14="http://schemas.microsoft.com/office/powerpoint/2010/main" val="642106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609600"/>
            <a:ext cx="2105025"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42950" y="609600"/>
            <a:ext cx="6149975"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4543084-BA2A-4816-9503-6594FDEB663C}" type="slidenum">
              <a:rPr lang="en-US" altLang="ja-JP"/>
              <a:pPr>
                <a:defRPr/>
              </a:pPr>
              <a:t>‹#›</a:t>
            </a:fld>
            <a:endParaRPr lang="en-US" altLang="ja-JP"/>
          </a:p>
        </p:txBody>
      </p:sp>
    </p:spTree>
    <p:extLst>
      <p:ext uri="{BB962C8B-B14F-4D97-AF65-F5344CB8AC3E}">
        <p14:creationId xmlns:p14="http://schemas.microsoft.com/office/powerpoint/2010/main" val="4284875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2EE692B-5C88-40C4-AEB3-83EFDCFAED76}" type="slidenum">
              <a:rPr lang="en-US" altLang="ja-JP"/>
              <a:pPr>
                <a:defRPr/>
              </a:pPr>
              <a:t>‹#›</a:t>
            </a:fld>
            <a:endParaRPr lang="en-US" altLang="ja-JP"/>
          </a:p>
        </p:txBody>
      </p:sp>
    </p:spTree>
    <p:extLst>
      <p:ext uri="{BB962C8B-B14F-4D97-AF65-F5344CB8AC3E}">
        <p14:creationId xmlns:p14="http://schemas.microsoft.com/office/powerpoint/2010/main" val="893997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BAA8ABA-D22D-4EDF-BBCD-4AC8AB475958}" type="slidenum">
              <a:rPr lang="en-US" altLang="ja-JP"/>
              <a:pPr>
                <a:defRPr/>
              </a:pPr>
              <a:t>‹#›</a:t>
            </a:fld>
            <a:endParaRPr lang="en-US" altLang="ja-JP"/>
          </a:p>
        </p:txBody>
      </p:sp>
    </p:spTree>
    <p:extLst>
      <p:ext uri="{BB962C8B-B14F-4D97-AF65-F5344CB8AC3E}">
        <p14:creationId xmlns:p14="http://schemas.microsoft.com/office/powerpoint/2010/main" val="1406875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1A9205B-EF37-4991-B7EC-9F927AC71C5B}" type="slidenum">
              <a:rPr lang="en-US" altLang="ja-JP"/>
              <a:pPr>
                <a:defRPr/>
              </a:pPr>
              <a:t>‹#›</a:t>
            </a:fld>
            <a:endParaRPr lang="en-US" altLang="ja-JP"/>
          </a:p>
        </p:txBody>
      </p:sp>
    </p:spTree>
    <p:extLst>
      <p:ext uri="{BB962C8B-B14F-4D97-AF65-F5344CB8AC3E}">
        <p14:creationId xmlns:p14="http://schemas.microsoft.com/office/powerpoint/2010/main" val="1097600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E8664C0A-9733-419F-86E7-05E942232B27}" type="slidenum">
              <a:rPr lang="en-US" altLang="ja-JP"/>
              <a:pPr>
                <a:defRPr/>
              </a:pPr>
              <a:t>‹#›</a:t>
            </a:fld>
            <a:endParaRPr lang="en-US" altLang="ja-JP"/>
          </a:p>
        </p:txBody>
      </p:sp>
    </p:spTree>
    <p:extLst>
      <p:ext uri="{BB962C8B-B14F-4D97-AF65-F5344CB8AC3E}">
        <p14:creationId xmlns:p14="http://schemas.microsoft.com/office/powerpoint/2010/main" val="3985083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FE72C2B-AA80-4930-A4C5-45F0471087B3}" type="slidenum">
              <a:rPr lang="en-US" altLang="ja-JP"/>
              <a:pPr>
                <a:defRPr/>
              </a:pPr>
              <a:t>‹#›</a:t>
            </a:fld>
            <a:endParaRPr lang="en-US" altLang="ja-JP"/>
          </a:p>
        </p:txBody>
      </p:sp>
    </p:spTree>
    <p:extLst>
      <p:ext uri="{BB962C8B-B14F-4D97-AF65-F5344CB8AC3E}">
        <p14:creationId xmlns:p14="http://schemas.microsoft.com/office/powerpoint/2010/main" val="364788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30D8B943-F03A-4236-A347-2B41CA05038B}" type="slidenum">
              <a:rPr lang="en-US" altLang="ja-JP"/>
              <a:pPr>
                <a:defRPr/>
              </a:pPr>
              <a:t>‹#›</a:t>
            </a:fld>
            <a:endParaRPr lang="en-US" altLang="ja-JP"/>
          </a:p>
        </p:txBody>
      </p:sp>
    </p:spTree>
    <p:extLst>
      <p:ext uri="{BB962C8B-B14F-4D97-AF65-F5344CB8AC3E}">
        <p14:creationId xmlns:p14="http://schemas.microsoft.com/office/powerpoint/2010/main" val="170780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61DEF36-A812-4DCE-B3C5-9924087D75AF}" type="slidenum">
              <a:rPr lang="en-US" altLang="ja-JP"/>
              <a:pPr>
                <a:defRPr/>
              </a:pPr>
              <a:t>‹#›</a:t>
            </a:fld>
            <a:endParaRPr lang="en-US" altLang="ja-JP"/>
          </a:p>
        </p:txBody>
      </p:sp>
    </p:spTree>
    <p:extLst>
      <p:ext uri="{BB962C8B-B14F-4D97-AF65-F5344CB8AC3E}">
        <p14:creationId xmlns:p14="http://schemas.microsoft.com/office/powerpoint/2010/main" val="952193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FE92A75-2636-46AE-9E29-4B142D0F247E}" type="slidenum">
              <a:rPr lang="en-US" altLang="ja-JP"/>
              <a:pPr>
                <a:defRPr/>
              </a:pPr>
              <a:t>‹#›</a:t>
            </a:fld>
            <a:endParaRPr lang="en-US" altLang="ja-JP"/>
          </a:p>
        </p:txBody>
      </p:sp>
    </p:spTree>
    <p:extLst>
      <p:ext uri="{BB962C8B-B14F-4D97-AF65-F5344CB8AC3E}">
        <p14:creationId xmlns:p14="http://schemas.microsoft.com/office/powerpoint/2010/main" val="181442190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B0A10D4-784A-4EA2-BB73-7C8F3856024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8" name="Text Box 328"/>
          <p:cNvSpPr txBox="1">
            <a:spLocks noChangeArrowheads="1"/>
          </p:cNvSpPr>
          <p:nvPr/>
        </p:nvSpPr>
        <p:spPr bwMode="auto">
          <a:xfrm>
            <a:off x="567488" y="5344011"/>
            <a:ext cx="7833338" cy="147732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just" eaLnBrk="1" hangingPunct="1">
              <a:spcBef>
                <a:spcPct val="50000"/>
              </a:spcBef>
            </a:pPr>
            <a:r>
              <a:rPr lang="ja-JP" altLang="en-US" sz="900" dirty="0">
                <a:latin typeface="ＭＳ ゴシック" pitchFamily="49" charset="-128"/>
                <a:ea typeface="ＭＳ ゴシック" pitchFamily="49" charset="-128"/>
              </a:rPr>
              <a:t>凡例</a:t>
            </a:r>
          </a:p>
          <a:p>
            <a:pPr algn="just" eaLnBrk="1" hangingPunct="1">
              <a:spcBef>
                <a:spcPct val="50000"/>
              </a:spcBef>
            </a:pPr>
            <a:r>
              <a:rPr lang="ja-JP" altLang="en-US" sz="900" dirty="0">
                <a:latin typeface="ＭＳ ゴシック" pitchFamily="49" charset="-128"/>
                <a:ea typeface="ＭＳ ゴシック" pitchFamily="49" charset="-128"/>
              </a:rPr>
              <a:t>・○Ｃ</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○Ｃ</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○Ｃ</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○Ｃ</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○Ｃ</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a:t>
            </a:r>
            <a:r>
              <a:rPr lang="en-US" altLang="ja-JP" sz="900" dirty="0">
                <a:latin typeface="ＭＳ ゴシック" pitchFamily="49" charset="-128"/>
                <a:ea typeface="ＭＳ ゴシック" pitchFamily="49" charset="-128"/>
              </a:rPr>
              <a:t>m</a:t>
            </a:r>
            <a:r>
              <a:rPr lang="ja-JP" altLang="en-US" sz="900" dirty="0">
                <a:latin typeface="ＭＳ ゴシック" pitchFamily="49" charset="-128"/>
                <a:ea typeface="ＭＳ ゴシック" pitchFamily="49" charset="-128"/>
              </a:rPr>
              <a:t>　　　　　　　　　　　　　　　　　　　　　　　新設クロージャー（</a:t>
            </a:r>
            <a:r>
              <a:rPr lang="en-US" altLang="ja-JP" sz="900" dirty="0">
                <a:latin typeface="ＭＳ ゴシック" pitchFamily="49" charset="-128"/>
                <a:ea typeface="ＭＳ ゴシック" pitchFamily="49" charset="-128"/>
              </a:rPr>
              <a:t>CATV</a:t>
            </a:r>
            <a:r>
              <a:rPr lang="ja-JP" altLang="en-US" sz="900" dirty="0">
                <a:latin typeface="ＭＳ ゴシック" pitchFamily="49" charset="-128"/>
                <a:ea typeface="ＭＳ ゴシック" pitchFamily="49" charset="-128"/>
              </a:rPr>
              <a:t>施設エリア）</a:t>
            </a:r>
            <a:endParaRPr lang="en-US" altLang="ja-JP" sz="900" dirty="0">
              <a:latin typeface="ＭＳ ゴシック" pitchFamily="49" charset="-128"/>
              <a:ea typeface="ＭＳ ゴシック" pitchFamily="49" charset="-128"/>
            </a:endParaRPr>
          </a:p>
          <a:p>
            <a:pPr algn="just" eaLnBrk="1" hangingPunct="1">
              <a:spcBef>
                <a:spcPct val="50000"/>
              </a:spcBef>
            </a:pPr>
            <a:r>
              <a:rPr lang="ja-JP" altLang="en-US" sz="900" dirty="0">
                <a:latin typeface="ＭＳ ゴシック" pitchFamily="49" charset="-128"/>
                <a:ea typeface="ＭＳ ゴシック" pitchFamily="49" charset="-128"/>
              </a:rPr>
              <a:t>全芯数</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新設</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更改</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芯数</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補助対象芯数</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使用芯数（うち既設活用芯数）</a:t>
            </a:r>
            <a:r>
              <a:rPr lang="en-US" altLang="ja-JP" sz="900" dirty="0">
                <a:latin typeface="ＭＳ ゴシック" pitchFamily="49" charset="-128"/>
                <a:ea typeface="ＭＳ ゴシック" pitchFamily="49" charset="-128"/>
              </a:rPr>
              <a:t>/</a:t>
            </a:r>
            <a:r>
              <a:rPr lang="ja-JP" altLang="en-US" sz="900" dirty="0">
                <a:latin typeface="ＭＳ ゴシック" pitchFamily="49" charset="-128"/>
                <a:ea typeface="ＭＳ ゴシック" pitchFamily="49" charset="-128"/>
              </a:rPr>
              <a:t>敷設距離</a:t>
            </a:r>
            <a:endParaRPr lang="en-US" altLang="ja-JP" sz="900" dirty="0">
              <a:highlight>
                <a:srgbClr val="FFFF00"/>
              </a:highlight>
              <a:latin typeface="ＭＳ ゴシック" pitchFamily="49" charset="-128"/>
              <a:ea typeface="ＭＳ ゴシック" pitchFamily="49" charset="-128"/>
            </a:endParaRPr>
          </a:p>
          <a:p>
            <a:pPr algn="just" eaLnBrk="1" hangingPunct="1">
              <a:spcBef>
                <a:spcPct val="50000"/>
              </a:spcBef>
            </a:pPr>
            <a:r>
              <a:rPr lang="ja-JP" altLang="en-US" sz="800" dirty="0">
                <a:latin typeface="ＭＳ ゴシック" pitchFamily="49" charset="-128"/>
                <a:ea typeface="ＭＳ ゴシック" pitchFamily="49" charset="-128"/>
              </a:rPr>
              <a:t>　　　　　　補助対象（</a:t>
            </a:r>
            <a:r>
              <a:rPr lang="en-US" altLang="ja-JP" sz="800" dirty="0">
                <a:latin typeface="ＭＳ ゴシック" pitchFamily="49" charset="-128"/>
                <a:ea typeface="ＭＳ ゴシック" pitchFamily="49" charset="-128"/>
              </a:rPr>
              <a:t>CATV</a:t>
            </a:r>
            <a:r>
              <a:rPr lang="ja-JP" altLang="en-US" sz="800" dirty="0">
                <a:latin typeface="ＭＳ ゴシック" pitchFamily="49" charset="-128"/>
                <a:ea typeface="ＭＳ ゴシック" pitchFamily="49" charset="-128"/>
              </a:rPr>
              <a:t>施設エリアの光化により更新する光回線）　　 　　　　　　　　  既設</a:t>
            </a:r>
            <a:r>
              <a:rPr lang="ja-JP" altLang="en-US" sz="900" dirty="0">
                <a:latin typeface="ＭＳ ゴシック" pitchFamily="49" charset="-128"/>
                <a:ea typeface="ＭＳ ゴシック" pitchFamily="49" charset="-128"/>
              </a:rPr>
              <a:t>クロージャー</a:t>
            </a:r>
          </a:p>
          <a:p>
            <a:pPr algn="just" eaLnBrk="1" hangingPunct="1">
              <a:spcBef>
                <a:spcPct val="50000"/>
              </a:spcBef>
            </a:pPr>
            <a:r>
              <a:rPr lang="ja-JP" altLang="en-US" sz="900" dirty="0">
                <a:latin typeface="ＭＳ ゴシック" pitchFamily="49" charset="-128"/>
                <a:ea typeface="ＭＳ ゴシック" pitchFamily="49" charset="-128"/>
              </a:rPr>
              <a:t>　　　　　 既設（</a:t>
            </a:r>
            <a:r>
              <a:rPr lang="en-US" altLang="ja-JP" sz="900" dirty="0">
                <a:latin typeface="ＭＳ ゴシック" pitchFamily="49" charset="-128"/>
                <a:ea typeface="ＭＳ ゴシック" pitchFamily="49" charset="-128"/>
              </a:rPr>
              <a:t>FTTH</a:t>
            </a:r>
            <a:r>
              <a:rPr lang="ja-JP" altLang="en-US" sz="900" dirty="0">
                <a:latin typeface="ＭＳ ゴシック" pitchFamily="49" charset="-128"/>
                <a:ea typeface="ＭＳ ゴシック" pitchFamily="49" charset="-128"/>
              </a:rPr>
              <a:t>）　　　　　　　　　　　　　　　　　　　　　　　　　　　 既設ノード</a:t>
            </a:r>
          </a:p>
          <a:p>
            <a:pPr algn="just" eaLnBrk="1" hangingPunct="1">
              <a:spcBef>
                <a:spcPct val="50000"/>
              </a:spcBef>
            </a:pPr>
            <a:r>
              <a:rPr lang="ja-JP" altLang="en-US" sz="900" dirty="0">
                <a:latin typeface="ＭＳ ゴシック" pitchFamily="49" charset="-128"/>
                <a:ea typeface="ＭＳ ゴシック" pitchFamily="49" charset="-128"/>
              </a:rPr>
              <a:t>　　　　　 既設（</a:t>
            </a:r>
            <a:r>
              <a:rPr lang="en-US" altLang="ja-JP" sz="900" dirty="0">
                <a:latin typeface="ＭＳ ゴシック" pitchFamily="49" charset="-128"/>
                <a:ea typeface="ＭＳ ゴシック" pitchFamily="49" charset="-128"/>
              </a:rPr>
              <a:t>HFC</a:t>
            </a:r>
            <a:r>
              <a:rPr lang="ja-JP" altLang="en-US" sz="900" dirty="0">
                <a:latin typeface="ＭＳ ゴシック" pitchFamily="49" charset="-128"/>
                <a:ea typeface="ＭＳ ゴシック" pitchFamily="49" charset="-128"/>
              </a:rPr>
              <a:t>）　　　　　　　　　　　　 　　　　　　　　　　　　</a:t>
            </a:r>
            <a:endParaRPr lang="en-US" altLang="ja-JP" sz="900" dirty="0">
              <a:highlight>
                <a:srgbClr val="FF00FF"/>
              </a:highlight>
              <a:latin typeface="ＭＳ ゴシック" pitchFamily="49" charset="-128"/>
              <a:ea typeface="ＭＳ ゴシック" pitchFamily="49" charset="-128"/>
            </a:endParaRPr>
          </a:p>
          <a:p>
            <a:pPr algn="just" eaLnBrk="1" hangingPunct="1">
              <a:spcBef>
                <a:spcPct val="50000"/>
              </a:spcBef>
            </a:pPr>
            <a:r>
              <a:rPr lang="ja-JP" altLang="en-US" sz="900" dirty="0">
                <a:latin typeface="ＭＳ ゴシック" pitchFamily="49" charset="-128"/>
                <a:ea typeface="ＭＳ ゴシック" pitchFamily="49" charset="-128"/>
              </a:rPr>
              <a:t>　　　　　</a:t>
            </a:r>
          </a:p>
        </p:txBody>
      </p:sp>
      <p:sp>
        <p:nvSpPr>
          <p:cNvPr id="2054" name="Rectangle 2"/>
          <p:cNvSpPr>
            <a:spLocks noGrp="1" noChangeArrowheads="1"/>
          </p:cNvSpPr>
          <p:nvPr>
            <p:ph type="ctrTitle"/>
          </p:nvPr>
        </p:nvSpPr>
        <p:spPr>
          <a:xfrm>
            <a:off x="428229" y="512490"/>
            <a:ext cx="2651919" cy="533400"/>
          </a:xfrm>
        </p:spPr>
        <p:txBody>
          <a:bodyPr/>
          <a:lstStyle/>
          <a:p>
            <a:pPr algn="l" eaLnBrk="1" hangingPunct="1"/>
            <a:r>
              <a:rPr lang="en-US" altLang="ja-JP" sz="2000" dirty="0"/>
              <a:t>○○</a:t>
            </a:r>
            <a:r>
              <a:rPr lang="ja-JP" altLang="en-US" sz="2000" dirty="0"/>
              <a:t>市回線系統図</a:t>
            </a:r>
          </a:p>
        </p:txBody>
      </p:sp>
      <p:sp>
        <p:nvSpPr>
          <p:cNvPr id="2055" name="Text Box 231"/>
          <p:cNvSpPr txBox="1">
            <a:spLocks noChangeArrowheads="1"/>
          </p:cNvSpPr>
          <p:nvPr/>
        </p:nvSpPr>
        <p:spPr bwMode="auto">
          <a:xfrm>
            <a:off x="577850" y="188640"/>
            <a:ext cx="28892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sz="1200" dirty="0">
                <a:solidFill>
                  <a:srgbClr val="0000FF"/>
                </a:solidFill>
              </a:rPr>
              <a:t>（記載イメージ）</a:t>
            </a:r>
          </a:p>
        </p:txBody>
      </p:sp>
      <p:sp>
        <p:nvSpPr>
          <p:cNvPr id="2056" name="Text Box 233"/>
          <p:cNvSpPr txBox="1">
            <a:spLocks noChangeArrowheads="1"/>
          </p:cNvSpPr>
          <p:nvPr/>
        </p:nvSpPr>
        <p:spPr bwMode="auto">
          <a:xfrm>
            <a:off x="530590" y="1844130"/>
            <a:ext cx="937286" cy="46166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endParaRPr lang="ja-JP" altLang="ja-JP"/>
          </a:p>
        </p:txBody>
      </p:sp>
      <p:sp>
        <p:nvSpPr>
          <p:cNvPr id="2057" name="Text Box 234"/>
          <p:cNvSpPr txBox="1">
            <a:spLocks noChangeArrowheads="1"/>
          </p:cNvSpPr>
          <p:nvPr/>
        </p:nvSpPr>
        <p:spPr bwMode="auto">
          <a:xfrm>
            <a:off x="219306" y="1556792"/>
            <a:ext cx="20693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just" eaLnBrk="1" hangingPunct="1">
              <a:spcBef>
                <a:spcPct val="50000"/>
              </a:spcBef>
            </a:pP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市ケーブルテレビ局舎</a:t>
            </a:r>
          </a:p>
        </p:txBody>
      </p:sp>
      <p:sp>
        <p:nvSpPr>
          <p:cNvPr id="2058" name="Oval 235"/>
          <p:cNvSpPr>
            <a:spLocks noChangeArrowheads="1"/>
          </p:cNvSpPr>
          <p:nvPr/>
        </p:nvSpPr>
        <p:spPr bwMode="auto">
          <a:xfrm>
            <a:off x="743844" y="1863180"/>
            <a:ext cx="467783" cy="431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endParaRPr lang="ja-JP" altLang="ja-JP"/>
          </a:p>
        </p:txBody>
      </p:sp>
      <p:sp>
        <p:nvSpPr>
          <p:cNvPr id="2059" name="AutoShape 236"/>
          <p:cNvSpPr>
            <a:spLocks noChangeArrowheads="1"/>
          </p:cNvSpPr>
          <p:nvPr/>
        </p:nvSpPr>
        <p:spPr bwMode="auto">
          <a:xfrm rot="5400000">
            <a:off x="857086" y="1903661"/>
            <a:ext cx="323850" cy="350838"/>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2063" name="Line 242"/>
          <p:cNvSpPr>
            <a:spLocks noChangeShapeType="1"/>
          </p:cNvSpPr>
          <p:nvPr/>
        </p:nvSpPr>
        <p:spPr bwMode="auto">
          <a:xfrm flipH="1">
            <a:off x="3191409" y="2108375"/>
            <a:ext cx="8600" cy="1349363"/>
          </a:xfrm>
          <a:prstGeom prst="line">
            <a:avLst/>
          </a:prstGeom>
          <a:ln w="38100" cap="flat" cmpd="sng" algn="ctr">
            <a:solidFill>
              <a:schemeClr val="dk1"/>
            </a:solidFill>
            <a:prstDash val="dash"/>
            <a:round/>
            <a:headEnd type="none" w="med" len="med"/>
            <a:tailEnd type="none" w="med" len="med"/>
          </a:ln>
          <a:extLst>
            <a:ext uri="{909E8E84-426E-40DD-AFC4-6F175D3DCCD1}">
              <a14:hiddenFill xmlns:a14="http://schemas.microsoft.com/office/drawing/2010/main">
                <a:noFill/>
              </a14:hiddenFill>
            </a:ext>
          </a:extLst>
        </p:spPr>
        <p:style>
          <a:lnRef idx="0">
            <a:scrgbClr r="0" g="0" b="0"/>
          </a:lnRef>
          <a:fillRef idx="0">
            <a:scrgbClr r="0" g="0" b="0"/>
          </a:fillRef>
          <a:effectRef idx="0">
            <a:scrgbClr r="0" g="0" b="0"/>
          </a:effectRef>
          <a:fontRef idx="minor">
            <a:schemeClr val="tx1"/>
          </a:fontRef>
        </p:style>
        <p:txBody>
          <a:bodyPr/>
          <a:lstStyle/>
          <a:p>
            <a:endParaRPr lang="ja-JP" altLang="en-US"/>
          </a:p>
        </p:txBody>
      </p:sp>
      <p:sp>
        <p:nvSpPr>
          <p:cNvPr id="2066" name="Line 248"/>
          <p:cNvSpPr>
            <a:spLocks noChangeShapeType="1"/>
          </p:cNvSpPr>
          <p:nvPr/>
        </p:nvSpPr>
        <p:spPr bwMode="auto">
          <a:xfrm flipV="1">
            <a:off x="1465978" y="2047831"/>
            <a:ext cx="1681665" cy="0"/>
          </a:xfrm>
          <a:prstGeom prst="line">
            <a:avLst/>
          </a:prstGeom>
          <a:noFill/>
          <a:ln w="1905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84" name="Rectangle 268"/>
          <p:cNvSpPr>
            <a:spLocks noChangeArrowheads="1"/>
          </p:cNvSpPr>
          <p:nvPr/>
        </p:nvSpPr>
        <p:spPr bwMode="auto">
          <a:xfrm rot="2640000">
            <a:off x="4837199" y="6214844"/>
            <a:ext cx="156502" cy="144463"/>
          </a:xfrm>
          <a:prstGeom prst="rect">
            <a:avLst/>
          </a:prstGeom>
          <a:solidFill>
            <a:schemeClr val="bg1">
              <a:lumMod val="50000"/>
            </a:schemeClr>
          </a:solidFill>
          <a:ln w="9525">
            <a:solidFill>
              <a:schemeClr val="tx1"/>
            </a:solidFill>
            <a:miter lim="800000"/>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2" name="Oval 275"/>
          <p:cNvSpPr>
            <a:spLocks noChangeArrowheads="1"/>
          </p:cNvSpPr>
          <p:nvPr/>
        </p:nvSpPr>
        <p:spPr bwMode="auto">
          <a:xfrm>
            <a:off x="4830063" y="5993030"/>
            <a:ext cx="156501" cy="144463"/>
          </a:xfrm>
          <a:prstGeom prst="ellipse">
            <a:avLst/>
          </a:prstGeom>
          <a:solidFill>
            <a:schemeClr val="bg1">
              <a:lumMod val="50000"/>
            </a:schemeClr>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2109" name="Text Box 329"/>
          <p:cNvSpPr txBox="1">
            <a:spLocks noChangeArrowheads="1"/>
          </p:cNvSpPr>
          <p:nvPr/>
        </p:nvSpPr>
        <p:spPr bwMode="auto">
          <a:xfrm>
            <a:off x="3049189" y="325959"/>
            <a:ext cx="3748051" cy="400110"/>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just" eaLnBrk="1" hangingPunct="1">
              <a:spcBef>
                <a:spcPct val="50000"/>
              </a:spcBef>
            </a:pPr>
            <a:r>
              <a:rPr lang="en-US" altLang="ja-JP" sz="1000" dirty="0">
                <a:solidFill>
                  <a:srgbClr val="0000FF"/>
                </a:solidFill>
              </a:rPr>
              <a:t>○</a:t>
            </a:r>
            <a:r>
              <a:rPr lang="ja-JP" altLang="en-US" sz="1000" dirty="0">
                <a:solidFill>
                  <a:srgbClr val="0000FF"/>
                </a:solidFill>
              </a:rPr>
              <a:t>回線系統図については、各団体（事業者）の使用する様式を使用して差支えないが少なくとも以下の内容が分かるものであること。</a:t>
            </a:r>
            <a:endParaRPr lang="en-US" altLang="ja-JP" sz="1000" dirty="0">
              <a:solidFill>
                <a:srgbClr val="0000FF"/>
              </a:solidFill>
            </a:endParaRPr>
          </a:p>
        </p:txBody>
      </p:sp>
      <p:sp>
        <p:nvSpPr>
          <p:cNvPr id="2110" name="Text Box 334"/>
          <p:cNvSpPr txBox="1">
            <a:spLocks noChangeArrowheads="1"/>
          </p:cNvSpPr>
          <p:nvPr/>
        </p:nvSpPr>
        <p:spPr bwMode="auto">
          <a:xfrm>
            <a:off x="2951646" y="1762756"/>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01</a:t>
            </a:r>
          </a:p>
        </p:txBody>
      </p:sp>
      <p:sp>
        <p:nvSpPr>
          <p:cNvPr id="2111" name="Text Box 335"/>
          <p:cNvSpPr txBox="1">
            <a:spLocks noChangeArrowheads="1"/>
          </p:cNvSpPr>
          <p:nvPr/>
        </p:nvSpPr>
        <p:spPr bwMode="auto">
          <a:xfrm>
            <a:off x="4706858" y="1766085"/>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02</a:t>
            </a:r>
          </a:p>
        </p:txBody>
      </p:sp>
      <p:sp>
        <p:nvSpPr>
          <p:cNvPr id="2122" name="Oval 349"/>
          <p:cNvSpPr>
            <a:spLocks noChangeArrowheads="1"/>
          </p:cNvSpPr>
          <p:nvPr/>
        </p:nvSpPr>
        <p:spPr bwMode="auto">
          <a:xfrm>
            <a:off x="4820115" y="5582944"/>
            <a:ext cx="156502" cy="144462"/>
          </a:xfrm>
          <a:prstGeom prst="ellipse">
            <a:avLst/>
          </a:prstGeom>
          <a:solidFill>
            <a:srgbClr val="FF0000"/>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2127" name="Rectangle 358"/>
          <p:cNvSpPr>
            <a:spLocks noChangeArrowheads="1"/>
          </p:cNvSpPr>
          <p:nvPr/>
        </p:nvSpPr>
        <p:spPr bwMode="auto">
          <a:xfrm>
            <a:off x="1527900" y="2071728"/>
            <a:ext cx="15313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40C/0C/0C/36C(2C)/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br>
              <a:rPr lang="en-US" altLang="ja-JP" sz="800" dirty="0">
                <a:latin typeface="ＭＳ ゴシック" pitchFamily="49" charset="-128"/>
                <a:ea typeface="ＭＳ ゴシック" pitchFamily="49" charset="-128"/>
              </a:rPr>
            </a:br>
            <a:r>
              <a:rPr lang="en-US" altLang="ja-JP" sz="800" dirty="0">
                <a:latin typeface="ＭＳ ゴシック" pitchFamily="49" charset="-128"/>
                <a:ea typeface="ＭＳ ゴシック" pitchFamily="49" charset="-128"/>
              </a:rPr>
              <a:t>※</a:t>
            </a:r>
            <a:r>
              <a:rPr lang="ja-JP" altLang="en-US" sz="800" dirty="0">
                <a:latin typeface="ＭＳ ゴシック" pitchFamily="49" charset="-128"/>
                <a:ea typeface="ＭＳ ゴシック" pitchFamily="49" charset="-128"/>
              </a:rPr>
              <a:t>既設の光ファイバーを活用</a:t>
            </a:r>
            <a:endParaRPr lang="en-US" altLang="ja-JP" sz="800" dirty="0">
              <a:latin typeface="ＭＳ ゴシック" pitchFamily="49" charset="-128"/>
              <a:ea typeface="ＭＳ ゴシック" pitchFamily="49" charset="-128"/>
            </a:endParaRPr>
          </a:p>
        </p:txBody>
      </p:sp>
      <p:sp>
        <p:nvSpPr>
          <p:cNvPr id="2128" name="AutoShape 359"/>
          <p:cNvSpPr>
            <a:spLocks noChangeArrowheads="1"/>
          </p:cNvSpPr>
          <p:nvPr/>
        </p:nvSpPr>
        <p:spPr bwMode="auto">
          <a:xfrm>
            <a:off x="175804" y="2651158"/>
            <a:ext cx="2545319" cy="360363"/>
          </a:xfrm>
          <a:prstGeom prst="wedgeRectCallout">
            <a:avLst>
              <a:gd name="adj1" fmla="val 37056"/>
              <a:gd name="adj2" fmla="val -108109"/>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ja-JP" altLang="en-US" sz="800" dirty="0">
                <a:solidFill>
                  <a:srgbClr val="0000FF"/>
                </a:solidFill>
              </a:rPr>
              <a:t>既存の光ファイバーを使用する場合には、その芯線数、　距離を明示するとともに、その旨を記載すること。</a:t>
            </a:r>
          </a:p>
        </p:txBody>
      </p:sp>
      <p:sp>
        <p:nvSpPr>
          <p:cNvPr id="2129" name="AutoShape 360"/>
          <p:cNvSpPr>
            <a:spLocks noChangeArrowheads="1"/>
          </p:cNvSpPr>
          <p:nvPr/>
        </p:nvSpPr>
        <p:spPr bwMode="auto">
          <a:xfrm>
            <a:off x="2764123" y="3924769"/>
            <a:ext cx="4876470" cy="432370"/>
          </a:xfrm>
          <a:prstGeom prst="wedgeRectCallout">
            <a:avLst>
              <a:gd name="adj1" fmla="val 31643"/>
              <a:gd name="adj2" fmla="val -120201"/>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just" eaLnBrk="1" hangingPunct="1"/>
            <a:r>
              <a:rPr lang="ja-JP" altLang="en-US" sz="800" dirty="0">
                <a:solidFill>
                  <a:srgbClr val="0000FF"/>
                </a:solidFill>
              </a:rPr>
              <a:t>末端は、ＨＦＣであればノードまで、ＦＴＴＨであれば、ＰＯＮ方式の場合、分岐装置までの配置が把握できること、また、ＳＳ方式の場合は、加入者に最も近接しているカプラまで把握できるものとする。</a:t>
            </a:r>
          </a:p>
        </p:txBody>
      </p:sp>
      <p:sp>
        <p:nvSpPr>
          <p:cNvPr id="117" name="Rectangle 358"/>
          <p:cNvSpPr>
            <a:spLocks noChangeArrowheads="1"/>
          </p:cNvSpPr>
          <p:nvPr/>
        </p:nvSpPr>
        <p:spPr bwMode="auto">
          <a:xfrm>
            <a:off x="7919654" y="2721524"/>
            <a:ext cx="1266816"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14C/0C/0C/14C/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p:txBody>
      </p:sp>
      <p:sp>
        <p:nvSpPr>
          <p:cNvPr id="125" name="Rectangle 358"/>
          <p:cNvSpPr>
            <a:spLocks noChangeArrowheads="1"/>
          </p:cNvSpPr>
          <p:nvPr/>
        </p:nvSpPr>
        <p:spPr bwMode="auto">
          <a:xfrm>
            <a:off x="3278248" y="2692754"/>
            <a:ext cx="11027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24C/0C/0C/24C/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p:txBody>
      </p:sp>
      <p:sp>
        <p:nvSpPr>
          <p:cNvPr id="2117" name="AutoShape 342"/>
          <p:cNvSpPr>
            <a:spLocks noChangeArrowheads="1"/>
          </p:cNvSpPr>
          <p:nvPr/>
        </p:nvSpPr>
        <p:spPr bwMode="auto">
          <a:xfrm>
            <a:off x="1161651" y="4542750"/>
            <a:ext cx="3373470" cy="931982"/>
          </a:xfrm>
          <a:prstGeom prst="wedgeRectCallout">
            <a:avLst>
              <a:gd name="adj1" fmla="val -55516"/>
              <a:gd name="adj2" fmla="val 48888"/>
            </a:avLst>
          </a:prstGeom>
          <a:solidFill>
            <a:schemeClr val="bg1"/>
          </a:solidFill>
          <a:ln w="9525">
            <a:solidFill>
              <a:srgbClr val="0000FF"/>
            </a:solidFill>
            <a:miter lim="800000"/>
            <a:headEnd/>
            <a:tailEnd/>
          </a:ln>
          <a:extLst/>
        </p:spPr>
        <p:txBody>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r>
              <a:rPr lang="ja-JP" altLang="en-US" sz="800" dirty="0">
                <a:solidFill>
                  <a:srgbClr val="0000FF"/>
                </a:solidFill>
              </a:rPr>
              <a:t>凡例を必ずつけること。</a:t>
            </a:r>
            <a:endParaRPr lang="en-US" altLang="ja-JP" sz="800" dirty="0">
              <a:solidFill>
                <a:srgbClr val="0000FF"/>
              </a:solidFill>
            </a:endParaRPr>
          </a:p>
          <a:p>
            <a:r>
              <a:rPr lang="ja-JP" altLang="en-US" sz="800" dirty="0">
                <a:solidFill>
                  <a:srgbClr val="0000FF"/>
                </a:solidFill>
              </a:rPr>
              <a:t>また、本事業で新設（更新）する光ファイバーに、補助対象部分と、補助対象外部分が含まれる場合は、凡例で明示すること。</a:t>
            </a:r>
            <a:endParaRPr lang="en-US" altLang="ja-JP" sz="800" dirty="0">
              <a:solidFill>
                <a:srgbClr val="0000FF"/>
              </a:solidFill>
            </a:endParaRPr>
          </a:p>
          <a:p>
            <a:endParaRPr lang="en-US" altLang="ja-JP" sz="100" dirty="0">
              <a:solidFill>
                <a:srgbClr val="0000FF"/>
              </a:solidFill>
            </a:endParaRPr>
          </a:p>
          <a:p>
            <a:r>
              <a:rPr lang="ja-JP" altLang="en-US" sz="800" dirty="0">
                <a:solidFill>
                  <a:srgbClr val="0000FF"/>
                </a:solidFill>
              </a:rPr>
              <a:t>　（例）</a:t>
            </a:r>
            <a:r>
              <a:rPr lang="ja-JP" altLang="en-US" sz="800" dirty="0">
                <a:solidFill>
                  <a:srgbClr val="FF0000"/>
                </a:solidFill>
              </a:rPr>
              <a:t>赤･･･補助対象部分（</a:t>
            </a:r>
            <a:r>
              <a:rPr lang="en-US" altLang="ja-JP" sz="800" dirty="0">
                <a:solidFill>
                  <a:srgbClr val="FF0000"/>
                </a:solidFill>
              </a:rPr>
              <a:t>CATV</a:t>
            </a:r>
            <a:r>
              <a:rPr lang="ja-JP" altLang="en-US" sz="800" dirty="0">
                <a:solidFill>
                  <a:srgbClr val="FF0000"/>
                </a:solidFill>
              </a:rPr>
              <a:t>エリアの光化）</a:t>
            </a:r>
            <a:endParaRPr lang="en-US" altLang="ja-JP" sz="800" dirty="0">
              <a:solidFill>
                <a:srgbClr val="FF0000"/>
              </a:solidFill>
            </a:endParaRPr>
          </a:p>
          <a:p>
            <a:r>
              <a:rPr lang="ja-JP" altLang="en-US" sz="800" dirty="0">
                <a:solidFill>
                  <a:srgbClr val="0000FF"/>
                </a:solidFill>
              </a:rPr>
              <a:t>　　　　青･･･補助対象外部分</a:t>
            </a:r>
            <a:endParaRPr lang="en-US" altLang="ja-JP" sz="800" dirty="0">
              <a:solidFill>
                <a:srgbClr val="0000FF"/>
              </a:solidFill>
            </a:endParaRPr>
          </a:p>
          <a:p>
            <a:r>
              <a:rPr lang="ja-JP" altLang="en-US" sz="800" dirty="0">
                <a:solidFill>
                  <a:srgbClr val="0000FF"/>
                </a:solidFill>
              </a:rPr>
              <a:t>　　　　</a:t>
            </a:r>
            <a:r>
              <a:rPr lang="ja-JP" altLang="en-US" sz="800" dirty="0">
                <a:solidFill>
                  <a:srgbClr val="008000"/>
                </a:solidFill>
              </a:rPr>
              <a:t>緑･･･共有部分</a:t>
            </a:r>
            <a:endParaRPr lang="en-US" altLang="ja-JP" sz="800" dirty="0">
              <a:solidFill>
                <a:srgbClr val="0000FF"/>
              </a:solidFill>
            </a:endParaRPr>
          </a:p>
          <a:p>
            <a:r>
              <a:rPr lang="ja-JP" altLang="en-US" sz="800" b="1" dirty="0">
                <a:solidFill>
                  <a:srgbClr val="0000FF"/>
                </a:solidFill>
              </a:rPr>
              <a:t>　</a:t>
            </a:r>
            <a:endParaRPr lang="en-US" altLang="ja-JP" sz="800" b="1" dirty="0">
              <a:solidFill>
                <a:srgbClr val="0000FF"/>
              </a:solidFill>
            </a:endParaRPr>
          </a:p>
          <a:p>
            <a:pPr eaLnBrk="1" hangingPunct="1"/>
            <a:endParaRPr lang="en-US" altLang="ja-JP" sz="800" dirty="0">
              <a:solidFill>
                <a:srgbClr val="0000FF"/>
              </a:solidFill>
            </a:endParaRPr>
          </a:p>
          <a:p>
            <a:pPr eaLnBrk="1" hangingPunct="1"/>
            <a:endParaRPr lang="ja-JP" altLang="en-US" sz="800" dirty="0"/>
          </a:p>
        </p:txBody>
      </p:sp>
      <p:sp>
        <p:nvSpPr>
          <p:cNvPr id="62" name="Text Box 335"/>
          <p:cNvSpPr txBox="1">
            <a:spLocks noChangeArrowheads="1"/>
          </p:cNvSpPr>
          <p:nvPr/>
        </p:nvSpPr>
        <p:spPr bwMode="auto">
          <a:xfrm>
            <a:off x="7650152" y="1721825"/>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B</a:t>
            </a:r>
          </a:p>
        </p:txBody>
      </p:sp>
      <p:sp>
        <p:nvSpPr>
          <p:cNvPr id="63" name="Text Box 335"/>
          <p:cNvSpPr txBox="1">
            <a:spLocks noChangeArrowheads="1"/>
          </p:cNvSpPr>
          <p:nvPr/>
        </p:nvSpPr>
        <p:spPr bwMode="auto">
          <a:xfrm>
            <a:off x="7665716" y="4482378"/>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C</a:t>
            </a:r>
          </a:p>
        </p:txBody>
      </p:sp>
      <p:cxnSp>
        <p:nvCxnSpPr>
          <p:cNvPr id="71" name="直線コネクタ 70"/>
          <p:cNvCxnSpPr/>
          <p:nvPr/>
        </p:nvCxnSpPr>
        <p:spPr>
          <a:xfrm>
            <a:off x="835543" y="6094712"/>
            <a:ext cx="366936" cy="0"/>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73" name="Line 269"/>
          <p:cNvSpPr>
            <a:spLocks noChangeShapeType="1"/>
          </p:cNvSpPr>
          <p:nvPr/>
        </p:nvSpPr>
        <p:spPr bwMode="auto">
          <a:xfrm>
            <a:off x="820446" y="6309320"/>
            <a:ext cx="354267" cy="0"/>
          </a:xfrm>
          <a:prstGeom prst="line">
            <a:avLst/>
          </a:prstGeom>
          <a:noFill/>
          <a:ln w="19050">
            <a:solidFill>
              <a:schemeClr val="tx1"/>
            </a:solidFill>
            <a:prstDash val="solid"/>
            <a:round/>
            <a:headEnd/>
            <a:tailEnd/>
          </a:ln>
          <a:extLst>
            <a:ext uri="{909E8E84-426E-40DD-AFC4-6F175D3DCCD1}">
              <a14:hiddenFill xmlns:a14="http://schemas.microsoft.com/office/drawing/2010/main">
                <a:noFill/>
              </a14:hiddenFill>
            </a:ext>
          </a:extLst>
        </p:spPr>
        <p:txBody>
          <a:bodyPr/>
          <a:lstStyle/>
          <a:p>
            <a:endParaRPr lang="ja-JP" altLang="en-US"/>
          </a:p>
        </p:txBody>
      </p:sp>
      <p:cxnSp>
        <p:nvCxnSpPr>
          <p:cNvPr id="80" name="直線コネクタ 79"/>
          <p:cNvCxnSpPr>
            <a:cxnSpLocks/>
          </p:cNvCxnSpPr>
          <p:nvPr/>
        </p:nvCxnSpPr>
        <p:spPr>
          <a:xfrm flipH="1">
            <a:off x="3248988" y="2029795"/>
            <a:ext cx="1674226" cy="16045"/>
          </a:xfrm>
          <a:prstGeom prst="line">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85" name="Rectangle 358"/>
          <p:cNvSpPr>
            <a:spLocks noChangeArrowheads="1"/>
          </p:cNvSpPr>
          <p:nvPr/>
        </p:nvSpPr>
        <p:spPr bwMode="auto">
          <a:xfrm>
            <a:off x="3549388" y="2058415"/>
            <a:ext cx="12668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12C/12C/12C/10C/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a:p>
            <a:pPr eaLnBrk="1" hangingPunct="1"/>
            <a:r>
              <a:rPr lang="ja-JP" altLang="en-US" sz="800" dirty="0">
                <a:latin typeface="ＭＳ ゴシック" pitchFamily="49" charset="-128"/>
                <a:ea typeface="ＭＳ ゴシック" pitchFamily="49" charset="-128"/>
              </a:rPr>
              <a:t>（□□地区）</a:t>
            </a:r>
            <a:endParaRPr lang="en-US" altLang="ja-JP" sz="800" dirty="0">
              <a:latin typeface="ＭＳ ゴシック" pitchFamily="49" charset="-128"/>
              <a:ea typeface="ＭＳ ゴシック" pitchFamily="49" charset="-128"/>
            </a:endParaRPr>
          </a:p>
        </p:txBody>
      </p:sp>
      <p:cxnSp>
        <p:nvCxnSpPr>
          <p:cNvPr id="91" name="直線コネクタ 90">
            <a:extLst>
              <a:ext uri="{FF2B5EF4-FFF2-40B4-BE49-F238E27FC236}">
                <a16:creationId xmlns:a16="http://schemas.microsoft.com/office/drawing/2014/main" id="{7F9E9C7B-6EE3-4C9E-A8C4-2E25E5448C74}"/>
              </a:ext>
            </a:extLst>
          </p:cNvPr>
          <p:cNvCxnSpPr>
            <a:cxnSpLocks/>
          </p:cNvCxnSpPr>
          <p:nvPr/>
        </p:nvCxnSpPr>
        <p:spPr>
          <a:xfrm flipV="1">
            <a:off x="7916558" y="3555734"/>
            <a:ext cx="0" cy="658508"/>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5AE76DD0-A2EE-443C-96E9-7089FD35E25E}"/>
              </a:ext>
            </a:extLst>
          </p:cNvPr>
          <p:cNvCxnSpPr>
            <a:cxnSpLocks/>
          </p:cNvCxnSpPr>
          <p:nvPr/>
        </p:nvCxnSpPr>
        <p:spPr>
          <a:xfrm flipV="1">
            <a:off x="7916558" y="2195988"/>
            <a:ext cx="0" cy="1233012"/>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96" name="Rectangle 268">
            <a:extLst>
              <a:ext uri="{FF2B5EF4-FFF2-40B4-BE49-F238E27FC236}">
                <a16:creationId xmlns:a16="http://schemas.microsoft.com/office/drawing/2014/main" id="{F444B7A0-DE28-4F11-B1B7-1986D02C002D}"/>
              </a:ext>
            </a:extLst>
          </p:cNvPr>
          <p:cNvSpPr>
            <a:spLocks noChangeArrowheads="1"/>
          </p:cNvSpPr>
          <p:nvPr/>
        </p:nvSpPr>
        <p:spPr bwMode="auto">
          <a:xfrm rot="2640000">
            <a:off x="7845348" y="2033847"/>
            <a:ext cx="156502" cy="144463"/>
          </a:xfrm>
          <a:prstGeom prst="rect">
            <a:avLst/>
          </a:prstGeom>
          <a:solidFill>
            <a:schemeClr val="bg1">
              <a:lumMod val="50000"/>
            </a:schemeClr>
          </a:solidFill>
          <a:ln w="9525">
            <a:solidFill>
              <a:schemeClr val="tx1"/>
            </a:solidFill>
            <a:miter lim="800000"/>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104" name="Rectangle 268">
            <a:extLst>
              <a:ext uri="{FF2B5EF4-FFF2-40B4-BE49-F238E27FC236}">
                <a16:creationId xmlns:a16="http://schemas.microsoft.com/office/drawing/2014/main" id="{A322A9FA-827A-4A07-A9DC-F1008BAB629B}"/>
              </a:ext>
            </a:extLst>
          </p:cNvPr>
          <p:cNvSpPr>
            <a:spLocks noChangeArrowheads="1"/>
          </p:cNvSpPr>
          <p:nvPr/>
        </p:nvSpPr>
        <p:spPr bwMode="auto">
          <a:xfrm rot="2640000">
            <a:off x="7860912" y="4281831"/>
            <a:ext cx="156502" cy="144463"/>
          </a:xfrm>
          <a:prstGeom prst="rect">
            <a:avLst/>
          </a:prstGeom>
          <a:solidFill>
            <a:schemeClr val="bg1">
              <a:lumMod val="50000"/>
            </a:schemeClr>
          </a:solidFill>
          <a:ln w="9525">
            <a:solidFill>
              <a:schemeClr val="tx1"/>
            </a:solidFill>
            <a:miter lim="800000"/>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2112" name="Text Box 336"/>
          <p:cNvSpPr txBox="1">
            <a:spLocks noChangeArrowheads="1"/>
          </p:cNvSpPr>
          <p:nvPr/>
        </p:nvSpPr>
        <p:spPr bwMode="auto">
          <a:xfrm>
            <a:off x="2909491" y="3574119"/>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03</a:t>
            </a:r>
          </a:p>
        </p:txBody>
      </p:sp>
      <p:sp>
        <p:nvSpPr>
          <p:cNvPr id="2123" name="Text Box 350"/>
          <p:cNvSpPr txBox="1">
            <a:spLocks noChangeArrowheads="1"/>
          </p:cNvSpPr>
          <p:nvPr/>
        </p:nvSpPr>
        <p:spPr bwMode="auto">
          <a:xfrm>
            <a:off x="7853932" y="3384204"/>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04</a:t>
            </a:r>
          </a:p>
        </p:txBody>
      </p:sp>
      <p:sp>
        <p:nvSpPr>
          <p:cNvPr id="61" name="Text Box 335"/>
          <p:cNvSpPr txBox="1">
            <a:spLocks noChangeArrowheads="1"/>
          </p:cNvSpPr>
          <p:nvPr/>
        </p:nvSpPr>
        <p:spPr bwMode="auto">
          <a:xfrm>
            <a:off x="2154399" y="3211208"/>
            <a:ext cx="546894"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algn="ctr" eaLnBrk="1" hangingPunct="1">
              <a:spcBef>
                <a:spcPct val="50000"/>
              </a:spcBef>
            </a:pPr>
            <a:r>
              <a:rPr lang="en-US" altLang="ja-JP" sz="900" dirty="0">
                <a:latin typeface="ＭＳ ゴシック" pitchFamily="49" charset="-128"/>
                <a:ea typeface="ＭＳ ゴシック" pitchFamily="49" charset="-128"/>
              </a:rPr>
              <a:t>A</a:t>
            </a:r>
          </a:p>
        </p:txBody>
      </p:sp>
      <p:cxnSp>
        <p:nvCxnSpPr>
          <p:cNvPr id="87" name="直線コネクタ 86">
            <a:extLst>
              <a:ext uri="{FF2B5EF4-FFF2-40B4-BE49-F238E27FC236}">
                <a16:creationId xmlns:a16="http://schemas.microsoft.com/office/drawing/2014/main" id="{FB8FB4EF-19FB-4B76-BABB-A9CEAA8BA48A}"/>
              </a:ext>
            </a:extLst>
          </p:cNvPr>
          <p:cNvCxnSpPr>
            <a:cxnSpLocks/>
          </p:cNvCxnSpPr>
          <p:nvPr/>
        </p:nvCxnSpPr>
        <p:spPr>
          <a:xfrm flipH="1">
            <a:off x="2504728" y="3539437"/>
            <a:ext cx="604928"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B35BE426-658E-4BB1-A8F6-FEC985676E56}"/>
              </a:ext>
            </a:extLst>
          </p:cNvPr>
          <p:cNvCxnSpPr>
            <a:cxnSpLocks/>
          </p:cNvCxnSpPr>
          <p:nvPr/>
        </p:nvCxnSpPr>
        <p:spPr>
          <a:xfrm flipH="1">
            <a:off x="3200009" y="3529970"/>
            <a:ext cx="4633311" cy="9516"/>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8" name="Oval 275">
            <a:extLst>
              <a:ext uri="{FF2B5EF4-FFF2-40B4-BE49-F238E27FC236}">
                <a16:creationId xmlns:a16="http://schemas.microsoft.com/office/drawing/2014/main" id="{DAEEB8CB-7CF7-4FFE-8BBA-5C8B7AD20BE3}"/>
              </a:ext>
            </a:extLst>
          </p:cNvPr>
          <p:cNvSpPr>
            <a:spLocks noChangeArrowheads="1"/>
          </p:cNvSpPr>
          <p:nvPr/>
        </p:nvSpPr>
        <p:spPr bwMode="auto">
          <a:xfrm>
            <a:off x="3109656" y="3467206"/>
            <a:ext cx="156501" cy="144463"/>
          </a:xfrm>
          <a:prstGeom prst="ellipse">
            <a:avLst/>
          </a:prstGeom>
          <a:solidFill>
            <a:schemeClr val="bg1">
              <a:lumMod val="50000"/>
            </a:schemeClr>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90" name="Oval 275">
            <a:extLst>
              <a:ext uri="{FF2B5EF4-FFF2-40B4-BE49-F238E27FC236}">
                <a16:creationId xmlns:a16="http://schemas.microsoft.com/office/drawing/2014/main" id="{2BA76E7D-2D53-4268-8A94-0A6AEFA95AC6}"/>
              </a:ext>
            </a:extLst>
          </p:cNvPr>
          <p:cNvSpPr>
            <a:spLocks noChangeArrowheads="1"/>
          </p:cNvSpPr>
          <p:nvPr/>
        </p:nvSpPr>
        <p:spPr bwMode="auto">
          <a:xfrm>
            <a:off x="7838308" y="3441273"/>
            <a:ext cx="156501" cy="144463"/>
          </a:xfrm>
          <a:prstGeom prst="ellipse">
            <a:avLst/>
          </a:prstGeom>
          <a:solidFill>
            <a:schemeClr val="bg1">
              <a:lumMod val="50000"/>
            </a:schemeClr>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98" name="Rectangle 358">
            <a:extLst>
              <a:ext uri="{FF2B5EF4-FFF2-40B4-BE49-F238E27FC236}">
                <a16:creationId xmlns:a16="http://schemas.microsoft.com/office/drawing/2014/main" id="{7478F97C-567B-4019-AB38-B97464E10D30}"/>
              </a:ext>
            </a:extLst>
          </p:cNvPr>
          <p:cNvSpPr>
            <a:spLocks noChangeArrowheads="1"/>
          </p:cNvSpPr>
          <p:nvPr/>
        </p:nvSpPr>
        <p:spPr bwMode="auto">
          <a:xfrm>
            <a:off x="2088919" y="3567179"/>
            <a:ext cx="11027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2C/0C/0C/2C/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p:txBody>
      </p:sp>
      <p:sp>
        <p:nvSpPr>
          <p:cNvPr id="100" name="Rectangle 358">
            <a:extLst>
              <a:ext uri="{FF2B5EF4-FFF2-40B4-BE49-F238E27FC236}">
                <a16:creationId xmlns:a16="http://schemas.microsoft.com/office/drawing/2014/main" id="{C3102689-0776-4234-871E-ED7E58E28D67}"/>
              </a:ext>
            </a:extLst>
          </p:cNvPr>
          <p:cNvSpPr>
            <a:spLocks noChangeArrowheads="1"/>
          </p:cNvSpPr>
          <p:nvPr/>
        </p:nvSpPr>
        <p:spPr bwMode="auto">
          <a:xfrm>
            <a:off x="4907396" y="3551530"/>
            <a:ext cx="11027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22C/0C/0C/22C/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p:txBody>
      </p:sp>
      <p:sp>
        <p:nvSpPr>
          <p:cNvPr id="103" name="Rectangle 268">
            <a:extLst>
              <a:ext uri="{FF2B5EF4-FFF2-40B4-BE49-F238E27FC236}">
                <a16:creationId xmlns:a16="http://schemas.microsoft.com/office/drawing/2014/main" id="{46EAF355-3DA1-4B91-8C93-7C4EA9E93A6D}"/>
              </a:ext>
            </a:extLst>
          </p:cNvPr>
          <p:cNvSpPr>
            <a:spLocks noChangeArrowheads="1"/>
          </p:cNvSpPr>
          <p:nvPr/>
        </p:nvSpPr>
        <p:spPr bwMode="auto">
          <a:xfrm rot="2640000">
            <a:off x="2349841" y="3466610"/>
            <a:ext cx="156502" cy="144463"/>
          </a:xfrm>
          <a:prstGeom prst="rect">
            <a:avLst/>
          </a:prstGeom>
          <a:solidFill>
            <a:schemeClr val="bg1">
              <a:lumMod val="50000"/>
            </a:schemeClr>
          </a:solidFill>
          <a:ln w="9525">
            <a:solidFill>
              <a:schemeClr val="tx1"/>
            </a:solidFill>
            <a:miter lim="800000"/>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105" name="Rectangle 358">
            <a:extLst>
              <a:ext uri="{FF2B5EF4-FFF2-40B4-BE49-F238E27FC236}">
                <a16:creationId xmlns:a16="http://schemas.microsoft.com/office/drawing/2014/main" id="{572EDF8C-4307-4559-95AC-37B94E574BBD}"/>
              </a:ext>
            </a:extLst>
          </p:cNvPr>
          <p:cNvSpPr>
            <a:spLocks noChangeArrowheads="1"/>
          </p:cNvSpPr>
          <p:nvPr/>
        </p:nvSpPr>
        <p:spPr bwMode="auto">
          <a:xfrm>
            <a:off x="7958779" y="3790922"/>
            <a:ext cx="110273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r>
              <a:rPr lang="en-US" altLang="ja-JP" sz="800" dirty="0">
                <a:latin typeface="ＭＳ ゴシック" pitchFamily="49" charset="-128"/>
                <a:ea typeface="ＭＳ ゴシック" pitchFamily="49" charset="-128"/>
              </a:rPr>
              <a:t>8C/0C/0C/8C/</a:t>
            </a:r>
            <a:r>
              <a:rPr lang="ja-JP" altLang="en-US" sz="800" dirty="0">
                <a:latin typeface="ＭＳ ゴシック" pitchFamily="49" charset="-128"/>
                <a:ea typeface="ＭＳ ゴシック" pitchFamily="49" charset="-128"/>
              </a:rPr>
              <a:t>○</a:t>
            </a:r>
            <a:r>
              <a:rPr lang="en-US" altLang="ja-JP" sz="800" dirty="0">
                <a:latin typeface="ＭＳ ゴシック" pitchFamily="49" charset="-128"/>
                <a:ea typeface="ＭＳ ゴシック" pitchFamily="49" charset="-128"/>
              </a:rPr>
              <a:t>m</a:t>
            </a:r>
          </a:p>
        </p:txBody>
      </p:sp>
      <p:sp>
        <p:nvSpPr>
          <p:cNvPr id="2087" name="Oval 270"/>
          <p:cNvSpPr>
            <a:spLocks noChangeArrowheads="1"/>
          </p:cNvSpPr>
          <p:nvPr/>
        </p:nvSpPr>
        <p:spPr bwMode="auto">
          <a:xfrm>
            <a:off x="4920246" y="1962795"/>
            <a:ext cx="156502" cy="144463"/>
          </a:xfrm>
          <a:prstGeom prst="ellipse">
            <a:avLst/>
          </a:prstGeom>
          <a:solidFill>
            <a:srgbClr val="FF0000"/>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cxnSp>
        <p:nvCxnSpPr>
          <p:cNvPr id="108" name="直線コネクタ 107">
            <a:extLst>
              <a:ext uri="{FF2B5EF4-FFF2-40B4-BE49-F238E27FC236}">
                <a16:creationId xmlns:a16="http://schemas.microsoft.com/office/drawing/2014/main" id="{8E3E96D1-A244-46FF-96E9-4172C0749217}"/>
              </a:ext>
            </a:extLst>
          </p:cNvPr>
          <p:cNvCxnSpPr/>
          <p:nvPr/>
        </p:nvCxnSpPr>
        <p:spPr>
          <a:xfrm>
            <a:off x="807777" y="6472501"/>
            <a:ext cx="366936" cy="0"/>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086" name="Oval 238"/>
          <p:cNvSpPr>
            <a:spLocks noChangeArrowheads="1"/>
          </p:cNvSpPr>
          <p:nvPr/>
        </p:nvSpPr>
        <p:spPr bwMode="auto">
          <a:xfrm>
            <a:off x="3138444" y="1975599"/>
            <a:ext cx="156501" cy="144463"/>
          </a:xfrm>
          <a:prstGeom prst="ellipse">
            <a:avLst/>
          </a:prstGeom>
          <a:solidFill>
            <a:schemeClr val="bg1">
              <a:lumMod val="50000"/>
            </a:schemeClr>
          </a:solidFill>
          <a:ln w="9525">
            <a:solidFill>
              <a:schemeClr val="tx1"/>
            </a:solidFill>
            <a:round/>
            <a:headEnd/>
            <a:tailEnd/>
          </a:ln>
        </p:spPr>
        <p:txBody>
          <a:bodyPr wrap="none" anchor="ct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endParaRPr lang="ja-JP" altLang="en-US"/>
          </a:p>
        </p:txBody>
      </p:sp>
      <p:sp>
        <p:nvSpPr>
          <p:cNvPr id="47" name="テキスト ボックス 46">
            <a:extLst>
              <a:ext uri="{FF2B5EF4-FFF2-40B4-BE49-F238E27FC236}">
                <a16:creationId xmlns:a16="http://schemas.microsoft.com/office/drawing/2014/main" id="{44E7B117-571C-45BA-9014-CF3899316DB3}"/>
              </a:ext>
            </a:extLst>
          </p:cNvPr>
          <p:cNvSpPr txBox="1"/>
          <p:nvPr/>
        </p:nvSpPr>
        <p:spPr>
          <a:xfrm>
            <a:off x="8646410" y="188640"/>
            <a:ext cx="1080120" cy="461665"/>
          </a:xfrm>
          <a:prstGeom prst="rect">
            <a:avLst/>
          </a:prstGeom>
          <a:solidFill>
            <a:schemeClr val="bg1"/>
          </a:solidFill>
          <a:ln>
            <a:solidFill>
              <a:schemeClr val="tx1"/>
            </a:solidFill>
          </a:ln>
        </p:spPr>
        <p:txBody>
          <a:bodyPr wrap="square" rtlCol="0">
            <a:spAutoFit/>
          </a:bodyPr>
          <a:lstStyle/>
          <a:p>
            <a:r>
              <a:rPr lang="ja-JP" altLang="ja-JP" dirty="0"/>
              <a:t>資料</a:t>
            </a:r>
            <a:r>
              <a:rPr lang="ja-JP" altLang="en-US" dirty="0"/>
              <a:t>７</a:t>
            </a:r>
            <a:endParaRPr kumimoji="1" lang="ja-JP" altLang="en-US" sz="1600" dirty="0">
              <a:latin typeface="ＭＳ ゴシック" pitchFamily="49" charset="-128"/>
              <a:ea typeface="ＭＳ ゴシック" pitchFamily="49" charset="-128"/>
            </a:endParaRP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8E8DE1EA5E7DC44AB217A9A8E692EC7" ma:contentTypeVersion="16" ma:contentTypeDescription="新しいドキュメントを作成します。" ma:contentTypeScope="" ma:versionID="c1f33e3202dfbfe92f325b97a9bd5092">
  <xsd:schema xmlns:xsd="http://www.w3.org/2001/XMLSchema" xmlns:xs="http://www.w3.org/2001/XMLSchema" xmlns:p="http://schemas.microsoft.com/office/2006/metadata/properties" xmlns:ns2="9928b5be-f9f2-43c4-8445-f560f1c1ee1d" xmlns:ns3="956f8374-eac6-4c01-9e9a-c7d7573af740" targetNamespace="http://schemas.microsoft.com/office/2006/metadata/properties" ma:root="true" ma:fieldsID="586186af52cc4609fb614f1bb96a6105" ns2:_="" ns3:_="">
    <xsd:import namespace="9928b5be-f9f2-43c4-8445-f560f1c1ee1d"/>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3:TaxCatchAll" minOccurs="0"/>
                <xsd:element ref="ns2:MediaServiceOCR" minOccurs="0"/>
                <xsd:element ref="ns2:lcf76f155ced4ddcb4097134ff3c332f"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28b5be-f9f2-43c4-8445-f560f1c1ee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f4c2df7-119e-42eb-b5ef-c638e6a4a2bd}"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56f8374-eac6-4c01-9e9a-c7d7573af740" xsi:nil="true"/>
    <lcf76f155ced4ddcb4097134ff3c332f xmlns="9928b5be-f9f2-43c4-8445-f560f1c1ee1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C320AC8-F3A3-49F6-AA71-DC0E9D279056}"/>
</file>

<file path=customXml/itemProps2.xml><?xml version="1.0" encoding="utf-8"?>
<ds:datastoreItem xmlns:ds="http://schemas.openxmlformats.org/officeDocument/2006/customXml" ds:itemID="{364732C7-CC5D-4B1C-AD3D-B1344D213F59}"/>
</file>

<file path=customXml/itemProps3.xml><?xml version="1.0" encoding="utf-8"?>
<ds:datastoreItem xmlns:ds="http://schemas.openxmlformats.org/officeDocument/2006/customXml" ds:itemID="{BBDDAE25-ADEC-423E-8D4A-EE10E6E98D40}"/>
</file>

<file path=docProps/app.xml><?xml version="1.0" encoding="utf-8"?>
<Properties xmlns="http://schemas.openxmlformats.org/officeDocument/2006/extended-properties" xmlns:vt="http://schemas.openxmlformats.org/officeDocument/2006/docPropsVTypes">
  <Words>476</Words>
  <PresentationFormat>A4 210 x 297 mm</PresentationFormat>
  <Paragraphs>36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ＭＳ ゴシック</vt:lpstr>
      <vt:lpstr>Times New Roman</vt:lpstr>
      <vt:lpstr>標準デザイン</vt:lpstr>
      <vt:lpstr>○○市回線系統図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0x01010018E8DE1EA5E7DC44AB217A9A8E692EC7</vt:lpwstr>
  </property>
  <property fmtid="{D5CDD505-2E9C-101B-9397-08002B2CF9AE}" pid="3" name="MediaServiceImageTags">
    <vt:lpwstr/>
  </property>
</Properties>
</file>