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801600" cy="9601200" type="A3"/>
  <p:notesSz cx="12801600" cy="960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C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8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../customXml/item1.xml" Type="http://schemas.openxmlformats.org/officeDocument/2006/relationships/customXml"/><Relationship Id="rId8" Target="../customXml/item2.xml" Type="http://schemas.openxmlformats.org/officeDocument/2006/relationships/customXml"/><Relationship Id="rId9" Target="../customXml/item3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976372"/>
            <a:ext cx="10881360" cy="20162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5376672"/>
            <a:ext cx="8961120" cy="240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84048"/>
            <a:ext cx="1152144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2208276"/>
            <a:ext cx="11521440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8929116"/>
            <a:ext cx="4096512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5726" y="4674870"/>
            <a:ext cx="0" cy="568325"/>
          </a:xfrm>
          <a:custGeom>
            <a:avLst/>
            <a:gdLst/>
            <a:ahLst/>
            <a:cxnLst/>
            <a:rect l="l" t="t" r="r" b="b"/>
            <a:pathLst>
              <a:path h="568325">
                <a:moveTo>
                  <a:pt x="0" y="0"/>
                </a:moveTo>
                <a:lnTo>
                  <a:pt x="0" y="568007"/>
                </a:lnTo>
              </a:path>
            </a:pathLst>
          </a:custGeom>
          <a:ln w="38100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72550" y="1672593"/>
            <a:ext cx="0" cy="935990"/>
          </a:xfrm>
          <a:custGeom>
            <a:avLst/>
            <a:gdLst/>
            <a:ahLst/>
            <a:cxnLst/>
            <a:rect l="l" t="t" r="r" b="b"/>
            <a:pathLst>
              <a:path h="935989">
                <a:moveTo>
                  <a:pt x="0" y="935532"/>
                </a:moveTo>
                <a:lnTo>
                  <a:pt x="0" y="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454390" y="1664210"/>
            <a:ext cx="3157855" cy="1004569"/>
            <a:chOff x="8454390" y="1664210"/>
            <a:chExt cx="3157855" cy="1004569"/>
          </a:xfrm>
        </p:grpSpPr>
        <p:sp>
          <p:nvSpPr>
            <p:cNvPr id="5" name="object 5"/>
            <p:cNvSpPr/>
            <p:nvPr/>
          </p:nvSpPr>
          <p:spPr>
            <a:xfrm>
              <a:off x="10607802" y="1672593"/>
              <a:ext cx="0" cy="935990"/>
            </a:xfrm>
            <a:custGeom>
              <a:avLst/>
              <a:gdLst/>
              <a:ahLst/>
              <a:cxnLst/>
              <a:rect l="l" t="t" r="r" b="b"/>
              <a:pathLst>
                <a:path h="935989">
                  <a:moveTo>
                    <a:pt x="0" y="935532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72550" y="1683260"/>
              <a:ext cx="1661795" cy="0"/>
            </a:xfrm>
            <a:custGeom>
              <a:avLst/>
              <a:gdLst/>
              <a:ahLst/>
              <a:cxnLst/>
              <a:rect l="l" t="t" r="r" b="b"/>
              <a:pathLst>
                <a:path w="1661795">
                  <a:moveTo>
                    <a:pt x="0" y="0"/>
                  </a:moveTo>
                  <a:lnTo>
                    <a:pt x="1661375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54390" y="2658618"/>
              <a:ext cx="3157855" cy="0"/>
            </a:xfrm>
            <a:custGeom>
              <a:avLst/>
              <a:gdLst/>
              <a:ahLst/>
              <a:cxnLst/>
              <a:rect l="l" t="t" r="r" b="b"/>
              <a:pathLst>
                <a:path w="3157854">
                  <a:moveTo>
                    <a:pt x="0" y="0"/>
                  </a:moveTo>
                  <a:lnTo>
                    <a:pt x="3157728" y="0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1191493" y="5269229"/>
            <a:ext cx="0" cy="802640"/>
          </a:xfrm>
          <a:custGeom>
            <a:avLst/>
            <a:gdLst/>
            <a:ahLst/>
            <a:cxnLst/>
            <a:rect l="l" t="t" r="r" b="b"/>
            <a:pathLst>
              <a:path h="802639">
                <a:moveTo>
                  <a:pt x="0" y="0"/>
                </a:moveTo>
                <a:lnTo>
                  <a:pt x="0" y="80203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3044" y="7275576"/>
            <a:ext cx="7914640" cy="1614170"/>
          </a:xfrm>
          <a:custGeom>
            <a:avLst/>
            <a:gdLst/>
            <a:ahLst/>
            <a:cxnLst/>
            <a:rect l="l" t="t" r="r" b="b"/>
            <a:pathLst>
              <a:path w="7914640" h="1614170">
                <a:moveTo>
                  <a:pt x="0" y="0"/>
                </a:moveTo>
                <a:lnTo>
                  <a:pt x="7914132" y="0"/>
                </a:lnTo>
                <a:lnTo>
                  <a:pt x="7914132" y="1613916"/>
                </a:lnTo>
                <a:lnTo>
                  <a:pt x="0" y="1613916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12110" y="7312974"/>
            <a:ext cx="32131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凡例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2110" y="7578178"/>
            <a:ext cx="5027930" cy="466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10" dirty="0">
                <a:latin typeface="ＭＳ ゴシック"/>
                <a:cs typeface="ＭＳ ゴシック"/>
              </a:rPr>
              <a:t>・○Ｃ/○Ｃ/○Ｃ/○Ｃ(○Ｃ)/○m</a:t>
            </a:r>
            <a:endParaRPr sz="1150">
              <a:latin typeface="ＭＳ ゴシック"/>
              <a:cs typeface="ＭＳ ゴシック"/>
            </a:endParaRPr>
          </a:p>
          <a:p>
            <a:pPr marL="143510">
              <a:lnSpc>
                <a:spcPct val="100000"/>
              </a:lnSpc>
              <a:spcBef>
                <a:spcPts val="869"/>
              </a:spcBef>
            </a:pPr>
            <a:r>
              <a:rPr sz="1000" dirty="0">
                <a:latin typeface="ＭＳ ゴシック"/>
                <a:cs typeface="ＭＳ ゴシック"/>
              </a:rPr>
              <a:t>↑全芯数/新設(更改)芯数/補助対象芯数/使用芯数（うち既設活用芯数）</a:t>
            </a:r>
            <a:r>
              <a:rPr sz="1000" spc="-10" dirty="0">
                <a:latin typeface="ＭＳ ゴシック"/>
                <a:cs typeface="ＭＳ ゴシック"/>
              </a:rPr>
              <a:t>/敷設距離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41182" y="7488899"/>
            <a:ext cx="1661160" cy="1090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3865" indent="14604" algn="just">
              <a:lnSpc>
                <a:spcPct val="151700"/>
              </a:lnSpc>
              <a:spcBef>
                <a:spcPts val="100"/>
              </a:spcBef>
            </a:pPr>
            <a:r>
              <a:rPr sz="1150" spc="-15" dirty="0">
                <a:latin typeface="ＭＳ ゴシック"/>
                <a:cs typeface="ＭＳ ゴシック"/>
              </a:rPr>
              <a:t>新設クロージャー</a:t>
            </a:r>
            <a:r>
              <a:rPr sz="1150" spc="-10" dirty="0">
                <a:latin typeface="ＭＳ ゴシック"/>
                <a:cs typeface="ＭＳ ゴシック"/>
              </a:rPr>
              <a:t>既設クロージャー既設ノード</a:t>
            </a:r>
            <a:endParaRPr sz="1150" dirty="0">
              <a:latin typeface="ＭＳ ゴシック"/>
              <a:cs typeface="ＭＳ ゴシック"/>
            </a:endParaRPr>
          </a:p>
          <a:p>
            <a:pPr marL="21590">
              <a:lnSpc>
                <a:spcPct val="100000"/>
              </a:lnSpc>
              <a:spcBef>
                <a:spcPts val="720"/>
              </a:spcBef>
            </a:pPr>
            <a:r>
              <a:rPr lang="ja-JP" altLang="en-US" sz="1150" spc="-5" dirty="0">
                <a:latin typeface="ＭＳ ゴシック"/>
                <a:cs typeface="ＭＳ ゴシック"/>
              </a:rPr>
              <a:t>過疎</a:t>
            </a:r>
            <a:r>
              <a:rPr sz="1150" spc="-5" dirty="0" err="1">
                <a:latin typeface="ＭＳ ゴシック"/>
                <a:cs typeface="ＭＳ ゴシック"/>
              </a:rPr>
              <a:t>地域の境界地点</a:t>
            </a:r>
            <a:endParaRPr sz="1150" dirty="0">
              <a:latin typeface="ＭＳ ゴシック"/>
              <a:cs typeface="ＭＳ ゴシック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51259" y="8020766"/>
            <a:ext cx="2831465" cy="82423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150" dirty="0">
                <a:latin typeface="ＭＳ ゴシック"/>
                <a:cs typeface="ＭＳ ゴシック"/>
              </a:rPr>
              <a:t>補助対象</a:t>
            </a:r>
            <a:r>
              <a:rPr sz="1150" spc="-10" dirty="0">
                <a:latin typeface="ＭＳ ゴシック"/>
                <a:cs typeface="ＭＳ ゴシック"/>
              </a:rPr>
              <a:t>（</a:t>
            </a:r>
            <a:r>
              <a:rPr sz="1150" spc="-5" dirty="0">
                <a:latin typeface="ＭＳ ゴシック"/>
                <a:cs typeface="ＭＳ ゴシック"/>
              </a:rPr>
              <a:t>ループ化等による新設</a:t>
            </a:r>
            <a:r>
              <a:rPr sz="1150" spc="-50" dirty="0">
                <a:latin typeface="ＭＳ ゴシック"/>
                <a:cs typeface="ＭＳ ゴシック"/>
              </a:rPr>
              <a:t>）</a:t>
            </a:r>
            <a:endParaRPr sz="1150">
              <a:latin typeface="ＭＳ ゴシック"/>
              <a:cs typeface="ＭＳ ゴシック"/>
            </a:endParaRPr>
          </a:p>
          <a:p>
            <a:pPr marL="12700" marR="5080">
              <a:lnSpc>
                <a:spcPct val="151300"/>
              </a:lnSpc>
              <a:spcBef>
                <a:spcPts val="10"/>
              </a:spcBef>
            </a:pPr>
            <a:r>
              <a:rPr sz="1150" dirty="0">
                <a:latin typeface="ＭＳ ゴシック"/>
                <a:cs typeface="ＭＳ ゴシック"/>
              </a:rPr>
              <a:t>補助対象</a:t>
            </a:r>
            <a:r>
              <a:rPr sz="1150" spc="-10" dirty="0">
                <a:latin typeface="ＭＳ ゴシック"/>
                <a:cs typeface="ＭＳ ゴシック"/>
              </a:rPr>
              <a:t>（</a:t>
            </a:r>
            <a:r>
              <a:rPr sz="1150" spc="-5" dirty="0">
                <a:latin typeface="ＭＳ ゴシック"/>
                <a:cs typeface="ＭＳ ゴシック"/>
              </a:rPr>
              <a:t>老朽化した既設伝送路の更改</a:t>
            </a:r>
            <a:r>
              <a:rPr sz="1150" spc="-50" dirty="0">
                <a:latin typeface="ＭＳ ゴシック"/>
                <a:cs typeface="ＭＳ ゴシック"/>
              </a:rPr>
              <a:t>）</a:t>
            </a:r>
            <a:r>
              <a:rPr sz="1150" spc="-25" dirty="0">
                <a:latin typeface="ＭＳ ゴシック"/>
                <a:cs typeface="ＭＳ ゴシック"/>
              </a:rPr>
              <a:t>既設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2895" y="1066251"/>
            <a:ext cx="2646680" cy="4191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50" spc="-10" dirty="0">
                <a:latin typeface="ＭＳ Ｐゴシック"/>
                <a:cs typeface="ＭＳ Ｐゴシック"/>
              </a:rPr>
              <a:t>○○市回線系統図</a:t>
            </a:r>
            <a:endParaRPr sz="2550">
              <a:latin typeface="ＭＳ Ｐゴシック"/>
              <a:cs typeface="ＭＳ Ｐゴシック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5500" y="641506"/>
            <a:ext cx="1285240" cy="261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spc="-1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（</a:t>
            </a:r>
            <a:r>
              <a:rPr sz="1550" spc="-2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記載イメージ</a:t>
            </a:r>
            <a:r>
              <a:rPr sz="1550" spc="-5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）</a:t>
            </a:r>
            <a:endParaRPr sz="1550">
              <a:latin typeface="ＭＳ Ｐゴシック"/>
              <a:cs typeface="ＭＳ Ｐゴシック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45400" y="2642361"/>
            <a:ext cx="10009505" cy="5716905"/>
            <a:chOff x="1045400" y="2642361"/>
            <a:chExt cx="10009505" cy="5716905"/>
          </a:xfrm>
        </p:grpSpPr>
        <p:sp>
          <p:nvSpPr>
            <p:cNvPr id="17" name="object 17"/>
            <p:cNvSpPr/>
            <p:nvPr/>
          </p:nvSpPr>
          <p:spPr>
            <a:xfrm>
              <a:off x="1058418" y="5685282"/>
              <a:ext cx="1211580" cy="570230"/>
            </a:xfrm>
            <a:custGeom>
              <a:avLst/>
              <a:gdLst/>
              <a:ahLst/>
              <a:cxnLst/>
              <a:rect l="l" t="t" r="r" b="b"/>
              <a:pathLst>
                <a:path w="1211580" h="570229">
                  <a:moveTo>
                    <a:pt x="0" y="0"/>
                  </a:moveTo>
                  <a:lnTo>
                    <a:pt x="1211580" y="0"/>
                  </a:lnTo>
                  <a:lnTo>
                    <a:pt x="1211580" y="569976"/>
                  </a:lnTo>
                  <a:lnTo>
                    <a:pt x="0" y="569976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33500" y="5708904"/>
              <a:ext cx="605155" cy="558165"/>
            </a:xfrm>
            <a:custGeom>
              <a:avLst/>
              <a:gdLst/>
              <a:ahLst/>
              <a:cxnLst/>
              <a:rect l="l" t="t" r="r" b="b"/>
              <a:pathLst>
                <a:path w="605155" h="558164">
                  <a:moveTo>
                    <a:pt x="0" y="278891"/>
                  </a:moveTo>
                  <a:lnTo>
                    <a:pt x="3959" y="233654"/>
                  </a:lnTo>
                  <a:lnTo>
                    <a:pt x="15422" y="190741"/>
                  </a:lnTo>
                  <a:lnTo>
                    <a:pt x="33767" y="150726"/>
                  </a:lnTo>
                  <a:lnTo>
                    <a:pt x="58369" y="114182"/>
                  </a:lnTo>
                  <a:lnTo>
                    <a:pt x="88606" y="81686"/>
                  </a:lnTo>
                  <a:lnTo>
                    <a:pt x="123855" y="53810"/>
                  </a:lnTo>
                  <a:lnTo>
                    <a:pt x="163493" y="31129"/>
                  </a:lnTo>
                  <a:lnTo>
                    <a:pt x="206898" y="14218"/>
                  </a:lnTo>
                  <a:lnTo>
                    <a:pt x="253445" y="3650"/>
                  </a:lnTo>
                  <a:lnTo>
                    <a:pt x="302514" y="0"/>
                  </a:lnTo>
                  <a:lnTo>
                    <a:pt x="351582" y="3650"/>
                  </a:lnTo>
                  <a:lnTo>
                    <a:pt x="398129" y="14218"/>
                  </a:lnTo>
                  <a:lnTo>
                    <a:pt x="441534" y="31129"/>
                  </a:lnTo>
                  <a:lnTo>
                    <a:pt x="481172" y="53810"/>
                  </a:lnTo>
                  <a:lnTo>
                    <a:pt x="516421" y="81686"/>
                  </a:lnTo>
                  <a:lnTo>
                    <a:pt x="546658" y="114182"/>
                  </a:lnTo>
                  <a:lnTo>
                    <a:pt x="571260" y="150726"/>
                  </a:lnTo>
                  <a:lnTo>
                    <a:pt x="589605" y="190741"/>
                  </a:lnTo>
                  <a:lnTo>
                    <a:pt x="601068" y="233654"/>
                  </a:lnTo>
                  <a:lnTo>
                    <a:pt x="605028" y="278891"/>
                  </a:lnTo>
                  <a:lnTo>
                    <a:pt x="601068" y="324129"/>
                  </a:lnTo>
                  <a:lnTo>
                    <a:pt x="589605" y="367042"/>
                  </a:lnTo>
                  <a:lnTo>
                    <a:pt x="571260" y="407057"/>
                  </a:lnTo>
                  <a:lnTo>
                    <a:pt x="546658" y="443601"/>
                  </a:lnTo>
                  <a:lnTo>
                    <a:pt x="516421" y="476097"/>
                  </a:lnTo>
                  <a:lnTo>
                    <a:pt x="481172" y="503973"/>
                  </a:lnTo>
                  <a:lnTo>
                    <a:pt x="441534" y="526654"/>
                  </a:lnTo>
                  <a:lnTo>
                    <a:pt x="398129" y="543565"/>
                  </a:lnTo>
                  <a:lnTo>
                    <a:pt x="351582" y="554133"/>
                  </a:lnTo>
                  <a:lnTo>
                    <a:pt x="302514" y="557783"/>
                  </a:lnTo>
                  <a:lnTo>
                    <a:pt x="253445" y="554133"/>
                  </a:lnTo>
                  <a:lnTo>
                    <a:pt x="206898" y="543565"/>
                  </a:lnTo>
                  <a:lnTo>
                    <a:pt x="163493" y="526654"/>
                  </a:lnTo>
                  <a:lnTo>
                    <a:pt x="123855" y="503973"/>
                  </a:lnTo>
                  <a:lnTo>
                    <a:pt x="88606" y="476097"/>
                  </a:lnTo>
                  <a:lnTo>
                    <a:pt x="58369" y="443601"/>
                  </a:lnTo>
                  <a:lnTo>
                    <a:pt x="33767" y="407057"/>
                  </a:lnTo>
                  <a:lnTo>
                    <a:pt x="15422" y="367042"/>
                  </a:lnTo>
                  <a:lnTo>
                    <a:pt x="3959" y="324129"/>
                  </a:lnTo>
                  <a:lnTo>
                    <a:pt x="0" y="27889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463040" y="5779007"/>
              <a:ext cx="452755" cy="417830"/>
            </a:xfrm>
            <a:custGeom>
              <a:avLst/>
              <a:gdLst/>
              <a:ahLst/>
              <a:cxnLst/>
              <a:rect l="l" t="t" r="r" b="b"/>
              <a:pathLst>
                <a:path w="452755" h="417829">
                  <a:moveTo>
                    <a:pt x="0" y="0"/>
                  </a:moveTo>
                  <a:lnTo>
                    <a:pt x="452628" y="208788"/>
                  </a:lnTo>
                  <a:lnTo>
                    <a:pt x="0" y="417576"/>
                  </a:lnTo>
                  <a:lnTo>
                    <a:pt x="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92902" y="2652521"/>
              <a:ext cx="1905" cy="3359150"/>
            </a:xfrm>
            <a:custGeom>
              <a:avLst/>
              <a:gdLst/>
              <a:ahLst/>
              <a:cxnLst/>
              <a:rect l="l" t="t" r="r" b="b"/>
              <a:pathLst>
                <a:path w="1904" h="3359150">
                  <a:moveTo>
                    <a:pt x="1524" y="0"/>
                  </a:moveTo>
                  <a:lnTo>
                    <a:pt x="0" y="3358896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73046" y="5967221"/>
              <a:ext cx="5843270" cy="33655"/>
            </a:xfrm>
            <a:custGeom>
              <a:avLst/>
              <a:gdLst/>
              <a:ahLst/>
              <a:cxnLst/>
              <a:rect l="l" t="t" r="r" b="b"/>
              <a:pathLst>
                <a:path w="5843270" h="33654">
                  <a:moveTo>
                    <a:pt x="0" y="33527"/>
                  </a:moveTo>
                  <a:lnTo>
                    <a:pt x="5843016" y="0"/>
                  </a:lnTo>
                </a:path>
              </a:pathLst>
            </a:custGeom>
            <a:ln w="198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474964" y="2651759"/>
              <a:ext cx="9525" cy="2001520"/>
            </a:xfrm>
            <a:custGeom>
              <a:avLst/>
              <a:gdLst/>
              <a:ahLst/>
              <a:cxnLst/>
              <a:rect l="l" t="t" r="r" b="b"/>
              <a:pathLst>
                <a:path w="9525" h="2001520">
                  <a:moveTo>
                    <a:pt x="0" y="0"/>
                  </a:moveTo>
                  <a:lnTo>
                    <a:pt x="9144" y="2001012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062284" y="8079624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89" h="274954">
                  <a:moveTo>
                    <a:pt x="129692" y="0"/>
                  </a:moveTo>
                  <a:lnTo>
                    <a:pt x="0" y="134289"/>
                  </a:lnTo>
                  <a:lnTo>
                    <a:pt x="145491" y="274789"/>
                  </a:lnTo>
                  <a:lnTo>
                    <a:pt x="275183" y="140500"/>
                  </a:lnTo>
                  <a:lnTo>
                    <a:pt x="129692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062284" y="8079624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89" h="274954">
                  <a:moveTo>
                    <a:pt x="129692" y="0"/>
                  </a:moveTo>
                  <a:lnTo>
                    <a:pt x="275183" y="140500"/>
                  </a:lnTo>
                  <a:lnTo>
                    <a:pt x="145491" y="274789"/>
                  </a:lnTo>
                  <a:lnTo>
                    <a:pt x="0" y="134289"/>
                  </a:lnTo>
                  <a:lnTo>
                    <a:pt x="129692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536685" y="4656582"/>
              <a:ext cx="2299970" cy="0"/>
            </a:xfrm>
            <a:custGeom>
              <a:avLst/>
              <a:gdLst/>
              <a:ahLst/>
              <a:cxnLst/>
              <a:rect l="l" t="t" r="r" b="b"/>
              <a:pathLst>
                <a:path w="2299970">
                  <a:moveTo>
                    <a:pt x="0" y="0"/>
                  </a:moveTo>
                  <a:lnTo>
                    <a:pt x="2299716" y="0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77840" y="5890260"/>
              <a:ext cx="211836" cy="19507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0774419" y="4536231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90" h="274954">
                  <a:moveTo>
                    <a:pt x="129679" y="0"/>
                  </a:moveTo>
                  <a:lnTo>
                    <a:pt x="0" y="134289"/>
                  </a:lnTo>
                  <a:lnTo>
                    <a:pt x="145478" y="274789"/>
                  </a:lnTo>
                  <a:lnTo>
                    <a:pt x="275158" y="140487"/>
                  </a:lnTo>
                  <a:lnTo>
                    <a:pt x="129679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774419" y="4536231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90" h="274954">
                  <a:moveTo>
                    <a:pt x="129679" y="0"/>
                  </a:moveTo>
                  <a:lnTo>
                    <a:pt x="275158" y="140487"/>
                  </a:lnTo>
                  <a:lnTo>
                    <a:pt x="145478" y="274789"/>
                  </a:lnTo>
                  <a:lnTo>
                    <a:pt x="0" y="134289"/>
                  </a:lnTo>
                  <a:lnTo>
                    <a:pt x="129679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85332" y="7831835"/>
              <a:ext cx="210312" cy="196596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734377" y="5351830"/>
            <a:ext cx="2261235" cy="261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spc="-30" dirty="0">
                <a:latin typeface="ＭＳ Ｐゴシック"/>
                <a:cs typeface="ＭＳ Ｐゴシック"/>
              </a:rPr>
              <a:t>○○市ケーブルテレビ局舎</a:t>
            </a:r>
            <a:endParaRPr sz="1550">
              <a:latin typeface="ＭＳ Ｐゴシック"/>
              <a:cs typeface="ＭＳ Ｐゴシック"/>
            </a:endParaRPr>
          </a:p>
        </p:txBody>
      </p:sp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66631" y="2560320"/>
            <a:ext cx="211836" cy="195072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501883" y="2557272"/>
            <a:ext cx="210312" cy="195072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3941064" y="790955"/>
            <a:ext cx="4843780" cy="449482"/>
          </a:xfrm>
          <a:prstGeom prst="rect">
            <a:avLst/>
          </a:prstGeom>
          <a:ln w="9144">
            <a:solidFill>
              <a:srgbClr val="0000FF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90805" marR="84455" indent="165735">
              <a:lnSpc>
                <a:spcPts val="1480"/>
              </a:lnSpc>
              <a:spcBef>
                <a:spcPts val="505"/>
              </a:spcBef>
              <a:buSzPct val="92307"/>
              <a:buChar char="○"/>
              <a:tabLst>
                <a:tab pos="256540" algn="l"/>
              </a:tabLst>
            </a:pPr>
            <a:r>
              <a:rPr sz="1300" spc="-15" dirty="0" err="1">
                <a:solidFill>
                  <a:srgbClr val="0000FF"/>
                </a:solidFill>
                <a:latin typeface="ＭＳ Ｐゴシック"/>
                <a:cs typeface="ＭＳ Ｐゴシック"/>
              </a:rPr>
              <a:t>回線系統図については、各団体</a:t>
            </a:r>
            <a:r>
              <a:rPr sz="1300" dirty="0" err="1">
                <a:solidFill>
                  <a:srgbClr val="0000FF"/>
                </a:solidFill>
                <a:latin typeface="ＭＳ Ｐゴシック"/>
                <a:cs typeface="ＭＳ Ｐゴシック"/>
              </a:rPr>
              <a:t>（</a:t>
            </a:r>
            <a:r>
              <a:rPr sz="1300" spc="-15" dirty="0" err="1">
                <a:solidFill>
                  <a:srgbClr val="0000FF"/>
                </a:solidFill>
                <a:latin typeface="ＭＳ Ｐゴシック"/>
                <a:cs typeface="ＭＳ Ｐゴシック"/>
              </a:rPr>
              <a:t>事業者</a:t>
            </a:r>
            <a:r>
              <a:rPr sz="1300" dirty="0" err="1">
                <a:solidFill>
                  <a:srgbClr val="0000FF"/>
                </a:solidFill>
                <a:latin typeface="ＭＳ Ｐゴシック"/>
                <a:cs typeface="ＭＳ Ｐゴシック"/>
              </a:rPr>
              <a:t>）</a:t>
            </a:r>
            <a:r>
              <a:rPr sz="1300" spc="-25" dirty="0" err="1">
                <a:solidFill>
                  <a:srgbClr val="0000FF"/>
                </a:solidFill>
                <a:latin typeface="ＭＳ Ｐゴシック"/>
                <a:cs typeface="ＭＳ Ｐゴシック"/>
              </a:rPr>
              <a:t>の使用する様式を使用</a:t>
            </a:r>
            <a:r>
              <a:rPr sz="1300" spc="-40" dirty="0" err="1">
                <a:solidFill>
                  <a:srgbClr val="0000FF"/>
                </a:solidFill>
                <a:latin typeface="ＭＳ Ｐゴシック"/>
                <a:cs typeface="ＭＳ Ｐゴシック"/>
              </a:rPr>
              <a:t>して差支えないが少なくとも以下の内容が分かるものであること</a:t>
            </a:r>
            <a:r>
              <a:rPr sz="1300" spc="-4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。</a:t>
            </a:r>
            <a:endParaRPr sz="1300" dirty="0">
              <a:latin typeface="ＭＳ Ｐゴシック"/>
              <a:cs typeface="ＭＳ Ｐゴシック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605748" y="6156562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01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374101" y="4332660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02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884834" y="5724608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03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127250" y="5073278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05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720040" y="2416661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solidFill>
                  <a:srgbClr val="FF0000"/>
                </a:solidFill>
                <a:latin typeface="ＭＳ ゴシック"/>
                <a:cs typeface="ＭＳ ゴシック"/>
              </a:rPr>
              <a:t>08</a:t>
            </a:r>
            <a:endParaRPr sz="1150">
              <a:latin typeface="ＭＳ ゴシック"/>
              <a:cs typeface="ＭＳ ゴシック"/>
            </a:endParaRPr>
          </a:p>
        </p:txBody>
      </p:sp>
      <p:pic>
        <p:nvPicPr>
          <p:cNvPr id="39" name="object 3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71615" y="7578852"/>
            <a:ext cx="211836" cy="196596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11101926" y="4965533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solidFill>
                  <a:srgbClr val="FF0000"/>
                </a:solidFill>
                <a:latin typeface="ＭＳ ゴシック"/>
                <a:cs typeface="ＭＳ ゴシック"/>
              </a:rPr>
              <a:t>04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40267" y="5986373"/>
            <a:ext cx="1737360" cy="3397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20C/0C/0C/16C(2C)/○m</a:t>
            </a:r>
            <a:endParaRPr sz="100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00" spc="-5" dirty="0">
                <a:latin typeface="ＭＳ ゴシック"/>
                <a:cs typeface="ＭＳ ゴシック"/>
              </a:rPr>
              <a:t>※既設の光ファイバーを活用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414272" y="4344923"/>
            <a:ext cx="3427729" cy="702945"/>
          </a:xfrm>
          <a:custGeom>
            <a:avLst/>
            <a:gdLst/>
            <a:ahLst/>
            <a:cxnLst/>
            <a:rect l="l" t="t" r="r" b="b"/>
            <a:pathLst>
              <a:path w="3427729" h="702945">
                <a:moveTo>
                  <a:pt x="0" y="0"/>
                </a:moveTo>
                <a:lnTo>
                  <a:pt x="1999361" y="0"/>
                </a:lnTo>
                <a:lnTo>
                  <a:pt x="2856230" y="0"/>
                </a:lnTo>
                <a:lnTo>
                  <a:pt x="3427476" y="0"/>
                </a:lnTo>
                <a:lnTo>
                  <a:pt x="3427476" y="271145"/>
                </a:lnTo>
                <a:lnTo>
                  <a:pt x="3427476" y="387350"/>
                </a:lnTo>
                <a:lnTo>
                  <a:pt x="3427476" y="464820"/>
                </a:lnTo>
                <a:lnTo>
                  <a:pt x="2856230" y="464820"/>
                </a:lnTo>
                <a:lnTo>
                  <a:pt x="2944444" y="702945"/>
                </a:lnTo>
                <a:lnTo>
                  <a:pt x="1999361" y="464820"/>
                </a:lnTo>
                <a:lnTo>
                  <a:pt x="0" y="464820"/>
                </a:lnTo>
                <a:lnTo>
                  <a:pt x="0" y="387350"/>
                </a:lnTo>
                <a:lnTo>
                  <a:pt x="0" y="27114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493601" y="4381782"/>
            <a:ext cx="3204845" cy="33401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190"/>
              </a:lnSpc>
              <a:spcBef>
                <a:spcPts val="180"/>
              </a:spcBef>
            </a:pPr>
            <a:r>
              <a:rPr sz="1000" spc="-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既存の光ファイバーを使用する場合には、その芯線数、距離を明示するとともに、その旨を記載すること。</a:t>
            </a:r>
            <a:endParaRPr sz="1000">
              <a:latin typeface="ＭＳ Ｐゴシック"/>
              <a:cs typeface="ＭＳ Ｐゴシック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045708" y="6160554"/>
            <a:ext cx="6303645" cy="952500"/>
          </a:xfrm>
          <a:custGeom>
            <a:avLst/>
            <a:gdLst/>
            <a:ahLst/>
            <a:cxnLst/>
            <a:rect l="l" t="t" r="r" b="b"/>
            <a:pathLst>
              <a:path w="6303645" h="952500">
                <a:moveTo>
                  <a:pt x="0" y="392645"/>
                </a:moveTo>
                <a:lnTo>
                  <a:pt x="3676904" y="392645"/>
                </a:lnTo>
                <a:lnTo>
                  <a:pt x="5146179" y="0"/>
                </a:lnTo>
                <a:lnTo>
                  <a:pt x="5252720" y="392645"/>
                </a:lnTo>
                <a:lnTo>
                  <a:pt x="6303264" y="392645"/>
                </a:lnTo>
                <a:lnTo>
                  <a:pt x="6303264" y="485863"/>
                </a:lnTo>
                <a:lnTo>
                  <a:pt x="6303264" y="625690"/>
                </a:lnTo>
                <a:lnTo>
                  <a:pt x="6303264" y="951953"/>
                </a:lnTo>
                <a:lnTo>
                  <a:pt x="5252720" y="951953"/>
                </a:lnTo>
                <a:lnTo>
                  <a:pt x="3676904" y="951953"/>
                </a:lnTo>
                <a:lnTo>
                  <a:pt x="0" y="951953"/>
                </a:lnTo>
                <a:lnTo>
                  <a:pt x="0" y="625690"/>
                </a:lnTo>
                <a:lnTo>
                  <a:pt x="0" y="485863"/>
                </a:lnTo>
                <a:lnTo>
                  <a:pt x="0" y="392645"/>
                </a:lnTo>
                <a:close/>
              </a:path>
            </a:pathLst>
          </a:custGeom>
          <a:ln w="914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124920" y="6591015"/>
            <a:ext cx="6142990" cy="33401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190"/>
              </a:lnSpc>
              <a:spcBef>
                <a:spcPts val="180"/>
              </a:spcBef>
            </a:pPr>
            <a:r>
              <a:rPr sz="1000" spc="1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末端は、ＨＦＣであればノードまで、ＦＴＴＨであれば、ＰＯＮ方式の場合、分岐装置までの配置が把握できること、</a:t>
            </a:r>
            <a:r>
              <a:rPr sz="1000" spc="1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また、ＳＳ方式の場合は、加入者に最も近接しているカプラまで把握できるものとする。</a:t>
            </a:r>
            <a:endParaRPr sz="1000">
              <a:latin typeface="ＭＳ Ｐゴシック"/>
              <a:cs typeface="ＭＳ Ｐゴシック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5549481" y="2461472"/>
            <a:ext cx="6236970" cy="2914015"/>
            <a:chOff x="5549481" y="2461472"/>
            <a:chExt cx="6236970" cy="2914015"/>
          </a:xfrm>
        </p:grpSpPr>
        <p:sp>
          <p:nvSpPr>
            <p:cNvPr id="47" name="object 47"/>
            <p:cNvSpPr/>
            <p:nvPr/>
          </p:nvSpPr>
          <p:spPr>
            <a:xfrm>
              <a:off x="5554244" y="2466234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89" h="274955">
                  <a:moveTo>
                    <a:pt x="129679" y="0"/>
                  </a:moveTo>
                  <a:lnTo>
                    <a:pt x="0" y="134289"/>
                  </a:lnTo>
                  <a:lnTo>
                    <a:pt x="145478" y="274789"/>
                  </a:lnTo>
                  <a:lnTo>
                    <a:pt x="275158" y="140487"/>
                  </a:lnTo>
                  <a:lnTo>
                    <a:pt x="129679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554243" y="2466234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89" h="274955">
                  <a:moveTo>
                    <a:pt x="129679" y="0"/>
                  </a:moveTo>
                  <a:lnTo>
                    <a:pt x="275158" y="140487"/>
                  </a:lnTo>
                  <a:lnTo>
                    <a:pt x="145478" y="274789"/>
                  </a:lnTo>
                  <a:lnTo>
                    <a:pt x="0" y="134289"/>
                  </a:lnTo>
                  <a:lnTo>
                    <a:pt x="129679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1506436" y="2520224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90" h="274955">
                  <a:moveTo>
                    <a:pt x="129679" y="0"/>
                  </a:moveTo>
                  <a:lnTo>
                    <a:pt x="0" y="134289"/>
                  </a:lnTo>
                  <a:lnTo>
                    <a:pt x="145478" y="274789"/>
                  </a:lnTo>
                  <a:lnTo>
                    <a:pt x="275158" y="140487"/>
                  </a:lnTo>
                  <a:lnTo>
                    <a:pt x="129679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1506436" y="2520224"/>
              <a:ext cx="275590" cy="274955"/>
            </a:xfrm>
            <a:custGeom>
              <a:avLst/>
              <a:gdLst/>
              <a:ahLst/>
              <a:cxnLst/>
              <a:rect l="l" t="t" r="r" b="b"/>
              <a:pathLst>
                <a:path w="275590" h="274955">
                  <a:moveTo>
                    <a:pt x="129679" y="0"/>
                  </a:moveTo>
                  <a:lnTo>
                    <a:pt x="275158" y="140487"/>
                  </a:lnTo>
                  <a:lnTo>
                    <a:pt x="145478" y="274789"/>
                  </a:lnTo>
                  <a:lnTo>
                    <a:pt x="0" y="134289"/>
                  </a:lnTo>
                  <a:lnTo>
                    <a:pt x="129679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507730" y="5269229"/>
              <a:ext cx="2694305" cy="0"/>
            </a:xfrm>
            <a:custGeom>
              <a:avLst/>
              <a:gdLst/>
              <a:ahLst/>
              <a:cxnLst/>
              <a:rect l="l" t="t" r="r" b="b"/>
              <a:pathLst>
                <a:path w="2694304">
                  <a:moveTo>
                    <a:pt x="0" y="0"/>
                  </a:moveTo>
                  <a:lnTo>
                    <a:pt x="2693822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084052" y="5178551"/>
              <a:ext cx="210312" cy="19659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4380" y="3192779"/>
              <a:ext cx="211836" cy="195072"/>
            </a:xfrm>
            <a:prstGeom prst="rect">
              <a:avLst/>
            </a:prstGeom>
          </p:spPr>
        </p:pic>
      </p:grpSp>
      <p:sp>
        <p:nvSpPr>
          <p:cNvPr id="54" name="object 54"/>
          <p:cNvSpPr txBox="1"/>
          <p:nvPr/>
        </p:nvSpPr>
        <p:spPr>
          <a:xfrm>
            <a:off x="6241545" y="6127155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4C/0C/0C/2C/○m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1382268" y="5415477"/>
            <a:ext cx="1003935" cy="3397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4C/4C/4C/2C/○m</a:t>
            </a:r>
            <a:endParaRPr sz="100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00" dirty="0">
                <a:latin typeface="ＭＳ ゴシック"/>
                <a:cs typeface="ＭＳ ゴシック"/>
              </a:rPr>
              <a:t>（▲▲地区</a:t>
            </a:r>
            <a:r>
              <a:rPr sz="1000" spc="-50" dirty="0">
                <a:latin typeface="ＭＳ ゴシック"/>
                <a:cs typeface="ＭＳ ゴシック"/>
              </a:rPr>
              <a:t>）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359689" y="5266589"/>
            <a:ext cx="1003935" cy="3397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4C/4C/4C/2C/○m</a:t>
            </a:r>
            <a:endParaRPr sz="100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00" dirty="0">
                <a:latin typeface="ＭＳ ゴシック"/>
                <a:cs typeface="ＭＳ ゴシック"/>
              </a:rPr>
              <a:t>（●●地区</a:t>
            </a:r>
            <a:r>
              <a:rPr sz="1000" spc="-50" dirty="0">
                <a:latin typeface="ＭＳ ゴシック"/>
                <a:cs typeface="ＭＳ ゴシック"/>
              </a:rPr>
              <a:t>）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757788" y="4138128"/>
            <a:ext cx="1737360" cy="3397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12C/0C/0C/10C(2C)/○m</a:t>
            </a:r>
            <a:endParaRPr sz="100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00" spc="-5" dirty="0">
                <a:latin typeface="ＭＳ ゴシック"/>
                <a:cs typeface="ＭＳ ゴシック"/>
              </a:rPr>
              <a:t>※既設の光ファイバーを活用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208048" y="4373126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4C/0C/0C/4C/○m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032462" y="5140112"/>
            <a:ext cx="1473200" cy="4984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16C/0C/0C/14C(2C)/○m</a:t>
            </a:r>
            <a:endParaRPr sz="1000">
              <a:latin typeface="ＭＳ ゴシック"/>
              <a:cs typeface="ＭＳ ゴシック"/>
            </a:endParaRPr>
          </a:p>
          <a:p>
            <a:pPr marL="12700" marR="5080">
              <a:lnSpc>
                <a:spcPts val="1250"/>
              </a:lnSpc>
              <a:spcBef>
                <a:spcPts val="35"/>
              </a:spcBef>
            </a:pPr>
            <a:r>
              <a:rPr sz="1000" spc="-5" dirty="0">
                <a:latin typeface="ＭＳ ゴシック"/>
                <a:cs typeface="ＭＳ ゴシック"/>
              </a:rPr>
              <a:t>※既設の光ファイバーを</a:t>
            </a:r>
            <a:r>
              <a:rPr sz="1000" spc="-25" dirty="0">
                <a:latin typeface="ＭＳ ゴシック"/>
                <a:cs typeface="ＭＳ ゴシック"/>
              </a:rPr>
              <a:t>活用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398523" y="3635235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4C/0C/0C/4C/○m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526777" y="4861601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4C/4C/4C/2C/○m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317057" y="3714922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4C/0C/0C/4C/○m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317057" y="2734564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4C/0C/0C/4C/○m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9208048" y="2779649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4C/0C/0C/4C/○m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494604" y="2771798"/>
            <a:ext cx="1265555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725" baseline="14492" dirty="0">
                <a:solidFill>
                  <a:srgbClr val="FF0000"/>
                </a:solidFill>
                <a:latin typeface="ＭＳ ゴシック"/>
                <a:cs typeface="ＭＳ ゴシック"/>
              </a:rPr>
              <a:t>09</a:t>
            </a:r>
            <a:r>
              <a:rPr sz="1725" spc="-104" baseline="14492" dirty="0">
                <a:solidFill>
                  <a:srgbClr val="FF000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latin typeface="ＭＳ ゴシック"/>
                <a:cs typeface="ＭＳ ゴシック"/>
              </a:rPr>
              <a:t>4C/0C/0C/4C/○m</a:t>
            </a:r>
            <a:endParaRPr sz="1000">
              <a:latin typeface="ＭＳ ゴシック"/>
              <a:cs typeface="ＭＳ ゴシック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1179677" y="6447853"/>
            <a:ext cx="4610735" cy="1024890"/>
            <a:chOff x="1179677" y="6447853"/>
            <a:chExt cx="4610735" cy="1024890"/>
          </a:xfrm>
        </p:grpSpPr>
        <p:sp>
          <p:nvSpPr>
            <p:cNvPr id="67" name="object 67"/>
            <p:cNvSpPr/>
            <p:nvPr/>
          </p:nvSpPr>
          <p:spPr>
            <a:xfrm>
              <a:off x="1184440" y="6452615"/>
              <a:ext cx="4601210" cy="1015365"/>
            </a:xfrm>
            <a:custGeom>
              <a:avLst/>
              <a:gdLst/>
              <a:ahLst/>
              <a:cxnLst/>
              <a:rect l="l" t="t" r="r" b="b"/>
              <a:pathLst>
                <a:path w="4601210" h="1015365">
                  <a:moveTo>
                    <a:pt x="4600663" y="0"/>
                  </a:moveTo>
                  <a:lnTo>
                    <a:pt x="240499" y="0"/>
                  </a:lnTo>
                  <a:lnTo>
                    <a:pt x="240499" y="592073"/>
                  </a:lnTo>
                  <a:lnTo>
                    <a:pt x="0" y="1003693"/>
                  </a:lnTo>
                  <a:lnTo>
                    <a:pt x="240499" y="845819"/>
                  </a:lnTo>
                  <a:lnTo>
                    <a:pt x="240499" y="1014983"/>
                  </a:lnTo>
                  <a:lnTo>
                    <a:pt x="4600663" y="1014983"/>
                  </a:lnTo>
                  <a:lnTo>
                    <a:pt x="46006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1184440" y="6452615"/>
              <a:ext cx="4601210" cy="1015365"/>
            </a:xfrm>
            <a:custGeom>
              <a:avLst/>
              <a:gdLst/>
              <a:ahLst/>
              <a:cxnLst/>
              <a:rect l="l" t="t" r="r" b="b"/>
              <a:pathLst>
                <a:path w="4601210" h="1015365">
                  <a:moveTo>
                    <a:pt x="240499" y="0"/>
                  </a:moveTo>
                  <a:lnTo>
                    <a:pt x="967193" y="0"/>
                  </a:lnTo>
                  <a:lnTo>
                    <a:pt x="2057234" y="0"/>
                  </a:lnTo>
                  <a:lnTo>
                    <a:pt x="4600663" y="0"/>
                  </a:lnTo>
                  <a:lnTo>
                    <a:pt x="4600663" y="592073"/>
                  </a:lnTo>
                  <a:lnTo>
                    <a:pt x="4600663" y="845819"/>
                  </a:lnTo>
                  <a:lnTo>
                    <a:pt x="4600663" y="1014983"/>
                  </a:lnTo>
                  <a:lnTo>
                    <a:pt x="2057234" y="1014983"/>
                  </a:lnTo>
                  <a:lnTo>
                    <a:pt x="967193" y="1014983"/>
                  </a:lnTo>
                  <a:lnTo>
                    <a:pt x="240499" y="1014983"/>
                  </a:lnTo>
                  <a:lnTo>
                    <a:pt x="240499" y="845819"/>
                  </a:lnTo>
                  <a:lnTo>
                    <a:pt x="0" y="1003693"/>
                  </a:lnTo>
                  <a:lnTo>
                    <a:pt x="240499" y="592073"/>
                  </a:lnTo>
                  <a:lnTo>
                    <a:pt x="240499" y="0"/>
                  </a:lnTo>
                  <a:close/>
                </a:path>
              </a:pathLst>
            </a:custGeom>
            <a:ln w="9144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1503752" y="6482317"/>
            <a:ext cx="4172585" cy="8337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凡例を必ずつけること。</a:t>
            </a:r>
            <a:endParaRPr sz="1000">
              <a:latin typeface="ＭＳ Ｐゴシック"/>
              <a:cs typeface="ＭＳ Ｐゴシック"/>
            </a:endParaRPr>
          </a:p>
          <a:p>
            <a:pPr marL="12700" marR="5080">
              <a:lnSpc>
                <a:spcPts val="1190"/>
              </a:lnSpc>
              <a:spcBef>
                <a:spcPts val="145"/>
              </a:spcBef>
            </a:pPr>
            <a:r>
              <a:rPr sz="1000" spc="1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また、本事業で新設</a:t>
            </a:r>
            <a:r>
              <a:rPr sz="1000" spc="1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（</a:t>
            </a:r>
            <a:r>
              <a:rPr sz="1000" spc="3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更新</a:t>
            </a:r>
            <a:r>
              <a:rPr sz="1000" spc="1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）</a:t>
            </a:r>
            <a:r>
              <a:rPr sz="1000" spc="1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する光ファイバーに、補助対象部分と、補助対象</a:t>
            </a:r>
            <a:r>
              <a:rPr sz="1000" spc="15" dirty="0">
                <a:solidFill>
                  <a:srgbClr val="0000FF"/>
                </a:solidFill>
                <a:latin typeface="ＭＳ Ｐゴシック"/>
                <a:cs typeface="ＭＳ Ｐゴシック"/>
              </a:rPr>
              <a:t>外部分が含まれる場合は、凡例で明示すること。</a:t>
            </a:r>
            <a:endParaRPr sz="1000">
              <a:latin typeface="ＭＳ Ｐゴシック"/>
              <a:cs typeface="ＭＳ Ｐゴシック"/>
            </a:endParaRPr>
          </a:p>
          <a:p>
            <a:pPr marL="361315" marR="2580005" indent="-262255">
              <a:lnSpc>
                <a:spcPct val="104000"/>
              </a:lnSpc>
              <a:spcBef>
                <a:spcPts val="105"/>
              </a:spcBef>
            </a:pPr>
            <a:r>
              <a:rPr sz="100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（例）</a:t>
            </a:r>
            <a:r>
              <a:rPr sz="1000" dirty="0">
                <a:solidFill>
                  <a:srgbClr val="FF0000"/>
                </a:solidFill>
                <a:latin typeface="ＭＳ Ｐゴシック"/>
                <a:cs typeface="ＭＳ Ｐゴシック"/>
              </a:rPr>
              <a:t>赤･･･</a:t>
            </a:r>
            <a:r>
              <a:rPr sz="1000" spc="-10" dirty="0">
                <a:solidFill>
                  <a:srgbClr val="FF0000"/>
                </a:solidFill>
                <a:latin typeface="ＭＳ Ｐゴシック"/>
                <a:cs typeface="ＭＳ Ｐゴシック"/>
              </a:rPr>
              <a:t>補助対象部分</a:t>
            </a:r>
            <a:r>
              <a:rPr sz="1000" spc="500" dirty="0">
                <a:solidFill>
                  <a:srgbClr val="FF0000"/>
                </a:solidFill>
                <a:latin typeface="ＭＳ Ｐゴシック"/>
                <a:cs typeface="ＭＳ Ｐゴシック"/>
              </a:rPr>
              <a:t> </a:t>
            </a:r>
            <a:r>
              <a:rPr sz="100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青･･･</a:t>
            </a:r>
            <a:r>
              <a:rPr sz="1000" spc="-10" dirty="0">
                <a:solidFill>
                  <a:srgbClr val="0000FF"/>
                </a:solidFill>
                <a:latin typeface="ＭＳ Ｐゴシック"/>
                <a:cs typeface="ＭＳ Ｐゴシック"/>
              </a:rPr>
              <a:t>補助対象外部分</a:t>
            </a:r>
            <a:endParaRPr sz="1000">
              <a:latin typeface="ＭＳ Ｐゴシック"/>
              <a:cs typeface="ＭＳ Ｐゴシック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852775" y="7290065"/>
            <a:ext cx="854710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緑･･･</a:t>
            </a:r>
            <a:r>
              <a:rPr sz="1000" spc="-15" dirty="0">
                <a:solidFill>
                  <a:srgbClr val="008000"/>
                </a:solidFill>
                <a:latin typeface="ＭＳ Ｐゴシック"/>
                <a:cs typeface="ＭＳ Ｐゴシック"/>
              </a:rPr>
              <a:t>共有部分</a:t>
            </a:r>
            <a:endParaRPr sz="1000">
              <a:latin typeface="ＭＳ Ｐゴシック"/>
              <a:cs typeface="ＭＳ Ｐゴシック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684031" y="4330454"/>
            <a:ext cx="99695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50" dirty="0">
                <a:latin typeface="ＭＳ ゴシック"/>
                <a:cs typeface="ＭＳ ゴシック"/>
              </a:rPr>
              <a:t>A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410710" y="2303437"/>
            <a:ext cx="99695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50" dirty="0">
                <a:latin typeface="ＭＳ ゴシック"/>
                <a:cs typeface="ＭＳ ゴシック"/>
              </a:rPr>
              <a:t>B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1448893" y="2306541"/>
            <a:ext cx="99695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50" dirty="0">
                <a:latin typeface="ＭＳ ゴシック"/>
                <a:cs typeface="ＭＳ ゴシック"/>
              </a:rPr>
              <a:t>C</a:t>
            </a:r>
            <a:endParaRPr sz="1150">
              <a:latin typeface="ＭＳ ゴシック"/>
              <a:cs typeface="ＭＳ ゴシック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8295893" y="5161788"/>
            <a:ext cx="2998470" cy="946785"/>
            <a:chOff x="8295893" y="5161788"/>
            <a:chExt cx="2998470" cy="946785"/>
          </a:xfrm>
        </p:grpSpPr>
        <p:sp>
          <p:nvSpPr>
            <p:cNvPr id="75" name="object 75"/>
            <p:cNvSpPr/>
            <p:nvPr/>
          </p:nvSpPr>
          <p:spPr>
            <a:xfrm>
              <a:off x="8314943" y="6002274"/>
              <a:ext cx="2889885" cy="0"/>
            </a:xfrm>
            <a:custGeom>
              <a:avLst/>
              <a:gdLst/>
              <a:ahLst/>
              <a:cxnLst/>
              <a:rect l="l" t="t" r="r" b="b"/>
              <a:pathLst>
                <a:path w="2889884">
                  <a:moveTo>
                    <a:pt x="0" y="0"/>
                  </a:moveTo>
                  <a:lnTo>
                    <a:pt x="2889846" y="0"/>
                  </a:lnTo>
                </a:path>
              </a:pathLst>
            </a:custGeom>
            <a:ln w="3810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360663" y="5161788"/>
              <a:ext cx="211836" cy="195072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1084051" y="5911596"/>
              <a:ext cx="210312" cy="196596"/>
            </a:xfrm>
            <a:prstGeom prst="rect">
              <a:avLst/>
            </a:prstGeom>
          </p:spPr>
        </p:pic>
      </p:grpSp>
      <p:sp>
        <p:nvSpPr>
          <p:cNvPr id="78" name="object 78"/>
          <p:cNvSpPr txBox="1"/>
          <p:nvPr/>
        </p:nvSpPr>
        <p:spPr>
          <a:xfrm>
            <a:off x="8969376" y="6132136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4C/4C/4C/2C/○m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8178293" y="3029988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07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213919" y="4364432"/>
            <a:ext cx="175260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25" dirty="0">
                <a:latin typeface="ＭＳ ゴシック"/>
                <a:cs typeface="ＭＳ ゴシック"/>
              </a:rPr>
              <a:t>06</a:t>
            </a:r>
            <a:endParaRPr sz="1150">
              <a:latin typeface="ＭＳ ゴシック"/>
              <a:cs typeface="ＭＳ ゴシック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8136346" y="5681107"/>
            <a:ext cx="15684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50" dirty="0">
                <a:latin typeface="ＭＳ ゴシック"/>
                <a:cs typeface="ＭＳ ゴシック"/>
              </a:rPr>
              <a:t>ア</a:t>
            </a:r>
            <a:endParaRPr sz="1000">
              <a:latin typeface="ＭＳ ゴシック"/>
              <a:cs typeface="ＭＳ ゴシック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1050036" y="4555235"/>
            <a:ext cx="7531734" cy="4218940"/>
            <a:chOff x="1050036" y="4555235"/>
            <a:chExt cx="7531734" cy="4218940"/>
          </a:xfrm>
        </p:grpSpPr>
        <p:sp>
          <p:nvSpPr>
            <p:cNvPr id="83" name="object 83"/>
            <p:cNvSpPr/>
            <p:nvPr/>
          </p:nvSpPr>
          <p:spPr>
            <a:xfrm>
              <a:off x="8132064" y="5926835"/>
              <a:ext cx="182880" cy="190500"/>
            </a:xfrm>
            <a:custGeom>
              <a:avLst/>
              <a:gdLst/>
              <a:ahLst/>
              <a:cxnLst/>
              <a:rect l="l" t="t" r="r" b="b"/>
              <a:pathLst>
                <a:path w="182879" h="190500">
                  <a:moveTo>
                    <a:pt x="182879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182879" y="190500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1076706" y="8224265"/>
              <a:ext cx="457834" cy="0"/>
            </a:xfrm>
            <a:custGeom>
              <a:avLst/>
              <a:gdLst/>
              <a:ahLst/>
              <a:cxnLst/>
              <a:rect l="l" t="t" r="r" b="b"/>
              <a:pathLst>
                <a:path w="457834">
                  <a:moveTo>
                    <a:pt x="0" y="0"/>
                  </a:moveTo>
                  <a:lnTo>
                    <a:pt x="457822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069086" y="8522970"/>
              <a:ext cx="474345" cy="0"/>
            </a:xfrm>
            <a:custGeom>
              <a:avLst/>
              <a:gdLst/>
              <a:ahLst/>
              <a:cxnLst/>
              <a:rect l="l" t="t" r="r" b="b"/>
              <a:pathLst>
                <a:path w="474344">
                  <a:moveTo>
                    <a:pt x="0" y="0"/>
                  </a:moveTo>
                  <a:lnTo>
                    <a:pt x="474192" y="0"/>
                  </a:lnTo>
                </a:path>
              </a:pathLst>
            </a:custGeom>
            <a:ln w="3810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1076706" y="8763761"/>
              <a:ext cx="459105" cy="0"/>
            </a:xfrm>
            <a:custGeom>
              <a:avLst/>
              <a:gdLst/>
              <a:ahLst/>
              <a:cxnLst/>
              <a:rect l="l" t="t" r="r" b="b"/>
              <a:pathLst>
                <a:path w="459105">
                  <a:moveTo>
                    <a:pt x="0" y="0"/>
                  </a:moveTo>
                  <a:lnTo>
                    <a:pt x="458723" y="0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108191" y="8427720"/>
              <a:ext cx="182880" cy="190500"/>
            </a:xfrm>
            <a:custGeom>
              <a:avLst/>
              <a:gdLst/>
              <a:ahLst/>
              <a:cxnLst/>
              <a:rect l="l" t="t" r="r" b="b"/>
              <a:pathLst>
                <a:path w="182879" h="190500">
                  <a:moveTo>
                    <a:pt x="182879" y="0"/>
                  </a:moveTo>
                  <a:lnTo>
                    <a:pt x="0" y="0"/>
                  </a:lnTo>
                  <a:lnTo>
                    <a:pt x="0" y="190499"/>
                  </a:lnTo>
                  <a:lnTo>
                    <a:pt x="182879" y="190499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679186" y="4656581"/>
              <a:ext cx="1405255" cy="1905"/>
            </a:xfrm>
            <a:custGeom>
              <a:avLst/>
              <a:gdLst/>
              <a:ahLst/>
              <a:cxnLst/>
              <a:rect l="l" t="t" r="r" b="b"/>
              <a:pathLst>
                <a:path w="1405254" h="1904">
                  <a:moveTo>
                    <a:pt x="0" y="0"/>
                  </a:moveTo>
                  <a:lnTo>
                    <a:pt x="1405128" y="1524"/>
                  </a:lnTo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7174991" y="4674869"/>
              <a:ext cx="1293495" cy="0"/>
            </a:xfrm>
            <a:custGeom>
              <a:avLst/>
              <a:gdLst/>
              <a:ahLst/>
              <a:cxnLst/>
              <a:rect l="l" t="t" r="r" b="b"/>
              <a:pathLst>
                <a:path w="1293495">
                  <a:moveTo>
                    <a:pt x="0" y="0"/>
                  </a:moveTo>
                  <a:lnTo>
                    <a:pt x="1292956" y="0"/>
                  </a:lnTo>
                </a:path>
              </a:pathLst>
            </a:custGeom>
            <a:ln w="3810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0" name="object 9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69807" y="4555235"/>
              <a:ext cx="211836" cy="195072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6990588" y="4590287"/>
              <a:ext cx="184785" cy="190500"/>
            </a:xfrm>
            <a:custGeom>
              <a:avLst/>
              <a:gdLst/>
              <a:ahLst/>
              <a:cxnLst/>
              <a:rect l="l" t="t" r="r" b="b"/>
              <a:pathLst>
                <a:path w="184784" h="190500">
                  <a:moveTo>
                    <a:pt x="184403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184403" y="190500"/>
                  </a:lnTo>
                  <a:lnTo>
                    <a:pt x="18440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6829244" y="4737859"/>
            <a:ext cx="15684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50" dirty="0">
                <a:latin typeface="ＭＳ ゴシック"/>
                <a:cs typeface="ＭＳ ゴシック"/>
              </a:rPr>
              <a:t>イ</a:t>
            </a:r>
            <a:endParaRPr sz="1000">
              <a:latin typeface="ＭＳ ゴシック"/>
              <a:cs typeface="ＭＳ ゴシック"/>
            </a:endParaRPr>
          </a:p>
        </p:txBody>
      </p:sp>
      <p:pic>
        <p:nvPicPr>
          <p:cNvPr id="93" name="object 9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77840" y="4544567"/>
            <a:ext cx="211836" cy="196596"/>
          </a:xfrm>
          <a:prstGeom prst="rect">
            <a:avLst/>
          </a:prstGeom>
        </p:spPr>
      </p:pic>
      <p:sp>
        <p:nvSpPr>
          <p:cNvPr id="94" name="object 94"/>
          <p:cNvSpPr txBox="1"/>
          <p:nvPr/>
        </p:nvSpPr>
        <p:spPr>
          <a:xfrm>
            <a:off x="7130934" y="4702798"/>
            <a:ext cx="1264920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12C/12C/12C/10C/○m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9185755" y="1714408"/>
            <a:ext cx="1003935" cy="182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00" spc="-10" dirty="0">
                <a:latin typeface="ＭＳ ゴシック"/>
                <a:cs typeface="ＭＳ ゴシック"/>
              </a:rPr>
              <a:t>4C/4C/4C/4C/○m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829862A3-9521-4C24-80D8-3DDCFE84D2A6}"/>
              </a:ext>
            </a:extLst>
          </p:cNvPr>
          <p:cNvSpPr txBox="1"/>
          <p:nvPr/>
        </p:nvSpPr>
        <p:spPr>
          <a:xfrm>
            <a:off x="11277186" y="304800"/>
            <a:ext cx="100393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資料７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8E8DE1EA5E7DC44AB217A9A8E692EC7" ma:contentTypeVersion="16" ma:contentTypeDescription="新しいドキュメントを作成します。" ma:contentTypeScope="" ma:versionID="c1f33e3202dfbfe92f325b97a9bd5092">
  <xsd:schema xmlns:xsd="http://www.w3.org/2001/XMLSchema" xmlns:xs="http://www.w3.org/2001/XMLSchema" xmlns:p="http://schemas.microsoft.com/office/2006/metadata/properties" xmlns:ns2="9928b5be-f9f2-43c4-8445-f560f1c1ee1d" xmlns:ns3="956f8374-eac6-4c01-9e9a-c7d7573af740" targetNamespace="http://schemas.microsoft.com/office/2006/metadata/properties" ma:root="true" ma:fieldsID="586186af52cc4609fb614f1bb96a6105" ns2:_="" ns3:_="">
    <xsd:import namespace="9928b5be-f9f2-43c4-8445-f560f1c1ee1d"/>
    <xsd:import namespace="956f8374-eac6-4c01-9e9a-c7d7573af7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28b5be-f9f2-43c4-8445-f560f1c1ee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6f8374-eac6-4c01-9e9a-c7d7573af74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f4c2df7-119e-42eb-b5ef-c638e6a4a2bd}" ma:internalName="TaxCatchAll" ma:showField="CatchAllData" ma:web="956f8374-eac6-4c01-9e9a-c7d7573af7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6f8374-eac6-4c01-9e9a-c7d7573af740" xsi:nil="true"/>
    <lcf76f155ced4ddcb4097134ff3c332f xmlns="9928b5be-f9f2-43c4-8445-f560f1c1ee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417695-158B-4449-8329-FBEDF24DCF57}"/>
</file>

<file path=customXml/itemProps2.xml><?xml version="1.0" encoding="utf-8"?>
<ds:datastoreItem xmlns:ds="http://schemas.openxmlformats.org/officeDocument/2006/customXml" ds:itemID="{B3AEAF1C-7760-425D-85DB-EF06EAD5E5E4}"/>
</file>

<file path=customXml/itemProps3.xml><?xml version="1.0" encoding="utf-8"?>
<ds:datastoreItem xmlns:ds="http://schemas.openxmlformats.org/officeDocument/2006/customXml" ds:itemID="{08DA3AD2-1C85-4EA7-91BA-C5DE6BE451C3}"/>
</file>

<file path=docProps/app.xml><?xml version="1.0" encoding="utf-8"?>
<Properties xmlns="http://schemas.openxmlformats.org/officeDocument/2006/extended-properties" xmlns:vt="http://schemas.openxmlformats.org/officeDocument/2006/docPropsVTypes">
  <Template/>
  <Words>310</Words>
  <PresentationFormat>A3 297x420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ＭＳ 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2019-04-08T00:00:00Z</vt:filetime>
  </property>
  <property fmtid="{D5CDD505-2E9C-101B-9397-08002B2CF9AE}" pid="3" name="Creator">
    <vt:lpwstr>PowerPoint 用 Acrobat PDFMaker 19</vt:lpwstr>
  </property>
  <property fmtid="{D5CDD505-2E9C-101B-9397-08002B2CF9AE}" pid="4" name="LastSaved">
    <vt:filetime>2024-12-18T00:00:00Z</vt:filetime>
  </property>
  <property fmtid="{D5CDD505-2E9C-101B-9397-08002B2CF9AE}" pid="5" name="Producer">
    <vt:lpwstr>Adobe PDF Library 19.10.123</vt:lpwstr>
  </property>
  <property fmtid="{D5CDD505-2E9C-101B-9397-08002B2CF9AE}" pid="6" name="ContentTypeId">
    <vt:lpwstr>0x01010018E8DE1EA5E7DC44AB217A9A8E692EC7</vt:lpwstr>
  </property>
  <property fmtid="{D5CDD505-2E9C-101B-9397-08002B2CF9AE}" pid="7" name="MediaServiceImageTags">
    <vt:lpwstr/>
  </property>
</Properties>
</file>