
<file path=[Content_Types].xml><?xml version="1.0" encoding="utf-8"?>
<Types xmlns="http://schemas.openxmlformats.org/package/2006/content-types">
  <Default ContentType="application/vnd.openxmlformats-officedocument.oleObject" Extension="bin"/>
  <Default ContentType="image/x-emf" Extension="em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x-wmf" Extension="wmf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commentAuthors+xml" PartName="/ppt/commentAuthors.xml"/>
  <Override ContentType="application/vnd.openxmlformats-officedocument.drawingml.diagramColors+xml" PartName="/ppt/diagrams/colors1.xml"/>
  <Override ContentType="application/vnd.openxmlformats-officedocument.drawingml.diagramData+xml" PartName="/ppt/diagrams/data1.xml"/>
  <Override ContentType="application/vnd.ms-office.drawingml.diagramDrawing+xml" PartName="/ppt/diagrams/drawing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3" removePersonalInfoOnSave="1" saveSubsetFonts="1" autoCompressPictures="0">
  <p:sldMasterIdLst>
    <p:sldMasterId id="2147483660" r:id="rId4"/>
  </p:sldMasterIdLst>
  <p:notesMasterIdLst>
    <p:notesMasterId r:id="rId48"/>
  </p:notesMasterIdLst>
  <p:sldIdLst>
    <p:sldId id="343" r:id="rId5"/>
    <p:sldId id="1034" r:id="rId6"/>
    <p:sldId id="1025" r:id="rId7"/>
    <p:sldId id="602" r:id="rId8"/>
    <p:sldId id="562" r:id="rId9"/>
    <p:sldId id="547" r:id="rId10"/>
    <p:sldId id="548" r:id="rId11"/>
    <p:sldId id="549" r:id="rId12"/>
    <p:sldId id="1035" r:id="rId13"/>
    <p:sldId id="1036" r:id="rId14"/>
    <p:sldId id="1037" r:id="rId15"/>
    <p:sldId id="1038" r:id="rId16"/>
    <p:sldId id="1039" r:id="rId17"/>
    <p:sldId id="1040" r:id="rId18"/>
    <p:sldId id="1041" r:id="rId19"/>
    <p:sldId id="1042" r:id="rId20"/>
    <p:sldId id="1043" r:id="rId21"/>
    <p:sldId id="1044" r:id="rId22"/>
    <p:sldId id="1045" r:id="rId23"/>
    <p:sldId id="1046" r:id="rId24"/>
    <p:sldId id="1047" r:id="rId25"/>
    <p:sldId id="1048" r:id="rId26"/>
    <p:sldId id="1049" r:id="rId27"/>
    <p:sldId id="1026" r:id="rId28"/>
    <p:sldId id="1027" r:id="rId29"/>
    <p:sldId id="1028" r:id="rId30"/>
    <p:sldId id="1029" r:id="rId31"/>
    <p:sldId id="1030" r:id="rId32"/>
    <p:sldId id="1031" r:id="rId33"/>
    <p:sldId id="1032" r:id="rId34"/>
    <p:sldId id="1033" r:id="rId35"/>
    <p:sldId id="1050" r:id="rId36"/>
    <p:sldId id="1051" r:id="rId37"/>
    <p:sldId id="1052" r:id="rId38"/>
    <p:sldId id="1053" r:id="rId39"/>
    <p:sldId id="1054" r:id="rId40"/>
    <p:sldId id="1055" r:id="rId41"/>
    <p:sldId id="1056" r:id="rId42"/>
    <p:sldId id="1057" r:id="rId43"/>
    <p:sldId id="1058" r:id="rId44"/>
    <p:sldId id="1059" r:id="rId45"/>
    <p:sldId id="1060" r:id="rId46"/>
    <p:sldId id="1107" r:id="rId47"/>
  </p:sldIdLst>
  <p:sldSz cx="9144000" cy="6858000" type="screen4x3"/>
  <p:notesSz cx="6737350" cy="9869488"/>
  <p:custDataLst>
    <p:tags r:id="rId4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  <a:srgbClr val="FF3300"/>
    <a:srgbClr val="132326"/>
    <a:srgbClr val="182B2B"/>
    <a:srgbClr val="252525"/>
    <a:srgbClr val="ED7D31"/>
    <a:srgbClr val="0B57CF"/>
    <a:srgbClr val="1A1A1D"/>
    <a:srgbClr val="32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1" autoAdjust="0"/>
    <p:restoredTop sz="78622" autoAdjust="0"/>
  </p:normalViewPr>
  <p:slideViewPr>
    <p:cSldViewPr snapToGrid="0" snapToObjects="1">
      <p:cViewPr varScale="1">
        <p:scale>
          <a:sx n="54" d="100"/>
          <a:sy n="54" d="100"/>
        </p:scale>
        <p:origin x="150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44" d="100"/>
          <a:sy n="44" d="100"/>
        </p:scale>
        <p:origin x="2804" y="40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../customXml/item1.xml" Type="http://schemas.openxmlformats.org/officeDocument/2006/relationships/customXml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" Target="../customXml/item2.xml" Type="http://schemas.openxmlformats.org/officeDocument/2006/relationships/customXml"/><Relationship Id="rId20" Target="slides/slide16.xml" Type="http://schemas.openxmlformats.org/officeDocument/2006/relationships/slide"/><Relationship Id="rId21" Target="slides/slide17.xml" Type="http://schemas.openxmlformats.org/officeDocument/2006/relationships/slide"/><Relationship Id="rId22" Target="slides/slide18.xml" Type="http://schemas.openxmlformats.org/officeDocument/2006/relationships/slide"/><Relationship Id="rId23" Target="slides/slide19.xml" Type="http://schemas.openxmlformats.org/officeDocument/2006/relationships/slide"/><Relationship Id="rId24" Target="slides/slide20.xml" Type="http://schemas.openxmlformats.org/officeDocument/2006/relationships/slide"/><Relationship Id="rId25" Target="slides/slide21.xml" Type="http://schemas.openxmlformats.org/officeDocument/2006/relationships/slide"/><Relationship Id="rId26" Target="slides/slide22.xml" Type="http://schemas.openxmlformats.org/officeDocument/2006/relationships/slide"/><Relationship Id="rId27" Target="slides/slide23.xml" Type="http://schemas.openxmlformats.org/officeDocument/2006/relationships/slide"/><Relationship Id="rId28" Target="slides/slide24.xml" Type="http://schemas.openxmlformats.org/officeDocument/2006/relationships/slide"/><Relationship Id="rId29" Target="slides/slide25.xml" Type="http://schemas.openxmlformats.org/officeDocument/2006/relationships/slide"/><Relationship Id="rId3" Target="../customXml/item3.xml" Type="http://schemas.openxmlformats.org/officeDocument/2006/relationships/customXml"/><Relationship Id="rId30" Target="slides/slide26.xml" Type="http://schemas.openxmlformats.org/officeDocument/2006/relationships/slide"/><Relationship Id="rId31" Target="slides/slide27.xml" Type="http://schemas.openxmlformats.org/officeDocument/2006/relationships/slide"/><Relationship Id="rId32" Target="slides/slide28.xml" Type="http://schemas.openxmlformats.org/officeDocument/2006/relationships/slide"/><Relationship Id="rId33" Target="slides/slide29.xml" Type="http://schemas.openxmlformats.org/officeDocument/2006/relationships/slide"/><Relationship Id="rId34" Target="slides/slide30.xml" Type="http://schemas.openxmlformats.org/officeDocument/2006/relationships/slide"/><Relationship Id="rId35" Target="slides/slide31.xml" Type="http://schemas.openxmlformats.org/officeDocument/2006/relationships/slide"/><Relationship Id="rId36" Target="slides/slide32.xml" Type="http://schemas.openxmlformats.org/officeDocument/2006/relationships/slide"/><Relationship Id="rId37" Target="slides/slide33.xml" Type="http://schemas.openxmlformats.org/officeDocument/2006/relationships/slide"/><Relationship Id="rId38" Target="slides/slide34.xml" Type="http://schemas.openxmlformats.org/officeDocument/2006/relationships/slide"/><Relationship Id="rId39" Target="slides/slide35.xml" Type="http://schemas.openxmlformats.org/officeDocument/2006/relationships/slide"/><Relationship Id="rId4" Target="slideMasters/slideMaster1.xml" Type="http://schemas.openxmlformats.org/officeDocument/2006/relationships/slideMaster"/><Relationship Id="rId40" Target="slides/slide36.xml" Type="http://schemas.openxmlformats.org/officeDocument/2006/relationships/slide"/><Relationship Id="rId41" Target="slides/slide37.xml" Type="http://schemas.openxmlformats.org/officeDocument/2006/relationships/slide"/><Relationship Id="rId42" Target="slides/slide38.xml" Type="http://schemas.openxmlformats.org/officeDocument/2006/relationships/slide"/><Relationship Id="rId43" Target="slides/slide39.xml" Type="http://schemas.openxmlformats.org/officeDocument/2006/relationships/slide"/><Relationship Id="rId44" Target="slides/slide40.xml" Type="http://schemas.openxmlformats.org/officeDocument/2006/relationships/slide"/><Relationship Id="rId45" Target="slides/slide41.xml" Type="http://schemas.openxmlformats.org/officeDocument/2006/relationships/slide"/><Relationship Id="rId46" Target="slides/slide42.xml" Type="http://schemas.openxmlformats.org/officeDocument/2006/relationships/slide"/><Relationship Id="rId47" Target="slides/slide43.xml" Type="http://schemas.openxmlformats.org/officeDocument/2006/relationships/slide"/><Relationship Id="rId48" Target="notesMasters/notesMaster1.xml" Type="http://schemas.openxmlformats.org/officeDocument/2006/relationships/notesMaster"/><Relationship Id="rId49" Target="tags/tag1.xml" Type="http://schemas.openxmlformats.org/officeDocument/2006/relationships/tags"/><Relationship Id="rId5" Target="slides/slide1.xml" Type="http://schemas.openxmlformats.org/officeDocument/2006/relationships/slide"/><Relationship Id="rId50" Target="commentAuthors.xml" Type="http://schemas.openxmlformats.org/officeDocument/2006/relationships/commentAuthors"/><Relationship Id="rId51" Target="presProps.xml" Type="http://schemas.openxmlformats.org/officeDocument/2006/relationships/presProps"/><Relationship Id="rId52" Target="viewProps.xml" Type="http://schemas.openxmlformats.org/officeDocument/2006/relationships/viewProps"/><Relationship Id="rId53" Target="theme/theme1.xml" Type="http://schemas.openxmlformats.org/officeDocument/2006/relationships/theme"/><Relationship Id="rId54" Target="tableStyles.xml" Type="http://schemas.openxmlformats.org/officeDocument/2006/relationships/tableStyles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4" y="2"/>
            <a:ext cx="2919519" cy="495188"/>
          </a:xfrm>
          <a:prstGeom prst="rect">
            <a:avLst/>
          </a:prstGeom>
        </p:spPr>
        <p:txBody>
          <a:bodyPr vert="horz" lIns="90332" tIns="45166" rIns="90332" bIns="45166" rtlCol="0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4FE7F398-C44E-EB48-B175-4278262AA32A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582613"/>
            <a:ext cx="5311775" cy="3983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32" tIns="45166" rIns="90332" bIns="45166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379" y="4614210"/>
            <a:ext cx="5968590" cy="4760092"/>
          </a:xfrm>
          <a:prstGeom prst="rect">
            <a:avLst/>
          </a:prstGeom>
        </p:spPr>
        <p:txBody>
          <a:bodyPr vert="horz" lIns="90332" tIns="45166" rIns="90332" bIns="45166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l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4" y="9374303"/>
            <a:ext cx="2919519" cy="495187"/>
          </a:xfrm>
          <a:prstGeom prst="rect">
            <a:avLst/>
          </a:prstGeom>
        </p:spPr>
        <p:txBody>
          <a:bodyPr vert="horz" lIns="90332" tIns="45166" rIns="90332" bIns="45166" rtlCol="0" anchor="b"/>
          <a:lstStyle>
            <a:lvl1pPr algn="r">
              <a:defRPr sz="1200"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fld id="{2E1C7AFC-CFB2-404C-A69D-ECFBCE546BF5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4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4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4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897F5E-311B-A8E0-EC54-4662DDD82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860647-84FD-6E76-B129-5361D29F8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008145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339C0D2-CBF1-D26A-32B4-2395A6374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2577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13D4C7D-CBB0-DAC4-5DEF-6CC11EDC8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61917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C986942-B2E0-1403-D2F1-8E8D4065A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915106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5098CBFF-5D60-02C1-E954-684362067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76381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17D1842-3B09-DDBD-BCE6-D517EEB79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22731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EB95C50-AAC5-3CF5-5D75-ECB0BD47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04157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8E930E8-C217-31F0-646C-055832BA9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85674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66205BB-D264-E205-AD8F-69980599A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93739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B528C61-8C89-AE54-0BE0-B452610E3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3478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74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640613C-7B92-427F-B2B0-295509548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57690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F2BF6B3B-9556-B629-4452-BE373AB06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264508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E3EA7F9-280C-A058-B7D7-498C097A5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44747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D8CD4B4-5894-C1B9-4998-5A4FC03E0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0180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60911C4-889F-D19E-1248-A4F474938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22983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8A745E9-74AB-F456-7F8B-44CD60058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30179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BFC63EC-DE36-0474-E3E1-4E397561F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1923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1168C48-85AA-39CC-6982-44B197B0D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76078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99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115F18E-0648-424F-D260-F3750DADB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388484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100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495EF82-1621-7808-A5F9-74516BE1F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34099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113E100-BD89-0F9B-F41A-4CE0B7B3C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7955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092B872-F7BE-4722-61C1-317991871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8FF75FA-6391-ECBC-4246-A1D31241B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34997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DF24AFBE-EF31-9649-22EC-3FC555AE1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68218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104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88E026A-81F1-B354-05E0-7EDF96FF4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26600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105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97CB85F-530B-71F1-426C-05708463C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36049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30E2316-0681-1360-2848-77091A681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98477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2BBFE53-684A-D063-0A65-FD53D25A8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92068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108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603DB24-9CF0-3CED-1CF9-ABD428C2B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59889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109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A2F0C37-A4A4-B6A3-DA29-18584DED5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95423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110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360BF9F-F9CE-30AA-60B4-23DB361AA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2772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5EE7240-5DB4-7C6A-39A2-C1531D266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3961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76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C1D0DE18-E696-3881-3ACA-228FC1FF5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167053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112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C63EA2C-7979-0112-546B-569B23B83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0645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113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FC68E94-23F0-FDD8-6AC7-75D1EEC5C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58146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114</a:t>
            </a:fld>
            <a:endParaRPr lang="ja-JP" altLang="en-US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5" name="スライド イメージ プレースホルダー 4">
            <a:extLst>
              <a:ext uri="{FF2B5EF4-FFF2-40B4-BE49-F238E27FC236}">
                <a16:creationId xmlns:a16="http://schemas.microsoft.com/office/drawing/2014/main" id="{AB854EC8-55BA-3C67-5461-8FF04582B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50013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115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1208B6C9-271A-9903-535E-37C4683D1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97D1DF74-CAE4-9814-374D-E75E548CE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96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CEE73C4-2BCC-A2B5-8044-5DF1092B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6066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78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AEB7547-5451-7B0E-3FDC-BF0EBDDC2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848034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79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D9215A5-6225-5BFD-DE9E-D1E0742B3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8712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 smtClean="0"/>
              <a:pPr/>
              <a:t>80</a:t>
            </a:fld>
            <a:endParaRPr lang="ja-JP" altLang="en-US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81A31A4-953F-DD4B-AA00-F1ABBDB39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0199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lang="ja-JP" altLang="en-US" smtClean="0"/>
              <a:pPr/>
              <a:t>81</a:t>
            </a:fld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79B6774-8804-8625-2C1A-4043E9509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33928475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Relationship Id="rId2" Target="../media/image2.jpeg" Type="http://schemas.openxmlformats.org/officeDocument/2006/relationships/image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463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 dirty="0">
              <a:solidFill>
                <a:prstClr val="white"/>
              </a:solidFill>
              <a:latin typeface="Abadi" panose="020B0604020104020204" pitchFamily="34" charset="0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57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 dirty="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8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9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663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64">
          <p15:clr>
            <a:srgbClr val="FBAE40"/>
          </p15:clr>
        </p15:guide>
        <p15:guide id="16" pos="3787">
          <p15:clr>
            <a:srgbClr val="FBAE40"/>
          </p15:clr>
        </p15:guide>
        <p15:guide id="17" pos="5375">
          <p15:clr>
            <a:srgbClr val="FBAE40"/>
          </p15:clr>
        </p15:guide>
        <p15:guide id="18" orient="horz" pos="1253">
          <p15:clr>
            <a:srgbClr val="FBAE40"/>
          </p15:clr>
        </p15:guide>
        <p15:guide id="19" orient="horz" pos="1026">
          <p15:clr>
            <a:srgbClr val="FBAE40"/>
          </p15:clr>
        </p15:guide>
        <p15:guide id="20" orient="horz" pos="1480">
          <p15:clr>
            <a:srgbClr val="FBAE40"/>
          </p15:clr>
        </p15:guide>
        <p15:guide id="21" orient="horz" pos="1706">
          <p15:clr>
            <a:srgbClr val="FBAE40"/>
          </p15:clr>
        </p15:guide>
        <p15:guide id="22" orient="horz" pos="3861">
          <p15:clr>
            <a:srgbClr val="FBAE40"/>
          </p15:clr>
        </p15:guide>
        <p15:guide id="23" pos="1837">
          <p15:clr>
            <a:srgbClr val="FBAE40"/>
          </p15:clr>
        </p15:guide>
        <p15:guide id="24" pos="4014">
          <p15:clr>
            <a:srgbClr val="FBAE40"/>
          </p15:clr>
        </p15:guide>
        <p15:guide id="25" pos="2290">
          <p15:clr>
            <a:srgbClr val="FBAE40"/>
          </p15:clr>
        </p15:guide>
        <p15:guide id="26" pos="612">
          <p15:clr>
            <a:srgbClr val="FBAE40"/>
          </p15:clr>
        </p15:guide>
        <p15:guide id="27" pos="31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/>
              <a:t>‹#›</a:t>
            </a:fld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412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pos="2767" userDrawn="1">
          <p15:clr>
            <a:srgbClr val="FBAE40"/>
          </p15:clr>
        </p15:guide>
        <p15:guide id="19" pos="2993" userDrawn="1">
          <p15:clr>
            <a:srgbClr val="FBAE40"/>
          </p15:clr>
        </p15:guide>
        <p15:guide id="20" orient="horz" pos="1933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1480" userDrawn="1">
          <p15:clr>
            <a:srgbClr val="FBAE40"/>
          </p15:clr>
        </p15:guide>
        <p15:guide id="23" orient="horz" pos="1253" userDrawn="1">
          <p15:clr>
            <a:srgbClr val="FBAE40"/>
          </p15:clr>
        </p15:guide>
        <p15:guide id="24" orient="horz" pos="2387" userDrawn="1">
          <p15:clr>
            <a:srgbClr val="FBAE40"/>
          </p15:clr>
        </p15:guide>
        <p15:guide id="25" orient="horz" pos="2614" userDrawn="1">
          <p15:clr>
            <a:srgbClr val="FBAE40"/>
          </p15:clr>
        </p15:guide>
        <p15:guide id="26" orient="horz" pos="3861" userDrawn="1">
          <p15:clr>
            <a:srgbClr val="FBAE40"/>
          </p15:clr>
        </p15:guide>
        <p15:guide id="27" pos="4354" userDrawn="1">
          <p15:clr>
            <a:srgbClr val="FBAE40"/>
          </p15:clr>
        </p15:guide>
        <p15:guide id="28" pos="3107" userDrawn="1">
          <p15:clr>
            <a:srgbClr val="FBAE40"/>
          </p15:clr>
        </p15:guide>
        <p15:guide id="29" pos="3334" userDrawn="1">
          <p15:clr>
            <a:srgbClr val="FBAE40"/>
          </p15:clr>
        </p15:guide>
        <p15:guide id="30" pos="2653" userDrawn="1">
          <p15:clr>
            <a:srgbClr val="FBAE40"/>
          </p15:clr>
        </p15:guide>
        <p15:guide id="31" pos="1859" userDrawn="1">
          <p15:clr>
            <a:srgbClr val="FBAE40"/>
          </p15:clr>
        </p15:guide>
        <p15:guide id="32" pos="44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IZ UDPゴシック" panose="020B0400000000000000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theme/theme1.xml" Type="http://schemas.openxmlformats.org/officeDocument/2006/relationships/theme"/><Relationship Id="rId11" Target="../tags/tag2.xml" Type="http://schemas.openxmlformats.org/officeDocument/2006/relationships/tags"/><Relationship Id="rId12" Target="../embeddings/oleObject1.bin" Type="http://schemas.openxmlformats.org/officeDocument/2006/relationships/oleObject"/><Relationship Id="rId13" Target="../media/image1.emf" Type="http://schemas.openxmlformats.org/officeDocument/2006/relationships/imag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2" imgW="554" imgH="551" progId="TCLayout.ActiveDocument.1">
                  <p:embed/>
                </p:oleObj>
              </mc:Choice>
              <mc:Fallback>
                <p:oleObj name="think-cell スライド" r:id="rId12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3A4B5AD0-CDA6-4BE0-927E-7B562244D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764C1CBF-02BE-C949-8A80-6278B6932A94}" type="datetimeFigureOut">
              <a:rPr lang="ja-JP" altLang="en-US" smtClean="0"/>
              <a:pPr/>
              <a:t>2025/10/3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5" r:id="rId5"/>
    <p:sldLayoutId id="2147483664" r:id="rId6"/>
    <p:sldLayoutId id="2147483661" r:id="rId7"/>
    <p:sldLayoutId id="2147483663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BIZ UDPゴシック" panose="020B0400000000000000" pitchFamily="50" charset="-12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2.xml" Type="http://schemas.openxmlformats.org/officeDocument/2006/relationships/slideLayout"/><Relationship Id="rId2" Target="../notesSlides/notesSlide1.xml" Type="http://schemas.openxmlformats.org/officeDocument/2006/relationships/notesSlide"/></Relationships>
</file>

<file path=ppt/slides/_rels/slide10.xml.rels><?xml version="1.0" encoding="UTF-8" standalone="yes"?><Relationships xmlns="http://schemas.openxmlformats.org/package/2006/relationships"><Relationship Id="rId1" Target="../tags/tag1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0.xml" Type="http://schemas.openxmlformats.org/officeDocument/2006/relationships/notesSlid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tags/tag1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1.xml" Type="http://schemas.openxmlformats.org/officeDocument/2006/relationships/notesSlide"/><Relationship Id="rId4" Target="../media/image22.png" Type="http://schemas.openxmlformats.org/officeDocument/2006/relationships/image"/><Relationship Id="rId5" Target="../media/image23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tags/tag1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2.xml" Type="http://schemas.openxmlformats.org/officeDocument/2006/relationships/notesSlide"/><Relationship Id="rId4" Target="../media/image24.png" Type="http://schemas.openxmlformats.org/officeDocument/2006/relationships/image"/><Relationship Id="rId5" Target="../media/image25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tags/tag1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3.xml" Type="http://schemas.openxmlformats.org/officeDocument/2006/relationships/notesSlid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tags/tag1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4.xml" Type="http://schemas.openxmlformats.org/officeDocument/2006/relationships/notesSlide"/><Relationship Id="rId4" Target="../media/image28.png" Type="http://schemas.openxmlformats.org/officeDocument/2006/relationships/image"/><Relationship Id="rId5" Target="../media/image29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tags/tag1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5.xml" Type="http://schemas.openxmlformats.org/officeDocument/2006/relationships/notesSlide"/><Relationship Id="rId4" Target="../media/image30.jpeg" Type="http://schemas.openxmlformats.org/officeDocument/2006/relationships/image"/><Relationship Id="rId5" Target="../media/image31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tags/tag1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6.xml" Type="http://schemas.openxmlformats.org/officeDocument/2006/relationships/notesSlide"/><Relationship Id="rId4" Target="../media/image32.png" Type="http://schemas.openxmlformats.org/officeDocument/2006/relationships/image"/><Relationship Id="rId5" Target="../media/image33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tags/tag1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7.xml" Type="http://schemas.openxmlformats.org/officeDocument/2006/relationships/notesSlid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Relationship Id="rId8" Target="../media/image3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tags/tag1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8.xml" Type="http://schemas.openxmlformats.org/officeDocument/2006/relationships/notesSlide"/><Relationship Id="rId4" Target="../media/image36.png" Type="http://schemas.openxmlformats.org/officeDocument/2006/relationships/image"/><Relationship Id="rId5" Target="../media/image37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tags/tag2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19.xml" Type="http://schemas.openxmlformats.org/officeDocument/2006/relationships/notesSlide"/><Relationship Id="rId4" Target="../media/image38.png" Type="http://schemas.openxmlformats.org/officeDocument/2006/relationships/image"/><Relationship Id="rId5" Target="../media/image39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tags/tag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.xml" Type="http://schemas.openxmlformats.org/officeDocument/2006/relationships/notesSlide"/><Relationship Id="rId4" Target="../embeddings/oleObject2.bin" Type="http://schemas.openxmlformats.org/officeDocument/2006/relationships/oleObject"/><Relationship Id="rId5" Target="../media/image1.emf" Type="http://schemas.openxmlformats.org/officeDocument/2006/relationships/image"/><Relationship Id="rId6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tags/tag2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0.xml" Type="http://schemas.openxmlformats.org/officeDocument/2006/relationships/notesSlide"/><Relationship Id="rId4" Target="../media/image40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tags/tag2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1.xml" Type="http://schemas.openxmlformats.org/officeDocument/2006/relationships/notesSlide"/><Relationship Id="rId4" Target="../media/image41.jpeg" Type="http://schemas.openxmlformats.org/officeDocument/2006/relationships/image"/><Relationship Id="rId5" Target="../media/image42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tags/tag2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2.xml" Type="http://schemas.openxmlformats.org/officeDocument/2006/relationships/notesSlide"/><Relationship Id="rId4" Target="../media/image43.jpeg" Type="http://schemas.openxmlformats.org/officeDocument/2006/relationships/image"/><Relationship Id="rId5" Target="../media/image44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tags/tag2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3.xml" Type="http://schemas.openxmlformats.org/officeDocument/2006/relationships/notesSlide"/><Relationship Id="rId4" Target="../media/image45.png" Type="http://schemas.openxmlformats.org/officeDocument/2006/relationships/image"/><Relationship Id="rId5" Target="../media/image46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tags/tag2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4.xml" Type="http://schemas.openxmlformats.org/officeDocument/2006/relationships/notesSlid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tags/tag2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5.xml" Type="http://schemas.openxmlformats.org/officeDocument/2006/relationships/notesSlide"/><Relationship Id="rId4" Target="../media/image49.png" Type="http://schemas.openxmlformats.org/officeDocument/2006/relationships/image"/><Relationship Id="rId5" Target="../media/image50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tags/tag2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6.xml" Type="http://schemas.openxmlformats.org/officeDocument/2006/relationships/notesSlide"/><Relationship Id="rId4" Target="../media/image51.png" Type="http://schemas.openxmlformats.org/officeDocument/2006/relationships/image"/><Relationship Id="rId5" Target="../media/image42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tags/tag2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7.xml" Type="http://schemas.openxmlformats.org/officeDocument/2006/relationships/notesSlid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tags/tag2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8.xml" Type="http://schemas.openxmlformats.org/officeDocument/2006/relationships/notesSlide"/><Relationship Id="rId4" Target="../media/image54.png" Type="http://schemas.openxmlformats.org/officeDocument/2006/relationships/image"/><Relationship Id="rId5" Target="../media/image55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tags/tag3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29.xml" Type="http://schemas.openxmlformats.org/officeDocument/2006/relationships/notesSlid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tags/tag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.xml" Type="http://schemas.openxmlformats.org/officeDocument/2006/relationships/notesSlide"/><Relationship Id="rId4" Target="../embeddings/oleObject3.bin" Type="http://schemas.openxmlformats.org/officeDocument/2006/relationships/oleObject"/><Relationship Id="rId5" Target="../media/image1.emf" Type="http://schemas.openxmlformats.org/officeDocument/2006/relationships/image"/><Relationship Id="rId6" Target="../media/image4.jpg" Type="http://schemas.openxmlformats.org/officeDocument/2006/relationships/image"/><Relationship Id="rId7" Target="../media/image5.jpg" Type="http://schemas.openxmlformats.org/officeDocument/2006/relationships/image"/><Relationship Id="rId8" Target="../media/image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tags/tag3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0.xml" Type="http://schemas.openxmlformats.org/officeDocument/2006/relationships/notesSlide"/><Relationship Id="rId4" Target="../media/image58.png" Type="http://schemas.openxmlformats.org/officeDocument/2006/relationships/image"/><Relationship Id="rId5" Target="../media/image42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tags/tag3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1.xml" Type="http://schemas.openxmlformats.org/officeDocument/2006/relationships/notesSlide"/><Relationship Id="rId4" Target="../media/image59.png" Type="http://schemas.openxmlformats.org/officeDocument/2006/relationships/image"/><Relationship Id="rId5" Target="../media/image60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tags/tag3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2.xml" Type="http://schemas.openxmlformats.org/officeDocument/2006/relationships/notesSlide"/><Relationship Id="rId4" Target="../media/image61.png" Type="http://schemas.openxmlformats.org/officeDocument/2006/relationships/image"/><Relationship Id="rId5" Target="../media/image62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tags/tag34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3.xml" Type="http://schemas.openxmlformats.org/officeDocument/2006/relationships/notesSlide"/><Relationship Id="rId4" Target="../media/image63.pn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tags/tag3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4.xml" Type="http://schemas.openxmlformats.org/officeDocument/2006/relationships/notesSlide"/><Relationship Id="rId4" Target="../media/image64.png" Type="http://schemas.openxmlformats.org/officeDocument/2006/relationships/image"/><Relationship Id="rId5" Target="../media/image65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tags/tag3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5.xml" Type="http://schemas.openxmlformats.org/officeDocument/2006/relationships/notesSlide"/><Relationship Id="rId4" Target="../media/image66.png" Type="http://schemas.openxmlformats.org/officeDocument/2006/relationships/image"/><Relationship Id="rId5" Target="../media/image67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tags/tag3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6.xml" Type="http://schemas.openxmlformats.org/officeDocument/2006/relationships/notesSlide"/><Relationship Id="rId4" Target="../media/image68.png" Type="http://schemas.openxmlformats.org/officeDocument/2006/relationships/image"/><Relationship Id="rId5" Target="../media/image69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tags/tag3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7.xml" Type="http://schemas.openxmlformats.org/officeDocument/2006/relationships/notesSlide"/><Relationship Id="rId4" Target="../media/image70.png" Type="http://schemas.openxmlformats.org/officeDocument/2006/relationships/image"/><Relationship Id="rId5" Target="../media/image71.pn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tags/tag3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8.xml" Type="http://schemas.openxmlformats.org/officeDocument/2006/relationships/notesSlide"/><Relationship Id="rId4" Target="../embeddings/oleObject2.bin" Type="http://schemas.openxmlformats.org/officeDocument/2006/relationships/oleObject"/><Relationship Id="rId5" Target="../media/image1.emf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tags/tag4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39.xml" Type="http://schemas.openxmlformats.org/officeDocument/2006/relationships/notesSlide"/><Relationship Id="rId4" Target="../media/image72.jpeg" Type="http://schemas.openxmlformats.org/officeDocument/2006/relationships/image"/><Relationship Id="rId5" Target="../media/image73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tags/tag5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.xml" Type="http://schemas.openxmlformats.org/officeDocument/2006/relationships/notesSlide"/><Relationship Id="rId4" Target="../media/image7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Relationship Id="rId7" Target="../media/image8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tags/tag41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0.xml" Type="http://schemas.openxmlformats.org/officeDocument/2006/relationships/notesSlide"/><Relationship Id="rId4" Target="../media/image74.jpeg" Type="http://schemas.openxmlformats.org/officeDocument/2006/relationships/image"/><Relationship Id="rId5" Target="../media/image75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tags/tag42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1.xml" Type="http://schemas.openxmlformats.org/officeDocument/2006/relationships/notesSlide"/><Relationship Id="rId4" Target="../media/image75.jpeg" Type="http://schemas.openxmlformats.org/officeDocument/2006/relationships/image"/><Relationship Id="rId5" Target="../embeddings/oleObject3.bin" Type="http://schemas.openxmlformats.org/officeDocument/2006/relationships/oleObject"/><Relationship Id="rId6" Target="../media/image1.emf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tags/tag43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42.xml" Type="http://schemas.openxmlformats.org/officeDocument/2006/relationships/notesSlide"/><Relationship Id="rId4" Target="../embeddings/oleObject2.bin" Type="http://schemas.openxmlformats.org/officeDocument/2006/relationships/oleObject"/><Relationship Id="rId5" Target="../media/image1.emf" Type="http://schemas.openxmlformats.org/officeDocument/2006/relationships/image"/><Relationship Id="rId6" Target="../media/image76.wmf" Type="http://schemas.openxmlformats.org/officeDocument/2006/relationships/image"/><Relationship Id="rId7" Target="../media/image77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tags/tag44.xml" Type="http://schemas.openxmlformats.org/officeDocument/2006/relationships/tags"/><Relationship Id="rId10" Target="../diagrams/drawing1.xml" Type="http://schemas.microsoft.com/office/2007/relationships/diagramDrawing"/><Relationship Id="rId2" Target="../slideLayouts/slideLayout4.xml" Type="http://schemas.openxmlformats.org/officeDocument/2006/relationships/slideLayout"/><Relationship Id="rId3" Target="../notesSlides/notesSlide43.xml" Type="http://schemas.openxmlformats.org/officeDocument/2006/relationships/notesSlide"/><Relationship Id="rId4" Target="../embeddings/oleObject2.bin" Type="http://schemas.openxmlformats.org/officeDocument/2006/relationships/oleObject"/><Relationship Id="rId5" Target="../media/image1.emf" Type="http://schemas.openxmlformats.org/officeDocument/2006/relationships/image"/><Relationship Id="rId6" Target="../diagrams/data1.xml" Type="http://schemas.openxmlformats.org/officeDocument/2006/relationships/diagramData"/><Relationship Id="rId7" Target="../diagrams/layout1.xml" Type="http://schemas.openxmlformats.org/officeDocument/2006/relationships/diagramLayout"/><Relationship Id="rId8" Target="../diagrams/quickStyle1.xml" Type="http://schemas.openxmlformats.org/officeDocument/2006/relationships/diagramQuickStyle"/><Relationship Id="rId9" Target="../diagrams/colors1.xml" Type="http://schemas.openxmlformats.org/officeDocument/2006/relationships/diagramColors"/></Relationships>
</file>

<file path=ppt/slides/_rels/slide5.xml.rels><?xml version="1.0" encoding="UTF-8" standalone="yes"?><Relationships xmlns="http://schemas.openxmlformats.org/package/2006/relationships"><Relationship Id="rId1" Target="../tags/tag6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5.xml" Type="http://schemas.openxmlformats.org/officeDocument/2006/relationships/notesSlide"/><Relationship Id="rId4" Target="../media/image9.png" Type="http://schemas.openxmlformats.org/officeDocument/2006/relationships/image"/><Relationship Id="rId5" Target="../media/image10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tags/tag7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6.xml" Type="http://schemas.openxmlformats.org/officeDocument/2006/relationships/notesSlid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embeddings/oleObject4.bin" Type="http://schemas.openxmlformats.org/officeDocument/2006/relationships/oleObject"/><Relationship Id="rId7" Target="../media/image1.emf" Type="http://schemas.openxmlformats.org/officeDocument/2006/relationships/image"/><Relationship Id="rId8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tags/tag8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7.xml" Type="http://schemas.openxmlformats.org/officeDocument/2006/relationships/notesSlide"/><Relationship Id="rId4" Target="../media/image14.png" Type="http://schemas.openxmlformats.org/officeDocument/2006/relationships/image"/><Relationship Id="rId5" Target="../media/image15.jpeg" Type="http://schemas.openxmlformats.org/officeDocument/2006/relationships/image"/><Relationship Id="rId6" Target="../embeddings/oleObject4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tags/tag9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8.xml" Type="http://schemas.openxmlformats.org/officeDocument/2006/relationships/notesSlid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embeddings/oleObject4.bin" Type="http://schemas.openxmlformats.org/officeDocument/2006/relationships/oleObject"/><Relationship Id="rId7" Target="../media/image1.emf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tags/tag10.xml" Type="http://schemas.openxmlformats.org/officeDocument/2006/relationships/tags"/><Relationship Id="rId2" Target="../slideLayouts/slideLayout4.xml" Type="http://schemas.openxmlformats.org/officeDocument/2006/relationships/slideLayout"/><Relationship Id="rId3" Target="../notesSlides/notesSlide9.xml" Type="http://schemas.openxmlformats.org/officeDocument/2006/relationships/notesSlid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embeddings/oleObject3.bin" Type="http://schemas.openxmlformats.org/officeDocument/2006/relationships/oleObject"/><Relationship Id="rId7" Target="../media/image1.emf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2">
            <a:extLst>
              <a:ext uri="{FF2B5EF4-FFF2-40B4-BE49-F238E27FC236}">
                <a16:creationId xmlns:a16="http://schemas.microsoft.com/office/drawing/2014/main" id="{D6DAEEED-4136-E4D9-C528-FE04AD3BEA68}"/>
              </a:ext>
            </a:extLst>
          </p:cNvPr>
          <p:cNvSpPr txBox="1">
            <a:spLocks/>
          </p:cNvSpPr>
          <p:nvPr/>
        </p:nvSpPr>
        <p:spPr>
          <a:xfrm>
            <a:off x="1843314" y="2313608"/>
            <a:ext cx="6534181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5">
              <a:lnSpc>
                <a:spcPct val="120000"/>
              </a:lnSpc>
            </a:pPr>
            <a:r>
              <a:rPr lang="ja-JP" altLang="en-US" sz="4799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オンライン診療アプリ</a:t>
            </a:r>
            <a:r>
              <a:rPr lang="en-US" altLang="ja-JP" sz="4799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en-US" altLang="ja-JP" sz="4799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ja-JP" altLang="en-US" sz="4799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D2398E-0F29-8B3C-29FC-5D63BFB6C773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endParaRPr kumimoji="1" lang="ja-JP" altLang="en-US" sz="88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48001A7-59D2-3226-F629-1F0588A52F4F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1C6AFAC3-B888-604B-3E80-492D42AC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78" y="240702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DFFC146-7F6C-EEB6-3D48-75B1087A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57" y="2411177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52225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ログイン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ID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を作成」を押します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同意する」を押します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82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1315481" y="5325460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592ACB9-D370-0996-1CFE-EA2321409625}"/>
              </a:ext>
            </a:extLst>
          </p:cNvPr>
          <p:cNvSpPr/>
          <p:nvPr/>
        </p:nvSpPr>
        <p:spPr>
          <a:xfrm>
            <a:off x="5492802" y="623416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8CCF21C-4DA4-6C2D-4C47-EEFC8C95B16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0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D83D853-F819-FD64-5F6F-6077691FA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70" y="2411983"/>
            <a:ext cx="2449507" cy="43448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BE8162A-293A-ABE0-E46B-8D688511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24" y="2410001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4" y="1512998"/>
            <a:ext cx="3548529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認証コードを受け取る携帯電話番号かメールアドレスを入力します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925684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「認証コードを発行する」を押します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83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77854" y="502500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E405AA2-E8CF-1633-3257-719879583DC7}"/>
              </a:ext>
            </a:extLst>
          </p:cNvPr>
          <p:cNvSpPr/>
          <p:nvPr/>
        </p:nvSpPr>
        <p:spPr>
          <a:xfrm>
            <a:off x="1303983" y="3594324"/>
            <a:ext cx="2291137" cy="814714"/>
          </a:xfrm>
          <a:prstGeom prst="roundRect">
            <a:avLst>
              <a:gd name="adj" fmla="val 12675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459CA50D-AB1B-BA92-AD50-1A969786B16B}"/>
              </a:ext>
            </a:extLst>
          </p:cNvPr>
          <p:cNvSpPr txBox="1"/>
          <p:nvPr/>
        </p:nvSpPr>
        <p:spPr>
          <a:xfrm>
            <a:off x="7897376" y="3765147"/>
            <a:ext cx="1165321" cy="21159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en-US" altLang="ja-JP" b="1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メールか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en-US" altLang="ja-JP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SMS</a:t>
            </a: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で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認証コードが届くので番号を控えてください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0C5667A-2334-4B29-0E43-6381EB31061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8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75EEEDB-212B-B72F-2A73-0E0C2EDE2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53" y="2394764"/>
            <a:ext cx="2452278" cy="434205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6B6CE8C-C49E-2185-BFE2-4536659FB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62" y="240702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認証コード」を入力します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次へ」を押します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84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80623" y="392533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1475BA8A-AD2D-FD42-FFC0-6899AC68F94A}"/>
              </a:ext>
            </a:extLst>
          </p:cNvPr>
          <p:cNvSpPr/>
          <p:nvPr/>
        </p:nvSpPr>
        <p:spPr>
          <a:xfrm>
            <a:off x="1297445" y="2848862"/>
            <a:ext cx="2291137" cy="598244"/>
          </a:xfrm>
          <a:prstGeom prst="roundRect">
            <a:avLst>
              <a:gd name="adj" fmla="val 1216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C1144CF-54E0-C37B-8A4B-78568818865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9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D79C434A-F12A-D98B-2A9D-EED86700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91" y="2406195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DF54F5-1407-1B06-64BA-ADC9559D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88" y="2405967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いいえ、受け取っていません」を押します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477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姓名、生年月日、性別を入力します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85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B0ED0CB-A9DB-F55B-ED52-94758FC038C3}"/>
              </a:ext>
            </a:extLst>
          </p:cNvPr>
          <p:cNvSpPr/>
          <p:nvPr/>
        </p:nvSpPr>
        <p:spPr>
          <a:xfrm>
            <a:off x="5461749" y="2889038"/>
            <a:ext cx="2333284" cy="2869381"/>
          </a:xfrm>
          <a:prstGeom prst="roundRect">
            <a:avLst>
              <a:gd name="adj" fmla="val 5644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66761A52-A482-46FC-C835-B8C1CFEEC711}"/>
              </a:ext>
            </a:extLst>
          </p:cNvPr>
          <p:cNvSpPr/>
          <p:nvPr/>
        </p:nvSpPr>
        <p:spPr>
          <a:xfrm>
            <a:off x="1311512" y="5867733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DBA398D6-B78B-EF2A-D7FD-0F826B43FC38}"/>
              </a:ext>
            </a:extLst>
          </p:cNvPr>
          <p:cNvSpPr txBox="1"/>
          <p:nvPr/>
        </p:nvSpPr>
        <p:spPr>
          <a:xfrm>
            <a:off x="7890535" y="3446403"/>
            <a:ext cx="1239407" cy="175464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b="1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(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任意</a:t>
            </a: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)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と記載の欄の入力は必須では</a:t>
            </a:r>
            <a:endParaRPr lang="en-US" altLang="ja-JP" spc="-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ありません</a:t>
            </a:r>
            <a:endParaRPr lang="en-US" altLang="ja-JP" spc="-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687294C-3FB1-92C5-CAE6-1D73FE59C4D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82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0CBAD9DA-58AE-1AB2-EB11-B0C696E9C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79" y="2407023"/>
            <a:ext cx="2452278" cy="434205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5B85E9D-C2EF-32B1-8202-F8B8530F1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48" y="2407023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AB373B9-25A1-2740-DBB2-1FEC763EBA9C}"/>
              </a:ext>
            </a:extLst>
          </p:cNvPr>
          <p:cNvSpPr/>
          <p:nvPr/>
        </p:nvSpPr>
        <p:spPr>
          <a:xfrm>
            <a:off x="1318175" y="3748133"/>
            <a:ext cx="2294156" cy="1748934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写真追加」を押します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4776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「撮影」を押します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86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80636" y="550477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7E04E68B-120C-FB1A-7BA1-4C42947C2D37}"/>
              </a:ext>
            </a:extLst>
          </p:cNvPr>
          <p:cNvSpPr txBox="1"/>
          <p:nvPr/>
        </p:nvSpPr>
        <p:spPr>
          <a:xfrm>
            <a:off x="3743722" y="4760228"/>
            <a:ext cx="1591953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en-US" altLang="ja-JP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その他証書を最大</a:t>
            </a:r>
            <a:r>
              <a:rPr lang="en-US" altLang="ja-JP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5</a:t>
            </a: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枚まで</a:t>
            </a:r>
            <a:endParaRPr lang="en-US" altLang="ja-JP" spc="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 marR="4344">
              <a:lnSpc>
                <a:spcPct val="130000"/>
              </a:lnSpc>
              <a:tabLst>
                <a:tab pos="352425" algn="l"/>
              </a:tabLst>
            </a:pP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任意で添付できます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10712E-D04D-67AF-9669-7142326CC2E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2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63A8460E-081E-894A-A92A-E18D09DF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48" y="2405967"/>
            <a:ext cx="2428786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F50988D7-43E9-A51A-4252-CB053491A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37" y="240619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8" y="1512998"/>
            <a:ext cx="3475911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保険証を枠内に収めて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シャッターボタン　　　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87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80EEA0B-F4D6-CF0C-83F1-0C2F4879C0AD}"/>
              </a:ext>
            </a:extLst>
          </p:cNvPr>
          <p:cNvSpPr/>
          <p:nvPr/>
        </p:nvSpPr>
        <p:spPr>
          <a:xfrm>
            <a:off x="6390531" y="6210533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2CC30FE2-8548-172E-45C3-EF3E380A4E5D}"/>
              </a:ext>
            </a:extLst>
          </p:cNvPr>
          <p:cNvSpPr/>
          <p:nvPr/>
        </p:nvSpPr>
        <p:spPr>
          <a:xfrm>
            <a:off x="2365759" y="4749580"/>
            <a:ext cx="1037174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43FEC25-0823-96EE-153F-A4BDE977FC5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  <p:pic>
        <p:nvPicPr>
          <p:cNvPr id="2" name="図 1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0802D9BE-2F92-066D-42BE-61B1231C6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8" t="89099" r="42798" b="2754"/>
          <a:stretch/>
        </p:blipFill>
        <p:spPr>
          <a:xfrm>
            <a:off x="7394808" y="1919141"/>
            <a:ext cx="367197" cy="3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34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DEDF1F16-DF95-53BB-B0E6-D341737AD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3" y="2405967"/>
            <a:ext cx="2452278" cy="4342057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A68AA5F-3124-B7D3-4B7F-5EEEBF64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29" y="2400010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「保存する」を押します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2878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裏面の「写真を追加」を押します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88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3B6DAD01-5551-FE9B-6178-24F591B76429}"/>
              </a:ext>
            </a:extLst>
          </p:cNvPr>
          <p:cNvSpPr/>
          <p:nvPr/>
        </p:nvSpPr>
        <p:spPr>
          <a:xfrm>
            <a:off x="1302803" y="6063842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2FAFD75-390D-F99A-215C-51C70C4CC4B6}"/>
              </a:ext>
            </a:extLst>
          </p:cNvPr>
          <p:cNvSpPr/>
          <p:nvPr/>
        </p:nvSpPr>
        <p:spPr>
          <a:xfrm>
            <a:off x="5480392" y="2873666"/>
            <a:ext cx="2294156" cy="1748934"/>
          </a:xfrm>
          <a:prstGeom prst="roundRect">
            <a:avLst>
              <a:gd name="adj" fmla="val 7972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D3739BA-DF51-1236-FF94-0584C7AFF0F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23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DD1DC08-8D4B-C447-827B-DB3EAB115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9" y="2406399"/>
            <a:ext cx="2449507" cy="4342057"/>
          </a:xfrm>
          <a:prstGeom prst="rect">
            <a:avLst/>
          </a:prstGeom>
        </p:spPr>
      </p:pic>
      <p:pic>
        <p:nvPicPr>
          <p:cNvPr id="16" name="図 15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B99C9442-A654-F269-A175-E3FD1DDBA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07" y="2406399"/>
            <a:ext cx="2449507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「撮影」を押します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89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8EF1D60-D16A-5528-8646-5519D45F1297}"/>
              </a:ext>
            </a:extLst>
          </p:cNvPr>
          <p:cNvSpPr/>
          <p:nvPr/>
        </p:nvSpPr>
        <p:spPr>
          <a:xfrm>
            <a:off x="6391157" y="6200142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8B04DC61-A8D7-0D7C-ECF7-4B9CB4C283C8}"/>
              </a:ext>
            </a:extLst>
          </p:cNvPr>
          <p:cNvSpPr/>
          <p:nvPr/>
        </p:nvSpPr>
        <p:spPr>
          <a:xfrm>
            <a:off x="1295786" y="547803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2281A310-F19E-365B-9E40-C4A2CB2EA947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FD814D-5B0E-73A2-3514-6B6A4595C7EB}"/>
              </a:ext>
            </a:extLst>
          </p:cNvPr>
          <p:cNvSpPr txBox="1"/>
          <p:nvPr/>
        </p:nvSpPr>
        <p:spPr>
          <a:xfrm>
            <a:off x="5607128" y="1512998"/>
            <a:ext cx="3475911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保険証を枠内に収めて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シャッターボタン　　　を押します</a:t>
            </a:r>
          </a:p>
        </p:txBody>
      </p:sp>
      <p:pic>
        <p:nvPicPr>
          <p:cNvPr id="5" name="図 4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79A4EB95-3479-7D1B-5E85-8BDF48A203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8" t="89099" r="42798" b="2754"/>
          <a:stretch/>
        </p:blipFill>
        <p:spPr>
          <a:xfrm>
            <a:off x="7394808" y="1919141"/>
            <a:ext cx="367197" cy="3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0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7D805E69-8827-A721-674A-C7581B16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70" y="2405967"/>
            <a:ext cx="2452278" cy="4342057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EE618DBE-1637-76F4-B2DF-6CC8CC71B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64" y="240619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⓫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「保存する」を押します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⓬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8" y="1512998"/>
            <a:ext cx="2718265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パスワードを作成します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90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1310735" y="605257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BC053-EC5A-E5A1-4E84-7D6CB5747DA3}"/>
              </a:ext>
            </a:extLst>
          </p:cNvPr>
          <p:cNvSpPr/>
          <p:nvPr/>
        </p:nvSpPr>
        <p:spPr>
          <a:xfrm>
            <a:off x="5448118" y="463839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4ECBBF0F-9941-D5A4-9284-61183BF08B28}"/>
              </a:ext>
            </a:extLst>
          </p:cNvPr>
          <p:cNvSpPr txBox="1"/>
          <p:nvPr/>
        </p:nvSpPr>
        <p:spPr>
          <a:xfrm>
            <a:off x="7851082" y="3443948"/>
            <a:ext cx="1290600" cy="247484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パスワードは</a:t>
            </a:r>
            <a:r>
              <a:rPr lang="en-US" altLang="ja-JP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8</a:t>
            </a:r>
            <a:r>
              <a:rPr lang="ja-JP" altLang="en-US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文字以上で数字とアルファベットを必ず１つ入れる必要があります</a:t>
            </a:r>
            <a:endParaRPr lang="en-US" altLang="ja-JP" spc="-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3C16273-404A-10CE-7A96-3C054F1AD6E6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5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188A75EE-D4F7-8F2A-6B3B-9459A2ECC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89" y="2407226"/>
            <a:ext cx="2452278" cy="4342057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A22F8C3A-BEE7-AC4C-31D9-7451DBA0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77" y="2403156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⓭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「作成する」を押します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⓮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809758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en-US" altLang="ja-JP" sz="18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を使い始める」を押します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91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1303259" y="624969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E7BC053-EC5A-E5A1-4E84-7D6CB5747DA3}"/>
              </a:ext>
            </a:extLst>
          </p:cNvPr>
          <p:cNvSpPr/>
          <p:nvPr/>
        </p:nvSpPr>
        <p:spPr>
          <a:xfrm>
            <a:off x="5490708" y="6221839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AA598ED-2AE0-6215-3D1C-015E49A4298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12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5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 dirty="0">
                <a:solidFill>
                  <a:srgbClr val="4472C4"/>
                </a:solidFill>
              </a:rPr>
              <a:t>【1】</a:t>
            </a:r>
            <a:r>
              <a:rPr lang="ja-JP" altLang="en-US" sz="2799" dirty="0">
                <a:solidFill>
                  <a:srgbClr val="4472C4"/>
                </a:solidFill>
              </a:rPr>
              <a:t>オンライン診療アプリ</a:t>
            </a:r>
            <a:r>
              <a:rPr lang="en-US" altLang="ja-JP" sz="2799" dirty="0" err="1">
                <a:solidFill>
                  <a:srgbClr val="4472C4"/>
                </a:solidFill>
              </a:rPr>
              <a:t>YaDoc</a:t>
            </a:r>
            <a:r>
              <a:rPr lang="en-US" altLang="ja-JP" sz="2799" dirty="0">
                <a:solidFill>
                  <a:srgbClr val="4472C4"/>
                </a:solidFill>
              </a:rPr>
              <a:t> </a:t>
            </a:r>
            <a:endParaRPr lang="ja-JP" altLang="en-US" sz="2799" dirty="0">
              <a:solidFill>
                <a:srgbClr val="4472C4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字幕 14">
            <a:extLst>
              <a:ext uri="{FF2B5EF4-FFF2-40B4-BE49-F238E27FC236}">
                <a16:creationId xmlns:a16="http://schemas.microsoft.com/office/drawing/2014/main" id="{E924DA48-6A7A-CDFA-1C4B-11B834FDB64E}"/>
              </a:ext>
            </a:extLst>
          </p:cNvPr>
          <p:cNvSpPr txBox="1">
            <a:spLocks/>
          </p:cNvSpPr>
          <p:nvPr/>
        </p:nvSpPr>
        <p:spPr>
          <a:xfrm>
            <a:off x="452194" y="2705732"/>
            <a:ext cx="2688360" cy="485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ja-JP" altLang="en-US" sz="20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ご利用までの流れ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453192" y="1070877"/>
            <a:ext cx="8237612" cy="183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000" b="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［ヤードック］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スマートフォンなどの端末を使用して「オンライン診療」を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利用できるサービスです。それ以外に疾患管理のサービスも有りますが、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0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今回は「オンライン診療」についてご説明します。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468A7-68C3-F695-4B25-1F00DD556FC3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74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1" name="図 20" descr="オンライン診療アプリ「ヤードック」の利用の流れを表すイラスト">
            <a:extLst>
              <a:ext uri="{FF2B5EF4-FFF2-40B4-BE49-F238E27FC236}">
                <a16:creationId xmlns:a16="http://schemas.microsoft.com/office/drawing/2014/main" id="{70331450-9936-F44B-91F3-3CD7734F2C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3200360"/>
            <a:ext cx="7824790" cy="1347166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64B80DA-305F-0221-42A2-187B683F451A}"/>
              </a:ext>
            </a:extLst>
          </p:cNvPr>
          <p:cNvSpPr/>
          <p:nvPr/>
        </p:nvSpPr>
        <p:spPr>
          <a:xfrm>
            <a:off x="445254" y="4530025"/>
            <a:ext cx="1952754" cy="1808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オンライン診療対応の医療機関を探す</a:t>
            </a: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希望する医療機関のホームページなどで</a:t>
            </a:r>
            <a:endParaRPr lang="en-US" altLang="ja-JP" sz="14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オンライン診察可能かどうか確認します。</a:t>
            </a:r>
            <a:endParaRPr lang="ja-JP" altLang="en-US" sz="1400" dirty="0">
              <a:solidFill>
                <a:srgbClr val="00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D3C7AF5-2DE1-ECB2-8459-3732ADF71E12}"/>
              </a:ext>
            </a:extLst>
          </p:cNvPr>
          <p:cNvSpPr/>
          <p:nvPr/>
        </p:nvSpPr>
        <p:spPr>
          <a:xfrm>
            <a:off x="2631644" y="4530025"/>
            <a:ext cx="1800000" cy="6820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オンライン診察の</a:t>
            </a:r>
            <a:endParaRPr lang="en-US" altLang="ja-JP" sz="16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予約をする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E992990-2027-4608-00BD-8F4AD44561BB}"/>
              </a:ext>
            </a:extLst>
          </p:cNvPr>
          <p:cNvSpPr/>
          <p:nvPr/>
        </p:nvSpPr>
        <p:spPr>
          <a:xfrm>
            <a:off x="4766712" y="4530025"/>
            <a:ext cx="1800000" cy="18086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オンライン診察を</a:t>
            </a:r>
            <a:endParaRPr lang="en-US" altLang="ja-JP" sz="16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受ける</a:t>
            </a: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予約完了後、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アプリから診察を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受ける事ができる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ようになります。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6F8DEED-8B57-7900-91AC-EBE82CC40848}"/>
              </a:ext>
            </a:extLst>
          </p:cNvPr>
          <p:cNvSpPr/>
          <p:nvPr/>
        </p:nvSpPr>
        <p:spPr>
          <a:xfrm>
            <a:off x="6920550" y="4530025"/>
            <a:ext cx="1800000" cy="15285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診察料の</a:t>
            </a:r>
            <a:endParaRPr lang="en-US" altLang="ja-JP" sz="16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お支払い</a:t>
            </a: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支払い方法は</a:t>
            </a:r>
            <a:endParaRPr lang="en-US" altLang="ja-JP" sz="14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各医療機関へ</a:t>
            </a:r>
            <a:endParaRPr lang="en-US" altLang="ja-JP" sz="14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4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ご確認ください。</a:t>
            </a:r>
            <a:endParaRPr lang="ja-JP" altLang="en-US" sz="1400" dirty="0">
              <a:solidFill>
                <a:srgbClr val="000000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8" name="字幕 14">
            <a:extLst>
              <a:ext uri="{FF2B5EF4-FFF2-40B4-BE49-F238E27FC236}">
                <a16:creationId xmlns:a16="http://schemas.microsoft.com/office/drawing/2014/main" id="{F5DC2AC7-DEFD-0F49-EEEF-D7B2FFD60D10}"/>
              </a:ext>
            </a:extLst>
          </p:cNvPr>
          <p:cNvSpPr txBox="1">
            <a:spLocks/>
          </p:cNvSpPr>
          <p:nvPr/>
        </p:nvSpPr>
        <p:spPr>
          <a:xfrm>
            <a:off x="453191" y="6353061"/>
            <a:ext cx="8438835" cy="447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6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本サービスは無料でご利用できます（ただし通話にかかる通信費、および診察費は必要です）</a:t>
            </a:r>
          </a:p>
        </p:txBody>
      </p:sp>
    </p:spTree>
    <p:extLst>
      <p:ext uri="{BB962C8B-B14F-4D97-AF65-F5344CB8AC3E}">
        <p14:creationId xmlns:p14="http://schemas.microsoft.com/office/powerpoint/2010/main" val="121504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>
            <a:extLst>
              <a:ext uri="{FF2B5EF4-FFF2-40B4-BE49-F238E27FC236}">
                <a16:creationId xmlns:a16="http://schemas.microsoft.com/office/drawing/2014/main" id="{78823B68-F197-9F5A-3550-96EB0E10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07" y="2403156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⓯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8" y="1512998"/>
            <a:ext cx="242878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「許可しない」または「許可」を押します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5CBCC18-DA56-9677-880A-6A56DAEDCDDA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92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C3C662B9-123D-37EF-8D02-80F383595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【4】</a:t>
            </a:r>
            <a:r>
              <a:rPr lang="ja-JP" altLang="en-US" dirty="0"/>
              <a:t>アカウントの登録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5353C47-0F3B-2B1F-AE21-8DFEE53DB52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アカウントの登録をします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51EE0EEC-CA39-FA9A-F98D-A6A627177BB9}"/>
              </a:ext>
            </a:extLst>
          </p:cNvPr>
          <p:cNvSpPr/>
          <p:nvPr/>
        </p:nvSpPr>
        <p:spPr>
          <a:xfrm>
            <a:off x="3630159" y="4795142"/>
            <a:ext cx="1856239" cy="40343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AB05B1F-F930-C778-C30B-46A90C94701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16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48D85E9C-1624-CAB0-0E5B-7DB0E2271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42" y="2404018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185F5AF-D644-1E4D-C070-21442ABF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88" y="2405967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診察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647387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医療機関を登録する」を押します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93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BF04AFDA-767D-FBFF-F2AC-BFA011EF09D9}"/>
              </a:ext>
            </a:extLst>
          </p:cNvPr>
          <p:cNvSpPr/>
          <p:nvPr/>
        </p:nvSpPr>
        <p:spPr>
          <a:xfrm>
            <a:off x="2235276" y="6357008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8100A84-E87A-B8EA-25F6-C592B9A823D1}"/>
              </a:ext>
            </a:extLst>
          </p:cNvPr>
          <p:cNvSpPr/>
          <p:nvPr/>
        </p:nvSpPr>
        <p:spPr>
          <a:xfrm>
            <a:off x="5462855" y="458856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627D97-4292-6667-F04D-11B5D0298B0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7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EE652CC1-2656-2ABE-F501-EF6F716A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40" y="2400010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3415B49-7C52-DE44-AC5A-E4BB1BBDD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88" y="2407367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追加する」を押します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42878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医療機関名で検索」を押します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94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65494" y="5850965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8100A84-E87A-B8EA-25F6-C592B9A823D1}"/>
              </a:ext>
            </a:extLst>
          </p:cNvPr>
          <p:cNvSpPr/>
          <p:nvPr/>
        </p:nvSpPr>
        <p:spPr>
          <a:xfrm>
            <a:off x="1310879" y="580834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4F6065C-3717-C85A-B055-21C38A9D8D5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9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AD5791A0-C7C0-3596-6090-926937128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32" y="2402960"/>
            <a:ext cx="2449507" cy="434205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9163C951-D6F0-0A9C-684B-114BEEEA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66" y="2404089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927895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医療機関名を入力します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2504776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希望する	医療機関名を押します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95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320B7D3-1FA8-C579-AC09-F41821441E3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F48A987-806B-56B0-4B65-3D64E01DC456}"/>
              </a:ext>
            </a:extLst>
          </p:cNvPr>
          <p:cNvSpPr/>
          <p:nvPr/>
        </p:nvSpPr>
        <p:spPr>
          <a:xfrm>
            <a:off x="5471916" y="338837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8100A84-E87A-B8EA-25F6-C592B9A823D1}"/>
              </a:ext>
            </a:extLst>
          </p:cNvPr>
          <p:cNvSpPr/>
          <p:nvPr/>
        </p:nvSpPr>
        <p:spPr>
          <a:xfrm>
            <a:off x="1285420" y="283538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475FD7F5-DD8E-B60D-0E3F-19FE6894BDCE}"/>
              </a:ext>
            </a:extLst>
          </p:cNvPr>
          <p:cNvSpPr txBox="1"/>
          <p:nvPr/>
        </p:nvSpPr>
        <p:spPr>
          <a:xfrm>
            <a:off x="7854412" y="3388378"/>
            <a:ext cx="1301761" cy="21159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30000"/>
              </a:lnSpc>
              <a:tabLst>
                <a:tab pos="352425" algn="l"/>
              </a:tabLst>
            </a:pPr>
            <a:r>
              <a:rPr lang="en-US" altLang="ja-JP" b="1" spc="-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※</a:t>
            </a: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講習での実習はここまでです</a:t>
            </a:r>
            <a:endParaRPr lang="en-US" altLang="ja-JP" spc="5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  <a:tabLst>
                <a:tab pos="352425" algn="l"/>
              </a:tabLst>
            </a:pPr>
            <a:r>
              <a:rPr lang="ja-JP" altLang="en-US" spc="5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以降は画面を見る形とします</a:t>
            </a:r>
            <a:endParaRPr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199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0D10F90-67F7-DCFE-50D5-295903D36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88" y="2381764"/>
            <a:ext cx="2452278" cy="4344828"/>
          </a:xfrm>
          <a:prstGeom prst="rect">
            <a:avLst/>
          </a:prstGeom>
        </p:spPr>
      </p:pic>
      <p:pic>
        <p:nvPicPr>
          <p:cNvPr id="2" name="図 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391F5B6-43DD-AED9-4322-91D3ED87F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79" y="2384535"/>
            <a:ext cx="2452278" cy="434205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235667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診察券番号（任意）、住所を入力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  <a:endParaRPr lang="ja-JP" altLang="en-US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518853"/>
            <a:ext cx="2530215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電話番号を入力し、</a:t>
            </a:r>
            <a:endParaRPr lang="en-US" altLang="ja-JP" sz="18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「申請する」を押します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96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56F42B3-D3A4-72E4-4BB4-3CC39D51D779}"/>
              </a:ext>
            </a:extLst>
          </p:cNvPr>
          <p:cNvSpPr/>
          <p:nvPr/>
        </p:nvSpPr>
        <p:spPr>
          <a:xfrm>
            <a:off x="5502558" y="5911314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F0D1120-7DC2-A615-CC6E-74B6DEED0FBB}"/>
              </a:ext>
            </a:extLst>
          </p:cNvPr>
          <p:cNvSpPr/>
          <p:nvPr/>
        </p:nvSpPr>
        <p:spPr>
          <a:xfrm>
            <a:off x="1299784" y="3286042"/>
            <a:ext cx="2294156" cy="3040697"/>
          </a:xfrm>
          <a:prstGeom prst="roundRect">
            <a:avLst>
              <a:gd name="adj" fmla="val 5917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0D9ED61A-DDF3-E9D1-DC98-B984249F8255}"/>
              </a:ext>
            </a:extLst>
          </p:cNvPr>
          <p:cNvSpPr/>
          <p:nvPr/>
        </p:nvSpPr>
        <p:spPr>
          <a:xfrm>
            <a:off x="5502558" y="4157221"/>
            <a:ext cx="2291137" cy="60466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86B8EC1F-140A-8267-DAEF-B6E829E381F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3491935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B102AE3-5972-06BB-D376-415D77310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42" y="2376584"/>
            <a:ext cx="2078916" cy="43529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0969CB5-59CD-454E-91E1-DEFFB9D40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971" y="2370747"/>
            <a:ext cx="2481287" cy="4273666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5665888" y="3902865"/>
            <a:ext cx="1948717" cy="96854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❾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申請中の欄に医療機関が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表示されます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❿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518853"/>
            <a:ext cx="2568983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通知が届くと</a:t>
            </a:r>
            <a:r>
              <a:rPr lang="en-US" altLang="ja-JP" sz="18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の利用が可能になります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97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【5】</a:t>
            </a:r>
            <a:r>
              <a:rPr lang="ja-JP" altLang="en-US" dirty="0"/>
              <a:t>医療機関の登録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受診したい医療機関を登録しましょう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2BA2706-A757-F73A-1E51-9CC7ECCD969E}"/>
              </a:ext>
            </a:extLst>
          </p:cNvPr>
          <p:cNvSpPr/>
          <p:nvPr/>
        </p:nvSpPr>
        <p:spPr>
          <a:xfrm>
            <a:off x="2415151" y="2666211"/>
            <a:ext cx="1037174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EF26C39-358C-020C-E43E-0FACCA8FF24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4195971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1E2A39D-89F2-7693-D61D-8DA74A0E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25" y="2369387"/>
            <a:ext cx="2475191" cy="43712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A3C16A1-E863-C622-BA79-41F1A9ED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41" y="2381764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5504047" y="5248954"/>
            <a:ext cx="2240031" cy="577311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診察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607574"/>
            <a:ext cx="2739726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+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98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753B488-008F-286C-0813-B7206B9F135F}"/>
              </a:ext>
            </a:extLst>
          </p:cNvPr>
          <p:cNvSpPr/>
          <p:nvPr/>
        </p:nvSpPr>
        <p:spPr>
          <a:xfrm>
            <a:off x="2168277" y="6217494"/>
            <a:ext cx="566832" cy="55554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51717EDA-979D-44CB-8364-B2CD57AC2D62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76251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診療日の設定画面の画像">
            <a:extLst>
              <a:ext uri="{FF2B5EF4-FFF2-40B4-BE49-F238E27FC236}">
                <a16:creationId xmlns:a16="http://schemas.microsoft.com/office/drawing/2014/main" id="{E826DE0D-1CD3-8469-2A2C-13A72BE980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/>
          <a:stretch/>
        </p:blipFill>
        <p:spPr>
          <a:xfrm>
            <a:off x="5414104" y="2451326"/>
            <a:ext cx="2450795" cy="418087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図 5" descr="「予約作成」画面で医療機関名をタップしている画像">
            <a:extLst>
              <a:ext uri="{FF2B5EF4-FFF2-40B4-BE49-F238E27FC236}">
                <a16:creationId xmlns:a16="http://schemas.microsoft.com/office/drawing/2014/main" id="{3C6AF2ED-374D-C299-0DDF-61B8EB4C2A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>
          <a:xfrm>
            <a:off x="1226295" y="2451326"/>
            <a:ext cx="2450796" cy="4180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5434480" y="3520035"/>
            <a:ext cx="2430419" cy="1982549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医療機関名を押します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24956" y="1607574"/>
            <a:ext cx="2907857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希望する日時を押します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99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753B488-008F-286C-0813-B7206B9F135F}"/>
              </a:ext>
            </a:extLst>
          </p:cNvPr>
          <p:cNvSpPr/>
          <p:nvPr/>
        </p:nvSpPr>
        <p:spPr>
          <a:xfrm>
            <a:off x="1226294" y="3053339"/>
            <a:ext cx="2450795" cy="46669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707AE43D-9F90-35AF-35BC-5B448273FAF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1690661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744853F8-A5FB-7CF9-4347-EC522BFD5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41" y="2456748"/>
            <a:ext cx="2469094" cy="417002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B241A45-D304-92A4-B065-C4919154E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439" y="2440308"/>
            <a:ext cx="2475191" cy="4206605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診療可能な時間が表示されるので希望時間を押します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10151" y="1605282"/>
            <a:ext cx="2568983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予約内容を確認してください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753B488-008F-286C-0813-B7206B9F135F}"/>
              </a:ext>
            </a:extLst>
          </p:cNvPr>
          <p:cNvSpPr/>
          <p:nvPr/>
        </p:nvSpPr>
        <p:spPr>
          <a:xfrm>
            <a:off x="1226294" y="5435824"/>
            <a:ext cx="2450795" cy="1196373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A16EA55-026F-8BEE-E759-1550E6A571FD}"/>
              </a:ext>
            </a:extLst>
          </p:cNvPr>
          <p:cNvSpPr/>
          <p:nvPr/>
        </p:nvSpPr>
        <p:spPr>
          <a:xfrm>
            <a:off x="5462752" y="2872965"/>
            <a:ext cx="2291137" cy="740299"/>
          </a:xfrm>
          <a:prstGeom prst="roundRect">
            <a:avLst>
              <a:gd name="adj" fmla="val 13638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F7AEFE95-79BB-3E45-46DA-F3173CC8FBEA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</p:spTree>
    <p:extLst>
      <p:ext uri="{BB962C8B-B14F-4D97-AF65-F5344CB8AC3E}">
        <p14:creationId xmlns:p14="http://schemas.microsoft.com/office/powerpoint/2010/main" val="197703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2DC9A1F-CCFE-A29F-F3B9-4B94B1DD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43" y="2440308"/>
            <a:ext cx="2469094" cy="41639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A00D9EE-E9EB-80E2-1C9B-1A0D88822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647" y="2452443"/>
            <a:ext cx="2466975" cy="4181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10595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画面を下から上にスクロールします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【6】</a:t>
            </a:r>
            <a:r>
              <a:rPr lang="ja-JP" altLang="en-US" dirty="0"/>
              <a:t>診療日の予約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医療機関から登録完了の通知がきたら予約しましょう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523E04-C965-0306-78E1-2EEBDD6683A2}"/>
              </a:ext>
            </a:extLst>
          </p:cNvPr>
          <p:cNvSpPr txBox="1"/>
          <p:nvPr/>
        </p:nvSpPr>
        <p:spPr>
          <a:xfrm>
            <a:off x="7811237" y="4000766"/>
            <a:ext cx="1443151" cy="21961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医師からアプリを通じて予約指示が入ることもあります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E871338-4419-47E5-AB31-1159EE17C064}"/>
              </a:ext>
            </a:extLst>
          </p:cNvPr>
          <p:cNvSpPr/>
          <p:nvPr/>
        </p:nvSpPr>
        <p:spPr>
          <a:xfrm>
            <a:off x="5514565" y="618705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上矢印 24">
            <a:extLst>
              <a:ext uri="{FF2B5EF4-FFF2-40B4-BE49-F238E27FC236}">
                <a16:creationId xmlns:a16="http://schemas.microsoft.com/office/drawing/2014/main" id="{7AD132F4-1AF1-1BA4-6748-C19CF0A4E3DE}"/>
              </a:ext>
            </a:extLst>
          </p:cNvPr>
          <p:cNvSpPr/>
          <p:nvPr/>
        </p:nvSpPr>
        <p:spPr>
          <a:xfrm>
            <a:off x="2134439" y="4673276"/>
            <a:ext cx="631902" cy="1811843"/>
          </a:xfrm>
          <a:prstGeom prst="upArrow">
            <a:avLst/>
          </a:prstGeom>
          <a:solidFill>
            <a:srgbClr val="FFFFFF">
              <a:alpha val="69804"/>
            </a:srgbClr>
          </a:solidFill>
          <a:ln w="28575">
            <a:solidFill>
              <a:srgbClr val="FF3300"/>
            </a:solidFill>
            <a:prstDash val="sysDot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DC67F40-0F53-D152-84BB-546ED25C18AB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7464B1-5D0B-F1C1-AFDC-D3E05CF276E8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640557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Play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ストア　　　 を押します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「アプリやゲームを検索」を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押します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1E44AD2-7A4A-9B73-DA42-452A4D657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2AEA280-EB17-7090-5AB6-32CE2A90F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66591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2471350" y="5272862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715676" y="2502136"/>
            <a:ext cx="1584026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0" name="図 19" descr="グラフィカル ユーザー インターフェイス, アプリケーション&#10;&#10;説明は自動で生成されたものです">
            <a:extLst>
              <a:ext uri="{FF2B5EF4-FFF2-40B4-BE49-F238E27FC236}">
                <a16:creationId xmlns:a16="http://schemas.microsoft.com/office/drawing/2014/main" id="{DADA6025-865B-82B8-4B65-B33756B02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6612" y="1471099"/>
            <a:ext cx="535937" cy="535937"/>
          </a:xfrm>
          <a:custGeom>
            <a:avLst/>
            <a:gdLst>
              <a:gd name="connsiteX0" fmla="*/ 257175 w 514350"/>
              <a:gd name="connsiteY0" fmla="*/ 0 h 514350"/>
              <a:gd name="connsiteX1" fmla="*/ 514350 w 514350"/>
              <a:gd name="connsiteY1" fmla="*/ 257175 h 514350"/>
              <a:gd name="connsiteX2" fmla="*/ 257175 w 514350"/>
              <a:gd name="connsiteY2" fmla="*/ 514350 h 514350"/>
              <a:gd name="connsiteX3" fmla="*/ 0 w 514350"/>
              <a:gd name="connsiteY3" fmla="*/ 257175 h 514350"/>
              <a:gd name="connsiteX4" fmla="*/ 257175 w 514350"/>
              <a:gd name="connsiteY4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514350">
                <a:moveTo>
                  <a:pt x="257175" y="0"/>
                </a:moveTo>
                <a:cubicBezTo>
                  <a:pt x="399209" y="0"/>
                  <a:pt x="514350" y="115141"/>
                  <a:pt x="514350" y="257175"/>
                </a:cubicBezTo>
                <a:cubicBezTo>
                  <a:pt x="514350" y="399209"/>
                  <a:pt x="399209" y="514350"/>
                  <a:pt x="257175" y="514350"/>
                </a:cubicBezTo>
                <a:cubicBezTo>
                  <a:pt x="115141" y="514350"/>
                  <a:pt x="0" y="399209"/>
                  <a:pt x="0" y="257175"/>
                </a:cubicBezTo>
                <a:cubicBezTo>
                  <a:pt x="0" y="115141"/>
                  <a:pt x="115141" y="0"/>
                  <a:pt x="257175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15437EF0-FEE6-7240-5A90-8CEC25EBDE95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A5A8C5B9-6C3D-CE4C-6E98-FB1BF90E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413388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A87CEA-7B45-620F-E3B9-0C5352124628}"/>
              </a:ext>
            </a:extLst>
          </p:cNvPr>
          <p:cNvSpPr txBox="1">
            <a:spLocks/>
          </p:cNvSpPr>
          <p:nvPr/>
        </p:nvSpPr>
        <p:spPr>
          <a:xfrm>
            <a:off x="8532813" y="6497645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75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10CAB1-8968-7265-F8DF-AFC395A5C3E6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42BFC4-932E-B25E-EB70-1266AAABEA95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45ECF9-95F1-AA42-51FA-F46E394C93F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CE6E19F-1A7C-EFA0-1AE0-6AAF85F51CD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09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「設定」画面の一覧から「テスト通話」をタップしている画像">
            <a:extLst>
              <a:ext uri="{FF2B5EF4-FFF2-40B4-BE49-F238E27FC236}">
                <a16:creationId xmlns:a16="http://schemas.microsoft.com/office/drawing/2014/main" id="{198E8B3B-C466-21E0-A72E-A4F2D42377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" b="6925"/>
          <a:stretch/>
        </p:blipFill>
        <p:spPr>
          <a:xfrm>
            <a:off x="5514676" y="2451325"/>
            <a:ext cx="2375117" cy="432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C5FE84C-C998-677D-697B-8F393572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13" y="2451325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10595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テスト通話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86DB527D-E58A-7BB9-9F5A-D397CAE0CE59}"/>
              </a:ext>
            </a:extLst>
          </p:cNvPr>
          <p:cNvSpPr/>
          <p:nvPr/>
        </p:nvSpPr>
        <p:spPr>
          <a:xfrm>
            <a:off x="5547682" y="5892248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587B3DCE-C434-3185-9BB0-A87CCA1CD62A}"/>
              </a:ext>
            </a:extLst>
          </p:cNvPr>
          <p:cNvSpPr/>
          <p:nvPr/>
        </p:nvSpPr>
        <p:spPr>
          <a:xfrm>
            <a:off x="2226701" y="6301232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1C3018B-ED20-B7EC-48F4-E9310CAB25C9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3AFE56E1-70FC-9E99-A9F7-AAEA4C8A8CFA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CD946D6-C87D-C545-88B2-5E11B04C4EB1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4084509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「通話の準備中」と画面に表示されている画像">
            <a:extLst>
              <a:ext uri="{FF2B5EF4-FFF2-40B4-BE49-F238E27FC236}">
                <a16:creationId xmlns:a16="http://schemas.microsoft.com/office/drawing/2014/main" id="{527C4C5F-EA90-1255-087F-26110CDB7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33" y="2451324"/>
            <a:ext cx="2245190" cy="408368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図 1" descr="「通話環境の確認」画面で「テスト通話を開始する」をタップしている画像">
            <a:extLst>
              <a:ext uri="{FF2B5EF4-FFF2-40B4-BE49-F238E27FC236}">
                <a16:creationId xmlns:a16="http://schemas.microsoft.com/office/drawing/2014/main" id="{479E5A48-493E-747A-F22A-21DF43D94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17" y="2451325"/>
            <a:ext cx="2245191" cy="408631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64379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テスト通話を開始する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秒程度待ちましょう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ADAC68AB-7BD7-E342-ECC4-948F81E58334}"/>
              </a:ext>
            </a:extLst>
          </p:cNvPr>
          <p:cNvSpPr/>
          <p:nvPr/>
        </p:nvSpPr>
        <p:spPr>
          <a:xfrm>
            <a:off x="1494102" y="5402774"/>
            <a:ext cx="1901628" cy="44708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D8233E8-10D6-C743-8E73-137A193F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4C449C2-287F-E48F-EE56-DE86F9378D23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AE45B618-1671-9AAC-1DF7-B4383251C93A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44FF4F-FAEC-E527-AC41-C3555A330C07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103</a:t>
            </a:r>
          </a:p>
        </p:txBody>
      </p:sp>
    </p:spTree>
    <p:extLst>
      <p:ext uri="{BB962C8B-B14F-4D97-AF65-F5344CB8AC3E}">
        <p14:creationId xmlns:p14="http://schemas.microsoft.com/office/powerpoint/2010/main" val="177970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正面に医師、右上に自分が写っていることを確認し、右下の電話を切るアイコンをタップしている画像">
            <a:extLst>
              <a:ext uri="{FF2B5EF4-FFF2-40B4-BE49-F238E27FC236}">
                <a16:creationId xmlns:a16="http://schemas.microsoft.com/office/drawing/2014/main" id="{DE53CF82-5C66-8411-D83C-3F8A5F244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36" y="2466641"/>
            <a:ext cx="2422784" cy="4083684"/>
          </a:xfrm>
          <a:prstGeom prst="rect">
            <a:avLst/>
          </a:prstGeom>
        </p:spPr>
      </p:pic>
      <p:pic>
        <p:nvPicPr>
          <p:cNvPr id="24" name="図 23" descr="「テスト通話」の画面で「応答」をタップしている画像">
            <a:extLst>
              <a:ext uri="{FF2B5EF4-FFF2-40B4-BE49-F238E27FC236}">
                <a16:creationId xmlns:a16="http://schemas.microsoft.com/office/drawing/2014/main" id="{7887BB5C-D351-81DF-520A-1208A79C7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58" y="2465324"/>
            <a:ext cx="2398596" cy="4083684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46869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電話がかかってくるので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応答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右上に自身が写っていることを確認しましょう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D8233E8-10D6-C743-8E73-137A193F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0ABCF29-BFB2-5A46-1A1C-1EC0A5D56AE7}"/>
              </a:ext>
            </a:extLst>
          </p:cNvPr>
          <p:cNvSpPr/>
          <p:nvPr/>
        </p:nvSpPr>
        <p:spPr>
          <a:xfrm>
            <a:off x="2728515" y="5632861"/>
            <a:ext cx="828723" cy="85225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593428F6-DCF8-CD98-39D5-3D2838774500}"/>
              </a:ext>
            </a:extLst>
          </p:cNvPr>
          <p:cNvSpPr/>
          <p:nvPr/>
        </p:nvSpPr>
        <p:spPr>
          <a:xfrm>
            <a:off x="6997748" y="2465323"/>
            <a:ext cx="911693" cy="1125369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31B3B1B-0891-0E28-2B30-62A052A6F06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CA131CCB-A5FB-F2F3-ACAE-DF22F6941CE0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8BC54B-A8FF-E55C-1340-35C2280E5D44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104</a:t>
            </a:r>
          </a:p>
        </p:txBody>
      </p:sp>
    </p:spTree>
    <p:extLst>
      <p:ext uri="{BB962C8B-B14F-4D97-AF65-F5344CB8AC3E}">
        <p14:creationId xmlns:p14="http://schemas.microsoft.com/office/powerpoint/2010/main" val="1641416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画面の真ん中に表示された終了するボタンをタップしている画像">
            <a:extLst>
              <a:ext uri="{FF2B5EF4-FFF2-40B4-BE49-F238E27FC236}">
                <a16:creationId xmlns:a16="http://schemas.microsoft.com/office/drawing/2014/main" id="{9CE0E750-978C-514F-EB87-784E4700A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90" y="2452419"/>
            <a:ext cx="2416875" cy="4083684"/>
          </a:xfrm>
          <a:prstGeom prst="rect">
            <a:avLst/>
          </a:prstGeom>
        </p:spPr>
      </p:pic>
      <p:pic>
        <p:nvPicPr>
          <p:cNvPr id="24" name="図 23" descr="画面の真ん中に表示された終了するボタンをタップしている画像">
            <a:extLst>
              <a:ext uri="{FF2B5EF4-FFF2-40B4-BE49-F238E27FC236}">
                <a16:creationId xmlns:a16="http://schemas.microsoft.com/office/drawing/2014/main" id="{E710FDC8-BEE4-93E3-D822-2CDAE8823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0" y="2451325"/>
            <a:ext cx="2416875" cy="4083684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❼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893" y="1607574"/>
            <a:ext cx="2622930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受話器マークを押します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❽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33178" y="1607574"/>
            <a:ext cx="2568983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「終了する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7D8233E8-10D6-C743-8E73-137A193F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【7】</a:t>
            </a:r>
            <a:r>
              <a:rPr lang="ja-JP" altLang="en-US" dirty="0"/>
              <a:t>ビデオ通話の事前テスト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B6CEF4D-D503-265D-7D11-774A578592A8}"/>
              </a:ext>
            </a:extLst>
          </p:cNvPr>
          <p:cNvSpPr/>
          <p:nvPr/>
        </p:nvSpPr>
        <p:spPr>
          <a:xfrm>
            <a:off x="6496450" y="4484713"/>
            <a:ext cx="1245110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5341097F-002D-B24A-F225-D0C00AC4C3A9}"/>
              </a:ext>
            </a:extLst>
          </p:cNvPr>
          <p:cNvSpPr/>
          <p:nvPr/>
        </p:nvSpPr>
        <p:spPr>
          <a:xfrm>
            <a:off x="2884629" y="5838787"/>
            <a:ext cx="828723" cy="646331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F68F303-C6BD-C963-D1EB-7950366C88C4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C694CDCE-EDFD-E97A-E87C-B6347165D0C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事前にビデオ通話テストをしましょう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CD1E07D-E1CD-980C-0D06-0D488ADB893F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263529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285E180-B8DF-1C05-9099-E70634BC9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03" y="2361583"/>
            <a:ext cx="2523963" cy="4096867"/>
          </a:xfrm>
          <a:prstGeom prst="rect">
            <a:avLst/>
          </a:prstGeom>
        </p:spPr>
      </p:pic>
      <p:pic>
        <p:nvPicPr>
          <p:cNvPr id="27" name="図 26" descr="画面に「ヤードックに音声の録音を許可しますか」と表示され、「許可」をタップしている画像&#10;">
            <a:extLst>
              <a:ext uri="{FF2B5EF4-FFF2-40B4-BE49-F238E27FC236}">
                <a16:creationId xmlns:a16="http://schemas.microsoft.com/office/drawing/2014/main" id="{AD812A2D-D356-F9D0-29E7-E4B8E35B3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5" y="3538092"/>
            <a:ext cx="2398081" cy="1255751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79CC1A92-04C6-AE97-D920-D309A92AE4A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4" y="1512998"/>
            <a:ext cx="2622890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電話がかかってきたら 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応答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許可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FB4113-A43E-B53F-1DDE-AD9149DAC23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2BEBBFE-DDBD-9FD4-1E54-91865DA12F93}"/>
              </a:ext>
            </a:extLst>
          </p:cNvPr>
          <p:cNvSpPr/>
          <p:nvPr/>
        </p:nvSpPr>
        <p:spPr>
          <a:xfrm>
            <a:off x="7138613" y="4240003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4210F3C9-CF3F-03B4-CD24-67E49A779A31}"/>
              </a:ext>
            </a:extLst>
          </p:cNvPr>
          <p:cNvSpPr/>
          <p:nvPr/>
        </p:nvSpPr>
        <p:spPr>
          <a:xfrm>
            <a:off x="2538813" y="5549914"/>
            <a:ext cx="828723" cy="85225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64704087-F9AF-D2E6-7A18-A308433762D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DE91F83-7B9F-2CDE-A933-185BF2661629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106</a:t>
            </a:r>
          </a:p>
        </p:txBody>
      </p:sp>
    </p:spTree>
    <p:extLst>
      <p:ext uri="{BB962C8B-B14F-4D97-AF65-F5344CB8AC3E}">
        <p14:creationId xmlns:p14="http://schemas.microsoft.com/office/powerpoint/2010/main" val="3067636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5A7A1CE-D181-70B2-FA62-85DE7D46F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93" y="2104172"/>
            <a:ext cx="4816257" cy="4785775"/>
          </a:xfrm>
          <a:prstGeom prst="rect">
            <a:avLst/>
          </a:prstGeom>
        </p:spPr>
      </p:pic>
      <p:pic>
        <p:nvPicPr>
          <p:cNvPr id="3" name="図 2" descr="画面に「ヤードックに写真と動画の撮影を許可しますか」と表示され、「許可」をタップしている画像">
            <a:extLst>
              <a:ext uri="{FF2B5EF4-FFF2-40B4-BE49-F238E27FC236}">
                <a16:creationId xmlns:a16="http://schemas.microsoft.com/office/drawing/2014/main" id="{098245C8-5765-8D81-73F2-97FFAAAB5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15" y="3234269"/>
            <a:ext cx="2398081" cy="1754686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79CC1A92-04C6-AE97-D920-D309A92AE4A1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27933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診療が始まります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FB4113-A43E-B53F-1DDE-AD9149DAC23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39E1E26-9A6E-3C99-2B45-C9E05CCE2EA8}"/>
              </a:ext>
            </a:extLst>
          </p:cNvPr>
          <p:cNvSpPr/>
          <p:nvPr/>
        </p:nvSpPr>
        <p:spPr>
          <a:xfrm>
            <a:off x="2912308" y="4440721"/>
            <a:ext cx="443824" cy="32596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ED8A095-ECFC-CB0A-43C3-9E9A87EFB097}"/>
              </a:ext>
            </a:extLst>
          </p:cNvPr>
          <p:cNvSpPr txBox="1"/>
          <p:nvPr/>
        </p:nvSpPr>
        <p:spPr>
          <a:xfrm>
            <a:off x="7696773" y="4959457"/>
            <a:ext cx="1573068" cy="111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チャットでのやり取りはできません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47A2984-82F6-55F9-895D-921BD471BC1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4A63A3-53A2-C318-DE29-90CE87FA6562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257306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1C6D522-B79C-57DC-A65C-3DCE8EBC7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390" y="2407902"/>
            <a:ext cx="2548349" cy="4340728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877A5777-7741-ED72-4721-7B5438B21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72" y="3608904"/>
            <a:ext cx="2545642" cy="1029487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6" y="1512998"/>
            <a:ext cx="254564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電話がかかってきたら 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応答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ロックを解除します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A932F7-1D1E-C771-8E8B-3518D5865EB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r>
              <a:rPr lang="en-US" altLang="ja-JP" dirty="0"/>
              <a:t>iPhone</a:t>
            </a:r>
            <a:r>
              <a:rPr lang="ja-JP" altLang="en-US" dirty="0"/>
              <a:t>の場合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4D6EA70D-943D-F18F-36E0-489E14C6182F}"/>
              </a:ext>
            </a:extLst>
          </p:cNvPr>
          <p:cNvSpPr/>
          <p:nvPr/>
        </p:nvSpPr>
        <p:spPr>
          <a:xfrm>
            <a:off x="2672625" y="5616820"/>
            <a:ext cx="828723" cy="852257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上矢印 24">
            <a:extLst>
              <a:ext uri="{FF2B5EF4-FFF2-40B4-BE49-F238E27FC236}">
                <a16:creationId xmlns:a16="http://schemas.microsoft.com/office/drawing/2014/main" id="{EF09DD5D-1E4B-7C90-8D30-3FA69492B706}"/>
              </a:ext>
            </a:extLst>
          </p:cNvPr>
          <p:cNvSpPr/>
          <p:nvPr/>
        </p:nvSpPr>
        <p:spPr>
          <a:xfrm rot="5400000" flipH="1">
            <a:off x="6348141" y="3667943"/>
            <a:ext cx="631902" cy="1811843"/>
          </a:xfrm>
          <a:prstGeom prst="upArrow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9D0CF71-08D4-6164-80E3-B955CD0FC851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02C9AB-F98F-4B40-02FE-5A697982ED47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1615886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BEECA6-391D-8045-4A18-5B2B0DB6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566" y="2503927"/>
            <a:ext cx="2530059" cy="3188484"/>
          </a:xfrm>
          <a:prstGeom prst="rect">
            <a:avLst/>
          </a:prstGeom>
        </p:spPr>
      </p:pic>
      <p:pic>
        <p:nvPicPr>
          <p:cNvPr id="27" name="図 26" descr="実際に診療が始まり、画面正面に医師、右上に自分が表示されている画像">
            <a:extLst>
              <a:ext uri="{FF2B5EF4-FFF2-40B4-BE49-F238E27FC236}">
                <a16:creationId xmlns:a16="http://schemas.microsoft.com/office/drawing/2014/main" id="{5B49A72C-5428-C11F-C1BD-113FA2F9A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01" y="2207326"/>
            <a:ext cx="2649255" cy="4679409"/>
          </a:xfrm>
          <a:prstGeom prst="rect">
            <a:avLst/>
          </a:prstGeom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557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1800" kern="1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YaDoc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診療が始まります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A932F7-1D1E-C771-8E8B-3518D5865EBF}"/>
              </a:ext>
            </a:extLst>
          </p:cNvPr>
          <p:cNvSpPr txBox="1"/>
          <p:nvPr/>
        </p:nvSpPr>
        <p:spPr>
          <a:xfrm>
            <a:off x="6522189" y="983661"/>
            <a:ext cx="24764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r>
              <a:rPr lang="en-US" altLang="ja-JP" dirty="0"/>
              <a:t>iPhone</a:t>
            </a:r>
            <a:r>
              <a:rPr lang="ja-JP" altLang="en-US" dirty="0"/>
              <a:t>の場合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【8】</a:t>
            </a:r>
            <a:r>
              <a:rPr lang="ja-JP" altLang="en-US" dirty="0"/>
              <a:t>ビデオ通話で診察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予約時間内に医師から電話がかかってきます 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EE17A9E-9DE3-65E8-734D-3E125B6CD626}"/>
              </a:ext>
            </a:extLst>
          </p:cNvPr>
          <p:cNvSpPr/>
          <p:nvPr/>
        </p:nvSpPr>
        <p:spPr>
          <a:xfrm>
            <a:off x="2827621" y="4785154"/>
            <a:ext cx="673861" cy="757051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2EB85A-295B-58CA-5F22-5292B031A729}"/>
              </a:ext>
            </a:extLst>
          </p:cNvPr>
          <p:cNvSpPr txBox="1"/>
          <p:nvPr/>
        </p:nvSpPr>
        <p:spPr>
          <a:xfrm>
            <a:off x="7729824" y="4959457"/>
            <a:ext cx="1573068" cy="111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チャットでのやり取りはできません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B528D0E-FF01-2922-1838-B9DC1ACB539C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775EDA-9D7F-6DEB-CB18-AEBDD5E24DE1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403189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243400" y="1302232"/>
            <a:ext cx="8657200" cy="183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決済方法は、医療機関の設定に応じて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クレジットカード」 </a:t>
            </a: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診療後の銀行振込」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次回来院時のお支払</a:t>
            </a: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などを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お選びいただけるようになっております。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 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クレジットカードによる決済をご利用になる場合は、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2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予めクレジットカード情報の登録をお願いいたします。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操作にご不明点がある場合は、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2800" b="0" dirty="0" err="1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800" b="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サポートセンターまでお問合せください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DB4665FC-68FD-D81B-AC85-DC38DEDD051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390490-9865-80D1-62EA-A9826169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655FCE-953C-9AE4-D29B-64C6F69A6DC9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635112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DF9554C-5921-E469-AC79-83D304FC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74" y="2408111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AF0598D-2D23-8DDA-EA94-2BF91229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13" y="2406592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設定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	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を押します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クレジットカードの支払い設定方法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C5C6FF0-6758-05E7-88A9-780FF7557A83}"/>
              </a:ext>
            </a:extLst>
          </p:cNvPr>
          <p:cNvSpPr/>
          <p:nvPr/>
        </p:nvSpPr>
        <p:spPr>
          <a:xfrm>
            <a:off x="5466562" y="3989156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535FA68-FD9A-5FD2-FE4D-359CCE369688}"/>
              </a:ext>
            </a:extLst>
          </p:cNvPr>
          <p:cNvSpPr/>
          <p:nvPr/>
        </p:nvSpPr>
        <p:spPr>
          <a:xfrm>
            <a:off x="3179201" y="6301232"/>
            <a:ext cx="443824" cy="501914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BC2B928-149B-3627-A3B8-AD348F1327E5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CA2B-8A9B-7C16-C0E3-588924EA837A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212497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D89F7FAE-FAE6-A3C3-522A-6A26E98A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77" y="2366591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CAE1754-4579-FDAD-59CB-D084F72E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2" y="2333933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「やーどっく」と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入力します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　　　　を押します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657159" y="2454996"/>
            <a:ext cx="1524452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6FA63D-78D3-4D3B-259E-4FAE2C8FFDCE}"/>
              </a:ext>
            </a:extLst>
          </p:cNvPr>
          <p:cNvSpPr txBox="1">
            <a:spLocks/>
          </p:cNvSpPr>
          <p:nvPr/>
        </p:nvSpPr>
        <p:spPr>
          <a:xfrm>
            <a:off x="8532813" y="6497645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76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7D610D4-C3A3-B3E8-803B-B2B6739B4A7B}"/>
              </a:ext>
            </a:extLst>
          </p:cNvPr>
          <p:cNvSpPr/>
          <p:nvPr/>
        </p:nvSpPr>
        <p:spPr>
          <a:xfrm>
            <a:off x="7227453" y="5931671"/>
            <a:ext cx="516144" cy="529877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966F93C-005A-0E78-68E3-C14C97CAF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9740" y="1544172"/>
            <a:ext cx="395730" cy="395622"/>
          </a:xfrm>
          <a:custGeom>
            <a:avLst/>
            <a:gdLst>
              <a:gd name="connsiteX0" fmla="*/ 64959 w 554784"/>
              <a:gd name="connsiteY0" fmla="*/ 0 h 554633"/>
              <a:gd name="connsiteX1" fmla="*/ 489825 w 554784"/>
              <a:gd name="connsiteY1" fmla="*/ 0 h 554633"/>
              <a:gd name="connsiteX2" fmla="*/ 554784 w 554784"/>
              <a:gd name="connsiteY2" fmla="*/ 64959 h 554633"/>
              <a:gd name="connsiteX3" fmla="*/ 554784 w 554784"/>
              <a:gd name="connsiteY3" fmla="*/ 489674 h 554633"/>
              <a:gd name="connsiteX4" fmla="*/ 489825 w 554784"/>
              <a:gd name="connsiteY4" fmla="*/ 554633 h 554633"/>
              <a:gd name="connsiteX5" fmla="*/ 64959 w 554784"/>
              <a:gd name="connsiteY5" fmla="*/ 554633 h 554633"/>
              <a:gd name="connsiteX6" fmla="*/ 0 w 554784"/>
              <a:gd name="connsiteY6" fmla="*/ 489674 h 554633"/>
              <a:gd name="connsiteX7" fmla="*/ 0 w 554784"/>
              <a:gd name="connsiteY7" fmla="*/ 64959 h 554633"/>
              <a:gd name="connsiteX8" fmla="*/ 64959 w 554784"/>
              <a:gd name="connsiteY8" fmla="*/ 0 h 55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84" h="554633">
                <a:moveTo>
                  <a:pt x="64959" y="0"/>
                </a:moveTo>
                <a:lnTo>
                  <a:pt x="489825" y="0"/>
                </a:lnTo>
                <a:cubicBezTo>
                  <a:pt x="525701" y="0"/>
                  <a:pt x="554784" y="29083"/>
                  <a:pt x="554784" y="64959"/>
                </a:cubicBezTo>
                <a:lnTo>
                  <a:pt x="554784" y="489674"/>
                </a:lnTo>
                <a:cubicBezTo>
                  <a:pt x="554784" y="525550"/>
                  <a:pt x="525701" y="554633"/>
                  <a:pt x="489825" y="554633"/>
                </a:cubicBezTo>
                <a:lnTo>
                  <a:pt x="64959" y="554633"/>
                </a:lnTo>
                <a:cubicBezTo>
                  <a:pt x="29083" y="554633"/>
                  <a:pt x="0" y="525550"/>
                  <a:pt x="0" y="489674"/>
                </a:cubicBezTo>
                <a:lnTo>
                  <a:pt x="0" y="64959"/>
                </a:lnTo>
                <a:cubicBezTo>
                  <a:pt x="0" y="29083"/>
                  <a:pt x="29083" y="0"/>
                  <a:pt x="64959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4FE7B0AA-C301-E5C6-08B8-594A47C22C44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68C10F0B-4D67-F3F6-6945-8A5B0D098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D9BD500-6A11-083F-52E5-E56E398EE87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68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10B73539-AF65-10E5-EAE6-842FC4B1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58" y="2406592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33507A9-50BE-3A73-260C-0D6508B45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577" y="2416076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159565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クレジットカードを登録する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カード情報を入力します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クレジットカードの支払い設定方法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DCD9FF8-FA4F-762A-1F65-67A768E3D1B9}"/>
              </a:ext>
            </a:extLst>
          </p:cNvPr>
          <p:cNvSpPr/>
          <p:nvPr/>
        </p:nvSpPr>
        <p:spPr>
          <a:xfrm>
            <a:off x="5449553" y="2911060"/>
            <a:ext cx="2332372" cy="2651540"/>
          </a:xfrm>
          <a:prstGeom prst="roundRect">
            <a:avLst>
              <a:gd name="adj" fmla="val 5113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655B1F7-5820-BCB8-0156-5BA60DC38328}"/>
              </a:ext>
            </a:extLst>
          </p:cNvPr>
          <p:cNvSpPr/>
          <p:nvPr/>
        </p:nvSpPr>
        <p:spPr>
          <a:xfrm>
            <a:off x="1302089" y="4638391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1AA764B-6F21-49D8-C446-A24A0A40030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C2E1711-BF76-3BDC-9177-C16ADA098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532863-8BB3-7560-3538-EA591AE1F9A0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2322031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88819A6-A546-885D-3978-E3758179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93" y="2406551"/>
            <a:ext cx="2429000" cy="43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3485787" y="1512998"/>
            <a:ext cx="3680743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登録する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E34D8FC0-8226-2403-B14C-B56BFDB848AB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クレジットカードの支払い設定方法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C063052A-1C7A-2546-E84F-9DFE24E71178}"/>
              </a:ext>
            </a:extLst>
          </p:cNvPr>
          <p:cNvSpPr/>
          <p:nvPr/>
        </p:nvSpPr>
        <p:spPr>
          <a:xfrm>
            <a:off x="3427633" y="5710707"/>
            <a:ext cx="2291137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1B1A4FAA-CDCA-2898-EB4C-FB60EB58788F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795F418-FF9E-C4F4-0134-611AD61FA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【9】</a:t>
            </a:r>
            <a:r>
              <a:rPr lang="ja-JP" altLang="en-US" sz="2799" dirty="0">
                <a:solidFill>
                  <a:srgbClr val="4472C4"/>
                </a:solidFill>
              </a:rPr>
              <a:t>お支払い方法の設定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9C8BF3-1831-E32B-1118-1C40DB5E0474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2754819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5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 dirty="0">
                <a:solidFill>
                  <a:srgbClr val="4472C4"/>
                </a:solidFill>
              </a:rPr>
              <a:t>【10】</a:t>
            </a:r>
            <a:r>
              <a:rPr lang="ja-JP" altLang="en-US" sz="2799" dirty="0">
                <a:solidFill>
                  <a:srgbClr val="4472C4"/>
                </a:solidFill>
              </a:rPr>
              <a:t>操作に困ったときのご案内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540662EE-5917-3E92-96E9-7C009BD6F6EA}"/>
              </a:ext>
            </a:extLst>
          </p:cNvPr>
          <p:cNvSpPr txBox="1">
            <a:spLocks/>
          </p:cNvSpPr>
          <p:nvPr/>
        </p:nvSpPr>
        <p:spPr>
          <a:xfrm>
            <a:off x="2421082" y="1174787"/>
            <a:ext cx="6269722" cy="1836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en-US" altLang="ja-JP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HP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https://support.yadoc.jp/personal/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ja-JP" sz="14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サポートセンター 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平日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9:00</a:t>
            </a: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19:00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電話番号：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0120-22-8109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E-mail</a:t>
            </a: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ps@yadoc.jp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ja-JP" sz="14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運営会社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株式会社インテグリティ・ヘルスケア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URL</a:t>
            </a:r>
            <a:r>
              <a:rPr lang="ja-JP" altLang="en-US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</a:t>
            </a:r>
            <a:r>
              <a:rPr lang="en-US" altLang="ja-JP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https://www.integrity-healthcare.co.jp/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ja-JP" altLang="en-US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Object" descr="運営会社株式会社インテグリティ・ヘルスケアのホームページのQRコード&#10;">
            <a:extLst>
              <a:ext uri="{FF2B5EF4-FFF2-40B4-BE49-F238E27FC236}">
                <a16:creationId xmlns:a16="http://schemas.microsoft.com/office/drawing/2014/main" id="{7108EE24-C70C-2A38-6B8B-11F89723DFEF}"/>
              </a:ext>
            </a:extLst>
          </p:cNvPr>
          <p:cNvPicPr preferRelativeResize="0">
            <a:picLocks noChangeAspect="1" noChangeArrowheads="1" noChangeShapeType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1" y="4630601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D3497F0-3D0C-9E9D-4638-1A02D1838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718" y="1174787"/>
            <a:ext cx="1311992" cy="1321210"/>
          </a:xfrm>
          <a:prstGeom prst="rect">
            <a:avLst/>
          </a:prstGeom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7DAA228F-9BA4-320E-3D55-8C0BB1DCF5F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>
                <a:solidFill>
                  <a:sysClr val="windowText" lastClr="000000"/>
                </a:solidFill>
              </a:rPr>
              <a:t>4-A</a:t>
            </a:r>
          </a:p>
        </p:txBody>
      </p:sp>
      <p:sp>
        <p:nvSpPr>
          <p:cNvPr id="2" name="字幕 14">
            <a:extLst>
              <a:ext uri="{FF2B5EF4-FFF2-40B4-BE49-F238E27FC236}">
                <a16:creationId xmlns:a16="http://schemas.microsoft.com/office/drawing/2014/main" id="{7906DC6D-9307-619E-C95E-8325B39A04AB}"/>
              </a:ext>
            </a:extLst>
          </p:cNvPr>
          <p:cNvSpPr txBox="1">
            <a:spLocks/>
          </p:cNvSpPr>
          <p:nvPr/>
        </p:nvSpPr>
        <p:spPr>
          <a:xfrm>
            <a:off x="6606969" y="3389791"/>
            <a:ext cx="2427701" cy="821635"/>
          </a:xfrm>
          <a:prstGeom prst="rect">
            <a:avLst/>
          </a:prstGeom>
        </p:spPr>
        <p:txBody>
          <a:bodyPr vert="horz" lIns="36000" tIns="45720" rIns="3600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ja-JP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電話番号・メール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アドレスは</a:t>
            </a:r>
            <a:r>
              <a:rPr lang="en-US" altLang="ja-JP" sz="1800" b="0" dirty="0" err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ご利用中の患者様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ja-JP" altLang="en-US" sz="18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専用のものになります</a:t>
            </a:r>
            <a:endParaRPr lang="en-US" altLang="ja-JP" sz="1800" b="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C0D8B-8D9C-F35A-CB48-F5376F975727}"/>
              </a:ext>
            </a:extLst>
          </p:cNvPr>
          <p:cNvSpPr txBox="1">
            <a:spLocks/>
          </p:cNvSpPr>
          <p:nvPr/>
        </p:nvSpPr>
        <p:spPr>
          <a:xfrm>
            <a:off x="8421511" y="6485119"/>
            <a:ext cx="72249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3110813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D88778-B0FA-03B1-B3BF-D4F7FEE30D9E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4BD9289-6328-445D-AAB7-8B7F74985256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2E7EAB9-1C29-0136-A54E-FB425C86A56E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F035351-EEAB-3FA4-6200-2E1DFE3623E2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助）で病気やけがの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緊急度を 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8A9A97-85C4-93C7-0405-C68F559B1D73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●マイナンバーカードの機能を　　　　　　　　　　　　　　　　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図表 5">
              <a:extLst>
                <a:ext uri="{FF2B5EF4-FFF2-40B4-BE49-F238E27FC236}">
                  <a16:creationId xmlns:a16="http://schemas.microsoft.com/office/drawing/2014/main" id="{BA57ECB6-A371-66EC-B3EE-831BA1DFDC85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F5A9CB1-1328-D801-4858-10AE60383FF2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1542712-16CD-03A9-552B-36FCA42964B0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DC05E15-E796-EAC2-5E1E-CDD992AB4DFB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C0C2301-FB72-37F2-A06E-6F80224A7C69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C952A7DD-EB53-87E3-49ED-4BCE9D901DB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183927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BEC535-E5EC-C7C0-5F58-2FDE6DFB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940" y="2328601"/>
            <a:ext cx="2017951" cy="4340728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D0302F2-56BE-C5E0-BC35-0DA0FFBC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67" y="2333581"/>
            <a:ext cx="199384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323362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kern="1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YaDoc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を選択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pc="-8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「インストール」を押します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ADAF43D-1F68-D792-27EE-7F100927F407}"/>
              </a:ext>
            </a:extLst>
          </p:cNvPr>
          <p:cNvSpPr/>
          <p:nvPr/>
        </p:nvSpPr>
        <p:spPr>
          <a:xfrm>
            <a:off x="1270324" y="2741496"/>
            <a:ext cx="2300443" cy="839964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FE6CA80-E16A-9F41-6AA2-334CDAF451F8}"/>
              </a:ext>
            </a:extLst>
          </p:cNvPr>
          <p:cNvSpPr/>
          <p:nvPr/>
        </p:nvSpPr>
        <p:spPr>
          <a:xfrm>
            <a:off x="5519713" y="4117815"/>
            <a:ext cx="2324876" cy="334832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6FA63D-78D3-4D3B-259E-4FAE2C8FFDCE}"/>
              </a:ext>
            </a:extLst>
          </p:cNvPr>
          <p:cNvSpPr txBox="1">
            <a:spLocks/>
          </p:cNvSpPr>
          <p:nvPr/>
        </p:nvSpPr>
        <p:spPr>
          <a:xfrm>
            <a:off x="8532813" y="6497645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77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12B818-40A8-AB4C-32D2-D01796266C4B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2249058C-BDC7-2966-978B-2673543FE31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2711B644-3643-487A-7765-81C8AD02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2385E30-E7A1-8F4E-BF17-B07D807F120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5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08292AD-6880-9E6C-74B1-049AD452F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746" y="2253634"/>
            <a:ext cx="2475191" cy="437730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129D300-E542-E1E5-D702-21976539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22" y="2272501"/>
            <a:ext cx="2449026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6AF429B-7677-BAA5-B194-E7DE995AF4F1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42D61A0-62BF-1DCE-6E3B-621C1F52094D}"/>
              </a:ext>
            </a:extLst>
          </p:cNvPr>
          <p:cNvSpPr/>
          <p:nvPr/>
        </p:nvSpPr>
        <p:spPr>
          <a:xfrm>
            <a:off x="2415498" y="4722059"/>
            <a:ext cx="504000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77FFD77-C3F4-2219-74F2-CEABF38500F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1F39756-4A47-2498-421E-5258B44D86FF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App Store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　 　を押します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3F6F25E-4368-92F9-F53A-46FA4687E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749" y="1498578"/>
            <a:ext cx="464796" cy="442043"/>
          </a:xfrm>
          <a:custGeom>
            <a:avLst/>
            <a:gdLst>
              <a:gd name="connsiteX0" fmla="*/ 173410 w 717550"/>
              <a:gd name="connsiteY0" fmla="*/ 0 h 717550"/>
              <a:gd name="connsiteX1" fmla="*/ 544140 w 717550"/>
              <a:gd name="connsiteY1" fmla="*/ 0 h 717550"/>
              <a:gd name="connsiteX2" fmla="*/ 717550 w 717550"/>
              <a:gd name="connsiteY2" fmla="*/ 173410 h 717550"/>
              <a:gd name="connsiteX3" fmla="*/ 717550 w 717550"/>
              <a:gd name="connsiteY3" fmla="*/ 544140 h 717550"/>
              <a:gd name="connsiteX4" fmla="*/ 544140 w 717550"/>
              <a:gd name="connsiteY4" fmla="*/ 717550 h 717550"/>
              <a:gd name="connsiteX5" fmla="*/ 173410 w 717550"/>
              <a:gd name="connsiteY5" fmla="*/ 717550 h 717550"/>
              <a:gd name="connsiteX6" fmla="*/ 0 w 717550"/>
              <a:gd name="connsiteY6" fmla="*/ 544140 h 717550"/>
              <a:gd name="connsiteX7" fmla="*/ 0 w 717550"/>
              <a:gd name="connsiteY7" fmla="*/ 173410 h 717550"/>
              <a:gd name="connsiteX8" fmla="*/ 173410 w 717550"/>
              <a:gd name="connsiteY8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550" h="717550">
                <a:moveTo>
                  <a:pt x="173410" y="0"/>
                </a:moveTo>
                <a:lnTo>
                  <a:pt x="544140" y="0"/>
                </a:lnTo>
                <a:cubicBezTo>
                  <a:pt x="639912" y="0"/>
                  <a:pt x="717550" y="77638"/>
                  <a:pt x="717550" y="173410"/>
                </a:cubicBezTo>
                <a:lnTo>
                  <a:pt x="717550" y="544140"/>
                </a:lnTo>
                <a:cubicBezTo>
                  <a:pt x="717550" y="639912"/>
                  <a:pt x="639912" y="717550"/>
                  <a:pt x="544140" y="717550"/>
                </a:cubicBezTo>
                <a:lnTo>
                  <a:pt x="173410" y="717550"/>
                </a:lnTo>
                <a:cubicBezTo>
                  <a:pt x="77638" y="717550"/>
                  <a:pt x="0" y="639912"/>
                  <a:pt x="0" y="544140"/>
                </a:cubicBezTo>
                <a:lnTo>
                  <a:pt x="0" y="173410"/>
                </a:lnTo>
                <a:cubicBezTo>
                  <a:pt x="0" y="77638"/>
                  <a:pt x="77638" y="0"/>
                  <a:pt x="173410" y="0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A4C4995C-D652-E6A2-5153-C15BD6C81814}"/>
              </a:ext>
            </a:extLst>
          </p:cNvPr>
          <p:cNvSpPr/>
          <p:nvPr/>
        </p:nvSpPr>
        <p:spPr>
          <a:xfrm>
            <a:off x="7447283" y="6228213"/>
            <a:ext cx="475192" cy="473621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6E869D-F794-9BAF-9CB8-E906C5B40C02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78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858BF6-75A1-6C44-5B25-60F7B09B27EC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30958C-A88C-3B36-43DE-10ABFEBEBF9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7D894-889F-DABE-78E5-B401AA81E4F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B24625-7187-8B17-2843-D83FF11487B3}"/>
              </a:ext>
            </a:extLst>
          </p:cNvPr>
          <p:cNvSpPr txBox="1"/>
          <p:nvPr/>
        </p:nvSpPr>
        <p:spPr>
          <a:xfrm>
            <a:off x="5607129" y="148924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1886AEEF-C9DE-F3C2-A8B3-4EFDF774F4A2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AED5F1C2-9757-EC57-9DD7-246F2B6F6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5A024465-96D9-30F6-922B-3367CD314AB0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002F99E-C8DE-4067-ADAB-F2950727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50" y="2265873"/>
            <a:ext cx="2475191" cy="4377307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18933A9-0B25-E487-98BC-99D560EC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46" y="2284169"/>
            <a:ext cx="2449025" cy="43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F1C8EE1-2CB7-ADA0-3BB6-D0A5BABD257D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6E7F9A8-832B-79FA-C0BA-7346B6B9F75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96C2A67-7599-9153-1872-C263263C8BB6}"/>
              </a:ext>
            </a:extLst>
          </p:cNvPr>
          <p:cNvSpPr txBox="1"/>
          <p:nvPr/>
        </p:nvSpPr>
        <p:spPr>
          <a:xfrm>
            <a:off x="1412435" y="1489248"/>
            <a:ext cx="3484568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検索枠に「やーどっく」と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入力します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174355-42BC-4E52-1B8D-D2BA7D5E47B7}"/>
              </a:ext>
            </a:extLst>
          </p:cNvPr>
          <p:cNvSpPr/>
          <p:nvPr/>
        </p:nvSpPr>
        <p:spPr>
          <a:xfrm>
            <a:off x="1286046" y="2372752"/>
            <a:ext cx="1629523" cy="397836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72DFE4C5-6352-DCC9-7BD9-83ACF3955466}"/>
              </a:ext>
            </a:extLst>
          </p:cNvPr>
          <p:cNvSpPr/>
          <p:nvPr/>
        </p:nvSpPr>
        <p:spPr>
          <a:xfrm>
            <a:off x="7395484" y="5907953"/>
            <a:ext cx="584774" cy="75572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601175-3FF8-9CAB-AB4A-C982980FE02C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79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D74FF1-696E-004A-FD37-22803CB809D4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660333-70DF-D74D-0998-858D98BC9EC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2D866B-9EB4-03B0-5348-7035A1D88F53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EDBA18-A3A3-740F-9828-C8908BD506B8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右下の検索ボタンを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押し検索します</a:t>
            </a: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E9D61AE4-B017-9B96-4E49-CC0A7BB2C6BE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3504A391-2029-D0F1-AF0E-EA63CD68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7459435F-EB7B-7896-1885-30AC66D0CF9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7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D416A2-7280-5902-A704-6912CCDE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732" y="2253512"/>
            <a:ext cx="2475191" cy="43834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458B21C-CD42-6465-E6D2-397C98105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890" y="2255985"/>
            <a:ext cx="2469094" cy="4383404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E19DBDC-2AAD-6147-E03F-F91332E761F3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8C680E4A-0BE2-4519-D78C-AC83CB5058A4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BCA45A-DA02-FBA1-BE84-A44EC1FDDD3C}"/>
              </a:ext>
            </a:extLst>
          </p:cNvPr>
          <p:cNvSpPr txBox="1"/>
          <p:nvPr/>
        </p:nvSpPr>
        <p:spPr>
          <a:xfrm>
            <a:off x="1412435" y="1489248"/>
            <a:ext cx="3484568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「入手」を押します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E8B6018-004E-1F80-1ED1-BAB2BE4FAA1E}"/>
              </a:ext>
            </a:extLst>
          </p:cNvPr>
          <p:cNvSpPr/>
          <p:nvPr/>
        </p:nvSpPr>
        <p:spPr>
          <a:xfrm>
            <a:off x="7267171" y="2936909"/>
            <a:ext cx="584774" cy="363639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895D6FF-0FF3-C219-9497-49135599D9CD}"/>
              </a:ext>
            </a:extLst>
          </p:cNvPr>
          <p:cNvSpPr txBox="1">
            <a:spLocks/>
          </p:cNvSpPr>
          <p:nvPr/>
        </p:nvSpPr>
        <p:spPr>
          <a:xfrm>
            <a:off x="8547100" y="6498000"/>
            <a:ext cx="577970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80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89A0F8-F4DD-9801-5E1D-0187CB7AC835}"/>
              </a:ext>
            </a:extLst>
          </p:cNvPr>
          <p:cNvSpPr txBox="1"/>
          <p:nvPr/>
        </p:nvSpPr>
        <p:spPr>
          <a:xfrm>
            <a:off x="7856621" y="912411"/>
            <a:ext cx="1286899" cy="646331"/>
          </a:xfrm>
          <a:prstGeom prst="rect">
            <a:avLst/>
          </a:prstGeom>
          <a:solidFill>
            <a:srgbClr val="9DC3E6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defRPr>
            </a:lvl1pPr>
          </a:lstStyle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iPhone</a:t>
            </a: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の場合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1C8090F-BD67-0446-B228-EAE7AF8233E9}"/>
              </a:ext>
            </a:extLst>
          </p:cNvPr>
          <p:cNvSpPr/>
          <p:nvPr/>
        </p:nvSpPr>
        <p:spPr>
          <a:xfrm>
            <a:off x="3096259" y="3191315"/>
            <a:ext cx="315028" cy="12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E782833-57C0-DCC2-2536-DC0F8ECA0A6F}"/>
              </a:ext>
            </a:extLst>
          </p:cNvPr>
          <p:cNvSpPr/>
          <p:nvPr/>
        </p:nvSpPr>
        <p:spPr>
          <a:xfrm>
            <a:off x="2959735" y="2885388"/>
            <a:ext cx="584774" cy="363639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95E11A-4925-6BF8-BAB2-DEB93EFC423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2B93A4-86C6-4575-8C6E-6A748F095B04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E5109E2-2583-1A83-D135-128366EF7ABB}"/>
              </a:ext>
            </a:extLst>
          </p:cNvPr>
          <p:cNvSpPr txBox="1"/>
          <p:nvPr/>
        </p:nvSpPr>
        <p:spPr>
          <a:xfrm>
            <a:off x="5607129" y="148924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インストールが完了すると</a:t>
            </a: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表示が「開く」に変わります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65146287-2951-201E-F157-92A013CACD83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YaDoc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をインストールしましょう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D89CAE28-DBF6-1C64-CACC-A2DE4263A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7059"/>
            <a:ext cx="4533613" cy="480003"/>
          </a:xfrm>
        </p:spPr>
        <p:txBody>
          <a:bodyPr wrap="none">
            <a:spAutoFit/>
          </a:bodyPr>
          <a:lstStyle/>
          <a:p>
            <a:r>
              <a:rPr lang="en-US" altLang="ja-JP" sz="2799" dirty="0">
                <a:solidFill>
                  <a:srgbClr val="4472C4"/>
                </a:solidFill>
              </a:rPr>
              <a:t>【2】</a:t>
            </a:r>
            <a:r>
              <a:rPr lang="en-US" altLang="ja-JP" dirty="0">
                <a:solidFill>
                  <a:srgbClr val="4472C4"/>
                </a:solidFill>
              </a:rPr>
              <a:t>YaDoc</a:t>
            </a:r>
            <a:r>
              <a:rPr lang="ja-JP" altLang="en-US" dirty="0">
                <a:solidFill>
                  <a:srgbClr val="4472C4"/>
                </a:solidFill>
              </a:rPr>
              <a:t>のインストール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284B706-A89F-7278-C766-C3FE05DA5A9E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2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5EBBAC09-F540-5B87-EB26-EAB04C2A6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77" y="2406840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BE7579A-43B5-4682-BC93-645E263E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90" y="2412082"/>
            <a:ext cx="2428786" cy="432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1DC774E-F204-D9F1-76AB-A4DD70DA34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45860-F023-30AF-2AE8-5C140AB3B3B3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AC9FB8-BB58-939D-63EB-581C277E449C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 err="1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YaDoc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    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を押します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C1B4B9-C96A-6517-82E0-09DCD084FA9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294E6C3-633E-05EF-F81B-0CB50EFC6506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｢OK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」を押します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AE1C24-653C-E028-607C-3E355D3CABA6}"/>
              </a:ext>
            </a:extLst>
          </p:cNvPr>
          <p:cNvSpPr txBox="1">
            <a:spLocks/>
          </p:cNvSpPr>
          <p:nvPr/>
        </p:nvSpPr>
        <p:spPr>
          <a:xfrm>
            <a:off x="8532813" y="6485119"/>
            <a:ext cx="611188" cy="360000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81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AAF9015-DB48-3569-ECFF-CE7770783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【3】YaDoc</a:t>
            </a:r>
            <a:r>
              <a:rPr lang="ja-JP" altLang="en-US" dirty="0"/>
              <a:t>に</a:t>
            </a:r>
            <a:r>
              <a:rPr lang="en-US" altLang="ja-JP" dirty="0"/>
              <a:t>ID</a:t>
            </a:r>
            <a:r>
              <a:rPr lang="ja-JP" altLang="en-US" dirty="0"/>
              <a:t>登録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91DF49E9-0C79-CFD4-8BF9-7C3A0D01B837}"/>
              </a:ext>
            </a:extLst>
          </p:cNvPr>
          <p:cNvSpPr txBox="1">
            <a:spLocks/>
          </p:cNvSpPr>
          <p:nvPr/>
        </p:nvSpPr>
        <p:spPr>
          <a:xfrm>
            <a:off x="284326" y="1099580"/>
            <a:ext cx="8380702" cy="5668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ログインするための</a:t>
            </a:r>
            <a:r>
              <a:rPr lang="en-US" altLang="ja-JP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登録を行います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465AA0C-2BF6-2B96-77F8-1737015D6C8B}"/>
              </a:ext>
            </a:extLst>
          </p:cNvPr>
          <p:cNvSpPr/>
          <p:nvPr/>
        </p:nvSpPr>
        <p:spPr>
          <a:xfrm>
            <a:off x="6545881" y="4749580"/>
            <a:ext cx="1037174" cy="415425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98EF1D60-D16A-5528-8646-5519D45F1297}"/>
              </a:ext>
            </a:extLst>
          </p:cNvPr>
          <p:cNvSpPr/>
          <p:nvPr/>
        </p:nvSpPr>
        <p:spPr>
          <a:xfrm>
            <a:off x="1927167" y="2561617"/>
            <a:ext cx="468000" cy="468000"/>
          </a:xfrm>
          <a:prstGeom prst="roundRect">
            <a:avLst>
              <a:gd name="adj" fmla="val 22676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11484B-3FB3-6B4E-B0DB-6ACFF8048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t="4755" r="54312" b="86955"/>
          <a:stretch/>
        </p:blipFill>
        <p:spPr bwMode="auto">
          <a:xfrm>
            <a:off x="2377275" y="1512998"/>
            <a:ext cx="433949" cy="433949"/>
          </a:xfrm>
          <a:custGeom>
            <a:avLst/>
            <a:gdLst>
              <a:gd name="connsiteX0" fmla="*/ 114002 w 684000"/>
              <a:gd name="connsiteY0" fmla="*/ 0 h 684000"/>
              <a:gd name="connsiteX1" fmla="*/ 569998 w 684000"/>
              <a:gd name="connsiteY1" fmla="*/ 0 h 684000"/>
              <a:gd name="connsiteX2" fmla="*/ 684000 w 684000"/>
              <a:gd name="connsiteY2" fmla="*/ 114002 h 684000"/>
              <a:gd name="connsiteX3" fmla="*/ 684000 w 684000"/>
              <a:gd name="connsiteY3" fmla="*/ 569998 h 684000"/>
              <a:gd name="connsiteX4" fmla="*/ 569998 w 684000"/>
              <a:gd name="connsiteY4" fmla="*/ 684000 h 684000"/>
              <a:gd name="connsiteX5" fmla="*/ 114002 w 684000"/>
              <a:gd name="connsiteY5" fmla="*/ 684000 h 684000"/>
              <a:gd name="connsiteX6" fmla="*/ 0 w 684000"/>
              <a:gd name="connsiteY6" fmla="*/ 569998 h 684000"/>
              <a:gd name="connsiteX7" fmla="*/ 0 w 684000"/>
              <a:gd name="connsiteY7" fmla="*/ 114002 h 684000"/>
              <a:gd name="connsiteX8" fmla="*/ 114002 w 684000"/>
              <a:gd name="connsiteY8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000" h="684000">
                <a:moveTo>
                  <a:pt x="114002" y="0"/>
                </a:moveTo>
                <a:lnTo>
                  <a:pt x="569998" y="0"/>
                </a:lnTo>
                <a:cubicBezTo>
                  <a:pt x="632960" y="0"/>
                  <a:pt x="684000" y="51040"/>
                  <a:pt x="684000" y="114002"/>
                </a:cubicBezTo>
                <a:lnTo>
                  <a:pt x="684000" y="569998"/>
                </a:lnTo>
                <a:cubicBezTo>
                  <a:pt x="684000" y="632960"/>
                  <a:pt x="632960" y="684000"/>
                  <a:pt x="569998" y="684000"/>
                </a:cubicBezTo>
                <a:lnTo>
                  <a:pt x="114002" y="684000"/>
                </a:lnTo>
                <a:cubicBezTo>
                  <a:pt x="51040" y="684000"/>
                  <a:pt x="0" y="632960"/>
                  <a:pt x="0" y="569998"/>
                </a:cubicBezTo>
                <a:lnTo>
                  <a:pt x="0" y="114002"/>
                </a:lnTo>
                <a:cubicBezTo>
                  <a:pt x="0" y="51040"/>
                  <a:pt x="51040" y="0"/>
                  <a:pt x="114002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C918BB9B-5F76-54A0-56C0-3E89D025EABD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4-A</a:t>
            </a:r>
            <a:endParaRPr lang="en-US" altLang="ja-JP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993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<Relationships xmlns="http://schemas.openxmlformats.org/package/2006/relationships"><Relationship Id="rId1" Target="itemProps1.xml" Type="http://schemas.openxmlformats.org/officeDocument/2006/relationships/customXmlProps"/></Relationships>
</file>

<file path=customXml/_rels/item2.xml.rels><?xml version="1.0" encoding="UTF-8" standalone="yes"?><Relationships xmlns="http://schemas.openxmlformats.org/package/2006/relationships"><Relationship Id="rId1" Target="itemProps2.xml" Type="http://schemas.openxmlformats.org/officeDocument/2006/relationships/customXmlProps"/></Relationships>
</file>

<file path=customXml/_rels/item3.xml.rels><?xml version="1.0" encoding="UTF-8" standalone="yes"?><Relationships xmlns="http://schemas.openxmlformats.org/package/2006/relationships"><Relationship Id="rId1" Target="itemProps3.xml" Type="http://schemas.openxmlformats.org/officeDocument/2006/relationships/customXmlProps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4154F20975AA5409AAA8A81D223D4B6" ma:contentTypeVersion="15" ma:contentTypeDescription="新しいドキュメントを作成します。" ma:contentTypeScope="" ma:versionID="314d706d4a484fe7dec4c48c0c727a32">
  <xsd:schema xmlns:xsd="http://www.w3.org/2001/XMLSchema" xmlns:xs="http://www.w3.org/2001/XMLSchema" xmlns:p="http://schemas.microsoft.com/office/2006/metadata/properties" xmlns:ns2="c23fec77-1f23-433b-b54b-3158c30b0fa3" xmlns:ns3="956f8374-eac6-4c01-9e9a-c7d7573af740" targetNamespace="http://schemas.microsoft.com/office/2006/metadata/properties" ma:root="true" ma:fieldsID="36acf314f04ac0dee4af1caab1f68fe6" ns2:_="" ns3:_="">
    <xsd:import namespace="c23fec77-1f23-433b-b54b-3158c30b0fa3"/>
    <xsd:import namespace="956f8374-eac6-4c01-9e9a-c7d7573af74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fec77-1f23-433b-b54b-3158c30b0fa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_Flow_SignoffStatus" ma:index="21" nillable="true" ma:displayName="承認の状態" ma:internalName="_x0024_Resources_x003a_core_x002c_Signoff_Status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f8374-eac6-4c01-9e9a-c7d7573af74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f4c2df7-119e-42eb-b5ef-c638e6a4a2bd}" ma:internalName="TaxCatchAll" ma:showField="CatchAllData" ma:web="956f8374-eac6-4c01-9e9a-c7d7573af7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23fec77-1f23-433b-b54b-3158c30b0fa3" xsi:nil="true"/>
    <TaxCatchAll xmlns="956f8374-eac6-4c01-9e9a-c7d7573af740" xsi:nil="true"/>
    <lcf76f155ced4ddcb4097134ff3c332f xmlns="c23fec77-1f23-433b-b54b-3158c30b0fa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2CA910-8678-477F-9988-460D9CFFDF46}"/>
</file>

<file path=customXml/itemProps2.xml><?xml version="1.0" encoding="utf-8"?>
<ds:datastoreItem xmlns:ds="http://schemas.openxmlformats.org/officeDocument/2006/customXml" ds:itemID="{82A59DCD-4DBB-444D-A7B9-AF6BABE5E7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0E30DB-0415-4458-A9FB-7FC2791A2620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079a4871-f4a2-4665-9954-203da50962a5"/>
    <ds:schemaRef ds:uri="http://purl.org/dc/dcmitype/"/>
    <ds:schemaRef ds:uri="http://schemas.microsoft.com/office/infopath/2007/PartnerControls"/>
    <ds:schemaRef ds:uri="2c894bec-798d-4cf3-95d8-8ea6401a7b86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Words>1826</Words>
  <PresentationFormat>画面に合わせる (4:3)</PresentationFormat>
  <Paragraphs>489</Paragraphs>
  <Slides>43</Slides>
  <Notes>43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48" baseType="lpstr">
      <vt:lpstr>BIZ UDPゴシック</vt:lpstr>
      <vt:lpstr>Abadi</vt:lpstr>
      <vt:lpstr>Arial</vt:lpstr>
      <vt:lpstr>ホワイト</vt:lpstr>
      <vt:lpstr>think-cell スライド</vt:lpstr>
      <vt:lpstr>PowerPoint プレゼンテーション</vt:lpstr>
      <vt:lpstr>4-A</vt:lpstr>
      <vt:lpstr>【2】YaDocのインストール</vt:lpstr>
      <vt:lpstr>【2】YaDocのインストール</vt:lpstr>
      <vt:lpstr>【2】YaDocのインストール</vt:lpstr>
      <vt:lpstr>【2】YaDocのインストール</vt:lpstr>
      <vt:lpstr>【2】YaDocのインストール</vt:lpstr>
      <vt:lpstr>【2】YaDocのインストール</vt:lpstr>
      <vt:lpstr>【3】YaDocにID登録</vt:lpstr>
      <vt:lpstr>【3】YaDocにID登録</vt:lpstr>
      <vt:lpstr>【3】YaDocにID登録</vt:lpstr>
      <vt:lpstr>【3】YaDocにID登録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【4】アカウントの登録</vt:lpstr>
      <vt:lpstr>【5】医療機関の登録</vt:lpstr>
      <vt:lpstr>【5】医療機関の登録</vt:lpstr>
      <vt:lpstr>【5】医療機関の登録</vt:lpstr>
      <vt:lpstr>【5】医療機関の登録</vt:lpstr>
      <vt:lpstr>【5】医療機関の登録</vt:lpstr>
      <vt:lpstr>【6】診療日の予約</vt:lpstr>
      <vt:lpstr>【6】診療日の予約</vt:lpstr>
      <vt:lpstr>【6】診療日の予約</vt:lpstr>
      <vt:lpstr>【6】診療日の予約</vt:lpstr>
      <vt:lpstr>【7】ビデオ通話の事前テスト</vt:lpstr>
      <vt:lpstr>【7】ビデオ通話の事前テスト</vt:lpstr>
      <vt:lpstr>【7】ビデオ通話の事前テスト</vt:lpstr>
      <vt:lpstr>【7】ビデオ通話の事前テスト</vt:lpstr>
      <vt:lpstr>【8】ビデオ通話で診察</vt:lpstr>
      <vt:lpstr>【8】ビデオ通話で診察</vt:lpstr>
      <vt:lpstr>【8】ビデオ通話で診察</vt:lpstr>
      <vt:lpstr>【8】ビデオ通話で診察</vt:lpstr>
      <vt:lpstr>【9】お支払い方法の設定</vt:lpstr>
      <vt:lpstr>【9】お支払い方法の設定</vt:lpstr>
      <vt:lpstr>【9】お支払い方法の設定</vt:lpstr>
      <vt:lpstr>【9】お支払い方法の設定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0x01010084154F20975AA5409AAA8A81D223D4B6</vt:lpwstr>
  </property>
  <property fmtid="{D5CDD505-2E9C-101B-9397-08002B2CF9AE}" pid="3" name="Order">
    <vt:lpwstr>99800.0000000000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