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jpeg" Extension="jpg"/>
  <Default ContentType="image/png" Extension="png"/>
  <Default ContentType="application/vnd.openxmlformats-package.relationships+xml" Extension="rels"/>
  <Default ContentType="image/svg+xml" Extension="svg"/>
  <Default ContentType="image/vnd.ms-photo" Extension="wd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0"/>
  </p:notesMasterIdLst>
  <p:sldIdLst>
    <p:sldId id="269" r:id="rId5"/>
    <p:sldId id="1033" r:id="rId6"/>
    <p:sldId id="266" r:id="rId7"/>
    <p:sldId id="512" r:id="rId8"/>
    <p:sldId id="477" r:id="rId9"/>
    <p:sldId id="455" r:id="rId10"/>
    <p:sldId id="456" r:id="rId11"/>
    <p:sldId id="372" r:id="rId12"/>
    <p:sldId id="504" r:id="rId13"/>
    <p:sldId id="511" r:id="rId14"/>
    <p:sldId id="513" r:id="rId15"/>
    <p:sldId id="509" r:id="rId16"/>
    <p:sldId id="508" r:id="rId17"/>
    <p:sldId id="479" r:id="rId18"/>
    <p:sldId id="497" r:id="rId19"/>
    <p:sldId id="1026" r:id="rId20"/>
    <p:sldId id="1027" r:id="rId21"/>
    <p:sldId id="1028" r:id="rId22"/>
    <p:sldId id="1029" r:id="rId23"/>
    <p:sldId id="1037" r:id="rId24"/>
    <p:sldId id="1038" r:id="rId25"/>
    <p:sldId id="1035" r:id="rId26"/>
    <p:sldId id="535" r:id="rId27"/>
    <p:sldId id="459" r:id="rId28"/>
    <p:sldId id="491" r:id="rId29"/>
    <p:sldId id="499" r:id="rId30"/>
    <p:sldId id="493" r:id="rId31"/>
    <p:sldId id="502" r:id="rId32"/>
    <p:sldId id="515" r:id="rId33"/>
    <p:sldId id="1030" r:id="rId34"/>
    <p:sldId id="1031" r:id="rId35"/>
    <p:sldId id="527" r:id="rId36"/>
    <p:sldId id="1032" r:id="rId37"/>
    <p:sldId id="573" r:id="rId38"/>
    <p:sldId id="1107" r:id="rId39"/>
  </p:sldIdLst>
  <p:sldSz cx="9144000" cy="6858000" type="screen4x3"/>
  <p:notesSz cx="6737350" cy="9869488"/>
  <p:custDataLst>
    <p:tags r:id="rId4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orient="horz" pos="2895" userDrawn="1">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3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00"/>
    <a:srgbClr val="FA5A33"/>
    <a:srgbClr val="4472C4"/>
    <a:srgbClr val="83CCAA"/>
    <a:srgbClr val="FFDA71"/>
    <a:srgbClr val="645D5C"/>
    <a:srgbClr val="009650"/>
    <a:srgbClr val="FFFFFF"/>
    <a:srgbClr val="007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A4918-54E7-423E-B794-5CFB6AFA60B4}" v="6" dt="2025-03-23T10:55:11.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9" autoAdjust="0"/>
    <p:restoredTop sz="91078" autoAdjust="0"/>
  </p:normalViewPr>
  <p:slideViewPr>
    <p:cSldViewPr snapToGrid="0" snapToObjects="1">
      <p:cViewPr varScale="1">
        <p:scale>
          <a:sx n="63" d="100"/>
          <a:sy n="63" d="100"/>
        </p:scale>
        <p:origin x="1236" y="52"/>
      </p:cViewPr>
      <p:guideLst>
        <p:guide orient="horz" pos="2478"/>
        <p:guide orient="horz" pos="2895"/>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p:cViewPr varScale="1">
        <p:scale>
          <a:sx n="44" d="100"/>
          <a:sy n="44" d="100"/>
        </p:scale>
        <p:origin x="2792" y="40"/>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slideMasters/slideMaster1.xml" Type="http://schemas.openxmlformats.org/officeDocument/2006/relationships/slideMaster"/><Relationship Id="rId40" Target="notesMasters/notesMaster1.xml" Type="http://schemas.openxmlformats.org/officeDocument/2006/relationships/notesMaster"/><Relationship Id="rId41" Target="tags/tag1.xml" Type="http://schemas.openxmlformats.org/officeDocument/2006/relationships/tags"/><Relationship Id="rId42" Target="commentAuthors.xml" Type="http://schemas.openxmlformats.org/officeDocument/2006/relationships/commentAuthors"/><Relationship Id="rId43" Target="presProps.xml" Type="http://schemas.openxmlformats.org/officeDocument/2006/relationships/presProps"/><Relationship Id="rId44" Target="viewProps.xml" Type="http://schemas.openxmlformats.org/officeDocument/2006/relationships/viewProps"/><Relationship Id="rId45" Target="theme/theme1.xml" Type="http://schemas.openxmlformats.org/officeDocument/2006/relationships/theme"/><Relationship Id="rId46" Target="tableStyles.xml" Type="http://schemas.openxmlformats.org/officeDocument/2006/relationships/tableStyles"/><Relationship Id="rId47" Target="revisionInfo.xml" Type="http://schemas.microsoft.com/office/2015/10/relationships/revisionInfo"/><Relationship Id="rId48" Target="authors.xml" Type="http://schemas.microsoft.com/office/2018/10/relationships/author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9519" cy="495188"/>
          </a:xfrm>
          <a:prstGeom prst="rect">
            <a:avLst/>
          </a:prstGeom>
        </p:spPr>
        <p:txBody>
          <a:bodyPr vert="horz" lIns="91446" tIns="45724" rIns="91446" bIns="4572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2"/>
            <a:ext cx="2919519" cy="495188"/>
          </a:xfrm>
          <a:prstGeom prst="rect">
            <a:avLst/>
          </a:prstGeom>
        </p:spPr>
        <p:txBody>
          <a:bodyPr vert="horz" lIns="91446" tIns="45724" rIns="91446" bIns="45724" rtlCol="0"/>
          <a:lstStyle>
            <a:lvl1pPr algn="r">
              <a:defRPr sz="1200"/>
            </a:lvl1pPr>
          </a:lstStyle>
          <a:p>
            <a:fld id="{BA50B120-CD90-CA4A-A384-DB7B908530F3}" type="datetimeFigureOut">
              <a:rPr kumimoji="1" lang="ja-JP" altLang="en-US" smtClean="0"/>
              <a:t>2025/10/3</a:t>
            </a:fld>
            <a:endParaRPr kumimoji="1" lang="ja-JP" altLang="en-US"/>
          </a:p>
        </p:txBody>
      </p:sp>
      <p:sp>
        <p:nvSpPr>
          <p:cNvPr id="4" name="スライド イメージ プレースホルダー 3"/>
          <p:cNvSpPr>
            <a:spLocks noGrp="1" noRot="1" noChangeAspect="1"/>
          </p:cNvSpPr>
          <p:nvPr>
            <p:ph type="sldImg" idx="2"/>
          </p:nvPr>
        </p:nvSpPr>
        <p:spPr>
          <a:xfrm>
            <a:off x="984250" y="571500"/>
            <a:ext cx="4768850" cy="3576638"/>
          </a:xfrm>
          <a:prstGeom prst="rect">
            <a:avLst/>
          </a:prstGeom>
          <a:noFill/>
          <a:ln w="12700">
            <a:solidFill>
              <a:prstClr val="black"/>
            </a:solidFill>
          </a:ln>
        </p:spPr>
        <p:txBody>
          <a:bodyPr vert="horz" lIns="91446" tIns="45724" rIns="91446" bIns="45724" rtlCol="0" anchor="ctr"/>
          <a:lstStyle/>
          <a:p>
            <a:endParaRPr lang="ja-JP" altLang="en-US"/>
          </a:p>
        </p:txBody>
      </p:sp>
      <p:sp>
        <p:nvSpPr>
          <p:cNvPr id="5" name="ノート プレースホルダー 4"/>
          <p:cNvSpPr>
            <a:spLocks noGrp="1"/>
          </p:cNvSpPr>
          <p:nvPr>
            <p:ph type="body" sz="quarter" idx="3"/>
          </p:nvPr>
        </p:nvSpPr>
        <p:spPr>
          <a:xfrm>
            <a:off x="410645" y="4289641"/>
            <a:ext cx="5916059" cy="5147569"/>
          </a:xfrm>
          <a:prstGeom prst="rect">
            <a:avLst/>
          </a:prstGeom>
        </p:spPr>
        <p:txBody>
          <a:bodyPr vert="horz" lIns="91446" tIns="45724" rIns="91446" bIns="457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4302"/>
            <a:ext cx="2919519" cy="495187"/>
          </a:xfrm>
          <a:prstGeom prst="rect">
            <a:avLst/>
          </a:prstGeom>
        </p:spPr>
        <p:txBody>
          <a:bodyPr vert="horz" lIns="91446" tIns="45724" rIns="91446" bIns="457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2"/>
            <a:ext cx="2919519" cy="495187"/>
          </a:xfrm>
          <a:prstGeom prst="rect">
            <a:avLst/>
          </a:prstGeom>
        </p:spPr>
        <p:txBody>
          <a:bodyPr vert="horz" lIns="91446" tIns="45724" rIns="91446" bIns="45724"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dirty="0"/>
          </a:p>
        </p:txBody>
      </p:sp>
      <p:sp>
        <p:nvSpPr>
          <p:cNvPr id="10" name="スライド イメージ プレースホルダー 9">
            <a:extLst>
              <a:ext uri="{FF2B5EF4-FFF2-40B4-BE49-F238E27FC236}">
                <a16:creationId xmlns:a16="http://schemas.microsoft.com/office/drawing/2014/main" id="{F5C9098B-EC3A-DCFE-5B5C-344922FFC18E}"/>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94E0B616-7B95-781D-DF39-B84ABF95EDDA}"/>
              </a:ext>
            </a:extLst>
          </p:cNvPr>
          <p:cNvSpPr>
            <a:spLocks noGrp="1" noRot="1" noChangeAspect="1"/>
          </p:cNvSpPr>
          <p:nvPr>
            <p:ph type="sldImg"/>
          </p:nvPr>
        </p:nvSpPr>
        <p:spPr/>
      </p:sp>
    </p:spTree>
    <p:extLst>
      <p:ext uri="{BB962C8B-B14F-4D97-AF65-F5344CB8AC3E}">
        <p14:creationId xmlns:p14="http://schemas.microsoft.com/office/powerpoint/2010/main" val="21953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C821981F-EBD7-5FEF-0A46-6EAE9FEF632A}"/>
              </a:ext>
            </a:extLst>
          </p:cNvPr>
          <p:cNvSpPr>
            <a:spLocks noGrp="1" noRot="1" noChangeAspect="1"/>
          </p:cNvSpPr>
          <p:nvPr>
            <p:ph type="sldImg"/>
          </p:nvPr>
        </p:nvSpPr>
        <p:spPr/>
      </p:sp>
    </p:spTree>
    <p:extLst>
      <p:ext uri="{BB962C8B-B14F-4D97-AF65-F5344CB8AC3E}">
        <p14:creationId xmlns:p14="http://schemas.microsoft.com/office/powerpoint/2010/main" val="17430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AC2C3700-9250-EEE4-5BB5-B740D587901D}"/>
              </a:ext>
            </a:extLst>
          </p:cNvPr>
          <p:cNvSpPr>
            <a:spLocks noGrp="1" noRot="1" noChangeAspect="1"/>
          </p:cNvSpPr>
          <p:nvPr>
            <p:ph type="sldImg"/>
          </p:nvPr>
        </p:nvSpPr>
        <p:spPr/>
      </p:sp>
    </p:spTree>
    <p:extLst>
      <p:ext uri="{BB962C8B-B14F-4D97-AF65-F5344CB8AC3E}">
        <p14:creationId xmlns:p14="http://schemas.microsoft.com/office/powerpoint/2010/main" val="2398433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A13CE51B-D4F5-A5D2-09F1-FC0DAD2F7F80}"/>
              </a:ext>
            </a:extLst>
          </p:cNvPr>
          <p:cNvSpPr>
            <a:spLocks noGrp="1" noRot="1" noChangeAspect="1"/>
          </p:cNvSpPr>
          <p:nvPr>
            <p:ph type="sldImg"/>
          </p:nvPr>
        </p:nvSpPr>
        <p:spPr/>
      </p:sp>
    </p:spTree>
    <p:extLst>
      <p:ext uri="{BB962C8B-B14F-4D97-AF65-F5344CB8AC3E}">
        <p14:creationId xmlns:p14="http://schemas.microsoft.com/office/powerpoint/2010/main" val="147277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6AD15C21-E9A4-57D6-3C35-629E574CA471}"/>
              </a:ext>
            </a:extLst>
          </p:cNvPr>
          <p:cNvSpPr>
            <a:spLocks noGrp="1" noRot="1" noChangeAspect="1"/>
          </p:cNvSpPr>
          <p:nvPr>
            <p:ph type="sldImg"/>
          </p:nvPr>
        </p:nvSpPr>
        <p:spPr/>
      </p:sp>
    </p:spTree>
    <p:extLst>
      <p:ext uri="{BB962C8B-B14F-4D97-AF65-F5344CB8AC3E}">
        <p14:creationId xmlns:p14="http://schemas.microsoft.com/office/powerpoint/2010/main" val="346286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732A5-F246-DFD6-EB13-4B2A68DD7D02}"/>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E13CB4EA-50A9-CB2F-2D3D-707D2B40B6CF}"/>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731D6620-37D1-DA84-D72A-AC2156FD5F20}"/>
              </a:ext>
            </a:extLst>
          </p:cNvPr>
          <p:cNvSpPr>
            <a:spLocks noGrp="1"/>
          </p:cNvSpPr>
          <p:nvPr>
            <p:ph type="sldNum" sz="quarter" idx="10"/>
          </p:nvPr>
        </p:nvSpPr>
        <p:spPr/>
        <p:txBody>
          <a:bodyPr/>
          <a:lstStyle/>
          <a:p>
            <a:fld id="{2B53D04A-B60E-1241-96E3-BBB7CC6C31A8}"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0A5BF47A-74C2-603B-15F2-34BFD829CDC7}"/>
              </a:ext>
            </a:extLst>
          </p:cNvPr>
          <p:cNvSpPr>
            <a:spLocks noGrp="1" noRot="1" noChangeAspect="1"/>
          </p:cNvSpPr>
          <p:nvPr>
            <p:ph type="sldImg"/>
          </p:nvPr>
        </p:nvSpPr>
        <p:spPr/>
      </p:sp>
    </p:spTree>
    <p:extLst>
      <p:ext uri="{BB962C8B-B14F-4D97-AF65-F5344CB8AC3E}">
        <p14:creationId xmlns:p14="http://schemas.microsoft.com/office/powerpoint/2010/main" val="3031000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80AF1458-ECF5-5352-CA82-B0A64FF77F01}"/>
              </a:ext>
            </a:extLst>
          </p:cNvPr>
          <p:cNvSpPr>
            <a:spLocks noGrp="1" noRot="1" noChangeAspect="1"/>
          </p:cNvSpPr>
          <p:nvPr>
            <p:ph type="sldImg"/>
          </p:nvPr>
        </p:nvSpPr>
        <p:spPr/>
      </p:sp>
    </p:spTree>
    <p:extLst>
      <p:ext uri="{BB962C8B-B14F-4D97-AF65-F5344CB8AC3E}">
        <p14:creationId xmlns:p14="http://schemas.microsoft.com/office/powerpoint/2010/main" val="889921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596EF874-E72B-DF5C-08FC-7CEEACC29AE6}"/>
              </a:ext>
            </a:extLst>
          </p:cNvPr>
          <p:cNvSpPr>
            <a:spLocks noGrp="1" noRot="1" noChangeAspect="1"/>
          </p:cNvSpPr>
          <p:nvPr>
            <p:ph type="sldImg"/>
          </p:nvPr>
        </p:nvSpPr>
        <p:spPr/>
      </p:sp>
    </p:spTree>
    <p:extLst>
      <p:ext uri="{BB962C8B-B14F-4D97-AF65-F5344CB8AC3E}">
        <p14:creationId xmlns:p14="http://schemas.microsoft.com/office/powerpoint/2010/main" val="890841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598D0BE7-9A5D-A567-54C7-8A506609168D}"/>
              </a:ext>
            </a:extLst>
          </p:cNvPr>
          <p:cNvSpPr>
            <a:spLocks noGrp="1" noRot="1" noChangeAspect="1"/>
          </p:cNvSpPr>
          <p:nvPr>
            <p:ph type="sldImg"/>
          </p:nvPr>
        </p:nvSpPr>
        <p:spPr/>
      </p:sp>
    </p:spTree>
    <p:extLst>
      <p:ext uri="{BB962C8B-B14F-4D97-AF65-F5344CB8AC3E}">
        <p14:creationId xmlns:p14="http://schemas.microsoft.com/office/powerpoint/2010/main" val="3221007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8D94AFC3-E6AA-0E47-009D-5EAFA0518195}"/>
              </a:ext>
            </a:extLst>
          </p:cNvPr>
          <p:cNvSpPr>
            <a:spLocks noGrp="1" noRot="1" noChangeAspect="1"/>
          </p:cNvSpPr>
          <p:nvPr>
            <p:ph type="sldImg"/>
          </p:nvPr>
        </p:nvSpPr>
        <p:spPr/>
      </p:sp>
    </p:spTree>
    <p:extLst>
      <p:ext uri="{BB962C8B-B14F-4D97-AF65-F5344CB8AC3E}">
        <p14:creationId xmlns:p14="http://schemas.microsoft.com/office/powerpoint/2010/main" val="75226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a:t>
            </a:fld>
            <a:endParaRPr lang="ja-JP" altLang="en-US" dirty="0"/>
          </a:p>
        </p:txBody>
      </p:sp>
      <p:sp>
        <p:nvSpPr>
          <p:cNvPr id="7" name="スライド イメージ プレースホルダー 6">
            <a:extLst>
              <a:ext uri="{FF2B5EF4-FFF2-40B4-BE49-F238E27FC236}">
                <a16:creationId xmlns:a16="http://schemas.microsoft.com/office/drawing/2014/main" id="{56458545-7893-87E2-EEDA-4BD1F96DC4FF}"/>
              </a:ext>
            </a:extLst>
          </p:cNvPr>
          <p:cNvSpPr>
            <a:spLocks noGrp="1" noRot="1" noChangeAspect="1"/>
          </p:cNvSpPr>
          <p:nvPr>
            <p:ph type="sldImg"/>
          </p:nvPr>
        </p:nvSpPr>
        <p:spPr/>
      </p:sp>
    </p:spTree>
    <p:extLst>
      <p:ext uri="{BB962C8B-B14F-4D97-AF65-F5344CB8AC3E}">
        <p14:creationId xmlns:p14="http://schemas.microsoft.com/office/powerpoint/2010/main" val="2254361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B54812D7-57DA-8384-6D57-5F203D483DF5}"/>
              </a:ext>
            </a:extLst>
          </p:cNvPr>
          <p:cNvSpPr>
            <a:spLocks noGrp="1" noRot="1" noChangeAspect="1"/>
          </p:cNvSpPr>
          <p:nvPr>
            <p:ph type="sldImg"/>
          </p:nvPr>
        </p:nvSpPr>
        <p:spPr/>
      </p:sp>
    </p:spTree>
    <p:extLst>
      <p:ext uri="{BB962C8B-B14F-4D97-AF65-F5344CB8AC3E}">
        <p14:creationId xmlns:p14="http://schemas.microsoft.com/office/powerpoint/2010/main" val="3910991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EBB7DBEE-2142-1082-FD7A-7CEBA9F1F0F3}"/>
              </a:ext>
            </a:extLst>
          </p:cNvPr>
          <p:cNvSpPr>
            <a:spLocks noGrp="1" noRot="1" noChangeAspect="1"/>
          </p:cNvSpPr>
          <p:nvPr>
            <p:ph type="sldImg"/>
          </p:nvPr>
        </p:nvSpPr>
        <p:spPr/>
      </p:sp>
    </p:spTree>
    <p:extLst>
      <p:ext uri="{BB962C8B-B14F-4D97-AF65-F5344CB8AC3E}">
        <p14:creationId xmlns:p14="http://schemas.microsoft.com/office/powerpoint/2010/main" val="3603657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22</a:t>
            </a:fld>
            <a:endParaRPr lang="ja-JP" altLang="en-US" dirty="0"/>
          </a:p>
        </p:txBody>
      </p:sp>
      <p:sp>
        <p:nvSpPr>
          <p:cNvPr id="6" name="スライド イメージ プレースホルダー 5">
            <a:extLst>
              <a:ext uri="{FF2B5EF4-FFF2-40B4-BE49-F238E27FC236}">
                <a16:creationId xmlns:a16="http://schemas.microsoft.com/office/drawing/2014/main" id="{542A2D31-6C49-2D58-BB85-D1F29C6103E3}"/>
              </a:ext>
            </a:extLst>
          </p:cNvPr>
          <p:cNvSpPr>
            <a:spLocks noGrp="1" noRot="1" noChangeAspect="1"/>
          </p:cNvSpPr>
          <p:nvPr>
            <p:ph type="sldImg"/>
          </p:nvPr>
        </p:nvSpPr>
        <p:spPr/>
      </p:sp>
    </p:spTree>
    <p:extLst>
      <p:ext uri="{BB962C8B-B14F-4D97-AF65-F5344CB8AC3E}">
        <p14:creationId xmlns:p14="http://schemas.microsoft.com/office/powerpoint/2010/main" val="1746112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A6E25E79-9766-FB68-FCA3-211F496039D2}"/>
              </a:ext>
            </a:extLst>
          </p:cNvPr>
          <p:cNvSpPr>
            <a:spLocks noGrp="1" noRot="1" noChangeAspect="1"/>
          </p:cNvSpPr>
          <p:nvPr>
            <p:ph type="sldImg"/>
          </p:nvPr>
        </p:nvSpPr>
        <p:spPr/>
      </p:sp>
    </p:spTree>
    <p:extLst>
      <p:ext uri="{BB962C8B-B14F-4D97-AF65-F5344CB8AC3E}">
        <p14:creationId xmlns:p14="http://schemas.microsoft.com/office/powerpoint/2010/main" val="464879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F46C77A6-8779-4B90-80AC-1AE31D40F462}"/>
              </a:ext>
            </a:extLst>
          </p:cNvPr>
          <p:cNvSpPr>
            <a:spLocks noGrp="1" noRot="1" noChangeAspect="1"/>
          </p:cNvSpPr>
          <p:nvPr>
            <p:ph type="sldImg"/>
          </p:nvPr>
        </p:nvSpPr>
        <p:spPr/>
      </p:sp>
    </p:spTree>
    <p:extLst>
      <p:ext uri="{BB962C8B-B14F-4D97-AF65-F5344CB8AC3E}">
        <p14:creationId xmlns:p14="http://schemas.microsoft.com/office/powerpoint/2010/main" val="2204290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E0CA73E4-D051-1000-DB65-4B2FFB178CDC}"/>
              </a:ext>
            </a:extLst>
          </p:cNvPr>
          <p:cNvSpPr>
            <a:spLocks noGrp="1" noRot="1" noChangeAspect="1"/>
          </p:cNvSpPr>
          <p:nvPr>
            <p:ph type="sldImg"/>
          </p:nvPr>
        </p:nvSpPr>
        <p:spPr/>
      </p:sp>
    </p:spTree>
    <p:extLst>
      <p:ext uri="{BB962C8B-B14F-4D97-AF65-F5344CB8AC3E}">
        <p14:creationId xmlns:p14="http://schemas.microsoft.com/office/powerpoint/2010/main" val="2357561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B5A8-C5B5-E291-F716-69012648C3EA}"/>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622E1356-69FF-C226-0287-503E2841BA93}"/>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A37F77C5-A380-0A43-14EF-705F4E317600}"/>
              </a:ext>
            </a:extLst>
          </p:cNvPr>
          <p:cNvSpPr>
            <a:spLocks noGrp="1"/>
          </p:cNvSpPr>
          <p:nvPr>
            <p:ph type="sldNum" sz="quarter" idx="10"/>
          </p:nvPr>
        </p:nvSpPr>
        <p:spPr/>
        <p:txBody>
          <a:bodyPr/>
          <a:lstStyle/>
          <a:p>
            <a:fld id="{2B53D04A-B60E-1241-96E3-BBB7CC6C31A8}"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4B8C8E98-2C14-CA84-4EBC-352AC40B6CC7}"/>
              </a:ext>
            </a:extLst>
          </p:cNvPr>
          <p:cNvSpPr>
            <a:spLocks noGrp="1" noRot="1" noChangeAspect="1"/>
          </p:cNvSpPr>
          <p:nvPr>
            <p:ph type="sldImg"/>
          </p:nvPr>
        </p:nvSpPr>
        <p:spPr/>
      </p:sp>
    </p:spTree>
    <p:extLst>
      <p:ext uri="{BB962C8B-B14F-4D97-AF65-F5344CB8AC3E}">
        <p14:creationId xmlns:p14="http://schemas.microsoft.com/office/powerpoint/2010/main" val="1573364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462187FD-8E9B-DB09-AEFC-5CE12A7F20B8}"/>
              </a:ext>
            </a:extLst>
          </p:cNvPr>
          <p:cNvSpPr>
            <a:spLocks noGrp="1" noRot="1" noChangeAspect="1"/>
          </p:cNvSpPr>
          <p:nvPr>
            <p:ph type="sldImg"/>
          </p:nvPr>
        </p:nvSpPr>
        <p:spPr/>
      </p:sp>
    </p:spTree>
    <p:extLst>
      <p:ext uri="{BB962C8B-B14F-4D97-AF65-F5344CB8AC3E}">
        <p14:creationId xmlns:p14="http://schemas.microsoft.com/office/powerpoint/2010/main" val="1303959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8FFF-FB5C-BDE6-75B5-30CC6115A836}"/>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DE1772DA-0CC3-03FB-E17B-4DA7B9A31017}"/>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ABACEF15-D039-F88D-6CFD-4899DEF53C27}"/>
              </a:ext>
            </a:extLst>
          </p:cNvPr>
          <p:cNvSpPr>
            <a:spLocks noGrp="1"/>
          </p:cNvSpPr>
          <p:nvPr>
            <p:ph type="sldNum" sz="quarter" idx="10"/>
          </p:nvPr>
        </p:nvSpPr>
        <p:spPr/>
        <p:txBody>
          <a:bodyPr/>
          <a:lstStyle/>
          <a:p>
            <a:fld id="{2B53D04A-B60E-1241-96E3-BBB7CC6C31A8}"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AC2302DA-553D-24E4-D43B-10918AF14CB3}"/>
              </a:ext>
            </a:extLst>
          </p:cNvPr>
          <p:cNvSpPr>
            <a:spLocks noGrp="1" noRot="1" noChangeAspect="1"/>
          </p:cNvSpPr>
          <p:nvPr>
            <p:ph type="sldImg"/>
          </p:nvPr>
        </p:nvSpPr>
        <p:spPr/>
      </p:sp>
    </p:spTree>
    <p:extLst>
      <p:ext uri="{BB962C8B-B14F-4D97-AF65-F5344CB8AC3E}">
        <p14:creationId xmlns:p14="http://schemas.microsoft.com/office/powerpoint/2010/main" val="3666483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40ED5B1F-3456-1BE7-78ED-2652573CFD1A}"/>
              </a:ext>
            </a:extLst>
          </p:cNvPr>
          <p:cNvSpPr>
            <a:spLocks noGrp="1" noRot="1" noChangeAspect="1"/>
          </p:cNvSpPr>
          <p:nvPr>
            <p:ph type="sldImg"/>
          </p:nvPr>
        </p:nvSpPr>
        <p:spPr/>
      </p:sp>
    </p:spTree>
    <p:extLst>
      <p:ext uri="{BB962C8B-B14F-4D97-AF65-F5344CB8AC3E}">
        <p14:creationId xmlns:p14="http://schemas.microsoft.com/office/powerpoint/2010/main" val="312381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643D973D-FA63-AE87-1CC7-FA91EF8393E9}"/>
              </a:ext>
            </a:extLst>
          </p:cNvPr>
          <p:cNvSpPr>
            <a:spLocks noGrp="1" noRot="1" noChangeAspect="1"/>
          </p:cNvSpPr>
          <p:nvPr>
            <p:ph type="sldImg"/>
          </p:nvPr>
        </p:nvSpPr>
        <p:spPr/>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30</a:t>
            </a:fld>
            <a:endParaRPr lang="ja-JP" altLang="en-US"/>
          </a:p>
        </p:txBody>
      </p:sp>
      <p:sp>
        <p:nvSpPr>
          <p:cNvPr id="7" name="スライド イメージ プレースホルダー 6">
            <a:extLst>
              <a:ext uri="{FF2B5EF4-FFF2-40B4-BE49-F238E27FC236}">
                <a16:creationId xmlns:a16="http://schemas.microsoft.com/office/drawing/2014/main" id="{9B28D5D3-7D0B-D84C-B9FD-1589480B036B}"/>
              </a:ext>
            </a:extLst>
          </p:cNvPr>
          <p:cNvSpPr>
            <a:spLocks noGrp="1" noRot="1" noChangeAspect="1"/>
          </p:cNvSpPr>
          <p:nvPr>
            <p:ph type="sldImg"/>
          </p:nvPr>
        </p:nvSpPr>
        <p:spPr/>
      </p:sp>
    </p:spTree>
    <p:extLst>
      <p:ext uri="{BB962C8B-B14F-4D97-AF65-F5344CB8AC3E}">
        <p14:creationId xmlns:p14="http://schemas.microsoft.com/office/powerpoint/2010/main" val="1754208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31</a:t>
            </a:fld>
            <a:endParaRPr lang="ja-JP" altLang="en-US"/>
          </a:p>
        </p:txBody>
      </p:sp>
      <p:sp>
        <p:nvSpPr>
          <p:cNvPr id="7" name="スライド イメージ プレースホルダー 6">
            <a:extLst>
              <a:ext uri="{FF2B5EF4-FFF2-40B4-BE49-F238E27FC236}">
                <a16:creationId xmlns:a16="http://schemas.microsoft.com/office/drawing/2014/main" id="{035659DB-0801-33BE-ABC4-C0283CC0B8F7}"/>
              </a:ext>
            </a:extLst>
          </p:cNvPr>
          <p:cNvSpPr>
            <a:spLocks noGrp="1" noRot="1" noChangeAspect="1"/>
          </p:cNvSpPr>
          <p:nvPr>
            <p:ph type="sldImg"/>
          </p:nvPr>
        </p:nvSpPr>
        <p:spPr/>
      </p:sp>
    </p:spTree>
    <p:extLst>
      <p:ext uri="{BB962C8B-B14F-4D97-AF65-F5344CB8AC3E}">
        <p14:creationId xmlns:p14="http://schemas.microsoft.com/office/powerpoint/2010/main" val="572128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32</a:t>
            </a:fld>
            <a:endParaRPr lang="ja-JP" altLang="en-US"/>
          </a:p>
        </p:txBody>
      </p:sp>
      <p:sp>
        <p:nvSpPr>
          <p:cNvPr id="7" name="スライド イメージ プレースホルダー 6">
            <a:extLst>
              <a:ext uri="{FF2B5EF4-FFF2-40B4-BE49-F238E27FC236}">
                <a16:creationId xmlns:a16="http://schemas.microsoft.com/office/drawing/2014/main" id="{8A7A374E-B63A-4295-B058-138CB2DE1436}"/>
              </a:ext>
            </a:extLst>
          </p:cNvPr>
          <p:cNvSpPr>
            <a:spLocks noGrp="1" noRot="1" noChangeAspect="1"/>
          </p:cNvSpPr>
          <p:nvPr>
            <p:ph type="sldImg"/>
          </p:nvPr>
        </p:nvSpPr>
        <p:spPr/>
      </p:sp>
    </p:spTree>
    <p:extLst>
      <p:ext uri="{BB962C8B-B14F-4D97-AF65-F5344CB8AC3E}">
        <p14:creationId xmlns:p14="http://schemas.microsoft.com/office/powerpoint/2010/main" val="2397798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33</a:t>
            </a:fld>
            <a:endParaRPr lang="ja-JP" altLang="en-US"/>
          </a:p>
        </p:txBody>
      </p:sp>
      <p:sp>
        <p:nvSpPr>
          <p:cNvPr id="7" name="スライド イメージ プレースホルダー 6">
            <a:extLst>
              <a:ext uri="{FF2B5EF4-FFF2-40B4-BE49-F238E27FC236}">
                <a16:creationId xmlns:a16="http://schemas.microsoft.com/office/drawing/2014/main" id="{10CF6C51-507D-1991-B8E2-FE98F5CC200E}"/>
              </a:ext>
            </a:extLst>
          </p:cNvPr>
          <p:cNvSpPr>
            <a:spLocks noGrp="1" noRot="1" noChangeAspect="1"/>
          </p:cNvSpPr>
          <p:nvPr>
            <p:ph type="sldImg"/>
          </p:nvPr>
        </p:nvSpPr>
        <p:spPr/>
      </p:sp>
    </p:spTree>
    <p:extLst>
      <p:ext uri="{BB962C8B-B14F-4D97-AF65-F5344CB8AC3E}">
        <p14:creationId xmlns:p14="http://schemas.microsoft.com/office/powerpoint/2010/main" val="2185324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34</a:t>
            </a:fld>
            <a:endParaRPr lang="ja-JP" altLang="en-US"/>
          </a:p>
        </p:txBody>
      </p:sp>
      <p:sp>
        <p:nvSpPr>
          <p:cNvPr id="7" name="スライド イメージ プレースホルダー 6">
            <a:extLst>
              <a:ext uri="{FF2B5EF4-FFF2-40B4-BE49-F238E27FC236}">
                <a16:creationId xmlns:a16="http://schemas.microsoft.com/office/drawing/2014/main" id="{702200B5-EF41-849E-B8D3-FF4A4D936409}"/>
              </a:ext>
            </a:extLst>
          </p:cNvPr>
          <p:cNvSpPr>
            <a:spLocks noGrp="1" noRot="1" noChangeAspect="1"/>
          </p:cNvSpPr>
          <p:nvPr>
            <p:ph type="sldImg"/>
          </p:nvPr>
        </p:nvSpPr>
        <p:spPr/>
      </p:sp>
    </p:spTree>
    <p:extLst>
      <p:ext uri="{BB962C8B-B14F-4D97-AF65-F5344CB8AC3E}">
        <p14:creationId xmlns:p14="http://schemas.microsoft.com/office/powerpoint/2010/main" val="4097587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59E514D4-29A0-E1F8-C2BF-0D5F4C1A6ED9}"/>
              </a:ext>
            </a:extLst>
          </p:cNvPr>
          <p:cNvSpPr>
            <a:spLocks noGrp="1" noRot="1" noChangeAspect="1"/>
          </p:cNvSpPr>
          <p:nvPr>
            <p:ph type="sldImg"/>
          </p:nvPr>
        </p:nvSpPr>
        <p:spPr/>
      </p:sp>
    </p:spTree>
    <p:extLst>
      <p:ext uri="{BB962C8B-B14F-4D97-AF65-F5344CB8AC3E}">
        <p14:creationId xmlns:p14="http://schemas.microsoft.com/office/powerpoint/2010/main" val="308970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a:t>
            </a:fld>
            <a:endParaRPr lang="ja-JP" altLang="en-US" dirty="0"/>
          </a:p>
        </p:txBody>
      </p:sp>
      <p:sp>
        <p:nvSpPr>
          <p:cNvPr id="7" name="スライド イメージ プレースホルダー 6">
            <a:extLst>
              <a:ext uri="{FF2B5EF4-FFF2-40B4-BE49-F238E27FC236}">
                <a16:creationId xmlns:a16="http://schemas.microsoft.com/office/drawing/2014/main" id="{32D17FBD-3D6C-11EF-B0AA-DBC1BA8DE3B2}"/>
              </a:ext>
            </a:extLst>
          </p:cNvPr>
          <p:cNvSpPr>
            <a:spLocks noGrp="1" noRot="1" noChangeAspect="1"/>
          </p:cNvSpPr>
          <p:nvPr>
            <p:ph type="sldImg"/>
          </p:nvPr>
        </p:nvSpPr>
        <p:spPr/>
      </p:sp>
    </p:spTree>
    <p:extLst>
      <p:ext uri="{BB962C8B-B14F-4D97-AF65-F5344CB8AC3E}">
        <p14:creationId xmlns:p14="http://schemas.microsoft.com/office/powerpoint/2010/main" val="155740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CD07B03B-1C3B-78D6-CF93-864820AD3528}"/>
              </a:ext>
            </a:extLst>
          </p:cNvPr>
          <p:cNvSpPr>
            <a:spLocks noGrp="1" noRot="1" noChangeAspect="1"/>
          </p:cNvSpPr>
          <p:nvPr>
            <p:ph type="sldImg"/>
          </p:nvPr>
        </p:nvSpPr>
        <p:spPr/>
      </p:sp>
    </p:spTree>
    <p:extLst>
      <p:ext uri="{BB962C8B-B14F-4D97-AF65-F5344CB8AC3E}">
        <p14:creationId xmlns:p14="http://schemas.microsoft.com/office/powerpoint/2010/main" val="43564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2E370AD8-F08E-4CBA-109D-7B1E28B1B61D}"/>
              </a:ext>
            </a:extLst>
          </p:cNvPr>
          <p:cNvSpPr>
            <a:spLocks noGrp="1" noRot="1" noChangeAspect="1"/>
          </p:cNvSpPr>
          <p:nvPr>
            <p:ph type="sldImg"/>
          </p:nvPr>
        </p:nvSpPr>
        <p:spPr/>
      </p:sp>
    </p:spTree>
    <p:extLst>
      <p:ext uri="{BB962C8B-B14F-4D97-AF65-F5344CB8AC3E}">
        <p14:creationId xmlns:p14="http://schemas.microsoft.com/office/powerpoint/2010/main" val="18220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58CD1476-9203-1CB9-D7C6-FB9CC229D422}"/>
              </a:ext>
            </a:extLst>
          </p:cNvPr>
          <p:cNvSpPr>
            <a:spLocks noGrp="1" noRot="1" noChangeAspect="1"/>
          </p:cNvSpPr>
          <p:nvPr>
            <p:ph type="sldImg"/>
          </p:nvPr>
        </p:nvSpPr>
        <p:spPr/>
      </p:sp>
    </p:spTree>
    <p:extLst>
      <p:ext uri="{BB962C8B-B14F-4D97-AF65-F5344CB8AC3E}">
        <p14:creationId xmlns:p14="http://schemas.microsoft.com/office/powerpoint/2010/main" val="108819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0046C8D1-2548-DC97-A046-2906FAA70FEC}"/>
              </a:ext>
            </a:extLst>
          </p:cNvPr>
          <p:cNvSpPr>
            <a:spLocks noGrp="1" noRot="1" noChangeAspect="1"/>
          </p:cNvSpPr>
          <p:nvPr>
            <p:ph type="sldImg"/>
          </p:nvPr>
        </p:nvSpPr>
        <p:spPr/>
      </p:sp>
    </p:spTree>
    <p:extLst>
      <p:ext uri="{BB962C8B-B14F-4D97-AF65-F5344CB8AC3E}">
        <p14:creationId xmlns:p14="http://schemas.microsoft.com/office/powerpoint/2010/main" val="33902666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283814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2693188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61748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22715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11" Target="../tags/tag2.xml" Type="http://schemas.openxmlformats.org/officeDocument/2006/relationships/tags"/><Relationship Id="rId12" Target="../embeddings/oleObject1.bin" Type="http://schemas.openxmlformats.org/officeDocument/2006/relationships/oleObject"/><Relationship Id="rId13"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11"/>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2025/10/3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tags/tag4.xml" Type="http://schemas.openxmlformats.org/officeDocument/2006/relationships/tags"/><Relationship Id="rId2" Target="../slideLayouts/slideLayout4.xml" Type="http://schemas.openxmlformats.org/officeDocument/2006/relationships/slideLayout"/><Relationship Id="rId3" Target="../notesSlides/notesSlide10.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11.xml.rels><?xml version="1.0" encoding="UTF-8" standalone="yes"?><Relationships xmlns="http://schemas.openxmlformats.org/package/2006/relationships"><Relationship Id="rId1" Target="../tags/tag5.xml" Type="http://schemas.openxmlformats.org/officeDocument/2006/relationships/tags"/><Relationship Id="rId2" Target="../slideLayouts/slideLayout4.xml" Type="http://schemas.openxmlformats.org/officeDocument/2006/relationships/slideLayout"/><Relationship Id="rId3" Target="../notesSlides/notesSlide11.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19.png" Type="http://schemas.openxmlformats.org/officeDocument/2006/relationships/image"/></Relationships>
</file>

<file path=ppt/slides/_rels/slide12.xml.rels><?xml version="1.0" encoding="UTF-8" standalone="yes"?><Relationships xmlns="http://schemas.openxmlformats.org/package/2006/relationships"><Relationship Id="rId1" Target="../tags/tag6.xml" Type="http://schemas.openxmlformats.org/officeDocument/2006/relationships/tags"/><Relationship Id="rId2" Target="../slideLayouts/slideLayout4.xml" Type="http://schemas.openxmlformats.org/officeDocument/2006/relationships/slideLayout"/><Relationship Id="rId3" Target="../notesSlides/notesSlide12.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s>
</file>

<file path=ppt/slides/_rels/slide13.xml.rels><?xml version="1.0" encoding="UTF-8" standalone="yes"?><Relationships xmlns="http://schemas.openxmlformats.org/package/2006/relationships"><Relationship Id="rId1" Target="../tags/tag7.xml" Type="http://schemas.openxmlformats.org/officeDocument/2006/relationships/tags"/><Relationship Id="rId2" Target="../slideLayouts/slideLayout4.xml" Type="http://schemas.openxmlformats.org/officeDocument/2006/relationships/slideLayout"/><Relationship Id="rId3" Target="../notesSlides/notesSlide13.xml" Type="http://schemas.openxmlformats.org/officeDocument/2006/relationships/notesSlide"/><Relationship Id="rId4" Target="../media/image23.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s>
</file>

<file path=ppt/slides/_rels/slide14.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notesSlides/notesSlide14.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15.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notesSlides/notesSlide15.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28.png" Type="http://schemas.openxmlformats.org/officeDocument/2006/relationships/image"/></Relationships>
</file>

<file path=ppt/slides/_rels/slide16.xml.rels><?xml version="1.0" encoding="UTF-8" standalone="yes"?><Relationships xmlns="http://schemas.openxmlformats.org/package/2006/relationships"><Relationship Id="rId1" Target="../tags/tag10.xml" Type="http://schemas.openxmlformats.org/officeDocument/2006/relationships/tags"/><Relationship Id="rId2" Target="../slideLayouts/slideLayout4.xml" Type="http://schemas.openxmlformats.org/officeDocument/2006/relationships/slideLayout"/><Relationship Id="rId3" Target="../notesSlides/notesSlide16.xml" Type="http://schemas.openxmlformats.org/officeDocument/2006/relationships/notesSlide"/><Relationship Id="rId4" Target="../media/image29.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30.jpg" Type="http://schemas.openxmlformats.org/officeDocument/2006/relationships/image"/><Relationship Id="rId8" Target="../media/image31.jpeg" Type="http://schemas.openxmlformats.org/officeDocument/2006/relationships/image"/><Relationship Id="rId9" Target="../media/image32.jpeg" Type="http://schemas.openxmlformats.org/officeDocument/2006/relationships/image"/></Relationships>
</file>

<file path=ppt/slides/_rels/slide17.xml.rels><?xml version="1.0" encoding="UTF-8" standalone="yes"?><Relationships xmlns="http://schemas.openxmlformats.org/package/2006/relationships"><Relationship Id="rId1" Target="../tags/tag11.xml" Type="http://schemas.openxmlformats.org/officeDocument/2006/relationships/tags"/><Relationship Id="rId2" Target="../slideLayouts/slideLayout4.xml" Type="http://schemas.openxmlformats.org/officeDocument/2006/relationships/slideLayout"/><Relationship Id="rId3" Target="../notesSlides/notesSlide17.xml" Type="http://schemas.openxmlformats.org/officeDocument/2006/relationships/notesSlide"/><Relationship Id="rId4" Target="../media/image33.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18.xml.rels><?xml version="1.0" encoding="UTF-8" standalone="yes"?><Relationships xmlns="http://schemas.openxmlformats.org/package/2006/relationships"><Relationship Id="rId1" Target="../tags/tag12.xml" Type="http://schemas.openxmlformats.org/officeDocument/2006/relationships/tags"/><Relationship Id="rId2" Target="../slideLayouts/slideLayout4.xml" Type="http://schemas.openxmlformats.org/officeDocument/2006/relationships/slideLayout"/><Relationship Id="rId3" Target="../notesSlides/notesSlide18.xml" Type="http://schemas.openxmlformats.org/officeDocument/2006/relationships/notesSlide"/><Relationship Id="rId4" Target="../media/image34.png" Type="http://schemas.openxmlformats.org/officeDocument/2006/relationships/image"/><Relationship Id="rId5" Target="../media/image35.png" Type="http://schemas.openxmlformats.org/officeDocument/2006/relationships/image"/><Relationship Id="rId6" Target="../embeddings/oleObject4.bin" Type="http://schemas.openxmlformats.org/officeDocument/2006/relationships/oleObject"/><Relationship Id="rId7" Target="../media/image1.emf"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19.xml.rels><?xml version="1.0" encoding="UTF-8" standalone="yes"?><Relationships xmlns="http://schemas.openxmlformats.org/package/2006/relationships"><Relationship Id="rId1" Target="../tags/tag13.xml" Type="http://schemas.openxmlformats.org/officeDocument/2006/relationships/tags"/><Relationship Id="rId2" Target="../slideLayouts/slideLayout4.xml" Type="http://schemas.openxmlformats.org/officeDocument/2006/relationships/slideLayout"/><Relationship Id="rId3" Target="../notesSlides/notesSlide19.xml" Type="http://schemas.openxmlformats.org/officeDocument/2006/relationships/notesSlide"/><Relationship Id="rId4" Target="../media/image38.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tags/tag14.xml" Type="http://schemas.openxmlformats.org/officeDocument/2006/relationships/tags"/><Relationship Id="rId10" Target="../media/image42.png" Type="http://schemas.openxmlformats.org/officeDocument/2006/relationships/image"/><Relationship Id="rId11" Target="../media/hdphoto2.wdp" Type="http://schemas.microsoft.com/office/2007/relationships/hdphoto"/><Relationship Id="rId12" Target="../media/image43.png" Type="http://schemas.openxmlformats.org/officeDocument/2006/relationships/image"/><Relationship Id="rId13" Target="../media/hdphoto3.wdp" Type="http://schemas.microsoft.com/office/2007/relationships/hdphoto"/><Relationship Id="rId14" Target="../media/image44.png" Type="http://schemas.openxmlformats.org/officeDocument/2006/relationships/image"/><Relationship Id="rId15" Target="../media/image45.svg" Type="http://schemas.openxmlformats.org/officeDocument/2006/relationships/image"/><Relationship Id="rId2" Target="../slideLayouts/slideLayout4.xml" Type="http://schemas.openxmlformats.org/officeDocument/2006/relationships/slideLayout"/><Relationship Id="rId3" Target="../notesSlides/notesSlide20.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39.png" Type="http://schemas.openxmlformats.org/officeDocument/2006/relationships/image"/><Relationship Id="rId7" Target="../media/image40.png" Type="http://schemas.openxmlformats.org/officeDocument/2006/relationships/image"/><Relationship Id="rId8" Target="../media/image41.png" Type="http://schemas.openxmlformats.org/officeDocument/2006/relationships/image"/><Relationship Id="rId9" Target="../media/hdphoto1.wdp" Type="http://schemas.microsoft.com/office/2007/relationships/hdphoto"/></Relationships>
</file>

<file path=ppt/slides/_rels/slide21.xml.rels><?xml version="1.0" encoding="UTF-8" standalone="yes"?><Relationships xmlns="http://schemas.openxmlformats.org/package/2006/relationships"><Relationship Id="rId1" Target="../tags/tag15.xml" Type="http://schemas.openxmlformats.org/officeDocument/2006/relationships/tags"/><Relationship Id="rId10" Target="../media/image50.png" Type="http://schemas.openxmlformats.org/officeDocument/2006/relationships/image"/><Relationship Id="rId11" Target="../media/image51.png" Type="http://schemas.openxmlformats.org/officeDocument/2006/relationships/image"/><Relationship Id="rId2" Target="../slideLayouts/slideLayout4.xml" Type="http://schemas.openxmlformats.org/officeDocument/2006/relationships/slideLayout"/><Relationship Id="rId3" Target="../notesSlides/notesSlide21.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46.png" Type="http://schemas.openxmlformats.org/officeDocument/2006/relationships/image"/><Relationship Id="rId7" Target="../media/image47.png" Type="http://schemas.openxmlformats.org/officeDocument/2006/relationships/image"/><Relationship Id="rId8" Target="../media/image48.png" Type="http://schemas.openxmlformats.org/officeDocument/2006/relationships/image"/><Relationship Id="rId9" Target="../media/image49.png" Type="http://schemas.openxmlformats.org/officeDocument/2006/relationships/image"/></Relationships>
</file>

<file path=ppt/slides/_rels/slide22.xml.rels><?xml version="1.0" encoding="UTF-8" standalone="yes"?><Relationships xmlns="http://schemas.openxmlformats.org/package/2006/relationships"><Relationship Id="rId1" Target="../tags/tag16.xml" Type="http://schemas.openxmlformats.org/officeDocument/2006/relationships/tags"/><Relationship Id="rId2" Target="../slideLayouts/slideLayout4.xml" Type="http://schemas.openxmlformats.org/officeDocument/2006/relationships/slideLayout"/><Relationship Id="rId3" Target="../notesSlides/notesSlide22.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tags/tag17.xml" Type="http://schemas.openxmlformats.org/officeDocument/2006/relationships/tags"/><Relationship Id="rId2" Target="../slideLayouts/slideLayout4.xml" Type="http://schemas.openxmlformats.org/officeDocument/2006/relationships/slideLayout"/><Relationship Id="rId3" Target="../notesSlides/notesSlide24.xml" Type="http://schemas.openxmlformats.org/officeDocument/2006/relationships/notesSlide"/><Relationship Id="rId4" Target="../embeddings/oleObject5.bin" Type="http://schemas.openxmlformats.org/officeDocument/2006/relationships/oleObject"/><Relationship Id="rId5" Target="../media/image1.emf" Type="http://schemas.openxmlformats.org/officeDocument/2006/relationships/image"/><Relationship Id="rId6" Target="../media/image19.png" Type="http://schemas.openxmlformats.org/officeDocument/2006/relationships/image"/></Relationships>
</file>

<file path=ppt/slides/_rels/slide25.xml.rels><?xml version="1.0" encoding="UTF-8" standalone="yes"?><Relationships xmlns="http://schemas.openxmlformats.org/package/2006/relationships"><Relationship Id="rId1" Target="../tags/tag18.xml" Type="http://schemas.openxmlformats.org/officeDocument/2006/relationships/tags"/><Relationship Id="rId2" Target="../slideLayouts/slideLayout4.xml" Type="http://schemas.openxmlformats.org/officeDocument/2006/relationships/slideLayout"/><Relationship Id="rId3" Target="../notesSlides/notesSlide25.xml" Type="http://schemas.openxmlformats.org/officeDocument/2006/relationships/notesSlide"/><Relationship Id="rId4" Target="../embeddings/oleObject5.bin" Type="http://schemas.openxmlformats.org/officeDocument/2006/relationships/oleObject"/><Relationship Id="rId5" Target="../media/image1.emf" Type="http://schemas.openxmlformats.org/officeDocument/2006/relationships/image"/><Relationship Id="rId6" Target="../media/image52.png" Type="http://schemas.openxmlformats.org/officeDocument/2006/relationships/image"/></Relationships>
</file>

<file path=ppt/slides/_rels/slide26.xml.rels><?xml version="1.0" encoding="UTF-8" standalone="yes"?><Relationships xmlns="http://schemas.openxmlformats.org/package/2006/relationships"><Relationship Id="rId1" Target="../tags/tag19.xml" Type="http://schemas.openxmlformats.org/officeDocument/2006/relationships/tags"/><Relationship Id="rId2" Target="../slideLayouts/slideLayout4.xml" Type="http://schemas.openxmlformats.org/officeDocument/2006/relationships/slideLayout"/><Relationship Id="rId3" Target="../notesSlides/notesSlide26.xml" Type="http://schemas.openxmlformats.org/officeDocument/2006/relationships/notesSlide"/><Relationship Id="rId4" Target="../embeddings/oleObject5.bin" Type="http://schemas.openxmlformats.org/officeDocument/2006/relationships/oleObject"/><Relationship Id="rId5" Target="../media/image1.emf" Type="http://schemas.openxmlformats.org/officeDocument/2006/relationships/image"/><Relationship Id="rId6" Target="../media/image28.png" Type="http://schemas.openxmlformats.org/officeDocument/2006/relationships/image"/><Relationship Id="rId7" Target="../media/image53.png" Type="http://schemas.openxmlformats.org/officeDocument/2006/relationships/image"/><Relationship Id="rId8" Target="../media/image54.png" Type="http://schemas.openxmlformats.org/officeDocument/2006/relationships/image"/></Relationships>
</file>

<file path=ppt/slides/_rels/slide27.xml.rels><?xml version="1.0" encoding="UTF-8" standalone="yes"?><Relationships xmlns="http://schemas.openxmlformats.org/package/2006/relationships"><Relationship Id="rId1" Target="../tags/tag20.xml" Type="http://schemas.openxmlformats.org/officeDocument/2006/relationships/tags"/><Relationship Id="rId2" Target="../slideLayouts/slideLayout4.xml" Type="http://schemas.openxmlformats.org/officeDocument/2006/relationships/slideLayout"/><Relationship Id="rId3" Target="../notesSlides/notesSlide27.xml" Type="http://schemas.openxmlformats.org/officeDocument/2006/relationships/notesSlide"/><Relationship Id="rId4" Target="../embeddings/oleObject5.bin" Type="http://schemas.openxmlformats.org/officeDocument/2006/relationships/oleObject"/><Relationship Id="rId5" Target="../media/image1.emf" Type="http://schemas.openxmlformats.org/officeDocument/2006/relationships/image"/><Relationship Id="rId6" Target="../media/image28.png" Type="http://schemas.openxmlformats.org/officeDocument/2006/relationships/image"/><Relationship Id="rId7" Target="../media/image55.png" Type="http://schemas.openxmlformats.org/officeDocument/2006/relationships/image"/><Relationship Id="rId8" Target="../media/image21.png" Type="http://schemas.openxmlformats.org/officeDocument/2006/relationships/image"/></Relationships>
</file>

<file path=ppt/slides/_rels/slide28.xml.rels><?xml version="1.0" encoding="UTF-8" standalone="yes"?><Relationships xmlns="http://schemas.openxmlformats.org/package/2006/relationships"><Relationship Id="rId1" Target="../tags/tag21.xml" Type="http://schemas.openxmlformats.org/officeDocument/2006/relationships/tags"/><Relationship Id="rId10" Target="../media/image58.png" Type="http://schemas.openxmlformats.org/officeDocument/2006/relationships/image"/><Relationship Id="rId2" Target="../slideLayouts/slideLayout4.xml" Type="http://schemas.openxmlformats.org/officeDocument/2006/relationships/slideLayout"/><Relationship Id="rId3" Target="../notesSlides/notesSlide28.xml" Type="http://schemas.openxmlformats.org/officeDocument/2006/relationships/notesSlide"/><Relationship Id="rId4" Target="../media/image28.png" Type="http://schemas.openxmlformats.org/officeDocument/2006/relationships/image"/><Relationship Id="rId5" Target="../embeddings/oleObject5.bin" Type="http://schemas.openxmlformats.org/officeDocument/2006/relationships/oleObject"/><Relationship Id="rId6" Target="../media/image1.emf" Type="http://schemas.openxmlformats.org/officeDocument/2006/relationships/image"/><Relationship Id="rId7" Target="../media/image21.png" Type="http://schemas.openxmlformats.org/officeDocument/2006/relationships/image"/><Relationship Id="rId8" Target="../media/image56.png" Type="http://schemas.openxmlformats.org/officeDocument/2006/relationships/image"/><Relationship Id="rId9" Target="../media/image57.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0.xml" Type="http://schemas.openxmlformats.org/officeDocument/2006/relationships/notesSlide"/><Relationship Id="rId3" Target="../media/image59.png" Type="http://schemas.openxmlformats.org/officeDocument/2006/relationships/image"/><Relationship Id="rId4" Target="../media/image60.png" Type="http://schemas.openxmlformats.org/officeDocument/2006/relationships/image"/><Relationship Id="rId5" Target="../media/image21.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1.xml" Type="http://schemas.openxmlformats.org/officeDocument/2006/relationships/notesSlide"/><Relationship Id="rId3" Target="../media/image61.png" Type="http://schemas.openxmlformats.org/officeDocument/2006/relationships/image"/><Relationship Id="rId4" Target="../media/image6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2.xml" Type="http://schemas.openxmlformats.org/officeDocument/2006/relationships/notesSlide"/><Relationship Id="rId3" Target="../media/image63.png" Type="http://schemas.openxmlformats.org/officeDocument/2006/relationships/image"/><Relationship Id="rId4" Target="../media/image64.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3.xml" Type="http://schemas.openxmlformats.org/officeDocument/2006/relationships/notesSlide"/><Relationship Id="rId3" Target="../media/image65.png" Type="http://schemas.openxmlformats.org/officeDocument/2006/relationships/image"/><Relationship Id="rId4" Target="../media/image66.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tags/tag22.xml" Type="http://schemas.openxmlformats.org/officeDocument/2006/relationships/tags"/><Relationship Id="rId10" Target="../diagrams/drawing1.xml" Type="http://schemas.microsoft.com/office/2007/relationships/diagramDrawing"/><Relationship Id="rId2" Target="../slideLayouts/slideLayout4.xml" Type="http://schemas.openxmlformats.org/officeDocument/2006/relationships/slideLayout"/><Relationship Id="rId3" Target="../notesSlides/notesSlide35.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diagrams/data1.xml" Type="http://schemas.openxmlformats.org/officeDocument/2006/relationships/diagramData"/><Relationship Id="rId7" Target="../diagrams/layout1.xml" Type="http://schemas.openxmlformats.org/officeDocument/2006/relationships/diagramLayout"/><Relationship Id="rId8" Target="../diagrams/quickStyle1.xml" Type="http://schemas.openxmlformats.org/officeDocument/2006/relationships/diagramQuickStyle"/><Relationship Id="rId9" Target="../diagrams/colors1.xml" Type="http://schemas.openxmlformats.org/officeDocument/2006/relationships/diagramColors"/></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12.png" Type="http://schemas.openxmlformats.org/officeDocument/2006/relationships/image"/><Relationship Id="rId11" Target="../media/image13.png" Type="http://schemas.openxmlformats.org/officeDocument/2006/relationships/image"/><Relationship Id="rId2" Target="../notesSlides/notesSlide6.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jpeg" Type="http://schemas.openxmlformats.org/officeDocument/2006/relationships/image"/><Relationship Id="rId9"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jp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tags/tag3.xml" Type="http://schemas.openxmlformats.org/officeDocument/2006/relationships/tags"/><Relationship Id="rId2" Target="../slideLayouts/slideLayout4.xml" Type="http://schemas.openxmlformats.org/officeDocument/2006/relationships/slideLayout"/><Relationship Id="rId3" Target="../notesSlides/notesSlide9.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18.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11560" y="2360382"/>
            <a:ext cx="7920880" cy="1836104"/>
          </a:xfrm>
          <a:prstGeom prst="roundRect">
            <a:avLst>
              <a:gd name="adj" fmla="val 979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4472C4"/>
                </a:solidFill>
                <a:latin typeface="BIZ UDPゴシック" panose="020B0400000000000000" pitchFamily="50" charset="-128"/>
                <a:ea typeface="BIZ UDPゴシック" panose="020B0400000000000000" pitchFamily="50" charset="-128"/>
              </a:rPr>
              <a:t>デジタルリテラシーを身につけて</a:t>
            </a:r>
            <a:endParaRPr lang="en-US" altLang="ja-JP" sz="3600" b="1" dirty="0">
              <a:solidFill>
                <a:srgbClr val="4472C4"/>
              </a:solidFill>
              <a:latin typeface="BIZ UDPゴシック" panose="020B0400000000000000" pitchFamily="50" charset="-128"/>
              <a:ea typeface="BIZ UDPゴシック" panose="020B0400000000000000" pitchFamily="50" charset="-128"/>
            </a:endParaRPr>
          </a:p>
          <a:p>
            <a:r>
              <a:rPr lang="ja-JP" altLang="en-US" sz="3600" b="1" dirty="0">
                <a:solidFill>
                  <a:srgbClr val="4472C4"/>
                </a:solidFill>
                <a:latin typeface="BIZ UDPゴシック" panose="020B0400000000000000" pitchFamily="50" charset="-128"/>
                <a:ea typeface="BIZ UDPゴシック" panose="020B0400000000000000" pitchFamily="50" charset="-128"/>
              </a:rPr>
              <a:t>安心・安全にインターネットを楽しもう</a:t>
            </a:r>
            <a:endParaRPr kumimoji="1" lang="en-US" altLang="ja-JP" sz="36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サブタイトル 2"/>
          <p:cNvSpPr txBox="1">
            <a:spLocks/>
          </p:cNvSpPr>
          <p:nvPr/>
        </p:nvSpPr>
        <p:spPr>
          <a:xfrm>
            <a:off x="975628" y="1692108"/>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48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時計 が含まれている画像&#10;&#10;自動的に生成された説明">
            <a:extLst>
              <a:ext uri="{FF2B5EF4-FFF2-40B4-BE49-F238E27FC236}">
                <a16:creationId xmlns:a16="http://schemas.microsoft.com/office/drawing/2014/main" id="{FA435392-D218-6C9F-59F1-779DFF003F47}"/>
              </a:ext>
            </a:extLst>
          </p:cNvPr>
          <p:cNvPicPr>
            <a:picLocks noChangeAspect="1"/>
          </p:cNvPicPr>
          <p:nvPr/>
        </p:nvPicPr>
        <p:blipFill>
          <a:blip r:embed="rId3"/>
          <a:stretch>
            <a:fillRect/>
          </a:stretch>
        </p:blipFill>
        <p:spPr>
          <a:xfrm>
            <a:off x="6345765" y="3963085"/>
            <a:ext cx="2582654" cy="2294873"/>
          </a:xfrm>
          <a:prstGeom prst="rect">
            <a:avLst/>
          </a:prstGeom>
        </p:spPr>
      </p:pic>
      <p:sp>
        <p:nvSpPr>
          <p:cNvPr id="5" name="テキスト ボックス 4">
            <a:extLst>
              <a:ext uri="{FF2B5EF4-FFF2-40B4-BE49-F238E27FC236}">
                <a16:creationId xmlns:a16="http://schemas.microsoft.com/office/drawing/2014/main" id="{4B3C0CD8-BC4F-D7B3-D1C6-CD088BC3C3DD}"/>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11</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3" name="Rectangle 1">
            <a:extLst>
              <a:ext uri="{FF2B5EF4-FFF2-40B4-BE49-F238E27FC236}">
                <a16:creationId xmlns:a16="http://schemas.microsoft.com/office/drawing/2014/main" id="{2D2B9BD9-B81B-26A1-D68D-880376B995AA}"/>
              </a:ext>
            </a:extLst>
          </p:cNvPr>
          <p:cNvSpPr>
            <a:spLocks noChangeArrowheads="1"/>
          </p:cNvSpPr>
          <p:nvPr/>
        </p:nvSpPr>
        <p:spPr bwMode="auto">
          <a:xfrm>
            <a:off x="268510" y="2505825"/>
            <a:ext cx="8784977" cy="183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インターネットや</a:t>
            </a:r>
            <a:r>
              <a:rPr kumimoji="0" lang="en-US" altLang="ja-JP"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SNS</a:t>
            </a: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には、多くの情報や広告、多種多様な意見が溢れています。</a:t>
            </a:r>
            <a:endParaRPr kumimoji="0" lang="en-US" altLang="ja-JP"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p>
            <a:pPr lvl="0">
              <a:lnSpc>
                <a:spcPct val="130000"/>
              </a:lnSpc>
            </a:pP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上手に使うことで自分の欲しい情報をすぐに手に入れられたり、世界中の人と意見を</a:t>
            </a:r>
            <a:br>
              <a:rPr kumimoji="0" lang="en-US" altLang="ja-JP"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b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交換</a:t>
            </a:r>
            <a:r>
              <a:rPr kumimoji="0" lang="ja-JP" altLang="en-US" dirty="0">
                <a:solidFill>
                  <a:srgbClr val="000000"/>
                </a:solidFill>
                <a:latin typeface="BIZ UDPゴシック" panose="020B0400000000000000" pitchFamily="50" charset="-128"/>
                <a:ea typeface="BIZ UDPゴシック" panose="020B0400000000000000" pitchFamily="50" charset="-128"/>
              </a:rPr>
              <a:t>でき</a:t>
            </a: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たり、とても便利な一方で、中には間違った</a:t>
            </a:r>
            <a:r>
              <a:rPr kumimoji="0" lang="ja-JP" altLang="en-US" dirty="0">
                <a:solidFill>
                  <a:srgbClr val="000000"/>
                </a:solidFill>
                <a:latin typeface="BIZ UDPゴシック" panose="020B0400000000000000" pitchFamily="50" charset="-128"/>
                <a:ea typeface="BIZ UDPゴシック" panose="020B0400000000000000" pitchFamily="50" charset="-128"/>
              </a:rPr>
              <a:t>情報や信頼できない情報</a:t>
            </a: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もあるかも知れません。デジタルリテラシーを身につけ、</a:t>
            </a:r>
            <a:r>
              <a:rPr kumimoji="0" lang="ja-JP" altLang="en-US"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情報を取捨選択し、適切に選ぶ</a:t>
            </a:r>
            <a:r>
              <a:rPr kumimoji="0" lang="ja-JP" altLang="en-US" u="sng" dirty="0">
                <a:solidFill>
                  <a:schemeClr val="accent1"/>
                </a:solidFill>
                <a:latin typeface="BIZ UDPゴシック" panose="020B0400000000000000" pitchFamily="50" charset="-128"/>
                <a:ea typeface="BIZ UDPゴシック" panose="020B0400000000000000" pitchFamily="50" charset="-128"/>
              </a:rPr>
              <a:t>こ</a:t>
            </a:r>
            <a:r>
              <a:rPr kumimoji="0" lang="ja-JP" altLang="en-US"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とが</a:t>
            </a:r>
            <a:endParaRPr kumimoji="0" lang="en-US" altLang="ja-JP"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a:p>
            <a:pPr lvl="0">
              <a:lnSpc>
                <a:spcPct val="130000"/>
              </a:lnSpc>
            </a:pPr>
            <a:r>
              <a:rPr kumimoji="0" lang="ja-JP" altLang="en-US"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重要です。</a:t>
            </a:r>
            <a:endParaRPr kumimoji="0" lang="ja-JP" altLang="ja-JP"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ED14888D-0138-F3FB-779B-6EAFE8FEA219}"/>
              </a:ext>
            </a:extLst>
          </p:cNvPr>
          <p:cNvSpPr/>
          <p:nvPr/>
        </p:nvSpPr>
        <p:spPr>
          <a:xfrm>
            <a:off x="580664" y="4522306"/>
            <a:ext cx="7871318" cy="1872208"/>
          </a:xfrm>
          <a:prstGeom prst="roundRect">
            <a:avLst>
              <a:gd name="adj" fmla="val 5742"/>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安心・安全に楽しみながらインターネットを</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使いこなすために、これから学ぶポイントを正しく理解し、</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実践していきましょう</a:t>
            </a:r>
          </a:p>
        </p:txBody>
      </p:sp>
      <p:sp>
        <p:nvSpPr>
          <p:cNvPr id="9" name="タイトル 1">
            <a:extLst>
              <a:ext uri="{FF2B5EF4-FFF2-40B4-BE49-F238E27FC236}">
                <a16:creationId xmlns:a16="http://schemas.microsoft.com/office/drawing/2014/main" id="{232D9640-B938-CF09-7FB7-39FF0CC3DAE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2-A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7574ECB-B2A1-4296-F8BD-2F9B0BA38C52}"/>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８</a:t>
            </a:r>
            <a:endParaRPr lang="ja-JP" altLang="en-US" dirty="0"/>
          </a:p>
        </p:txBody>
      </p:sp>
      <p:sp>
        <p:nvSpPr>
          <p:cNvPr id="5" name="Rectangle 1">
            <a:extLst>
              <a:ext uri="{FF2B5EF4-FFF2-40B4-BE49-F238E27FC236}">
                <a16:creationId xmlns:a16="http://schemas.microsoft.com/office/drawing/2014/main" id="{58917300-7499-766D-2CE1-AF9DA3630A5C}"/>
              </a:ext>
            </a:extLst>
          </p:cNvPr>
          <p:cNvSpPr>
            <a:spLocks noChangeArrowheads="1"/>
          </p:cNvSpPr>
          <p:nvPr/>
        </p:nvSpPr>
        <p:spPr bwMode="auto">
          <a:xfrm>
            <a:off x="251521" y="1248531"/>
            <a:ext cx="8640960" cy="112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30000"/>
              </a:lnSpc>
              <a:spcBef>
                <a:spcPct val="0"/>
              </a:spcBef>
              <a:spcAft>
                <a:spcPct val="0"/>
              </a:spcAft>
              <a:buClrTx/>
              <a:buSzTx/>
              <a:buFontTx/>
              <a:buNone/>
              <a:tabLst/>
            </a:pP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なぜ、このようなことが起きるのか？インターネットの特徴を理解することで、対応方法が分かります</a:t>
            </a:r>
            <a:endParaRPr kumimoji="0" lang="ja-JP" altLang="ja-JP"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403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22" name="四角形: 角を丸くする 21">
            <a:extLst>
              <a:ext uri="{FF2B5EF4-FFF2-40B4-BE49-F238E27FC236}">
                <a16:creationId xmlns:a16="http://schemas.microsoft.com/office/drawing/2014/main" id="{9EBC9952-D74B-4709-A97E-94A23CDEE892}"/>
              </a:ext>
            </a:extLst>
          </p:cNvPr>
          <p:cNvSpPr/>
          <p:nvPr/>
        </p:nvSpPr>
        <p:spPr>
          <a:xfrm>
            <a:off x="467544" y="1290687"/>
            <a:ext cx="8352928" cy="43212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2000" b="1" dirty="0">
                <a:solidFill>
                  <a:srgbClr val="4472C4"/>
                </a:solidFill>
                <a:latin typeface="BIZ UDPゴシック" panose="020B0400000000000000" pitchFamily="50" charset="-128"/>
                <a:ea typeface="BIZ UDPゴシック" panose="020B0400000000000000" pitchFamily="50" charset="-128"/>
              </a:rPr>
              <a:t>この章では、インターネットの仕組みについて学びます</a:t>
            </a:r>
            <a:endParaRPr lang="en-US" altLang="ja-JP" sz="2000" b="1"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rgbClr val="4472C4"/>
                </a:solidFill>
                <a:latin typeface="BIZ UDPゴシック" panose="020B0400000000000000" pitchFamily="50" charset="-128"/>
                <a:ea typeface="BIZ UDPゴシック" panose="020B0400000000000000" pitchFamily="50" charset="-128"/>
              </a:rPr>
              <a:t>これらの仕組みや現象を正しく理解し、安心・安全にインターネットを使いましょう</a:t>
            </a:r>
            <a:endParaRPr lang="en-US" altLang="ja-JP" sz="2000" b="1" dirty="0">
              <a:solidFill>
                <a:srgbClr val="4472C4"/>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9E3AC8C-A6CA-E930-0B71-8A2B754E39A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2-A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5750AA3C-5486-9C81-3BC7-AA5916966237}"/>
              </a:ext>
            </a:extLst>
          </p:cNvPr>
          <p:cNvPicPr>
            <a:picLocks noChangeAspect="1"/>
          </p:cNvPicPr>
          <p:nvPr/>
        </p:nvPicPr>
        <p:blipFill>
          <a:blip r:embed="rId6"/>
          <a:stretch>
            <a:fillRect/>
          </a:stretch>
        </p:blipFill>
        <p:spPr>
          <a:xfrm>
            <a:off x="253092" y="2204864"/>
            <a:ext cx="8622163" cy="4248472"/>
          </a:xfrm>
          <a:prstGeom prst="rect">
            <a:avLst/>
          </a:prstGeom>
        </p:spPr>
      </p:pic>
      <p:sp>
        <p:nvSpPr>
          <p:cNvPr id="5" name="Rectangle 1">
            <a:extLst>
              <a:ext uri="{FF2B5EF4-FFF2-40B4-BE49-F238E27FC236}">
                <a16:creationId xmlns:a16="http://schemas.microsoft.com/office/drawing/2014/main" id="{AC450AB4-6EAA-49B8-9D1A-D5A79C8E610E}"/>
              </a:ext>
            </a:extLst>
          </p:cNvPr>
          <p:cNvSpPr>
            <a:spLocks noChangeArrowheads="1"/>
          </p:cNvSpPr>
          <p:nvPr/>
        </p:nvSpPr>
        <p:spPr bwMode="auto">
          <a:xfrm>
            <a:off x="857364" y="3853556"/>
            <a:ext cx="4801314"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❸ 同じ情報ばかりがみえている？</a:t>
            </a:r>
            <a:endParaRPr kumimoji="0" lang="en-US" altLang="ja-JP" sz="2400" b="1" i="0"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Rectangle 1">
            <a:extLst>
              <a:ext uri="{FF2B5EF4-FFF2-40B4-BE49-F238E27FC236}">
                <a16:creationId xmlns:a16="http://schemas.microsoft.com/office/drawing/2014/main" id="{B80700C8-A052-449C-8882-6C7615B974B7}"/>
              </a:ext>
            </a:extLst>
          </p:cNvPr>
          <p:cNvSpPr>
            <a:spLocks noChangeArrowheads="1"/>
          </p:cNvSpPr>
          <p:nvPr/>
        </p:nvSpPr>
        <p:spPr bwMode="auto">
          <a:xfrm>
            <a:off x="857364" y="3196134"/>
            <a:ext cx="4009494"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❷ ネット上の行動履歴</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7" name="Rectangle 1">
            <a:extLst>
              <a:ext uri="{FF2B5EF4-FFF2-40B4-BE49-F238E27FC236}">
                <a16:creationId xmlns:a16="http://schemas.microsoft.com/office/drawing/2014/main" id="{3790857F-9695-437C-882A-FFAC2DD7B617}"/>
              </a:ext>
            </a:extLst>
          </p:cNvPr>
          <p:cNvSpPr>
            <a:spLocks noChangeArrowheads="1"/>
          </p:cNvSpPr>
          <p:nvPr/>
        </p:nvSpPr>
        <p:spPr bwMode="auto">
          <a:xfrm>
            <a:off x="857364" y="2538712"/>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❶ </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気を引く表示</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9" name="Rectangle 1">
            <a:extLst>
              <a:ext uri="{FF2B5EF4-FFF2-40B4-BE49-F238E27FC236}">
                <a16:creationId xmlns:a16="http://schemas.microsoft.com/office/drawing/2014/main" id="{5558923A-861D-4BC5-9A71-A03D6A917202}"/>
              </a:ext>
            </a:extLst>
          </p:cNvPr>
          <p:cNvSpPr>
            <a:spLocks noChangeArrowheads="1"/>
          </p:cNvSpPr>
          <p:nvPr/>
        </p:nvSpPr>
        <p:spPr bwMode="auto">
          <a:xfrm>
            <a:off x="857364" y="4510977"/>
            <a:ext cx="34303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❹ 偽情報</a:t>
            </a:r>
            <a:r>
              <a:rPr kumimoji="0" lang="en-US" altLang="ja-JP" sz="24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誤情報</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67979CA-36A7-E6AA-36CA-BE95BDB39AB6}"/>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９</a:t>
            </a:r>
            <a:endParaRPr lang="ja-JP" altLang="en-US" dirty="0"/>
          </a:p>
        </p:txBody>
      </p:sp>
    </p:spTree>
    <p:extLst>
      <p:ext uri="{BB962C8B-B14F-4D97-AF65-F5344CB8AC3E}">
        <p14:creationId xmlns:p14="http://schemas.microsoft.com/office/powerpoint/2010/main" val="41232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9E4F08B2-E977-A5C8-7D25-840C1587FB5B}"/>
              </a:ext>
            </a:extLst>
          </p:cNvPr>
          <p:cNvSpPr txBox="1"/>
          <p:nvPr/>
        </p:nvSpPr>
        <p:spPr>
          <a:xfrm>
            <a:off x="349170" y="1584728"/>
            <a:ext cx="6138018" cy="1475917"/>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インターネットには、人の注目（</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アテンション）をひくような情報によって、クリックを促し、</a:t>
            </a:r>
            <a:r>
              <a:rPr lang="ja-JP" altLang="en-US" dirty="0">
                <a:solidFill>
                  <a:srgbClr val="FA5A33"/>
                </a:solidFill>
                <a:latin typeface="BIZ UDPゴシック" panose="020B0400000000000000" pitchFamily="50" charset="-128"/>
                <a:ea typeface="BIZ UDPゴシック" panose="020B0400000000000000" pitchFamily="50" charset="-128"/>
              </a:rPr>
              <a:t>より多くの広告を見たり、サービスを使ってもらおうとする仕組み</a:t>
            </a:r>
            <a:r>
              <a:rPr lang="ja-JP" altLang="en-US" dirty="0">
                <a:latin typeface="BIZ UDPゴシック" panose="020B0400000000000000" pitchFamily="50" charset="-128"/>
                <a:ea typeface="BIZ UDPゴシック" panose="020B0400000000000000" pitchFamily="50" charset="-128"/>
              </a:rPr>
              <a:t>があります。</a:t>
            </a:r>
            <a:r>
              <a:rPr lang="ja-JP" altLang="en-US" dirty="0">
                <a:solidFill>
                  <a:srgbClr val="FA5A33"/>
                </a:solidFill>
                <a:latin typeface="BIZ UDPゴシック" panose="020B0400000000000000" pitchFamily="50" charset="-128"/>
                <a:ea typeface="BIZ UDPゴシック" panose="020B0400000000000000" pitchFamily="50" charset="-128"/>
              </a:rPr>
              <a:t>（アテンション・エコノミー）</a:t>
            </a:r>
            <a:endParaRPr lang="en-US" altLang="ja-JP" strike="sngStrike" dirty="0">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0B4AF552-4C20-B81C-3DED-AC20CBA0F032}"/>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17" name="四角形: 角を丸くする 16">
            <a:extLst>
              <a:ext uri="{FF2B5EF4-FFF2-40B4-BE49-F238E27FC236}">
                <a16:creationId xmlns:a16="http://schemas.microsoft.com/office/drawing/2014/main" id="{B72BE763-DE06-46E0-915C-95D8B85D6E58}"/>
              </a:ext>
            </a:extLst>
          </p:cNvPr>
          <p:cNvSpPr/>
          <p:nvPr/>
        </p:nvSpPr>
        <p:spPr>
          <a:xfrm>
            <a:off x="349169" y="3265930"/>
            <a:ext cx="8478586"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D82F3349-E2AE-4047-A574-0C23ED07DF38}"/>
              </a:ext>
            </a:extLst>
          </p:cNvPr>
          <p:cNvSpPr txBox="1"/>
          <p:nvPr/>
        </p:nvSpPr>
        <p:spPr>
          <a:xfrm>
            <a:off x="3240978" y="3296707"/>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2" name="タイトル 1">
            <a:extLst>
              <a:ext uri="{FF2B5EF4-FFF2-40B4-BE49-F238E27FC236}">
                <a16:creationId xmlns:a16="http://schemas.microsoft.com/office/drawing/2014/main" id="{A3893717-AB4F-5541-B745-8A757D644CF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E014C6E7-8F98-660C-AC5A-FC52FDAD25DB}"/>
              </a:ext>
            </a:extLst>
          </p:cNvPr>
          <p:cNvSpPr>
            <a:spLocks noChangeArrowheads="1"/>
          </p:cNvSpPr>
          <p:nvPr/>
        </p:nvSpPr>
        <p:spPr bwMode="auto">
          <a:xfrm>
            <a:off x="319827" y="1078933"/>
            <a:ext cx="591104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❶気を引く表示</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8D12348F-29FF-ED21-7CE6-483672B970A2}"/>
              </a:ext>
            </a:extLst>
          </p:cNvPr>
          <p:cNvGrpSpPr/>
          <p:nvPr/>
        </p:nvGrpSpPr>
        <p:grpSpPr>
          <a:xfrm>
            <a:off x="349170" y="5299141"/>
            <a:ext cx="8430735" cy="1098674"/>
            <a:chOff x="349170" y="3862189"/>
            <a:chExt cx="8430735" cy="1098674"/>
          </a:xfrm>
        </p:grpSpPr>
        <p:sp>
          <p:nvSpPr>
            <p:cNvPr id="22" name="テキスト ボックス 21">
              <a:extLst>
                <a:ext uri="{FF2B5EF4-FFF2-40B4-BE49-F238E27FC236}">
                  <a16:creationId xmlns:a16="http://schemas.microsoft.com/office/drawing/2014/main" id="{9BBF5A7C-C7A6-4A7A-A506-064A7FE675B7}"/>
                </a:ext>
              </a:extLst>
            </p:cNvPr>
            <p:cNvSpPr txBox="1"/>
            <p:nvPr/>
          </p:nvSpPr>
          <p:spPr>
            <a:xfrm>
              <a:off x="4157484" y="3917568"/>
              <a:ext cx="4622421" cy="1002134"/>
            </a:xfrm>
            <a:prstGeom prst="rect">
              <a:avLst/>
            </a:prstGeom>
            <a:noFill/>
          </p:spPr>
          <p:txBody>
            <a:bodyPr wrap="square">
              <a:spAutoFit/>
            </a:bodyPr>
            <a:lstStyle/>
            <a:p>
              <a:pPr>
                <a:lnSpc>
                  <a:spcPct val="130000"/>
                </a:lnSpc>
              </a:pPr>
              <a:r>
                <a:rPr lang="ja-JP" altLang="en-US" sz="1600" b="1" dirty="0">
                  <a:latin typeface="BIZ UDPゴシック" panose="020B0400000000000000" pitchFamily="50" charset="-128"/>
                  <a:ea typeface="BIZ UDPゴシック" panose="020B0400000000000000" pitchFamily="50" charset="-128"/>
                </a:rPr>
                <a:t>ネットや</a:t>
              </a:r>
              <a:r>
                <a:rPr lang="en-US" altLang="ja-JP" sz="1600" b="1" dirty="0">
                  <a:latin typeface="BIZ UDPゴシック" panose="020B0400000000000000" pitchFamily="50" charset="-128"/>
                  <a:ea typeface="BIZ UDPゴシック" panose="020B0400000000000000" pitchFamily="50" charset="-128"/>
                </a:rPr>
                <a:t>SNS</a:t>
              </a:r>
              <a:r>
                <a:rPr lang="ja-JP" altLang="en-US" sz="1600" b="1" dirty="0">
                  <a:latin typeface="BIZ UDPゴシック" panose="020B0400000000000000" pitchFamily="50" charset="-128"/>
                  <a:ea typeface="BIZ UDPゴシック" panose="020B0400000000000000" pitchFamily="50" charset="-128"/>
                </a:rPr>
                <a:t>では利用者から、多くの人に見てもらうために、</a:t>
              </a:r>
              <a:r>
                <a:rPr lang="ja-JP" altLang="en-US" sz="1600" b="1" dirty="0">
                  <a:solidFill>
                    <a:srgbClr val="FA5A33"/>
                  </a:solidFill>
                  <a:latin typeface="BIZ UDPゴシック" panose="020B0400000000000000" pitchFamily="50" charset="-128"/>
                  <a:ea typeface="BIZ UDPゴシック" panose="020B0400000000000000" pitchFamily="50" charset="-128"/>
                </a:rPr>
                <a:t>過激なタイトルや内容、憶測だけで作成された記事等</a:t>
              </a:r>
              <a:r>
                <a:rPr lang="ja-JP" altLang="en-US" sz="1600" b="1" dirty="0">
                  <a:latin typeface="BIZ UDPゴシック" panose="020B0400000000000000" pitchFamily="50" charset="-128"/>
                  <a:ea typeface="BIZ UDPゴシック" panose="020B0400000000000000" pitchFamily="50" charset="-128"/>
                </a:rPr>
                <a:t>が生み出されることがあります。</a:t>
              </a:r>
              <a:endParaRPr lang="en-US" altLang="ja-JP" sz="1600" b="1" dirty="0">
                <a:solidFill>
                  <a:srgbClr val="00B05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13E0CC95-F46E-4423-81A2-739C7BA69F72}"/>
                </a:ext>
              </a:extLst>
            </p:cNvPr>
            <p:cNvSpPr/>
            <p:nvPr/>
          </p:nvSpPr>
          <p:spPr>
            <a:xfrm>
              <a:off x="349170" y="3862189"/>
              <a:ext cx="3201842" cy="1098674"/>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有名人の悪口を言う動画や投稿をついつい見てしまう･･･</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4" name="矢印: ストライプ 3">
              <a:extLst>
                <a:ext uri="{FF2B5EF4-FFF2-40B4-BE49-F238E27FC236}">
                  <a16:creationId xmlns:a16="http://schemas.microsoft.com/office/drawing/2014/main" id="{B7F3A42A-009A-FC1C-57E8-369CDB2B980F}"/>
                </a:ext>
              </a:extLst>
            </p:cNvPr>
            <p:cNvSpPr/>
            <p:nvPr/>
          </p:nvSpPr>
          <p:spPr>
            <a:xfrm>
              <a:off x="3585305" y="4141971"/>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 name="グループ化 13">
            <a:extLst>
              <a:ext uri="{FF2B5EF4-FFF2-40B4-BE49-F238E27FC236}">
                <a16:creationId xmlns:a16="http://schemas.microsoft.com/office/drawing/2014/main" id="{F7961093-99C0-F20A-EB83-8F4F720078AF}"/>
              </a:ext>
            </a:extLst>
          </p:cNvPr>
          <p:cNvGrpSpPr/>
          <p:nvPr/>
        </p:nvGrpSpPr>
        <p:grpSpPr>
          <a:xfrm>
            <a:off x="349170" y="3891150"/>
            <a:ext cx="8270620" cy="1321199"/>
            <a:chOff x="349170" y="5104136"/>
            <a:chExt cx="8270620" cy="1321199"/>
          </a:xfrm>
        </p:grpSpPr>
        <p:sp>
          <p:nvSpPr>
            <p:cNvPr id="6" name="正方形/長方形 5">
              <a:extLst>
                <a:ext uri="{FF2B5EF4-FFF2-40B4-BE49-F238E27FC236}">
                  <a16:creationId xmlns:a16="http://schemas.microsoft.com/office/drawing/2014/main" id="{51A311D6-9802-3038-6540-6E5E28B44BA1}"/>
                </a:ext>
              </a:extLst>
            </p:cNvPr>
            <p:cNvSpPr/>
            <p:nvPr/>
          </p:nvSpPr>
          <p:spPr>
            <a:xfrm>
              <a:off x="349170" y="5104136"/>
              <a:ext cx="3201842" cy="1321199"/>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ネットのニュース記事の見出しにつられてクリックしたが期待した内容とは違った･･･</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868CEF44-C5AA-401E-A179-8C0B10B4F17F}"/>
                </a:ext>
              </a:extLst>
            </p:cNvPr>
            <p:cNvSpPr txBox="1"/>
            <p:nvPr/>
          </p:nvSpPr>
          <p:spPr>
            <a:xfrm>
              <a:off x="4157484" y="5260192"/>
              <a:ext cx="4462306" cy="1002134"/>
            </a:xfrm>
            <a:prstGeom prst="rect">
              <a:avLst/>
            </a:prstGeom>
            <a:noFill/>
          </p:spPr>
          <p:txBody>
            <a:bodyPr wrap="square">
              <a:spAutoFit/>
            </a:bodyPr>
            <a:lstStyle/>
            <a:p>
              <a:pPr>
                <a:lnSpc>
                  <a:spcPct val="130000"/>
                </a:lnSpc>
              </a:pPr>
              <a:r>
                <a:rPr lang="ja-JP" altLang="en-US" sz="1600" b="1" dirty="0">
                  <a:latin typeface="BIZ UDPゴシック" panose="020B0400000000000000" pitchFamily="50" charset="-128"/>
                  <a:ea typeface="BIZ UDPゴシック" panose="020B0400000000000000" pitchFamily="50" charset="-128"/>
                </a:rPr>
                <a:t>クリックしたくなる情報を生み出すために</a:t>
              </a:r>
              <a:r>
                <a:rPr lang="ja-JP" altLang="en-US" sz="1600" b="1" dirty="0">
                  <a:solidFill>
                    <a:srgbClr val="FA5A33"/>
                  </a:solidFill>
                  <a:latin typeface="BIZ UDPゴシック" panose="020B0400000000000000" pitchFamily="50" charset="-128"/>
                  <a:ea typeface="BIZ UDPゴシック" panose="020B0400000000000000" pitchFamily="50" charset="-128"/>
                </a:rPr>
                <a:t>「偽情報</a:t>
              </a:r>
              <a:r>
                <a:rPr lang="en-US" altLang="ja-JP" sz="1600" b="1" dirty="0">
                  <a:solidFill>
                    <a:srgbClr val="FA5A33"/>
                  </a:solidFill>
                  <a:latin typeface="BIZ UDPゴシック" panose="020B0400000000000000" pitchFamily="50" charset="-128"/>
                  <a:ea typeface="BIZ UDPゴシック" panose="020B0400000000000000" pitchFamily="50" charset="-128"/>
                </a:rPr>
                <a:t>/</a:t>
              </a:r>
              <a:r>
                <a:rPr lang="ja-JP" altLang="en-US" sz="1600" b="1" dirty="0">
                  <a:solidFill>
                    <a:srgbClr val="FA5A33"/>
                  </a:solidFill>
                  <a:latin typeface="BIZ UDPゴシック" panose="020B0400000000000000" pitchFamily="50" charset="-128"/>
                  <a:ea typeface="BIZ UDPゴシック" panose="020B0400000000000000" pitchFamily="50" charset="-128"/>
                </a:rPr>
                <a:t>誤情報」の拡散や「誹謗中傷</a:t>
              </a:r>
              <a:r>
                <a:rPr lang="en-US" altLang="ja-JP" sz="1600" b="1" dirty="0">
                  <a:solidFill>
                    <a:srgbClr val="FA5A33"/>
                  </a:solidFill>
                  <a:latin typeface="BIZ UDPゴシック" panose="020B0400000000000000" pitchFamily="50" charset="-128"/>
                  <a:ea typeface="BIZ UDPゴシック" panose="020B0400000000000000" pitchFamily="50" charset="-128"/>
                </a:rPr>
                <a:t>/</a:t>
              </a:r>
              <a:r>
                <a:rPr lang="ja-JP" altLang="en-US" sz="1600" b="1" dirty="0">
                  <a:solidFill>
                    <a:srgbClr val="FA5A33"/>
                  </a:solidFill>
                  <a:latin typeface="BIZ UDPゴシック" panose="020B0400000000000000" pitchFamily="50" charset="-128"/>
                  <a:ea typeface="BIZ UDPゴシック" panose="020B0400000000000000" pitchFamily="50" charset="-128"/>
                </a:rPr>
                <a:t>炎上」を助長させるきっかけになることがあります</a:t>
              </a:r>
              <a:r>
                <a:rPr lang="ja-JP" altLang="en-US" sz="1600" b="1" dirty="0">
                  <a:solidFill>
                    <a:srgbClr val="FF3300"/>
                  </a:solidFill>
                  <a:latin typeface="BIZ UDPゴシック" panose="020B0400000000000000" pitchFamily="50" charset="-128"/>
                  <a:ea typeface="BIZ UDPゴシック" panose="020B0400000000000000" pitchFamily="50" charset="-128"/>
                </a:rPr>
                <a:t>。</a:t>
              </a:r>
              <a:endParaRPr lang="en-US" altLang="ja-JP" sz="1600" b="1" dirty="0">
                <a:solidFill>
                  <a:srgbClr val="FF3300"/>
                </a:solidFill>
                <a:latin typeface="BIZ UDPゴシック" panose="020B0400000000000000" pitchFamily="50" charset="-128"/>
                <a:ea typeface="BIZ UDPゴシック" panose="020B0400000000000000" pitchFamily="50" charset="-128"/>
              </a:endParaRPr>
            </a:p>
          </p:txBody>
        </p:sp>
        <p:sp>
          <p:nvSpPr>
            <p:cNvPr id="7" name="矢印: ストライプ 6">
              <a:extLst>
                <a:ext uri="{FF2B5EF4-FFF2-40B4-BE49-F238E27FC236}">
                  <a16:creationId xmlns:a16="http://schemas.microsoft.com/office/drawing/2014/main" id="{716CA416-7070-4454-5BD7-8E6E59C5AEF6}"/>
                </a:ext>
              </a:extLst>
            </p:cNvPr>
            <p:cNvSpPr/>
            <p:nvPr/>
          </p:nvSpPr>
          <p:spPr>
            <a:xfrm>
              <a:off x="3587426" y="5493018"/>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8" name="図 7">
            <a:extLst>
              <a:ext uri="{FF2B5EF4-FFF2-40B4-BE49-F238E27FC236}">
                <a16:creationId xmlns:a16="http://schemas.microsoft.com/office/drawing/2014/main" id="{0DEB62E4-CA73-B3B8-4D3D-9A7FBD2F143D}"/>
              </a:ext>
            </a:extLst>
          </p:cNvPr>
          <p:cNvPicPr>
            <a:picLocks noChangeAspect="1"/>
          </p:cNvPicPr>
          <p:nvPr/>
        </p:nvPicPr>
        <p:blipFill rotWithShape="1">
          <a:blip r:embed="rId6"/>
          <a:srcRect l="-1037" t="55100" r="61243" b="-5710"/>
          <a:stretch/>
        </p:blipFill>
        <p:spPr>
          <a:xfrm>
            <a:off x="6919236" y="1479241"/>
            <a:ext cx="1257387" cy="1612639"/>
          </a:xfrm>
          <a:prstGeom prst="rect">
            <a:avLst/>
          </a:prstGeom>
        </p:spPr>
      </p:pic>
      <p:sp>
        <p:nvSpPr>
          <p:cNvPr id="9" name="円弧 8">
            <a:extLst>
              <a:ext uri="{FF2B5EF4-FFF2-40B4-BE49-F238E27FC236}">
                <a16:creationId xmlns:a16="http://schemas.microsoft.com/office/drawing/2014/main" id="{81384291-D695-E3E9-394D-06ED9DCD254B}"/>
              </a:ext>
            </a:extLst>
          </p:cNvPr>
          <p:cNvSpPr/>
          <p:nvPr/>
        </p:nvSpPr>
        <p:spPr>
          <a:xfrm rot="16200000">
            <a:off x="7349421" y="1332368"/>
            <a:ext cx="363772" cy="1656187"/>
          </a:xfrm>
          <a:prstGeom prst="arc">
            <a:avLst>
              <a:gd name="adj1" fmla="val 15620874"/>
              <a:gd name="adj2" fmla="val 59206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弧 15">
            <a:extLst>
              <a:ext uri="{FF2B5EF4-FFF2-40B4-BE49-F238E27FC236}">
                <a16:creationId xmlns:a16="http://schemas.microsoft.com/office/drawing/2014/main" id="{899D8EA0-BD27-E380-FF0E-C532DC2E8FCF}"/>
              </a:ext>
            </a:extLst>
          </p:cNvPr>
          <p:cNvSpPr/>
          <p:nvPr/>
        </p:nvSpPr>
        <p:spPr>
          <a:xfrm rot="16200000">
            <a:off x="7349421" y="1565922"/>
            <a:ext cx="363772" cy="1656187"/>
          </a:xfrm>
          <a:prstGeom prst="arc">
            <a:avLst>
              <a:gd name="adj1" fmla="val 15620874"/>
              <a:gd name="adj2" fmla="val 59206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B7AFFE1B-5F68-5861-834A-FD8140F7A955}"/>
              </a:ext>
            </a:extLst>
          </p:cNvPr>
          <p:cNvPicPr>
            <a:picLocks noChangeAspect="1"/>
          </p:cNvPicPr>
          <p:nvPr/>
        </p:nvPicPr>
        <p:blipFill rotWithShape="1">
          <a:blip r:embed="rId7"/>
          <a:srcRect l="52865" b="47546"/>
          <a:stretch/>
        </p:blipFill>
        <p:spPr>
          <a:xfrm>
            <a:off x="6578205" y="2394404"/>
            <a:ext cx="460740" cy="496803"/>
          </a:xfrm>
          <a:prstGeom prst="rect">
            <a:avLst/>
          </a:prstGeom>
        </p:spPr>
      </p:pic>
      <p:pic>
        <p:nvPicPr>
          <p:cNvPr id="21" name="図 20" descr="アイコン&#10;&#10;自動的に生成された説明">
            <a:extLst>
              <a:ext uri="{FF2B5EF4-FFF2-40B4-BE49-F238E27FC236}">
                <a16:creationId xmlns:a16="http://schemas.microsoft.com/office/drawing/2014/main" id="{91051EFB-1E52-9AFF-06BB-8DC279489F53}"/>
              </a:ext>
            </a:extLst>
          </p:cNvPr>
          <p:cNvPicPr>
            <a:picLocks noChangeAspect="1"/>
          </p:cNvPicPr>
          <p:nvPr/>
        </p:nvPicPr>
        <p:blipFill rotWithShape="1">
          <a:blip r:embed="rId7"/>
          <a:srcRect l="-1" t="61634" r="58817"/>
          <a:stretch/>
        </p:blipFill>
        <p:spPr>
          <a:xfrm>
            <a:off x="7725287" y="1678117"/>
            <a:ext cx="492803" cy="444841"/>
          </a:xfrm>
          <a:prstGeom prst="rect">
            <a:avLst/>
          </a:prstGeom>
        </p:spPr>
      </p:pic>
      <p:pic>
        <p:nvPicPr>
          <p:cNvPr id="26" name="図 25" descr="時計, 記号, プレート が含まれている画像&#10;&#10;自動的に生成された説明">
            <a:extLst>
              <a:ext uri="{FF2B5EF4-FFF2-40B4-BE49-F238E27FC236}">
                <a16:creationId xmlns:a16="http://schemas.microsoft.com/office/drawing/2014/main" id="{F020132F-BA72-8185-80F3-CB380CAEA75A}"/>
              </a:ext>
            </a:extLst>
          </p:cNvPr>
          <p:cNvPicPr>
            <a:picLocks noChangeAspect="1"/>
          </p:cNvPicPr>
          <p:nvPr/>
        </p:nvPicPr>
        <p:blipFill rotWithShape="1">
          <a:blip r:embed="rId8"/>
          <a:srcRect l="58252" t="62619" r="-2283" b="-3849"/>
          <a:stretch/>
        </p:blipFill>
        <p:spPr>
          <a:xfrm>
            <a:off x="6709055" y="1632694"/>
            <a:ext cx="573624" cy="401093"/>
          </a:xfrm>
          <a:prstGeom prst="rect">
            <a:avLst/>
          </a:prstGeom>
        </p:spPr>
      </p:pic>
      <p:pic>
        <p:nvPicPr>
          <p:cNvPr id="27" name="図 26">
            <a:extLst>
              <a:ext uri="{FF2B5EF4-FFF2-40B4-BE49-F238E27FC236}">
                <a16:creationId xmlns:a16="http://schemas.microsoft.com/office/drawing/2014/main" id="{50E8173C-60A0-DE54-50B3-0DF028B18608}"/>
              </a:ext>
            </a:extLst>
          </p:cNvPr>
          <p:cNvPicPr>
            <a:picLocks noChangeAspect="1"/>
          </p:cNvPicPr>
          <p:nvPr/>
        </p:nvPicPr>
        <p:blipFill rotWithShape="1">
          <a:blip r:embed="rId7"/>
          <a:srcRect r="52865" b="50700"/>
          <a:stretch/>
        </p:blipFill>
        <p:spPr>
          <a:xfrm>
            <a:off x="7909164" y="2093520"/>
            <a:ext cx="534917" cy="542115"/>
          </a:xfrm>
          <a:prstGeom prst="rect">
            <a:avLst/>
          </a:prstGeom>
        </p:spPr>
      </p:pic>
      <p:sp>
        <p:nvSpPr>
          <p:cNvPr id="12" name="テキスト ボックス 11">
            <a:extLst>
              <a:ext uri="{FF2B5EF4-FFF2-40B4-BE49-F238E27FC236}">
                <a16:creationId xmlns:a16="http://schemas.microsoft.com/office/drawing/2014/main" id="{BDE84172-3DD2-3102-7AE5-ABFAFFECCABF}"/>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１０</a:t>
            </a:r>
            <a:endParaRPr lang="ja-JP" altLang="en-US" dirty="0"/>
          </a:p>
        </p:txBody>
      </p:sp>
      <p:sp>
        <p:nvSpPr>
          <p:cNvPr id="13" name="楕円 12">
            <a:extLst>
              <a:ext uri="{FF2B5EF4-FFF2-40B4-BE49-F238E27FC236}">
                <a16:creationId xmlns:a16="http://schemas.microsoft.com/office/drawing/2014/main" id="{2BB47135-860B-3985-0034-76B3C72B1F6F}"/>
              </a:ext>
            </a:extLst>
          </p:cNvPr>
          <p:cNvSpPr/>
          <p:nvPr/>
        </p:nvSpPr>
        <p:spPr>
          <a:xfrm>
            <a:off x="6578205" y="2986370"/>
            <a:ext cx="2097456" cy="61264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こんなことは</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ありませんか？</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1524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アイコン&#10;&#10;自動的に生成された説明">
            <a:extLst>
              <a:ext uri="{FF2B5EF4-FFF2-40B4-BE49-F238E27FC236}">
                <a16:creationId xmlns:a16="http://schemas.microsoft.com/office/drawing/2014/main" id="{A4B64719-C58C-34A8-7C91-EF341B19F04B}"/>
              </a:ext>
            </a:extLst>
          </p:cNvPr>
          <p:cNvPicPr>
            <a:picLocks noChangeAspect="1"/>
          </p:cNvPicPr>
          <p:nvPr/>
        </p:nvPicPr>
        <p:blipFill rotWithShape="1">
          <a:blip r:embed="rId4"/>
          <a:srcRect r="63984" b="66470"/>
          <a:stretch/>
        </p:blipFill>
        <p:spPr>
          <a:xfrm>
            <a:off x="7546681" y="1856367"/>
            <a:ext cx="1550664" cy="1360612"/>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タイトル 1">
            <a:extLst>
              <a:ext uri="{FF2B5EF4-FFF2-40B4-BE49-F238E27FC236}">
                <a16:creationId xmlns:a16="http://schemas.microsoft.com/office/drawing/2014/main" id="{2145E495-9116-8E5B-B4EB-E71334E73091}"/>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5" name="タイトル 1">
            <a:extLst>
              <a:ext uri="{FF2B5EF4-FFF2-40B4-BE49-F238E27FC236}">
                <a16:creationId xmlns:a16="http://schemas.microsoft.com/office/drawing/2014/main" id="{0C3644A3-7D8E-600B-B1F5-870154F3702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035545C-30E6-1B92-9650-1D1FD689FF57}"/>
              </a:ext>
            </a:extLst>
          </p:cNvPr>
          <p:cNvSpPr txBox="1"/>
          <p:nvPr/>
        </p:nvSpPr>
        <p:spPr>
          <a:xfrm>
            <a:off x="305345" y="2072047"/>
            <a:ext cx="7411600" cy="1115818"/>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インターネットを利用するとき、オンライン上には、ウェブページの閲覧履歴をはじめとした</a:t>
            </a:r>
            <a:r>
              <a:rPr lang="ja-JP" altLang="en-US" b="1" dirty="0">
                <a:latin typeface="BIZ UDPゴシック" panose="020B0400000000000000" pitchFamily="50" charset="-128"/>
                <a:ea typeface="BIZ UDPゴシック" panose="020B0400000000000000" pitchFamily="50" charset="-128"/>
              </a:rPr>
              <a:t>個人の行動履歴が記録されます</a:t>
            </a:r>
            <a:r>
              <a:rPr lang="ja-JP" altLang="en-US" dirty="0">
                <a:latin typeface="BIZ UDPゴシック" panose="020B0400000000000000" pitchFamily="50" charset="-128"/>
                <a:ea typeface="BIZ UDPゴシック" panose="020B0400000000000000" pitchFamily="50" charset="-128"/>
              </a:rPr>
              <a:t>。これらの行動記録は、これから紹介する様々なインターネット上の現象と強い関連性があります。</a:t>
            </a:r>
            <a:endParaRPr lang="ja-JP" altLang="en-US" strike="sngStrike" dirty="0">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4813F6CA-9B32-8B61-6F2C-FDDA34539E51}"/>
              </a:ext>
            </a:extLst>
          </p:cNvPr>
          <p:cNvSpPr/>
          <p:nvPr/>
        </p:nvSpPr>
        <p:spPr>
          <a:xfrm>
            <a:off x="362152" y="5010563"/>
            <a:ext cx="4223800" cy="676871"/>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SNS</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への投稿に基づいて、自分の投稿に近い内容の他人の投稿が優先して表示される</a:t>
            </a:r>
          </a:p>
        </p:txBody>
      </p:sp>
      <p:sp>
        <p:nvSpPr>
          <p:cNvPr id="13" name="四角形: 角を丸くする 12">
            <a:extLst>
              <a:ext uri="{FF2B5EF4-FFF2-40B4-BE49-F238E27FC236}">
                <a16:creationId xmlns:a16="http://schemas.microsoft.com/office/drawing/2014/main" id="{25B3C55D-F067-4E55-CECA-A39EE209C283}"/>
              </a:ext>
            </a:extLst>
          </p:cNvPr>
          <p:cNvSpPr/>
          <p:nvPr/>
        </p:nvSpPr>
        <p:spPr>
          <a:xfrm>
            <a:off x="362151" y="3552128"/>
            <a:ext cx="8465604"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BCEBCFB-2278-1093-8A83-B76ADDEC73C2}"/>
              </a:ext>
            </a:extLst>
          </p:cNvPr>
          <p:cNvSpPr txBox="1"/>
          <p:nvPr/>
        </p:nvSpPr>
        <p:spPr>
          <a:xfrm>
            <a:off x="3637807" y="3582905"/>
            <a:ext cx="1914307" cy="400110"/>
          </a:xfrm>
          <a:prstGeom prst="rect">
            <a:avLst/>
          </a:prstGeom>
          <a:noFill/>
          <a:ln>
            <a:noFill/>
          </a:ln>
        </p:spPr>
        <p:txBody>
          <a:bodyPr wrap="none" rtlCol="0">
            <a:spAutoFit/>
          </a:bodyPr>
          <a:lstStyle/>
          <a:p>
            <a:pPr algn="ctr"/>
            <a:r>
              <a:rPr kumimoji="1" lang="ja-JP" altLang="en-US" sz="2000" b="1" dirty="0">
                <a:solidFill>
                  <a:srgbClr val="FFFFFF"/>
                </a:solidFill>
                <a:latin typeface="BIZ UDPゴシック" panose="020B0400000000000000" pitchFamily="50" charset="-128"/>
                <a:ea typeface="BIZ UDPゴシック" panose="020B0400000000000000" pitchFamily="50" charset="-128"/>
              </a:rPr>
              <a:t>よくあるケース</a:t>
            </a:r>
          </a:p>
        </p:txBody>
      </p:sp>
      <p:sp>
        <p:nvSpPr>
          <p:cNvPr id="31" name="正方形/長方形 30">
            <a:extLst>
              <a:ext uri="{FF2B5EF4-FFF2-40B4-BE49-F238E27FC236}">
                <a16:creationId xmlns:a16="http://schemas.microsoft.com/office/drawing/2014/main" id="{DD47E611-83C6-B0F5-D096-F675F5CA7FC2}"/>
              </a:ext>
            </a:extLst>
          </p:cNvPr>
          <p:cNvSpPr/>
          <p:nvPr/>
        </p:nvSpPr>
        <p:spPr>
          <a:xfrm>
            <a:off x="362152" y="4148387"/>
            <a:ext cx="4223800" cy="678775"/>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「閲覧履歴」に基づいて、あなたがクリックしやすい情報が予測され、多く表示される</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32" name="Rectangle 1">
            <a:extLst>
              <a:ext uri="{FF2B5EF4-FFF2-40B4-BE49-F238E27FC236}">
                <a16:creationId xmlns:a16="http://schemas.microsoft.com/office/drawing/2014/main" id="{251654AB-EE82-FF9F-1EB1-69CA1E3C1F96}"/>
              </a:ext>
            </a:extLst>
          </p:cNvPr>
          <p:cNvSpPr>
            <a:spLocks noChangeArrowheads="1"/>
          </p:cNvSpPr>
          <p:nvPr/>
        </p:nvSpPr>
        <p:spPr bwMode="auto">
          <a:xfrm>
            <a:off x="362151" y="1237078"/>
            <a:ext cx="738857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❷ネット上の行動履歴</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A566DCBB-B861-24EE-D801-C36352E26428}"/>
              </a:ext>
            </a:extLst>
          </p:cNvPr>
          <p:cNvSpPr/>
          <p:nvPr/>
        </p:nvSpPr>
        <p:spPr>
          <a:xfrm>
            <a:off x="362152" y="5837176"/>
            <a:ext cx="4223800" cy="515532"/>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様々な</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SNS</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投稿が消えずに残り続ける</a:t>
            </a:r>
          </a:p>
        </p:txBody>
      </p:sp>
      <p:sp>
        <p:nvSpPr>
          <p:cNvPr id="35" name="矢印: ストライプ 34">
            <a:extLst>
              <a:ext uri="{FF2B5EF4-FFF2-40B4-BE49-F238E27FC236}">
                <a16:creationId xmlns:a16="http://schemas.microsoft.com/office/drawing/2014/main" id="{D83309D6-EBCA-58E0-EEB8-1F2321B10F07}"/>
              </a:ext>
            </a:extLst>
          </p:cNvPr>
          <p:cNvSpPr/>
          <p:nvPr/>
        </p:nvSpPr>
        <p:spPr>
          <a:xfrm>
            <a:off x="4615172" y="4232084"/>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6" name="矢印: ストライプ 35">
            <a:extLst>
              <a:ext uri="{FF2B5EF4-FFF2-40B4-BE49-F238E27FC236}">
                <a16:creationId xmlns:a16="http://schemas.microsoft.com/office/drawing/2014/main" id="{D05C2261-41F9-97FB-2D52-069222C34F21}"/>
              </a:ext>
            </a:extLst>
          </p:cNvPr>
          <p:cNvSpPr/>
          <p:nvPr/>
        </p:nvSpPr>
        <p:spPr>
          <a:xfrm>
            <a:off x="4615172" y="5043569"/>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7" name="矢印: ストライプ 36">
            <a:extLst>
              <a:ext uri="{FF2B5EF4-FFF2-40B4-BE49-F238E27FC236}">
                <a16:creationId xmlns:a16="http://schemas.microsoft.com/office/drawing/2014/main" id="{E6A421FC-A5F2-10C5-6EB7-EDC30CEE9C90}"/>
              </a:ext>
            </a:extLst>
          </p:cNvPr>
          <p:cNvSpPr/>
          <p:nvPr/>
        </p:nvSpPr>
        <p:spPr>
          <a:xfrm>
            <a:off x="4615172" y="5813598"/>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3" name="グラフィックス 2" descr="足跡 単色塗りつぶし">
            <a:extLst>
              <a:ext uri="{FF2B5EF4-FFF2-40B4-BE49-F238E27FC236}">
                <a16:creationId xmlns:a16="http://schemas.microsoft.com/office/drawing/2014/main" id="{47BCA0EE-41C5-925D-EAF9-651F930E85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50729" y="1837882"/>
            <a:ext cx="1346616" cy="1346616"/>
          </a:xfrm>
          <a:prstGeom prst="rect">
            <a:avLst/>
          </a:prstGeom>
        </p:spPr>
      </p:pic>
      <p:sp>
        <p:nvSpPr>
          <p:cNvPr id="2" name="テキスト ボックス 1">
            <a:extLst>
              <a:ext uri="{FF2B5EF4-FFF2-40B4-BE49-F238E27FC236}">
                <a16:creationId xmlns:a16="http://schemas.microsoft.com/office/drawing/2014/main" id="{F6B6EC17-1F02-D27F-2309-68B48810E49C}"/>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a:t>
            </a: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a:t>
            </a:r>
            <a:endParaRPr lang="ja-JP" altLang="en-US" dirty="0"/>
          </a:p>
        </p:txBody>
      </p:sp>
      <p:sp>
        <p:nvSpPr>
          <p:cNvPr id="7" name="正方形/長方形 6">
            <a:extLst>
              <a:ext uri="{FF2B5EF4-FFF2-40B4-BE49-F238E27FC236}">
                <a16:creationId xmlns:a16="http://schemas.microsoft.com/office/drawing/2014/main" id="{F7B305F1-80E3-3496-D463-273EC7FF0987}"/>
              </a:ext>
            </a:extLst>
          </p:cNvPr>
          <p:cNvSpPr/>
          <p:nvPr/>
        </p:nvSpPr>
        <p:spPr>
          <a:xfrm>
            <a:off x="5045566" y="4152186"/>
            <a:ext cx="3782189" cy="22005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それは、あなたの行動履歴が</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600" b="1" dirty="0">
                <a:solidFill>
                  <a:srgbClr val="FA5A33"/>
                </a:solidFill>
                <a:latin typeface="BIZ UDPゴシック" panose="020B0400000000000000" pitchFamily="50" charset="-128"/>
                <a:ea typeface="BIZ UDPゴシック" panose="020B0400000000000000" pitchFamily="50" charset="-128"/>
              </a:rPr>
              <a:t>記録</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されているからです</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（例）閲覧記録、購買履歴など</a:t>
            </a:r>
          </a:p>
        </p:txBody>
      </p:sp>
      <p:sp>
        <p:nvSpPr>
          <p:cNvPr id="4" name="楕円 3">
            <a:extLst>
              <a:ext uri="{FF2B5EF4-FFF2-40B4-BE49-F238E27FC236}">
                <a16:creationId xmlns:a16="http://schemas.microsoft.com/office/drawing/2014/main" id="{A937F0C7-6B21-0B13-2B79-2D3D8C1DFEFF}"/>
              </a:ext>
            </a:extLst>
          </p:cNvPr>
          <p:cNvSpPr/>
          <p:nvPr/>
        </p:nvSpPr>
        <p:spPr>
          <a:xfrm>
            <a:off x="6578205" y="3291170"/>
            <a:ext cx="2097456" cy="61264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こんなことは</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ありませんか？</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8819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6D03995C-5EDA-C926-9ACE-F7C44815605F}"/>
              </a:ext>
            </a:extLst>
          </p:cNvPr>
          <p:cNvGrpSpPr/>
          <p:nvPr/>
        </p:nvGrpSpPr>
        <p:grpSpPr>
          <a:xfrm>
            <a:off x="2422527" y="5923321"/>
            <a:ext cx="4298946" cy="778910"/>
            <a:chOff x="2271230" y="5903198"/>
            <a:chExt cx="4298946" cy="778910"/>
          </a:xfrm>
        </p:grpSpPr>
        <p:sp>
          <p:nvSpPr>
            <p:cNvPr id="3" name="四角形: 角を丸くする 2">
              <a:extLst>
                <a:ext uri="{FF2B5EF4-FFF2-40B4-BE49-F238E27FC236}">
                  <a16:creationId xmlns:a16="http://schemas.microsoft.com/office/drawing/2014/main" id="{97237873-F394-24A7-923A-E64A3A83BAE3}"/>
                </a:ext>
              </a:extLst>
            </p:cNvPr>
            <p:cNvSpPr/>
            <p:nvPr/>
          </p:nvSpPr>
          <p:spPr>
            <a:xfrm>
              <a:off x="2271230" y="5903198"/>
              <a:ext cx="4298946" cy="778910"/>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 name="Rectangle 1">
              <a:extLst>
                <a:ext uri="{FF2B5EF4-FFF2-40B4-BE49-F238E27FC236}">
                  <a16:creationId xmlns:a16="http://schemas.microsoft.com/office/drawing/2014/main" id="{9DF8E913-9BF3-284A-3115-3409AAEA5FEB}"/>
                </a:ext>
              </a:extLst>
            </p:cNvPr>
            <p:cNvSpPr>
              <a:spLocks noChangeArrowheads="1"/>
            </p:cNvSpPr>
            <p:nvPr/>
          </p:nvSpPr>
          <p:spPr bwMode="auto">
            <a:xfrm>
              <a:off x="3194557" y="6128538"/>
              <a:ext cx="3195236"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1400" b="1" dirty="0">
                  <a:solidFill>
                    <a:srgbClr val="4472C4"/>
                  </a:solidFill>
                  <a:latin typeface="BIZ UDPゴシック" panose="020B0400000000000000" pitchFamily="50" charset="-128"/>
                  <a:ea typeface="BIZ UDPゴシック" panose="020B0400000000000000" pitchFamily="50" charset="-128"/>
                </a:rPr>
                <a:t>プライベート機能をつかってみよう！</a:t>
              </a:r>
            </a:p>
          </p:txBody>
        </p:sp>
        <p:sp>
          <p:nvSpPr>
            <p:cNvPr id="7" name="二等辺三角形 6">
              <a:extLst>
                <a:ext uri="{FF2B5EF4-FFF2-40B4-BE49-F238E27FC236}">
                  <a16:creationId xmlns:a16="http://schemas.microsoft.com/office/drawing/2014/main" id="{D256CF42-D13A-516D-DD70-5340EF0A47D5}"/>
                </a:ext>
              </a:extLst>
            </p:cNvPr>
            <p:cNvSpPr/>
            <p:nvPr/>
          </p:nvSpPr>
          <p:spPr>
            <a:xfrm rot="5400000">
              <a:off x="2507922" y="6194590"/>
              <a:ext cx="296449" cy="196126"/>
            </a:xfrm>
            <a:prstGeom prs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二等辺三角形 11">
              <a:extLst>
                <a:ext uri="{FF2B5EF4-FFF2-40B4-BE49-F238E27FC236}">
                  <a16:creationId xmlns:a16="http://schemas.microsoft.com/office/drawing/2014/main" id="{5792016F-40E0-B951-1387-74F3A05C1AAC}"/>
                </a:ext>
              </a:extLst>
            </p:cNvPr>
            <p:cNvSpPr/>
            <p:nvPr/>
          </p:nvSpPr>
          <p:spPr>
            <a:xfrm rot="5400000">
              <a:off x="2808912" y="6194590"/>
              <a:ext cx="296449" cy="196126"/>
            </a:xfrm>
            <a:prstGeom prs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9" name="楕円 28">
            <a:extLst>
              <a:ext uri="{FF2B5EF4-FFF2-40B4-BE49-F238E27FC236}">
                <a16:creationId xmlns:a16="http://schemas.microsoft.com/office/drawing/2014/main" id="{494CF002-F691-3F25-BDCD-0A7C0BD6ED24}"/>
              </a:ext>
            </a:extLst>
          </p:cNvPr>
          <p:cNvSpPr/>
          <p:nvPr/>
        </p:nvSpPr>
        <p:spPr>
          <a:xfrm>
            <a:off x="7302374" y="1282661"/>
            <a:ext cx="1144053" cy="1144053"/>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タイトル 1">
            <a:extLst>
              <a:ext uri="{FF2B5EF4-FFF2-40B4-BE49-F238E27FC236}">
                <a16:creationId xmlns:a16="http://schemas.microsoft.com/office/drawing/2014/main" id="{0B4AF552-4C20-B81C-3DED-AC20CBA0F032}"/>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27" name="テキスト ボックス 26">
            <a:extLst>
              <a:ext uri="{FF2B5EF4-FFF2-40B4-BE49-F238E27FC236}">
                <a16:creationId xmlns:a16="http://schemas.microsoft.com/office/drawing/2014/main" id="{CAA17062-12E7-4A1C-BAF7-DCC44702E92E}"/>
              </a:ext>
            </a:extLst>
          </p:cNvPr>
          <p:cNvSpPr txBox="1"/>
          <p:nvPr/>
        </p:nvSpPr>
        <p:spPr>
          <a:xfrm>
            <a:off x="6430500" y="3501009"/>
            <a:ext cx="2443724" cy="261610"/>
          </a:xfrm>
          <a:prstGeom prst="rect">
            <a:avLst/>
          </a:prstGeom>
          <a:noFill/>
        </p:spPr>
        <p:txBody>
          <a:bodyPr wrap="square">
            <a:spAutoFit/>
          </a:bodyPr>
          <a:lstStyle/>
          <a:p>
            <a:r>
              <a:rPr lang="en-US" altLang="ja-JP" sz="1100" dirty="0">
                <a:solidFill>
                  <a:srgbClr val="4472C4"/>
                </a:solidFill>
                <a:latin typeface="BIZ UDPゴシック" panose="020B0400000000000000" pitchFamily="50" charset="-128"/>
                <a:ea typeface="BIZ UDPゴシック" panose="020B0400000000000000" pitchFamily="50" charset="-128"/>
              </a:rPr>
              <a:t>※</a:t>
            </a:r>
            <a:r>
              <a:rPr lang="ja-JP" altLang="en-US" sz="1100" dirty="0">
                <a:solidFill>
                  <a:srgbClr val="4472C4"/>
                </a:solidFill>
                <a:latin typeface="BIZ UDPゴシック" panose="020B0400000000000000" pitchFamily="50" charset="-128"/>
                <a:ea typeface="BIZ UDPゴシック" panose="020B0400000000000000" pitchFamily="50" charset="-128"/>
              </a:rPr>
              <a:t>フィルターバブル</a:t>
            </a:r>
          </a:p>
        </p:txBody>
      </p:sp>
      <p:sp>
        <p:nvSpPr>
          <p:cNvPr id="2" name="タイトル 1">
            <a:extLst>
              <a:ext uri="{FF2B5EF4-FFF2-40B4-BE49-F238E27FC236}">
                <a16:creationId xmlns:a16="http://schemas.microsoft.com/office/drawing/2014/main" id="{196756FD-EFE3-3B99-CA4C-CEA778E6DA8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45F3F7DE-770C-614E-D2DE-631FD61F96E6}"/>
              </a:ext>
            </a:extLst>
          </p:cNvPr>
          <p:cNvSpPr txBox="1"/>
          <p:nvPr/>
        </p:nvSpPr>
        <p:spPr>
          <a:xfrm>
            <a:off x="398333" y="4444235"/>
            <a:ext cx="8332644" cy="1362232"/>
          </a:xfrm>
          <a:prstGeom prst="rect">
            <a:avLst/>
          </a:prstGeom>
          <a:noFill/>
        </p:spPr>
        <p:txBody>
          <a:bodyPr wrap="square">
            <a:spAutoFit/>
          </a:bodyPr>
          <a:lstStyle/>
          <a:p>
            <a:pPr>
              <a:lnSpc>
                <a:spcPct val="130000"/>
              </a:lnSpc>
            </a:pPr>
            <a:r>
              <a:rPr lang="ja-JP" altLang="en-US" b="1" u="sng" dirty="0">
                <a:solidFill>
                  <a:schemeClr val="accent1"/>
                </a:solidFill>
                <a:latin typeface="BIZ UDPゴシック" panose="020B0400000000000000" pitchFamily="50" charset="-128"/>
                <a:ea typeface="BIZ UDPゴシック" panose="020B0400000000000000" pitchFamily="50" charset="-128"/>
              </a:rPr>
              <a:t>自分自身が偏った情報に囲まれていないか定期的に確認しましょう</a:t>
            </a:r>
            <a:endParaRPr lang="en-US" altLang="ja-JP" b="1" u="sng"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latin typeface="BIZ UDPゴシック" panose="020B0400000000000000" pitchFamily="50" charset="-128"/>
                <a:ea typeface="BIZ UDPゴシック" panose="020B0400000000000000" pitchFamily="50" charset="-128"/>
              </a:rPr>
              <a:t>　自分に近い意見や同じような情報に囲い込まれてしまうと、それ以外の事象や意見の多様性に気づきづらくなってしまう可能性があります。ブラウザの「プライベート」機能を使って、自分自身が偏った意見や誤った意見を発信してしまっていないか確認しましょう。</a:t>
            </a:r>
          </a:p>
        </p:txBody>
      </p:sp>
      <p:sp>
        <p:nvSpPr>
          <p:cNvPr id="8" name="テキスト ボックス 7">
            <a:extLst>
              <a:ext uri="{FF2B5EF4-FFF2-40B4-BE49-F238E27FC236}">
                <a16:creationId xmlns:a16="http://schemas.microsoft.com/office/drawing/2014/main" id="{7A27D5BD-7EF3-350E-89AD-C344FE78B816}"/>
              </a:ext>
            </a:extLst>
          </p:cNvPr>
          <p:cNvSpPr txBox="1"/>
          <p:nvPr/>
        </p:nvSpPr>
        <p:spPr>
          <a:xfrm>
            <a:off x="321269" y="1640832"/>
            <a:ext cx="6744080" cy="1836015"/>
          </a:xfrm>
          <a:prstGeom prst="rect">
            <a:avLst/>
          </a:prstGeom>
          <a:noFill/>
        </p:spPr>
        <p:txBody>
          <a:bodyPr wrap="square">
            <a:spAutoFit/>
          </a:bodyPr>
          <a:lstStyle/>
          <a:p>
            <a:pPr marL="285750" indent="-285750">
              <a:lnSpc>
                <a:spcPct val="130000"/>
              </a:lnSpc>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インターネットには、より長くサービスを利用してもらうために、利用者の行動履歴に基づいて、利用者の好みに近い有益であろう情報を予測する仕組みがある</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その結果、あなたの好みと予測された情報ばかりが表示されて、類似の情報しか見えなくなってしまう･･･！</a:t>
            </a:r>
            <a:r>
              <a:rPr lang="en-US" altLang="ja-JP" dirty="0">
                <a:latin typeface="BIZ UDPゴシック" panose="020B0400000000000000" pitchFamily="50" charset="-128"/>
                <a:ea typeface="BIZ UDPゴシック" panose="020B0400000000000000" pitchFamily="50" charset="-128"/>
              </a:rPr>
              <a:t>※</a:t>
            </a:r>
            <a:endParaRPr lang="ja-JP" altLang="en-US" dirty="0">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B9C5F334-E41C-9A4B-D8FF-08DEED9A5A88}"/>
              </a:ext>
            </a:extLst>
          </p:cNvPr>
          <p:cNvSpPr/>
          <p:nvPr/>
        </p:nvSpPr>
        <p:spPr>
          <a:xfrm>
            <a:off x="321268" y="3903439"/>
            <a:ext cx="8514283"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E19A8AD-F51F-412A-55A7-8A77673B4273}"/>
              </a:ext>
            </a:extLst>
          </p:cNvPr>
          <p:cNvSpPr txBox="1"/>
          <p:nvPr/>
        </p:nvSpPr>
        <p:spPr>
          <a:xfrm>
            <a:off x="2522058" y="3934216"/>
            <a:ext cx="3908442" cy="400110"/>
          </a:xfrm>
          <a:prstGeom prst="rect">
            <a:avLst/>
          </a:prstGeom>
          <a:noFill/>
          <a:ln>
            <a:noFill/>
          </a:ln>
        </p:spPr>
        <p:txBody>
          <a:bodyPr wrap="none" rtlCol="0">
            <a:spAutoFit/>
          </a:bodyPr>
          <a:lstStyle/>
          <a:p>
            <a:pPr algn="ctr"/>
            <a:r>
              <a:rPr lang="ja-JP" altLang="en-US" sz="2000" b="1" dirty="0">
                <a:solidFill>
                  <a:srgbClr val="FFFFFF"/>
                </a:solidFill>
                <a:latin typeface="BIZ UDPゴシック" panose="020B0400000000000000" pitchFamily="50" charset="-128"/>
                <a:ea typeface="BIZ UDPゴシック" panose="020B0400000000000000" pitchFamily="50" charset="-128"/>
              </a:rPr>
              <a:t>フィルターバブルに対する注意点</a:t>
            </a:r>
            <a:endParaRPr kumimoji="1" lang="ja-JP" altLang="en-US" sz="2000" b="1" dirty="0">
              <a:solidFill>
                <a:srgbClr val="FFFFFF"/>
              </a:solidFill>
              <a:latin typeface="BIZ UDPゴシック" panose="020B0400000000000000" pitchFamily="50" charset="-128"/>
              <a:ea typeface="BIZ UDPゴシック" panose="020B0400000000000000" pitchFamily="50" charset="-128"/>
            </a:endParaRPr>
          </a:p>
        </p:txBody>
      </p:sp>
      <p:sp>
        <p:nvSpPr>
          <p:cNvPr id="28" name="Rectangle 1">
            <a:extLst>
              <a:ext uri="{FF2B5EF4-FFF2-40B4-BE49-F238E27FC236}">
                <a16:creationId xmlns:a16="http://schemas.microsoft.com/office/drawing/2014/main" id="{005A1002-FCCE-5F88-8767-CBDA424D55E2}"/>
              </a:ext>
            </a:extLst>
          </p:cNvPr>
          <p:cNvSpPr>
            <a:spLocks noChangeArrowheads="1"/>
          </p:cNvSpPr>
          <p:nvPr/>
        </p:nvSpPr>
        <p:spPr bwMode="auto">
          <a:xfrm>
            <a:off x="291925" y="1078933"/>
            <a:ext cx="728666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❸同じ情報ばかりが見えている？</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pic>
        <p:nvPicPr>
          <p:cNvPr id="19" name="図 18" descr="ウィンドウ, 挿絵, 時計 が含まれている画像&#10;&#10;自動的に生成された説明">
            <a:extLst>
              <a:ext uri="{FF2B5EF4-FFF2-40B4-BE49-F238E27FC236}">
                <a16:creationId xmlns:a16="http://schemas.microsoft.com/office/drawing/2014/main" id="{DD4D524B-F68A-33A6-7203-FCA4638B48F0}"/>
              </a:ext>
            </a:extLst>
          </p:cNvPr>
          <p:cNvPicPr>
            <a:picLocks noChangeAspect="1"/>
          </p:cNvPicPr>
          <p:nvPr/>
        </p:nvPicPr>
        <p:blipFill rotWithShape="1">
          <a:blip r:embed="rId6"/>
          <a:srcRect t="50921" r="52137"/>
          <a:stretch/>
        </p:blipFill>
        <p:spPr>
          <a:xfrm>
            <a:off x="7874400" y="1470130"/>
            <a:ext cx="519587" cy="558094"/>
          </a:xfrm>
          <a:prstGeom prst="rect">
            <a:avLst/>
          </a:prstGeom>
        </p:spPr>
      </p:pic>
      <p:pic>
        <p:nvPicPr>
          <p:cNvPr id="21" name="図 20" descr="ウィンドウ, 挿絵, 時計 が含まれている画像&#10;&#10;自動的に生成された説明">
            <a:extLst>
              <a:ext uri="{FF2B5EF4-FFF2-40B4-BE49-F238E27FC236}">
                <a16:creationId xmlns:a16="http://schemas.microsoft.com/office/drawing/2014/main" id="{F8E6DEE6-8D56-4859-911A-CE649AE6D8F5}"/>
              </a:ext>
            </a:extLst>
          </p:cNvPr>
          <p:cNvPicPr>
            <a:picLocks noChangeAspect="1"/>
          </p:cNvPicPr>
          <p:nvPr/>
        </p:nvPicPr>
        <p:blipFill rotWithShape="1">
          <a:blip r:embed="rId6"/>
          <a:srcRect l="52137" b="50920"/>
          <a:stretch/>
        </p:blipFill>
        <p:spPr>
          <a:xfrm>
            <a:off x="7387668" y="1390073"/>
            <a:ext cx="519587" cy="558094"/>
          </a:xfrm>
          <a:prstGeom prst="rect">
            <a:avLst/>
          </a:prstGeom>
        </p:spPr>
      </p:pic>
      <p:pic>
        <p:nvPicPr>
          <p:cNvPr id="30" name="図 29" descr="ウィンドウ, 部屋 が含まれている画像&#10;&#10;自動的に生成された説明">
            <a:extLst>
              <a:ext uri="{FF2B5EF4-FFF2-40B4-BE49-F238E27FC236}">
                <a16:creationId xmlns:a16="http://schemas.microsoft.com/office/drawing/2014/main" id="{EBA31DA1-7A95-C443-7026-3A14D849CFEB}"/>
              </a:ext>
            </a:extLst>
          </p:cNvPr>
          <p:cNvPicPr>
            <a:picLocks noChangeAspect="1"/>
          </p:cNvPicPr>
          <p:nvPr/>
        </p:nvPicPr>
        <p:blipFill rotWithShape="1">
          <a:blip r:embed="rId7"/>
          <a:srcRect t="55324" r="58778"/>
          <a:stretch/>
        </p:blipFill>
        <p:spPr>
          <a:xfrm>
            <a:off x="7631034" y="1677880"/>
            <a:ext cx="519587" cy="558092"/>
          </a:xfrm>
          <a:prstGeom prst="rect">
            <a:avLst/>
          </a:prstGeom>
        </p:spPr>
      </p:pic>
      <p:sp>
        <p:nvSpPr>
          <p:cNvPr id="31" name="楕円 30">
            <a:extLst>
              <a:ext uri="{FF2B5EF4-FFF2-40B4-BE49-F238E27FC236}">
                <a16:creationId xmlns:a16="http://schemas.microsoft.com/office/drawing/2014/main" id="{5D693501-3DED-55CC-DBA4-C2BEA522635D}"/>
              </a:ext>
            </a:extLst>
          </p:cNvPr>
          <p:cNvSpPr/>
          <p:nvPr/>
        </p:nvSpPr>
        <p:spPr>
          <a:xfrm>
            <a:off x="7874400" y="2367940"/>
            <a:ext cx="989052" cy="98905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3" name="図 32" descr="ウィンドウ, 挿絵, 時計 が含まれている画像&#10;&#10;自動的に生成された説明">
            <a:extLst>
              <a:ext uri="{FF2B5EF4-FFF2-40B4-BE49-F238E27FC236}">
                <a16:creationId xmlns:a16="http://schemas.microsoft.com/office/drawing/2014/main" id="{2C36DE6F-18E5-E640-4D20-C07DF7723886}"/>
              </a:ext>
            </a:extLst>
          </p:cNvPr>
          <p:cNvPicPr>
            <a:picLocks noChangeAspect="1"/>
          </p:cNvPicPr>
          <p:nvPr/>
        </p:nvPicPr>
        <p:blipFill rotWithShape="1">
          <a:blip r:embed="rId6"/>
          <a:srcRect r="52137" b="47843"/>
          <a:stretch/>
        </p:blipFill>
        <p:spPr>
          <a:xfrm>
            <a:off x="8221006" y="2456766"/>
            <a:ext cx="381689" cy="435684"/>
          </a:xfrm>
          <a:prstGeom prst="rect">
            <a:avLst/>
          </a:prstGeom>
        </p:spPr>
      </p:pic>
      <p:pic>
        <p:nvPicPr>
          <p:cNvPr id="34" name="図 33" descr="ウィンドウ, 部屋 が含まれている画像&#10;&#10;自動的に生成された説明">
            <a:extLst>
              <a:ext uri="{FF2B5EF4-FFF2-40B4-BE49-F238E27FC236}">
                <a16:creationId xmlns:a16="http://schemas.microsoft.com/office/drawing/2014/main" id="{9F34BD91-6821-A0A3-5BEB-34FD9A79AC9B}"/>
              </a:ext>
            </a:extLst>
          </p:cNvPr>
          <p:cNvPicPr>
            <a:picLocks noChangeAspect="1"/>
          </p:cNvPicPr>
          <p:nvPr/>
        </p:nvPicPr>
        <p:blipFill rotWithShape="1">
          <a:blip r:embed="rId7"/>
          <a:srcRect l="53339" b="52522"/>
          <a:stretch/>
        </p:blipFill>
        <p:spPr>
          <a:xfrm>
            <a:off x="8326205" y="2690290"/>
            <a:ext cx="432048" cy="435683"/>
          </a:xfrm>
          <a:prstGeom prst="rect">
            <a:avLst/>
          </a:prstGeom>
        </p:spPr>
      </p:pic>
      <p:pic>
        <p:nvPicPr>
          <p:cNvPr id="35" name="図 34" descr="ウィンドウ, 部屋 が含まれている画像&#10;&#10;自動的に生成された説明">
            <a:extLst>
              <a:ext uri="{FF2B5EF4-FFF2-40B4-BE49-F238E27FC236}">
                <a16:creationId xmlns:a16="http://schemas.microsoft.com/office/drawing/2014/main" id="{6AF49C3B-9F16-A682-3A44-BBB2983C415A}"/>
              </a:ext>
            </a:extLst>
          </p:cNvPr>
          <p:cNvPicPr>
            <a:picLocks noChangeAspect="1"/>
          </p:cNvPicPr>
          <p:nvPr/>
        </p:nvPicPr>
        <p:blipFill rotWithShape="1">
          <a:blip r:embed="rId7"/>
          <a:srcRect r="53339" b="52522"/>
          <a:stretch/>
        </p:blipFill>
        <p:spPr>
          <a:xfrm>
            <a:off x="8025596" y="2727247"/>
            <a:ext cx="432048" cy="435683"/>
          </a:xfrm>
          <a:prstGeom prst="rect">
            <a:avLst/>
          </a:prstGeom>
        </p:spPr>
      </p:pic>
      <p:sp>
        <p:nvSpPr>
          <p:cNvPr id="36" name="楕円 35">
            <a:extLst>
              <a:ext uri="{FF2B5EF4-FFF2-40B4-BE49-F238E27FC236}">
                <a16:creationId xmlns:a16="http://schemas.microsoft.com/office/drawing/2014/main" id="{D70C489F-F74C-1201-D696-A018C139736C}"/>
              </a:ext>
            </a:extLst>
          </p:cNvPr>
          <p:cNvSpPr/>
          <p:nvPr/>
        </p:nvSpPr>
        <p:spPr>
          <a:xfrm>
            <a:off x="7221095" y="2387545"/>
            <a:ext cx="627502" cy="62750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descr="ウィンドウ, 部屋 が含まれている画像&#10;&#10;自動的に生成された説明">
            <a:extLst>
              <a:ext uri="{FF2B5EF4-FFF2-40B4-BE49-F238E27FC236}">
                <a16:creationId xmlns:a16="http://schemas.microsoft.com/office/drawing/2014/main" id="{785AA426-ED05-8A58-B22D-BE8BC4A56CAB}"/>
              </a:ext>
            </a:extLst>
          </p:cNvPr>
          <p:cNvPicPr>
            <a:picLocks noChangeAspect="1"/>
          </p:cNvPicPr>
          <p:nvPr/>
        </p:nvPicPr>
        <p:blipFill rotWithShape="1">
          <a:blip r:embed="rId7"/>
          <a:srcRect l="58778" t="52522"/>
          <a:stretch/>
        </p:blipFill>
        <p:spPr>
          <a:xfrm>
            <a:off x="7472393" y="2477594"/>
            <a:ext cx="274858" cy="313740"/>
          </a:xfrm>
          <a:prstGeom prst="rect">
            <a:avLst/>
          </a:prstGeom>
        </p:spPr>
      </p:pic>
      <p:pic>
        <p:nvPicPr>
          <p:cNvPr id="40" name="図 39" descr="ウィンドウ, 挿絵, 時計 が含まれている画像&#10;&#10;自動的に生成された説明">
            <a:extLst>
              <a:ext uri="{FF2B5EF4-FFF2-40B4-BE49-F238E27FC236}">
                <a16:creationId xmlns:a16="http://schemas.microsoft.com/office/drawing/2014/main" id="{FD4A6AA9-FBB2-F3C2-9D1D-88C99B9FB230}"/>
              </a:ext>
            </a:extLst>
          </p:cNvPr>
          <p:cNvPicPr>
            <a:picLocks noChangeAspect="1"/>
          </p:cNvPicPr>
          <p:nvPr/>
        </p:nvPicPr>
        <p:blipFill rotWithShape="1">
          <a:blip r:embed="rId6"/>
          <a:srcRect l="56847" t="55636" r="-4710" b="1013"/>
          <a:stretch/>
        </p:blipFill>
        <p:spPr>
          <a:xfrm>
            <a:off x="7278772" y="2606577"/>
            <a:ext cx="274859" cy="260772"/>
          </a:xfrm>
          <a:prstGeom prst="rect">
            <a:avLst/>
          </a:prstGeom>
        </p:spPr>
      </p:pic>
      <p:sp>
        <p:nvSpPr>
          <p:cNvPr id="6" name="テキスト ボックス 5">
            <a:extLst>
              <a:ext uri="{FF2B5EF4-FFF2-40B4-BE49-F238E27FC236}">
                <a16:creationId xmlns:a16="http://schemas.microsoft.com/office/drawing/2014/main" id="{AB43FFA0-E1E0-FA37-A543-0B8BC7319992}"/>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a:t>
            </a:r>
            <a:r>
              <a:rPr lang="en-US" altLang="ja-JP" b="1" dirty="0">
                <a:solidFill>
                  <a:srgbClr val="4472C4"/>
                </a:solidFill>
                <a:latin typeface="BIZ UDPゴシック" panose="020B0400000000000000" pitchFamily="50" charset="-128"/>
                <a:ea typeface="BIZ UDPゴシック" panose="020B0400000000000000" pitchFamily="50" charset="-128"/>
              </a:rPr>
              <a:t>2</a:t>
            </a:r>
            <a:endParaRPr lang="ja-JP" altLang="en-US" dirty="0"/>
          </a:p>
        </p:txBody>
      </p:sp>
    </p:spTree>
    <p:extLst>
      <p:ext uri="{BB962C8B-B14F-4D97-AF65-F5344CB8AC3E}">
        <p14:creationId xmlns:p14="http://schemas.microsoft.com/office/powerpoint/2010/main" val="49324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6D0C-603E-181B-47DC-D1D2F1C82A03}"/>
            </a:ext>
          </a:extLst>
        </p:cNvPr>
        <p:cNvGrpSpPr/>
        <p:nvPr/>
      </p:nvGrpSpPr>
      <p:grpSpPr>
        <a:xfrm>
          <a:off x="0" y="0"/>
          <a:ext cx="0" cy="0"/>
          <a:chOff x="0" y="0"/>
          <a:chExt cx="0" cy="0"/>
        </a:xfrm>
      </p:grpSpPr>
      <p:sp>
        <p:nvSpPr>
          <p:cNvPr id="50" name="四角形: 角を丸くする 49">
            <a:extLst>
              <a:ext uri="{FF2B5EF4-FFF2-40B4-BE49-F238E27FC236}">
                <a16:creationId xmlns:a16="http://schemas.microsoft.com/office/drawing/2014/main" id="{AC16897E-3A7E-CCE6-AF4C-E1823FE07243}"/>
              </a:ext>
            </a:extLst>
          </p:cNvPr>
          <p:cNvSpPr/>
          <p:nvPr/>
        </p:nvSpPr>
        <p:spPr>
          <a:xfrm>
            <a:off x="467545" y="3578258"/>
            <a:ext cx="7992888" cy="2632018"/>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Rectangle 1">
            <a:extLst>
              <a:ext uri="{FF2B5EF4-FFF2-40B4-BE49-F238E27FC236}">
                <a16:creationId xmlns:a16="http://schemas.microsoft.com/office/drawing/2014/main" id="{54E7F510-0E6B-C54D-A2F3-2E4990020D20}"/>
              </a:ext>
            </a:extLst>
          </p:cNvPr>
          <p:cNvSpPr>
            <a:spLocks noChangeArrowheads="1"/>
          </p:cNvSpPr>
          <p:nvPr/>
        </p:nvSpPr>
        <p:spPr bwMode="auto">
          <a:xfrm>
            <a:off x="2046695" y="4183653"/>
            <a:ext cx="6235720" cy="145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ブラウザのプライベート機能を使うと</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いつもの表示とどのような違いが出るでしょうか。</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F4F6D5D0-7C4D-AB3F-4821-454B4FC664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F4F6D5D0-7C4D-AB3F-4821-454B4FC664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タイトル 1">
            <a:extLst>
              <a:ext uri="{FF2B5EF4-FFF2-40B4-BE49-F238E27FC236}">
                <a16:creationId xmlns:a16="http://schemas.microsoft.com/office/drawing/2014/main" id="{02CB1C4D-745D-C473-5B30-20E77EB50200}"/>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2" name="テキスト ボックス 1">
            <a:extLst>
              <a:ext uri="{FF2B5EF4-FFF2-40B4-BE49-F238E27FC236}">
                <a16:creationId xmlns:a16="http://schemas.microsoft.com/office/drawing/2014/main" id="{98201EAC-5D11-BF37-39AF-CAB4EDDB3DD3}"/>
              </a:ext>
            </a:extLst>
          </p:cNvPr>
          <p:cNvSpPr txBox="1"/>
          <p:nvPr/>
        </p:nvSpPr>
        <p:spPr>
          <a:xfrm>
            <a:off x="323529" y="1179147"/>
            <a:ext cx="8640959" cy="496803"/>
          </a:xfrm>
          <a:prstGeom prst="rect">
            <a:avLst/>
          </a:prstGeom>
          <a:noFill/>
        </p:spPr>
        <p:txBody>
          <a:bodyPr wrap="square">
            <a:spAutoFit/>
          </a:bodyPr>
          <a:lstStyle/>
          <a:p>
            <a:pPr algn="l">
              <a:lnSpc>
                <a:spcPct val="130000"/>
              </a:lnSpc>
            </a:pPr>
            <a:r>
              <a:rPr lang="ja-JP" altLang="en-US" sz="2400" b="1" dirty="0">
                <a:solidFill>
                  <a:schemeClr val="accent1"/>
                </a:solidFill>
                <a:latin typeface="BIZ UDPゴシック" panose="020B0400000000000000" pitchFamily="50" charset="-128"/>
                <a:ea typeface="BIZ UDPゴシック" panose="020B0400000000000000" pitchFamily="50" charset="-128"/>
              </a:rPr>
              <a:t>ブラウザの「プライベート」機能を使ってみよう</a:t>
            </a:r>
            <a:endParaRPr lang="en-US" altLang="ja-JP" b="1" dirty="0">
              <a:solidFill>
                <a:schemeClr val="accent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BD4E0F6E-F0CD-4A18-8BB5-2DED6B592E2F}"/>
              </a:ext>
            </a:extLst>
          </p:cNvPr>
          <p:cNvSpPr/>
          <p:nvPr/>
        </p:nvSpPr>
        <p:spPr>
          <a:xfrm>
            <a:off x="323529" y="2587028"/>
            <a:ext cx="8280919" cy="33921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tx1"/>
                </a:solidFill>
                <a:latin typeface="BIZ UDPゴシック" panose="020B0400000000000000" pitchFamily="50" charset="-128"/>
                <a:ea typeface="BIZ UDPゴシック" panose="020B0400000000000000" pitchFamily="50" charset="-128"/>
              </a:rPr>
              <a:t>「プライベート」機能を使うと、過去の検索や閲覧履歴がサイトの表示に反映されなくなり、また新たに履歴が残らなくなります。「プライベート」機能を使って、自分の閲覧履歴が反映されていない状態を閲覧し</a:t>
            </a:r>
            <a:r>
              <a:rPr lang="ja-JP" altLang="en-US"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いつも表示される内容との違いを比較してみましょう。</a:t>
            </a:r>
          </a:p>
          <a:p>
            <a:pPr>
              <a:lnSpc>
                <a:spcPct val="130000"/>
              </a:lnSpc>
            </a:pP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8" name="タイトル 1">
            <a:extLst>
              <a:ext uri="{FF2B5EF4-FFF2-40B4-BE49-F238E27FC236}">
                <a16:creationId xmlns:a16="http://schemas.microsoft.com/office/drawing/2014/main" id="{AC6B3FD3-799A-B76C-07DE-4C05DCA8875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A42DB8A8-574E-7A04-6E0A-2ED27A5FFE8C}"/>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a:t>
            </a:r>
            <a:r>
              <a:rPr lang="en-US" altLang="ja-JP" b="1" dirty="0">
                <a:solidFill>
                  <a:srgbClr val="4472C4"/>
                </a:solidFill>
                <a:latin typeface="BIZ UDPゴシック" panose="020B0400000000000000" pitchFamily="50" charset="-128"/>
                <a:ea typeface="BIZ UDPゴシック" panose="020B0400000000000000" pitchFamily="50" charset="-128"/>
              </a:rPr>
              <a:t>3</a:t>
            </a:r>
            <a:endParaRPr lang="ja-JP" altLang="en-US" dirty="0"/>
          </a:p>
        </p:txBody>
      </p:sp>
      <p:grpSp>
        <p:nvGrpSpPr>
          <p:cNvPr id="49" name="グループ化 48">
            <a:extLst>
              <a:ext uri="{FF2B5EF4-FFF2-40B4-BE49-F238E27FC236}">
                <a16:creationId xmlns:a16="http://schemas.microsoft.com/office/drawing/2014/main" id="{BDAF7DC5-A2E1-303A-447D-2C04FD5D5368}"/>
              </a:ext>
            </a:extLst>
          </p:cNvPr>
          <p:cNvGrpSpPr/>
          <p:nvPr/>
        </p:nvGrpSpPr>
        <p:grpSpPr>
          <a:xfrm>
            <a:off x="803086" y="3852216"/>
            <a:ext cx="1113101" cy="2080228"/>
            <a:chOff x="4067944" y="4159770"/>
            <a:chExt cx="1113101" cy="2080228"/>
          </a:xfrm>
        </p:grpSpPr>
        <p:pic>
          <p:nvPicPr>
            <p:cNvPr id="46" name="図 45">
              <a:extLst>
                <a:ext uri="{FF2B5EF4-FFF2-40B4-BE49-F238E27FC236}">
                  <a16:creationId xmlns:a16="http://schemas.microsoft.com/office/drawing/2014/main" id="{39D20674-8435-6AB5-057D-EE865CD8930B}"/>
                </a:ext>
              </a:extLst>
            </p:cNvPr>
            <p:cNvPicPr>
              <a:picLocks noChangeAspect="1"/>
            </p:cNvPicPr>
            <p:nvPr/>
          </p:nvPicPr>
          <p:blipFill>
            <a:blip r:embed="rId6"/>
            <a:stretch>
              <a:fillRect/>
            </a:stretch>
          </p:blipFill>
          <p:spPr>
            <a:xfrm>
              <a:off x="4067944" y="4159770"/>
              <a:ext cx="1054600" cy="2080228"/>
            </a:xfrm>
            <a:prstGeom prst="rect">
              <a:avLst/>
            </a:prstGeom>
          </p:spPr>
        </p:pic>
        <p:sp>
          <p:nvSpPr>
            <p:cNvPr id="48" name="テキスト ボックス 47">
              <a:extLst>
                <a:ext uri="{FF2B5EF4-FFF2-40B4-BE49-F238E27FC236}">
                  <a16:creationId xmlns:a16="http://schemas.microsoft.com/office/drawing/2014/main" id="{BFA349E1-1DF7-603C-DD27-603AD023304F}"/>
                </a:ext>
              </a:extLst>
            </p:cNvPr>
            <p:cNvSpPr txBox="1"/>
            <p:nvPr/>
          </p:nvSpPr>
          <p:spPr>
            <a:xfrm>
              <a:off x="4126444" y="4562144"/>
              <a:ext cx="1054601" cy="1103444"/>
            </a:xfrm>
            <a:prstGeom prst="rect">
              <a:avLst/>
            </a:prstGeom>
            <a:noFill/>
          </p:spPr>
          <p:txBody>
            <a:bodyPr wrap="square">
              <a:spAutoFit/>
            </a:bodyPr>
            <a:lstStyle/>
            <a:p>
              <a:pPr algn="l">
                <a:lnSpc>
                  <a:spcPct val="130000"/>
                </a:lnSpc>
              </a:pPr>
              <a:r>
                <a:rPr lang="ja-JP" altLang="en-US" sz="6000" b="1" dirty="0">
                  <a:solidFill>
                    <a:schemeClr val="accent1"/>
                  </a:solidFill>
                  <a:latin typeface="BIZ UDPゴシック" panose="020B0400000000000000" pitchFamily="50" charset="-128"/>
                  <a:ea typeface="BIZ UDPゴシック" panose="020B0400000000000000" pitchFamily="50" charset="-128"/>
                </a:rPr>
                <a:t>？</a:t>
              </a:r>
              <a:endParaRPr lang="en-US" altLang="ja-JP" sz="4800" b="1" dirty="0">
                <a:solidFill>
                  <a:schemeClr val="accent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04207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AD5A3558-ED4B-A2BF-71AD-9FB40809445A}"/>
              </a:ext>
            </a:extLst>
          </p:cNvPr>
          <p:cNvPicPr>
            <a:picLocks noChangeAspect="1"/>
          </p:cNvPicPr>
          <p:nvPr/>
        </p:nvPicPr>
        <p:blipFill>
          <a:blip r:embed="rId4"/>
          <a:stretch>
            <a:fillRect/>
          </a:stretch>
        </p:blipFill>
        <p:spPr>
          <a:xfrm>
            <a:off x="5671949" y="2322233"/>
            <a:ext cx="2036240" cy="43895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Chrome</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を押します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646331"/>
          </a:xfrm>
          <a:prstGeom prst="rect">
            <a:avLst/>
          </a:prstGeom>
          <a:noFill/>
        </p:spPr>
        <p:txBody>
          <a:bodyPr wrap="square" rtlCol="0" anchor="ctr">
            <a:spAutoFit/>
          </a:bodyPr>
          <a:lstStyle/>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画面右上の</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つの点　　を</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7"/>
          <a:stretch>
            <a:fillRect/>
          </a:stretch>
        </p:blipFill>
        <p:spPr>
          <a:xfrm>
            <a:off x="1427933" y="2330028"/>
            <a:ext cx="1993846"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630374" y="5961975"/>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7407964" y="2475632"/>
            <a:ext cx="336959"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Slide Number Placeholder 5">
            <a:extLst>
              <a:ext uri="{FF2B5EF4-FFF2-40B4-BE49-F238E27FC236}">
                <a16:creationId xmlns:a16="http://schemas.microsoft.com/office/drawing/2014/main" id="{34A87CEA-7B45-620F-E3B9-0C5352124628}"/>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p>
        </p:txBody>
      </p:sp>
      <p:sp>
        <p:nvSpPr>
          <p:cNvPr id="9" name="テキスト ボックス 8">
            <a:extLst>
              <a:ext uri="{FF2B5EF4-FFF2-40B4-BE49-F238E27FC236}">
                <a16:creationId xmlns:a16="http://schemas.microsoft.com/office/drawing/2014/main" id="{8742BFC4-932E-B25E-EB70-1266AAABEA95}"/>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BA45ECF9-95F1-AA42-51FA-F46E394C93F1}"/>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タイトル 1">
            <a:extLst>
              <a:ext uri="{FF2B5EF4-FFF2-40B4-BE49-F238E27FC236}">
                <a16:creationId xmlns:a16="http://schemas.microsoft.com/office/drawing/2014/main" id="{C9036C1C-508F-FB17-B6B5-AB78FC410880}"/>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17" name="タイトル 1">
            <a:extLst>
              <a:ext uri="{FF2B5EF4-FFF2-40B4-BE49-F238E27FC236}">
                <a16:creationId xmlns:a16="http://schemas.microsoft.com/office/drawing/2014/main" id="{9D784C5A-B50A-B616-EA01-1A0E76CDCC3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24" name="図 23">
            <a:extLst>
              <a:ext uri="{FF2B5EF4-FFF2-40B4-BE49-F238E27FC236}">
                <a16:creationId xmlns:a16="http://schemas.microsoft.com/office/drawing/2014/main" id="{23585A32-8445-714F-6E1A-0A8F17D7C36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4730" t="86030" r="25888" b="9639"/>
          <a:stretch/>
        </p:blipFill>
        <p:spPr bwMode="auto">
          <a:xfrm>
            <a:off x="2588468" y="1574076"/>
            <a:ext cx="345270" cy="345270"/>
          </a:xfrm>
          <a:custGeom>
            <a:avLst/>
            <a:gdLst>
              <a:gd name="connsiteX0" fmla="*/ 252000 w 504000"/>
              <a:gd name="connsiteY0" fmla="*/ 0 h 504000"/>
              <a:gd name="connsiteX1" fmla="*/ 504000 w 504000"/>
              <a:gd name="connsiteY1" fmla="*/ 252000 h 504000"/>
              <a:gd name="connsiteX2" fmla="*/ 252000 w 504000"/>
              <a:gd name="connsiteY2" fmla="*/ 504000 h 504000"/>
              <a:gd name="connsiteX3" fmla="*/ 0 w 504000"/>
              <a:gd name="connsiteY3" fmla="*/ 252000 h 504000"/>
              <a:gd name="connsiteX4" fmla="*/ 252000 w 504000"/>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a:moveTo>
                  <a:pt x="252000" y="0"/>
                </a:moveTo>
                <a:cubicBezTo>
                  <a:pt x="391176" y="0"/>
                  <a:pt x="504000" y="112824"/>
                  <a:pt x="504000" y="252000"/>
                </a:cubicBezTo>
                <a:cubicBezTo>
                  <a:pt x="504000" y="391176"/>
                  <a:pt x="391176" y="504000"/>
                  <a:pt x="252000" y="504000"/>
                </a:cubicBezTo>
                <a:cubicBezTo>
                  <a:pt x="112824" y="504000"/>
                  <a:pt x="0" y="391176"/>
                  <a:pt x="0" y="252000"/>
                </a:cubicBezTo>
                <a:cubicBezTo>
                  <a:pt x="0" y="112824"/>
                  <a:pt x="112824" y="0"/>
                  <a:pt x="252000"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6" name="図 25">
            <a:extLst>
              <a:ext uri="{FF2B5EF4-FFF2-40B4-BE49-F238E27FC236}">
                <a16:creationId xmlns:a16="http://schemas.microsoft.com/office/drawing/2014/main" id="{746F7EA3-265A-44F7-E740-70B6BB80EF11}"/>
              </a:ext>
            </a:extLst>
          </p:cNvPr>
          <p:cNvPicPr>
            <a:picLocks noChangeAspect="1"/>
          </p:cNvPicPr>
          <p:nvPr/>
        </p:nvPicPr>
        <p:blipFill rotWithShape="1">
          <a:blip r:embed="rId9"/>
          <a:srcRect l="90372" t="5431" r="3646" b="90678"/>
          <a:stretch/>
        </p:blipFill>
        <p:spPr>
          <a:xfrm>
            <a:off x="7723977" y="1539716"/>
            <a:ext cx="249479" cy="351540"/>
          </a:xfrm>
          <a:prstGeom prst="rect">
            <a:avLst/>
          </a:prstGeom>
          <a:ln>
            <a:noFill/>
          </a:ln>
        </p:spPr>
      </p:pic>
      <p:sp>
        <p:nvSpPr>
          <p:cNvPr id="8" name="テキスト ボックス 7">
            <a:extLst>
              <a:ext uri="{FF2B5EF4-FFF2-40B4-BE49-F238E27FC236}">
                <a16:creationId xmlns:a16="http://schemas.microsoft.com/office/drawing/2014/main" id="{3610CAB1-8968-7265-F8DF-AFC395A5C3E6}"/>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7" name="サブタイトル 2">
            <a:extLst>
              <a:ext uri="{FF2B5EF4-FFF2-40B4-BE49-F238E27FC236}">
                <a16:creationId xmlns:a16="http://schemas.microsoft.com/office/drawing/2014/main" id="{C7843C8D-F57D-AD81-DE06-3FACA0EA778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ブラウザの「プライベート」機能を使ってみよう</a:t>
            </a:r>
          </a:p>
        </p:txBody>
      </p:sp>
    </p:spTree>
    <p:extLst>
      <p:ext uri="{BB962C8B-B14F-4D97-AF65-F5344CB8AC3E}">
        <p14:creationId xmlns:p14="http://schemas.microsoft.com/office/powerpoint/2010/main" val="75926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CE9CBFBD-393C-01C5-E6AF-741FB2951FEC}"/>
              </a:ext>
            </a:extLst>
          </p:cNvPr>
          <p:cNvPicPr>
            <a:picLocks noChangeAspect="1"/>
          </p:cNvPicPr>
          <p:nvPr/>
        </p:nvPicPr>
        <p:blipFill>
          <a:blip r:embed="rId4"/>
          <a:stretch>
            <a:fillRect/>
          </a:stretch>
        </p:blipFill>
        <p:spPr>
          <a:xfrm>
            <a:off x="3559976" y="2401628"/>
            <a:ext cx="2024047"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4015151" cy="646331"/>
          </a:xfrm>
          <a:prstGeom prst="rect">
            <a:avLst/>
          </a:prstGeom>
          <a:noFill/>
        </p:spPr>
        <p:txBody>
          <a:bodyPr wrap="square" lIns="91440" tIns="45720" rIns="91440" bIns="45720" rtlCol="0" anchor="t">
            <a:spAutoFit/>
          </a:bodyPr>
          <a:lstStyle/>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メニューの「新しいシークレットタブ」を押す</a:t>
            </a:r>
            <a:endPar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
        <p:nvSpPr>
          <p:cNvPr id="7" name="タイトル 1">
            <a:extLst>
              <a:ext uri="{FF2B5EF4-FFF2-40B4-BE49-F238E27FC236}">
                <a16:creationId xmlns:a16="http://schemas.microsoft.com/office/drawing/2014/main" id="{9B6F6BA6-CFAC-2B9E-8A13-75F569976B1C}"/>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11" name="タイトル 1">
            <a:extLst>
              <a:ext uri="{FF2B5EF4-FFF2-40B4-BE49-F238E27FC236}">
                <a16:creationId xmlns:a16="http://schemas.microsoft.com/office/drawing/2014/main" id="{3AEF784B-403C-B942-8F30-BF7B2E28759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398A9690-EF52-F6AC-08A3-4326D90F866D}"/>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9" name="四角形: 角を丸くする 18">
            <a:extLst>
              <a:ext uri="{FF2B5EF4-FFF2-40B4-BE49-F238E27FC236}">
                <a16:creationId xmlns:a16="http://schemas.microsoft.com/office/drawing/2014/main" id="{C0F2B9B8-F0B9-254E-397B-6FE296144BC7}"/>
              </a:ext>
            </a:extLst>
          </p:cNvPr>
          <p:cNvSpPr/>
          <p:nvPr/>
        </p:nvSpPr>
        <p:spPr>
          <a:xfrm>
            <a:off x="3991664" y="3081700"/>
            <a:ext cx="168523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0" name="サブタイトル 2">
            <a:extLst>
              <a:ext uri="{FF2B5EF4-FFF2-40B4-BE49-F238E27FC236}">
                <a16:creationId xmlns:a16="http://schemas.microsoft.com/office/drawing/2014/main" id="{C9FED1A0-431E-C422-B286-A84B8B73C0F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ブラウザの「プライベート」機能を使ってみよう</a:t>
            </a:r>
          </a:p>
        </p:txBody>
      </p:sp>
    </p:spTree>
    <p:extLst>
      <p:ext uri="{BB962C8B-B14F-4D97-AF65-F5344CB8AC3E}">
        <p14:creationId xmlns:p14="http://schemas.microsoft.com/office/powerpoint/2010/main" val="393778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2DF07948-604B-3DB9-71D4-8EF17C2492D0}"/>
              </a:ext>
            </a:extLst>
          </p:cNvPr>
          <p:cNvPicPr>
            <a:picLocks noChangeAspect="1"/>
          </p:cNvPicPr>
          <p:nvPr/>
        </p:nvPicPr>
        <p:blipFill>
          <a:blip r:embed="rId4"/>
          <a:stretch>
            <a:fillRect/>
          </a:stretch>
        </p:blipFill>
        <p:spPr>
          <a:xfrm>
            <a:off x="5500854" y="2254916"/>
            <a:ext cx="2481287" cy="4389500"/>
          </a:xfrm>
          <a:prstGeom prst="rect">
            <a:avLst/>
          </a:prstGeom>
        </p:spPr>
      </p:pic>
      <p:pic>
        <p:nvPicPr>
          <p:cNvPr id="24" name="Picture 2">
            <a:extLst>
              <a:ext uri="{FF2B5EF4-FFF2-40B4-BE49-F238E27FC236}">
                <a16:creationId xmlns:a16="http://schemas.microsoft.com/office/drawing/2014/main" id="{3D0BE1ED-EC16-CBDD-338F-CD5956FBA7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180" y="2261420"/>
            <a:ext cx="2474042" cy="44004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1851899" y="6131920"/>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Safari</a:t>
            </a:r>
            <a:r>
              <a:rPr lang="ja-JP" altLang="en-US" dirty="0">
                <a:latin typeface="BIZ UDPゴシック" panose="020B0400000000000000" pitchFamily="50" charset="-128"/>
                <a:ea typeface="BIZ UDPゴシック" panose="020B0400000000000000" pitchFamily="50" charset="-128"/>
              </a:rPr>
              <a:t>　 　 　を押します</a:t>
            </a:r>
          </a:p>
        </p:txBody>
      </p:sp>
      <p:sp>
        <p:nvSpPr>
          <p:cNvPr id="25" name="四角形: 角を丸くする 24">
            <a:extLst>
              <a:ext uri="{FF2B5EF4-FFF2-40B4-BE49-F238E27FC236}">
                <a16:creationId xmlns:a16="http://schemas.microsoft.com/office/drawing/2014/main" id="{A4C4995C-D652-E6A2-5153-C15BD6C81814}"/>
              </a:ext>
            </a:extLst>
          </p:cNvPr>
          <p:cNvSpPr/>
          <p:nvPr/>
        </p:nvSpPr>
        <p:spPr>
          <a:xfrm>
            <a:off x="7593767" y="6304359"/>
            <a:ext cx="344947" cy="36000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B858BF6-75A1-6C44-5B25-60F7B09B27EC}"/>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646331"/>
          </a:xfrm>
          <a:prstGeom prst="rect">
            <a:avLst/>
          </a:prstGeom>
          <a:noFill/>
        </p:spPr>
        <p:txBody>
          <a:bodyPr wrap="square" rtlCol="0" anchor="ctr">
            <a:spAutoFit/>
          </a:bodyPr>
          <a:lstStyle/>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画面右下の二重の四角マーク　　</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　　　を押します</a:t>
            </a:r>
            <a:endPar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タイトル 1">
            <a:extLst>
              <a:ext uri="{FF2B5EF4-FFF2-40B4-BE49-F238E27FC236}">
                <a16:creationId xmlns:a16="http://schemas.microsoft.com/office/drawing/2014/main" id="{579B0016-3966-F02D-5DE6-744E2181A5C2}"/>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19" name="タイトル 1">
            <a:extLst>
              <a:ext uri="{FF2B5EF4-FFF2-40B4-BE49-F238E27FC236}">
                <a16:creationId xmlns:a16="http://schemas.microsoft.com/office/drawing/2014/main" id="{0DC54BAF-0EB4-D4DC-2E9E-5D0A1226F08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26" name="図 25">
            <a:extLst>
              <a:ext uri="{FF2B5EF4-FFF2-40B4-BE49-F238E27FC236}">
                <a16:creationId xmlns:a16="http://schemas.microsoft.com/office/drawing/2014/main" id="{485EAC03-7C7E-5E56-C1C5-BA9826A1EA06}"/>
              </a:ext>
            </a:extLst>
          </p:cNvPr>
          <p:cNvPicPr>
            <a:picLocks noChangeAspect="1"/>
          </p:cNvPicPr>
          <p:nvPr/>
        </p:nvPicPr>
        <p:blipFill>
          <a:blip r:embed="rId8"/>
          <a:srcRect l="4277" t="4303" r="5920" b="5894"/>
          <a:stretch>
            <a:fillRect/>
          </a:stretch>
        </p:blipFill>
        <p:spPr>
          <a:xfrm>
            <a:off x="2355899" y="1530232"/>
            <a:ext cx="395621" cy="395621"/>
          </a:xfrm>
          <a:custGeom>
            <a:avLst/>
            <a:gdLst>
              <a:gd name="connsiteX0" fmla="*/ 161860 w 756000"/>
              <a:gd name="connsiteY0" fmla="*/ 0 h 756000"/>
              <a:gd name="connsiteX1" fmla="*/ 594140 w 756000"/>
              <a:gd name="connsiteY1" fmla="*/ 0 h 756000"/>
              <a:gd name="connsiteX2" fmla="*/ 756000 w 756000"/>
              <a:gd name="connsiteY2" fmla="*/ 161860 h 756000"/>
              <a:gd name="connsiteX3" fmla="*/ 756000 w 756000"/>
              <a:gd name="connsiteY3" fmla="*/ 594140 h 756000"/>
              <a:gd name="connsiteX4" fmla="*/ 594140 w 756000"/>
              <a:gd name="connsiteY4" fmla="*/ 756000 h 756000"/>
              <a:gd name="connsiteX5" fmla="*/ 161860 w 756000"/>
              <a:gd name="connsiteY5" fmla="*/ 756000 h 756000"/>
              <a:gd name="connsiteX6" fmla="*/ 0 w 756000"/>
              <a:gd name="connsiteY6" fmla="*/ 594140 h 756000"/>
              <a:gd name="connsiteX7" fmla="*/ 0 w 756000"/>
              <a:gd name="connsiteY7" fmla="*/ 161860 h 756000"/>
              <a:gd name="connsiteX8" fmla="*/ 161860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61860" y="0"/>
                </a:moveTo>
                <a:lnTo>
                  <a:pt x="594140" y="0"/>
                </a:lnTo>
                <a:cubicBezTo>
                  <a:pt x="683533" y="0"/>
                  <a:pt x="756000" y="72467"/>
                  <a:pt x="756000" y="161860"/>
                </a:cubicBezTo>
                <a:lnTo>
                  <a:pt x="756000" y="594140"/>
                </a:lnTo>
                <a:cubicBezTo>
                  <a:pt x="756000" y="683533"/>
                  <a:pt x="683533" y="756000"/>
                  <a:pt x="594140" y="756000"/>
                </a:cubicBezTo>
                <a:lnTo>
                  <a:pt x="161860" y="756000"/>
                </a:lnTo>
                <a:cubicBezTo>
                  <a:pt x="72467" y="756000"/>
                  <a:pt x="0" y="683533"/>
                  <a:pt x="0" y="594140"/>
                </a:cubicBezTo>
                <a:lnTo>
                  <a:pt x="0" y="161860"/>
                </a:lnTo>
                <a:cubicBezTo>
                  <a:pt x="0" y="72467"/>
                  <a:pt x="72467" y="0"/>
                  <a:pt x="161860" y="0"/>
                </a:cubicBezTo>
                <a:close/>
              </a:path>
            </a:pathLst>
          </a:custGeom>
        </p:spPr>
      </p:pic>
      <p:sp>
        <p:nvSpPr>
          <p:cNvPr id="27" name="サブタイトル 2">
            <a:extLst>
              <a:ext uri="{FF2B5EF4-FFF2-40B4-BE49-F238E27FC236}">
                <a16:creationId xmlns:a16="http://schemas.microsoft.com/office/drawing/2014/main" id="{B732879C-9BB9-C0C4-AA8B-51F4B5E6872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ブラウザの「プライベート」機能を使ってみよう</a:t>
            </a:r>
          </a:p>
        </p:txBody>
      </p:sp>
      <p:pic>
        <p:nvPicPr>
          <p:cNvPr id="29" name="Picture 3">
            <a:extLst>
              <a:ext uri="{FF2B5EF4-FFF2-40B4-BE49-F238E27FC236}">
                <a16:creationId xmlns:a16="http://schemas.microsoft.com/office/drawing/2014/main" id="{5761A42E-1338-C126-55A1-14A7A26C974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5938" t="93608" r="2091" b="670"/>
          <a:stretch/>
        </p:blipFill>
        <p:spPr bwMode="auto">
          <a:xfrm>
            <a:off x="5779484" y="1839126"/>
            <a:ext cx="293664" cy="2496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20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a:extLst>
              <a:ext uri="{FF2B5EF4-FFF2-40B4-BE49-F238E27FC236}">
                <a16:creationId xmlns:a16="http://schemas.microsoft.com/office/drawing/2014/main" id="{09F2FFB0-28A3-7D8C-EC4B-ABE2504A5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199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646331"/>
          </a:xfrm>
          <a:prstGeom prst="rect">
            <a:avLst/>
          </a:prstGeom>
          <a:noFill/>
        </p:spPr>
        <p:txBody>
          <a:bodyPr wrap="square" lIns="91440" tIns="45720" rIns="91440" bIns="45720" rtlCol="0" anchor="t">
            <a:spAutoFit/>
          </a:bodyPr>
          <a:lstStyle/>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画面下部の「プライベート」を</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978822" y="6022775"/>
            <a:ext cx="1215478" cy="48774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p>
        </p:txBody>
      </p:sp>
      <p:sp>
        <p:nvSpPr>
          <p:cNvPr id="6" name="タイトル 1">
            <a:extLst>
              <a:ext uri="{FF2B5EF4-FFF2-40B4-BE49-F238E27FC236}">
                <a16:creationId xmlns:a16="http://schemas.microsoft.com/office/drawing/2014/main" id="{D25385D3-E0C4-142F-5BBE-1CEFA57D40D6}"/>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7" name="タイトル 1">
            <a:extLst>
              <a:ext uri="{FF2B5EF4-FFF2-40B4-BE49-F238E27FC236}">
                <a16:creationId xmlns:a16="http://schemas.microsoft.com/office/drawing/2014/main" id="{08B0EBC7-D855-3CDF-AA7F-21CE2CF9E81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105E097E-8B1D-0D00-01FB-4EAC81573C70}"/>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9" name="サブタイトル 2">
            <a:extLst>
              <a:ext uri="{FF2B5EF4-FFF2-40B4-BE49-F238E27FC236}">
                <a16:creationId xmlns:a16="http://schemas.microsoft.com/office/drawing/2014/main" id="{2A8FA472-0D25-61CB-CC36-BC81204DA51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ブラウザの「プライベート」機能を使ってみよう</a:t>
            </a:r>
          </a:p>
        </p:txBody>
      </p:sp>
    </p:spTree>
    <p:extLst>
      <p:ext uri="{BB962C8B-B14F-4D97-AF65-F5344CB8AC3E}">
        <p14:creationId xmlns:p14="http://schemas.microsoft.com/office/powerpoint/2010/main" val="54069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0EA1688E-B6FA-EC5E-E9A1-FAA8CFC52EBF}"/>
              </a:ext>
            </a:extLst>
          </p:cNvPr>
          <p:cNvGrpSpPr/>
          <p:nvPr/>
        </p:nvGrpSpPr>
        <p:grpSpPr>
          <a:xfrm>
            <a:off x="1818414" y="261841"/>
            <a:ext cx="6958068" cy="1732060"/>
            <a:chOff x="1818414" y="172941"/>
            <a:chExt cx="6958068" cy="1732060"/>
          </a:xfrm>
        </p:grpSpPr>
        <p:sp>
          <p:nvSpPr>
            <p:cNvPr id="2" name="正方形/長方形 1">
              <a:extLst>
                <a:ext uri="{FF2B5EF4-FFF2-40B4-BE49-F238E27FC236}">
                  <a16:creationId xmlns:a16="http://schemas.microsoft.com/office/drawing/2014/main" id="{6374BB15-A169-5C94-3C4F-88E892240E44}"/>
                </a:ext>
              </a:extLst>
            </p:cNvPr>
            <p:cNvSpPr/>
            <p:nvPr/>
          </p:nvSpPr>
          <p:spPr>
            <a:xfrm>
              <a:off x="2547256" y="634597"/>
              <a:ext cx="6229226" cy="1270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デジタルリテラシーとは</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２</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ソーシャルメディアとは</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４</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５</a:t>
              </a: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41FF4BF9-7568-38E8-570E-2CA1901C9249}"/>
                </a:ext>
              </a:extLst>
            </p:cNvPr>
            <p:cNvSpPr/>
            <p:nvPr/>
          </p:nvSpPr>
          <p:spPr>
            <a:xfrm>
              <a:off x="1871664" y="634596"/>
              <a:ext cx="675592" cy="1270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p:txBody>
        </p:sp>
        <p:sp>
          <p:nvSpPr>
            <p:cNvPr id="7" name="テキスト ボックス 6">
              <a:extLst>
                <a:ext uri="{FF2B5EF4-FFF2-40B4-BE49-F238E27FC236}">
                  <a16:creationId xmlns:a16="http://schemas.microsoft.com/office/drawing/2014/main" id="{5326493A-DC41-22B3-93B4-87D02D949DA9}"/>
                </a:ext>
              </a:extLst>
            </p:cNvPr>
            <p:cNvSpPr txBox="1"/>
            <p:nvPr/>
          </p:nvSpPr>
          <p:spPr>
            <a:xfrm>
              <a:off x="1818414" y="1729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１．デジタルリテラシーについて</a:t>
              </a:r>
            </a:p>
          </p:txBody>
        </p:sp>
      </p:grpSp>
      <p:grpSp>
        <p:nvGrpSpPr>
          <p:cNvPr id="16" name="グループ化 15">
            <a:extLst>
              <a:ext uri="{FF2B5EF4-FFF2-40B4-BE49-F238E27FC236}">
                <a16:creationId xmlns:a16="http://schemas.microsoft.com/office/drawing/2014/main" id="{8EEE55CA-D044-A87E-FB20-4F7477FFF461}"/>
              </a:ext>
            </a:extLst>
          </p:cNvPr>
          <p:cNvGrpSpPr/>
          <p:nvPr/>
        </p:nvGrpSpPr>
        <p:grpSpPr>
          <a:xfrm>
            <a:off x="1818414" y="2040915"/>
            <a:ext cx="6958068" cy="923311"/>
            <a:chOff x="1871664" y="2032002"/>
            <a:chExt cx="6958068" cy="923311"/>
          </a:xfrm>
        </p:grpSpPr>
        <p:sp>
          <p:nvSpPr>
            <p:cNvPr id="8" name="正方形/長方形 7">
              <a:extLst>
                <a:ext uri="{FF2B5EF4-FFF2-40B4-BE49-F238E27FC236}">
                  <a16:creationId xmlns:a16="http://schemas.microsoft.com/office/drawing/2014/main" id="{9FE9CADD-6E71-FDDB-5700-E2DED576D7D0}"/>
                </a:ext>
              </a:extLst>
            </p:cNvPr>
            <p:cNvSpPr/>
            <p:nvPr/>
          </p:nvSpPr>
          <p:spPr>
            <a:xfrm>
              <a:off x="2600506" y="2493658"/>
              <a:ext cx="6229226"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インターネットの特徴等を理解する</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７</a:t>
              </a:r>
            </a:p>
          </p:txBody>
        </p:sp>
        <p:sp>
          <p:nvSpPr>
            <p:cNvPr id="10" name="正方形/長方形 9">
              <a:extLst>
                <a:ext uri="{FF2B5EF4-FFF2-40B4-BE49-F238E27FC236}">
                  <a16:creationId xmlns:a16="http://schemas.microsoft.com/office/drawing/2014/main" id="{1F4F358D-13D1-6BCC-5E6D-7316B536D73C}"/>
                </a:ext>
              </a:extLst>
            </p:cNvPr>
            <p:cNvSpPr/>
            <p:nvPr/>
          </p:nvSpPr>
          <p:spPr>
            <a:xfrm>
              <a:off x="1924914" y="2493657"/>
              <a:ext cx="675592"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p:txBody>
        </p:sp>
        <p:sp>
          <p:nvSpPr>
            <p:cNvPr id="11" name="テキスト ボックス 10">
              <a:extLst>
                <a:ext uri="{FF2B5EF4-FFF2-40B4-BE49-F238E27FC236}">
                  <a16:creationId xmlns:a16="http://schemas.microsoft.com/office/drawing/2014/main" id="{44C2168E-BCC4-7BE5-A6F2-A3AD100D5730}"/>
                </a:ext>
              </a:extLst>
            </p:cNvPr>
            <p:cNvSpPr txBox="1"/>
            <p:nvPr/>
          </p:nvSpPr>
          <p:spPr>
            <a:xfrm>
              <a:off x="1871664" y="203200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インターネットを安心・安全に使うために </a:t>
              </a:r>
            </a:p>
          </p:txBody>
        </p:sp>
      </p:grpSp>
      <p:grpSp>
        <p:nvGrpSpPr>
          <p:cNvPr id="17" name="グループ化 16">
            <a:extLst>
              <a:ext uri="{FF2B5EF4-FFF2-40B4-BE49-F238E27FC236}">
                <a16:creationId xmlns:a16="http://schemas.microsoft.com/office/drawing/2014/main" id="{F382B163-0954-85C5-5F7F-F3FE8614B292}"/>
              </a:ext>
            </a:extLst>
          </p:cNvPr>
          <p:cNvGrpSpPr/>
          <p:nvPr/>
        </p:nvGrpSpPr>
        <p:grpSpPr>
          <a:xfrm>
            <a:off x="1818414" y="3011239"/>
            <a:ext cx="6958068" cy="923311"/>
            <a:chOff x="1871664" y="2032002"/>
            <a:chExt cx="6958068" cy="923311"/>
          </a:xfrm>
        </p:grpSpPr>
        <p:sp>
          <p:nvSpPr>
            <p:cNvPr id="18" name="正方形/長方形 17">
              <a:extLst>
                <a:ext uri="{FF2B5EF4-FFF2-40B4-BE49-F238E27FC236}">
                  <a16:creationId xmlns:a16="http://schemas.microsoft.com/office/drawing/2014/main" id="{4CAD1E87-E689-9EEE-ABAF-CEA38CBFBC93}"/>
                </a:ext>
              </a:extLst>
            </p:cNvPr>
            <p:cNvSpPr/>
            <p:nvPr/>
          </p:nvSpPr>
          <p:spPr>
            <a:xfrm>
              <a:off x="2600506" y="2493658"/>
              <a:ext cx="6229226"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インターネット利用において気を付けるポイント</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２</a:t>
              </a:r>
              <a:r>
                <a:rPr lang="en-US" altLang="ja-JP" dirty="0">
                  <a:ln w="0"/>
                  <a:solidFill>
                    <a:prstClr val="black"/>
                  </a:solidFill>
                  <a:latin typeface="BIZ UDPゴシック" panose="020B0400000000000000" pitchFamily="50" charset="-128"/>
                  <a:ea typeface="BIZ UDPゴシック" panose="020B0400000000000000" pitchFamily="50" charset="-128"/>
                </a:rPr>
                <a:t>2</a:t>
              </a:r>
              <a:endParaRPr lang="ja-JP" altLang="en-US" dirty="0">
                <a:ln w="0"/>
                <a:solidFill>
                  <a:prstClr val="black"/>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29FD9656-D7E9-FCFD-88F0-9ED864FC4C67}"/>
                </a:ext>
              </a:extLst>
            </p:cNvPr>
            <p:cNvSpPr/>
            <p:nvPr/>
          </p:nvSpPr>
          <p:spPr>
            <a:xfrm>
              <a:off x="1924914" y="2493657"/>
              <a:ext cx="675592"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p:txBody>
        </p:sp>
        <p:sp>
          <p:nvSpPr>
            <p:cNvPr id="20" name="テキスト ボックス 19">
              <a:extLst>
                <a:ext uri="{FF2B5EF4-FFF2-40B4-BE49-F238E27FC236}">
                  <a16:creationId xmlns:a16="http://schemas.microsoft.com/office/drawing/2014/main" id="{2816C7AE-AEAC-9313-0249-2CA67523E11C}"/>
                </a:ext>
              </a:extLst>
            </p:cNvPr>
            <p:cNvSpPr txBox="1"/>
            <p:nvPr/>
          </p:nvSpPr>
          <p:spPr>
            <a:xfrm>
              <a:off x="1871664" y="203200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インターネット利用において気をつけるポイント</a:t>
              </a:r>
            </a:p>
          </p:txBody>
        </p:sp>
      </p:grpSp>
      <p:grpSp>
        <p:nvGrpSpPr>
          <p:cNvPr id="25" name="グループ化 24">
            <a:extLst>
              <a:ext uri="{FF2B5EF4-FFF2-40B4-BE49-F238E27FC236}">
                <a16:creationId xmlns:a16="http://schemas.microsoft.com/office/drawing/2014/main" id="{0259F199-4C67-0BEA-D730-EF9EE5E1BCCB}"/>
              </a:ext>
            </a:extLst>
          </p:cNvPr>
          <p:cNvGrpSpPr/>
          <p:nvPr/>
        </p:nvGrpSpPr>
        <p:grpSpPr>
          <a:xfrm>
            <a:off x="1871664" y="3981563"/>
            <a:ext cx="6958068" cy="2660537"/>
            <a:chOff x="1871664" y="3892663"/>
            <a:chExt cx="6958068" cy="2660537"/>
          </a:xfrm>
        </p:grpSpPr>
        <p:sp>
          <p:nvSpPr>
            <p:cNvPr id="22" name="正方形/長方形 21">
              <a:extLst>
                <a:ext uri="{FF2B5EF4-FFF2-40B4-BE49-F238E27FC236}">
                  <a16:creationId xmlns:a16="http://schemas.microsoft.com/office/drawing/2014/main" id="{314DCD35-8E81-9C10-C524-7027F785DFDB}"/>
                </a:ext>
              </a:extLst>
            </p:cNvPr>
            <p:cNvSpPr/>
            <p:nvPr/>
          </p:nvSpPr>
          <p:spPr>
            <a:xfrm>
              <a:off x="2600506" y="4354319"/>
              <a:ext cx="6229226" cy="219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型ロマンス詐欺とは</a:t>
              </a:r>
              <a:r>
                <a:rPr lang="en-US" altLang="ja-JP" dirty="0">
                  <a:ln w="0"/>
                  <a:solidFill>
                    <a:prstClr val="black"/>
                  </a:solidFill>
                  <a:latin typeface="BIZ UDPゴシック" panose="020B0400000000000000" pitchFamily="50" charset="-128"/>
                  <a:ea typeface="BIZ UDPゴシック" panose="020B0400000000000000" pitchFamily="50" charset="-128"/>
                </a:rPr>
                <a:t>…………………………………P28</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型ロマンス詐欺の具体事例</a:t>
              </a:r>
              <a:r>
                <a:rPr lang="en-US" altLang="ja-JP" dirty="0">
                  <a:ln w="0"/>
                  <a:solidFill>
                    <a:prstClr val="black"/>
                  </a:solidFill>
                  <a:latin typeface="BIZ UDPゴシック" panose="020B0400000000000000" pitchFamily="50" charset="-128"/>
                  <a:ea typeface="BIZ UDPゴシック" panose="020B0400000000000000" pitchFamily="50" charset="-128"/>
                </a:rPr>
                <a:t>…………………………P29</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型投資詐欺とは</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３</a:t>
              </a:r>
              <a:r>
                <a:rPr lang="en-US" altLang="ja-JP" dirty="0">
                  <a:ln w="0"/>
                  <a:solidFill>
                    <a:prstClr val="black"/>
                  </a:solidFill>
                  <a:latin typeface="BIZ UDPゴシック" panose="020B0400000000000000" pitchFamily="50" charset="-128"/>
                  <a:ea typeface="BIZ UDPゴシック" panose="020B0400000000000000" pitchFamily="50" charset="-128"/>
                </a:rPr>
                <a:t>0</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型投資詐欺の具体事例</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３</a:t>
              </a:r>
              <a:r>
                <a:rPr lang="en-US" altLang="ja-JP" dirty="0">
                  <a:ln w="0"/>
                  <a:solidFill>
                    <a:prstClr val="black"/>
                  </a:solidFill>
                  <a:latin typeface="BIZ UDPゴシック" panose="020B0400000000000000" pitchFamily="50" charset="-128"/>
                  <a:ea typeface="BIZ UDPゴシック" panose="020B0400000000000000" pitchFamily="50" charset="-128"/>
                </a:rPr>
                <a:t>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信頼できる相談先の例</a:t>
              </a:r>
              <a:r>
                <a:rPr lang="en-US" altLang="ja-JP" dirty="0">
                  <a:ln w="0"/>
                  <a:solidFill>
                    <a:prstClr val="black"/>
                  </a:solidFill>
                  <a:latin typeface="BIZ UDPゴシック" panose="020B0400000000000000" pitchFamily="50" charset="-128"/>
                  <a:ea typeface="BIZ UDPゴシック" panose="020B0400000000000000" pitchFamily="50" charset="-128"/>
                </a:rPr>
                <a:t>……………………………………P32</a:t>
              </a:r>
              <a:endParaRPr lang="ja-JP" altLang="en-US" dirty="0">
                <a:ln w="0"/>
                <a:solidFill>
                  <a:prstClr val="black"/>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BAE38705-757A-81A9-8260-6867A06CC51A}"/>
                </a:ext>
              </a:extLst>
            </p:cNvPr>
            <p:cNvSpPr/>
            <p:nvPr/>
          </p:nvSpPr>
          <p:spPr>
            <a:xfrm>
              <a:off x="1924914" y="4354318"/>
              <a:ext cx="675592" cy="219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4-E</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C3007D08-6434-763F-5E10-8863F423AD7A}"/>
                </a:ext>
              </a:extLst>
            </p:cNvPr>
            <p:cNvSpPr txBox="1"/>
            <p:nvPr/>
          </p:nvSpPr>
          <p:spPr>
            <a:xfrm>
              <a:off x="1871664" y="3892663"/>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４．</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SNS</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での詐欺被害にあわないために</a:t>
              </a:r>
            </a:p>
          </p:txBody>
        </p:sp>
      </p:grpSp>
    </p:spTree>
    <p:extLst>
      <p:ext uri="{BB962C8B-B14F-4D97-AF65-F5344CB8AC3E}">
        <p14:creationId xmlns:p14="http://schemas.microsoft.com/office/powerpoint/2010/main" val="249316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8" name="テキスト ボックス 7">
            <a:extLst>
              <a:ext uri="{FF2B5EF4-FFF2-40B4-BE49-F238E27FC236}">
                <a16:creationId xmlns:a16="http://schemas.microsoft.com/office/drawing/2014/main" id="{A336DBFB-5334-7A77-CECF-68D4EC06FE95}"/>
              </a:ext>
            </a:extLst>
          </p:cNvPr>
          <p:cNvSpPr txBox="1"/>
          <p:nvPr/>
        </p:nvSpPr>
        <p:spPr>
          <a:xfrm>
            <a:off x="486573" y="1703324"/>
            <a:ext cx="3803158" cy="682046"/>
          </a:xfrm>
          <a:prstGeom prst="rect">
            <a:avLst/>
          </a:prstGeom>
          <a:noFill/>
        </p:spPr>
        <p:txBody>
          <a:bodyPr wrap="square">
            <a:spAutoFit/>
          </a:bodyPr>
          <a:lstStyle/>
          <a:p>
            <a:pPr>
              <a:lnSpc>
                <a:spcPct val="130000"/>
              </a:lnSpc>
            </a:pPr>
            <a:r>
              <a:rPr lang="ja-JP" altLang="en-US" sz="1600" b="1" dirty="0">
                <a:solidFill>
                  <a:srgbClr val="4472C4"/>
                </a:solidFill>
                <a:latin typeface="BIZ UDPゴシック" panose="020B0400000000000000" pitchFamily="50" charset="-128"/>
                <a:ea typeface="BIZ UDPゴシック" panose="020B0400000000000000" pitchFamily="50" charset="-128"/>
              </a:rPr>
              <a:t>「偽情報」とは？</a:t>
            </a:r>
          </a:p>
          <a:p>
            <a:pPr>
              <a:lnSpc>
                <a:spcPct val="130000"/>
              </a:lnSpc>
            </a:pPr>
            <a:r>
              <a:rPr lang="ja-JP" altLang="en-US" sz="1600" dirty="0">
                <a:latin typeface="BIZ UDPゴシック" panose="020B0400000000000000" pitchFamily="50" charset="-128"/>
                <a:ea typeface="BIZ UDPゴシック" panose="020B0400000000000000" pitchFamily="50" charset="-128"/>
              </a:rPr>
              <a:t>　意図的に流通・拡散されたウソの情報</a:t>
            </a:r>
          </a:p>
        </p:txBody>
      </p:sp>
      <p:sp>
        <p:nvSpPr>
          <p:cNvPr id="19" name="正方形/長方形 18">
            <a:extLst>
              <a:ext uri="{FF2B5EF4-FFF2-40B4-BE49-F238E27FC236}">
                <a16:creationId xmlns:a16="http://schemas.microsoft.com/office/drawing/2014/main" id="{5C4460F3-3845-6878-8E66-3C03282D8CD3}"/>
              </a:ext>
            </a:extLst>
          </p:cNvPr>
          <p:cNvSpPr/>
          <p:nvPr/>
        </p:nvSpPr>
        <p:spPr>
          <a:xfrm>
            <a:off x="182255" y="4527481"/>
            <a:ext cx="6417506" cy="1682683"/>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b="1" dirty="0">
                <a:solidFill>
                  <a:srgbClr val="4472C4"/>
                </a:solidFill>
                <a:latin typeface="BIZ UDPゴシック" panose="020B0400000000000000" pitchFamily="50" charset="-128"/>
                <a:ea typeface="BIZ UDPゴシック" panose="020B0400000000000000" pitchFamily="50" charset="-128"/>
              </a:rPr>
              <a:t>事例（誤情報）</a:t>
            </a:r>
          </a:p>
          <a:p>
            <a:pPr>
              <a:lnSpc>
                <a:spcPct val="130000"/>
              </a:lnSpc>
            </a:pPr>
            <a:r>
              <a:rPr lang="ja-JP" altLang="en-US" sz="1600" dirty="0">
                <a:solidFill>
                  <a:schemeClr val="tx1"/>
                </a:solidFill>
                <a:latin typeface="BIZ UDPゴシック" panose="020B0400000000000000" pitchFamily="50" charset="-128"/>
                <a:ea typeface="BIZ UDPゴシック" panose="020B0400000000000000" pitchFamily="50" charset="-128"/>
              </a:rPr>
              <a:t>コロナ禍の</a:t>
            </a:r>
            <a:r>
              <a:rPr lang="en-US" altLang="ja-JP" sz="1600" dirty="0">
                <a:solidFill>
                  <a:schemeClr val="tx1"/>
                </a:solidFill>
                <a:latin typeface="BIZ UDPゴシック" panose="020B0400000000000000" pitchFamily="50" charset="-128"/>
                <a:ea typeface="BIZ UDPゴシック" panose="020B0400000000000000" pitchFamily="50" charset="-128"/>
              </a:rPr>
              <a:t>2020</a:t>
            </a:r>
            <a:r>
              <a:rPr lang="ja-JP" altLang="en-US" sz="1600" dirty="0">
                <a:solidFill>
                  <a:schemeClr val="tx1"/>
                </a:solidFill>
                <a:latin typeface="BIZ UDPゴシック" panose="020B0400000000000000" pitchFamily="50" charset="-128"/>
                <a:ea typeface="BIZ UDPゴシック" panose="020B0400000000000000" pitchFamily="50" charset="-128"/>
              </a:rPr>
              <a:t>年</a:t>
            </a:r>
            <a:r>
              <a:rPr lang="en-US" altLang="ja-JP" sz="1600" dirty="0">
                <a:solidFill>
                  <a:schemeClr val="tx1"/>
                </a:solidFill>
                <a:latin typeface="BIZ UDPゴシック" panose="020B0400000000000000" pitchFamily="50" charset="-128"/>
                <a:ea typeface="BIZ UDPゴシック" panose="020B0400000000000000" pitchFamily="50" charset="-128"/>
              </a:rPr>
              <a:t>4</a:t>
            </a:r>
            <a:r>
              <a:rPr lang="ja-JP" altLang="en-US" sz="1600" dirty="0">
                <a:solidFill>
                  <a:schemeClr val="tx1"/>
                </a:solidFill>
                <a:latin typeface="BIZ UDPゴシック" panose="020B0400000000000000" pitchFamily="50" charset="-128"/>
                <a:ea typeface="BIZ UDPゴシック" panose="020B0400000000000000" pitchFamily="50" charset="-128"/>
              </a:rPr>
              <a:t>月。「深く息を吸って</a:t>
            </a:r>
            <a:r>
              <a:rPr lang="en-US" altLang="ja-JP" sz="1600" dirty="0">
                <a:solidFill>
                  <a:schemeClr val="tx1"/>
                </a:solidFill>
                <a:latin typeface="BIZ UDPゴシック" panose="020B0400000000000000" pitchFamily="50" charset="-128"/>
                <a:ea typeface="BIZ UDPゴシック" panose="020B0400000000000000" pitchFamily="50" charset="-128"/>
              </a:rPr>
              <a:t>10</a:t>
            </a:r>
            <a:r>
              <a:rPr lang="ja-JP" altLang="en-US" sz="1600" dirty="0">
                <a:solidFill>
                  <a:schemeClr val="tx1"/>
                </a:solidFill>
                <a:latin typeface="BIZ UDPゴシック" panose="020B0400000000000000" pitchFamily="50" charset="-128"/>
                <a:ea typeface="BIZ UDPゴシック" panose="020B0400000000000000" pitchFamily="50" charset="-128"/>
              </a:rPr>
              <a:t>秒我慢できれば</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tx1"/>
                </a:solidFill>
                <a:latin typeface="BIZ UDPゴシック" panose="020B0400000000000000" pitchFamily="50" charset="-128"/>
                <a:ea typeface="BIZ UDPゴシック" panose="020B0400000000000000" pitchFamily="50" charset="-128"/>
              </a:rPr>
              <a:t>新型コロナに感染していない」という誤ったセルフチェックが、メッセージアプリにおいてチェーンメール形式で広がりました。</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B393490F-9416-ABB3-B1B9-3DF1F1EF8777}"/>
              </a:ext>
            </a:extLst>
          </p:cNvPr>
          <p:cNvSpPr/>
          <p:nvPr/>
        </p:nvSpPr>
        <p:spPr>
          <a:xfrm>
            <a:off x="182255" y="2664174"/>
            <a:ext cx="6417507"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実際の事例</a:t>
            </a:r>
          </a:p>
        </p:txBody>
      </p:sp>
      <p:sp>
        <p:nvSpPr>
          <p:cNvPr id="25" name="正方形/長方形 24">
            <a:extLst>
              <a:ext uri="{FF2B5EF4-FFF2-40B4-BE49-F238E27FC236}">
                <a16:creationId xmlns:a16="http://schemas.microsoft.com/office/drawing/2014/main" id="{E26E663E-924F-CEE1-A75A-9892F06AF4E1}"/>
              </a:ext>
            </a:extLst>
          </p:cNvPr>
          <p:cNvSpPr/>
          <p:nvPr/>
        </p:nvSpPr>
        <p:spPr>
          <a:xfrm>
            <a:off x="182255" y="3203623"/>
            <a:ext cx="6417507" cy="1205344"/>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b="1" dirty="0">
                <a:solidFill>
                  <a:srgbClr val="4472C4"/>
                </a:solidFill>
                <a:latin typeface="BIZ UDPゴシック" panose="020B0400000000000000" pitchFamily="50" charset="-128"/>
                <a:ea typeface="BIZ UDPゴシック" panose="020B0400000000000000" pitchFamily="50" charset="-128"/>
              </a:rPr>
              <a:t>事例（偽情報）</a:t>
            </a:r>
            <a:endParaRPr lang="en-US" altLang="ja-JP" b="1"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tx1"/>
                </a:solidFill>
                <a:latin typeface="BIZ UDPゴシック" panose="020B0400000000000000" pitchFamily="50" charset="-128"/>
                <a:ea typeface="BIZ UDPゴシック" panose="020B0400000000000000" pitchFamily="50" charset="-128"/>
              </a:rPr>
              <a:t>災害時、 「動物園から動物が逃げて街を歩き回っている！」と</a:t>
            </a:r>
            <a:r>
              <a:rPr lang="en-US" altLang="ja-JP" sz="1600" dirty="0">
                <a:solidFill>
                  <a:schemeClr val="tx1"/>
                </a:solidFill>
                <a:latin typeface="BIZ UDPゴシック" panose="020B0400000000000000" pitchFamily="50" charset="-128"/>
                <a:ea typeface="BIZ UDPゴシック" panose="020B0400000000000000" pitchFamily="50" charset="-128"/>
              </a:rPr>
              <a:t>SNS</a:t>
            </a:r>
            <a:r>
              <a:rPr lang="ja-JP" altLang="en-US" sz="1600" dirty="0">
                <a:solidFill>
                  <a:schemeClr val="tx1"/>
                </a:solidFill>
                <a:latin typeface="BIZ UDPゴシック" panose="020B0400000000000000" pitchFamily="50" charset="-128"/>
                <a:ea typeface="BIZ UDPゴシック" panose="020B0400000000000000" pitchFamily="50" charset="-128"/>
              </a:rPr>
              <a:t>で何者かが</a:t>
            </a:r>
            <a:r>
              <a:rPr lang="ja-JP" altLang="en-US" sz="1600" dirty="0">
                <a:solidFill>
                  <a:srgbClr val="FF0000"/>
                </a:solidFill>
                <a:latin typeface="BIZ UDPゴシック" panose="020B0400000000000000" pitchFamily="50" charset="-128"/>
                <a:ea typeface="BIZ UDPゴシック" panose="020B0400000000000000" pitchFamily="50" charset="-128"/>
              </a:rPr>
              <a:t>意図的に</a:t>
            </a:r>
            <a:r>
              <a:rPr lang="ja-JP" altLang="en-US" sz="1600" dirty="0">
                <a:solidFill>
                  <a:schemeClr val="tx1"/>
                </a:solidFill>
                <a:latin typeface="BIZ UDPゴシック" panose="020B0400000000000000" pitchFamily="50" charset="-128"/>
                <a:ea typeface="BIZ UDPゴシック" panose="020B0400000000000000" pitchFamily="50" charset="-128"/>
              </a:rPr>
              <a:t>誤った情報を拡散させてしまいました。</a:t>
            </a:r>
          </a:p>
        </p:txBody>
      </p:sp>
      <p:sp>
        <p:nvSpPr>
          <p:cNvPr id="3" name="タイトル 1">
            <a:extLst>
              <a:ext uri="{FF2B5EF4-FFF2-40B4-BE49-F238E27FC236}">
                <a16:creationId xmlns:a16="http://schemas.microsoft.com/office/drawing/2014/main" id="{8767DC66-6043-057C-7194-65AE3F715F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165E9415-813F-3E02-6C5B-92428F01F4AC}"/>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a:t>
            </a: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8</a:t>
            </a:r>
            <a:endParaRPr lang="ja-JP" altLang="en-US" dirty="0"/>
          </a:p>
        </p:txBody>
      </p:sp>
      <p:grpSp>
        <p:nvGrpSpPr>
          <p:cNvPr id="5" name="グループ化 4">
            <a:extLst>
              <a:ext uri="{FF2B5EF4-FFF2-40B4-BE49-F238E27FC236}">
                <a16:creationId xmlns:a16="http://schemas.microsoft.com/office/drawing/2014/main" id="{7DB66D20-BDC3-A152-3C53-32800C67A743}"/>
              </a:ext>
            </a:extLst>
          </p:cNvPr>
          <p:cNvGrpSpPr>
            <a:grpSpLocks noChangeAspect="1"/>
          </p:cNvGrpSpPr>
          <p:nvPr/>
        </p:nvGrpSpPr>
        <p:grpSpPr>
          <a:xfrm>
            <a:off x="6851759" y="954446"/>
            <a:ext cx="2128404" cy="1107594"/>
            <a:chOff x="6520581" y="992146"/>
            <a:chExt cx="2128404" cy="1107594"/>
          </a:xfrm>
        </p:grpSpPr>
        <p:sp>
          <p:nvSpPr>
            <p:cNvPr id="41" name="Rectangle 1">
              <a:extLst>
                <a:ext uri="{FF2B5EF4-FFF2-40B4-BE49-F238E27FC236}">
                  <a16:creationId xmlns:a16="http://schemas.microsoft.com/office/drawing/2014/main" id="{AFE3D2B8-02E5-CB39-1A66-97573BAE8714}"/>
                </a:ext>
              </a:extLst>
            </p:cNvPr>
            <p:cNvSpPr>
              <a:spLocks noChangeArrowheads="1"/>
            </p:cNvSpPr>
            <p:nvPr/>
          </p:nvSpPr>
          <p:spPr bwMode="auto">
            <a:xfrm>
              <a:off x="7542810" y="992146"/>
              <a:ext cx="864096"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2" name="Rectangle 1">
              <a:extLst>
                <a:ext uri="{FF2B5EF4-FFF2-40B4-BE49-F238E27FC236}">
                  <a16:creationId xmlns:a16="http://schemas.microsoft.com/office/drawing/2014/main" id="{52E37692-5D2B-D0F0-4604-451203B39EAD}"/>
                </a:ext>
              </a:extLst>
            </p:cNvPr>
            <p:cNvSpPr>
              <a:spLocks noChangeArrowheads="1"/>
            </p:cNvSpPr>
            <p:nvPr/>
          </p:nvSpPr>
          <p:spPr bwMode="auto">
            <a:xfrm>
              <a:off x="7773270" y="1599728"/>
              <a:ext cx="864096"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24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sp>
          <p:nvSpPr>
            <p:cNvPr id="43" name="Rectangle 1">
              <a:extLst>
                <a:ext uri="{FF2B5EF4-FFF2-40B4-BE49-F238E27FC236}">
                  <a16:creationId xmlns:a16="http://schemas.microsoft.com/office/drawing/2014/main" id="{3DD3E0D2-6C19-C8E3-BFF7-D4B0CB62BF1F}"/>
                </a:ext>
              </a:extLst>
            </p:cNvPr>
            <p:cNvSpPr>
              <a:spLocks noChangeArrowheads="1"/>
            </p:cNvSpPr>
            <p:nvPr/>
          </p:nvSpPr>
          <p:spPr bwMode="auto">
            <a:xfrm>
              <a:off x="6701951" y="1274260"/>
              <a:ext cx="864096" cy="36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6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16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4" name="Rectangle 1">
              <a:extLst>
                <a:ext uri="{FF2B5EF4-FFF2-40B4-BE49-F238E27FC236}">
                  <a16:creationId xmlns:a16="http://schemas.microsoft.com/office/drawing/2014/main" id="{2E51E6B0-D9D2-049E-30DC-CB746CA77E0E}"/>
                </a:ext>
              </a:extLst>
            </p:cNvPr>
            <p:cNvSpPr>
              <a:spLocks noChangeArrowheads="1"/>
            </p:cNvSpPr>
            <p:nvPr/>
          </p:nvSpPr>
          <p:spPr bwMode="auto">
            <a:xfrm>
              <a:off x="7624652" y="1231510"/>
              <a:ext cx="864096" cy="36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6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16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sp>
          <p:nvSpPr>
            <p:cNvPr id="45" name="Rectangle 1">
              <a:extLst>
                <a:ext uri="{FF2B5EF4-FFF2-40B4-BE49-F238E27FC236}">
                  <a16:creationId xmlns:a16="http://schemas.microsoft.com/office/drawing/2014/main" id="{E5508220-5A5F-91BA-F6EB-87086BDD1AD7}"/>
                </a:ext>
              </a:extLst>
            </p:cNvPr>
            <p:cNvSpPr>
              <a:spLocks noChangeArrowheads="1"/>
            </p:cNvSpPr>
            <p:nvPr/>
          </p:nvSpPr>
          <p:spPr bwMode="auto">
            <a:xfrm>
              <a:off x="7485191" y="1716178"/>
              <a:ext cx="864096" cy="29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2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12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6" name="Rectangle 1">
              <a:extLst>
                <a:ext uri="{FF2B5EF4-FFF2-40B4-BE49-F238E27FC236}">
                  <a16:creationId xmlns:a16="http://schemas.microsoft.com/office/drawing/2014/main" id="{0F36CE37-4883-8EF7-44D1-51D1581738AA}"/>
                </a:ext>
              </a:extLst>
            </p:cNvPr>
            <p:cNvSpPr>
              <a:spLocks noChangeArrowheads="1"/>
            </p:cNvSpPr>
            <p:nvPr/>
          </p:nvSpPr>
          <p:spPr bwMode="auto">
            <a:xfrm>
              <a:off x="6656420" y="1024308"/>
              <a:ext cx="864096" cy="29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2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12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sp>
          <p:nvSpPr>
            <p:cNvPr id="47" name="Rectangle 1">
              <a:extLst>
                <a:ext uri="{FF2B5EF4-FFF2-40B4-BE49-F238E27FC236}">
                  <a16:creationId xmlns:a16="http://schemas.microsoft.com/office/drawing/2014/main" id="{4572ABE5-F043-BC8B-6DBA-02958F5A569A}"/>
                </a:ext>
              </a:extLst>
            </p:cNvPr>
            <p:cNvSpPr>
              <a:spLocks noChangeArrowheads="1"/>
            </p:cNvSpPr>
            <p:nvPr/>
          </p:nvSpPr>
          <p:spPr bwMode="auto">
            <a:xfrm>
              <a:off x="6520581" y="1617153"/>
              <a:ext cx="864096" cy="42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0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20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8" name="Rectangle 1">
              <a:extLst>
                <a:ext uri="{FF2B5EF4-FFF2-40B4-BE49-F238E27FC236}">
                  <a16:creationId xmlns:a16="http://schemas.microsoft.com/office/drawing/2014/main" id="{3635BDEE-08E3-3CBC-5A75-B3EE5E11B037}"/>
                </a:ext>
              </a:extLst>
            </p:cNvPr>
            <p:cNvSpPr>
              <a:spLocks noChangeArrowheads="1"/>
            </p:cNvSpPr>
            <p:nvPr/>
          </p:nvSpPr>
          <p:spPr bwMode="auto">
            <a:xfrm>
              <a:off x="7784889" y="1479004"/>
              <a:ext cx="864096"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4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1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9" name="Rectangle 1">
              <a:extLst>
                <a:ext uri="{FF2B5EF4-FFF2-40B4-BE49-F238E27FC236}">
                  <a16:creationId xmlns:a16="http://schemas.microsoft.com/office/drawing/2014/main" id="{60FF8EAA-A65E-5DBA-BA08-ACFED70F9017}"/>
                </a:ext>
              </a:extLst>
            </p:cNvPr>
            <p:cNvSpPr>
              <a:spLocks noChangeArrowheads="1"/>
            </p:cNvSpPr>
            <p:nvPr/>
          </p:nvSpPr>
          <p:spPr bwMode="auto">
            <a:xfrm>
              <a:off x="6964248" y="1771509"/>
              <a:ext cx="864096"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4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14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sp>
          <p:nvSpPr>
            <p:cNvPr id="50" name="Rectangle 1">
              <a:extLst>
                <a:ext uri="{FF2B5EF4-FFF2-40B4-BE49-F238E27FC236}">
                  <a16:creationId xmlns:a16="http://schemas.microsoft.com/office/drawing/2014/main" id="{83D4013A-5F15-9C8A-F8A4-72592A901147}"/>
                </a:ext>
              </a:extLst>
            </p:cNvPr>
            <p:cNvSpPr>
              <a:spLocks noChangeArrowheads="1"/>
            </p:cNvSpPr>
            <p:nvPr/>
          </p:nvSpPr>
          <p:spPr bwMode="auto">
            <a:xfrm>
              <a:off x="7061574" y="1041939"/>
              <a:ext cx="864096" cy="27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1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11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51" name="Rectangle 1">
              <a:extLst>
                <a:ext uri="{FF2B5EF4-FFF2-40B4-BE49-F238E27FC236}">
                  <a16:creationId xmlns:a16="http://schemas.microsoft.com/office/drawing/2014/main" id="{CBFE4998-A972-958C-E8E8-8414F622C13E}"/>
                </a:ext>
              </a:extLst>
            </p:cNvPr>
            <p:cNvSpPr>
              <a:spLocks noChangeArrowheads="1"/>
            </p:cNvSpPr>
            <p:nvPr/>
          </p:nvSpPr>
          <p:spPr bwMode="auto">
            <a:xfrm>
              <a:off x="6851759" y="1433114"/>
              <a:ext cx="864096" cy="27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1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11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pic>
          <p:nvPicPr>
            <p:cNvPr id="54" name="図 53">
              <a:extLst>
                <a:ext uri="{FF2B5EF4-FFF2-40B4-BE49-F238E27FC236}">
                  <a16:creationId xmlns:a16="http://schemas.microsoft.com/office/drawing/2014/main" id="{BE98DF2A-D415-42D6-0F74-A19FE3F9152D}"/>
                </a:ext>
              </a:extLst>
            </p:cNvPr>
            <p:cNvPicPr>
              <a:picLocks noChangeAspect="1"/>
            </p:cNvPicPr>
            <p:nvPr/>
          </p:nvPicPr>
          <p:blipFill rotWithShape="1">
            <a:blip r:embed="rId6"/>
            <a:srcRect r="50000" b="43648"/>
            <a:stretch/>
          </p:blipFill>
          <p:spPr>
            <a:xfrm>
              <a:off x="6954903" y="1094196"/>
              <a:ext cx="1147627" cy="953042"/>
            </a:xfrm>
            <a:prstGeom prst="rect">
              <a:avLst/>
            </a:prstGeom>
          </p:spPr>
        </p:pic>
      </p:grpSp>
      <p:sp>
        <p:nvSpPr>
          <p:cNvPr id="2" name="楕円 1">
            <a:extLst>
              <a:ext uri="{FF2B5EF4-FFF2-40B4-BE49-F238E27FC236}">
                <a16:creationId xmlns:a16="http://schemas.microsoft.com/office/drawing/2014/main" id="{5F3E56FD-7C93-4DC1-A700-2BCAB60F0A1A}"/>
              </a:ext>
            </a:extLst>
          </p:cNvPr>
          <p:cNvSpPr/>
          <p:nvPr/>
        </p:nvSpPr>
        <p:spPr>
          <a:xfrm>
            <a:off x="4807183" y="2434798"/>
            <a:ext cx="2480603" cy="63647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気をつけましょう！</a:t>
            </a:r>
          </a:p>
        </p:txBody>
      </p:sp>
      <p:sp>
        <p:nvSpPr>
          <p:cNvPr id="4" name="テキスト ボックス 3">
            <a:extLst>
              <a:ext uri="{FF2B5EF4-FFF2-40B4-BE49-F238E27FC236}">
                <a16:creationId xmlns:a16="http://schemas.microsoft.com/office/drawing/2014/main" id="{2921C282-65F7-2260-F839-99EFEFB65396}"/>
              </a:ext>
            </a:extLst>
          </p:cNvPr>
          <p:cNvSpPr txBox="1"/>
          <p:nvPr/>
        </p:nvSpPr>
        <p:spPr>
          <a:xfrm>
            <a:off x="4272293" y="1703324"/>
            <a:ext cx="4753665" cy="682046"/>
          </a:xfrm>
          <a:prstGeom prst="rect">
            <a:avLst/>
          </a:prstGeom>
          <a:noFill/>
        </p:spPr>
        <p:txBody>
          <a:bodyPr wrap="square">
            <a:spAutoFit/>
          </a:bodyPr>
          <a:lstStyle/>
          <a:p>
            <a:pPr>
              <a:lnSpc>
                <a:spcPct val="130000"/>
              </a:lnSpc>
            </a:pPr>
            <a:r>
              <a:rPr lang="ja-JP" altLang="en-US" sz="1600" b="1" dirty="0">
                <a:solidFill>
                  <a:srgbClr val="4472C4"/>
                </a:solidFill>
                <a:latin typeface="BIZ UDPゴシック" panose="020B0400000000000000" pitchFamily="50" charset="-128"/>
                <a:ea typeface="BIZ UDPゴシック" panose="020B0400000000000000" pitchFamily="50" charset="-128"/>
              </a:rPr>
              <a:t>「誤情報」とは？</a:t>
            </a:r>
          </a:p>
          <a:p>
            <a:pPr>
              <a:lnSpc>
                <a:spcPct val="130000"/>
              </a:lnSpc>
            </a:pPr>
            <a:r>
              <a:rPr lang="ja-JP" altLang="en-US" sz="1600" dirty="0">
                <a:latin typeface="BIZ UDPゴシック" panose="020B0400000000000000" pitchFamily="50" charset="-128"/>
                <a:ea typeface="BIZ UDPゴシック" panose="020B0400000000000000" pitchFamily="50" charset="-128"/>
              </a:rPr>
              <a:t>　勘違いや誤解により流通・拡散された間違い情報</a:t>
            </a:r>
          </a:p>
        </p:txBody>
      </p:sp>
      <p:grpSp>
        <p:nvGrpSpPr>
          <p:cNvPr id="7" name="グループ化 6">
            <a:extLst>
              <a:ext uri="{FF2B5EF4-FFF2-40B4-BE49-F238E27FC236}">
                <a16:creationId xmlns:a16="http://schemas.microsoft.com/office/drawing/2014/main" id="{43D22AA6-C281-DD86-3156-843A88B9362D}"/>
              </a:ext>
            </a:extLst>
          </p:cNvPr>
          <p:cNvGrpSpPr>
            <a:grpSpLocks noChangeAspect="1"/>
          </p:cNvGrpSpPr>
          <p:nvPr/>
        </p:nvGrpSpPr>
        <p:grpSpPr>
          <a:xfrm>
            <a:off x="6919050" y="3264165"/>
            <a:ext cx="1904779" cy="1084260"/>
            <a:chOff x="-186250" y="597800"/>
            <a:chExt cx="11628467" cy="5937398"/>
          </a:xfrm>
        </p:grpSpPr>
        <p:pic>
          <p:nvPicPr>
            <p:cNvPr id="9" name="図 8">
              <a:extLst>
                <a:ext uri="{FF2B5EF4-FFF2-40B4-BE49-F238E27FC236}">
                  <a16:creationId xmlns:a16="http://schemas.microsoft.com/office/drawing/2014/main" id="{48B20DFA-4BB7-8BF0-FA81-DC6C93B5ACA1}"/>
                </a:ext>
              </a:extLst>
            </p:cNvPr>
            <p:cNvPicPr>
              <a:picLocks noChangeAspect="1"/>
            </p:cNvPicPr>
            <p:nvPr/>
          </p:nvPicPr>
          <p:blipFill rotWithShape="1">
            <a:blip r:embed="rId7"/>
            <a:srcRect r="-416" b="44485"/>
            <a:stretch/>
          </p:blipFill>
          <p:spPr>
            <a:xfrm>
              <a:off x="2846434" y="597800"/>
              <a:ext cx="6526166" cy="3261506"/>
            </a:xfrm>
            <a:prstGeom prst="rect">
              <a:avLst/>
            </a:prstGeom>
          </p:spPr>
        </p:pic>
        <p:pic>
          <p:nvPicPr>
            <p:cNvPr id="11" name="図 10">
              <a:extLst>
                <a:ext uri="{FF2B5EF4-FFF2-40B4-BE49-F238E27FC236}">
                  <a16:creationId xmlns:a16="http://schemas.microsoft.com/office/drawing/2014/main" id="{A8510964-9AAE-D428-6D34-21F7A143032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620" b="89620" l="7948" r="89834">
                          <a14:foregroundMark x1="9612" y1="68354" x2="13863" y2="48101"/>
                          <a14:foregroundMark x1="13863" y1="48101" x2="20333" y2="48101"/>
                          <a14:foregroundMark x1="9612" y1="58987" x2="10906" y2="50633"/>
                          <a14:foregroundMark x1="7948" y1="53671" x2="7948" y2="53671"/>
                          <a14:foregroundMark x1="27357" y1="49367" x2="27357" y2="49367"/>
                          <a14:foregroundMark x1="17006" y1="73165" x2="22181" y2="72405"/>
                          <a14:foregroundMark x1="22181" y1="69620" x2="22181" y2="69620"/>
                          <a14:foregroundMark x1="21257" y1="67848" x2="21257" y2="67848"/>
                          <a14:foregroundMark x1="10906" y1="46329" x2="10906" y2="46329"/>
                          <a14:foregroundMark x1="25693" y1="45316" x2="25693" y2="45316"/>
                          <a14:foregroundMark x1="17745" y1="55949" x2="59704" y2="42785"/>
                          <a14:foregroundMark x1="43808" y1="58228" x2="78743" y2="52405"/>
                          <a14:foregroundMark x1="43253" y1="40000" x2="65434" y2="29873"/>
                          <a14:foregroundMark x1="65434" y1="29873" x2="69686" y2="29873"/>
                          <a14:foregroundMark x1="32532" y1="35696" x2="64140" y2="23291"/>
                          <a14:foregroundMark x1="64140" y1="23291" x2="64510" y2="23291"/>
                          <a14:foregroundMark x1="52495" y1="25063" x2="52495" y2="25063"/>
                          <a14:foregroundMark x1="40665" y1="27595" x2="40665" y2="27595"/>
                          <a14:foregroundMark x1="46765" y1="26329" x2="46765" y2="26329"/>
                          <a14:foregroundMark x1="53789" y1="24557" x2="37708" y2="30633"/>
                          <a14:foregroundMark x1="37708" y1="30633" x2="29945" y2="38228"/>
                          <a14:foregroundMark x1="10536" y1="50127" x2="10536" y2="50127"/>
                          <a14:foregroundMark x1="40665" y1="57215" x2="70055" y2="57722"/>
                          <a14:foregroundMark x1="30869" y1="66582" x2="68762" y2="66582"/>
                          <a14:foregroundMark x1="33457" y1="42278" x2="37338" y2="41013"/>
                          <a14:foregroundMark x1="53789" y1="50127" x2="79298" y2="48101"/>
                          <a14:foregroundMark x1="67098" y1="25823" x2="81331" y2="34937"/>
                          <a14:foregroundMark x1="81331" y1="34937" x2="85213" y2="52911"/>
                          <a14:foregroundMark x1="84843" y1="58228" x2="84843" y2="58228"/>
                          <a14:foregroundMark x1="76710" y1="68354" x2="76710" y2="68354"/>
                          <a14:foregroundMark x1="77079" y1="69620" x2="77079" y2="69620"/>
                        </a14:backgroundRemoval>
                      </a14:imgEffect>
                    </a14:imgLayer>
                  </a14:imgProps>
                </a:ext>
              </a:extLst>
            </a:blip>
            <a:stretch>
              <a:fillRect/>
            </a:stretch>
          </p:blipFill>
          <p:spPr>
            <a:xfrm>
              <a:off x="8282525" y="2836553"/>
              <a:ext cx="3159692" cy="2306984"/>
            </a:xfrm>
            <a:prstGeom prst="rect">
              <a:avLst/>
            </a:prstGeom>
          </p:spPr>
        </p:pic>
        <p:pic>
          <p:nvPicPr>
            <p:cNvPr id="12" name="図 11">
              <a:extLst>
                <a:ext uri="{FF2B5EF4-FFF2-40B4-BE49-F238E27FC236}">
                  <a16:creationId xmlns:a16="http://schemas.microsoft.com/office/drawing/2014/main" id="{ACB497EE-6F88-4F37-53D6-249927ECB7E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1956" y1="21538" x2="38124" y2="30769"/>
                          <a14:foregroundMark x1="16367" y1="32923" x2="16966" y2="17538"/>
                          <a14:foregroundMark x1="22954" y1="27692" x2="21756" y2="13846"/>
                          <a14:foregroundMark x1="25349" y1="15077" x2="26547" y2="15077"/>
                          <a14:foregroundMark x1="16367" y1="17538" x2="16367" y2="17538"/>
                          <a14:foregroundMark x1="13373" y1="33846" x2="21756" y2="35077"/>
                          <a14:foregroundMark x1="25349" y1="36000" x2="35529" y2="61231"/>
                          <a14:foregroundMark x1="29541" y1="34462" x2="49900" y2="27692"/>
                          <a14:foregroundMark x1="49900" y1="27692" x2="53892" y2="43385"/>
                          <a14:foregroundMark x1="53892" y1="43385" x2="44711" y2="50154"/>
                          <a14:foregroundMark x1="44711" y1="50154" x2="44511" y2="50154"/>
                          <a14:foregroundMark x1="36327" y1="83385" x2="36327" y2="83385"/>
                          <a14:foregroundMark x1="32535" y1="59077" x2="34731" y2="77538"/>
                          <a14:foregroundMark x1="45309" y1="53231" x2="64471" y2="53538"/>
                          <a14:foregroundMark x1="64471" y1="53538" x2="67665" y2="45846"/>
                          <a14:foregroundMark x1="75050" y1="84923" x2="75050" y2="84923"/>
                          <a14:foregroundMark x1="66467" y1="64615" x2="69661" y2="70154"/>
                          <a14:foregroundMark x1="81238" y1="46462" x2="81238" y2="46462"/>
                          <a14:foregroundMark x1="75649" y1="24923" x2="80838" y2="42462"/>
                        </a14:backgroundRemoval>
                      </a14:imgEffect>
                    </a14:imgLayer>
                  </a14:imgProps>
                </a:ext>
              </a:extLst>
            </a:blip>
            <a:stretch>
              <a:fillRect/>
            </a:stretch>
          </p:blipFill>
          <p:spPr>
            <a:xfrm>
              <a:off x="3559852" y="2917235"/>
              <a:ext cx="5577230" cy="3617963"/>
            </a:xfrm>
            <a:prstGeom prst="rect">
              <a:avLst/>
            </a:prstGeom>
          </p:spPr>
        </p:pic>
        <p:pic>
          <p:nvPicPr>
            <p:cNvPr id="13" name="図 12">
              <a:extLst>
                <a:ext uri="{FF2B5EF4-FFF2-40B4-BE49-F238E27FC236}">
                  <a16:creationId xmlns:a16="http://schemas.microsoft.com/office/drawing/2014/main" id="{DB1550D3-01D5-922B-39CD-8D9CEF476ED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23412" y1="62350" x2="26134" y2="50600"/>
                          <a14:foregroundMark x1="26134" y1="50600" x2="43920" y2="41007"/>
                          <a14:foregroundMark x1="43920" y1="41007" x2="60617" y2="38609"/>
                          <a14:foregroundMark x1="60617" y1="38609" x2="70417" y2="43645"/>
                          <a14:foregroundMark x1="70417" y1="43645" x2="59891" y2="53477"/>
                          <a14:foregroundMark x1="59891" y1="53477" x2="46824" y2="53477"/>
                          <a14:foregroundMark x1="26497" y1="69305" x2="26497" y2="69305"/>
                          <a14:foregroundMark x1="71688" y1="70024" x2="71688" y2="70024"/>
                          <a14:foregroundMark x1="26497" y1="43645" x2="26497" y2="43645"/>
                          <a14:foregroundMark x1="51361" y1="67626" x2="51361" y2="67626"/>
                          <a14:foregroundMark x1="32486" y1="31894" x2="32486" y2="31894"/>
                        </a14:backgroundRemoval>
                      </a14:imgEffect>
                    </a14:imgLayer>
                  </a14:imgProps>
                </a:ext>
              </a:extLst>
            </a:blip>
            <a:stretch>
              <a:fillRect/>
            </a:stretch>
          </p:blipFill>
          <p:spPr>
            <a:xfrm>
              <a:off x="-186250" y="2483567"/>
              <a:ext cx="4605338" cy="3485346"/>
            </a:xfrm>
            <a:prstGeom prst="rect">
              <a:avLst/>
            </a:prstGeom>
          </p:spPr>
        </p:pic>
      </p:grpSp>
      <p:sp>
        <p:nvSpPr>
          <p:cNvPr id="14" name="Rectangle 1">
            <a:extLst>
              <a:ext uri="{FF2B5EF4-FFF2-40B4-BE49-F238E27FC236}">
                <a16:creationId xmlns:a16="http://schemas.microsoft.com/office/drawing/2014/main" id="{31B66627-5CF5-CECB-6268-3767DA8A90AD}"/>
              </a:ext>
            </a:extLst>
          </p:cNvPr>
          <p:cNvSpPr>
            <a:spLocks noChangeArrowheads="1"/>
          </p:cNvSpPr>
          <p:nvPr/>
        </p:nvSpPr>
        <p:spPr bwMode="auto">
          <a:xfrm>
            <a:off x="481261" y="1041931"/>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❹偽情報</a:t>
            </a:r>
            <a:r>
              <a:rPr kumimoji="0" lang="en-US" altLang="ja-JP" sz="24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誤情報</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25C4FF06-6165-E33E-B52C-41726280EAAF}"/>
              </a:ext>
            </a:extLst>
          </p:cNvPr>
          <p:cNvGrpSpPr>
            <a:grpSpLocks noChangeAspect="1"/>
          </p:cNvGrpSpPr>
          <p:nvPr/>
        </p:nvGrpSpPr>
        <p:grpSpPr>
          <a:xfrm>
            <a:off x="6691025" y="4860493"/>
            <a:ext cx="2518581" cy="1372902"/>
            <a:chOff x="10803783" y="2749808"/>
            <a:chExt cx="7335997" cy="3568682"/>
          </a:xfrm>
        </p:grpSpPr>
        <p:grpSp>
          <p:nvGrpSpPr>
            <p:cNvPr id="16" name="グループ化 15">
              <a:extLst>
                <a:ext uri="{FF2B5EF4-FFF2-40B4-BE49-F238E27FC236}">
                  <a16:creationId xmlns:a16="http://schemas.microsoft.com/office/drawing/2014/main" id="{47958DB3-4E0A-071B-6CAE-261085496195}"/>
                </a:ext>
              </a:extLst>
            </p:cNvPr>
            <p:cNvGrpSpPr/>
            <p:nvPr/>
          </p:nvGrpSpPr>
          <p:grpSpPr>
            <a:xfrm>
              <a:off x="10803783" y="2973364"/>
              <a:ext cx="6309086" cy="2922742"/>
              <a:chOff x="10803783" y="2973364"/>
              <a:chExt cx="6309086" cy="2922742"/>
            </a:xfrm>
          </p:grpSpPr>
          <p:grpSp>
            <p:nvGrpSpPr>
              <p:cNvPr id="18" name="グループ化 17">
                <a:extLst>
                  <a:ext uri="{FF2B5EF4-FFF2-40B4-BE49-F238E27FC236}">
                    <a16:creationId xmlns:a16="http://schemas.microsoft.com/office/drawing/2014/main" id="{6B133AB2-9DCC-DF47-866E-657F5BBEEED8}"/>
                  </a:ext>
                </a:extLst>
              </p:cNvPr>
              <p:cNvGrpSpPr/>
              <p:nvPr/>
            </p:nvGrpSpPr>
            <p:grpSpPr>
              <a:xfrm>
                <a:off x="10803783" y="2973364"/>
                <a:ext cx="6309086" cy="2922742"/>
                <a:chOff x="11049000" y="7190087"/>
                <a:chExt cx="6309086" cy="3603502"/>
              </a:xfrm>
            </p:grpSpPr>
            <p:sp>
              <p:nvSpPr>
                <p:cNvPr id="29" name="四角形: 上の 2 つの角を丸める 28">
                  <a:extLst>
                    <a:ext uri="{FF2B5EF4-FFF2-40B4-BE49-F238E27FC236}">
                      <a16:creationId xmlns:a16="http://schemas.microsoft.com/office/drawing/2014/main" id="{8A2B61B4-023B-2825-A420-C3FB33CA0275}"/>
                    </a:ext>
                  </a:extLst>
                </p:cNvPr>
                <p:cNvSpPr/>
                <p:nvPr/>
              </p:nvSpPr>
              <p:spPr>
                <a:xfrm>
                  <a:off x="11049000" y="7190087"/>
                  <a:ext cx="6309086" cy="3603502"/>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9">
                    <a:defRPr/>
                  </a:pPr>
                  <a:endParaRPr lang="ja-JP" altLang="en-US" dirty="0">
                    <a:solidFill>
                      <a:prstClr val="white"/>
                    </a:solidFill>
                    <a:latin typeface="BIZ UDPゴシック" panose="020B0400000000000000" pitchFamily="50" charset="-128"/>
                    <a:ea typeface="BIZ UDPゴシック" panose="020B0400000000000000" pitchFamily="50" charset="-128"/>
                  </a:endParaRPr>
                </a:p>
              </p:txBody>
            </p:sp>
            <p:sp>
              <p:nvSpPr>
                <p:cNvPr id="30" name="四角形: 上の 2 つの角を丸める 29">
                  <a:extLst>
                    <a:ext uri="{FF2B5EF4-FFF2-40B4-BE49-F238E27FC236}">
                      <a16:creationId xmlns:a16="http://schemas.microsoft.com/office/drawing/2014/main" id="{151E08D8-1C5C-BC9E-B7C2-FD508699563F}"/>
                    </a:ext>
                  </a:extLst>
                </p:cNvPr>
                <p:cNvSpPr/>
                <p:nvPr/>
              </p:nvSpPr>
              <p:spPr>
                <a:xfrm>
                  <a:off x="11285562" y="7435226"/>
                  <a:ext cx="5835963" cy="3358363"/>
                </a:xfrm>
                <a:prstGeom prst="round2SameRect">
                  <a:avLst>
                    <a:gd name="adj1" fmla="val 1408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9">
                    <a:defRPr/>
                  </a:pPr>
                  <a:endParaRPr lang="ja-JP" altLang="en-US" dirty="0">
                    <a:solidFill>
                      <a:prstClr val="white"/>
                    </a:solidFill>
                    <a:latin typeface="BIZ UDPゴシック" panose="020B0400000000000000" pitchFamily="50" charset="-128"/>
                    <a:ea typeface="BIZ UDPゴシック" panose="020B0400000000000000" pitchFamily="50" charset="-128"/>
                  </a:endParaRPr>
                </a:p>
              </p:txBody>
            </p:sp>
          </p:grpSp>
          <p:sp>
            <p:nvSpPr>
              <p:cNvPr id="22" name="テキスト ボックス 21">
                <a:extLst>
                  <a:ext uri="{FF2B5EF4-FFF2-40B4-BE49-F238E27FC236}">
                    <a16:creationId xmlns:a16="http://schemas.microsoft.com/office/drawing/2014/main" id="{E5663306-0FE6-9F4E-05BC-7BB6EAB7447F}"/>
                  </a:ext>
                </a:extLst>
              </p:cNvPr>
              <p:cNvSpPr txBox="1">
                <a:spLocks noChangeAspect="1"/>
              </p:cNvSpPr>
              <p:nvPr/>
            </p:nvSpPr>
            <p:spPr>
              <a:xfrm>
                <a:off x="11344032" y="4234390"/>
                <a:ext cx="5333407" cy="1408685"/>
              </a:xfrm>
              <a:prstGeom prst="rect">
                <a:avLst/>
              </a:prstGeom>
              <a:noFill/>
            </p:spPr>
            <p:txBody>
              <a:bodyPr wrap="square" lIns="0" tIns="0" rIns="0" bIns="0" rtlCol="0">
                <a:spAutoFit/>
              </a:bodyPr>
              <a:lstStyle/>
              <a:p>
                <a:pPr defTabSz="685789">
                  <a:lnSpc>
                    <a:spcPct val="110000"/>
                  </a:lnSpc>
                  <a:defRPr/>
                </a:pPr>
                <a:r>
                  <a:rPr lang="ja-JP" altLang="en-US" sz="800" dirty="0">
                    <a:solidFill>
                      <a:srgbClr val="3C3C3C"/>
                    </a:solidFill>
                    <a:latin typeface="BIZ UDPゴシック" panose="020B0400000000000000" pitchFamily="50" charset="-128"/>
                    <a:ea typeface="BIZ UDPゴシック" panose="020B0400000000000000" pitchFamily="50" charset="-128"/>
                  </a:rPr>
                  <a:t>医療関係者の方の話として、</a:t>
                </a:r>
                <a:br>
                  <a:rPr lang="en-US" altLang="ja-JP" sz="800" dirty="0">
                    <a:solidFill>
                      <a:srgbClr val="3C3C3C"/>
                    </a:solidFill>
                    <a:latin typeface="BIZ UDPゴシック" panose="020B0400000000000000" pitchFamily="50" charset="-128"/>
                    <a:ea typeface="BIZ UDPゴシック" panose="020B0400000000000000" pitchFamily="50" charset="-128"/>
                  </a:rPr>
                </a:br>
                <a:r>
                  <a:rPr lang="ja-JP" altLang="en-US" sz="800" dirty="0">
                    <a:solidFill>
                      <a:srgbClr val="3C3C3C"/>
                    </a:solidFill>
                    <a:latin typeface="BIZ UDPゴシック" panose="020B0400000000000000" pitchFamily="50" charset="-128"/>
                    <a:ea typeface="BIZ UDPゴシック" panose="020B0400000000000000" pitchFamily="50" charset="-128"/>
                  </a:rPr>
                  <a:t>深く息を吸って１０秒我慢し、咳が出たり</a:t>
                </a:r>
                <a:br>
                  <a:rPr lang="en-US" altLang="ja-JP" sz="800" dirty="0">
                    <a:solidFill>
                      <a:srgbClr val="3C3C3C"/>
                    </a:solidFill>
                    <a:latin typeface="BIZ UDPゴシック" panose="020B0400000000000000" pitchFamily="50" charset="-128"/>
                    <a:ea typeface="BIZ UDPゴシック" panose="020B0400000000000000" pitchFamily="50" charset="-128"/>
                  </a:rPr>
                </a:br>
                <a:r>
                  <a:rPr lang="ja-JP" altLang="en-US" sz="800" dirty="0">
                    <a:solidFill>
                      <a:srgbClr val="3C3C3C"/>
                    </a:solidFill>
                    <a:latin typeface="BIZ UDPゴシック" panose="020B0400000000000000" pitchFamily="50" charset="-128"/>
                    <a:ea typeface="BIZ UDPゴシック" panose="020B0400000000000000" pitchFamily="50" charset="-128"/>
                  </a:rPr>
                  <a:t>息切れするなどの不快な症状が出なければ、感染の可能性は低いようです。</a:t>
                </a:r>
              </a:p>
            </p:txBody>
          </p:sp>
          <p:sp>
            <p:nvSpPr>
              <p:cNvPr id="23" name="テキスト ボックス 22">
                <a:extLst>
                  <a:ext uri="{FF2B5EF4-FFF2-40B4-BE49-F238E27FC236}">
                    <a16:creationId xmlns:a16="http://schemas.microsoft.com/office/drawing/2014/main" id="{3759B0EA-D6FA-F82B-AC64-1A602B2358A0}"/>
                  </a:ext>
                </a:extLst>
              </p:cNvPr>
              <p:cNvSpPr txBox="1"/>
              <p:nvPr/>
            </p:nvSpPr>
            <p:spPr>
              <a:xfrm>
                <a:off x="12067876" y="3518894"/>
                <a:ext cx="1525358" cy="352778"/>
              </a:xfrm>
              <a:prstGeom prst="rect">
                <a:avLst/>
              </a:prstGeom>
              <a:noFill/>
            </p:spPr>
            <p:txBody>
              <a:bodyPr wrap="none" lIns="0" tIns="0" rIns="0" bIns="0" rtlCol="0">
                <a:spAutoFit/>
              </a:bodyPr>
              <a:lstStyle/>
              <a:p>
                <a:pPr defTabSz="685789">
                  <a:lnSpc>
                    <a:spcPct val="110000"/>
                  </a:lnSpc>
                  <a:defRPr/>
                </a:pPr>
                <a:r>
                  <a:rPr lang="ja-JP" altLang="en-US" sz="900" dirty="0">
                    <a:solidFill>
                      <a:srgbClr val="3C3C3C"/>
                    </a:solidFill>
                    <a:latin typeface="BIZ UDPゴシック" panose="020B0400000000000000" pitchFamily="50" charset="-128"/>
                    <a:ea typeface="BIZ UDPゴシック" panose="020B0400000000000000" pitchFamily="50" charset="-128"/>
                  </a:rPr>
                  <a:t>マル得情報</a:t>
                </a:r>
              </a:p>
            </p:txBody>
          </p:sp>
          <p:sp>
            <p:nvSpPr>
              <p:cNvPr id="24" name="フリーフォーム: 図形 23">
                <a:extLst>
                  <a:ext uri="{FF2B5EF4-FFF2-40B4-BE49-F238E27FC236}">
                    <a16:creationId xmlns:a16="http://schemas.microsoft.com/office/drawing/2014/main" id="{589314EE-B3E0-B0AF-59FA-0DB9D6D76DB6}"/>
                  </a:ext>
                </a:extLst>
              </p:cNvPr>
              <p:cNvSpPr/>
              <p:nvPr/>
            </p:nvSpPr>
            <p:spPr>
              <a:xfrm>
                <a:off x="13709177" y="3553164"/>
                <a:ext cx="320015" cy="310080"/>
              </a:xfrm>
              <a:custGeom>
                <a:avLst/>
                <a:gdLst>
                  <a:gd name="connsiteX0" fmla="*/ 155037 w 310074"/>
                  <a:gd name="connsiteY0" fmla="*/ 0 h 310080"/>
                  <a:gd name="connsiteX1" fmla="*/ 173309 w 310074"/>
                  <a:gd name="connsiteY1" fmla="*/ 7535 h 310080"/>
                  <a:gd name="connsiteX2" fmla="*/ 194453 w 310074"/>
                  <a:gd name="connsiteY2" fmla="*/ 28679 h 310080"/>
                  <a:gd name="connsiteX3" fmla="*/ 216508 w 310074"/>
                  <a:gd name="connsiteY3" fmla="*/ 37815 h 310080"/>
                  <a:gd name="connsiteX4" fmla="*/ 246423 w 310074"/>
                  <a:gd name="connsiteY4" fmla="*/ 37815 h 310080"/>
                  <a:gd name="connsiteX5" fmla="*/ 272265 w 310074"/>
                  <a:gd name="connsiteY5" fmla="*/ 63668 h 310080"/>
                  <a:gd name="connsiteX6" fmla="*/ 272265 w 310074"/>
                  <a:gd name="connsiteY6" fmla="*/ 93572 h 310080"/>
                  <a:gd name="connsiteX7" fmla="*/ 281397 w 310074"/>
                  <a:gd name="connsiteY7" fmla="*/ 115623 h 310080"/>
                  <a:gd name="connsiteX8" fmla="*/ 302545 w 310074"/>
                  <a:gd name="connsiteY8" fmla="*/ 136767 h 310080"/>
                  <a:gd name="connsiteX9" fmla="*/ 302545 w 310074"/>
                  <a:gd name="connsiteY9" fmla="*/ 173326 h 310080"/>
                  <a:gd name="connsiteX10" fmla="*/ 281397 w 310074"/>
                  <a:gd name="connsiteY10" fmla="*/ 194470 h 310080"/>
                  <a:gd name="connsiteX11" fmla="*/ 272265 w 310074"/>
                  <a:gd name="connsiteY11" fmla="*/ 216521 h 310080"/>
                  <a:gd name="connsiteX12" fmla="*/ 272265 w 310074"/>
                  <a:gd name="connsiteY12" fmla="*/ 246425 h 310080"/>
                  <a:gd name="connsiteX13" fmla="*/ 246423 w 310074"/>
                  <a:gd name="connsiteY13" fmla="*/ 272271 h 310080"/>
                  <a:gd name="connsiteX14" fmla="*/ 216508 w 310074"/>
                  <a:gd name="connsiteY14" fmla="*/ 272271 h 310080"/>
                  <a:gd name="connsiteX15" fmla="*/ 194453 w 310074"/>
                  <a:gd name="connsiteY15" fmla="*/ 281399 h 310080"/>
                  <a:gd name="connsiteX16" fmla="*/ 173309 w 310074"/>
                  <a:gd name="connsiteY16" fmla="*/ 302551 h 310080"/>
                  <a:gd name="connsiteX17" fmla="*/ 136765 w 310074"/>
                  <a:gd name="connsiteY17" fmla="*/ 302551 h 310080"/>
                  <a:gd name="connsiteX18" fmla="*/ 115621 w 310074"/>
                  <a:gd name="connsiteY18" fmla="*/ 281399 h 310080"/>
                  <a:gd name="connsiteX19" fmla="*/ 93566 w 310074"/>
                  <a:gd name="connsiteY19" fmla="*/ 272271 h 310080"/>
                  <a:gd name="connsiteX20" fmla="*/ 63663 w 310074"/>
                  <a:gd name="connsiteY20" fmla="*/ 272271 h 310080"/>
                  <a:gd name="connsiteX21" fmla="*/ 37821 w 310074"/>
                  <a:gd name="connsiteY21" fmla="*/ 246425 h 310080"/>
                  <a:gd name="connsiteX22" fmla="*/ 37821 w 310074"/>
                  <a:gd name="connsiteY22" fmla="*/ 216521 h 310080"/>
                  <a:gd name="connsiteX23" fmla="*/ 28689 w 310074"/>
                  <a:gd name="connsiteY23" fmla="*/ 194470 h 310080"/>
                  <a:gd name="connsiteX24" fmla="*/ 7541 w 310074"/>
                  <a:gd name="connsiteY24" fmla="*/ 173326 h 310080"/>
                  <a:gd name="connsiteX25" fmla="*/ 7541 w 310074"/>
                  <a:gd name="connsiteY25" fmla="*/ 136767 h 310080"/>
                  <a:gd name="connsiteX26" fmla="*/ 28689 w 310074"/>
                  <a:gd name="connsiteY26" fmla="*/ 115623 h 310080"/>
                  <a:gd name="connsiteX27" fmla="*/ 37821 w 310074"/>
                  <a:gd name="connsiteY27" fmla="*/ 93572 h 310080"/>
                  <a:gd name="connsiteX28" fmla="*/ 37821 w 310074"/>
                  <a:gd name="connsiteY28" fmla="*/ 63668 h 310080"/>
                  <a:gd name="connsiteX29" fmla="*/ 63663 w 310074"/>
                  <a:gd name="connsiteY29" fmla="*/ 37823 h 310080"/>
                  <a:gd name="connsiteX30" fmla="*/ 93566 w 310074"/>
                  <a:gd name="connsiteY30" fmla="*/ 37823 h 310080"/>
                  <a:gd name="connsiteX31" fmla="*/ 115621 w 310074"/>
                  <a:gd name="connsiteY31" fmla="*/ 28695 h 310080"/>
                  <a:gd name="connsiteX32" fmla="*/ 136765 w 310074"/>
                  <a:gd name="connsiteY32" fmla="*/ 7535 h 310080"/>
                  <a:gd name="connsiteX33" fmla="*/ 155037 w 310074"/>
                  <a:gd name="connsiteY33" fmla="*/ 0 h 3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10074" h="310080">
                    <a:moveTo>
                      <a:pt x="155037" y="0"/>
                    </a:moveTo>
                    <a:cubicBezTo>
                      <a:pt x="161662" y="0"/>
                      <a:pt x="168286" y="2512"/>
                      <a:pt x="173309" y="7535"/>
                    </a:cubicBezTo>
                    <a:lnTo>
                      <a:pt x="194453" y="28679"/>
                    </a:lnTo>
                    <a:cubicBezTo>
                      <a:pt x="199472" y="33695"/>
                      <a:pt x="209403" y="37815"/>
                      <a:pt x="216508" y="37815"/>
                    </a:cubicBezTo>
                    <a:lnTo>
                      <a:pt x="246423" y="37815"/>
                    </a:lnTo>
                    <a:cubicBezTo>
                      <a:pt x="260644" y="37823"/>
                      <a:pt x="272265" y="49443"/>
                      <a:pt x="272265" y="63668"/>
                    </a:cubicBezTo>
                    <a:lnTo>
                      <a:pt x="272265" y="93572"/>
                    </a:lnTo>
                    <a:cubicBezTo>
                      <a:pt x="272265" y="100685"/>
                      <a:pt x="276377" y="110604"/>
                      <a:pt x="281397" y="115623"/>
                    </a:cubicBezTo>
                    <a:lnTo>
                      <a:pt x="302545" y="136767"/>
                    </a:lnTo>
                    <a:cubicBezTo>
                      <a:pt x="312584" y="146814"/>
                      <a:pt x="312584" y="163264"/>
                      <a:pt x="302545" y="173326"/>
                    </a:cubicBezTo>
                    <a:lnTo>
                      <a:pt x="281397" y="194470"/>
                    </a:lnTo>
                    <a:cubicBezTo>
                      <a:pt x="276381" y="199486"/>
                      <a:pt x="272265" y="209405"/>
                      <a:pt x="272265" y="216521"/>
                    </a:cubicBezTo>
                    <a:lnTo>
                      <a:pt x="272265" y="246425"/>
                    </a:lnTo>
                    <a:cubicBezTo>
                      <a:pt x="272265" y="260635"/>
                      <a:pt x="260644" y="272271"/>
                      <a:pt x="246423" y="272271"/>
                    </a:cubicBezTo>
                    <a:lnTo>
                      <a:pt x="216508" y="272271"/>
                    </a:lnTo>
                    <a:cubicBezTo>
                      <a:pt x="209403" y="272271"/>
                      <a:pt x="199476" y="276379"/>
                      <a:pt x="194453" y="281399"/>
                    </a:cubicBezTo>
                    <a:lnTo>
                      <a:pt x="173309" y="302551"/>
                    </a:lnTo>
                    <a:cubicBezTo>
                      <a:pt x="163262" y="312590"/>
                      <a:pt x="146812" y="312590"/>
                      <a:pt x="136765" y="302551"/>
                    </a:cubicBezTo>
                    <a:lnTo>
                      <a:pt x="115621" y="281399"/>
                    </a:lnTo>
                    <a:cubicBezTo>
                      <a:pt x="110602" y="276383"/>
                      <a:pt x="100671" y="272271"/>
                      <a:pt x="93566" y="272271"/>
                    </a:cubicBezTo>
                    <a:lnTo>
                      <a:pt x="63663" y="272271"/>
                    </a:lnTo>
                    <a:cubicBezTo>
                      <a:pt x="49457" y="272271"/>
                      <a:pt x="37821" y="260635"/>
                      <a:pt x="37821" y="246425"/>
                    </a:cubicBezTo>
                    <a:lnTo>
                      <a:pt x="37821" y="216521"/>
                    </a:lnTo>
                    <a:cubicBezTo>
                      <a:pt x="37821" y="209436"/>
                      <a:pt x="33712" y="199490"/>
                      <a:pt x="28689" y="194470"/>
                    </a:cubicBezTo>
                    <a:lnTo>
                      <a:pt x="7541" y="173326"/>
                    </a:lnTo>
                    <a:cubicBezTo>
                      <a:pt x="-2514" y="163264"/>
                      <a:pt x="-2514" y="146814"/>
                      <a:pt x="7541" y="136767"/>
                    </a:cubicBezTo>
                    <a:lnTo>
                      <a:pt x="28689" y="115623"/>
                    </a:lnTo>
                    <a:cubicBezTo>
                      <a:pt x="33708" y="110608"/>
                      <a:pt x="37821" y="100658"/>
                      <a:pt x="37821" y="93572"/>
                    </a:cubicBezTo>
                    <a:lnTo>
                      <a:pt x="37821" y="63668"/>
                    </a:lnTo>
                    <a:cubicBezTo>
                      <a:pt x="37821" y="49443"/>
                      <a:pt x="49457" y="37823"/>
                      <a:pt x="63663" y="37823"/>
                    </a:cubicBezTo>
                    <a:lnTo>
                      <a:pt x="93566" y="37823"/>
                    </a:lnTo>
                    <a:cubicBezTo>
                      <a:pt x="100656" y="37823"/>
                      <a:pt x="110598" y="33714"/>
                      <a:pt x="115621" y="28695"/>
                    </a:cubicBezTo>
                    <a:lnTo>
                      <a:pt x="136765" y="7535"/>
                    </a:lnTo>
                    <a:cubicBezTo>
                      <a:pt x="141789" y="2512"/>
                      <a:pt x="148413" y="0"/>
                      <a:pt x="155037" y="0"/>
                    </a:cubicBezTo>
                    <a:close/>
                  </a:path>
                </a:pathLst>
              </a:custGeom>
              <a:solidFill>
                <a:schemeClr val="accent1"/>
              </a:solidFill>
              <a:ln w="3810" cap="flat">
                <a:noFill/>
                <a:prstDash val="solid"/>
                <a:miter/>
              </a:ln>
            </p:spPr>
            <p:txBody>
              <a:bodyPr rtlCol="0" anchor="ctr"/>
              <a:lstStyle/>
              <a:p>
                <a:pPr defTabSz="685789">
                  <a:defRPr/>
                </a:pPr>
                <a:endParaRPr lang="ja-JP" altLang="en-US" sz="1000" dirty="0">
                  <a:solidFill>
                    <a:srgbClr val="3C3C3C"/>
                  </a:solidFill>
                  <a:latin typeface="BIZ UDPゴシック" panose="020B0400000000000000" pitchFamily="50" charset="-128"/>
                  <a:ea typeface="BIZ UDPゴシック" panose="020B0400000000000000" pitchFamily="50" charset="-128"/>
                </a:endParaRPr>
              </a:p>
            </p:txBody>
          </p:sp>
          <p:sp>
            <p:nvSpPr>
              <p:cNvPr id="27" name="グラフィックス 50" descr="チェック マーク 単色塗りつぶし">
                <a:extLst>
                  <a:ext uri="{FF2B5EF4-FFF2-40B4-BE49-F238E27FC236}">
                    <a16:creationId xmlns:a16="http://schemas.microsoft.com/office/drawing/2014/main" id="{C1D08FFF-7D99-0498-29ED-5C0BE3C94A03}"/>
                  </a:ext>
                </a:extLst>
              </p:cNvPr>
              <p:cNvSpPr/>
              <p:nvPr/>
            </p:nvSpPr>
            <p:spPr>
              <a:xfrm>
                <a:off x="13779355" y="3649061"/>
                <a:ext cx="169720" cy="119209"/>
              </a:xfrm>
              <a:custGeom>
                <a:avLst/>
                <a:gdLst>
                  <a:gd name="connsiteX0" fmla="*/ 141095 w 154652"/>
                  <a:gd name="connsiteY0" fmla="*/ 0 h 108625"/>
                  <a:gd name="connsiteX1" fmla="*/ 55400 w 154652"/>
                  <a:gd name="connsiteY1" fmla="*/ 81008 h 108625"/>
                  <a:gd name="connsiteX2" fmla="*/ 14227 w 154652"/>
                  <a:gd name="connsiteY2" fmla="*/ 38831 h 108625"/>
                  <a:gd name="connsiteX3" fmla="*/ 0 w 154652"/>
                  <a:gd name="connsiteY3" fmla="*/ 52388 h 108625"/>
                  <a:gd name="connsiteX4" fmla="*/ 54731 w 154652"/>
                  <a:gd name="connsiteY4" fmla="*/ 108625 h 108625"/>
                  <a:gd name="connsiteX5" fmla="*/ 69125 w 154652"/>
                  <a:gd name="connsiteY5" fmla="*/ 95235 h 108625"/>
                  <a:gd name="connsiteX6" fmla="*/ 154653 w 154652"/>
                  <a:gd name="connsiteY6" fmla="*/ 14059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52" h="108625">
                    <a:moveTo>
                      <a:pt x="141095" y="0"/>
                    </a:moveTo>
                    <a:lnTo>
                      <a:pt x="55400" y="81008"/>
                    </a:lnTo>
                    <a:lnTo>
                      <a:pt x="14227" y="38831"/>
                    </a:lnTo>
                    <a:lnTo>
                      <a:pt x="0" y="52388"/>
                    </a:lnTo>
                    <a:lnTo>
                      <a:pt x="54731" y="108625"/>
                    </a:lnTo>
                    <a:lnTo>
                      <a:pt x="69125" y="95235"/>
                    </a:lnTo>
                    <a:lnTo>
                      <a:pt x="154653" y="14059"/>
                    </a:lnTo>
                    <a:close/>
                  </a:path>
                </a:pathLst>
              </a:custGeom>
              <a:solidFill>
                <a:schemeClr val="bg1"/>
              </a:solidFill>
              <a:ln w="1588" cap="flat">
                <a:noFill/>
                <a:prstDash val="solid"/>
                <a:miter/>
              </a:ln>
            </p:spPr>
            <p:txBody>
              <a:bodyPr rtlCol="0" anchor="ctr"/>
              <a:lstStyle/>
              <a:p>
                <a:pPr defTabSz="685789">
                  <a:defRPr/>
                </a:pPr>
                <a:endParaRPr lang="ja-JP" altLang="en-US" sz="1000" dirty="0">
                  <a:solidFill>
                    <a:srgbClr val="3C3C3C"/>
                  </a:solidFill>
                  <a:latin typeface="BIZ UDPゴシック" panose="020B0400000000000000" pitchFamily="50" charset="-128"/>
                  <a:ea typeface="BIZ UDPゴシック" panose="020B0400000000000000" pitchFamily="50" charset="-128"/>
                </a:endParaRPr>
              </a:p>
            </p:txBody>
          </p:sp>
          <p:sp>
            <p:nvSpPr>
              <p:cNvPr id="28" name="楕円 27">
                <a:extLst>
                  <a:ext uri="{FF2B5EF4-FFF2-40B4-BE49-F238E27FC236}">
                    <a16:creationId xmlns:a16="http://schemas.microsoft.com/office/drawing/2014/main" id="{B640EB11-BFB2-8BD2-9327-7752BE5DC450}"/>
                  </a:ext>
                </a:extLst>
              </p:cNvPr>
              <p:cNvSpPr/>
              <p:nvPr/>
            </p:nvSpPr>
            <p:spPr>
              <a:xfrm>
                <a:off x="11319513" y="3383214"/>
                <a:ext cx="668246" cy="668246"/>
              </a:xfrm>
              <a:prstGeom prst="ellipse">
                <a:avLst/>
              </a:prstGeom>
              <a:blipFill>
                <a:blip r:embed="rId14">
                  <a:extLst>
                    <a:ext uri="{96DAC541-7B7A-43D3-8B79-37D633B846F1}">
                      <asvg:svgBlip xmlns:asvg="http://schemas.microsoft.com/office/drawing/2016/SVG/main" r:embed="rId15"/>
                    </a:ext>
                  </a:extLst>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9">
                  <a:defRPr/>
                </a:pPr>
                <a:endParaRPr lang="ja-JP" altLang="en-US" sz="1050" dirty="0">
                  <a:solidFill>
                    <a:prstClr val="white"/>
                  </a:solidFill>
                  <a:latin typeface="BIZ UDPゴシック" panose="020B0400000000000000" pitchFamily="50" charset="-128"/>
                  <a:ea typeface="BIZ UDPゴシック" panose="020B0400000000000000" pitchFamily="50" charset="-128"/>
                </a:endParaRPr>
              </a:p>
            </p:txBody>
          </p:sp>
        </p:grpSp>
        <p:sp>
          <p:nvSpPr>
            <p:cNvPr id="17" name="乗算記号 16">
              <a:extLst>
                <a:ext uri="{FF2B5EF4-FFF2-40B4-BE49-F238E27FC236}">
                  <a16:creationId xmlns:a16="http://schemas.microsoft.com/office/drawing/2014/main" id="{26FC1291-2211-3914-1A27-29659D7F2932}"/>
                </a:ext>
              </a:extLst>
            </p:cNvPr>
            <p:cNvSpPr/>
            <p:nvPr/>
          </p:nvSpPr>
          <p:spPr>
            <a:xfrm>
              <a:off x="14571098" y="2749808"/>
              <a:ext cx="3568682" cy="3568682"/>
            </a:xfrm>
            <a:prstGeom prst="mathMultiply">
              <a:avLst>
                <a:gd name="adj1" fmla="val 5393"/>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9">
                <a:defRPr/>
              </a:pPr>
              <a:endParaRPr lang="ja-JP" altLang="en-US" dirty="0">
                <a:solidFill>
                  <a:prstClr val="white"/>
                </a:solidFill>
                <a:latin typeface="BIZ UDPゴシック" panose="020B0400000000000000" pitchFamily="50" charset="-128"/>
                <a:ea typeface="BIZ UDPゴシック" panose="020B0400000000000000" pitchFamily="50" charset="-128"/>
              </a:endParaRPr>
            </a:p>
          </p:txBody>
        </p:sp>
      </p:grpSp>
      <p:sp>
        <p:nvSpPr>
          <p:cNvPr id="26" name="テキスト ボックス 25">
            <a:extLst>
              <a:ext uri="{FF2B5EF4-FFF2-40B4-BE49-F238E27FC236}">
                <a16:creationId xmlns:a16="http://schemas.microsoft.com/office/drawing/2014/main" id="{82C60D2A-01D1-DA88-C888-6BC8F6F31442}"/>
              </a:ext>
            </a:extLst>
          </p:cNvPr>
          <p:cNvSpPr txBox="1"/>
          <p:nvPr/>
        </p:nvSpPr>
        <p:spPr>
          <a:xfrm>
            <a:off x="6630132" y="6065760"/>
            <a:ext cx="2513867" cy="497765"/>
          </a:xfrm>
          <a:prstGeom prst="rect">
            <a:avLst/>
          </a:prstGeom>
          <a:noFill/>
        </p:spPr>
        <p:txBody>
          <a:bodyPr wrap="square" lIns="0" rIns="0">
            <a:spAutoFit/>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上図出典：</a:t>
            </a:r>
            <a:r>
              <a:rPr lang="ja-JP" altLang="en-US" sz="1100" i="0" dirty="0">
                <a:solidFill>
                  <a:srgbClr val="000000"/>
                </a:solidFill>
                <a:effectLst/>
                <a:latin typeface="BIZ UDPゴシック" panose="020B0400000000000000" pitchFamily="50" charset="-128"/>
                <a:ea typeface="BIZ UDPゴシック" panose="020B0400000000000000" pitchFamily="50" charset="-128"/>
              </a:rPr>
              <a:t>インターネットとの向き合い方～ニセ・誤情報にだまされないために～</a:t>
            </a:r>
          </a:p>
        </p:txBody>
      </p:sp>
    </p:spTree>
    <p:extLst>
      <p:ext uri="{BB962C8B-B14F-4D97-AF65-F5344CB8AC3E}">
        <p14:creationId xmlns:p14="http://schemas.microsoft.com/office/powerpoint/2010/main" val="1506261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392691" y="282331"/>
            <a:ext cx="4838184" cy="424732"/>
          </a:xfrm>
        </p:spPr>
        <p:txBody>
          <a:bodyPr vert="horz" wrap="none">
            <a:spAutoFit/>
          </a:bodyPr>
          <a:lstStyle/>
          <a:p>
            <a:r>
              <a:rPr lang="ja-JP" altLang="en-US" sz="2400" dirty="0"/>
              <a:t>インターネットの特徴等を理解する</a:t>
            </a:r>
          </a:p>
        </p:txBody>
      </p:sp>
      <p:sp>
        <p:nvSpPr>
          <p:cNvPr id="42" name="テキスト ボックス 41">
            <a:extLst>
              <a:ext uri="{FF2B5EF4-FFF2-40B4-BE49-F238E27FC236}">
                <a16:creationId xmlns:a16="http://schemas.microsoft.com/office/drawing/2014/main" id="{90491CE9-B736-3B4E-EFF1-E15143EAF2A7}"/>
              </a:ext>
            </a:extLst>
          </p:cNvPr>
          <p:cNvSpPr txBox="1"/>
          <p:nvPr/>
        </p:nvSpPr>
        <p:spPr>
          <a:xfrm>
            <a:off x="481261" y="1584928"/>
            <a:ext cx="8181474" cy="1836015"/>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偽情報</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誤情報は思わず人に共有したくなるような</a:t>
            </a:r>
            <a:r>
              <a:rPr lang="ja-JP" altLang="en-US" b="1" dirty="0">
                <a:latin typeface="BIZ UDPゴシック" panose="020B0400000000000000" pitchFamily="50" charset="-128"/>
                <a:ea typeface="BIZ UDPゴシック" panose="020B0400000000000000" pitchFamily="50" charset="-128"/>
              </a:rPr>
              <a:t>インパクトのある要素</a:t>
            </a:r>
            <a:r>
              <a:rPr lang="ja-JP" altLang="en-US" dirty="0">
                <a:latin typeface="BIZ UDPゴシック" panose="020B0400000000000000" pitchFamily="50" charset="-128"/>
                <a:ea typeface="BIZ UDPゴシック" panose="020B0400000000000000" pitchFamily="50" charset="-128"/>
              </a:rPr>
              <a:t>や、</a:t>
            </a:r>
            <a:r>
              <a:rPr lang="ja-JP" altLang="en-US" b="1" dirty="0">
                <a:latin typeface="BIZ UDPゴシック" panose="020B0400000000000000" pitchFamily="50" charset="-128"/>
                <a:ea typeface="BIZ UDPゴシック" panose="020B0400000000000000" pitchFamily="50" charset="-128"/>
              </a:rPr>
              <a:t>誰も知らない情報</a:t>
            </a:r>
            <a:r>
              <a:rPr lang="ja-JP" altLang="en-US" dirty="0">
                <a:latin typeface="BIZ UDPゴシック" panose="020B0400000000000000" pitchFamily="50" charset="-128"/>
                <a:ea typeface="BIZ UDPゴシック" panose="020B0400000000000000" pitchFamily="50" charset="-128"/>
              </a:rPr>
              <a:t>、みんなに</a:t>
            </a:r>
            <a:r>
              <a:rPr lang="ja-JP" altLang="en-US" b="1" dirty="0">
                <a:latin typeface="BIZ UDPゴシック" panose="020B0400000000000000" pitchFamily="50" charset="-128"/>
                <a:ea typeface="BIZ UDPゴシック" panose="020B0400000000000000" pitchFamily="50" charset="-128"/>
              </a:rPr>
              <a:t>役立つと思われる要素</a:t>
            </a:r>
            <a:r>
              <a:rPr lang="ja-JP" altLang="en-US" dirty="0">
                <a:latin typeface="BIZ UDPゴシック" panose="020B0400000000000000" pitchFamily="50" charset="-128"/>
                <a:ea typeface="BIZ UDPゴシック" panose="020B0400000000000000" pitchFamily="50" charset="-128"/>
              </a:rPr>
              <a:t>が含まれていることが多くあります。インターネットでは、情報の情報源をよく吟味し、情報の真偽を判断することが重要です。真偽の判断に困るときには、公的機関の情報や報道等を用いて確認を取りましょう。</a:t>
            </a:r>
          </a:p>
        </p:txBody>
      </p:sp>
      <p:sp>
        <p:nvSpPr>
          <p:cNvPr id="2" name="タイトル 1">
            <a:extLst>
              <a:ext uri="{FF2B5EF4-FFF2-40B4-BE49-F238E27FC236}">
                <a16:creationId xmlns:a16="http://schemas.microsoft.com/office/drawing/2014/main" id="{7D2DEACA-A243-33F3-87C2-C1CAAF3D010B}"/>
              </a:ext>
            </a:extLst>
          </p:cNvPr>
          <p:cNvSpPr txBox="1">
            <a:spLocks noChangeAspect="1"/>
          </p:cNvSpPr>
          <p:nvPr/>
        </p:nvSpPr>
        <p:spPr>
          <a:xfrm>
            <a:off x="483" y="364"/>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33039FA-B6CD-2A6F-D588-B4047069B30F}"/>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19</a:t>
            </a:r>
          </a:p>
        </p:txBody>
      </p:sp>
      <p:sp>
        <p:nvSpPr>
          <p:cNvPr id="13" name="Rectangle 1">
            <a:extLst>
              <a:ext uri="{FF2B5EF4-FFF2-40B4-BE49-F238E27FC236}">
                <a16:creationId xmlns:a16="http://schemas.microsoft.com/office/drawing/2014/main" id="{818A7034-DD8F-0A85-6857-FF70ED423235}"/>
              </a:ext>
            </a:extLst>
          </p:cNvPr>
          <p:cNvSpPr>
            <a:spLocks noChangeArrowheads="1"/>
          </p:cNvSpPr>
          <p:nvPr/>
        </p:nvSpPr>
        <p:spPr bwMode="auto">
          <a:xfrm>
            <a:off x="481261" y="1041931"/>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❹偽情報</a:t>
            </a:r>
            <a:r>
              <a:rPr kumimoji="0" lang="en-US" altLang="ja-JP" sz="24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誤情報</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9A487817-7263-7AE4-FDAA-D6E0A7DAD00A}"/>
              </a:ext>
            </a:extLst>
          </p:cNvPr>
          <p:cNvGrpSpPr/>
          <p:nvPr/>
        </p:nvGrpSpPr>
        <p:grpSpPr>
          <a:xfrm>
            <a:off x="3714333" y="3286241"/>
            <a:ext cx="1715329" cy="309765"/>
            <a:chOff x="3743783" y="3399253"/>
            <a:chExt cx="1715329" cy="309765"/>
          </a:xfrm>
        </p:grpSpPr>
        <p:sp>
          <p:nvSpPr>
            <p:cNvPr id="89" name="楕円 88">
              <a:extLst>
                <a:ext uri="{FF2B5EF4-FFF2-40B4-BE49-F238E27FC236}">
                  <a16:creationId xmlns:a16="http://schemas.microsoft.com/office/drawing/2014/main" id="{368B6CB2-96AD-A96E-629E-DE6477CAB646}"/>
                </a:ext>
              </a:extLst>
            </p:cNvPr>
            <p:cNvSpPr/>
            <p:nvPr/>
          </p:nvSpPr>
          <p:spPr>
            <a:xfrm>
              <a:off x="3743783" y="3399253"/>
              <a:ext cx="312616" cy="3097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AD1694A3-2241-BE8F-9FAF-4DC6FA1039D8}"/>
                </a:ext>
              </a:extLst>
            </p:cNvPr>
            <p:cNvSpPr txBox="1"/>
            <p:nvPr/>
          </p:nvSpPr>
          <p:spPr>
            <a:xfrm>
              <a:off x="3791989" y="3402359"/>
              <a:ext cx="1667123" cy="269626"/>
            </a:xfrm>
            <a:prstGeom prst="rect">
              <a:avLst/>
            </a:prstGeom>
            <a:noFill/>
          </p:spPr>
          <p:txBody>
            <a:bodyPr wrap="none" lIns="0" tIns="0" rIns="0" bIns="0" rtlCol="0">
              <a:spAutoFit/>
            </a:bodyPr>
            <a:lstStyle/>
            <a:p>
              <a:pPr>
                <a:lnSpc>
                  <a:spcPct val="130000"/>
                </a:lnSpc>
              </a:pPr>
              <a:r>
                <a:rPr lang="ja-JP" altLang="en-US" sz="1600" dirty="0">
                  <a:solidFill>
                    <a:schemeClr val="bg1"/>
                  </a:solidFill>
                  <a:latin typeface="BIZ UDPゴシック" panose="020B0400000000000000" pitchFamily="50" charset="-128"/>
                  <a:ea typeface="BIZ UDPゴシック" panose="020B0400000000000000" pitchFamily="50" charset="-128"/>
                </a:rPr>
                <a:t>例</a:t>
              </a:r>
              <a:r>
                <a:rPr lang="ja-JP" altLang="en-US" sz="1600" dirty="0">
                  <a:latin typeface="BIZ UDPゴシック" panose="020B0400000000000000" pitchFamily="50" charset="-128"/>
                  <a:ea typeface="BIZ UDPゴシック" panose="020B0400000000000000" pitchFamily="50" charset="-128"/>
                </a:rPr>
                <a:t>　災害時には・・・</a:t>
              </a:r>
            </a:p>
          </p:txBody>
        </p:sp>
      </p:grpSp>
      <p:grpSp>
        <p:nvGrpSpPr>
          <p:cNvPr id="8" name="グループ化 7">
            <a:extLst>
              <a:ext uri="{FF2B5EF4-FFF2-40B4-BE49-F238E27FC236}">
                <a16:creationId xmlns:a16="http://schemas.microsoft.com/office/drawing/2014/main" id="{B391CD8C-C921-7561-F619-6C896A27BD13}"/>
              </a:ext>
            </a:extLst>
          </p:cNvPr>
          <p:cNvGrpSpPr>
            <a:grpSpLocks noChangeAspect="1"/>
          </p:cNvGrpSpPr>
          <p:nvPr/>
        </p:nvGrpSpPr>
        <p:grpSpPr>
          <a:xfrm>
            <a:off x="1911967" y="3610750"/>
            <a:ext cx="5459793" cy="2627421"/>
            <a:chOff x="4487874" y="3944679"/>
            <a:chExt cx="4416831" cy="2311292"/>
          </a:xfrm>
        </p:grpSpPr>
        <p:grpSp>
          <p:nvGrpSpPr>
            <p:cNvPr id="52" name="グループ化 51">
              <a:extLst>
                <a:ext uri="{FF2B5EF4-FFF2-40B4-BE49-F238E27FC236}">
                  <a16:creationId xmlns:a16="http://schemas.microsoft.com/office/drawing/2014/main" id="{26686E71-44C1-A13F-B329-11FBCDC4B27A}"/>
                </a:ext>
              </a:extLst>
            </p:cNvPr>
            <p:cNvGrpSpPr>
              <a:grpSpLocks noChangeAspect="1"/>
            </p:cNvGrpSpPr>
            <p:nvPr/>
          </p:nvGrpSpPr>
          <p:grpSpPr>
            <a:xfrm>
              <a:off x="4487874" y="3944679"/>
              <a:ext cx="4416831" cy="2311292"/>
              <a:chOff x="2402681" y="1921843"/>
              <a:chExt cx="14980355" cy="7839099"/>
            </a:xfrm>
          </p:grpSpPr>
          <p:sp>
            <p:nvSpPr>
              <p:cNvPr id="53" name="フリーフォーム: 図形 52">
                <a:extLst>
                  <a:ext uri="{FF2B5EF4-FFF2-40B4-BE49-F238E27FC236}">
                    <a16:creationId xmlns:a16="http://schemas.microsoft.com/office/drawing/2014/main" id="{3421296A-921D-FED0-FBEF-01A40D9E850F}"/>
                  </a:ext>
                </a:extLst>
              </p:cNvPr>
              <p:cNvSpPr/>
              <p:nvPr/>
            </p:nvSpPr>
            <p:spPr>
              <a:xfrm flipH="1" flipV="1">
                <a:off x="5188273" y="6081660"/>
                <a:ext cx="4586748" cy="3597930"/>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54" name="フリーフォーム: 図形 53">
                <a:extLst>
                  <a:ext uri="{FF2B5EF4-FFF2-40B4-BE49-F238E27FC236}">
                    <a16:creationId xmlns:a16="http://schemas.microsoft.com/office/drawing/2014/main" id="{DF836D31-9B03-968F-F049-B10465D3BA22}"/>
                  </a:ext>
                </a:extLst>
              </p:cNvPr>
              <p:cNvSpPr/>
              <p:nvPr/>
            </p:nvSpPr>
            <p:spPr>
              <a:xfrm flipV="1">
                <a:off x="10242776" y="6163012"/>
                <a:ext cx="4950332" cy="3597930"/>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55" name="フリーフォーム: 図形 54">
                <a:extLst>
                  <a:ext uri="{FF2B5EF4-FFF2-40B4-BE49-F238E27FC236}">
                    <a16:creationId xmlns:a16="http://schemas.microsoft.com/office/drawing/2014/main" id="{40241808-42A1-3FEF-7E4A-0E659BFDAB63}"/>
                  </a:ext>
                </a:extLst>
              </p:cNvPr>
              <p:cNvSpPr/>
              <p:nvPr/>
            </p:nvSpPr>
            <p:spPr>
              <a:xfrm flipH="1" flipV="1">
                <a:off x="7863078" y="1938535"/>
                <a:ext cx="4586746" cy="3770608"/>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56" name="フリーフォーム: 図形 55">
                <a:extLst>
                  <a:ext uri="{FF2B5EF4-FFF2-40B4-BE49-F238E27FC236}">
                    <a16:creationId xmlns:a16="http://schemas.microsoft.com/office/drawing/2014/main" id="{DA43121C-9A42-1B97-66BC-771C89470EE0}"/>
                  </a:ext>
                </a:extLst>
              </p:cNvPr>
              <p:cNvSpPr/>
              <p:nvPr/>
            </p:nvSpPr>
            <p:spPr>
              <a:xfrm>
                <a:off x="12774803" y="2216642"/>
                <a:ext cx="4586748" cy="3597930"/>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57" name="フリーフォーム: 図形 56">
                <a:extLst>
                  <a:ext uri="{FF2B5EF4-FFF2-40B4-BE49-F238E27FC236}">
                    <a16:creationId xmlns:a16="http://schemas.microsoft.com/office/drawing/2014/main" id="{CE759ED4-5C83-1C52-0C62-E2EEDE839299}"/>
                  </a:ext>
                </a:extLst>
              </p:cNvPr>
              <p:cNvSpPr/>
              <p:nvPr/>
            </p:nvSpPr>
            <p:spPr>
              <a:xfrm>
                <a:off x="2719754" y="2216642"/>
                <a:ext cx="4586748" cy="3597930"/>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grpSp>
            <p:nvGrpSpPr>
              <p:cNvPr id="58" name="グループ化 57">
                <a:extLst>
                  <a:ext uri="{FF2B5EF4-FFF2-40B4-BE49-F238E27FC236}">
                    <a16:creationId xmlns:a16="http://schemas.microsoft.com/office/drawing/2014/main" id="{835751EA-4D26-5504-6D91-A6032E887A19}"/>
                  </a:ext>
                </a:extLst>
              </p:cNvPr>
              <p:cNvGrpSpPr/>
              <p:nvPr/>
            </p:nvGrpSpPr>
            <p:grpSpPr>
              <a:xfrm rot="21125451">
                <a:off x="3802333" y="2008288"/>
                <a:ext cx="2374148" cy="3834648"/>
                <a:chOff x="3954812" y="2098283"/>
                <a:chExt cx="2374148" cy="3834648"/>
              </a:xfrm>
            </p:grpSpPr>
            <p:sp>
              <p:nvSpPr>
                <p:cNvPr id="83" name="正方形/長方形 82">
                  <a:extLst>
                    <a:ext uri="{FF2B5EF4-FFF2-40B4-BE49-F238E27FC236}">
                      <a16:creationId xmlns:a16="http://schemas.microsoft.com/office/drawing/2014/main" id="{92CE503B-E340-A7EB-C187-8A35EA518E4A}"/>
                    </a:ext>
                  </a:extLst>
                </p:cNvPr>
                <p:cNvSpPr/>
                <p:nvPr/>
              </p:nvSpPr>
              <p:spPr>
                <a:xfrm>
                  <a:off x="3970582" y="2128653"/>
                  <a:ext cx="2230926" cy="375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84" name="図 83" descr="テキスト が含まれている画像&#10;&#10;自動的に生成された説明">
                  <a:extLst>
                    <a:ext uri="{FF2B5EF4-FFF2-40B4-BE49-F238E27FC236}">
                      <a16:creationId xmlns:a16="http://schemas.microsoft.com/office/drawing/2014/main" id="{A17EDBFA-AD9A-0B25-F82F-99978B002819}"/>
                    </a:ext>
                  </a:extLst>
                </p:cNvPr>
                <p:cNvPicPr>
                  <a:picLocks noChangeAspect="1"/>
                </p:cNvPicPr>
                <p:nvPr/>
              </p:nvPicPr>
              <p:blipFill>
                <a:blip r:embed="rId6">
                  <a:extLst>
                    <a:ext uri="{28A0092B-C50C-407E-A947-70E740481C1C}">
                      <a14:useLocalDpi xmlns:a14="http://schemas.microsoft.com/office/drawing/2010/main" val="0"/>
                    </a:ext>
                  </a:extLst>
                </a:blip>
                <a:srcRect l="25922" t="7268" r="25229" b="7666"/>
                <a:stretch/>
              </p:blipFill>
              <p:spPr>
                <a:xfrm>
                  <a:off x="3954812" y="2098283"/>
                  <a:ext cx="2374148" cy="3834648"/>
                </a:xfrm>
                <a:prstGeom prst="rect">
                  <a:avLst/>
                </a:prstGeom>
              </p:spPr>
            </p:pic>
          </p:grpSp>
          <p:sp>
            <p:nvSpPr>
              <p:cNvPr id="59" name="楕円 58">
                <a:extLst>
                  <a:ext uri="{FF2B5EF4-FFF2-40B4-BE49-F238E27FC236}">
                    <a16:creationId xmlns:a16="http://schemas.microsoft.com/office/drawing/2014/main" id="{F0555FE3-9149-ED61-C674-9706BA946EA6}"/>
                  </a:ext>
                </a:extLst>
              </p:cNvPr>
              <p:cNvSpPr>
                <a:spLocks noChangeAspect="1"/>
              </p:cNvSpPr>
              <p:nvPr/>
            </p:nvSpPr>
            <p:spPr>
              <a:xfrm>
                <a:off x="5431348" y="6263596"/>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4</a:t>
                </a:r>
                <a:endParaRPr lang="ja-JP" altLang="en-US" sz="900" dirty="0">
                  <a:latin typeface="BIZ UDPゴシック" panose="020B0400000000000000" pitchFamily="50" charset="-128"/>
                  <a:ea typeface="BIZ UDPゴシック" panose="020B0400000000000000" pitchFamily="50" charset="-128"/>
                </a:endParaRPr>
              </a:p>
            </p:txBody>
          </p:sp>
          <p:sp>
            <p:nvSpPr>
              <p:cNvPr id="60" name="楕円 59">
                <a:extLst>
                  <a:ext uri="{FF2B5EF4-FFF2-40B4-BE49-F238E27FC236}">
                    <a16:creationId xmlns:a16="http://schemas.microsoft.com/office/drawing/2014/main" id="{96CEBB31-55FD-03AC-E133-AA3992C255E1}"/>
                  </a:ext>
                </a:extLst>
              </p:cNvPr>
              <p:cNvSpPr>
                <a:spLocks noChangeAspect="1"/>
              </p:cNvSpPr>
              <p:nvPr/>
            </p:nvSpPr>
            <p:spPr>
              <a:xfrm>
                <a:off x="13183414" y="2227034"/>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3</a:t>
                </a:r>
                <a:endParaRPr lang="ja-JP" altLang="en-US" sz="900" dirty="0">
                  <a:latin typeface="BIZ UDPゴシック" panose="020B0400000000000000" pitchFamily="50" charset="-128"/>
                  <a:ea typeface="BIZ UDPゴシック" panose="020B0400000000000000" pitchFamily="50" charset="-128"/>
                </a:endParaRPr>
              </a:p>
            </p:txBody>
          </p:sp>
          <p:sp>
            <p:nvSpPr>
              <p:cNvPr id="61" name="フリーフォーム: 図形 60">
                <a:extLst>
                  <a:ext uri="{FF2B5EF4-FFF2-40B4-BE49-F238E27FC236}">
                    <a16:creationId xmlns:a16="http://schemas.microsoft.com/office/drawing/2014/main" id="{4763AA1E-0A90-E184-2B90-B1DED62E7C33}"/>
                  </a:ext>
                </a:extLst>
              </p:cNvPr>
              <p:cNvSpPr/>
              <p:nvPr/>
            </p:nvSpPr>
            <p:spPr>
              <a:xfrm>
                <a:off x="2402681" y="5720431"/>
                <a:ext cx="2726381" cy="2008896"/>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実際の被害</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とは異なる</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ニセ・誤情報</a:t>
                </a:r>
              </a:p>
            </p:txBody>
          </p:sp>
          <p:sp>
            <p:nvSpPr>
              <p:cNvPr id="62" name="楕円 61">
                <a:extLst>
                  <a:ext uri="{FF2B5EF4-FFF2-40B4-BE49-F238E27FC236}">
                    <a16:creationId xmlns:a16="http://schemas.microsoft.com/office/drawing/2014/main" id="{C46C3E30-7309-B3C6-1678-F59C0D2E677E}"/>
                  </a:ext>
                </a:extLst>
              </p:cNvPr>
              <p:cNvSpPr>
                <a:spLocks noChangeAspect="1"/>
              </p:cNvSpPr>
              <p:nvPr/>
            </p:nvSpPr>
            <p:spPr>
              <a:xfrm>
                <a:off x="2892047" y="2556087"/>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1</a:t>
                </a:r>
                <a:endParaRPr lang="ja-JP" altLang="en-US" sz="900" dirty="0">
                  <a:latin typeface="BIZ UDPゴシック" panose="020B0400000000000000" pitchFamily="50" charset="-128"/>
                  <a:ea typeface="BIZ UDPゴシック" panose="020B0400000000000000" pitchFamily="50" charset="-128"/>
                </a:endParaRPr>
              </a:p>
            </p:txBody>
          </p:sp>
          <p:sp>
            <p:nvSpPr>
              <p:cNvPr id="63" name="楕円 62">
                <a:extLst>
                  <a:ext uri="{FF2B5EF4-FFF2-40B4-BE49-F238E27FC236}">
                    <a16:creationId xmlns:a16="http://schemas.microsoft.com/office/drawing/2014/main" id="{8B64C311-3456-788E-5FFB-12BB122F6351}"/>
                  </a:ext>
                </a:extLst>
              </p:cNvPr>
              <p:cNvSpPr>
                <a:spLocks noChangeAspect="1"/>
              </p:cNvSpPr>
              <p:nvPr/>
            </p:nvSpPr>
            <p:spPr>
              <a:xfrm>
                <a:off x="10930853" y="6341393"/>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5</a:t>
                </a:r>
                <a:endParaRPr lang="ja-JP" altLang="en-US" sz="900" dirty="0">
                  <a:latin typeface="BIZ UDPゴシック" panose="020B0400000000000000" pitchFamily="50" charset="-128"/>
                  <a:ea typeface="BIZ UDPゴシック" panose="020B0400000000000000" pitchFamily="50" charset="-128"/>
                </a:endParaRPr>
              </a:p>
            </p:txBody>
          </p:sp>
          <p:sp>
            <p:nvSpPr>
              <p:cNvPr id="64" name="楕円 63">
                <a:extLst>
                  <a:ext uri="{FF2B5EF4-FFF2-40B4-BE49-F238E27FC236}">
                    <a16:creationId xmlns:a16="http://schemas.microsoft.com/office/drawing/2014/main" id="{9172F65C-615B-99FD-BA38-FE4E665F61F7}"/>
                  </a:ext>
                </a:extLst>
              </p:cNvPr>
              <p:cNvSpPr>
                <a:spLocks noChangeAspect="1"/>
              </p:cNvSpPr>
              <p:nvPr/>
            </p:nvSpPr>
            <p:spPr>
              <a:xfrm>
                <a:off x="8060320" y="2117865"/>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2</a:t>
                </a:r>
                <a:endParaRPr lang="ja-JP" altLang="en-US" sz="900" dirty="0">
                  <a:latin typeface="BIZ UDPゴシック" panose="020B0400000000000000" pitchFamily="50" charset="-128"/>
                  <a:ea typeface="BIZ UDPゴシック" panose="020B0400000000000000" pitchFamily="50" charset="-128"/>
                </a:endParaRPr>
              </a:p>
            </p:txBody>
          </p:sp>
          <p:grpSp>
            <p:nvGrpSpPr>
              <p:cNvPr id="65" name="グループ化 64">
                <a:extLst>
                  <a:ext uri="{FF2B5EF4-FFF2-40B4-BE49-F238E27FC236}">
                    <a16:creationId xmlns:a16="http://schemas.microsoft.com/office/drawing/2014/main" id="{88877635-5F19-EB29-D22B-05C05B3C8A32}"/>
                  </a:ext>
                </a:extLst>
              </p:cNvPr>
              <p:cNvGrpSpPr/>
              <p:nvPr/>
            </p:nvGrpSpPr>
            <p:grpSpPr>
              <a:xfrm rot="335007">
                <a:off x="13577097" y="2494622"/>
                <a:ext cx="3224698" cy="2918438"/>
                <a:chOff x="13247077" y="2038337"/>
                <a:chExt cx="3424014" cy="3098825"/>
              </a:xfrm>
            </p:grpSpPr>
            <p:sp>
              <p:nvSpPr>
                <p:cNvPr id="81" name="正方形/長方形 80">
                  <a:extLst>
                    <a:ext uri="{FF2B5EF4-FFF2-40B4-BE49-F238E27FC236}">
                      <a16:creationId xmlns:a16="http://schemas.microsoft.com/office/drawing/2014/main" id="{627B59B5-9EA1-BA0D-C1A8-6CAE43084FE8}"/>
                    </a:ext>
                  </a:extLst>
                </p:cNvPr>
                <p:cNvSpPr/>
                <p:nvPr/>
              </p:nvSpPr>
              <p:spPr>
                <a:xfrm>
                  <a:off x="13413217" y="2197857"/>
                  <a:ext cx="3176954" cy="2835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82" name="図 81" descr="テキスト&#10;&#10;自動的に生成された説明">
                  <a:extLst>
                    <a:ext uri="{FF2B5EF4-FFF2-40B4-BE49-F238E27FC236}">
                      <a16:creationId xmlns:a16="http://schemas.microsoft.com/office/drawing/2014/main" id="{D50A1931-87B2-231E-F62A-78D9B26C7DE7}"/>
                    </a:ext>
                  </a:extLst>
                </p:cNvPr>
                <p:cNvPicPr>
                  <a:picLocks noChangeAspect="1"/>
                </p:cNvPicPr>
                <p:nvPr/>
              </p:nvPicPr>
              <p:blipFill>
                <a:blip r:embed="rId7">
                  <a:extLst>
                    <a:ext uri="{28A0092B-C50C-407E-A947-70E740481C1C}">
                      <a14:useLocalDpi xmlns:a14="http://schemas.microsoft.com/office/drawing/2010/main" val="0"/>
                    </a:ext>
                  </a:extLst>
                </a:blip>
                <a:srcRect l="9026" t="10292" r="11016" b="11688"/>
                <a:stretch/>
              </p:blipFill>
              <p:spPr>
                <a:xfrm>
                  <a:off x="13247077" y="2038337"/>
                  <a:ext cx="3424014" cy="3098825"/>
                </a:xfrm>
                <a:prstGeom prst="rect">
                  <a:avLst/>
                </a:prstGeom>
              </p:spPr>
            </p:pic>
          </p:grpSp>
          <p:sp>
            <p:nvSpPr>
              <p:cNvPr id="66" name="フリーフォーム: 図形 65">
                <a:extLst>
                  <a:ext uri="{FF2B5EF4-FFF2-40B4-BE49-F238E27FC236}">
                    <a16:creationId xmlns:a16="http://schemas.microsoft.com/office/drawing/2014/main" id="{048D5C05-9F30-14A1-F123-B1E42C829FF9}"/>
                  </a:ext>
                </a:extLst>
              </p:cNvPr>
              <p:cNvSpPr/>
              <p:nvPr/>
            </p:nvSpPr>
            <p:spPr>
              <a:xfrm>
                <a:off x="14741508" y="4811334"/>
                <a:ext cx="2641528" cy="1623053"/>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助けを求める</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ニセ情報</a:t>
                </a:r>
              </a:p>
            </p:txBody>
          </p:sp>
          <p:grpSp>
            <p:nvGrpSpPr>
              <p:cNvPr id="67" name="グループ化 66">
                <a:extLst>
                  <a:ext uri="{FF2B5EF4-FFF2-40B4-BE49-F238E27FC236}">
                    <a16:creationId xmlns:a16="http://schemas.microsoft.com/office/drawing/2014/main" id="{41B045B6-703C-433C-0F93-145CD0134C3C}"/>
                  </a:ext>
                </a:extLst>
              </p:cNvPr>
              <p:cNvGrpSpPr/>
              <p:nvPr/>
            </p:nvGrpSpPr>
            <p:grpSpPr>
              <a:xfrm>
                <a:off x="5967185" y="6572250"/>
                <a:ext cx="3310279" cy="3026203"/>
                <a:chOff x="5362574" y="6572250"/>
                <a:chExt cx="3310279" cy="3026203"/>
              </a:xfrm>
            </p:grpSpPr>
            <p:sp>
              <p:nvSpPr>
                <p:cNvPr id="79" name="正方形/長方形 78">
                  <a:extLst>
                    <a:ext uri="{FF2B5EF4-FFF2-40B4-BE49-F238E27FC236}">
                      <a16:creationId xmlns:a16="http://schemas.microsoft.com/office/drawing/2014/main" id="{081D9131-B649-0E6E-38DF-17533984578B}"/>
                    </a:ext>
                  </a:extLst>
                </p:cNvPr>
                <p:cNvSpPr/>
                <p:nvPr/>
              </p:nvSpPr>
              <p:spPr>
                <a:xfrm>
                  <a:off x="5474677" y="6672263"/>
                  <a:ext cx="2710952" cy="2466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80" name="図 79" descr="グラフィカル ユーザー インターフェイス が含まれている画像&#10;&#10;自動的に生成された説明">
                  <a:extLst>
                    <a:ext uri="{FF2B5EF4-FFF2-40B4-BE49-F238E27FC236}">
                      <a16:creationId xmlns:a16="http://schemas.microsoft.com/office/drawing/2014/main" id="{BA57451A-99B4-67CC-4DD3-6F24A1D49582}"/>
                    </a:ext>
                  </a:extLst>
                </p:cNvPr>
                <p:cNvPicPr>
                  <a:picLocks noChangeAspect="1"/>
                </p:cNvPicPr>
                <p:nvPr/>
              </p:nvPicPr>
              <p:blipFill>
                <a:blip r:embed="rId8">
                  <a:extLst>
                    <a:ext uri="{28A0092B-C50C-407E-A947-70E740481C1C}">
                      <a14:useLocalDpi xmlns:a14="http://schemas.microsoft.com/office/drawing/2010/main" val="0"/>
                    </a:ext>
                  </a:extLst>
                </a:blip>
                <a:srcRect l="10327" t="11615"/>
                <a:stretch/>
              </p:blipFill>
              <p:spPr>
                <a:xfrm>
                  <a:off x="5362574" y="6572250"/>
                  <a:ext cx="3310279" cy="3026203"/>
                </a:xfrm>
                <a:prstGeom prst="rect">
                  <a:avLst/>
                </a:prstGeom>
              </p:spPr>
            </p:pic>
          </p:grpSp>
          <p:sp>
            <p:nvSpPr>
              <p:cNvPr id="68" name="フリーフォーム: 図形 67">
                <a:extLst>
                  <a:ext uri="{FF2B5EF4-FFF2-40B4-BE49-F238E27FC236}">
                    <a16:creationId xmlns:a16="http://schemas.microsoft.com/office/drawing/2014/main" id="{01E3F1C3-6138-3357-8FA6-042A316E2ACC}"/>
                  </a:ext>
                </a:extLst>
              </p:cNvPr>
              <p:cNvSpPr/>
              <p:nvPr/>
            </p:nvSpPr>
            <p:spPr>
              <a:xfrm>
                <a:off x="4536028" y="8468790"/>
                <a:ext cx="1965122" cy="1210800"/>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募金詐欺</a:t>
                </a:r>
              </a:p>
            </p:txBody>
          </p:sp>
          <p:grpSp>
            <p:nvGrpSpPr>
              <p:cNvPr id="69" name="グループ化 68">
                <a:extLst>
                  <a:ext uri="{FF2B5EF4-FFF2-40B4-BE49-F238E27FC236}">
                    <a16:creationId xmlns:a16="http://schemas.microsoft.com/office/drawing/2014/main" id="{0EAE4BFD-1261-0593-24FD-801B4EB30066}"/>
                  </a:ext>
                </a:extLst>
              </p:cNvPr>
              <p:cNvGrpSpPr/>
              <p:nvPr/>
            </p:nvGrpSpPr>
            <p:grpSpPr>
              <a:xfrm>
                <a:off x="7586605" y="1921843"/>
                <a:ext cx="4745514" cy="4206398"/>
                <a:chOff x="7553152" y="1921843"/>
                <a:chExt cx="4745514" cy="4206398"/>
              </a:xfrm>
            </p:grpSpPr>
            <p:pic>
              <p:nvPicPr>
                <p:cNvPr id="77" name="図 7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5FE9F379-E820-1A4F-0861-4ACF366AED6C}"/>
                    </a:ext>
                  </a:extLst>
                </p:cNvPr>
                <p:cNvPicPr>
                  <a:picLocks noChangeAspect="1"/>
                </p:cNvPicPr>
                <p:nvPr/>
              </p:nvPicPr>
              <p:blipFill>
                <a:blip r:embed="rId9">
                  <a:extLst>
                    <a:ext uri="{28A0092B-C50C-407E-A947-70E740481C1C}">
                      <a14:useLocalDpi xmlns:a14="http://schemas.microsoft.com/office/drawing/2010/main" val="0"/>
                    </a:ext>
                  </a:extLst>
                </a:blip>
                <a:srcRect t="9041" b="2623"/>
                <a:stretch/>
              </p:blipFill>
              <p:spPr>
                <a:xfrm>
                  <a:off x="7553152" y="1921843"/>
                  <a:ext cx="4745514" cy="3888090"/>
                </a:xfrm>
                <a:prstGeom prst="rect">
                  <a:avLst/>
                </a:prstGeom>
              </p:spPr>
            </p:pic>
            <p:sp>
              <p:nvSpPr>
                <p:cNvPr id="78" name="フリーフォーム: 図形 77">
                  <a:extLst>
                    <a:ext uri="{FF2B5EF4-FFF2-40B4-BE49-F238E27FC236}">
                      <a16:creationId xmlns:a16="http://schemas.microsoft.com/office/drawing/2014/main" id="{D59F6D4C-9FF9-297F-54D6-403C94733323}"/>
                    </a:ext>
                  </a:extLst>
                </p:cNvPr>
                <p:cNvSpPr/>
                <p:nvPr/>
              </p:nvSpPr>
              <p:spPr>
                <a:xfrm>
                  <a:off x="9797228" y="4606673"/>
                  <a:ext cx="2442307" cy="1521568"/>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根拠のない</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犯罪情報</a:t>
                  </a:r>
                </a:p>
              </p:txBody>
            </p:sp>
          </p:grpSp>
          <p:grpSp>
            <p:nvGrpSpPr>
              <p:cNvPr id="70" name="グループ化 69">
                <a:extLst>
                  <a:ext uri="{FF2B5EF4-FFF2-40B4-BE49-F238E27FC236}">
                    <a16:creationId xmlns:a16="http://schemas.microsoft.com/office/drawing/2014/main" id="{4ED736F1-EB21-38ED-95F4-42E8E353297E}"/>
                  </a:ext>
                </a:extLst>
              </p:cNvPr>
              <p:cNvGrpSpPr/>
              <p:nvPr/>
            </p:nvGrpSpPr>
            <p:grpSpPr>
              <a:xfrm rot="21245439">
                <a:off x="10253939" y="7115740"/>
                <a:ext cx="3186491" cy="2526256"/>
                <a:chOff x="21415839" y="5742402"/>
                <a:chExt cx="3258677" cy="2583486"/>
              </a:xfrm>
            </p:grpSpPr>
            <p:sp>
              <p:nvSpPr>
                <p:cNvPr id="75" name="正方形/長方形 74">
                  <a:extLst>
                    <a:ext uri="{FF2B5EF4-FFF2-40B4-BE49-F238E27FC236}">
                      <a16:creationId xmlns:a16="http://schemas.microsoft.com/office/drawing/2014/main" id="{68DF2940-4D59-982B-1F5A-62289835FDB3}"/>
                    </a:ext>
                  </a:extLst>
                </p:cNvPr>
                <p:cNvSpPr/>
                <p:nvPr/>
              </p:nvSpPr>
              <p:spPr>
                <a:xfrm>
                  <a:off x="21581818" y="5809933"/>
                  <a:ext cx="3011867" cy="2424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76" name="図 75" descr="グラフィカル ユーザー インターフェイス&#10;&#10;自動的に生成された説明">
                  <a:extLst>
                    <a:ext uri="{FF2B5EF4-FFF2-40B4-BE49-F238E27FC236}">
                      <a16:creationId xmlns:a16="http://schemas.microsoft.com/office/drawing/2014/main" id="{42B53BEF-D76C-4B2F-3E71-95AE14F049DA}"/>
                    </a:ext>
                  </a:extLst>
                </p:cNvPr>
                <p:cNvPicPr>
                  <a:picLocks noChangeAspect="1"/>
                </p:cNvPicPr>
                <p:nvPr/>
              </p:nvPicPr>
              <p:blipFill>
                <a:blip r:embed="rId10">
                  <a:extLst>
                    <a:ext uri="{28A0092B-C50C-407E-A947-70E740481C1C}">
                      <a14:useLocalDpi xmlns:a14="http://schemas.microsoft.com/office/drawing/2010/main" val="0"/>
                    </a:ext>
                  </a:extLst>
                </a:blip>
                <a:srcRect l="4777" t="4328" r="5162" b="4257"/>
                <a:stretch/>
              </p:blipFill>
              <p:spPr>
                <a:xfrm>
                  <a:off x="21415839" y="5742402"/>
                  <a:ext cx="3258677" cy="2583486"/>
                </a:xfrm>
                <a:prstGeom prst="rect">
                  <a:avLst/>
                </a:prstGeom>
              </p:spPr>
            </p:pic>
          </p:grpSp>
          <p:grpSp>
            <p:nvGrpSpPr>
              <p:cNvPr id="71" name="グループ化 70">
                <a:extLst>
                  <a:ext uri="{FF2B5EF4-FFF2-40B4-BE49-F238E27FC236}">
                    <a16:creationId xmlns:a16="http://schemas.microsoft.com/office/drawing/2014/main" id="{CFE34EFA-581F-2C04-F82F-CC9D94B6EC2A}"/>
                  </a:ext>
                </a:extLst>
              </p:cNvPr>
              <p:cNvGrpSpPr/>
              <p:nvPr/>
            </p:nvGrpSpPr>
            <p:grpSpPr>
              <a:xfrm rot="433484">
                <a:off x="12274984" y="5980263"/>
                <a:ext cx="2562337" cy="2036995"/>
                <a:chOff x="18660288" y="5672137"/>
                <a:chExt cx="2713812" cy="2157413"/>
              </a:xfrm>
            </p:grpSpPr>
            <p:sp>
              <p:nvSpPr>
                <p:cNvPr id="73" name="正方形/長方形 72">
                  <a:extLst>
                    <a:ext uri="{FF2B5EF4-FFF2-40B4-BE49-F238E27FC236}">
                      <a16:creationId xmlns:a16="http://schemas.microsoft.com/office/drawing/2014/main" id="{A4CD1C67-2B82-DC1D-BD30-5F17963B5FD2}"/>
                    </a:ext>
                  </a:extLst>
                </p:cNvPr>
                <p:cNvSpPr/>
                <p:nvPr/>
              </p:nvSpPr>
              <p:spPr>
                <a:xfrm>
                  <a:off x="18710032" y="5742402"/>
                  <a:ext cx="2573582" cy="2020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74" name="図 73" descr="テキスト&#10;&#10;自動的に生成された説明">
                  <a:extLst>
                    <a:ext uri="{FF2B5EF4-FFF2-40B4-BE49-F238E27FC236}">
                      <a16:creationId xmlns:a16="http://schemas.microsoft.com/office/drawing/2014/main" id="{59EC049F-F9B5-B9AD-EA75-F335A0D8267B}"/>
                    </a:ext>
                  </a:extLst>
                </p:cNvPr>
                <p:cNvPicPr>
                  <a:picLocks noChangeAspect="1"/>
                </p:cNvPicPr>
                <p:nvPr/>
              </p:nvPicPr>
              <p:blipFill>
                <a:blip r:embed="rId11">
                  <a:extLst>
                    <a:ext uri="{28A0092B-C50C-407E-A947-70E740481C1C}">
                      <a14:useLocalDpi xmlns:a14="http://schemas.microsoft.com/office/drawing/2010/main" val="0"/>
                    </a:ext>
                  </a:extLst>
                </a:blip>
                <a:srcRect l="5672" t="4587" r="4224" b="4725"/>
                <a:stretch/>
              </p:blipFill>
              <p:spPr>
                <a:xfrm>
                  <a:off x="18660288" y="5672137"/>
                  <a:ext cx="2713812" cy="2157413"/>
                </a:xfrm>
                <a:prstGeom prst="rect">
                  <a:avLst/>
                </a:prstGeom>
              </p:spPr>
            </p:pic>
          </p:grpSp>
          <p:sp>
            <p:nvSpPr>
              <p:cNvPr id="72" name="フリーフォーム: 図形 71">
                <a:extLst>
                  <a:ext uri="{FF2B5EF4-FFF2-40B4-BE49-F238E27FC236}">
                    <a16:creationId xmlns:a16="http://schemas.microsoft.com/office/drawing/2014/main" id="{4B99D716-85A5-0D0E-22F8-ED5C514E88E3}"/>
                  </a:ext>
                </a:extLst>
              </p:cNvPr>
              <p:cNvSpPr/>
              <p:nvPr/>
            </p:nvSpPr>
            <p:spPr>
              <a:xfrm>
                <a:off x="13589690" y="7396482"/>
                <a:ext cx="2712595" cy="1817615"/>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科学的に</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あり得ない</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陰謀論</a:t>
                </a:r>
              </a:p>
            </p:txBody>
          </p:sp>
        </p:grpSp>
        <p:sp>
          <p:nvSpPr>
            <p:cNvPr id="3" name="楕円 2">
              <a:extLst>
                <a:ext uri="{FF2B5EF4-FFF2-40B4-BE49-F238E27FC236}">
                  <a16:creationId xmlns:a16="http://schemas.microsoft.com/office/drawing/2014/main" id="{F5EE1246-08CA-7477-40E8-F07BF523C9A4}"/>
                </a:ext>
              </a:extLst>
            </p:cNvPr>
            <p:cNvSpPr/>
            <p:nvPr/>
          </p:nvSpPr>
          <p:spPr>
            <a:xfrm>
              <a:off x="4615635" y="4117920"/>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１</a:t>
              </a:r>
            </a:p>
          </p:txBody>
        </p:sp>
        <p:sp>
          <p:nvSpPr>
            <p:cNvPr id="4" name="楕円 3">
              <a:extLst>
                <a:ext uri="{FF2B5EF4-FFF2-40B4-BE49-F238E27FC236}">
                  <a16:creationId xmlns:a16="http://schemas.microsoft.com/office/drawing/2014/main" id="{2865F5CF-44E1-2302-EE62-745DF23A3A9A}"/>
                </a:ext>
              </a:extLst>
            </p:cNvPr>
            <p:cNvSpPr/>
            <p:nvPr/>
          </p:nvSpPr>
          <p:spPr>
            <a:xfrm>
              <a:off x="6127656" y="3987125"/>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２</a:t>
              </a:r>
            </a:p>
          </p:txBody>
        </p:sp>
        <p:sp>
          <p:nvSpPr>
            <p:cNvPr id="5" name="楕円 4">
              <a:extLst>
                <a:ext uri="{FF2B5EF4-FFF2-40B4-BE49-F238E27FC236}">
                  <a16:creationId xmlns:a16="http://schemas.microsoft.com/office/drawing/2014/main" id="{C1E38579-C0A3-4750-64E8-AA2BC23ACE67}"/>
                </a:ext>
              </a:extLst>
            </p:cNvPr>
            <p:cNvSpPr/>
            <p:nvPr/>
          </p:nvSpPr>
          <p:spPr>
            <a:xfrm>
              <a:off x="7662495" y="4016050"/>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３</a:t>
              </a:r>
            </a:p>
          </p:txBody>
        </p:sp>
        <p:sp>
          <p:nvSpPr>
            <p:cNvPr id="6" name="楕円 5">
              <a:extLst>
                <a:ext uri="{FF2B5EF4-FFF2-40B4-BE49-F238E27FC236}">
                  <a16:creationId xmlns:a16="http://schemas.microsoft.com/office/drawing/2014/main" id="{4966B5B6-74D2-21E3-9677-449379CAA652}"/>
                </a:ext>
              </a:extLst>
            </p:cNvPr>
            <p:cNvSpPr/>
            <p:nvPr/>
          </p:nvSpPr>
          <p:spPr>
            <a:xfrm>
              <a:off x="5360109" y="5217297"/>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４</a:t>
              </a:r>
            </a:p>
          </p:txBody>
        </p:sp>
        <p:sp>
          <p:nvSpPr>
            <p:cNvPr id="7" name="楕円 6">
              <a:extLst>
                <a:ext uri="{FF2B5EF4-FFF2-40B4-BE49-F238E27FC236}">
                  <a16:creationId xmlns:a16="http://schemas.microsoft.com/office/drawing/2014/main" id="{4659AE43-A509-46E7-30C4-6C1570E46C7E}"/>
                </a:ext>
              </a:extLst>
            </p:cNvPr>
            <p:cNvSpPr/>
            <p:nvPr/>
          </p:nvSpPr>
          <p:spPr>
            <a:xfrm>
              <a:off x="6976136" y="5224808"/>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５</a:t>
              </a:r>
            </a:p>
          </p:txBody>
        </p:sp>
      </p:grpSp>
      <p:sp>
        <p:nvSpPr>
          <p:cNvPr id="12" name="テキスト ボックス 11">
            <a:extLst>
              <a:ext uri="{FF2B5EF4-FFF2-40B4-BE49-F238E27FC236}">
                <a16:creationId xmlns:a16="http://schemas.microsoft.com/office/drawing/2014/main" id="{5E34D4FF-605A-AC52-58E2-4F29BD682453}"/>
              </a:ext>
            </a:extLst>
          </p:cNvPr>
          <p:cNvSpPr txBox="1"/>
          <p:nvPr/>
        </p:nvSpPr>
        <p:spPr>
          <a:xfrm>
            <a:off x="6630132" y="6065760"/>
            <a:ext cx="2513867" cy="497765"/>
          </a:xfrm>
          <a:prstGeom prst="rect">
            <a:avLst/>
          </a:prstGeom>
          <a:noFill/>
        </p:spPr>
        <p:txBody>
          <a:bodyPr wrap="square" lIns="0" rIns="0">
            <a:spAutoFit/>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上図出典：</a:t>
            </a:r>
            <a:r>
              <a:rPr lang="ja-JP" altLang="en-US" sz="1100" i="0" dirty="0">
                <a:solidFill>
                  <a:srgbClr val="000000"/>
                </a:solidFill>
                <a:effectLst/>
                <a:latin typeface="BIZ UDPゴシック" panose="020B0400000000000000" pitchFamily="50" charset="-128"/>
                <a:ea typeface="BIZ UDPゴシック" panose="020B0400000000000000" pitchFamily="50" charset="-128"/>
              </a:rPr>
              <a:t>インターネットとの向き合い方～ニセ・誤情報にだまされないために～</a:t>
            </a:r>
          </a:p>
        </p:txBody>
      </p:sp>
    </p:spTree>
    <p:extLst>
      <p:ext uri="{BB962C8B-B14F-4D97-AF65-F5344CB8AC3E}">
        <p14:creationId xmlns:p14="http://schemas.microsoft.com/office/powerpoint/2010/main" val="1999009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392691" y="282331"/>
            <a:ext cx="4838184" cy="424732"/>
          </a:xfrm>
        </p:spPr>
        <p:txBody>
          <a:bodyPr vert="horz" wrap="none">
            <a:spAutoFit/>
          </a:bodyPr>
          <a:lstStyle/>
          <a:p>
            <a:r>
              <a:rPr lang="ja-JP" altLang="en-US" sz="2400" dirty="0"/>
              <a:t>インターネットの特徴等を理解する</a:t>
            </a:r>
          </a:p>
        </p:txBody>
      </p:sp>
      <p:sp>
        <p:nvSpPr>
          <p:cNvPr id="44" name="四角形: 角を丸くする 43">
            <a:extLst>
              <a:ext uri="{FF2B5EF4-FFF2-40B4-BE49-F238E27FC236}">
                <a16:creationId xmlns:a16="http://schemas.microsoft.com/office/drawing/2014/main" id="{821BBA7B-0395-8C72-8316-EC73E9673B17}"/>
              </a:ext>
            </a:extLst>
          </p:cNvPr>
          <p:cNvSpPr/>
          <p:nvPr/>
        </p:nvSpPr>
        <p:spPr>
          <a:xfrm>
            <a:off x="347325" y="1762199"/>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38D1C3AA-3381-DEE7-E807-3DFA4436641E}"/>
              </a:ext>
            </a:extLst>
          </p:cNvPr>
          <p:cNvSpPr txBox="1"/>
          <p:nvPr/>
        </p:nvSpPr>
        <p:spPr>
          <a:xfrm>
            <a:off x="1236258" y="1792973"/>
            <a:ext cx="6696825" cy="400110"/>
          </a:xfrm>
          <a:prstGeom prst="rect">
            <a:avLst/>
          </a:prstGeom>
          <a:noFill/>
          <a:ln>
            <a:noFill/>
          </a:ln>
        </p:spPr>
        <p:txBody>
          <a:bodyPr wrap="square" rtlCol="0">
            <a:spAutoFit/>
          </a:bodyPr>
          <a:lstStyle/>
          <a:p>
            <a:r>
              <a:rPr lang="ja-JP" altLang="en-US" sz="2000" b="1" dirty="0">
                <a:solidFill>
                  <a:srgbClr val="FFFFFF"/>
                </a:solidFill>
                <a:latin typeface="BIZ UDPゴシック" panose="020B0400000000000000" pitchFamily="50" charset="-128"/>
                <a:ea typeface="BIZ UDPゴシック" panose="020B0400000000000000" pitchFamily="50" charset="-128"/>
              </a:rPr>
              <a:t>「偽情報</a:t>
            </a:r>
            <a:r>
              <a:rPr lang="en-US" altLang="ja-JP" sz="2000" b="1" dirty="0">
                <a:solidFill>
                  <a:srgbClr val="FFFFFF"/>
                </a:solidFill>
                <a:latin typeface="BIZ UDPゴシック" panose="020B0400000000000000" pitchFamily="50" charset="-128"/>
                <a:ea typeface="BIZ UDPゴシック" panose="020B0400000000000000" pitchFamily="50" charset="-128"/>
              </a:rPr>
              <a:t>/</a:t>
            </a:r>
            <a:r>
              <a:rPr lang="ja-JP" altLang="en-US" sz="2000" b="1" dirty="0">
                <a:solidFill>
                  <a:srgbClr val="FFFFFF"/>
                </a:solidFill>
                <a:latin typeface="BIZ UDPゴシック" panose="020B0400000000000000" pitchFamily="50" charset="-128"/>
                <a:ea typeface="BIZ UDPゴシック" panose="020B0400000000000000" pitchFamily="50" charset="-128"/>
              </a:rPr>
              <a:t>誤情報」にだまされないためのチェックポイント</a:t>
            </a:r>
          </a:p>
        </p:txBody>
      </p:sp>
      <p:sp>
        <p:nvSpPr>
          <p:cNvPr id="2" name="タイトル 1">
            <a:extLst>
              <a:ext uri="{FF2B5EF4-FFF2-40B4-BE49-F238E27FC236}">
                <a16:creationId xmlns:a16="http://schemas.microsoft.com/office/drawing/2014/main" id="{7D2DEACA-A243-33F3-87C2-C1CAAF3D010B}"/>
              </a:ext>
            </a:extLst>
          </p:cNvPr>
          <p:cNvSpPr txBox="1">
            <a:spLocks noChangeAspect="1"/>
          </p:cNvSpPr>
          <p:nvPr/>
        </p:nvSpPr>
        <p:spPr>
          <a:xfrm>
            <a:off x="483" y="364"/>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73CCF20E-D4B4-4A08-B6F6-9301D12AEAE1}"/>
              </a:ext>
            </a:extLst>
          </p:cNvPr>
          <p:cNvSpPr txBox="1"/>
          <p:nvPr/>
        </p:nvSpPr>
        <p:spPr>
          <a:xfrm>
            <a:off x="551868" y="2387774"/>
            <a:ext cx="8079061" cy="898836"/>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その情報は</a:t>
            </a:r>
            <a:r>
              <a:rPr lang="ja-JP" altLang="en-US" sz="2000" b="1" dirty="0">
                <a:solidFill>
                  <a:srgbClr val="FF3300"/>
                </a:solidFill>
                <a:latin typeface="BIZ UDPゴシック" panose="020B0400000000000000" pitchFamily="50" charset="-128"/>
                <a:ea typeface="BIZ UDPゴシック" panose="020B0400000000000000" pitchFamily="50" charset="-128"/>
              </a:rPr>
              <a:t>どこから、いつ</a:t>
            </a:r>
            <a:r>
              <a:rPr lang="ja-JP" altLang="en-US" sz="2000" b="1" dirty="0">
                <a:latin typeface="BIZ UDPゴシック" panose="020B0400000000000000" pitchFamily="50" charset="-128"/>
                <a:ea typeface="BIZ UDPゴシック" panose="020B0400000000000000" pitchFamily="50" charset="-128"/>
              </a:rPr>
              <a:t>発信されたものですか？</a:t>
            </a:r>
            <a:endParaRPr lang="en-US" altLang="ja-JP" sz="2000" b="1"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→情報源は信用できますか？</a:t>
            </a:r>
            <a:endParaRPr lang="en-US" altLang="ja-JP" dirty="0">
              <a:latin typeface="BIZ UDPゴシック" panose="020B0400000000000000" pitchFamily="50" charset="-128"/>
              <a:ea typeface="BIZ UDPゴシック" panose="020B0400000000000000" pitchFamily="50" charset="-128"/>
            </a:endParaRPr>
          </a:p>
        </p:txBody>
      </p:sp>
      <p:grpSp>
        <p:nvGrpSpPr>
          <p:cNvPr id="24" name="グループ化 23">
            <a:extLst>
              <a:ext uri="{FF2B5EF4-FFF2-40B4-BE49-F238E27FC236}">
                <a16:creationId xmlns:a16="http://schemas.microsoft.com/office/drawing/2014/main" id="{8310629B-2761-0E38-9E48-271AE597376B}"/>
              </a:ext>
            </a:extLst>
          </p:cNvPr>
          <p:cNvGrpSpPr/>
          <p:nvPr/>
        </p:nvGrpSpPr>
        <p:grpSpPr>
          <a:xfrm>
            <a:off x="282802" y="2540813"/>
            <a:ext cx="293533" cy="272190"/>
            <a:chOff x="5791200" y="3323523"/>
            <a:chExt cx="293533" cy="272190"/>
          </a:xfrm>
        </p:grpSpPr>
        <p:sp>
          <p:nvSpPr>
            <p:cNvPr id="23" name="正方形/長方形 22">
              <a:extLst>
                <a:ext uri="{FF2B5EF4-FFF2-40B4-BE49-F238E27FC236}">
                  <a16:creationId xmlns:a16="http://schemas.microsoft.com/office/drawing/2014/main" id="{FD3D6A56-940A-DA8C-87C3-41D08AD4FAEB}"/>
                </a:ext>
              </a:extLst>
            </p:cNvPr>
            <p:cNvSpPr/>
            <p:nvPr/>
          </p:nvSpPr>
          <p:spPr>
            <a:xfrm>
              <a:off x="5791200" y="3345946"/>
              <a:ext cx="249767" cy="2497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6983DF08-E6EB-52B1-0CDD-A3509584B642}"/>
                </a:ext>
              </a:extLst>
            </p:cNvPr>
            <p:cNvGrpSpPr/>
            <p:nvPr/>
          </p:nvGrpSpPr>
          <p:grpSpPr>
            <a:xfrm>
              <a:off x="5845650" y="3323523"/>
              <a:ext cx="239083" cy="210954"/>
              <a:chOff x="5990374" y="2862821"/>
              <a:chExt cx="385045" cy="280779"/>
            </a:xfrm>
          </p:grpSpPr>
          <p:cxnSp>
            <p:nvCxnSpPr>
              <p:cNvPr id="8" name="直線コネクタ 7">
                <a:extLst>
                  <a:ext uri="{FF2B5EF4-FFF2-40B4-BE49-F238E27FC236}">
                    <a16:creationId xmlns:a16="http://schemas.microsoft.com/office/drawing/2014/main" id="{91EC014A-15DF-E1C6-31C3-F03F687E87DC}"/>
                  </a:ext>
                </a:extLst>
              </p:cNvPr>
              <p:cNvCxnSpPr/>
              <p:nvPr/>
            </p:nvCxnSpPr>
            <p:spPr>
              <a:xfrm>
                <a:off x="5990374" y="3025617"/>
                <a:ext cx="153011" cy="117983"/>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0B375A0-5C10-426F-4DF2-A87414C62C60}"/>
                  </a:ext>
                </a:extLst>
              </p:cNvPr>
              <p:cNvCxnSpPr>
                <a:cxnSpLocks/>
              </p:cNvCxnSpPr>
              <p:nvPr/>
            </p:nvCxnSpPr>
            <p:spPr>
              <a:xfrm flipV="1">
                <a:off x="6142793" y="2862821"/>
                <a:ext cx="232626" cy="280779"/>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sp>
        <p:nvSpPr>
          <p:cNvPr id="27" name="テキスト ボックス 26">
            <a:extLst>
              <a:ext uri="{FF2B5EF4-FFF2-40B4-BE49-F238E27FC236}">
                <a16:creationId xmlns:a16="http://schemas.microsoft.com/office/drawing/2014/main" id="{6A27B5F2-03B7-515A-F459-AB445A3FF405}"/>
              </a:ext>
            </a:extLst>
          </p:cNvPr>
          <p:cNvSpPr txBox="1"/>
          <p:nvPr/>
        </p:nvSpPr>
        <p:spPr>
          <a:xfrm>
            <a:off x="551868" y="3398846"/>
            <a:ext cx="8079061" cy="898836"/>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その情報は</a:t>
            </a:r>
            <a:r>
              <a:rPr lang="ja-JP" altLang="en-US" sz="2000" b="1" dirty="0">
                <a:solidFill>
                  <a:srgbClr val="FF3300"/>
                </a:solidFill>
                <a:latin typeface="BIZ UDPゴシック" panose="020B0400000000000000" pitchFamily="50" charset="-128"/>
                <a:ea typeface="BIZ UDPゴシック" panose="020B0400000000000000" pitchFamily="50" charset="-128"/>
              </a:rPr>
              <a:t>専門家が</a:t>
            </a:r>
            <a:r>
              <a:rPr lang="ja-JP" altLang="en-US" sz="2000" b="1" dirty="0">
                <a:latin typeface="BIZ UDPゴシック" panose="020B0400000000000000" pitchFamily="50" charset="-128"/>
                <a:ea typeface="BIZ UDPゴシック" panose="020B0400000000000000" pitchFamily="50" charset="-128"/>
              </a:rPr>
              <a:t>発信していますか？</a:t>
            </a:r>
            <a:endParaRPr lang="en-US" altLang="ja-JP" sz="2000" b="1"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→その情報は、専門知識や必要な資格を持った人が発信しているものですか？</a:t>
            </a:r>
          </a:p>
        </p:txBody>
      </p:sp>
      <p:grpSp>
        <p:nvGrpSpPr>
          <p:cNvPr id="29" name="グループ化 28">
            <a:extLst>
              <a:ext uri="{FF2B5EF4-FFF2-40B4-BE49-F238E27FC236}">
                <a16:creationId xmlns:a16="http://schemas.microsoft.com/office/drawing/2014/main" id="{A27C62DB-632D-EC8C-5887-7853A5E04F73}"/>
              </a:ext>
            </a:extLst>
          </p:cNvPr>
          <p:cNvGrpSpPr/>
          <p:nvPr/>
        </p:nvGrpSpPr>
        <p:grpSpPr>
          <a:xfrm>
            <a:off x="282802" y="3551885"/>
            <a:ext cx="293533" cy="272190"/>
            <a:chOff x="5791200" y="3323523"/>
            <a:chExt cx="293533" cy="272190"/>
          </a:xfrm>
        </p:grpSpPr>
        <p:sp>
          <p:nvSpPr>
            <p:cNvPr id="30" name="正方形/長方形 29">
              <a:extLst>
                <a:ext uri="{FF2B5EF4-FFF2-40B4-BE49-F238E27FC236}">
                  <a16:creationId xmlns:a16="http://schemas.microsoft.com/office/drawing/2014/main" id="{3E474C3D-EBA6-4104-F8C3-FD5004C2534E}"/>
                </a:ext>
              </a:extLst>
            </p:cNvPr>
            <p:cNvSpPr/>
            <p:nvPr/>
          </p:nvSpPr>
          <p:spPr>
            <a:xfrm>
              <a:off x="5791200" y="3345946"/>
              <a:ext cx="249767" cy="2497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25D8EA8A-2EBB-A91D-9972-AA5D0FF5A6ED}"/>
                </a:ext>
              </a:extLst>
            </p:cNvPr>
            <p:cNvGrpSpPr/>
            <p:nvPr/>
          </p:nvGrpSpPr>
          <p:grpSpPr>
            <a:xfrm>
              <a:off x="5845650" y="3323523"/>
              <a:ext cx="239083" cy="210954"/>
              <a:chOff x="5990374" y="2862821"/>
              <a:chExt cx="385045" cy="280779"/>
            </a:xfrm>
          </p:grpSpPr>
          <p:cxnSp>
            <p:nvCxnSpPr>
              <p:cNvPr id="33" name="直線コネクタ 32">
                <a:extLst>
                  <a:ext uri="{FF2B5EF4-FFF2-40B4-BE49-F238E27FC236}">
                    <a16:creationId xmlns:a16="http://schemas.microsoft.com/office/drawing/2014/main" id="{2E4F7C64-4AEB-2F1B-C311-71DE16EA5318}"/>
                  </a:ext>
                </a:extLst>
              </p:cNvPr>
              <p:cNvCxnSpPr/>
              <p:nvPr/>
            </p:nvCxnSpPr>
            <p:spPr>
              <a:xfrm>
                <a:off x="5990374" y="3025617"/>
                <a:ext cx="153011" cy="117983"/>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E836BAD-A51A-5852-73CB-0B4D7582E902}"/>
                  </a:ext>
                </a:extLst>
              </p:cNvPr>
              <p:cNvCxnSpPr>
                <a:cxnSpLocks/>
              </p:cNvCxnSpPr>
              <p:nvPr/>
            </p:nvCxnSpPr>
            <p:spPr>
              <a:xfrm flipV="1">
                <a:off x="6142793" y="2862821"/>
                <a:ext cx="232626" cy="280779"/>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sp>
        <p:nvSpPr>
          <p:cNvPr id="37" name="テキスト ボックス 36">
            <a:extLst>
              <a:ext uri="{FF2B5EF4-FFF2-40B4-BE49-F238E27FC236}">
                <a16:creationId xmlns:a16="http://schemas.microsoft.com/office/drawing/2014/main" id="{E22C5C7B-25D9-F32A-A3D6-3D96373E0ACB}"/>
              </a:ext>
            </a:extLst>
          </p:cNvPr>
          <p:cNvSpPr txBox="1"/>
          <p:nvPr/>
        </p:nvSpPr>
        <p:spPr>
          <a:xfrm>
            <a:off x="568405" y="4478966"/>
            <a:ext cx="8575595" cy="1360501"/>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その情報について、</a:t>
            </a:r>
            <a:r>
              <a:rPr lang="ja-JP" altLang="en-US" sz="2000" b="1" dirty="0">
                <a:solidFill>
                  <a:srgbClr val="FF0000"/>
                </a:solidFill>
                <a:latin typeface="BIZ UDPゴシック" panose="020B0400000000000000" pitchFamily="50" charset="-128"/>
                <a:ea typeface="BIZ UDPゴシック" panose="020B0400000000000000" pitchFamily="50" charset="-128"/>
              </a:rPr>
              <a:t>他の人やほかのメディアはどのように言っていますか</a:t>
            </a:r>
            <a:r>
              <a:rPr lang="ja-JP" altLang="en-US" sz="2000" b="1" dirty="0">
                <a:latin typeface="BIZ UDPゴシック" panose="020B0400000000000000" pitchFamily="50" charset="-128"/>
                <a:ea typeface="BIZ UDPゴシック" panose="020B0400000000000000" pitchFamily="50" charset="-128"/>
              </a:rPr>
              <a:t>？</a:t>
            </a:r>
            <a:endParaRPr lang="en-US" altLang="ja-JP" sz="2000" b="1"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→別の内容の報道や、誤りであることを指摘しているメディアはありませんか？</a:t>
            </a:r>
          </a:p>
        </p:txBody>
      </p:sp>
      <p:grpSp>
        <p:nvGrpSpPr>
          <p:cNvPr id="39" name="グループ化 38">
            <a:extLst>
              <a:ext uri="{FF2B5EF4-FFF2-40B4-BE49-F238E27FC236}">
                <a16:creationId xmlns:a16="http://schemas.microsoft.com/office/drawing/2014/main" id="{9CA3E57B-E84C-68EB-EE2E-7BBC104C3BC4}"/>
              </a:ext>
            </a:extLst>
          </p:cNvPr>
          <p:cNvGrpSpPr/>
          <p:nvPr/>
        </p:nvGrpSpPr>
        <p:grpSpPr>
          <a:xfrm>
            <a:off x="282802" y="4632005"/>
            <a:ext cx="311573" cy="272190"/>
            <a:chOff x="5791200" y="3323523"/>
            <a:chExt cx="293533" cy="272190"/>
          </a:xfrm>
        </p:grpSpPr>
        <p:sp>
          <p:nvSpPr>
            <p:cNvPr id="40" name="正方形/長方形 39">
              <a:extLst>
                <a:ext uri="{FF2B5EF4-FFF2-40B4-BE49-F238E27FC236}">
                  <a16:creationId xmlns:a16="http://schemas.microsoft.com/office/drawing/2014/main" id="{D8402CB4-E8F8-2083-1739-C6751A3E5035}"/>
                </a:ext>
              </a:extLst>
            </p:cNvPr>
            <p:cNvSpPr/>
            <p:nvPr/>
          </p:nvSpPr>
          <p:spPr>
            <a:xfrm>
              <a:off x="5791200" y="3345946"/>
              <a:ext cx="249767" cy="2497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C70ED5AE-3C82-6C42-4CBB-6C7CE33429C2}"/>
                </a:ext>
              </a:extLst>
            </p:cNvPr>
            <p:cNvGrpSpPr/>
            <p:nvPr/>
          </p:nvGrpSpPr>
          <p:grpSpPr>
            <a:xfrm>
              <a:off x="5845650" y="3323523"/>
              <a:ext cx="239083" cy="210954"/>
              <a:chOff x="5990374" y="2862821"/>
              <a:chExt cx="385045" cy="280779"/>
            </a:xfrm>
          </p:grpSpPr>
          <p:cxnSp>
            <p:nvCxnSpPr>
              <p:cNvPr id="42" name="直線コネクタ 41">
                <a:extLst>
                  <a:ext uri="{FF2B5EF4-FFF2-40B4-BE49-F238E27FC236}">
                    <a16:creationId xmlns:a16="http://schemas.microsoft.com/office/drawing/2014/main" id="{F5F3CAF5-E9C0-675B-F3D3-745137278741}"/>
                  </a:ext>
                </a:extLst>
              </p:cNvPr>
              <p:cNvCxnSpPr/>
              <p:nvPr/>
            </p:nvCxnSpPr>
            <p:spPr>
              <a:xfrm>
                <a:off x="5990374" y="3025617"/>
                <a:ext cx="153011" cy="117983"/>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F6EE30AB-BC40-CD28-D665-1ED113602632}"/>
                  </a:ext>
                </a:extLst>
              </p:cNvPr>
              <p:cNvCxnSpPr>
                <a:cxnSpLocks/>
              </p:cNvCxnSpPr>
              <p:nvPr/>
            </p:nvCxnSpPr>
            <p:spPr>
              <a:xfrm flipV="1">
                <a:off x="6142793" y="2862821"/>
                <a:ext cx="232626" cy="280779"/>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sp>
        <p:nvSpPr>
          <p:cNvPr id="48" name="テキスト ボックス 47">
            <a:extLst>
              <a:ext uri="{FF2B5EF4-FFF2-40B4-BE49-F238E27FC236}">
                <a16:creationId xmlns:a16="http://schemas.microsoft.com/office/drawing/2014/main" id="{D076F289-371B-DA5E-54BE-1CE062E70224}"/>
              </a:ext>
            </a:extLst>
          </p:cNvPr>
          <p:cNvSpPr txBox="1"/>
          <p:nvPr/>
        </p:nvSpPr>
        <p:spPr>
          <a:xfrm>
            <a:off x="551868" y="5619667"/>
            <a:ext cx="8079061" cy="898836"/>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紹介されている画像は</a:t>
            </a:r>
            <a:r>
              <a:rPr lang="ja-JP" altLang="en-US" sz="2000" b="1" dirty="0">
                <a:solidFill>
                  <a:srgbClr val="FF3300"/>
                </a:solidFill>
                <a:latin typeface="BIZ UDPゴシック" panose="020B0400000000000000" pitchFamily="50" charset="-128"/>
                <a:ea typeface="BIZ UDPゴシック" panose="020B0400000000000000" pitchFamily="50" charset="-128"/>
              </a:rPr>
              <a:t>無関係</a:t>
            </a:r>
            <a:r>
              <a:rPr lang="ja-JP" altLang="en-US" sz="2000" b="1" dirty="0">
                <a:latin typeface="BIZ UDPゴシック" panose="020B0400000000000000" pitchFamily="50" charset="-128"/>
                <a:ea typeface="BIZ UDPゴシック" panose="020B0400000000000000" pitchFamily="50" charset="-128"/>
              </a:rPr>
              <a:t>のものではないですか？</a:t>
            </a:r>
            <a:endParaRPr lang="en-US" altLang="ja-JP" sz="2000" b="1"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→その画像を画像検索したら、全く同じ画像がヒットしませんか？</a:t>
            </a:r>
          </a:p>
        </p:txBody>
      </p:sp>
      <p:grpSp>
        <p:nvGrpSpPr>
          <p:cNvPr id="49" name="グループ化 48">
            <a:extLst>
              <a:ext uri="{FF2B5EF4-FFF2-40B4-BE49-F238E27FC236}">
                <a16:creationId xmlns:a16="http://schemas.microsoft.com/office/drawing/2014/main" id="{DF032B4D-DE9C-C13F-0125-3C7A188195B7}"/>
              </a:ext>
            </a:extLst>
          </p:cNvPr>
          <p:cNvGrpSpPr/>
          <p:nvPr/>
        </p:nvGrpSpPr>
        <p:grpSpPr>
          <a:xfrm>
            <a:off x="282802" y="5772706"/>
            <a:ext cx="293533" cy="272190"/>
            <a:chOff x="5791200" y="3323523"/>
            <a:chExt cx="293533" cy="272190"/>
          </a:xfrm>
        </p:grpSpPr>
        <p:sp>
          <p:nvSpPr>
            <p:cNvPr id="50" name="正方形/長方形 49">
              <a:extLst>
                <a:ext uri="{FF2B5EF4-FFF2-40B4-BE49-F238E27FC236}">
                  <a16:creationId xmlns:a16="http://schemas.microsoft.com/office/drawing/2014/main" id="{02D99891-608B-FDA4-ADD3-113C0F6C76C8}"/>
                </a:ext>
              </a:extLst>
            </p:cNvPr>
            <p:cNvSpPr/>
            <p:nvPr/>
          </p:nvSpPr>
          <p:spPr>
            <a:xfrm>
              <a:off x="5791200" y="3345946"/>
              <a:ext cx="249767" cy="2497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a:extLst>
                <a:ext uri="{FF2B5EF4-FFF2-40B4-BE49-F238E27FC236}">
                  <a16:creationId xmlns:a16="http://schemas.microsoft.com/office/drawing/2014/main" id="{2F87EB8C-7A49-2DCD-1023-1B80A8702DD6}"/>
                </a:ext>
              </a:extLst>
            </p:cNvPr>
            <p:cNvGrpSpPr/>
            <p:nvPr/>
          </p:nvGrpSpPr>
          <p:grpSpPr>
            <a:xfrm>
              <a:off x="5845650" y="3323523"/>
              <a:ext cx="239083" cy="210954"/>
              <a:chOff x="5990374" y="2862821"/>
              <a:chExt cx="385045" cy="280779"/>
            </a:xfrm>
          </p:grpSpPr>
          <p:cxnSp>
            <p:nvCxnSpPr>
              <p:cNvPr id="52" name="直線コネクタ 51">
                <a:extLst>
                  <a:ext uri="{FF2B5EF4-FFF2-40B4-BE49-F238E27FC236}">
                    <a16:creationId xmlns:a16="http://schemas.microsoft.com/office/drawing/2014/main" id="{F7C1D325-9A49-7361-E1C2-5F09975B6162}"/>
                  </a:ext>
                </a:extLst>
              </p:cNvPr>
              <p:cNvCxnSpPr/>
              <p:nvPr/>
            </p:nvCxnSpPr>
            <p:spPr>
              <a:xfrm>
                <a:off x="5990374" y="3025617"/>
                <a:ext cx="153011" cy="117983"/>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A6DC165-E648-9AA4-A0F2-000742C72909}"/>
                  </a:ext>
                </a:extLst>
              </p:cNvPr>
              <p:cNvCxnSpPr>
                <a:cxnSpLocks/>
              </p:cNvCxnSpPr>
              <p:nvPr/>
            </p:nvCxnSpPr>
            <p:spPr>
              <a:xfrm flipV="1">
                <a:off x="6142793" y="2862821"/>
                <a:ext cx="232626" cy="280779"/>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sp>
        <p:nvSpPr>
          <p:cNvPr id="54" name="テキスト ボックス 53">
            <a:extLst>
              <a:ext uri="{FF2B5EF4-FFF2-40B4-BE49-F238E27FC236}">
                <a16:creationId xmlns:a16="http://schemas.microsoft.com/office/drawing/2014/main" id="{05EE7174-9D84-8D78-4B19-724104889337}"/>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20</a:t>
            </a:r>
          </a:p>
        </p:txBody>
      </p:sp>
      <p:sp>
        <p:nvSpPr>
          <p:cNvPr id="4" name="Rectangle 1">
            <a:extLst>
              <a:ext uri="{FF2B5EF4-FFF2-40B4-BE49-F238E27FC236}">
                <a16:creationId xmlns:a16="http://schemas.microsoft.com/office/drawing/2014/main" id="{6E53DBB0-4097-0AF3-4515-71A58C5ACCE6}"/>
              </a:ext>
            </a:extLst>
          </p:cNvPr>
          <p:cNvSpPr>
            <a:spLocks noChangeArrowheads="1"/>
          </p:cNvSpPr>
          <p:nvPr/>
        </p:nvSpPr>
        <p:spPr bwMode="auto">
          <a:xfrm>
            <a:off x="481261" y="1041931"/>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❹偽情報</a:t>
            </a:r>
            <a:r>
              <a:rPr kumimoji="0" lang="en-US" altLang="ja-JP" sz="24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誤情報</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3158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B7BC01B-A8D0-91BB-F277-C2A09314D5F0}"/>
              </a:ext>
            </a:extLst>
          </p:cNvPr>
          <p:cNvSpPr txBox="1">
            <a:spLocks/>
          </p:cNvSpPr>
          <p:nvPr/>
        </p:nvSpPr>
        <p:spPr>
          <a:xfrm>
            <a:off x="2081462" y="2313608"/>
            <a:ext cx="6371352"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0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インターネット</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0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利用において</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00000"/>
              </a:lnSpc>
            </a:pPr>
            <a:r>
              <a:rPr lang="ja-JP" altLang="en-US" sz="4799" dirty="0">
                <a:solidFill>
                  <a:srgbClr val="4472C4"/>
                </a:solidFill>
                <a:latin typeface="BIZ UDPゴシック" panose="020B0400000000000000" pitchFamily="50" charset="-128"/>
                <a:ea typeface="BIZ UDPゴシック" panose="020B0400000000000000" pitchFamily="50" charset="-128"/>
              </a:rPr>
              <a:t>気をつけるポイント</a:t>
            </a:r>
          </a:p>
        </p:txBody>
      </p:sp>
      <p:sp>
        <p:nvSpPr>
          <p:cNvPr id="4" name="テキスト ボックス 3">
            <a:extLst>
              <a:ext uri="{FF2B5EF4-FFF2-40B4-BE49-F238E27FC236}">
                <a16:creationId xmlns:a16="http://schemas.microsoft.com/office/drawing/2014/main" id="{66A4CD4B-5CF9-2A9B-422B-7B63B79B8E24}"/>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483E5FF-3C5D-1610-FE0B-3ACD8E20CE85}"/>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a:t>
            </a:r>
            <a:r>
              <a:rPr lang="ja-JP" altLang="en-US" b="1" dirty="0">
                <a:solidFill>
                  <a:srgbClr val="4472C4"/>
                </a:solidFill>
                <a:latin typeface="BIZ UDPゴシック" panose="020B0400000000000000" pitchFamily="50" charset="-128"/>
                <a:ea typeface="BIZ UDPゴシック" panose="020B0400000000000000" pitchFamily="50" charset="-128"/>
              </a:rPr>
              <a:t>１</a:t>
            </a:r>
            <a:endParaRPr lang="ja-JP" altLang="en-US" dirty="0"/>
          </a:p>
        </p:txBody>
      </p:sp>
    </p:spTree>
    <p:extLst>
      <p:ext uri="{BB962C8B-B14F-4D97-AF65-F5344CB8AC3E}">
        <p14:creationId xmlns:p14="http://schemas.microsoft.com/office/powerpoint/2010/main" val="10966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3" name="タイトル 1">
            <a:extLst>
              <a:ext uri="{FF2B5EF4-FFF2-40B4-BE49-F238E27FC236}">
                <a16:creationId xmlns:a16="http://schemas.microsoft.com/office/drawing/2014/main" id="{C9201863-25D1-B995-AB2C-F9F89CFD11D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18BA2E01-13CE-B150-4104-86AAA42CCB19}"/>
              </a:ext>
            </a:extLst>
          </p:cNvPr>
          <p:cNvSpPr/>
          <p:nvPr/>
        </p:nvSpPr>
        <p:spPr>
          <a:xfrm>
            <a:off x="578344" y="1008744"/>
            <a:ext cx="8128142" cy="130098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インターネットにおいて、個々人の行動が及ぼす影響について正しく理解し、</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どのようなトラブルが起こりうるかを知り、トラブルから未然に身を守るための学習をしていきましょう。</a:t>
            </a:r>
          </a:p>
        </p:txBody>
      </p:sp>
      <p:pic>
        <p:nvPicPr>
          <p:cNvPr id="29" name="図 28">
            <a:extLst>
              <a:ext uri="{FF2B5EF4-FFF2-40B4-BE49-F238E27FC236}">
                <a16:creationId xmlns:a16="http://schemas.microsoft.com/office/drawing/2014/main" id="{2ACF9FCD-C315-C21D-F64F-A761B1A12029}"/>
              </a:ext>
            </a:extLst>
          </p:cNvPr>
          <p:cNvPicPr>
            <a:picLocks noChangeAspect="1"/>
          </p:cNvPicPr>
          <p:nvPr/>
        </p:nvPicPr>
        <p:blipFill>
          <a:blip r:embed="rId6"/>
          <a:stretch>
            <a:fillRect/>
          </a:stretch>
        </p:blipFill>
        <p:spPr>
          <a:xfrm>
            <a:off x="613745" y="2388524"/>
            <a:ext cx="8249430" cy="4064812"/>
          </a:xfrm>
          <a:prstGeom prst="rect">
            <a:avLst/>
          </a:prstGeom>
        </p:spPr>
      </p:pic>
      <p:sp>
        <p:nvSpPr>
          <p:cNvPr id="34" name="Rectangle 1">
            <a:extLst>
              <a:ext uri="{FF2B5EF4-FFF2-40B4-BE49-F238E27FC236}">
                <a16:creationId xmlns:a16="http://schemas.microsoft.com/office/drawing/2014/main" id="{CE25EF02-24F0-B025-EC0B-B7E7B42A09E4}"/>
              </a:ext>
            </a:extLst>
          </p:cNvPr>
          <p:cNvSpPr>
            <a:spLocks noChangeArrowheads="1"/>
          </p:cNvSpPr>
          <p:nvPr/>
        </p:nvSpPr>
        <p:spPr bwMode="auto">
          <a:xfrm>
            <a:off x="1130617" y="4299843"/>
            <a:ext cx="3157760" cy="5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800" b="1" dirty="0">
                <a:solidFill>
                  <a:srgbClr val="4472C4"/>
                </a:solidFill>
                <a:latin typeface="BIZ UDPゴシック" panose="020B0400000000000000" pitchFamily="50" charset="-128"/>
                <a:ea typeface="BIZ UDPゴシック" panose="020B0400000000000000" pitchFamily="50" charset="-128"/>
              </a:rPr>
              <a:t>❸ 誹謗中傷</a:t>
            </a:r>
            <a:r>
              <a:rPr kumimoji="0" lang="en-US" altLang="ja-JP" sz="28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800" b="1" dirty="0">
                <a:solidFill>
                  <a:srgbClr val="4472C4"/>
                </a:solidFill>
                <a:latin typeface="BIZ UDPゴシック" panose="020B0400000000000000" pitchFamily="50" charset="-128"/>
                <a:ea typeface="BIZ UDPゴシック" panose="020B0400000000000000" pitchFamily="50" charset="-128"/>
              </a:rPr>
              <a:t>炎上</a:t>
            </a:r>
            <a:endParaRPr kumimoji="0" lang="en-US" altLang="ja-JP" sz="28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5" name="Rectangle 1">
            <a:extLst>
              <a:ext uri="{FF2B5EF4-FFF2-40B4-BE49-F238E27FC236}">
                <a16:creationId xmlns:a16="http://schemas.microsoft.com/office/drawing/2014/main" id="{0B9632AB-A3F5-9AF7-E6DC-F4F08F5DE5DC}"/>
              </a:ext>
            </a:extLst>
          </p:cNvPr>
          <p:cNvSpPr>
            <a:spLocks noChangeArrowheads="1"/>
          </p:cNvSpPr>
          <p:nvPr/>
        </p:nvSpPr>
        <p:spPr bwMode="auto">
          <a:xfrm>
            <a:off x="1130617" y="3505226"/>
            <a:ext cx="4009494" cy="5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800" b="1" dirty="0">
                <a:solidFill>
                  <a:srgbClr val="4472C4"/>
                </a:solidFill>
                <a:latin typeface="BIZ UDPゴシック" panose="020B0400000000000000" pitchFamily="50" charset="-128"/>
                <a:ea typeface="BIZ UDPゴシック" panose="020B0400000000000000" pitchFamily="50" charset="-128"/>
              </a:rPr>
              <a:t>❷ 肖像権侵害</a:t>
            </a:r>
            <a:endParaRPr kumimoji="0" lang="en-US" altLang="ja-JP" sz="28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6" name="Rectangle 1">
            <a:extLst>
              <a:ext uri="{FF2B5EF4-FFF2-40B4-BE49-F238E27FC236}">
                <a16:creationId xmlns:a16="http://schemas.microsoft.com/office/drawing/2014/main" id="{96DF4673-B526-738B-8D9F-E546DCF730C6}"/>
              </a:ext>
            </a:extLst>
          </p:cNvPr>
          <p:cNvSpPr>
            <a:spLocks noChangeArrowheads="1"/>
          </p:cNvSpPr>
          <p:nvPr/>
        </p:nvSpPr>
        <p:spPr bwMode="auto">
          <a:xfrm>
            <a:off x="1130617" y="2710608"/>
            <a:ext cx="5082788" cy="5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8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❶ 著作権侵害</a:t>
            </a:r>
            <a:endParaRPr kumimoji="0" lang="en-US" altLang="ja-JP" sz="28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CC0BB34B-18AD-00A3-9F2A-FE2805EE9871}"/>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22</a:t>
            </a:r>
            <a:endParaRPr lang="ja-JP" altLang="en-US" dirty="0"/>
          </a:p>
        </p:txBody>
      </p:sp>
    </p:spTree>
    <p:extLst>
      <p:ext uri="{BB962C8B-B14F-4D97-AF65-F5344CB8AC3E}">
        <p14:creationId xmlns:p14="http://schemas.microsoft.com/office/powerpoint/2010/main" val="3673730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タイトル 1">
            <a:extLst>
              <a:ext uri="{FF2B5EF4-FFF2-40B4-BE49-F238E27FC236}">
                <a16:creationId xmlns:a16="http://schemas.microsoft.com/office/drawing/2014/main" id="{ED575F1F-2EDB-4068-9399-836D44EFDEC1}"/>
              </a:ext>
            </a:extLst>
          </p:cNvPr>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10" name="テキスト ボックス 9">
            <a:extLst>
              <a:ext uri="{FF2B5EF4-FFF2-40B4-BE49-F238E27FC236}">
                <a16:creationId xmlns:a16="http://schemas.microsoft.com/office/drawing/2014/main" id="{F07BA6BE-E676-6741-AFDB-0A23D6E77EB4}"/>
              </a:ext>
            </a:extLst>
          </p:cNvPr>
          <p:cNvSpPr txBox="1"/>
          <p:nvPr/>
        </p:nvSpPr>
        <p:spPr>
          <a:xfrm>
            <a:off x="378199" y="1653545"/>
            <a:ext cx="8309980" cy="1494952"/>
          </a:xfrm>
          <a:prstGeom prst="rect">
            <a:avLst/>
          </a:prstGeom>
          <a:noFill/>
          <a:ln w="28575">
            <a:solidFill>
              <a:srgbClr val="4472C4"/>
            </a:solidFill>
          </a:ln>
        </p:spPr>
        <p:txBody>
          <a:bodyPr wrap="square">
            <a:no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事例</a:t>
            </a:r>
          </a:p>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インターネット上で見つけて気に入ったイラストの画像を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コピーして保存し、自分が作成している資料に貼り付けて</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利用した。</a:t>
            </a:r>
          </a:p>
        </p:txBody>
      </p:sp>
      <p:sp>
        <p:nvSpPr>
          <p:cNvPr id="13" name="四角形: 角を丸くする 12">
            <a:extLst>
              <a:ext uri="{FF2B5EF4-FFF2-40B4-BE49-F238E27FC236}">
                <a16:creationId xmlns:a16="http://schemas.microsoft.com/office/drawing/2014/main" id="{EEDB55BE-62B2-1967-38CA-2940AAE6A325}"/>
              </a:ext>
            </a:extLst>
          </p:cNvPr>
          <p:cNvSpPr/>
          <p:nvPr/>
        </p:nvSpPr>
        <p:spPr>
          <a:xfrm>
            <a:off x="378197" y="3483100"/>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A137817-2906-B3AE-E2D3-80EB4A0FEA03}"/>
              </a:ext>
            </a:extLst>
          </p:cNvPr>
          <p:cNvSpPr txBox="1"/>
          <p:nvPr/>
        </p:nvSpPr>
        <p:spPr>
          <a:xfrm>
            <a:off x="3185703" y="3513877"/>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29" name="Rectangle 1">
            <a:extLst>
              <a:ext uri="{FF2B5EF4-FFF2-40B4-BE49-F238E27FC236}">
                <a16:creationId xmlns:a16="http://schemas.microsoft.com/office/drawing/2014/main" id="{6A1E4359-E820-6302-90E7-60F68E66E5B5}"/>
              </a:ext>
            </a:extLst>
          </p:cNvPr>
          <p:cNvSpPr>
            <a:spLocks noChangeArrowheads="1"/>
          </p:cNvSpPr>
          <p:nvPr/>
        </p:nvSpPr>
        <p:spPr bwMode="auto">
          <a:xfrm>
            <a:off x="348855" y="1078933"/>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❶著作権侵害</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pic>
        <p:nvPicPr>
          <p:cNvPr id="45" name="図 44">
            <a:extLst>
              <a:ext uri="{FF2B5EF4-FFF2-40B4-BE49-F238E27FC236}">
                <a16:creationId xmlns:a16="http://schemas.microsoft.com/office/drawing/2014/main" id="{5F243892-C709-923E-A44B-13B4346015BD}"/>
              </a:ext>
            </a:extLst>
          </p:cNvPr>
          <p:cNvPicPr>
            <a:picLocks noChangeAspect="1"/>
          </p:cNvPicPr>
          <p:nvPr/>
        </p:nvPicPr>
        <p:blipFill>
          <a:blip r:embed="rId6"/>
          <a:stretch>
            <a:fillRect/>
          </a:stretch>
        </p:blipFill>
        <p:spPr>
          <a:xfrm>
            <a:off x="6470069" y="1312337"/>
            <a:ext cx="2154583" cy="1692887"/>
          </a:xfrm>
          <a:prstGeom prst="rect">
            <a:avLst/>
          </a:prstGeom>
        </p:spPr>
      </p:pic>
      <p:sp>
        <p:nvSpPr>
          <p:cNvPr id="46" name="テキスト ボックス 45">
            <a:extLst>
              <a:ext uri="{FF2B5EF4-FFF2-40B4-BE49-F238E27FC236}">
                <a16:creationId xmlns:a16="http://schemas.microsoft.com/office/drawing/2014/main" id="{A4B31549-B654-E60B-8550-083E61F4E2C5}"/>
              </a:ext>
            </a:extLst>
          </p:cNvPr>
          <p:cNvSpPr txBox="1"/>
          <p:nvPr/>
        </p:nvSpPr>
        <p:spPr>
          <a:xfrm>
            <a:off x="420208" y="4062198"/>
            <a:ext cx="8204444" cy="1115818"/>
          </a:xfrm>
          <a:prstGeom prst="rect">
            <a:avLst/>
          </a:prstGeom>
          <a:noFill/>
        </p:spPr>
        <p:txBody>
          <a:bodyPr wrap="square">
            <a:spAutoFit/>
          </a:bodyPr>
          <a:lstStyle/>
          <a:p>
            <a:pPr marL="263525" indent="-263525">
              <a:lnSpc>
                <a:spcPct val="130000"/>
              </a:lnSpc>
              <a:buFont typeface="Arial" panose="020B0604020202020204" pitchFamily="34" charset="0"/>
              <a:buChar char="•"/>
            </a:pPr>
            <a:r>
              <a:rPr lang="ja-JP" altLang="en-US" dirty="0">
                <a:solidFill>
                  <a:srgbClr val="FF3300"/>
                </a:solidFill>
                <a:latin typeface="BIZ UDPゴシック" panose="020B0400000000000000" pitchFamily="50" charset="-128"/>
                <a:ea typeface="BIZ UDPゴシック" panose="020B0400000000000000" pitchFamily="50" charset="-128"/>
              </a:rPr>
              <a:t>写真・イラスト・音楽・ブログ記事などの多くは誰かが著作権を有しています</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これらを、</a:t>
            </a:r>
            <a:r>
              <a:rPr lang="ja-JP" altLang="en-US" dirty="0">
                <a:solidFill>
                  <a:srgbClr val="FF3300"/>
                </a:solidFill>
                <a:latin typeface="BIZ UDPゴシック" panose="020B0400000000000000" pitchFamily="50" charset="-128"/>
                <a:ea typeface="BIZ UDPゴシック" panose="020B0400000000000000" pitchFamily="50" charset="-128"/>
              </a:rPr>
              <a:t>権利者の許可を得ないで複製</a:t>
            </a:r>
            <a:r>
              <a:rPr lang="ja-JP" altLang="en-US" dirty="0">
                <a:latin typeface="BIZ UDPゴシック" panose="020B0400000000000000" pitchFamily="50" charset="-128"/>
                <a:ea typeface="BIZ UDPゴシック" panose="020B0400000000000000" pitchFamily="50" charset="-128"/>
              </a:rPr>
              <a:t>することや、ネット上に掲載して</a:t>
            </a:r>
            <a:r>
              <a:rPr lang="en-US" altLang="ja-JP" dirty="0">
                <a:latin typeface="BIZ UDPゴシック" panose="020B0400000000000000" pitchFamily="50" charset="-128"/>
                <a:ea typeface="BIZ UDPゴシック" panose="020B0400000000000000" pitchFamily="50" charset="-128"/>
              </a:rPr>
              <a:t>       </a:t>
            </a:r>
            <a:r>
              <a:rPr lang="ja-JP" altLang="en-US" dirty="0">
                <a:solidFill>
                  <a:srgbClr val="FF3300"/>
                </a:solidFill>
                <a:latin typeface="BIZ UDPゴシック" panose="020B0400000000000000" pitchFamily="50" charset="-128"/>
                <a:ea typeface="BIZ UDPゴシック" panose="020B0400000000000000" pitchFamily="50" charset="-128"/>
              </a:rPr>
              <a:t>誰でもアクセスできる状態にする</a:t>
            </a:r>
            <a:r>
              <a:rPr lang="ja-JP" altLang="en-US" dirty="0">
                <a:latin typeface="BIZ UDPゴシック" panose="020B0400000000000000" pitchFamily="50" charset="-128"/>
                <a:ea typeface="BIZ UDPゴシック" panose="020B0400000000000000" pitchFamily="50" charset="-128"/>
              </a:rPr>
              <a:t>ことは、</a:t>
            </a:r>
            <a:r>
              <a:rPr lang="ja-JP" altLang="en-US" dirty="0">
                <a:solidFill>
                  <a:srgbClr val="FF3300"/>
                </a:solidFill>
                <a:latin typeface="BIZ UDPゴシック" panose="020B0400000000000000" pitchFamily="50" charset="-128"/>
                <a:ea typeface="BIZ UDPゴシック" panose="020B0400000000000000" pitchFamily="50" charset="-128"/>
              </a:rPr>
              <a:t>著作権侵害になる可能性</a:t>
            </a:r>
            <a:r>
              <a:rPr lang="ja-JP" altLang="en-US" dirty="0">
                <a:latin typeface="BIZ UDPゴシック" panose="020B0400000000000000" pitchFamily="50" charset="-128"/>
                <a:ea typeface="BIZ UDPゴシック" panose="020B0400000000000000" pitchFamily="50" charset="-128"/>
              </a:rPr>
              <a:t>があります。</a:t>
            </a:r>
          </a:p>
        </p:txBody>
      </p:sp>
      <p:sp>
        <p:nvSpPr>
          <p:cNvPr id="8" name="タイトル 1">
            <a:extLst>
              <a:ext uri="{FF2B5EF4-FFF2-40B4-BE49-F238E27FC236}">
                <a16:creationId xmlns:a16="http://schemas.microsoft.com/office/drawing/2014/main" id="{6E7DC5A2-95F9-95E0-135B-966A741EFE4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A037221-07B2-803B-E7CA-31D8ABAF372C}"/>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23</a:t>
            </a:r>
            <a:endParaRPr lang="ja-JP" altLang="en-US" dirty="0"/>
          </a:p>
        </p:txBody>
      </p:sp>
    </p:spTree>
    <p:extLst>
      <p:ext uri="{BB962C8B-B14F-4D97-AF65-F5344CB8AC3E}">
        <p14:creationId xmlns:p14="http://schemas.microsoft.com/office/powerpoint/2010/main" val="287221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C3BD-51CD-7445-5B5C-766E021E84DE}"/>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86D67AD1-5A60-749F-3EEF-4D6CE19470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86D67AD1-5A60-749F-3EEF-4D6CE19470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タイトル 1">
            <a:extLst>
              <a:ext uri="{FF2B5EF4-FFF2-40B4-BE49-F238E27FC236}">
                <a16:creationId xmlns:a16="http://schemas.microsoft.com/office/drawing/2014/main" id="{EF2D6867-031E-41C7-BFAE-2566E1857811}"/>
              </a:ext>
            </a:extLst>
          </p:cNvPr>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2" name="タイトル 1">
            <a:extLst>
              <a:ext uri="{FF2B5EF4-FFF2-40B4-BE49-F238E27FC236}">
                <a16:creationId xmlns:a16="http://schemas.microsoft.com/office/drawing/2014/main" id="{391B6319-EB1B-9EF2-78F6-780D98AB0EE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774D49A-0736-1219-877B-93AA3B56BE92}"/>
              </a:ext>
            </a:extLst>
          </p:cNvPr>
          <p:cNvSpPr txBox="1"/>
          <p:nvPr/>
        </p:nvSpPr>
        <p:spPr>
          <a:xfrm>
            <a:off x="378199" y="1653545"/>
            <a:ext cx="8309980" cy="2215850"/>
          </a:xfrm>
          <a:prstGeom prst="rect">
            <a:avLst/>
          </a:prstGeom>
          <a:noFill/>
          <a:ln w="28575">
            <a:solidFill>
              <a:srgbClr val="4472C4"/>
            </a:solidFill>
          </a:ln>
        </p:spPr>
        <p:txBody>
          <a:bodyPr wrap="square">
            <a:no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事例</a:t>
            </a:r>
            <a:endParaRPr lang="en-US" altLang="ja-JP" strike="sngStrike"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自分の子どもや孫の写真を赤ちゃんのころから</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定期的にインターネットに投稿してきたが、恥ずかしいから</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削除してほしいと本人に言われた。</a:t>
            </a:r>
          </a:p>
          <a:p>
            <a:pPr>
              <a:lnSpc>
                <a:spcPct val="130000"/>
              </a:lnSpc>
            </a:pPr>
            <a:endParaRPr lang="en-US" altLang="ja-JP" dirty="0">
              <a:latin typeface="BIZ UDPゴシック" panose="020B0400000000000000" pitchFamily="50" charset="-128"/>
              <a:ea typeface="BIZ UDPゴシック" panose="020B0400000000000000" pitchFamily="50" charset="-128"/>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1D53E8B4-C103-C3C5-F7A0-D3EA8FC820AC}"/>
              </a:ext>
            </a:extLst>
          </p:cNvPr>
          <p:cNvSpPr/>
          <p:nvPr/>
        </p:nvSpPr>
        <p:spPr>
          <a:xfrm>
            <a:off x="378197" y="3975447"/>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7739B5D-A501-A7B6-B721-BFDCB110D81C}"/>
              </a:ext>
            </a:extLst>
          </p:cNvPr>
          <p:cNvSpPr txBox="1"/>
          <p:nvPr/>
        </p:nvSpPr>
        <p:spPr>
          <a:xfrm>
            <a:off x="3185703" y="4006224"/>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20" name="Rectangle 1">
            <a:extLst>
              <a:ext uri="{FF2B5EF4-FFF2-40B4-BE49-F238E27FC236}">
                <a16:creationId xmlns:a16="http://schemas.microsoft.com/office/drawing/2014/main" id="{9E879B4F-17C0-34F8-F16B-2C183D39962D}"/>
              </a:ext>
            </a:extLst>
          </p:cNvPr>
          <p:cNvSpPr>
            <a:spLocks noChangeArrowheads="1"/>
          </p:cNvSpPr>
          <p:nvPr/>
        </p:nvSpPr>
        <p:spPr bwMode="auto">
          <a:xfrm>
            <a:off x="348855" y="1078933"/>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❷</a:t>
            </a: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肖像権侵害</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474116FD-6EAE-EAF9-4B37-FD17ED20929A}"/>
              </a:ext>
            </a:extLst>
          </p:cNvPr>
          <p:cNvSpPr txBox="1"/>
          <p:nvPr/>
        </p:nvSpPr>
        <p:spPr>
          <a:xfrm>
            <a:off x="420208" y="4495470"/>
            <a:ext cx="8049562" cy="1475917"/>
          </a:xfrm>
          <a:prstGeom prst="rect">
            <a:avLst/>
          </a:prstGeom>
          <a:noFill/>
        </p:spPr>
        <p:txBody>
          <a:bodyPr wrap="square">
            <a:spAutoFit/>
          </a:bodyPr>
          <a:lstStyle/>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人物の写真などは、</a:t>
            </a:r>
            <a:r>
              <a:rPr lang="ja-JP" altLang="en-US" dirty="0">
                <a:solidFill>
                  <a:srgbClr val="FF3300"/>
                </a:solidFill>
                <a:latin typeface="BIZ UDPゴシック" panose="020B0400000000000000" pitchFamily="50" charset="-128"/>
                <a:ea typeface="BIZ UDPゴシック" panose="020B0400000000000000" pitchFamily="50" charset="-128"/>
              </a:rPr>
              <a:t>撮った人が著作権を有するだけでなく、写っている人に肖像権があります。</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などで公開・投稿をする場合には、権利者の許可が必要になる場合があります。</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自分の子ども・孫の写真であっても、</a:t>
            </a:r>
            <a:r>
              <a:rPr lang="ja-JP" altLang="en-US" dirty="0">
                <a:solidFill>
                  <a:srgbClr val="FF3300"/>
                </a:solidFill>
                <a:latin typeface="BIZ UDPゴシック" panose="020B0400000000000000" pitchFamily="50" charset="-128"/>
                <a:ea typeface="BIZ UDPゴシック" panose="020B0400000000000000" pitchFamily="50" charset="-128"/>
              </a:rPr>
              <a:t>本人の意思や気持ちを尊重しましょう</a:t>
            </a:r>
            <a:r>
              <a:rPr lang="ja-JP" altLang="en-US" dirty="0">
                <a:latin typeface="BIZ UDPゴシック" panose="020B0400000000000000" pitchFamily="50" charset="-128"/>
                <a:ea typeface="BIZ UDPゴシック" panose="020B0400000000000000" pitchFamily="50" charset="-128"/>
              </a:rPr>
              <a:t>。</a:t>
            </a:r>
            <a:endParaRPr lang="en-US" altLang="ja-JP" strike="sngStrike" dirty="0">
              <a:latin typeface="BIZ UDPゴシック" panose="020B0400000000000000" pitchFamily="50" charset="-128"/>
              <a:ea typeface="BIZ UDPゴシック" panose="020B0400000000000000" pitchFamily="50" charset="-128"/>
            </a:endParaRPr>
          </a:p>
        </p:txBody>
      </p:sp>
      <p:pic>
        <p:nvPicPr>
          <p:cNvPr id="43" name="図 42">
            <a:extLst>
              <a:ext uri="{FF2B5EF4-FFF2-40B4-BE49-F238E27FC236}">
                <a16:creationId xmlns:a16="http://schemas.microsoft.com/office/drawing/2014/main" id="{56A34BB7-860A-C57C-A767-2F8C35F59882}"/>
              </a:ext>
            </a:extLst>
          </p:cNvPr>
          <p:cNvPicPr>
            <a:picLocks noChangeAspect="1"/>
          </p:cNvPicPr>
          <p:nvPr/>
        </p:nvPicPr>
        <p:blipFill>
          <a:blip r:embed="rId6"/>
          <a:stretch>
            <a:fillRect/>
          </a:stretch>
        </p:blipFill>
        <p:spPr>
          <a:xfrm>
            <a:off x="7477285" y="1339739"/>
            <a:ext cx="992485" cy="1957703"/>
          </a:xfrm>
          <a:prstGeom prst="rect">
            <a:avLst/>
          </a:prstGeom>
        </p:spPr>
      </p:pic>
      <p:sp>
        <p:nvSpPr>
          <p:cNvPr id="45" name="テキスト ボックス 44">
            <a:extLst>
              <a:ext uri="{FF2B5EF4-FFF2-40B4-BE49-F238E27FC236}">
                <a16:creationId xmlns:a16="http://schemas.microsoft.com/office/drawing/2014/main" id="{231D0BBA-EB45-76D2-D145-72A9D4841C55}"/>
              </a:ext>
            </a:extLst>
          </p:cNvPr>
          <p:cNvSpPr txBox="1"/>
          <p:nvPr/>
        </p:nvSpPr>
        <p:spPr>
          <a:xfrm>
            <a:off x="7477285" y="2771840"/>
            <a:ext cx="992485" cy="269241"/>
          </a:xfrm>
          <a:prstGeom prst="rect">
            <a:avLst/>
          </a:prstGeom>
          <a:solidFill>
            <a:schemeClr val="tx1"/>
          </a:solidFill>
        </p:spPr>
        <p:txBody>
          <a:bodyPr wrap="square" anchor="ctr">
            <a:spAutoFit/>
          </a:bodyPr>
          <a:lstStyle/>
          <a:p>
            <a:pPr algn="ctr">
              <a:lnSpc>
                <a:spcPct val="130000"/>
              </a:lnSpc>
            </a:pPr>
            <a:r>
              <a:rPr lang="en-US" altLang="ja-JP" sz="1050" b="1" dirty="0">
                <a:solidFill>
                  <a:schemeClr val="bg1"/>
                </a:solidFill>
                <a:latin typeface="BIZ UDPゴシック" panose="020B0400000000000000" pitchFamily="50" charset="-128"/>
                <a:ea typeface="BIZ UDPゴシック" panose="020B0400000000000000" pitchFamily="50" charset="-128"/>
              </a:rPr>
              <a:t>SNS</a:t>
            </a:r>
            <a:endParaRPr lang="ja-JP" altLang="en-US" sz="1050" b="1" dirty="0">
              <a:solidFill>
                <a:schemeClr val="bg1"/>
              </a:solidFill>
              <a:latin typeface="BIZ UDPゴシック" panose="020B0400000000000000" pitchFamily="50" charset="-128"/>
              <a:ea typeface="BIZ UDPゴシック" panose="020B0400000000000000" pitchFamily="50" charset="-128"/>
            </a:endParaRPr>
          </a:p>
        </p:txBody>
      </p:sp>
      <p:pic>
        <p:nvPicPr>
          <p:cNvPr id="47" name="図 46">
            <a:extLst>
              <a:ext uri="{FF2B5EF4-FFF2-40B4-BE49-F238E27FC236}">
                <a16:creationId xmlns:a16="http://schemas.microsoft.com/office/drawing/2014/main" id="{A4201E40-B894-263A-77F0-479496B82508}"/>
              </a:ext>
            </a:extLst>
          </p:cNvPr>
          <p:cNvPicPr>
            <a:picLocks noChangeAspect="1"/>
          </p:cNvPicPr>
          <p:nvPr/>
        </p:nvPicPr>
        <p:blipFill>
          <a:blip r:embed="rId7"/>
          <a:stretch>
            <a:fillRect/>
          </a:stretch>
        </p:blipFill>
        <p:spPr>
          <a:xfrm>
            <a:off x="7634210" y="1825357"/>
            <a:ext cx="700449" cy="851527"/>
          </a:xfrm>
          <a:prstGeom prst="rect">
            <a:avLst/>
          </a:prstGeom>
        </p:spPr>
      </p:pic>
      <p:pic>
        <p:nvPicPr>
          <p:cNvPr id="34" name="図 33">
            <a:extLst>
              <a:ext uri="{FF2B5EF4-FFF2-40B4-BE49-F238E27FC236}">
                <a16:creationId xmlns:a16="http://schemas.microsoft.com/office/drawing/2014/main" id="{55603D52-ECC8-1177-A53A-68BBC4B2F772}"/>
              </a:ext>
            </a:extLst>
          </p:cNvPr>
          <p:cNvPicPr>
            <a:picLocks noChangeAspect="1"/>
          </p:cNvPicPr>
          <p:nvPr/>
        </p:nvPicPr>
        <p:blipFill>
          <a:blip r:embed="rId8"/>
          <a:stretch>
            <a:fillRect/>
          </a:stretch>
        </p:blipFill>
        <p:spPr>
          <a:xfrm>
            <a:off x="6546738" y="2368114"/>
            <a:ext cx="1367902" cy="1381392"/>
          </a:xfrm>
          <a:prstGeom prst="rect">
            <a:avLst/>
          </a:prstGeom>
        </p:spPr>
      </p:pic>
      <p:sp>
        <p:nvSpPr>
          <p:cNvPr id="48" name="テキスト ボックス 47">
            <a:extLst>
              <a:ext uri="{FF2B5EF4-FFF2-40B4-BE49-F238E27FC236}">
                <a16:creationId xmlns:a16="http://schemas.microsoft.com/office/drawing/2014/main" id="{7EEFE16D-7952-1B4D-E698-E9506FFE48FB}"/>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24</a:t>
            </a:r>
            <a:endParaRPr lang="ja-JP" altLang="en-US" dirty="0"/>
          </a:p>
        </p:txBody>
      </p:sp>
    </p:spTree>
    <p:extLst>
      <p:ext uri="{BB962C8B-B14F-4D97-AF65-F5344CB8AC3E}">
        <p14:creationId xmlns:p14="http://schemas.microsoft.com/office/powerpoint/2010/main" val="3605557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タイトル 1">
            <a:extLst>
              <a:ext uri="{FF2B5EF4-FFF2-40B4-BE49-F238E27FC236}">
                <a16:creationId xmlns:a16="http://schemas.microsoft.com/office/drawing/2014/main" id="{FD30F097-3457-4F1A-8C3A-D4E1FEFB0443}"/>
              </a:ext>
            </a:extLst>
          </p:cNvPr>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8" name="テキスト ボックス 7">
            <a:extLst>
              <a:ext uri="{FF2B5EF4-FFF2-40B4-BE49-F238E27FC236}">
                <a16:creationId xmlns:a16="http://schemas.microsoft.com/office/drawing/2014/main" id="{CEA6CCE6-2100-7C03-3FB2-2EE6AD78E8F3}"/>
              </a:ext>
            </a:extLst>
          </p:cNvPr>
          <p:cNvSpPr txBox="1"/>
          <p:nvPr/>
        </p:nvSpPr>
        <p:spPr>
          <a:xfrm>
            <a:off x="378199" y="1653545"/>
            <a:ext cx="8309980" cy="1494952"/>
          </a:xfrm>
          <a:prstGeom prst="rect">
            <a:avLst/>
          </a:prstGeom>
          <a:noFill/>
          <a:ln w="28575">
            <a:solidFill>
              <a:srgbClr val="4472C4"/>
            </a:solidFill>
          </a:ln>
        </p:spPr>
        <p:txBody>
          <a:bodyPr wrap="square">
            <a:no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事例</a:t>
            </a:r>
            <a:r>
              <a:rPr lang="en-US" altLang="ja-JP" b="1" dirty="0">
                <a:solidFill>
                  <a:schemeClr val="accent1"/>
                </a:solidFill>
                <a:latin typeface="BIZ UDPゴシック" panose="020B0400000000000000" pitchFamily="50" charset="-128"/>
                <a:ea typeface="BIZ UDPゴシック" panose="020B0400000000000000" pitchFamily="50" charset="-128"/>
              </a:rPr>
              <a:t>1</a:t>
            </a:r>
            <a:endParaRPr lang="ja-JP" altLang="en-US"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上で、有名タレントが投稿した記事に対して</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誹謗中傷コメントが殺到しているのを見かけた。それらのコメントは</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もっともな内容だと思ったので、自分も拡散に協力した。</a:t>
            </a:r>
          </a:p>
        </p:txBody>
      </p:sp>
      <p:sp>
        <p:nvSpPr>
          <p:cNvPr id="10" name="四角形: 角を丸くする 9">
            <a:extLst>
              <a:ext uri="{FF2B5EF4-FFF2-40B4-BE49-F238E27FC236}">
                <a16:creationId xmlns:a16="http://schemas.microsoft.com/office/drawing/2014/main" id="{51E1F70F-64D1-6270-3CC9-A2FFEAE430A2}"/>
              </a:ext>
            </a:extLst>
          </p:cNvPr>
          <p:cNvSpPr/>
          <p:nvPr/>
        </p:nvSpPr>
        <p:spPr>
          <a:xfrm>
            <a:off x="378197" y="3224064"/>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F8E376B-E413-7896-5335-1F582C5B55BD}"/>
              </a:ext>
            </a:extLst>
          </p:cNvPr>
          <p:cNvSpPr txBox="1"/>
          <p:nvPr/>
        </p:nvSpPr>
        <p:spPr>
          <a:xfrm>
            <a:off x="3185703" y="3254841"/>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25" name="テキスト ボックス 24">
            <a:extLst>
              <a:ext uri="{FF2B5EF4-FFF2-40B4-BE49-F238E27FC236}">
                <a16:creationId xmlns:a16="http://schemas.microsoft.com/office/drawing/2014/main" id="{BA72D995-2515-34A3-20BE-3E15B939C7D5}"/>
              </a:ext>
            </a:extLst>
          </p:cNvPr>
          <p:cNvSpPr txBox="1"/>
          <p:nvPr/>
        </p:nvSpPr>
        <p:spPr>
          <a:xfrm>
            <a:off x="420208" y="3664078"/>
            <a:ext cx="8204444" cy="2556213"/>
          </a:xfrm>
          <a:prstGeom prst="rect">
            <a:avLst/>
          </a:prstGeom>
          <a:noFill/>
        </p:spPr>
        <p:txBody>
          <a:bodyPr wrap="square">
            <a:spAutoFit/>
          </a:bodyPr>
          <a:lstStyle/>
          <a:p>
            <a:pPr marL="285750" indent="-285750">
              <a:lnSpc>
                <a:spcPct val="130000"/>
              </a:lnSpc>
              <a:buFont typeface="Arial" panose="020B0604020202020204" pitchFamily="34" charset="0"/>
              <a:buChar char="•"/>
            </a:pPr>
            <a:r>
              <a:rPr lang="ja-JP" altLang="en-US" dirty="0">
                <a:solidFill>
                  <a:srgbClr val="FF3300"/>
                </a:solidFill>
                <a:latin typeface="BIZ UDPゴシック" panose="020B0400000000000000" pitchFamily="50" charset="-128"/>
                <a:ea typeface="BIZ UDPゴシック" panose="020B0400000000000000" pitchFamily="50" charset="-128"/>
              </a:rPr>
              <a:t>だれかを傷つけるような書き込み</a:t>
            </a:r>
            <a:r>
              <a:rPr lang="ja-JP" altLang="en-US" dirty="0">
                <a:latin typeface="BIZ UDPゴシック" panose="020B0400000000000000" pitchFamily="50" charset="-128"/>
                <a:ea typeface="BIZ UDPゴシック" panose="020B0400000000000000" pitchFamily="50" charset="-128"/>
              </a:rPr>
              <a:t>の投稿や他人の投稿の拡散・共有は</a:t>
            </a:r>
            <a:r>
              <a:rPr lang="ja-JP" altLang="en-US" dirty="0">
                <a:solidFill>
                  <a:srgbClr val="FF3300"/>
                </a:solidFill>
                <a:latin typeface="BIZ UDPゴシック" panose="020B0400000000000000" pitchFamily="50" charset="-128"/>
                <a:ea typeface="BIZ UDPゴシック" panose="020B0400000000000000" pitchFamily="50" charset="-128"/>
              </a:rPr>
              <a:t>法律上の責任を問われる可能性</a:t>
            </a:r>
            <a:r>
              <a:rPr lang="ja-JP" altLang="en-US" dirty="0">
                <a:latin typeface="BIZ UDPゴシック" panose="020B0400000000000000" pitchFamily="50" charset="-128"/>
                <a:ea typeface="BIZ UDPゴシック" panose="020B0400000000000000" pitchFamily="50" charset="-128"/>
              </a:rPr>
              <a:t>があります。</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名前を伏せて投稿をした場合でも、多くの場合、投稿者を特定することができます。</a:t>
            </a:r>
            <a:r>
              <a:rPr lang="ja-JP" altLang="en-US" dirty="0">
                <a:solidFill>
                  <a:srgbClr val="FF3300"/>
                </a:solidFill>
                <a:latin typeface="BIZ UDPゴシック" panose="020B0400000000000000" pitchFamily="50" charset="-128"/>
                <a:ea typeface="BIZ UDPゴシック" panose="020B0400000000000000" pitchFamily="50" charset="-128"/>
              </a:rPr>
              <a:t>名誉棄損や脅迫に該当する投稿を行った場合、訴訟に発展することもある</a:t>
            </a:r>
            <a:r>
              <a:rPr lang="ja-JP" altLang="en-US" dirty="0">
                <a:latin typeface="BIZ UDPゴシック" panose="020B0400000000000000" pitchFamily="50" charset="-128"/>
                <a:ea typeface="BIZ UDPゴシック" panose="020B0400000000000000" pitchFamily="50" charset="-128"/>
              </a:rPr>
              <a:t>ため、投稿内容には注意が必要です。</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相手はあなたと同じ生身の人間です。</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の投稿は過激になりがちですが、</a:t>
            </a:r>
            <a:r>
              <a:rPr lang="ja-JP" altLang="en-US" dirty="0">
                <a:solidFill>
                  <a:srgbClr val="FF3300"/>
                </a:solidFill>
                <a:latin typeface="BIZ UDPゴシック" panose="020B0400000000000000" pitchFamily="50" charset="-128"/>
                <a:ea typeface="BIZ UDPゴシック" panose="020B0400000000000000" pitchFamily="50" charset="-128"/>
              </a:rPr>
              <a:t>面と向かって言えないような内容の投稿は控えましょう。</a:t>
            </a:r>
            <a:endParaRPr lang="en-US" altLang="ja-JP" dirty="0">
              <a:latin typeface="BIZ UDPゴシック" panose="020B0400000000000000" pitchFamily="50" charset="-128"/>
              <a:ea typeface="BIZ UDPゴシック" panose="020B0400000000000000" pitchFamily="50" charset="-128"/>
            </a:endParaRPr>
          </a:p>
        </p:txBody>
      </p:sp>
      <p:sp>
        <p:nvSpPr>
          <p:cNvPr id="26" name="Rectangle 1">
            <a:extLst>
              <a:ext uri="{FF2B5EF4-FFF2-40B4-BE49-F238E27FC236}">
                <a16:creationId xmlns:a16="http://schemas.microsoft.com/office/drawing/2014/main" id="{8DEAA8C2-22CE-93E8-7F65-718DF6CC592C}"/>
              </a:ext>
            </a:extLst>
          </p:cNvPr>
          <p:cNvSpPr>
            <a:spLocks noChangeArrowheads="1"/>
          </p:cNvSpPr>
          <p:nvPr/>
        </p:nvSpPr>
        <p:spPr bwMode="auto">
          <a:xfrm>
            <a:off x="348855" y="1078933"/>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❸</a:t>
            </a:r>
            <a:r>
              <a:rPr kumimoji="0" lang="zh-TW"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誹謗中傷</a:t>
            </a:r>
            <a:r>
              <a:rPr kumimoji="0" lang="en-US" altLang="zh-TW"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a:t>
            </a:r>
            <a:r>
              <a:rPr kumimoji="0" lang="zh-TW"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炎上</a:t>
            </a:r>
          </a:p>
        </p:txBody>
      </p:sp>
      <p:pic>
        <p:nvPicPr>
          <p:cNvPr id="33" name="図 32">
            <a:extLst>
              <a:ext uri="{FF2B5EF4-FFF2-40B4-BE49-F238E27FC236}">
                <a16:creationId xmlns:a16="http://schemas.microsoft.com/office/drawing/2014/main" id="{00D465C1-C3A1-A650-7B3B-7CFD7304D55D}"/>
              </a:ext>
            </a:extLst>
          </p:cNvPr>
          <p:cNvPicPr>
            <a:picLocks noChangeAspect="1"/>
          </p:cNvPicPr>
          <p:nvPr/>
        </p:nvPicPr>
        <p:blipFill>
          <a:blip r:embed="rId6"/>
          <a:stretch>
            <a:fillRect/>
          </a:stretch>
        </p:blipFill>
        <p:spPr>
          <a:xfrm>
            <a:off x="7522514" y="1392425"/>
            <a:ext cx="842338" cy="1661534"/>
          </a:xfrm>
          <a:prstGeom prst="rect">
            <a:avLst/>
          </a:prstGeom>
        </p:spPr>
      </p:pic>
      <p:pic>
        <p:nvPicPr>
          <p:cNvPr id="34" name="図 33">
            <a:extLst>
              <a:ext uri="{FF2B5EF4-FFF2-40B4-BE49-F238E27FC236}">
                <a16:creationId xmlns:a16="http://schemas.microsoft.com/office/drawing/2014/main" id="{F3C3D67D-D6FD-963C-577F-4E74C47C9516}"/>
              </a:ext>
            </a:extLst>
          </p:cNvPr>
          <p:cNvPicPr>
            <a:picLocks noChangeAspect="1"/>
          </p:cNvPicPr>
          <p:nvPr/>
        </p:nvPicPr>
        <p:blipFill rotWithShape="1">
          <a:blip r:embed="rId7"/>
          <a:srcRect l="64125" b="69520"/>
          <a:stretch/>
        </p:blipFill>
        <p:spPr>
          <a:xfrm rot="18900000">
            <a:off x="6981321" y="964561"/>
            <a:ext cx="928796" cy="738295"/>
          </a:xfrm>
          <a:prstGeom prst="rect">
            <a:avLst/>
          </a:prstGeom>
        </p:spPr>
      </p:pic>
      <p:pic>
        <p:nvPicPr>
          <p:cNvPr id="36" name="図 35">
            <a:extLst>
              <a:ext uri="{FF2B5EF4-FFF2-40B4-BE49-F238E27FC236}">
                <a16:creationId xmlns:a16="http://schemas.microsoft.com/office/drawing/2014/main" id="{3AAC319C-4A68-9D93-1984-A64C8749115B}"/>
              </a:ext>
            </a:extLst>
          </p:cNvPr>
          <p:cNvPicPr>
            <a:picLocks noChangeAspect="1"/>
          </p:cNvPicPr>
          <p:nvPr/>
        </p:nvPicPr>
        <p:blipFill rotWithShape="1">
          <a:blip r:embed="rId8"/>
          <a:srcRect t="64575" r="64086"/>
          <a:stretch/>
        </p:blipFill>
        <p:spPr>
          <a:xfrm>
            <a:off x="7605832" y="1979115"/>
            <a:ext cx="658507" cy="629363"/>
          </a:xfrm>
          <a:prstGeom prst="rect">
            <a:avLst/>
          </a:prstGeom>
        </p:spPr>
      </p:pic>
      <p:sp>
        <p:nvSpPr>
          <p:cNvPr id="37" name="タイトル 1">
            <a:extLst>
              <a:ext uri="{FF2B5EF4-FFF2-40B4-BE49-F238E27FC236}">
                <a16:creationId xmlns:a16="http://schemas.microsoft.com/office/drawing/2014/main" id="{A9621523-F58B-9B31-840D-B6CECFADC3A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1E107C50-666F-AF89-9DDC-4CDA3AFDE219}"/>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25</a:t>
            </a:r>
            <a:endParaRPr lang="ja-JP" altLang="en-US" dirty="0"/>
          </a:p>
        </p:txBody>
      </p:sp>
    </p:spTree>
    <p:extLst>
      <p:ext uri="{BB962C8B-B14F-4D97-AF65-F5344CB8AC3E}">
        <p14:creationId xmlns:p14="http://schemas.microsoft.com/office/powerpoint/2010/main" val="2127619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B762-B059-738E-205E-B99764EBB863}"/>
            </a:ext>
          </a:extLst>
        </p:cNvPr>
        <p:cNvGrpSpPr/>
        <p:nvPr/>
      </p:nvGrpSpPr>
      <p:grpSpPr>
        <a:xfrm>
          <a:off x="0" y="0"/>
          <a:ext cx="0" cy="0"/>
          <a:chOff x="0" y="0"/>
          <a:chExt cx="0" cy="0"/>
        </a:xfrm>
      </p:grpSpPr>
      <p:pic>
        <p:nvPicPr>
          <p:cNvPr id="33" name="図 32">
            <a:extLst>
              <a:ext uri="{FF2B5EF4-FFF2-40B4-BE49-F238E27FC236}">
                <a16:creationId xmlns:a16="http://schemas.microsoft.com/office/drawing/2014/main" id="{AB54F756-C953-C798-3E1B-CA09876958E4}"/>
              </a:ext>
            </a:extLst>
          </p:cNvPr>
          <p:cNvPicPr>
            <a:picLocks noChangeAspect="1"/>
          </p:cNvPicPr>
          <p:nvPr/>
        </p:nvPicPr>
        <p:blipFill rotWithShape="1">
          <a:blip r:embed="rId4"/>
          <a:srcRect b="50210"/>
          <a:stretch/>
        </p:blipFill>
        <p:spPr>
          <a:xfrm>
            <a:off x="7467727" y="2049011"/>
            <a:ext cx="842338" cy="827283"/>
          </a:xfrm>
          <a:prstGeom prst="rect">
            <a:avLst/>
          </a:prstGeom>
        </p:spPr>
      </p:pic>
      <p:graphicFrame>
        <p:nvGraphicFramePr>
          <p:cNvPr id="7" name="オブジェクト 6" hidden="1">
            <a:extLst>
              <a:ext uri="{FF2B5EF4-FFF2-40B4-BE49-F238E27FC236}">
                <a16:creationId xmlns:a16="http://schemas.microsoft.com/office/drawing/2014/main" id="{80918CA8-3709-B50D-54DC-8EC20F6793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80918CA8-3709-B50D-54DC-8EC20F67932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タイトル 1">
            <a:extLst>
              <a:ext uri="{FF2B5EF4-FFF2-40B4-BE49-F238E27FC236}">
                <a16:creationId xmlns:a16="http://schemas.microsoft.com/office/drawing/2014/main" id="{115B5478-E214-4226-A466-D0AECED1D894}"/>
              </a:ext>
            </a:extLst>
          </p:cNvPr>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2" name="タイトル 1">
            <a:extLst>
              <a:ext uri="{FF2B5EF4-FFF2-40B4-BE49-F238E27FC236}">
                <a16:creationId xmlns:a16="http://schemas.microsoft.com/office/drawing/2014/main" id="{449F86FA-C5D0-A33E-9CC5-16082092663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３</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B3F21F2-6528-F705-57D1-0A2509574743}"/>
              </a:ext>
            </a:extLst>
          </p:cNvPr>
          <p:cNvSpPr txBox="1"/>
          <p:nvPr/>
        </p:nvSpPr>
        <p:spPr>
          <a:xfrm>
            <a:off x="378199" y="1653545"/>
            <a:ext cx="8309980" cy="1222749"/>
          </a:xfrm>
          <a:prstGeom prst="rect">
            <a:avLst/>
          </a:prstGeom>
          <a:noFill/>
          <a:ln w="28575">
            <a:solidFill>
              <a:srgbClr val="4472C4"/>
            </a:solidFill>
          </a:ln>
        </p:spPr>
        <p:txBody>
          <a:bodyPr wrap="square">
            <a:no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事例２</a:t>
            </a:r>
          </a:p>
          <a:p>
            <a:pPr>
              <a:lnSpc>
                <a:spcPct val="130000"/>
              </a:lnSpc>
            </a:pPr>
            <a:r>
              <a:rPr lang="ja-JP" altLang="en-US" dirty="0">
                <a:latin typeface="BIZ UDPゴシック" panose="020B0400000000000000" pitchFamily="50" charset="-128"/>
                <a:ea typeface="BIZ UDPゴシック" panose="020B0400000000000000" pitchFamily="50" charset="-128"/>
              </a:rPr>
              <a:t>知人が悪ふざけのつもりで</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に不適切な投稿をしたところ</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コメント欄に非難が殺到していた。</a:t>
            </a:r>
          </a:p>
        </p:txBody>
      </p:sp>
      <p:sp>
        <p:nvSpPr>
          <p:cNvPr id="9" name="四角形: 角を丸くする 8">
            <a:extLst>
              <a:ext uri="{FF2B5EF4-FFF2-40B4-BE49-F238E27FC236}">
                <a16:creationId xmlns:a16="http://schemas.microsoft.com/office/drawing/2014/main" id="{817CC143-6403-9060-2F29-ACA3C93DC10F}"/>
              </a:ext>
            </a:extLst>
          </p:cNvPr>
          <p:cNvSpPr/>
          <p:nvPr/>
        </p:nvSpPr>
        <p:spPr>
          <a:xfrm>
            <a:off x="378197" y="2973842"/>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B947654-CFE6-3930-B38F-877F73C1418D}"/>
              </a:ext>
            </a:extLst>
          </p:cNvPr>
          <p:cNvSpPr txBox="1"/>
          <p:nvPr/>
        </p:nvSpPr>
        <p:spPr>
          <a:xfrm>
            <a:off x="3185703" y="3004619"/>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16" name="テキスト ボックス 15">
            <a:extLst>
              <a:ext uri="{FF2B5EF4-FFF2-40B4-BE49-F238E27FC236}">
                <a16:creationId xmlns:a16="http://schemas.microsoft.com/office/drawing/2014/main" id="{535192A4-A8ED-A24A-E9D7-75E3F19E8D7B}"/>
              </a:ext>
            </a:extLst>
          </p:cNvPr>
          <p:cNvSpPr txBox="1"/>
          <p:nvPr/>
        </p:nvSpPr>
        <p:spPr>
          <a:xfrm>
            <a:off x="420208" y="3466284"/>
            <a:ext cx="8204444" cy="3276410"/>
          </a:xfrm>
          <a:prstGeom prst="rect">
            <a:avLst/>
          </a:prstGeom>
          <a:noFill/>
        </p:spPr>
        <p:txBody>
          <a:bodyPr wrap="square">
            <a:spAutoFit/>
          </a:bodyPr>
          <a:lstStyle/>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知人や家族だけに見せるつもりで</a:t>
            </a:r>
            <a:r>
              <a:rPr lang="ja-JP" altLang="en-US" dirty="0">
                <a:solidFill>
                  <a:srgbClr val="FF3300"/>
                </a:solidFill>
                <a:latin typeface="BIZ UDPゴシック" panose="020B0400000000000000" pitchFamily="50" charset="-128"/>
                <a:ea typeface="BIZ UDPゴシック" panose="020B0400000000000000" pitchFamily="50" charset="-128"/>
              </a:rPr>
              <a:t>軽い気持ちで投稿した内容であっても、インターネット上では公開情報</a:t>
            </a:r>
            <a:r>
              <a:rPr lang="ja-JP" altLang="en-US" dirty="0">
                <a:latin typeface="BIZ UDPゴシック" panose="020B0400000000000000" pitchFamily="50" charset="-128"/>
                <a:ea typeface="BIZ UDPゴシック" panose="020B0400000000000000" pitchFamily="50" charset="-128"/>
              </a:rPr>
              <a:t>として扱われます。ごく近い間柄では冗談で済まされるような内容であっても、</a:t>
            </a:r>
            <a:r>
              <a:rPr lang="ja-JP" altLang="en-US" dirty="0">
                <a:solidFill>
                  <a:srgbClr val="FF3300"/>
                </a:solidFill>
                <a:latin typeface="BIZ UDPゴシック" panose="020B0400000000000000" pitchFamily="50" charset="-128"/>
                <a:ea typeface="BIZ UDPゴシック" panose="020B0400000000000000" pitchFamily="50" charset="-128"/>
              </a:rPr>
              <a:t>異なる立場の方にとっては非難の対象となるリスク</a:t>
            </a:r>
            <a:r>
              <a:rPr lang="ja-JP" altLang="en-US" dirty="0">
                <a:latin typeface="BIZ UDPゴシック" panose="020B0400000000000000" pitchFamily="50" charset="-128"/>
                <a:ea typeface="BIZ UDPゴシック" panose="020B0400000000000000" pitchFamily="50" charset="-128"/>
              </a:rPr>
              <a:t>があることを理解しましょう。</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endParaRPr lang="ja-JP" altLang="en-US"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万が一、</a:t>
            </a:r>
            <a:r>
              <a:rPr lang="ja-JP" altLang="en-US" dirty="0">
                <a:solidFill>
                  <a:srgbClr val="FF3300"/>
                </a:solidFill>
                <a:latin typeface="BIZ UDPゴシック" panose="020B0400000000000000" pitchFamily="50" charset="-128"/>
                <a:ea typeface="BIZ UDPゴシック" panose="020B0400000000000000" pitchFamily="50" charset="-128"/>
              </a:rPr>
              <a:t>自分自身が誹謗中傷の被害者</a:t>
            </a:r>
            <a:r>
              <a:rPr lang="ja-JP" altLang="en-US" dirty="0">
                <a:latin typeface="BIZ UDPゴシック" panose="020B0400000000000000" pitchFamily="50" charset="-128"/>
                <a:ea typeface="BIZ UDPゴシック" panose="020B0400000000000000" pitchFamily="50" charset="-128"/>
              </a:rPr>
              <a:t>となってしまった場合、相手からの通知や投稿が表示されなくなるようにミュート機能を用いたり、自分の投稿にコメントできる人の範囲を設定したり、不適切なコメントを非表示にするなどの設定をし、</a:t>
            </a:r>
            <a:r>
              <a:rPr lang="ja-JP" altLang="en-US" dirty="0">
                <a:solidFill>
                  <a:srgbClr val="FF3300"/>
                </a:solidFill>
                <a:latin typeface="BIZ UDPゴシック" panose="020B0400000000000000" pitchFamily="50" charset="-128"/>
                <a:ea typeface="BIZ UDPゴシック" panose="020B0400000000000000" pitchFamily="50" charset="-128"/>
              </a:rPr>
              <a:t>自分自身を守りましょう。</a:t>
            </a:r>
          </a:p>
        </p:txBody>
      </p:sp>
      <p:sp>
        <p:nvSpPr>
          <p:cNvPr id="23" name="Rectangle 1">
            <a:extLst>
              <a:ext uri="{FF2B5EF4-FFF2-40B4-BE49-F238E27FC236}">
                <a16:creationId xmlns:a16="http://schemas.microsoft.com/office/drawing/2014/main" id="{2C83ED3C-ADF4-4A7B-CC3F-D161DA925D62}"/>
              </a:ext>
            </a:extLst>
          </p:cNvPr>
          <p:cNvSpPr>
            <a:spLocks noChangeArrowheads="1"/>
          </p:cNvSpPr>
          <p:nvPr/>
        </p:nvSpPr>
        <p:spPr bwMode="auto">
          <a:xfrm>
            <a:off x="348855" y="1078933"/>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❸</a:t>
            </a:r>
            <a:r>
              <a:rPr kumimoji="0" lang="zh-TW"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誹謗中傷</a:t>
            </a:r>
            <a:r>
              <a:rPr kumimoji="0" lang="en-US" altLang="zh-TW"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a:t>
            </a:r>
            <a:r>
              <a:rPr kumimoji="0" lang="zh-TW"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炎上</a:t>
            </a:r>
          </a:p>
        </p:txBody>
      </p:sp>
      <p:pic>
        <p:nvPicPr>
          <p:cNvPr id="32" name="図 31">
            <a:extLst>
              <a:ext uri="{FF2B5EF4-FFF2-40B4-BE49-F238E27FC236}">
                <a16:creationId xmlns:a16="http://schemas.microsoft.com/office/drawing/2014/main" id="{502E132A-3B21-6B37-4863-404402061B1B}"/>
              </a:ext>
            </a:extLst>
          </p:cNvPr>
          <p:cNvPicPr>
            <a:picLocks noChangeAspect="1"/>
          </p:cNvPicPr>
          <p:nvPr/>
        </p:nvPicPr>
        <p:blipFill rotWithShape="1">
          <a:blip r:embed="rId7"/>
          <a:srcRect t="64575" r="64086"/>
          <a:stretch/>
        </p:blipFill>
        <p:spPr>
          <a:xfrm>
            <a:off x="7577890" y="2196745"/>
            <a:ext cx="658507" cy="629363"/>
          </a:xfrm>
          <a:prstGeom prst="rect">
            <a:avLst/>
          </a:prstGeom>
        </p:spPr>
      </p:pic>
      <p:grpSp>
        <p:nvGrpSpPr>
          <p:cNvPr id="43" name="グループ化 42">
            <a:extLst>
              <a:ext uri="{FF2B5EF4-FFF2-40B4-BE49-F238E27FC236}">
                <a16:creationId xmlns:a16="http://schemas.microsoft.com/office/drawing/2014/main" id="{7B83A387-9471-E0C5-ECA5-102208FB28CF}"/>
              </a:ext>
            </a:extLst>
          </p:cNvPr>
          <p:cNvGrpSpPr/>
          <p:nvPr/>
        </p:nvGrpSpPr>
        <p:grpSpPr>
          <a:xfrm rot="18900000">
            <a:off x="7429017" y="1808778"/>
            <a:ext cx="115338" cy="518157"/>
            <a:chOff x="9482667" y="1801362"/>
            <a:chExt cx="93954" cy="422090"/>
          </a:xfrm>
        </p:grpSpPr>
        <p:sp>
          <p:nvSpPr>
            <p:cNvPr id="44" name="フリーフォーム: 図形 43">
              <a:extLst>
                <a:ext uri="{FF2B5EF4-FFF2-40B4-BE49-F238E27FC236}">
                  <a16:creationId xmlns:a16="http://schemas.microsoft.com/office/drawing/2014/main" id="{16BF6266-2412-0F26-2108-177A9CA0F2FE}"/>
                </a:ext>
              </a:extLst>
            </p:cNvPr>
            <p:cNvSpPr/>
            <p:nvPr/>
          </p:nvSpPr>
          <p:spPr>
            <a:xfrm rot="5400000">
              <a:off x="9377949" y="1921874"/>
              <a:ext cx="319184" cy="78159"/>
            </a:xfrm>
            <a:custGeom>
              <a:avLst/>
              <a:gdLst>
                <a:gd name="connsiteX0" fmla="*/ 121034 w 623068"/>
                <a:gd name="connsiteY0" fmla="*/ 26937 h 134502"/>
                <a:gd name="connsiteX1" fmla="*/ 216284 w 623068"/>
                <a:gd name="connsiteY1" fmla="*/ 122187 h 134502"/>
                <a:gd name="connsiteX2" fmla="*/ 311534 w 623068"/>
                <a:gd name="connsiteY2" fmla="*/ 26937 h 134502"/>
                <a:gd name="connsiteX3" fmla="*/ 406784 w 623068"/>
                <a:gd name="connsiteY3" fmla="*/ 122187 h 134502"/>
                <a:gd name="connsiteX4" fmla="*/ 502034 w 623068"/>
                <a:gd name="connsiteY4" fmla="*/ 26937 h 134502"/>
                <a:gd name="connsiteX5" fmla="*/ 609600 w 623068"/>
                <a:gd name="connsiteY5" fmla="*/ 134503 h 134502"/>
                <a:gd name="connsiteX6" fmla="*/ 623068 w 623068"/>
                <a:gd name="connsiteY6" fmla="*/ 121034 h 134502"/>
                <a:gd name="connsiteX7" fmla="*/ 502034 w 623068"/>
                <a:gd name="connsiteY7" fmla="*/ 0 h 134502"/>
                <a:gd name="connsiteX8" fmla="*/ 406784 w 623068"/>
                <a:gd name="connsiteY8" fmla="*/ 95250 h 134502"/>
                <a:gd name="connsiteX9" fmla="*/ 311534 w 623068"/>
                <a:gd name="connsiteY9" fmla="*/ 0 h 134502"/>
                <a:gd name="connsiteX10" fmla="*/ 216284 w 623068"/>
                <a:gd name="connsiteY10" fmla="*/ 95250 h 134502"/>
                <a:gd name="connsiteX11" fmla="*/ 121034 w 623068"/>
                <a:gd name="connsiteY11" fmla="*/ 0 h 134502"/>
                <a:gd name="connsiteX12" fmla="*/ 0 w 623068"/>
                <a:gd name="connsiteY12" fmla="*/ 121034 h 134502"/>
                <a:gd name="connsiteX13" fmla="*/ 13468 w 623068"/>
                <a:gd name="connsiteY13" fmla="*/ 134503 h 134502"/>
                <a:gd name="connsiteX14" fmla="*/ 121034 w 623068"/>
                <a:gd name="connsiteY14" fmla="*/ 26937 h 1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3068" h="134502">
                  <a:moveTo>
                    <a:pt x="121034" y="26937"/>
                  </a:moveTo>
                  <a:lnTo>
                    <a:pt x="216284" y="122187"/>
                  </a:lnTo>
                  <a:lnTo>
                    <a:pt x="311534" y="26937"/>
                  </a:lnTo>
                  <a:lnTo>
                    <a:pt x="406784" y="122187"/>
                  </a:lnTo>
                  <a:lnTo>
                    <a:pt x="502034" y="26937"/>
                  </a:lnTo>
                  <a:lnTo>
                    <a:pt x="609600" y="134503"/>
                  </a:lnTo>
                  <a:lnTo>
                    <a:pt x="623068" y="121034"/>
                  </a:lnTo>
                  <a:lnTo>
                    <a:pt x="502034" y="0"/>
                  </a:lnTo>
                  <a:lnTo>
                    <a:pt x="406784" y="95250"/>
                  </a:lnTo>
                  <a:lnTo>
                    <a:pt x="311534" y="0"/>
                  </a:lnTo>
                  <a:lnTo>
                    <a:pt x="216284" y="95250"/>
                  </a:lnTo>
                  <a:lnTo>
                    <a:pt x="121034" y="0"/>
                  </a:lnTo>
                  <a:lnTo>
                    <a:pt x="0" y="121034"/>
                  </a:lnTo>
                  <a:lnTo>
                    <a:pt x="13468" y="134503"/>
                  </a:lnTo>
                  <a:lnTo>
                    <a:pt x="121034" y="26937"/>
                  </a:lnTo>
                  <a:close/>
                </a:path>
              </a:pathLst>
            </a:custGeom>
            <a:solidFill>
              <a:srgbClr val="FF3300"/>
            </a:solidFill>
            <a:ln w="9525" cap="flat">
              <a:noFill/>
              <a:prstDash val="solid"/>
              <a:miter/>
            </a:ln>
          </p:spPr>
          <p:txBody>
            <a:bodyPr rtlCol="0" anchor="ctr"/>
            <a:lstStyle/>
            <a:p>
              <a:endParaRPr lang="ja-JP" altLang="en-US"/>
            </a:p>
          </p:txBody>
        </p:sp>
        <p:sp>
          <p:nvSpPr>
            <p:cNvPr id="45" name="二等辺三角形 44">
              <a:extLst>
                <a:ext uri="{FF2B5EF4-FFF2-40B4-BE49-F238E27FC236}">
                  <a16:creationId xmlns:a16="http://schemas.microsoft.com/office/drawing/2014/main" id="{0CFA0CAF-F638-7041-79E1-528AFD1C8C28}"/>
                </a:ext>
              </a:extLst>
            </p:cNvPr>
            <p:cNvSpPr/>
            <p:nvPr/>
          </p:nvSpPr>
          <p:spPr>
            <a:xfrm rot="10800000">
              <a:off x="9482667" y="2104847"/>
              <a:ext cx="93954" cy="118605"/>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8" name="グループ化 47">
            <a:extLst>
              <a:ext uri="{FF2B5EF4-FFF2-40B4-BE49-F238E27FC236}">
                <a16:creationId xmlns:a16="http://schemas.microsoft.com/office/drawing/2014/main" id="{F1C2B773-E003-D9A1-3589-2E62DC0D60E8}"/>
              </a:ext>
            </a:extLst>
          </p:cNvPr>
          <p:cNvGrpSpPr/>
          <p:nvPr/>
        </p:nvGrpSpPr>
        <p:grpSpPr>
          <a:xfrm rot="2259197">
            <a:off x="8259594" y="1756989"/>
            <a:ext cx="115338" cy="518157"/>
            <a:chOff x="9482667" y="1801362"/>
            <a:chExt cx="93954" cy="422090"/>
          </a:xfrm>
        </p:grpSpPr>
        <p:sp>
          <p:nvSpPr>
            <p:cNvPr id="49" name="フリーフォーム: 図形 48">
              <a:extLst>
                <a:ext uri="{FF2B5EF4-FFF2-40B4-BE49-F238E27FC236}">
                  <a16:creationId xmlns:a16="http://schemas.microsoft.com/office/drawing/2014/main" id="{F1BA1543-1317-6FA7-D744-6E11DC163561}"/>
                </a:ext>
              </a:extLst>
            </p:cNvPr>
            <p:cNvSpPr/>
            <p:nvPr/>
          </p:nvSpPr>
          <p:spPr>
            <a:xfrm rot="5400000">
              <a:off x="9377949" y="1921874"/>
              <a:ext cx="319184" cy="78159"/>
            </a:xfrm>
            <a:custGeom>
              <a:avLst/>
              <a:gdLst>
                <a:gd name="connsiteX0" fmla="*/ 121034 w 623068"/>
                <a:gd name="connsiteY0" fmla="*/ 26937 h 134502"/>
                <a:gd name="connsiteX1" fmla="*/ 216284 w 623068"/>
                <a:gd name="connsiteY1" fmla="*/ 122187 h 134502"/>
                <a:gd name="connsiteX2" fmla="*/ 311534 w 623068"/>
                <a:gd name="connsiteY2" fmla="*/ 26937 h 134502"/>
                <a:gd name="connsiteX3" fmla="*/ 406784 w 623068"/>
                <a:gd name="connsiteY3" fmla="*/ 122187 h 134502"/>
                <a:gd name="connsiteX4" fmla="*/ 502034 w 623068"/>
                <a:gd name="connsiteY4" fmla="*/ 26937 h 134502"/>
                <a:gd name="connsiteX5" fmla="*/ 609600 w 623068"/>
                <a:gd name="connsiteY5" fmla="*/ 134503 h 134502"/>
                <a:gd name="connsiteX6" fmla="*/ 623068 w 623068"/>
                <a:gd name="connsiteY6" fmla="*/ 121034 h 134502"/>
                <a:gd name="connsiteX7" fmla="*/ 502034 w 623068"/>
                <a:gd name="connsiteY7" fmla="*/ 0 h 134502"/>
                <a:gd name="connsiteX8" fmla="*/ 406784 w 623068"/>
                <a:gd name="connsiteY8" fmla="*/ 95250 h 134502"/>
                <a:gd name="connsiteX9" fmla="*/ 311534 w 623068"/>
                <a:gd name="connsiteY9" fmla="*/ 0 h 134502"/>
                <a:gd name="connsiteX10" fmla="*/ 216284 w 623068"/>
                <a:gd name="connsiteY10" fmla="*/ 95250 h 134502"/>
                <a:gd name="connsiteX11" fmla="*/ 121034 w 623068"/>
                <a:gd name="connsiteY11" fmla="*/ 0 h 134502"/>
                <a:gd name="connsiteX12" fmla="*/ 0 w 623068"/>
                <a:gd name="connsiteY12" fmla="*/ 121034 h 134502"/>
                <a:gd name="connsiteX13" fmla="*/ 13468 w 623068"/>
                <a:gd name="connsiteY13" fmla="*/ 134503 h 134502"/>
                <a:gd name="connsiteX14" fmla="*/ 121034 w 623068"/>
                <a:gd name="connsiteY14" fmla="*/ 26937 h 1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3068" h="134502">
                  <a:moveTo>
                    <a:pt x="121034" y="26937"/>
                  </a:moveTo>
                  <a:lnTo>
                    <a:pt x="216284" y="122187"/>
                  </a:lnTo>
                  <a:lnTo>
                    <a:pt x="311534" y="26937"/>
                  </a:lnTo>
                  <a:lnTo>
                    <a:pt x="406784" y="122187"/>
                  </a:lnTo>
                  <a:lnTo>
                    <a:pt x="502034" y="26937"/>
                  </a:lnTo>
                  <a:lnTo>
                    <a:pt x="609600" y="134503"/>
                  </a:lnTo>
                  <a:lnTo>
                    <a:pt x="623068" y="121034"/>
                  </a:lnTo>
                  <a:lnTo>
                    <a:pt x="502034" y="0"/>
                  </a:lnTo>
                  <a:lnTo>
                    <a:pt x="406784" y="95250"/>
                  </a:lnTo>
                  <a:lnTo>
                    <a:pt x="311534" y="0"/>
                  </a:lnTo>
                  <a:lnTo>
                    <a:pt x="216284" y="95250"/>
                  </a:lnTo>
                  <a:lnTo>
                    <a:pt x="121034" y="0"/>
                  </a:lnTo>
                  <a:lnTo>
                    <a:pt x="0" y="121034"/>
                  </a:lnTo>
                  <a:lnTo>
                    <a:pt x="13468" y="134503"/>
                  </a:lnTo>
                  <a:lnTo>
                    <a:pt x="121034" y="26937"/>
                  </a:lnTo>
                  <a:close/>
                </a:path>
              </a:pathLst>
            </a:custGeom>
            <a:solidFill>
              <a:srgbClr val="FF3300"/>
            </a:solidFill>
            <a:ln w="9525" cap="flat">
              <a:noFill/>
              <a:prstDash val="solid"/>
              <a:miter/>
            </a:ln>
          </p:spPr>
          <p:txBody>
            <a:bodyPr rtlCol="0" anchor="ctr"/>
            <a:lstStyle/>
            <a:p>
              <a:endParaRPr lang="ja-JP" altLang="en-US"/>
            </a:p>
          </p:txBody>
        </p:sp>
        <p:sp>
          <p:nvSpPr>
            <p:cNvPr id="50" name="二等辺三角形 49">
              <a:extLst>
                <a:ext uri="{FF2B5EF4-FFF2-40B4-BE49-F238E27FC236}">
                  <a16:creationId xmlns:a16="http://schemas.microsoft.com/office/drawing/2014/main" id="{3F4A6BFA-F83A-E19D-CE0F-8AB210DC5A94}"/>
                </a:ext>
              </a:extLst>
            </p:cNvPr>
            <p:cNvSpPr/>
            <p:nvPr/>
          </p:nvSpPr>
          <p:spPr>
            <a:xfrm rot="10800000">
              <a:off x="9482667" y="2104847"/>
              <a:ext cx="93954" cy="118605"/>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1" name="グループ化 50">
            <a:extLst>
              <a:ext uri="{FF2B5EF4-FFF2-40B4-BE49-F238E27FC236}">
                <a16:creationId xmlns:a16="http://schemas.microsoft.com/office/drawing/2014/main" id="{8A694562-2806-9266-7FE9-7333BD2B49A8}"/>
              </a:ext>
            </a:extLst>
          </p:cNvPr>
          <p:cNvGrpSpPr/>
          <p:nvPr/>
        </p:nvGrpSpPr>
        <p:grpSpPr>
          <a:xfrm>
            <a:off x="7841038" y="1712123"/>
            <a:ext cx="115338" cy="518157"/>
            <a:chOff x="9482667" y="1801362"/>
            <a:chExt cx="93954" cy="422090"/>
          </a:xfrm>
        </p:grpSpPr>
        <p:sp>
          <p:nvSpPr>
            <p:cNvPr id="52" name="フリーフォーム: 図形 51">
              <a:extLst>
                <a:ext uri="{FF2B5EF4-FFF2-40B4-BE49-F238E27FC236}">
                  <a16:creationId xmlns:a16="http://schemas.microsoft.com/office/drawing/2014/main" id="{727B37A5-133E-90D9-28DF-19E2799D5576}"/>
                </a:ext>
              </a:extLst>
            </p:cNvPr>
            <p:cNvSpPr/>
            <p:nvPr/>
          </p:nvSpPr>
          <p:spPr>
            <a:xfrm rot="5400000">
              <a:off x="9377949" y="1921874"/>
              <a:ext cx="319184" cy="78159"/>
            </a:xfrm>
            <a:custGeom>
              <a:avLst/>
              <a:gdLst>
                <a:gd name="connsiteX0" fmla="*/ 121034 w 623068"/>
                <a:gd name="connsiteY0" fmla="*/ 26937 h 134502"/>
                <a:gd name="connsiteX1" fmla="*/ 216284 w 623068"/>
                <a:gd name="connsiteY1" fmla="*/ 122187 h 134502"/>
                <a:gd name="connsiteX2" fmla="*/ 311534 w 623068"/>
                <a:gd name="connsiteY2" fmla="*/ 26937 h 134502"/>
                <a:gd name="connsiteX3" fmla="*/ 406784 w 623068"/>
                <a:gd name="connsiteY3" fmla="*/ 122187 h 134502"/>
                <a:gd name="connsiteX4" fmla="*/ 502034 w 623068"/>
                <a:gd name="connsiteY4" fmla="*/ 26937 h 134502"/>
                <a:gd name="connsiteX5" fmla="*/ 609600 w 623068"/>
                <a:gd name="connsiteY5" fmla="*/ 134503 h 134502"/>
                <a:gd name="connsiteX6" fmla="*/ 623068 w 623068"/>
                <a:gd name="connsiteY6" fmla="*/ 121034 h 134502"/>
                <a:gd name="connsiteX7" fmla="*/ 502034 w 623068"/>
                <a:gd name="connsiteY7" fmla="*/ 0 h 134502"/>
                <a:gd name="connsiteX8" fmla="*/ 406784 w 623068"/>
                <a:gd name="connsiteY8" fmla="*/ 95250 h 134502"/>
                <a:gd name="connsiteX9" fmla="*/ 311534 w 623068"/>
                <a:gd name="connsiteY9" fmla="*/ 0 h 134502"/>
                <a:gd name="connsiteX10" fmla="*/ 216284 w 623068"/>
                <a:gd name="connsiteY10" fmla="*/ 95250 h 134502"/>
                <a:gd name="connsiteX11" fmla="*/ 121034 w 623068"/>
                <a:gd name="connsiteY11" fmla="*/ 0 h 134502"/>
                <a:gd name="connsiteX12" fmla="*/ 0 w 623068"/>
                <a:gd name="connsiteY12" fmla="*/ 121034 h 134502"/>
                <a:gd name="connsiteX13" fmla="*/ 13468 w 623068"/>
                <a:gd name="connsiteY13" fmla="*/ 134503 h 134502"/>
                <a:gd name="connsiteX14" fmla="*/ 121034 w 623068"/>
                <a:gd name="connsiteY14" fmla="*/ 26937 h 1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3068" h="134502">
                  <a:moveTo>
                    <a:pt x="121034" y="26937"/>
                  </a:moveTo>
                  <a:lnTo>
                    <a:pt x="216284" y="122187"/>
                  </a:lnTo>
                  <a:lnTo>
                    <a:pt x="311534" y="26937"/>
                  </a:lnTo>
                  <a:lnTo>
                    <a:pt x="406784" y="122187"/>
                  </a:lnTo>
                  <a:lnTo>
                    <a:pt x="502034" y="26937"/>
                  </a:lnTo>
                  <a:lnTo>
                    <a:pt x="609600" y="134503"/>
                  </a:lnTo>
                  <a:lnTo>
                    <a:pt x="623068" y="121034"/>
                  </a:lnTo>
                  <a:lnTo>
                    <a:pt x="502034" y="0"/>
                  </a:lnTo>
                  <a:lnTo>
                    <a:pt x="406784" y="95250"/>
                  </a:lnTo>
                  <a:lnTo>
                    <a:pt x="311534" y="0"/>
                  </a:lnTo>
                  <a:lnTo>
                    <a:pt x="216284" y="95250"/>
                  </a:lnTo>
                  <a:lnTo>
                    <a:pt x="121034" y="0"/>
                  </a:lnTo>
                  <a:lnTo>
                    <a:pt x="0" y="121034"/>
                  </a:lnTo>
                  <a:lnTo>
                    <a:pt x="13468" y="134503"/>
                  </a:lnTo>
                  <a:lnTo>
                    <a:pt x="121034" y="26937"/>
                  </a:lnTo>
                  <a:close/>
                </a:path>
              </a:pathLst>
            </a:custGeom>
            <a:solidFill>
              <a:srgbClr val="FF3300"/>
            </a:solidFill>
            <a:ln w="9525" cap="flat">
              <a:noFill/>
              <a:prstDash val="solid"/>
              <a:miter/>
            </a:ln>
          </p:spPr>
          <p:txBody>
            <a:bodyPr rtlCol="0" anchor="ctr"/>
            <a:lstStyle/>
            <a:p>
              <a:endParaRPr lang="ja-JP" altLang="en-US"/>
            </a:p>
          </p:txBody>
        </p:sp>
        <p:sp>
          <p:nvSpPr>
            <p:cNvPr id="53" name="二等辺三角形 52">
              <a:extLst>
                <a:ext uri="{FF2B5EF4-FFF2-40B4-BE49-F238E27FC236}">
                  <a16:creationId xmlns:a16="http://schemas.microsoft.com/office/drawing/2014/main" id="{9E9714DC-5C65-2C4B-1F24-4D2C621EF9F0}"/>
                </a:ext>
              </a:extLst>
            </p:cNvPr>
            <p:cNvSpPr/>
            <p:nvPr/>
          </p:nvSpPr>
          <p:spPr>
            <a:xfrm rot="10800000">
              <a:off x="9482667" y="2104847"/>
              <a:ext cx="93954" cy="118605"/>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54" name="図 53">
            <a:extLst>
              <a:ext uri="{FF2B5EF4-FFF2-40B4-BE49-F238E27FC236}">
                <a16:creationId xmlns:a16="http://schemas.microsoft.com/office/drawing/2014/main" id="{2E208529-285F-505D-D856-DA95960DB263}"/>
              </a:ext>
            </a:extLst>
          </p:cNvPr>
          <p:cNvPicPr>
            <a:picLocks noChangeAspect="1"/>
          </p:cNvPicPr>
          <p:nvPr/>
        </p:nvPicPr>
        <p:blipFill rotWithShape="1">
          <a:blip r:embed="rId8"/>
          <a:srcRect l="61664" t="53820"/>
          <a:stretch/>
        </p:blipFill>
        <p:spPr>
          <a:xfrm>
            <a:off x="6743458" y="1105140"/>
            <a:ext cx="712848" cy="868360"/>
          </a:xfrm>
          <a:prstGeom prst="rect">
            <a:avLst/>
          </a:prstGeom>
        </p:spPr>
      </p:pic>
      <p:pic>
        <p:nvPicPr>
          <p:cNvPr id="55" name="図 54">
            <a:extLst>
              <a:ext uri="{FF2B5EF4-FFF2-40B4-BE49-F238E27FC236}">
                <a16:creationId xmlns:a16="http://schemas.microsoft.com/office/drawing/2014/main" id="{38766A79-924D-C79D-86EA-9BBAE810BB9D}"/>
              </a:ext>
            </a:extLst>
          </p:cNvPr>
          <p:cNvPicPr>
            <a:picLocks noChangeAspect="1"/>
          </p:cNvPicPr>
          <p:nvPr/>
        </p:nvPicPr>
        <p:blipFill rotWithShape="1">
          <a:blip r:embed="rId9"/>
          <a:srcRect l="61664" t="53691"/>
          <a:stretch/>
        </p:blipFill>
        <p:spPr>
          <a:xfrm>
            <a:off x="8268228" y="1150784"/>
            <a:ext cx="712847" cy="868360"/>
          </a:xfrm>
          <a:prstGeom prst="rect">
            <a:avLst/>
          </a:prstGeom>
        </p:spPr>
      </p:pic>
      <p:pic>
        <p:nvPicPr>
          <p:cNvPr id="56" name="図 55">
            <a:extLst>
              <a:ext uri="{FF2B5EF4-FFF2-40B4-BE49-F238E27FC236}">
                <a16:creationId xmlns:a16="http://schemas.microsoft.com/office/drawing/2014/main" id="{A9DDC799-A153-FCBE-2E1D-FD8A09F01DC6}"/>
              </a:ext>
            </a:extLst>
          </p:cNvPr>
          <p:cNvPicPr>
            <a:picLocks noChangeAspect="1"/>
          </p:cNvPicPr>
          <p:nvPr/>
        </p:nvPicPr>
        <p:blipFill rotWithShape="1">
          <a:blip r:embed="rId10"/>
          <a:srcRect l="59569" t="55882"/>
          <a:stretch/>
        </p:blipFill>
        <p:spPr>
          <a:xfrm>
            <a:off x="7472393" y="1044332"/>
            <a:ext cx="751801" cy="827283"/>
          </a:xfrm>
          <a:prstGeom prst="rect">
            <a:avLst/>
          </a:prstGeom>
        </p:spPr>
      </p:pic>
      <p:sp>
        <p:nvSpPr>
          <p:cNvPr id="57" name="テキスト ボックス 56">
            <a:extLst>
              <a:ext uri="{FF2B5EF4-FFF2-40B4-BE49-F238E27FC236}">
                <a16:creationId xmlns:a16="http://schemas.microsoft.com/office/drawing/2014/main" id="{C6107273-4EC3-0AA5-CB05-3A1C45111829}"/>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26</a:t>
            </a:r>
            <a:endParaRPr lang="ja-JP" altLang="en-US" dirty="0"/>
          </a:p>
        </p:txBody>
      </p:sp>
      <p:sp>
        <p:nvSpPr>
          <p:cNvPr id="3" name="四角形: 角を丸くする 2">
            <a:extLst>
              <a:ext uri="{FF2B5EF4-FFF2-40B4-BE49-F238E27FC236}">
                <a16:creationId xmlns:a16="http://schemas.microsoft.com/office/drawing/2014/main" id="{A7999900-B865-4B6F-B071-71BE9C95217B}"/>
              </a:ext>
            </a:extLst>
          </p:cNvPr>
          <p:cNvSpPr/>
          <p:nvPr/>
        </p:nvSpPr>
        <p:spPr>
          <a:xfrm>
            <a:off x="348855" y="4960620"/>
            <a:ext cx="911224" cy="3240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応用編</a:t>
            </a:r>
          </a:p>
        </p:txBody>
      </p:sp>
    </p:spTree>
    <p:extLst>
      <p:ext uri="{BB962C8B-B14F-4D97-AF65-F5344CB8AC3E}">
        <p14:creationId xmlns:p14="http://schemas.microsoft.com/office/powerpoint/2010/main" val="2750016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B7BC01B-A8D0-91BB-F277-C2A09314D5F0}"/>
              </a:ext>
            </a:extLst>
          </p:cNvPr>
          <p:cNvSpPr txBox="1">
            <a:spLocks/>
          </p:cNvSpPr>
          <p:nvPr/>
        </p:nvSpPr>
        <p:spPr>
          <a:xfrm>
            <a:off x="2081462" y="2313608"/>
            <a:ext cx="6371352"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SNS</a:t>
            </a:r>
            <a:r>
              <a:rPr lang="ja-JP" altLang="en-US" sz="4799" dirty="0">
                <a:solidFill>
                  <a:srgbClr val="4472C4"/>
                </a:solidFill>
                <a:latin typeface="BIZ UDPゴシック" panose="020B0400000000000000" pitchFamily="50" charset="-128"/>
                <a:ea typeface="BIZ UDPゴシック" panose="020B0400000000000000" pitchFamily="50" charset="-128"/>
              </a:rPr>
              <a:t>での詐欺被害に</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あわないために</a:t>
            </a:r>
          </a:p>
        </p:txBody>
      </p:sp>
      <p:sp>
        <p:nvSpPr>
          <p:cNvPr id="4" name="テキスト ボックス 3">
            <a:extLst>
              <a:ext uri="{FF2B5EF4-FFF2-40B4-BE49-F238E27FC236}">
                <a16:creationId xmlns:a16="http://schemas.microsoft.com/office/drawing/2014/main" id="{66A4CD4B-5CF9-2A9B-422B-7B63B79B8E24}"/>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4</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B59CFCA-E261-96C0-5347-E3FA0F3B41A0}"/>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27</a:t>
            </a:r>
            <a:endParaRPr lang="ja-JP" altLang="en-US" dirty="0"/>
          </a:p>
        </p:txBody>
      </p:sp>
    </p:spTree>
    <p:extLst>
      <p:ext uri="{BB962C8B-B14F-4D97-AF65-F5344CB8AC3E}">
        <p14:creationId xmlns:p14="http://schemas.microsoft.com/office/powerpoint/2010/main" val="333892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09A52984-35B0-4B4E-18DF-6AAB69D1C2B0}"/>
              </a:ext>
            </a:extLst>
          </p:cNvPr>
          <p:cNvSpPr txBox="1">
            <a:spLocks/>
          </p:cNvSpPr>
          <p:nvPr/>
        </p:nvSpPr>
        <p:spPr>
          <a:xfrm>
            <a:off x="2081462" y="2313608"/>
            <a:ext cx="6371352"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デジタルリテラシー</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について</a:t>
            </a:r>
          </a:p>
        </p:txBody>
      </p:sp>
      <p:sp>
        <p:nvSpPr>
          <p:cNvPr id="4" name="テキスト ボックス 3">
            <a:extLst>
              <a:ext uri="{FF2B5EF4-FFF2-40B4-BE49-F238E27FC236}">
                <a16:creationId xmlns:a16="http://schemas.microsoft.com/office/drawing/2014/main" id="{C4C78D9B-12BF-9245-FB7E-B90D93549FFB}"/>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１</a:t>
            </a:r>
          </a:p>
        </p:txBody>
      </p:sp>
      <p:sp>
        <p:nvSpPr>
          <p:cNvPr id="3" name="テキスト ボックス 2">
            <a:extLst>
              <a:ext uri="{FF2B5EF4-FFF2-40B4-BE49-F238E27FC236}">
                <a16:creationId xmlns:a16="http://schemas.microsoft.com/office/drawing/2014/main" id="{DB8EE959-B634-9223-E4B7-922D968CA456}"/>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a:t>
            </a:r>
            <a:endParaRPr lang="ja-JP" altLang="en-US" dirty="0"/>
          </a:p>
        </p:txBody>
      </p:sp>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型ロマンス詐欺とは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6" y="1575736"/>
            <a:ext cx="7967524" cy="2196114"/>
          </a:xfrm>
          <a:prstGeom prst="rect">
            <a:avLst/>
          </a:prstGeom>
          <a:solidFill>
            <a:schemeClr val="bg1"/>
          </a:solidFill>
        </p:spPr>
        <p:txBody>
          <a:bodyPr wrap="square" rtlCol="0">
            <a:spAutoFit/>
          </a:bodyPr>
          <a:lstStyle/>
          <a:p>
            <a:pPr>
              <a:lnSpc>
                <a:spcPct val="130000"/>
              </a:lnSpc>
            </a:pPr>
            <a:r>
              <a:rPr lang="en-US" altLang="ja-JP" i="0" dirty="0">
                <a:effectLst/>
                <a:latin typeface="BIZ UDPゴシック" panose="020B0400000000000000" pitchFamily="50" charset="-128"/>
                <a:ea typeface="BIZ UDPゴシック" panose="020B0400000000000000" pitchFamily="50" charset="-128"/>
              </a:rPr>
              <a:t>SNS</a:t>
            </a:r>
            <a:r>
              <a:rPr lang="ja-JP" altLang="en-US" i="0" dirty="0">
                <a:effectLst/>
                <a:latin typeface="BIZ UDPゴシック" panose="020B0400000000000000" pitchFamily="50" charset="-128"/>
                <a:ea typeface="BIZ UDPゴシック" panose="020B0400000000000000" pitchFamily="50" charset="-128"/>
              </a:rPr>
              <a:t>やマッチングアプリなどを通じて出会った面識の無い相手と</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やりとりを続けるうちに恋愛感情や親近感を抱かせ、</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金銭等をだまし取る詐欺です。</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実際に会ったことが無い</a:t>
            </a:r>
            <a:r>
              <a:rPr lang="ja-JP" altLang="en-US" i="0" dirty="0">
                <a:effectLst/>
                <a:latin typeface="BIZ UDPゴシック" panose="020B0400000000000000" pitchFamily="50" charset="-128"/>
                <a:ea typeface="BIZ UDPゴシック" panose="020B0400000000000000" pitchFamily="50" charset="-128"/>
              </a:rPr>
              <a:t>相手から、</a:t>
            </a:r>
            <a:r>
              <a:rPr lang="ja-JP" altLang="en-US" b="1" i="0" dirty="0">
                <a:solidFill>
                  <a:srgbClr val="FF3300"/>
                </a:solidFill>
                <a:effectLst/>
                <a:latin typeface="BIZ UDPゴシック" panose="020B0400000000000000" pitchFamily="50" charset="-128"/>
                <a:ea typeface="BIZ UDPゴシック" panose="020B0400000000000000" pitchFamily="50" charset="-128"/>
              </a:rPr>
              <a:t>「あなたと結婚するための資金が欲しい」</a:t>
            </a:r>
            <a:r>
              <a:rPr lang="ja-JP" altLang="en-US" dirty="0">
                <a:latin typeface="BIZ UDPゴシック" panose="020B0400000000000000" pitchFamily="50" charset="-128"/>
                <a:ea typeface="BIZ UDPゴシック" panose="020B0400000000000000" pitchFamily="50" charset="-128"/>
              </a:rPr>
              <a:t>といったような話が出たらすぐに</a:t>
            </a:r>
            <a:r>
              <a:rPr lang="ja-JP" altLang="en-US" b="1" dirty="0">
                <a:solidFill>
                  <a:srgbClr val="FF3300"/>
                </a:solidFill>
                <a:latin typeface="BIZ UDPゴシック" panose="020B0400000000000000" pitchFamily="50" charset="-128"/>
                <a:ea typeface="BIZ UDPゴシック" panose="020B0400000000000000" pitchFamily="50" charset="-128"/>
              </a:rPr>
              <a:t>詐欺</a:t>
            </a:r>
            <a:r>
              <a:rPr lang="ja-JP" altLang="en-US" dirty="0">
                <a:latin typeface="BIZ UDPゴシック" panose="020B0400000000000000" pitchFamily="50" charset="-128"/>
                <a:ea typeface="BIZ UDPゴシック" panose="020B0400000000000000" pitchFamily="50" charset="-128"/>
              </a:rPr>
              <a:t>を疑ってください。</a:t>
            </a:r>
            <a:endParaRPr lang="en-US" altLang="ja-JP"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EC886ED-1F3A-DEFB-8A48-299F9DB0E186}"/>
              </a:ext>
            </a:extLst>
          </p:cNvPr>
          <p:cNvGrpSpPr/>
          <p:nvPr/>
        </p:nvGrpSpPr>
        <p:grpSpPr>
          <a:xfrm>
            <a:off x="6131453" y="4051266"/>
            <a:ext cx="2641268" cy="1928326"/>
            <a:chOff x="6117629" y="4694238"/>
            <a:chExt cx="2680865" cy="1957235"/>
          </a:xfrm>
        </p:grpSpPr>
        <p:sp>
          <p:nvSpPr>
            <p:cNvPr id="12" name="雲 11">
              <a:extLst>
                <a:ext uri="{FF2B5EF4-FFF2-40B4-BE49-F238E27FC236}">
                  <a16:creationId xmlns:a16="http://schemas.microsoft.com/office/drawing/2014/main" id="{6ADA3998-CA9E-B4D0-72EC-8F64F7F0300A}"/>
                </a:ext>
              </a:extLst>
            </p:cNvPr>
            <p:cNvSpPr/>
            <p:nvPr/>
          </p:nvSpPr>
          <p:spPr>
            <a:xfrm rot="20603036" flipH="1">
              <a:off x="7081353" y="4779966"/>
              <a:ext cx="1717141" cy="1446064"/>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14" name="図 13" descr="アイコン&#10;&#10;自動的に生成された説明">
              <a:extLst>
                <a:ext uri="{FF2B5EF4-FFF2-40B4-BE49-F238E27FC236}">
                  <a16:creationId xmlns:a16="http://schemas.microsoft.com/office/drawing/2014/main" id="{D75972BE-8753-01E1-35E9-3154015ABA64}"/>
                </a:ext>
              </a:extLst>
            </p:cNvPr>
            <p:cNvPicPr>
              <a:picLocks noChangeAspect="1"/>
            </p:cNvPicPr>
            <p:nvPr/>
          </p:nvPicPr>
          <p:blipFill>
            <a:blip r:embed="rId3"/>
            <a:stretch>
              <a:fillRect/>
            </a:stretch>
          </p:blipFill>
          <p:spPr>
            <a:xfrm>
              <a:off x="6273075" y="4817311"/>
              <a:ext cx="1292830" cy="1834162"/>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34CD2A40-3F79-E2D7-C0EB-9D88E2DDF883}"/>
                </a:ext>
              </a:extLst>
            </p:cNvPr>
            <p:cNvPicPr>
              <a:picLocks noChangeAspect="1"/>
            </p:cNvPicPr>
            <p:nvPr/>
          </p:nvPicPr>
          <p:blipFill>
            <a:blip r:embed="rId4"/>
            <a:stretch>
              <a:fillRect/>
            </a:stretch>
          </p:blipFill>
          <p:spPr>
            <a:xfrm>
              <a:off x="7585710" y="5019963"/>
              <a:ext cx="659385" cy="971726"/>
            </a:xfrm>
            <a:prstGeom prst="rect">
              <a:avLst/>
            </a:prstGeom>
          </p:spPr>
        </p:pic>
        <p:pic>
          <p:nvPicPr>
            <p:cNvPr id="18" name="図 17" descr="アイコン&#10;&#10;自動的に生成された説明">
              <a:extLst>
                <a:ext uri="{FF2B5EF4-FFF2-40B4-BE49-F238E27FC236}">
                  <a16:creationId xmlns:a16="http://schemas.microsoft.com/office/drawing/2014/main" id="{FF3E6071-2157-2B35-56B7-FBC1FAB5053B}"/>
                </a:ext>
              </a:extLst>
            </p:cNvPr>
            <p:cNvPicPr>
              <a:picLocks noChangeAspect="1"/>
            </p:cNvPicPr>
            <p:nvPr/>
          </p:nvPicPr>
          <p:blipFill rotWithShape="1">
            <a:blip r:embed="rId5"/>
            <a:srcRect r="62325" b="59086"/>
            <a:stretch/>
          </p:blipFill>
          <p:spPr>
            <a:xfrm>
              <a:off x="6117629" y="4694238"/>
              <a:ext cx="367496" cy="386700"/>
            </a:xfrm>
            <a:prstGeom prst="rect">
              <a:avLst/>
            </a:prstGeom>
          </p:spPr>
        </p:pic>
      </p:gr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6896627"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相手の好意や恋愛感情を利用した犯罪行為です</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D52E8C6-CBBD-43D4-734C-0E4F9AA687BC}"/>
              </a:ext>
            </a:extLst>
          </p:cNvPr>
          <p:cNvSpPr txBox="1"/>
          <p:nvPr/>
        </p:nvSpPr>
        <p:spPr>
          <a:xfrm>
            <a:off x="390865" y="4699897"/>
            <a:ext cx="5660122" cy="1115818"/>
          </a:xfrm>
          <a:prstGeom prst="rect">
            <a:avLst/>
          </a:prstGeom>
          <a:solidFill>
            <a:schemeClr val="bg1"/>
          </a:solidFill>
        </p:spPr>
        <p:txBody>
          <a:bodyPr wrap="square" rtlCol="0">
            <a:spAutoFit/>
          </a:bodyPr>
          <a:lstStyle/>
          <a:p>
            <a:pPr>
              <a:lnSpc>
                <a:spcPct val="130000"/>
              </a:lnSpc>
            </a:pPr>
            <a:r>
              <a:rPr lang="ja-JP" altLang="en-US" dirty="0">
                <a:effectLst/>
                <a:latin typeface="BIZ UDPゴシック" panose="020B0400000000000000" pitchFamily="50" charset="-128"/>
                <a:ea typeface="BIZ UDPゴシック" panose="020B0400000000000000" pitchFamily="50" charset="-128"/>
              </a:rPr>
              <a:t>その手口は様々ですが、</a:t>
            </a:r>
            <a:r>
              <a:rPr lang="ja-JP" altLang="en-US" b="1" dirty="0">
                <a:effectLst/>
                <a:latin typeface="BIZ UDPゴシック" panose="020B0400000000000000" pitchFamily="50" charset="-128"/>
                <a:ea typeface="BIZ UDPゴシック" panose="020B0400000000000000" pitchFamily="50" charset="-128"/>
              </a:rPr>
              <a:t>魅力的な人物を装ってターゲットに近づき、相手の好意に付け込むという点ではどのパターンにも共通点があります。</a:t>
            </a:r>
            <a:endParaRPr lang="en-US" altLang="ja-JP" b="1" dirty="0">
              <a:effectLst/>
              <a:latin typeface="BIZ UDPゴシック" panose="020B0400000000000000" pitchFamily="50" charset="-128"/>
              <a:ea typeface="BIZ UDPゴシック" panose="020B0400000000000000" pitchFamily="50" charset="-128"/>
            </a:endParaRPr>
          </a:p>
        </p:txBody>
      </p:sp>
      <p:sp>
        <p:nvSpPr>
          <p:cNvPr id="7" name="Rectangle 1">
            <a:extLst>
              <a:ext uri="{FF2B5EF4-FFF2-40B4-BE49-F238E27FC236}">
                <a16:creationId xmlns:a16="http://schemas.microsoft.com/office/drawing/2014/main" id="{8C99C9DF-AB41-0CA4-A852-D90AC50BD145}"/>
              </a:ext>
            </a:extLst>
          </p:cNvPr>
          <p:cNvSpPr>
            <a:spLocks noChangeArrowheads="1"/>
          </p:cNvSpPr>
          <p:nvPr/>
        </p:nvSpPr>
        <p:spPr bwMode="auto">
          <a:xfrm>
            <a:off x="390865" y="4161669"/>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型ロマンス詐欺の特徴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ED21E8F-5C31-70FD-E71C-03D2D792597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28</a:t>
            </a:r>
            <a:endParaRPr lang="ja-JP" altLang="en-US" dirty="0"/>
          </a:p>
        </p:txBody>
      </p:sp>
    </p:spTree>
    <p:extLst>
      <p:ext uri="{BB962C8B-B14F-4D97-AF65-F5344CB8AC3E}">
        <p14:creationId xmlns:p14="http://schemas.microsoft.com/office/powerpoint/2010/main" val="2348613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36288D3-3A51-8FF7-D32A-1E0E3FDA0CBA}"/>
              </a:ext>
            </a:extLst>
          </p:cNvPr>
          <p:cNvPicPr>
            <a:picLocks noChangeAspect="1"/>
          </p:cNvPicPr>
          <p:nvPr/>
        </p:nvPicPr>
        <p:blipFill rotWithShape="1">
          <a:blip r:embed="rId3">
            <a:clrChange>
              <a:clrFrom>
                <a:srgbClr val="FEFAF9"/>
              </a:clrFrom>
              <a:clrTo>
                <a:srgbClr val="FEFAF9">
                  <a:alpha val="0"/>
                </a:srgbClr>
              </a:clrTo>
            </a:clrChange>
          </a:blip>
          <a:srcRect l="3514" t="13492" r="58280" b="24728"/>
          <a:stretch/>
        </p:blipFill>
        <p:spPr>
          <a:xfrm>
            <a:off x="59825" y="1947607"/>
            <a:ext cx="3760879" cy="3806106"/>
          </a:xfrm>
          <a:prstGeom prst="rect">
            <a:avLst/>
          </a:prstGeom>
        </p:spPr>
      </p:pic>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型ロマンス詐欺の具体事例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結婚を約束した相手にお金をだまし取られた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759C13D1-9605-AF99-E6B5-5F79E814DC7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4-B</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F10EBCF-33A2-D037-D671-F6DD05A57742}"/>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
        <p:nvSpPr>
          <p:cNvPr id="8" name="テキスト ボックス 7">
            <a:extLst>
              <a:ext uri="{FF2B5EF4-FFF2-40B4-BE49-F238E27FC236}">
                <a16:creationId xmlns:a16="http://schemas.microsoft.com/office/drawing/2014/main" id="{5B22EADE-A1F2-F601-CB86-A8DB0FC1F335}"/>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29</a:t>
            </a:r>
            <a:endParaRPr lang="ja-JP" altLang="en-US" dirty="0"/>
          </a:p>
        </p:txBody>
      </p:sp>
      <p:sp>
        <p:nvSpPr>
          <p:cNvPr id="3" name="正方形/長方形 2">
            <a:extLst>
              <a:ext uri="{FF2B5EF4-FFF2-40B4-BE49-F238E27FC236}">
                <a16:creationId xmlns:a16="http://schemas.microsoft.com/office/drawing/2014/main" id="{BE434BEB-A81E-07AD-C99E-68C9C41E883F}"/>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英国在住の韓国人と称する男と</a:t>
            </a:r>
            <a:r>
              <a:rPr kumimoji="1" lang="en-US" altLang="ja-JP" dirty="0">
                <a:solidFill>
                  <a:schemeClr val="tx1"/>
                </a:solidFill>
                <a:latin typeface="BIZ UDPゴシック" panose="020B0400000000000000" pitchFamily="50" charset="-128"/>
                <a:ea typeface="BIZ UDPゴシック" panose="020B0400000000000000" pitchFamily="50" charset="-128"/>
              </a:rPr>
              <a:t>SNS</a:t>
            </a:r>
            <a:r>
              <a:rPr kumimoji="1" lang="ja-JP" altLang="en-US" dirty="0">
                <a:solidFill>
                  <a:schemeClr val="tx1"/>
                </a:solidFill>
                <a:latin typeface="BIZ UDPゴシック" panose="020B0400000000000000" pitchFamily="50" charset="-128"/>
                <a:ea typeface="BIZ UDPゴシック" panose="020B0400000000000000" pitchFamily="50" charset="-128"/>
              </a:rPr>
              <a:t>で知り合い、一度も会わないまま結婚を約束。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「仕事で必要な金を立て替えてほしい」</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「立て替えてくれないと契約違反で警察に捕まる」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などと連絡があり、女性は指定された口座に複数回入金してお金をだまし取られた。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descr="アイコン&#10;&#10;低い精度で自動的に生成された説明">
            <a:extLst>
              <a:ext uri="{FF2B5EF4-FFF2-40B4-BE49-F238E27FC236}">
                <a16:creationId xmlns:a16="http://schemas.microsoft.com/office/drawing/2014/main" id="{FC7BD589-2DBD-CE60-752B-D681C5FD92AB}"/>
              </a:ext>
            </a:extLst>
          </p:cNvPr>
          <p:cNvPicPr>
            <a:picLocks noChangeAspect="1"/>
          </p:cNvPicPr>
          <p:nvPr/>
        </p:nvPicPr>
        <p:blipFill>
          <a:blip r:embed="rId4"/>
          <a:stretch>
            <a:fillRect/>
          </a:stretch>
        </p:blipFill>
        <p:spPr>
          <a:xfrm>
            <a:off x="3904622" y="4052992"/>
            <a:ext cx="846672" cy="2087684"/>
          </a:xfrm>
          <a:prstGeom prst="rect">
            <a:avLst/>
          </a:prstGeom>
        </p:spPr>
      </p:pic>
      <p:sp>
        <p:nvSpPr>
          <p:cNvPr id="10" name="正方形/長方形 9">
            <a:extLst>
              <a:ext uri="{FF2B5EF4-FFF2-40B4-BE49-F238E27FC236}">
                <a16:creationId xmlns:a16="http://schemas.microsoft.com/office/drawing/2014/main" id="{F1013556-CD9B-8F7D-501C-ED1434C1CAF4}"/>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恋愛感情や親近感を抱いていると、</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相手を疑わずに振り込んでしまうことも。会ったことのない人からお金の</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振り込みを求める連絡には要注意。</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2818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5" y="1575736"/>
            <a:ext cx="8357599" cy="1836015"/>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インターネット上に</a:t>
            </a:r>
            <a:r>
              <a:rPr lang="ja-JP" altLang="en-US" b="1" dirty="0">
                <a:solidFill>
                  <a:srgbClr val="FF3300"/>
                </a:solidFill>
                <a:latin typeface="BIZ UDPゴシック" panose="020B0400000000000000" pitchFamily="50" charset="-128"/>
                <a:ea typeface="BIZ UDPゴシック" panose="020B0400000000000000" pitchFamily="50" charset="-128"/>
              </a:rPr>
              <a:t>著名人の名前・写真を悪用した嘘の投資広告を出し、「必ず儲かる投資方法を教えます」といったメッセージを送るなどして、</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に誘導し、投資に関するメッセージのやりとりを重ねて被害者を信用させ、</a:t>
            </a:r>
            <a:r>
              <a:rPr lang="ja-JP" altLang="en-US" b="1" dirty="0">
                <a:latin typeface="BIZ UDPゴシック" panose="020B0400000000000000" pitchFamily="50" charset="-128"/>
                <a:ea typeface="BIZ UDPゴシック" panose="020B0400000000000000" pitchFamily="50" charset="-128"/>
              </a:rPr>
              <a:t>最終的に「投資金」や「手数料」などという名目で、ネットバンキングなどの手段により金銭等を振り込ませる詐欺です。</a:t>
            </a:r>
            <a:endParaRPr lang="en-US" altLang="ja-JP" b="1" dirty="0">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著名人などの名前を利用して架空投資へ誘導</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4-C</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15" name="図 14" descr="光, ランプ, 部屋 が含まれている画像&#10;&#10;自動的に生成された説明">
            <a:extLst>
              <a:ext uri="{FF2B5EF4-FFF2-40B4-BE49-F238E27FC236}">
                <a16:creationId xmlns:a16="http://schemas.microsoft.com/office/drawing/2014/main" id="{C7B7C236-5394-DE33-4D8B-7206385E6ACE}"/>
              </a:ext>
            </a:extLst>
          </p:cNvPr>
          <p:cNvPicPr>
            <a:picLocks noChangeAspect="1"/>
          </p:cNvPicPr>
          <p:nvPr/>
        </p:nvPicPr>
        <p:blipFill>
          <a:blip r:embed="rId3"/>
          <a:stretch>
            <a:fillRect/>
          </a:stretch>
        </p:blipFill>
        <p:spPr>
          <a:xfrm>
            <a:off x="6860579" y="3962438"/>
            <a:ext cx="1849271" cy="923913"/>
          </a:xfrm>
          <a:prstGeom prst="rect">
            <a:avLst/>
          </a:prstGeom>
        </p:spPr>
      </p:pic>
      <p:sp>
        <p:nvSpPr>
          <p:cNvPr id="3" name="Rectangle 1">
            <a:extLst>
              <a:ext uri="{FF2B5EF4-FFF2-40B4-BE49-F238E27FC236}">
                <a16:creationId xmlns:a16="http://schemas.microsoft.com/office/drawing/2014/main" id="{ED3E4AE5-F7AF-C2C2-ECD8-811F94D08A57}"/>
              </a:ext>
            </a:extLst>
          </p:cNvPr>
          <p:cNvSpPr>
            <a:spLocks noChangeArrowheads="1"/>
          </p:cNvSpPr>
          <p:nvPr/>
        </p:nvSpPr>
        <p:spPr bwMode="auto">
          <a:xfrm>
            <a:off x="390865" y="3609561"/>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1BD85A2-E176-FD6F-6470-764AD4FE9D6B}"/>
              </a:ext>
            </a:extLst>
          </p:cNvPr>
          <p:cNvSpPr txBox="1"/>
          <p:nvPr/>
        </p:nvSpPr>
        <p:spPr>
          <a:xfrm>
            <a:off x="418473" y="4132731"/>
            <a:ext cx="5196317" cy="1115818"/>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一度だまされると、</a:t>
            </a:r>
            <a:r>
              <a:rPr lang="ja-JP" altLang="en-US" b="1" dirty="0">
                <a:solidFill>
                  <a:srgbClr val="FF3300"/>
                </a:solidFill>
                <a:latin typeface="BIZ UDPゴシック" panose="020B0400000000000000" pitchFamily="50" charset="-128"/>
                <a:ea typeface="BIZ UDPゴシック" panose="020B0400000000000000" pitchFamily="50" charset="-128"/>
              </a:rPr>
              <a:t>詐欺と気付くまで、お金を何度も振り込んでしまうことがあります。</a:t>
            </a:r>
            <a:r>
              <a:rPr lang="ja-JP" altLang="en-US" dirty="0">
                <a:latin typeface="BIZ UDPゴシック" panose="020B0400000000000000" pitchFamily="50" charset="-128"/>
                <a:ea typeface="BIZ UDPゴシック" panose="020B0400000000000000" pitchFamily="50" charset="-128"/>
              </a:rPr>
              <a:t>少しでも怪しいと感じたらすぐに警察等へ相談しましょう。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52EEC40-1BEA-92E1-734D-69C8F6CC47E9}"/>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30</a:t>
            </a:r>
            <a:endParaRPr lang="ja-JP" altLang="en-US" dirty="0"/>
          </a:p>
        </p:txBody>
      </p:sp>
      <p:pic>
        <p:nvPicPr>
          <p:cNvPr id="11" name="図 10" descr="アイコン&#10;&#10;自動的に生成された説明">
            <a:extLst>
              <a:ext uri="{FF2B5EF4-FFF2-40B4-BE49-F238E27FC236}">
                <a16:creationId xmlns:a16="http://schemas.microsoft.com/office/drawing/2014/main" id="{AB4835E5-E65B-84D6-983A-E5487C3AD61A}"/>
              </a:ext>
            </a:extLst>
          </p:cNvPr>
          <p:cNvPicPr>
            <a:picLocks noChangeAspect="1"/>
          </p:cNvPicPr>
          <p:nvPr/>
        </p:nvPicPr>
        <p:blipFill>
          <a:blip r:embed="rId4"/>
          <a:stretch>
            <a:fillRect/>
          </a:stretch>
        </p:blipFill>
        <p:spPr>
          <a:xfrm>
            <a:off x="5233159" y="4962524"/>
            <a:ext cx="2595669" cy="1790701"/>
          </a:xfrm>
          <a:prstGeom prst="rect">
            <a:avLst/>
          </a:prstGeom>
        </p:spPr>
      </p:pic>
    </p:spTree>
    <p:extLst>
      <p:ext uri="{BB962C8B-B14F-4D97-AF65-F5344CB8AC3E}">
        <p14:creationId xmlns:p14="http://schemas.microsoft.com/office/powerpoint/2010/main" val="271797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87099E85-7D56-4545-9A65-BA3F8F147ED8}"/>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著名人や投資家になりすました偽広告から</a:t>
            </a:r>
            <a:r>
              <a:rPr lang="en-US" altLang="ja-JP" dirty="0">
                <a:solidFill>
                  <a:schemeClr val="accent1"/>
                </a:solidFill>
                <a:latin typeface="BIZ UDPゴシック" panose="020B0400000000000000" pitchFamily="50" charset="-128"/>
                <a:ea typeface="BIZ UDPゴシック" panose="020B0400000000000000" pitchFamily="50" charset="-128"/>
              </a:rPr>
              <a:t>SNS</a:t>
            </a:r>
            <a:r>
              <a:rPr lang="ja-JP" altLang="en-US" dirty="0">
                <a:solidFill>
                  <a:schemeClr val="accent1"/>
                </a:solidFill>
                <a:latin typeface="BIZ UDPゴシック" panose="020B0400000000000000" pitchFamily="50" charset="-128"/>
                <a:ea typeface="BIZ UDPゴシック" panose="020B0400000000000000" pitchFamily="50" charset="-128"/>
              </a:rPr>
              <a:t>上でのやり取りに移行し、犯人は言葉巧みに信用を得てお金をだまし取ります。詐欺広告にはご注意ください。</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型投資詐欺の具体事例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578535"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事例：著名人になりすました相手とその仲間にだまし取られた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F9FF04E7-9ADB-2913-E00D-B90A275818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310453E7-5C71-0608-260D-F247ABC657A2}"/>
              </a:ext>
            </a:extLst>
          </p:cNvPr>
          <p:cNvPicPr>
            <a:picLocks noChangeAspect="1"/>
          </p:cNvPicPr>
          <p:nvPr/>
        </p:nvPicPr>
        <p:blipFill rotWithShape="1">
          <a:blip r:embed="rId3">
            <a:clrChange>
              <a:clrFrom>
                <a:srgbClr val="FEFAF9"/>
              </a:clrFrom>
              <a:clrTo>
                <a:srgbClr val="FEFAF9">
                  <a:alpha val="0"/>
                </a:srgbClr>
              </a:clrTo>
            </a:clrChange>
          </a:blip>
          <a:srcRect r="59868" b="45210"/>
          <a:stretch/>
        </p:blipFill>
        <p:spPr>
          <a:xfrm>
            <a:off x="154010" y="2149987"/>
            <a:ext cx="3603111" cy="3553345"/>
          </a:xfrm>
          <a:prstGeom prst="rect">
            <a:avLst/>
          </a:prstGeom>
        </p:spPr>
      </p:pic>
      <p:sp>
        <p:nvSpPr>
          <p:cNvPr id="4" name="テキスト ボックス 3">
            <a:extLst>
              <a:ext uri="{FF2B5EF4-FFF2-40B4-BE49-F238E27FC236}">
                <a16:creationId xmlns:a16="http://schemas.microsoft.com/office/drawing/2014/main" id="{9A16E9CF-4442-A9AE-2597-E39D91091A6F}"/>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31</a:t>
            </a:r>
            <a:endParaRPr lang="ja-JP" altLang="en-US" dirty="0"/>
          </a:p>
        </p:txBody>
      </p:sp>
      <p:sp>
        <p:nvSpPr>
          <p:cNvPr id="8" name="正方形/長方形 7">
            <a:extLst>
              <a:ext uri="{FF2B5EF4-FFF2-40B4-BE49-F238E27FC236}">
                <a16:creationId xmlns:a16="http://schemas.microsoft.com/office/drawing/2014/main" id="{3F615EC8-9BC5-539F-D827-B3806E7C2010}"/>
              </a:ext>
            </a:extLst>
          </p:cNvPr>
          <p:cNvSpPr/>
          <p:nvPr/>
        </p:nvSpPr>
        <p:spPr>
          <a:xfrm>
            <a:off x="3851920" y="1577772"/>
            <a:ext cx="5292080"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インターネット上で著名人が勧める広告からＳＮＳを通し著名人とそのアシスタントを自称する者と交流。</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「金の投資価値が高まっています」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「必ず儲かります」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などと連絡があり、男性は投資専用サイトから</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指定された口座に入金。最終的に約</a:t>
            </a:r>
            <a:r>
              <a:rPr kumimoji="1" lang="en-US" altLang="ja-JP" dirty="0">
                <a:solidFill>
                  <a:schemeClr val="tx1"/>
                </a:solidFill>
                <a:latin typeface="BIZ UDPゴシック" panose="020B0400000000000000" pitchFamily="50" charset="-128"/>
                <a:ea typeface="BIZ UDPゴシック" panose="020B0400000000000000" pitchFamily="50" charset="-128"/>
              </a:rPr>
              <a:t>6,300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descr="挿絵 が含まれている画像&#10;&#10;自動的に生成された説明">
            <a:extLst>
              <a:ext uri="{FF2B5EF4-FFF2-40B4-BE49-F238E27FC236}">
                <a16:creationId xmlns:a16="http://schemas.microsoft.com/office/drawing/2014/main" id="{3F4EB690-DB80-2137-ED86-05387F0712CE}"/>
              </a:ext>
            </a:extLst>
          </p:cNvPr>
          <p:cNvPicPr>
            <a:picLocks noChangeAspect="1"/>
          </p:cNvPicPr>
          <p:nvPr/>
        </p:nvPicPr>
        <p:blipFill>
          <a:blip r:embed="rId4"/>
          <a:stretch>
            <a:fillRect/>
          </a:stretch>
        </p:blipFill>
        <p:spPr>
          <a:xfrm>
            <a:off x="3851920" y="4255259"/>
            <a:ext cx="658870" cy="2088000"/>
          </a:xfrm>
          <a:prstGeom prst="rect">
            <a:avLst/>
          </a:prstGeom>
        </p:spPr>
      </p:pic>
      <p:sp>
        <p:nvSpPr>
          <p:cNvPr id="3" name="テキスト ボックス 2">
            <a:extLst>
              <a:ext uri="{FF2B5EF4-FFF2-40B4-BE49-F238E27FC236}">
                <a16:creationId xmlns:a16="http://schemas.microsoft.com/office/drawing/2014/main" id="{16AE00B7-C48A-317A-8E2E-2FCC8D466179}"/>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2872929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704C003-8CC1-229F-19A4-4C8F72DBA338}"/>
              </a:ext>
            </a:extLst>
          </p:cNvPr>
          <p:cNvSpPr txBox="1"/>
          <p:nvPr/>
        </p:nvSpPr>
        <p:spPr>
          <a:xfrm>
            <a:off x="282733" y="1932703"/>
            <a:ext cx="8578534" cy="4070345"/>
          </a:xfrm>
          <a:prstGeom prst="rect">
            <a:avLst/>
          </a:prstGeom>
          <a:solidFill>
            <a:schemeClr val="bg1"/>
          </a:solidFill>
        </p:spPr>
        <p:txBody>
          <a:bodyPr wrap="square" rtlCol="0">
            <a:spAutoFit/>
          </a:bodyPr>
          <a:lstStyle/>
          <a:p>
            <a:pPr>
              <a:lnSpc>
                <a:spcPct val="130000"/>
              </a:lnSpc>
            </a:pPr>
            <a:r>
              <a:rPr lang="ja-JP" altLang="en-US" sz="2200" dirty="0">
                <a:latin typeface="BIZ UDPゴシック" panose="020B0400000000000000" pitchFamily="50" charset="-128"/>
                <a:ea typeface="BIZ UDPゴシック" panose="020B0400000000000000" pitchFamily="50" charset="-128"/>
              </a:rPr>
              <a:t>相談連絡先電話番号</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chemeClr val="accent1"/>
                </a:solidFill>
                <a:latin typeface="BIZ UDPゴシック" panose="020B0400000000000000" pitchFamily="50" charset="-128"/>
                <a:ea typeface="BIZ UDPゴシック" panose="020B0400000000000000" pitchFamily="50" charset="-128"/>
              </a:rPr>
              <a:t>①警察</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警察相談専用電話</a:t>
            </a:r>
            <a:r>
              <a:rPr lang="ja-JP" altLang="en-US" sz="2000" dirty="0">
                <a:solidFill>
                  <a:srgbClr val="FF0000"/>
                </a:solidFill>
                <a:latin typeface="BIZ UDPゴシック" panose="020B0400000000000000" pitchFamily="50" charset="-128"/>
                <a:ea typeface="BIZ UDPゴシック" panose="020B0400000000000000" pitchFamily="50" charset="-128"/>
              </a:rPr>
              <a:t>「＃</a:t>
            </a:r>
            <a:r>
              <a:rPr lang="en-US" altLang="ja-JP" sz="2000" dirty="0">
                <a:solidFill>
                  <a:srgbClr val="FF0000"/>
                </a:solidFill>
                <a:latin typeface="BIZ UDPゴシック" panose="020B0400000000000000" pitchFamily="50" charset="-128"/>
                <a:ea typeface="BIZ UDPゴシック" panose="020B0400000000000000" pitchFamily="50" charset="-128"/>
              </a:rPr>
              <a:t>9110</a:t>
            </a:r>
            <a:r>
              <a:rPr lang="ja-JP" altLang="en-US" sz="2000" dirty="0">
                <a:solidFill>
                  <a:srgbClr val="FF0000"/>
                </a:solidFill>
                <a:latin typeface="BIZ UDPゴシック" panose="020B0400000000000000" pitchFamily="50" charset="-128"/>
                <a:ea typeface="BIZ UDPゴシック" panose="020B0400000000000000" pitchFamily="50" charset="-128"/>
              </a:rPr>
              <a:t>」</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近隣の警察本部に繋がります。アドバイスを行ったり、被害拡大防止策の</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対応をしてくれます。</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chemeClr val="accent1"/>
                </a:solidFill>
                <a:latin typeface="BIZ UDPゴシック" panose="020B0400000000000000" pitchFamily="50" charset="-128"/>
                <a:ea typeface="BIZ UDPゴシック" panose="020B0400000000000000" pitchFamily="50" charset="-128"/>
              </a:rPr>
              <a:t>②消費生活センター</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消費者ホットライン</a:t>
            </a:r>
            <a:r>
              <a:rPr lang="ja-JP" altLang="en-US" sz="2000" dirty="0">
                <a:solidFill>
                  <a:srgbClr val="FF0000"/>
                </a:solidFill>
                <a:latin typeface="BIZ UDPゴシック" panose="020B0400000000000000" pitchFamily="50" charset="-128"/>
                <a:ea typeface="BIZ UDPゴシック" panose="020B0400000000000000" pitchFamily="50" charset="-128"/>
              </a:rPr>
              <a:t>「</a:t>
            </a:r>
            <a:r>
              <a:rPr lang="en-US" altLang="ja-JP" sz="2000" dirty="0">
                <a:solidFill>
                  <a:srgbClr val="FF0000"/>
                </a:solidFill>
                <a:latin typeface="BIZ UDPゴシック" panose="020B0400000000000000" pitchFamily="50" charset="-128"/>
                <a:ea typeface="BIZ UDPゴシック" panose="020B0400000000000000" pitchFamily="50" charset="-128"/>
              </a:rPr>
              <a:t>188</a:t>
            </a:r>
            <a:r>
              <a:rPr lang="ja-JP" altLang="en-US" sz="2000" dirty="0">
                <a:solidFill>
                  <a:srgbClr val="FF0000"/>
                </a:solidFill>
                <a:latin typeface="BIZ UDPゴシック" panose="020B0400000000000000" pitchFamily="50" charset="-128"/>
                <a:ea typeface="BIZ UDPゴシック" panose="020B0400000000000000" pitchFamily="50" charset="-128"/>
              </a:rPr>
              <a:t>」</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最寄りの消費生活センターへ繋がります。専門の相談員から解決に向けた</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アドバイスを受けることが可能です。</a:t>
            </a:r>
            <a:endParaRPr lang="en-US" altLang="ja-JP" sz="2000" dirty="0">
              <a:latin typeface="BIZ UDPゴシック" panose="020B0400000000000000" pitchFamily="50" charset="-128"/>
              <a:ea typeface="BIZ UDPゴシック" panose="020B0400000000000000" pitchFamily="50" charset="-128"/>
            </a:endParaRP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213584"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少しでも怪しいと感じたらすぐに警察などへ相談しましょう</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93CB1281-A5FF-F41D-C5CE-67D4563D87C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4-E</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8FEFE98-6AF3-291F-BADA-1BF0960B7BA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32</a:t>
            </a:r>
          </a:p>
        </p:txBody>
      </p:sp>
      <p:sp>
        <p:nvSpPr>
          <p:cNvPr id="9" name="タイトル 1">
            <a:extLst>
              <a:ext uri="{FF2B5EF4-FFF2-40B4-BE49-F238E27FC236}">
                <a16:creationId xmlns:a16="http://schemas.microsoft.com/office/drawing/2014/main" id="{BACEDEA6-4E1D-AFF4-28F6-C68A8E256FD4}"/>
              </a:ext>
            </a:extLst>
          </p:cNvPr>
          <p:cNvSpPr>
            <a:spLocks noGrp="1" noChangeAspect="1"/>
          </p:cNvSpPr>
          <p:nvPr>
            <p:ph type="ctrTitle"/>
          </p:nvPr>
        </p:nvSpPr>
        <p:spPr>
          <a:xfrm>
            <a:off x="1392691" y="220736"/>
            <a:ext cx="7576708" cy="486326"/>
          </a:xfrm>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spTree>
    <p:extLst>
      <p:ext uri="{BB962C8B-B14F-4D97-AF65-F5344CB8AC3E}">
        <p14:creationId xmlns:p14="http://schemas.microsoft.com/office/powerpoint/2010/main" val="2867159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p:txBody>
          <a:bodyPr wrap="none">
            <a:spAutoFit/>
          </a:bodyPr>
          <a:lstStyle/>
          <a:p>
            <a:r>
              <a:rPr lang="ja-JP" altLang="en-US" sz="2800" dirty="0"/>
              <a:t>デジタルリテラシーとは</a:t>
            </a:r>
          </a:p>
        </p:txBody>
      </p:sp>
      <p:sp>
        <p:nvSpPr>
          <p:cNvPr id="7" name="テキスト ボックス 6">
            <a:extLst>
              <a:ext uri="{FF2B5EF4-FFF2-40B4-BE49-F238E27FC236}">
                <a16:creationId xmlns:a16="http://schemas.microsoft.com/office/drawing/2014/main" id="{3FAACBE9-BCEA-48A1-BC55-E8D345B1EBCB}"/>
              </a:ext>
            </a:extLst>
          </p:cNvPr>
          <p:cNvSpPr txBox="1"/>
          <p:nvPr/>
        </p:nvSpPr>
        <p:spPr>
          <a:xfrm>
            <a:off x="215581" y="1140202"/>
            <a:ext cx="8784976" cy="4886081"/>
          </a:xfrm>
          <a:prstGeom prst="rect">
            <a:avLst/>
          </a:prstGeom>
          <a:noFill/>
        </p:spPr>
        <p:txBody>
          <a:bodyPr wrap="square">
            <a:spAutoFit/>
          </a:bodyPr>
          <a:lstStyle/>
          <a:p>
            <a:pPr algn="l">
              <a:lnSpc>
                <a:spcPct val="130000"/>
              </a:lnSpc>
            </a:pPr>
            <a:r>
              <a:rPr lang="ja-JP" altLang="en-US" sz="2400" b="1" i="0" dirty="0">
                <a:solidFill>
                  <a:srgbClr val="4472C4"/>
                </a:solidFill>
                <a:effectLst/>
                <a:latin typeface="BIZ UDPゴシック" panose="020B0400000000000000" pitchFamily="50" charset="-128"/>
                <a:ea typeface="BIZ UDPゴシック" panose="020B0400000000000000" pitchFamily="50" charset="-128"/>
              </a:rPr>
              <a:t>デジタルリテラシー</a:t>
            </a:r>
            <a:r>
              <a:rPr lang="ja-JP" altLang="en-US" sz="2000" b="1" i="0" dirty="0">
                <a:solidFill>
                  <a:srgbClr val="4472C4"/>
                </a:solidFill>
                <a:effectLst/>
                <a:latin typeface="BIZ UDPゴシック" panose="020B0400000000000000" pitchFamily="50" charset="-128"/>
                <a:ea typeface="BIZ UDPゴシック" panose="020B0400000000000000" pitchFamily="50" charset="-128"/>
              </a:rPr>
              <a:t>（デジタル社会における</a:t>
            </a:r>
            <a:r>
              <a:rPr lang="en-US" altLang="ja-JP" sz="2000" b="1" i="0" dirty="0">
                <a:solidFill>
                  <a:srgbClr val="4472C4"/>
                </a:solidFill>
                <a:effectLst/>
                <a:latin typeface="BIZ UDPゴシック" panose="020B0400000000000000" pitchFamily="50" charset="-128"/>
                <a:ea typeface="BIZ UDPゴシック" panose="020B0400000000000000" pitchFamily="50" charset="-128"/>
              </a:rPr>
              <a:t>ICT</a:t>
            </a:r>
            <a:r>
              <a:rPr lang="ja-JP" altLang="en-US" sz="2000" b="1" i="0" dirty="0">
                <a:solidFill>
                  <a:srgbClr val="4472C4"/>
                </a:solidFill>
                <a:effectLst/>
                <a:latin typeface="BIZ UDPゴシック" panose="020B0400000000000000" pitchFamily="50" charset="-128"/>
                <a:ea typeface="BIZ UDPゴシック" panose="020B0400000000000000" pitchFamily="50" charset="-128"/>
              </a:rPr>
              <a:t>リテラシー）</a:t>
            </a:r>
            <a:r>
              <a:rPr lang="ja-JP" altLang="en-US" sz="2400" b="1" i="0" dirty="0">
                <a:solidFill>
                  <a:srgbClr val="4472C4"/>
                </a:solidFill>
                <a:effectLst/>
                <a:latin typeface="BIZ UDPゴシック" panose="020B0400000000000000" pitchFamily="50" charset="-128"/>
                <a:ea typeface="BIZ UDPゴシック" panose="020B0400000000000000" pitchFamily="50" charset="-128"/>
              </a:rPr>
              <a:t>とは？</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a:p>
            <a:pPr lvl="1">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lvl="1">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lvl="1">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lvl="1">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lvl="1">
              <a:lnSpc>
                <a:spcPct val="130000"/>
              </a:lnSpc>
              <a:spcBef>
                <a:spcPts val="600"/>
              </a:spcBef>
            </a:pPr>
            <a:r>
              <a:rPr lang="ja-JP" altLang="en-US" dirty="0">
                <a:latin typeface="BIZ UDPゴシック" panose="020B0400000000000000" pitchFamily="50" charset="-128"/>
                <a:ea typeface="BIZ UDPゴシック" panose="020B0400000000000000" pitchFamily="50" charset="-128"/>
              </a:rPr>
              <a:t>「リテラシー」は、本来、特定の分野の知識や理解、分析、活用する能力を指す単語。</a:t>
            </a:r>
            <a:endParaRPr lang="en-US" altLang="ja-JP" strike="sngStrike" dirty="0">
              <a:latin typeface="BIZ UDPゴシック" panose="020B0400000000000000" pitchFamily="50" charset="-128"/>
              <a:ea typeface="BIZ UDPゴシック" panose="020B0400000000000000" pitchFamily="50" charset="-128"/>
            </a:endParaRPr>
          </a:p>
          <a:p>
            <a:pPr lvl="1">
              <a:lnSpc>
                <a:spcPct val="130000"/>
              </a:lnSpc>
              <a:spcBef>
                <a:spcPts val="600"/>
              </a:spcBef>
            </a:pPr>
            <a:r>
              <a:rPr lang="ja-JP" altLang="en-US" dirty="0">
                <a:latin typeface="BIZ UDPゴシック" panose="020B0400000000000000" pitchFamily="50" charset="-128"/>
                <a:ea typeface="BIZ UDPゴシック" panose="020B0400000000000000" pitchFamily="50" charset="-128"/>
              </a:rPr>
              <a:t>デジタルリテラシーは、</a:t>
            </a:r>
            <a:endParaRPr lang="en-US" altLang="ja-JP" b="1" i="0" dirty="0">
              <a:effectLst/>
              <a:latin typeface="BIZ UDPゴシック" panose="020B0400000000000000" pitchFamily="50" charset="-128"/>
              <a:ea typeface="BIZ UDPゴシック" panose="020B0400000000000000" pitchFamily="50" charset="-128"/>
            </a:endParaRPr>
          </a:p>
          <a:p>
            <a:pPr marL="1200150" lvl="2" indent="-285750">
              <a:lnSpc>
                <a:spcPct val="130000"/>
              </a:lnSpc>
              <a:spcBef>
                <a:spcPts val="600"/>
              </a:spcBef>
              <a:buFont typeface="Wingdings" panose="05000000000000000000" pitchFamily="2" charset="2"/>
              <a:buChar char="l"/>
            </a:pPr>
            <a:r>
              <a:rPr lang="ja-JP" altLang="en-US" i="0" dirty="0">
                <a:effectLst/>
                <a:latin typeface="BIZ UDPゴシック" panose="020B0400000000000000" pitchFamily="50" charset="-128"/>
                <a:ea typeface="BIZ UDPゴシック" panose="020B0400000000000000" pitchFamily="50" charset="-128"/>
              </a:rPr>
              <a:t>インターネットに関する理解</a:t>
            </a:r>
            <a:endParaRPr lang="en-US" altLang="ja-JP" i="0" dirty="0">
              <a:effectLst/>
              <a:latin typeface="BIZ UDPゴシック" panose="020B0400000000000000" pitchFamily="50" charset="-128"/>
              <a:ea typeface="BIZ UDPゴシック" panose="020B0400000000000000" pitchFamily="50" charset="-128"/>
            </a:endParaRPr>
          </a:p>
          <a:p>
            <a:pPr marL="1200150" lvl="2" indent="-285750">
              <a:lnSpc>
                <a:spcPct val="130000"/>
              </a:lnSpc>
              <a:spcBef>
                <a:spcPts val="600"/>
              </a:spcBef>
              <a:buFont typeface="Wingdings" panose="05000000000000000000" pitchFamily="2" charset="2"/>
              <a:buChar char="l"/>
            </a:pPr>
            <a:r>
              <a:rPr lang="ja-JP" altLang="en-US" i="0" dirty="0">
                <a:effectLst/>
                <a:latin typeface="BIZ UDPゴシック" panose="020B0400000000000000" pitchFamily="50" charset="-128"/>
                <a:ea typeface="BIZ UDPゴシック" panose="020B0400000000000000" pitchFamily="50" charset="-128"/>
              </a:rPr>
              <a:t>インターネットを適切に活用する能力</a:t>
            </a:r>
            <a:endParaRPr lang="en-US" altLang="ja-JP" i="0" dirty="0">
              <a:effectLst/>
              <a:latin typeface="BIZ UDPゴシック" panose="020B0400000000000000" pitchFamily="50" charset="-128"/>
              <a:ea typeface="BIZ UDPゴシック" panose="020B0400000000000000" pitchFamily="50" charset="-128"/>
            </a:endParaRPr>
          </a:p>
          <a:p>
            <a:pPr marL="1200150" lvl="2" indent="-285750">
              <a:lnSpc>
                <a:spcPct val="130000"/>
              </a:lnSpc>
              <a:spcBef>
                <a:spcPts val="600"/>
              </a:spcBef>
              <a:buFont typeface="Wingdings" panose="05000000000000000000" pitchFamily="2" charset="2"/>
              <a:buChar char="l"/>
            </a:pPr>
            <a:r>
              <a:rPr lang="ja-JP" altLang="en-US" i="0" dirty="0">
                <a:effectLst/>
                <a:latin typeface="BIZ UDPゴシック" panose="020B0400000000000000" pitchFamily="50" charset="-128"/>
                <a:ea typeface="BIZ UDPゴシック" panose="020B0400000000000000" pitchFamily="50" charset="-128"/>
              </a:rPr>
              <a:t>気をつけるべき事項　</a:t>
            </a:r>
            <a:endParaRPr lang="en-US" altLang="ja-JP" i="0" dirty="0">
              <a:effectLst/>
              <a:latin typeface="BIZ UDPゴシック" panose="020B0400000000000000" pitchFamily="50" charset="-128"/>
              <a:ea typeface="BIZ UDPゴシック" panose="020B0400000000000000" pitchFamily="50" charset="-128"/>
            </a:endParaRPr>
          </a:p>
          <a:p>
            <a:pPr algn="l">
              <a:lnSpc>
                <a:spcPct val="130000"/>
              </a:lnSpc>
              <a:spcBef>
                <a:spcPts val="600"/>
              </a:spcBef>
            </a:pPr>
            <a:r>
              <a:rPr lang="ja-JP" altLang="en-US" i="0" dirty="0">
                <a:effectLst/>
                <a:latin typeface="BIZ UDPゴシック" panose="020B0400000000000000" pitchFamily="50" charset="-128"/>
                <a:ea typeface="BIZ UDPゴシック" panose="020B0400000000000000" pitchFamily="50" charset="-128"/>
              </a:rPr>
              <a:t>　　　を指す言葉として用いられています。</a:t>
            </a:r>
            <a:endParaRPr lang="en-US" altLang="ja-JP" i="0" dirty="0">
              <a:effectLst/>
              <a:latin typeface="BIZ UDPゴシック" panose="020B0400000000000000" pitchFamily="50" charset="-128"/>
              <a:ea typeface="BIZ UDPゴシック" panose="020B0400000000000000" pitchFamily="50" charset="-128"/>
            </a:endParaRPr>
          </a:p>
        </p:txBody>
      </p:sp>
      <p:pic>
        <p:nvPicPr>
          <p:cNvPr id="9" name="図 8" descr="時計 が含まれている画像&#10;&#10;自動的に生成された説明">
            <a:extLst>
              <a:ext uri="{FF2B5EF4-FFF2-40B4-BE49-F238E27FC236}">
                <a16:creationId xmlns:a16="http://schemas.microsoft.com/office/drawing/2014/main" id="{147BFBD6-810F-AC2E-D9EB-AC58FC620307}"/>
              </a:ext>
            </a:extLst>
          </p:cNvPr>
          <p:cNvPicPr>
            <a:picLocks noChangeAspect="1"/>
          </p:cNvPicPr>
          <p:nvPr/>
        </p:nvPicPr>
        <p:blipFill>
          <a:blip r:embed="rId3"/>
          <a:stretch>
            <a:fillRect/>
          </a:stretch>
        </p:blipFill>
        <p:spPr>
          <a:xfrm>
            <a:off x="6201816" y="4231084"/>
            <a:ext cx="2582654" cy="2294873"/>
          </a:xfrm>
          <a:prstGeom prst="rect">
            <a:avLst/>
          </a:prstGeom>
        </p:spPr>
      </p:pic>
      <p:sp>
        <p:nvSpPr>
          <p:cNvPr id="12" name="四角形: 角を丸くする 11">
            <a:extLst>
              <a:ext uri="{FF2B5EF4-FFF2-40B4-BE49-F238E27FC236}">
                <a16:creationId xmlns:a16="http://schemas.microsoft.com/office/drawing/2014/main" id="{C5E38056-1B4E-AC32-08B8-F91C1A60A090}"/>
              </a:ext>
            </a:extLst>
          </p:cNvPr>
          <p:cNvSpPr/>
          <p:nvPr/>
        </p:nvSpPr>
        <p:spPr>
          <a:xfrm>
            <a:off x="917593" y="1879383"/>
            <a:ext cx="7308814" cy="12615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chemeClr val="bg1"/>
                </a:solidFill>
                <a:latin typeface="BIZ UDPゴシック" panose="020B0400000000000000" pitchFamily="50" charset="-128"/>
                <a:ea typeface="BIZ UDPゴシック" panose="020B0400000000000000" pitchFamily="50" charset="-128"/>
              </a:rPr>
              <a:t>デジタルリテラシーはデジタル機器を使いこなし、</a:t>
            </a: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solidFill>
                  <a:schemeClr val="bg1"/>
                </a:solidFill>
                <a:latin typeface="BIZ UDPゴシック" panose="020B0400000000000000" pitchFamily="50" charset="-128"/>
                <a:ea typeface="BIZ UDPゴシック" panose="020B0400000000000000" pitchFamily="50" charset="-128"/>
              </a:rPr>
              <a:t>デジタル社会を楽しむための大切な能力です</a:t>
            </a:r>
          </a:p>
        </p:txBody>
      </p:sp>
      <p:sp>
        <p:nvSpPr>
          <p:cNvPr id="13" name="タイトル 1">
            <a:extLst>
              <a:ext uri="{FF2B5EF4-FFF2-40B4-BE49-F238E27FC236}">
                <a16:creationId xmlns:a16="http://schemas.microsoft.com/office/drawing/2014/main" id="{840EC06C-A28B-69ED-2C25-A1974A11C88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ECF0E6DF-B4D2-09D1-E9FC-2694033E72CB}"/>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２</a:t>
            </a:r>
            <a:endParaRPr lang="ja-JP" altLang="en-US" dirty="0"/>
          </a:p>
        </p:txBody>
      </p:sp>
    </p:spTree>
    <p:extLst>
      <p:ext uri="{BB962C8B-B14F-4D97-AF65-F5344CB8AC3E}">
        <p14:creationId xmlns:p14="http://schemas.microsoft.com/office/powerpoint/2010/main" val="357582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540FA03D-E29F-5765-DDEB-9659C974CA98}"/>
              </a:ext>
            </a:extLst>
          </p:cNvPr>
          <p:cNvSpPr/>
          <p:nvPr/>
        </p:nvSpPr>
        <p:spPr>
          <a:xfrm>
            <a:off x="309774" y="5511280"/>
            <a:ext cx="8524452" cy="937187"/>
          </a:xfrm>
          <a:prstGeom prst="roundRect">
            <a:avLst>
              <a:gd name="adj" fmla="val 10337"/>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000" b="1" dirty="0">
                <a:solidFill>
                  <a:schemeClr val="bg1"/>
                </a:solidFill>
                <a:latin typeface="BIZ UDPゴシック" panose="020B0400000000000000" pitchFamily="50" charset="-128"/>
                <a:ea typeface="BIZ UDPゴシック" panose="020B0400000000000000" pitchFamily="50" charset="-128"/>
              </a:rPr>
              <a:t>現代において、デジタルリテラシーを身につけることは</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sz="2000" b="1" dirty="0">
                <a:solidFill>
                  <a:schemeClr val="bg1"/>
                </a:solidFill>
                <a:latin typeface="BIZ UDPゴシック" panose="020B0400000000000000" pitchFamily="50" charset="-128"/>
                <a:ea typeface="BIZ UDPゴシック" panose="020B0400000000000000" pitchFamily="50" charset="-128"/>
              </a:rPr>
              <a:t>より安全かつ快適に、情報を相互利活用するために欠かせないものです</a:t>
            </a:r>
          </a:p>
        </p:txBody>
      </p:sp>
      <p:sp>
        <p:nvSpPr>
          <p:cNvPr id="12" name="タイトル 1">
            <a:extLst>
              <a:ext uri="{FF2B5EF4-FFF2-40B4-BE49-F238E27FC236}">
                <a16:creationId xmlns:a16="http://schemas.microsoft.com/office/drawing/2014/main" id="{CC070EBE-ABF4-43D2-BC01-C30AB838795F}"/>
              </a:ext>
            </a:extLst>
          </p:cNvPr>
          <p:cNvSpPr>
            <a:spLocks noGrp="1"/>
          </p:cNvSpPr>
          <p:nvPr>
            <p:ph type="ctrTitle"/>
          </p:nvPr>
        </p:nvSpPr>
        <p:spPr>
          <a:xfrm>
            <a:off x="1392691" y="226931"/>
            <a:ext cx="3935693" cy="480131"/>
          </a:xfrm>
        </p:spPr>
        <p:txBody>
          <a:bodyPr wrap="square">
            <a:spAutoFit/>
          </a:bodyPr>
          <a:lstStyle/>
          <a:p>
            <a:r>
              <a:rPr lang="ja-JP" altLang="en-US" sz="2800" dirty="0"/>
              <a:t>デジタルリテラシーとは</a:t>
            </a:r>
          </a:p>
        </p:txBody>
      </p:sp>
      <p:sp>
        <p:nvSpPr>
          <p:cNvPr id="2" name="タイトル 1">
            <a:extLst>
              <a:ext uri="{FF2B5EF4-FFF2-40B4-BE49-F238E27FC236}">
                <a16:creationId xmlns:a16="http://schemas.microsoft.com/office/drawing/2014/main" id="{D9DC1269-2E91-CE61-7260-08D659BB5ED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1-A</a:t>
            </a:r>
            <a:endParaRPr kumimoji="0" lang="ja-JP" altLang="en-US" kern="0" dirty="0">
              <a:solidFill>
                <a:sysClr val="windowText" lastClr="000000"/>
              </a:solidFill>
            </a:endParaRPr>
          </a:p>
        </p:txBody>
      </p:sp>
      <p:sp>
        <p:nvSpPr>
          <p:cNvPr id="6" name="テキスト ボックス 5">
            <a:extLst>
              <a:ext uri="{FF2B5EF4-FFF2-40B4-BE49-F238E27FC236}">
                <a16:creationId xmlns:a16="http://schemas.microsoft.com/office/drawing/2014/main" id="{FE657FCA-4676-77E5-5EC3-0DC053CB1DFD}"/>
              </a:ext>
            </a:extLst>
          </p:cNvPr>
          <p:cNvSpPr txBox="1"/>
          <p:nvPr/>
        </p:nvSpPr>
        <p:spPr>
          <a:xfrm>
            <a:off x="215581" y="1018374"/>
            <a:ext cx="8784976" cy="3344121"/>
          </a:xfrm>
          <a:prstGeom prst="rect">
            <a:avLst/>
          </a:prstGeom>
          <a:noFill/>
        </p:spPr>
        <p:txBody>
          <a:bodyPr wrap="square">
            <a:spAutoFit/>
          </a:bodyPr>
          <a:lstStyle/>
          <a:p>
            <a:pPr>
              <a:lnSpc>
                <a:spcPct val="130000"/>
              </a:lnSpc>
              <a:spcBef>
                <a:spcPts val="600"/>
              </a:spcBef>
            </a:pPr>
            <a:r>
              <a:rPr lang="ja-JP" altLang="en-US" sz="2400" b="1" dirty="0">
                <a:solidFill>
                  <a:srgbClr val="4472C4"/>
                </a:solidFill>
                <a:latin typeface="BIZ UDPゴシック" panose="020B0400000000000000" pitchFamily="50" charset="-128"/>
                <a:ea typeface="BIZ UDPゴシック" panose="020B0400000000000000" pitchFamily="50" charset="-128"/>
              </a:rPr>
              <a:t>なぜ今デジタルリテラシーが必要？</a:t>
            </a:r>
            <a:endParaRPr lang="en-US" altLang="ja-JP" sz="2400" b="1" i="0" dirty="0">
              <a:solidFill>
                <a:srgbClr val="4472C4"/>
              </a:solidFill>
              <a:effectLst/>
              <a:latin typeface="BIZ UDPゴシック" panose="020B0400000000000000" pitchFamily="50" charset="-128"/>
              <a:ea typeface="BIZ UDPゴシック" panose="020B0400000000000000" pitchFamily="50" charset="-128"/>
            </a:endParaRPr>
          </a:p>
          <a:p>
            <a:pPr>
              <a:lnSpc>
                <a:spcPct val="130000"/>
              </a:lnSpc>
              <a:spcBef>
                <a:spcPts val="600"/>
              </a:spcBef>
            </a:pP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a:lnSpc>
                <a:spcPct val="130000"/>
              </a:lnSpc>
              <a:spcBef>
                <a:spcPts val="600"/>
              </a:spcBef>
            </a:pP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spcBef>
                <a:spcPts val="600"/>
              </a:spcBef>
            </a:pPr>
            <a:r>
              <a:rPr lang="ja-JP" altLang="en-US" i="0" dirty="0">
                <a:effectLst/>
                <a:latin typeface="BIZ UDPゴシック" panose="020B0400000000000000" pitchFamily="50" charset="-128"/>
                <a:ea typeface="BIZ UDPゴシック" panose="020B0400000000000000" pitchFamily="50" charset="-128"/>
              </a:rPr>
              <a:t>スマホの普及やデジタル技術の進歩により、インターネットの使い方が広がっています。デジタル機器を活用し、快適にサービスを利用するためには、利用方法や操作方法の理解はもちろん、インターネットの特徴や、ネット上のコミュニケーション留意点などをあらかじめ理解することが重要になっています</a:t>
            </a:r>
            <a:r>
              <a:rPr lang="ja-JP" altLang="en-US" dirty="0">
                <a:latin typeface="BIZ UDPゴシック" panose="020B0400000000000000" pitchFamily="50" charset="-128"/>
                <a:ea typeface="BIZ UDPゴシック" panose="020B0400000000000000" pitchFamily="50" charset="-128"/>
              </a:rPr>
              <a:t>。</a:t>
            </a:r>
            <a:endParaRPr lang="en-US" altLang="ja-JP" i="0" dirty="0">
              <a:effectLst/>
              <a:latin typeface="BIZ UDPゴシック" panose="020B0400000000000000" pitchFamily="50" charset="-128"/>
              <a:ea typeface="BIZ UDPゴシック" panose="020B0400000000000000" pitchFamily="50" charset="-128"/>
            </a:endParaRPr>
          </a:p>
        </p:txBody>
      </p:sp>
      <p:grpSp>
        <p:nvGrpSpPr>
          <p:cNvPr id="23" name="グループ化 22">
            <a:extLst>
              <a:ext uri="{FF2B5EF4-FFF2-40B4-BE49-F238E27FC236}">
                <a16:creationId xmlns:a16="http://schemas.microsoft.com/office/drawing/2014/main" id="{7419E30B-5A71-515B-26E7-3405C36848E7}"/>
              </a:ext>
            </a:extLst>
          </p:cNvPr>
          <p:cNvGrpSpPr/>
          <p:nvPr/>
        </p:nvGrpSpPr>
        <p:grpSpPr>
          <a:xfrm>
            <a:off x="540827" y="4353608"/>
            <a:ext cx="8007135" cy="1129032"/>
            <a:chOff x="540827" y="4628872"/>
            <a:chExt cx="8007135" cy="1129032"/>
          </a:xfrm>
        </p:grpSpPr>
        <p:pic>
          <p:nvPicPr>
            <p:cNvPr id="22" name="図 21" descr="グラフィカル ユーザー インターフェイス, アプリケーション&#10;&#10;自動的に生成された説明">
              <a:extLst>
                <a:ext uri="{FF2B5EF4-FFF2-40B4-BE49-F238E27FC236}">
                  <a16:creationId xmlns:a16="http://schemas.microsoft.com/office/drawing/2014/main" id="{591762B8-30D7-AF04-F0CF-CB051FD05958}"/>
                </a:ext>
              </a:extLst>
            </p:cNvPr>
            <p:cNvPicPr>
              <a:picLocks noChangeAspect="1"/>
            </p:cNvPicPr>
            <p:nvPr/>
          </p:nvPicPr>
          <p:blipFill rotWithShape="1">
            <a:blip r:embed="rId3"/>
            <a:srcRect b="51907"/>
            <a:stretch/>
          </p:blipFill>
          <p:spPr>
            <a:xfrm>
              <a:off x="4608069" y="4722326"/>
              <a:ext cx="3939893" cy="1035578"/>
            </a:xfrm>
            <a:prstGeom prst="rect">
              <a:avLst/>
            </a:prstGeom>
          </p:spPr>
        </p:pic>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3BC87C48-81B1-B042-9F2B-BA542B76DCA6}"/>
                </a:ext>
              </a:extLst>
            </p:cNvPr>
            <p:cNvPicPr>
              <a:picLocks noChangeAspect="1"/>
            </p:cNvPicPr>
            <p:nvPr/>
          </p:nvPicPr>
          <p:blipFill rotWithShape="1">
            <a:blip r:embed="rId3"/>
            <a:srcRect t="50577"/>
            <a:stretch/>
          </p:blipFill>
          <p:spPr>
            <a:xfrm>
              <a:off x="540827" y="4649931"/>
              <a:ext cx="3939893" cy="1064218"/>
            </a:xfrm>
            <a:prstGeom prst="rect">
              <a:avLst/>
            </a:prstGeom>
          </p:spPr>
        </p:pic>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413B5B3C-F706-A388-EA25-376FD247E7FF}"/>
                </a:ext>
              </a:extLst>
            </p:cNvPr>
            <p:cNvPicPr>
              <a:picLocks noChangeAspect="1"/>
            </p:cNvPicPr>
            <p:nvPr/>
          </p:nvPicPr>
          <p:blipFill rotWithShape="1">
            <a:blip r:embed="rId3"/>
            <a:srcRect l="20980" t="50577" r="70456"/>
            <a:stretch/>
          </p:blipFill>
          <p:spPr>
            <a:xfrm>
              <a:off x="4428927" y="4628872"/>
              <a:ext cx="337444" cy="1064218"/>
            </a:xfrm>
            <a:prstGeom prst="rect">
              <a:avLst/>
            </a:prstGeom>
          </p:spPr>
        </p:pic>
      </p:grpSp>
      <p:sp>
        <p:nvSpPr>
          <p:cNvPr id="3" name="テキスト ボックス 2">
            <a:extLst>
              <a:ext uri="{FF2B5EF4-FFF2-40B4-BE49-F238E27FC236}">
                <a16:creationId xmlns:a16="http://schemas.microsoft.com/office/drawing/2014/main" id="{FE7D27AD-CB70-B17B-F81B-C5703CC0C1F1}"/>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３</a:t>
            </a:r>
            <a:endParaRPr lang="ja-JP" altLang="en-US" dirty="0"/>
          </a:p>
        </p:txBody>
      </p:sp>
      <p:sp>
        <p:nvSpPr>
          <p:cNvPr id="13" name="正方形/長方形 12">
            <a:extLst>
              <a:ext uri="{FF2B5EF4-FFF2-40B4-BE49-F238E27FC236}">
                <a16:creationId xmlns:a16="http://schemas.microsoft.com/office/drawing/2014/main" id="{89E1F384-C6D6-4286-BE7D-51C5DFE14110}"/>
              </a:ext>
            </a:extLst>
          </p:cNvPr>
          <p:cNvSpPr/>
          <p:nvPr/>
        </p:nvSpPr>
        <p:spPr>
          <a:xfrm>
            <a:off x="309774" y="1556792"/>
            <a:ext cx="8524452" cy="13259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tx1"/>
                </a:solidFill>
                <a:latin typeface="BIZ UDPゴシック" panose="020B0400000000000000" pitchFamily="50" charset="-128"/>
                <a:ea typeface="BIZ UDPゴシック" panose="020B0400000000000000" pitchFamily="50" charset="-128"/>
              </a:rPr>
              <a:t>＜インターネットではこんなことができる！＞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・検索サイトで調べ物</a:t>
            </a:r>
            <a:r>
              <a:rPr lang="ja-JP" altLang="en-US" sz="1600" dirty="0">
                <a:solidFill>
                  <a:schemeClr val="tx1"/>
                </a:solidFill>
                <a:latin typeface="BIZ UDPゴシック" panose="020B0400000000000000" pitchFamily="50" charset="-128"/>
                <a:ea typeface="BIZ UDPゴシック" panose="020B0400000000000000" pitchFamily="50" charset="-128"/>
              </a:rPr>
              <a:t>　　・オンラインでニュース記事を読む</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・オンラインでお買い物　　・</a:t>
            </a:r>
            <a:r>
              <a:rPr kumimoji="1" lang="en-US" altLang="ja-JP" sz="1600" dirty="0">
                <a:solidFill>
                  <a:schemeClr val="tx1"/>
                </a:solidFill>
                <a:latin typeface="BIZ UDPゴシック" panose="020B0400000000000000" pitchFamily="50" charset="-128"/>
                <a:ea typeface="BIZ UDPゴシック" panose="020B0400000000000000" pitchFamily="50" charset="-128"/>
              </a:rPr>
              <a:t>SNS</a:t>
            </a:r>
            <a:r>
              <a:rPr kumimoji="1" lang="ja-JP" altLang="en-US" sz="1600" dirty="0">
                <a:solidFill>
                  <a:schemeClr val="tx1"/>
                </a:solidFill>
                <a:latin typeface="BIZ UDPゴシック" panose="020B0400000000000000" pitchFamily="50" charset="-128"/>
                <a:ea typeface="BIZ UDPゴシック" panose="020B0400000000000000" pitchFamily="50" charset="-128"/>
              </a:rPr>
              <a:t>で友人との交流　</a:t>
            </a:r>
            <a:r>
              <a:rPr lang="ja-JP" altLang="en-US"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・写真を投稿し、共有する</a:t>
            </a:r>
          </a:p>
        </p:txBody>
      </p:sp>
    </p:spTree>
    <p:extLst>
      <p:ext uri="{BB962C8B-B14F-4D97-AF65-F5344CB8AC3E}">
        <p14:creationId xmlns:p14="http://schemas.microsoft.com/office/powerpoint/2010/main" val="24612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四角形: 角を丸くする 34">
            <a:extLst>
              <a:ext uri="{FF2B5EF4-FFF2-40B4-BE49-F238E27FC236}">
                <a16:creationId xmlns:a16="http://schemas.microsoft.com/office/drawing/2014/main" id="{DB826DDF-998E-C790-E7F7-2CFE171C0213}"/>
              </a:ext>
            </a:extLst>
          </p:cNvPr>
          <p:cNvSpPr/>
          <p:nvPr/>
        </p:nvSpPr>
        <p:spPr>
          <a:xfrm>
            <a:off x="5698170" y="4890822"/>
            <a:ext cx="3218754" cy="1464002"/>
          </a:xfrm>
          <a:prstGeom prst="roundRect">
            <a:avLst>
              <a:gd name="adj" fmla="val 69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四角形: 角を丸くする 32">
            <a:extLst>
              <a:ext uri="{FF2B5EF4-FFF2-40B4-BE49-F238E27FC236}">
                <a16:creationId xmlns:a16="http://schemas.microsoft.com/office/drawing/2014/main" id="{F70CA064-2B6C-E532-27B2-520ECCDE23EA}"/>
              </a:ext>
            </a:extLst>
          </p:cNvPr>
          <p:cNvSpPr/>
          <p:nvPr/>
        </p:nvSpPr>
        <p:spPr>
          <a:xfrm>
            <a:off x="252480" y="4897188"/>
            <a:ext cx="5277579" cy="1464002"/>
          </a:xfrm>
          <a:prstGeom prst="roundRect">
            <a:avLst>
              <a:gd name="adj" fmla="val 69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8D61439A-56BD-B2B9-5CFC-8A23C34CF0B6}"/>
              </a:ext>
            </a:extLst>
          </p:cNvPr>
          <p:cNvSpPr/>
          <p:nvPr/>
        </p:nvSpPr>
        <p:spPr>
          <a:xfrm>
            <a:off x="252480" y="3347480"/>
            <a:ext cx="8641997" cy="1470368"/>
          </a:xfrm>
          <a:prstGeom prst="roundRect">
            <a:avLst>
              <a:gd name="adj" fmla="val 69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1392691" y="226931"/>
            <a:ext cx="3869970" cy="480131"/>
          </a:xfrm>
        </p:spPr>
        <p:txBody>
          <a:bodyPr wrap="none">
            <a:spAutoFit/>
          </a:bodyPr>
          <a:lstStyle/>
          <a:p>
            <a:r>
              <a:rPr lang="ja-JP" altLang="en-US" sz="2800" dirty="0"/>
              <a:t>ソーシャルメディアとは</a:t>
            </a:r>
          </a:p>
        </p:txBody>
      </p:sp>
      <p:sp>
        <p:nvSpPr>
          <p:cNvPr id="5" name="テキスト ボックス 4">
            <a:extLst>
              <a:ext uri="{FF2B5EF4-FFF2-40B4-BE49-F238E27FC236}">
                <a16:creationId xmlns:a16="http://schemas.microsoft.com/office/drawing/2014/main" id="{1699A6D0-AF77-0979-3D13-1AFF60027FC5}"/>
              </a:ext>
            </a:extLst>
          </p:cNvPr>
          <p:cNvSpPr txBox="1"/>
          <p:nvPr/>
        </p:nvSpPr>
        <p:spPr>
          <a:xfrm>
            <a:off x="311283" y="1437255"/>
            <a:ext cx="8539106" cy="1475917"/>
          </a:xfrm>
          <a:prstGeom prst="rect">
            <a:avLst/>
          </a:prstGeom>
          <a:noFill/>
        </p:spPr>
        <p:txBody>
          <a:bodyPr wrap="square" rtlCol="0">
            <a:spAutoFit/>
          </a:bodyPr>
          <a:lstStyle/>
          <a:p>
            <a:pPr marL="742950" lvl="1" indent="-285750">
              <a:lnSpc>
                <a:spcPct val="13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インターネットを使って情報を共有したり、お互いにコミュニケーションをとるための手段</a:t>
            </a:r>
            <a:endParaRPr kumimoji="1" lang="en-US" altLang="ja-JP" dirty="0">
              <a:latin typeface="BIZ UDPゴシック" panose="020B0400000000000000" pitchFamily="50" charset="-128"/>
              <a:ea typeface="BIZ UDPゴシック" panose="020B0400000000000000" pitchFamily="50" charset="-128"/>
            </a:endParaRPr>
          </a:p>
          <a:p>
            <a:pPr marL="742950" lvl="1" indent="-285750">
              <a:lnSpc>
                <a:spcPct val="13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写真やメッセージの投稿によって、友達や家族とつながることができる</a:t>
            </a:r>
            <a:endParaRPr kumimoji="1" lang="en-US" altLang="ja-JP" dirty="0">
              <a:latin typeface="BIZ UDPゴシック" panose="020B0400000000000000" pitchFamily="50" charset="-128"/>
              <a:ea typeface="BIZ UDPゴシック" panose="020B0400000000000000" pitchFamily="50" charset="-128"/>
            </a:endParaRPr>
          </a:p>
          <a:p>
            <a:pPr marL="742950" lvl="1" indent="-285750">
              <a:lnSpc>
                <a:spcPct val="13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様々な情報交換や思い出の共有に役立つ便利なツール</a:t>
            </a:r>
            <a:endParaRPr kumimoji="1" lang="en-US" altLang="ja-JP"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92F6D6D-37CD-5202-6C50-E6EB07617214}"/>
              </a:ext>
            </a:extLst>
          </p:cNvPr>
          <p:cNvSpPr txBox="1"/>
          <p:nvPr/>
        </p:nvSpPr>
        <p:spPr>
          <a:xfrm>
            <a:off x="1710898" y="3370273"/>
            <a:ext cx="6060917" cy="338554"/>
          </a:xfrm>
          <a:prstGeom prst="rect">
            <a:avLst/>
          </a:prstGeom>
          <a:noFill/>
        </p:spPr>
        <p:txBody>
          <a:bodyPr wrap="square">
            <a:spAutoFit/>
          </a:bodyPr>
          <a:lstStyle/>
          <a:p>
            <a:pPr algn="ctr"/>
            <a:r>
              <a:rPr lang="en-US" altLang="ja-JP" sz="1600" b="1" i="0" dirty="0">
                <a:solidFill>
                  <a:srgbClr val="4472C4"/>
                </a:solidFill>
                <a:effectLst/>
                <a:latin typeface="BIZ UDPゴシック" panose="020B0400000000000000" pitchFamily="50" charset="-128"/>
                <a:ea typeface="BIZ UDPゴシック" panose="020B0400000000000000" pitchFamily="50" charset="-128"/>
              </a:rPr>
              <a:t>SNS</a:t>
            </a:r>
            <a:r>
              <a:rPr lang="ja-JP" altLang="en-US" sz="1600" b="1" i="0" dirty="0">
                <a:solidFill>
                  <a:srgbClr val="4472C4"/>
                </a:solidFill>
                <a:effectLst/>
                <a:latin typeface="BIZ UDPゴシック" panose="020B0400000000000000" pitchFamily="50" charset="-128"/>
                <a:ea typeface="BIZ UDPゴシック" panose="020B0400000000000000" pitchFamily="50" charset="-128"/>
              </a:rPr>
              <a:t>（ソーシャルネットワーキングサービス）</a:t>
            </a:r>
            <a:endParaRPr lang="en-US" altLang="ja-JP" sz="1600" b="1" i="0" dirty="0">
              <a:solidFill>
                <a:srgbClr val="4472C4"/>
              </a:solidFill>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2D34AB4-7C5E-7AEC-A238-EEAE170F4D83}"/>
              </a:ext>
            </a:extLst>
          </p:cNvPr>
          <p:cNvSpPr txBox="1"/>
          <p:nvPr/>
        </p:nvSpPr>
        <p:spPr>
          <a:xfrm>
            <a:off x="337153" y="2943508"/>
            <a:ext cx="6844518" cy="400110"/>
          </a:xfrm>
          <a:prstGeom prst="rect">
            <a:avLst/>
          </a:prstGeom>
          <a:noFill/>
        </p:spPr>
        <p:txBody>
          <a:bodyPr wrap="square">
            <a:spAutoFit/>
          </a:bodyPr>
          <a:lstStyle/>
          <a:p>
            <a:pPr algn="l"/>
            <a:r>
              <a:rPr lang="ja-JP" altLang="en-US" sz="2000" b="1" dirty="0">
                <a:solidFill>
                  <a:srgbClr val="4472C4"/>
                </a:solidFill>
                <a:latin typeface="BIZ UDPゴシック" panose="020B0400000000000000" pitchFamily="50" charset="-128"/>
                <a:ea typeface="BIZ UDPゴシック" panose="020B0400000000000000" pitchFamily="50" charset="-128"/>
              </a:rPr>
              <a:t>ソーシャルメディアには様々な種類のものがあります</a:t>
            </a:r>
            <a:endParaRPr lang="en-US" altLang="ja-JP" sz="2000" b="1" dirty="0">
              <a:solidFill>
                <a:srgbClr val="4472C4"/>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00E37E6-0D56-C5E8-C410-48E2A22A5AA2}"/>
              </a:ext>
            </a:extLst>
          </p:cNvPr>
          <p:cNvSpPr txBox="1"/>
          <p:nvPr/>
        </p:nvSpPr>
        <p:spPr>
          <a:xfrm>
            <a:off x="5831383" y="4919388"/>
            <a:ext cx="2952328" cy="338554"/>
          </a:xfrm>
          <a:prstGeom prst="rect">
            <a:avLst/>
          </a:prstGeom>
          <a:noFill/>
        </p:spPr>
        <p:txBody>
          <a:bodyPr wrap="square">
            <a:spAutoFit/>
          </a:bodyPr>
          <a:lstStyle/>
          <a:p>
            <a:pPr algn="ctr"/>
            <a:r>
              <a:rPr lang="ja-JP" altLang="en-US" sz="1600" b="1" i="0" dirty="0">
                <a:solidFill>
                  <a:srgbClr val="4472C4"/>
                </a:solidFill>
                <a:effectLst/>
                <a:latin typeface="BIZ UDPゴシック" panose="020B0400000000000000" pitchFamily="50" charset="-128"/>
                <a:ea typeface="BIZ UDPゴシック" panose="020B0400000000000000" pitchFamily="50" charset="-128"/>
              </a:rPr>
              <a:t>メッセージングアプリ</a:t>
            </a:r>
            <a:endParaRPr lang="en-US" altLang="ja-JP" sz="1600" b="1" i="0" dirty="0">
              <a:solidFill>
                <a:srgbClr val="4472C4"/>
              </a:solidFill>
              <a:effectLst/>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E967E6A-131C-1AFB-99F4-E95D0C9D7658}"/>
              </a:ext>
            </a:extLst>
          </p:cNvPr>
          <p:cNvSpPr txBox="1"/>
          <p:nvPr/>
        </p:nvSpPr>
        <p:spPr>
          <a:xfrm>
            <a:off x="747146" y="5850055"/>
            <a:ext cx="1423076" cy="523220"/>
          </a:xfrm>
          <a:prstGeom prst="rect">
            <a:avLst/>
          </a:prstGeom>
          <a:noFill/>
        </p:spPr>
        <p:txBody>
          <a:bodyPr wrap="square">
            <a:spAutoFit/>
          </a:bodyPr>
          <a:lstStyle/>
          <a:p>
            <a:pPr algn="ctr"/>
            <a:r>
              <a:rPr lang="en-US" altLang="ja-JP" sz="1400" u="sng" dirty="0">
                <a:latin typeface="BIZ UDPゴシック" panose="020B0400000000000000" pitchFamily="50" charset="-128"/>
                <a:ea typeface="BIZ UDPゴシック" panose="020B0400000000000000" pitchFamily="50" charset="-128"/>
              </a:rPr>
              <a:t>YouTube</a:t>
            </a:r>
          </a:p>
          <a:p>
            <a:pPr algn="ctr"/>
            <a:r>
              <a:rPr lang="ja-JP" altLang="en-US" sz="1400" i="0" u="sng" dirty="0">
                <a:effectLst/>
                <a:latin typeface="BIZ UDPゴシック" panose="020B0400000000000000" pitchFamily="50" charset="-128"/>
                <a:ea typeface="BIZ UDPゴシック" panose="020B0400000000000000" pitchFamily="50" charset="-128"/>
              </a:rPr>
              <a:t>（ユーチューブ）</a:t>
            </a:r>
            <a:endParaRPr lang="en-US" altLang="ja-JP" sz="1400" i="0" u="sng" dirty="0">
              <a:effectLst/>
              <a:latin typeface="BIZ UDPゴシック" panose="020B0400000000000000" pitchFamily="50" charset="-128"/>
              <a:ea typeface="BIZ UDPゴシック" panose="020B0400000000000000" pitchFamily="50" charset="-128"/>
            </a:endParaRPr>
          </a:p>
        </p:txBody>
      </p:sp>
      <p:pic>
        <p:nvPicPr>
          <p:cNvPr id="1034" name="Picture 10" descr="ベクトル 赤いユーチューブのロゴ。ソーシャルメディアのロゴ。">
            <a:extLst>
              <a:ext uri="{FF2B5EF4-FFF2-40B4-BE49-F238E27FC236}">
                <a16:creationId xmlns:a16="http://schemas.microsoft.com/office/drawing/2014/main" id="{22150F8F-AC9E-E063-E18C-2B7BE6A2E9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907" b="20087"/>
          <a:stretch/>
        </p:blipFill>
        <p:spPr bwMode="auto">
          <a:xfrm>
            <a:off x="1006680" y="5334696"/>
            <a:ext cx="907648" cy="5264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無料ベクター instagramのアイコン">
            <a:extLst>
              <a:ext uri="{FF2B5EF4-FFF2-40B4-BE49-F238E27FC236}">
                <a16:creationId xmlns:a16="http://schemas.microsoft.com/office/drawing/2014/main" id="{6B29B33A-80AD-66F4-4129-B4E926BDC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77" y="3672925"/>
            <a:ext cx="766252" cy="76625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B333F1DA-1CAC-9D29-7996-4F18BEC2F570}"/>
              </a:ext>
            </a:extLst>
          </p:cNvPr>
          <p:cNvSpPr txBox="1"/>
          <p:nvPr/>
        </p:nvSpPr>
        <p:spPr>
          <a:xfrm>
            <a:off x="3843255" y="4323360"/>
            <a:ext cx="1524483" cy="523220"/>
          </a:xfrm>
          <a:prstGeom prst="rect">
            <a:avLst/>
          </a:prstGeom>
          <a:noFill/>
        </p:spPr>
        <p:txBody>
          <a:bodyPr wrap="square">
            <a:spAutoFit/>
          </a:bodyPr>
          <a:lstStyle/>
          <a:p>
            <a:pPr algn="ctr"/>
            <a:r>
              <a:rPr lang="en-US" altLang="ja-JP" sz="1400" i="0" u="sng" dirty="0">
                <a:effectLst/>
                <a:latin typeface="BIZ UDPゴシック" panose="020B0400000000000000" pitchFamily="50" charset="-128"/>
                <a:ea typeface="BIZ UDPゴシック" panose="020B0400000000000000" pitchFamily="50" charset="-128"/>
              </a:rPr>
              <a:t>Instagram</a:t>
            </a:r>
          </a:p>
          <a:p>
            <a:pPr algn="ctr"/>
            <a:r>
              <a:rPr lang="ja-JP" altLang="en-US" sz="1400" u="sng" dirty="0">
                <a:latin typeface="BIZ UDPゴシック" panose="020B0400000000000000" pitchFamily="50" charset="-128"/>
                <a:ea typeface="BIZ UDPゴシック" panose="020B0400000000000000" pitchFamily="50" charset="-128"/>
              </a:rPr>
              <a:t>（インスタグラム）</a:t>
            </a:r>
            <a:endParaRPr lang="en-US" altLang="ja-JP" sz="1400" i="0" u="sng" dirty="0">
              <a:effectLst/>
              <a:latin typeface="BIZ UDPゴシック" panose="020B0400000000000000" pitchFamily="50" charset="-128"/>
              <a:ea typeface="BIZ UDPゴシック" panose="020B0400000000000000" pitchFamily="50" charset="-128"/>
            </a:endParaRPr>
          </a:p>
        </p:txBody>
      </p:sp>
      <p:pic>
        <p:nvPicPr>
          <p:cNvPr id="1030" name="Picture 6" descr="無料ベクター 新しい 2023 twitter ロゴ x アイコン デザイン">
            <a:extLst>
              <a:ext uri="{FF2B5EF4-FFF2-40B4-BE49-F238E27FC236}">
                <a16:creationId xmlns:a16="http://schemas.microsoft.com/office/drawing/2014/main" id="{918F58D8-8058-7A48-2B2D-0C1CB2541E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2294" y="3821701"/>
            <a:ext cx="522787" cy="52278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0B4F5CCE-9D53-8852-F12A-A25AC27C4DA8}"/>
              </a:ext>
            </a:extLst>
          </p:cNvPr>
          <p:cNvSpPr txBox="1"/>
          <p:nvPr/>
        </p:nvSpPr>
        <p:spPr>
          <a:xfrm>
            <a:off x="2078595" y="4323360"/>
            <a:ext cx="1764660" cy="523220"/>
          </a:xfrm>
          <a:prstGeom prst="rect">
            <a:avLst/>
          </a:prstGeom>
          <a:noFill/>
        </p:spPr>
        <p:txBody>
          <a:bodyPr wrap="square" lIns="91440" tIns="45720" rIns="91440" bIns="45720" anchor="t">
            <a:spAutoFit/>
          </a:bodyPr>
          <a:lstStyle/>
          <a:p>
            <a:pPr algn="ctr"/>
            <a:r>
              <a:rPr lang="en-US" altLang="ja-JP" sz="1400" u="sng" dirty="0">
                <a:latin typeface="BIZ UDPゴシック" panose="020B0400000000000000" pitchFamily="50" charset="-128"/>
                <a:ea typeface="BIZ UDPゴシック" panose="020B0400000000000000" pitchFamily="50" charset="-128"/>
              </a:rPr>
              <a:t>X</a:t>
            </a:r>
            <a:r>
              <a:rPr lang="ja-JP" altLang="en-US" sz="1400" u="sng" dirty="0">
                <a:latin typeface="BIZ UDPゴシック" panose="020B0400000000000000" pitchFamily="50" charset="-128"/>
                <a:ea typeface="BIZ UDPゴシック" panose="020B0400000000000000" pitchFamily="50" charset="-128"/>
              </a:rPr>
              <a:t>（旧</a:t>
            </a:r>
            <a:r>
              <a:rPr lang="en-US" altLang="ja-JP" sz="1400" u="sng" dirty="0">
                <a:latin typeface="BIZ UDPゴシック" panose="020B0400000000000000" pitchFamily="50" charset="-128"/>
                <a:ea typeface="BIZ UDPゴシック" panose="020B0400000000000000" pitchFamily="50" charset="-128"/>
              </a:rPr>
              <a:t>Twitter</a:t>
            </a:r>
            <a:r>
              <a:rPr lang="ja-JP" altLang="en-US" sz="1400" u="sng" dirty="0">
                <a:latin typeface="BIZ UDPゴシック" panose="020B0400000000000000" pitchFamily="50" charset="-128"/>
                <a:ea typeface="BIZ UDPゴシック" panose="020B0400000000000000" pitchFamily="50" charset="-128"/>
              </a:rPr>
              <a:t>）</a:t>
            </a:r>
            <a:endParaRPr lang="en-US" altLang="ja-JP" sz="1400" u="sng" dirty="0">
              <a:latin typeface="BIZ UDPゴシック" panose="020B0400000000000000" pitchFamily="50" charset="-128"/>
              <a:ea typeface="BIZ UDPゴシック" panose="020B0400000000000000" pitchFamily="50" charset="-128"/>
            </a:endParaRPr>
          </a:p>
          <a:p>
            <a:pPr algn="ctr"/>
            <a:r>
              <a:rPr lang="ja-JP" altLang="en-US" sz="1400" u="sng" dirty="0">
                <a:latin typeface="BIZ UDPゴシック" panose="020B0400000000000000" pitchFamily="50" charset="-128"/>
                <a:ea typeface="BIZ UDPゴシック" panose="020B0400000000000000" pitchFamily="50" charset="-128"/>
              </a:rPr>
              <a:t>（エックス）</a:t>
            </a:r>
            <a:endParaRPr lang="en-US" altLang="ja-JP" sz="1400" u="sng" dirty="0">
              <a:latin typeface="BIZ UDPゴシック" panose="020B0400000000000000" pitchFamily="50" charset="-128"/>
              <a:ea typeface="BIZ UDPゴシック" panose="020B0400000000000000" pitchFamily="50" charset="-128"/>
            </a:endParaRPr>
          </a:p>
        </p:txBody>
      </p:sp>
      <p:pic>
        <p:nvPicPr>
          <p:cNvPr id="1028" name="Picture 4" descr="Facebook アイコン">
            <a:extLst>
              <a:ext uri="{FF2B5EF4-FFF2-40B4-BE49-F238E27FC236}">
                <a16:creationId xmlns:a16="http://schemas.microsoft.com/office/drawing/2014/main" id="{7A8572BD-CA5F-D964-C688-855C4059F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8111" y="3825633"/>
            <a:ext cx="522787" cy="52278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1C356032-34B1-CF3F-60C5-488B52134386}"/>
              </a:ext>
            </a:extLst>
          </p:cNvPr>
          <p:cNvSpPr txBox="1"/>
          <p:nvPr/>
        </p:nvSpPr>
        <p:spPr>
          <a:xfrm>
            <a:off x="722062" y="4323360"/>
            <a:ext cx="1462799" cy="523220"/>
          </a:xfrm>
          <a:prstGeom prst="rect">
            <a:avLst/>
          </a:prstGeom>
          <a:noFill/>
        </p:spPr>
        <p:txBody>
          <a:bodyPr wrap="square">
            <a:spAutoFit/>
          </a:bodyPr>
          <a:lstStyle/>
          <a:p>
            <a:pPr algn="ctr"/>
            <a:r>
              <a:rPr lang="en-US" altLang="ja-JP" sz="1400" i="0" u="sng" dirty="0">
                <a:effectLst/>
                <a:latin typeface="BIZ UDPゴシック" panose="020B0400000000000000" pitchFamily="50" charset="-128"/>
                <a:ea typeface="BIZ UDPゴシック" panose="020B0400000000000000" pitchFamily="50" charset="-128"/>
              </a:rPr>
              <a:t>Facebook</a:t>
            </a:r>
          </a:p>
          <a:p>
            <a:pPr algn="ctr"/>
            <a:r>
              <a:rPr lang="ja-JP" altLang="en-US" sz="1400" u="sng" dirty="0">
                <a:latin typeface="BIZ UDPゴシック" panose="020B0400000000000000" pitchFamily="50" charset="-128"/>
                <a:ea typeface="BIZ UDPゴシック" panose="020B0400000000000000" pitchFamily="50" charset="-128"/>
              </a:rPr>
              <a:t>（フェイスブック）</a:t>
            </a:r>
            <a:endParaRPr lang="en-US" altLang="ja-JP" sz="1400" i="0" u="sng" dirty="0">
              <a:effectLst/>
              <a:latin typeface="BIZ UDPゴシック" panose="020B0400000000000000" pitchFamily="50" charset="-128"/>
              <a:ea typeface="BIZ UDPゴシック" panose="020B0400000000000000" pitchFamily="50" charset="-128"/>
            </a:endParaRPr>
          </a:p>
        </p:txBody>
      </p:sp>
      <p:pic>
        <p:nvPicPr>
          <p:cNvPr id="1026" name="Picture 2" descr="Tiktok, ロゴ アイコン">
            <a:extLst>
              <a:ext uri="{FF2B5EF4-FFF2-40B4-BE49-F238E27FC236}">
                <a16:creationId xmlns:a16="http://schemas.microsoft.com/office/drawing/2014/main" id="{3C77204B-3925-EDBE-BFDA-34818D2C24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8894" y="5351947"/>
            <a:ext cx="512785" cy="51278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A7B3D458-DAB8-FE4C-BAD3-E3A44CFDA0B2}"/>
              </a:ext>
            </a:extLst>
          </p:cNvPr>
          <p:cNvSpPr txBox="1"/>
          <p:nvPr/>
        </p:nvSpPr>
        <p:spPr>
          <a:xfrm>
            <a:off x="3890303" y="5862412"/>
            <a:ext cx="1449965" cy="523220"/>
          </a:xfrm>
          <a:prstGeom prst="rect">
            <a:avLst/>
          </a:prstGeom>
          <a:noFill/>
        </p:spPr>
        <p:txBody>
          <a:bodyPr wrap="square">
            <a:spAutoFit/>
          </a:bodyPr>
          <a:lstStyle/>
          <a:p>
            <a:pPr algn="ctr"/>
            <a:r>
              <a:rPr lang="en-US" altLang="ja-JP" sz="1400" i="0" u="sng" dirty="0">
                <a:effectLst/>
                <a:latin typeface="BIZ UDPゴシック" panose="020B0400000000000000" pitchFamily="50" charset="-128"/>
                <a:ea typeface="BIZ UDPゴシック" panose="020B0400000000000000" pitchFamily="50" charset="-128"/>
              </a:rPr>
              <a:t>Tik Tok</a:t>
            </a:r>
          </a:p>
          <a:p>
            <a:pPr algn="ctr"/>
            <a:r>
              <a:rPr lang="ja-JP" altLang="en-US" sz="1400" u="sng" dirty="0">
                <a:latin typeface="BIZ UDPゴシック" panose="020B0400000000000000" pitchFamily="50" charset="-128"/>
                <a:ea typeface="BIZ UDPゴシック" panose="020B0400000000000000" pitchFamily="50" charset="-128"/>
              </a:rPr>
              <a:t>（ティックトック）</a:t>
            </a:r>
          </a:p>
        </p:txBody>
      </p:sp>
      <p:sp>
        <p:nvSpPr>
          <p:cNvPr id="19" name="テキスト ボックス 18">
            <a:extLst>
              <a:ext uri="{FF2B5EF4-FFF2-40B4-BE49-F238E27FC236}">
                <a16:creationId xmlns:a16="http://schemas.microsoft.com/office/drawing/2014/main" id="{8BE4A4F9-B3FE-0D28-4F7F-799861916610}"/>
              </a:ext>
            </a:extLst>
          </p:cNvPr>
          <p:cNvSpPr txBox="1"/>
          <p:nvPr/>
        </p:nvSpPr>
        <p:spPr>
          <a:xfrm>
            <a:off x="6834320" y="5850055"/>
            <a:ext cx="946453" cy="523220"/>
          </a:xfrm>
          <a:prstGeom prst="rect">
            <a:avLst/>
          </a:prstGeom>
          <a:noFill/>
        </p:spPr>
        <p:txBody>
          <a:bodyPr wrap="square">
            <a:spAutoFit/>
          </a:bodyPr>
          <a:lstStyle/>
          <a:p>
            <a:pPr algn="ctr"/>
            <a:r>
              <a:rPr lang="en-US" altLang="ja-JP" sz="1400" u="sng" dirty="0">
                <a:latin typeface="BIZ UDPゴシック" panose="020B0400000000000000" pitchFamily="50" charset="-128"/>
                <a:ea typeface="BIZ UDPゴシック" panose="020B0400000000000000" pitchFamily="50" charset="-128"/>
              </a:rPr>
              <a:t>LINE</a:t>
            </a:r>
          </a:p>
          <a:p>
            <a:pPr algn="ctr"/>
            <a:r>
              <a:rPr lang="ja-JP" altLang="en-US" sz="1400" u="sng" dirty="0">
                <a:latin typeface="BIZ UDPゴシック" panose="020B0400000000000000" pitchFamily="50" charset="-128"/>
                <a:ea typeface="BIZ UDPゴシック" panose="020B0400000000000000" pitchFamily="50" charset="-128"/>
              </a:rPr>
              <a:t>（ライン）</a:t>
            </a:r>
          </a:p>
        </p:txBody>
      </p:sp>
      <p:pic>
        <p:nvPicPr>
          <p:cNvPr id="1038" name="Picture 14" descr="Line 画像 - Freepikで無料ダウンロード">
            <a:extLst>
              <a:ext uri="{FF2B5EF4-FFF2-40B4-BE49-F238E27FC236}">
                <a16:creationId xmlns:a16="http://schemas.microsoft.com/office/drawing/2014/main" id="{EF06C855-E471-015A-5D9A-DD81E5E849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4970" y="5346931"/>
            <a:ext cx="585154" cy="585154"/>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17D9A275-4DA8-FA25-7778-F351D1815AB9}"/>
              </a:ext>
            </a:extLst>
          </p:cNvPr>
          <p:cNvSpPr txBox="1"/>
          <p:nvPr/>
        </p:nvSpPr>
        <p:spPr>
          <a:xfrm>
            <a:off x="1682552" y="4919388"/>
            <a:ext cx="2753094" cy="338554"/>
          </a:xfrm>
          <a:prstGeom prst="rect">
            <a:avLst/>
          </a:prstGeom>
          <a:noFill/>
        </p:spPr>
        <p:txBody>
          <a:bodyPr wrap="square">
            <a:spAutoFit/>
          </a:bodyPr>
          <a:lstStyle/>
          <a:p>
            <a:pPr algn="ctr"/>
            <a:r>
              <a:rPr lang="ja-JP" altLang="en-US" sz="1600" b="1" dirty="0">
                <a:solidFill>
                  <a:srgbClr val="4472C4"/>
                </a:solidFill>
                <a:latin typeface="BIZ UDPゴシック" panose="020B0400000000000000" pitchFamily="50" charset="-128"/>
                <a:ea typeface="BIZ UDPゴシック" panose="020B0400000000000000" pitchFamily="50" charset="-128"/>
              </a:rPr>
              <a:t>動画共有サービス</a:t>
            </a:r>
            <a:endParaRPr lang="en-US" altLang="ja-JP" sz="1600" b="1" i="0" dirty="0">
              <a:solidFill>
                <a:srgbClr val="4472C4"/>
              </a:solidFill>
              <a:effectLst/>
              <a:latin typeface="BIZ UDPゴシック" panose="020B0400000000000000" pitchFamily="50" charset="-128"/>
              <a:ea typeface="BIZ UDPゴシック" panose="020B0400000000000000" pitchFamily="50" charset="-128"/>
            </a:endParaRPr>
          </a:p>
        </p:txBody>
      </p:sp>
      <p:pic>
        <p:nvPicPr>
          <p:cNvPr id="1036" name="Picture 12" descr="202302_niconicologo">
            <a:extLst>
              <a:ext uri="{FF2B5EF4-FFF2-40B4-BE49-F238E27FC236}">
                <a16:creationId xmlns:a16="http://schemas.microsoft.com/office/drawing/2014/main" id="{70F2183B-25A9-95BF-573B-F1B4397B45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9555" y="5430227"/>
            <a:ext cx="1153401" cy="365243"/>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027FE8E3-1888-943F-BE08-4503300A62F2}"/>
              </a:ext>
            </a:extLst>
          </p:cNvPr>
          <p:cNvSpPr txBox="1"/>
          <p:nvPr/>
        </p:nvSpPr>
        <p:spPr>
          <a:xfrm>
            <a:off x="2274717" y="5862412"/>
            <a:ext cx="1423076" cy="307777"/>
          </a:xfrm>
          <a:prstGeom prst="rect">
            <a:avLst/>
          </a:prstGeom>
          <a:noFill/>
        </p:spPr>
        <p:txBody>
          <a:bodyPr wrap="square">
            <a:spAutoFit/>
          </a:bodyPr>
          <a:lstStyle/>
          <a:p>
            <a:pPr algn="ctr"/>
            <a:r>
              <a:rPr lang="ja-JP" altLang="en-US" sz="1400" u="sng" dirty="0">
                <a:latin typeface="BIZ UDPゴシック" panose="020B0400000000000000" pitchFamily="50" charset="-128"/>
                <a:ea typeface="BIZ UDPゴシック" panose="020B0400000000000000" pitchFamily="50" charset="-128"/>
              </a:rPr>
              <a:t>ニコニコ動画</a:t>
            </a:r>
          </a:p>
        </p:txBody>
      </p:sp>
      <p:sp>
        <p:nvSpPr>
          <p:cNvPr id="7" name="正方形/長方形 6">
            <a:extLst>
              <a:ext uri="{FF2B5EF4-FFF2-40B4-BE49-F238E27FC236}">
                <a16:creationId xmlns:a16="http://schemas.microsoft.com/office/drawing/2014/main" id="{EB936CF9-2608-4B9D-8371-ED45233ED0A8}"/>
              </a:ext>
            </a:extLst>
          </p:cNvPr>
          <p:cNvSpPr/>
          <p:nvPr/>
        </p:nvSpPr>
        <p:spPr>
          <a:xfrm>
            <a:off x="291198" y="940452"/>
            <a:ext cx="8762186" cy="496803"/>
          </a:xfrm>
          <a:prstGeom prst="rect">
            <a:avLst/>
          </a:prstGeom>
        </p:spPr>
        <p:txBody>
          <a:bodyPr wrap="square">
            <a:spAutoFit/>
          </a:bodyPr>
          <a:lstStyle/>
          <a:p>
            <a:pP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ソーシャルメディアとはどのようなものなのか知りましょう</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9E953CC-BC04-4EF4-9EB9-781185237AFD}"/>
              </a:ext>
            </a:extLst>
          </p:cNvPr>
          <p:cNvSpPr txBox="1"/>
          <p:nvPr/>
        </p:nvSpPr>
        <p:spPr>
          <a:xfrm>
            <a:off x="234298" y="6411868"/>
            <a:ext cx="4178126" cy="369332"/>
          </a:xfrm>
          <a:prstGeom prst="rect">
            <a:avLst/>
          </a:prstGeom>
          <a:noFill/>
        </p:spPr>
        <p:txBody>
          <a:bodyPr wrap="square">
            <a:spAutoFit/>
          </a:bodyPr>
          <a:lstStyle/>
          <a:p>
            <a:pPr algn="l"/>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ソーシャルメディアの分類は一例です</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B4E4E9C0-CDA0-49D5-B0C5-D2601935071D}"/>
              </a:ext>
            </a:extLst>
          </p:cNvPr>
          <p:cNvPicPr>
            <a:picLocks noChangeAspect="1"/>
          </p:cNvPicPr>
          <p:nvPr/>
        </p:nvPicPr>
        <p:blipFill rotWithShape="1">
          <a:blip r:embed="rId10"/>
          <a:srcRect t="9962" b="9201"/>
          <a:stretch/>
        </p:blipFill>
        <p:spPr>
          <a:xfrm>
            <a:off x="5974125" y="3825634"/>
            <a:ext cx="642850" cy="519663"/>
          </a:xfrm>
          <a:prstGeom prst="rect">
            <a:avLst/>
          </a:prstGeom>
        </p:spPr>
      </p:pic>
      <p:sp>
        <p:nvSpPr>
          <p:cNvPr id="34" name="テキスト ボックス 33">
            <a:extLst>
              <a:ext uri="{FF2B5EF4-FFF2-40B4-BE49-F238E27FC236}">
                <a16:creationId xmlns:a16="http://schemas.microsoft.com/office/drawing/2014/main" id="{04FCB567-385E-4B25-8F22-1AC49EF3698E}"/>
              </a:ext>
            </a:extLst>
          </p:cNvPr>
          <p:cNvSpPr txBox="1"/>
          <p:nvPr/>
        </p:nvSpPr>
        <p:spPr>
          <a:xfrm>
            <a:off x="5541993" y="4323360"/>
            <a:ext cx="1545285" cy="523220"/>
          </a:xfrm>
          <a:prstGeom prst="rect">
            <a:avLst/>
          </a:prstGeom>
          <a:noFill/>
        </p:spPr>
        <p:txBody>
          <a:bodyPr wrap="square">
            <a:spAutoFit/>
          </a:bodyPr>
          <a:lstStyle/>
          <a:p>
            <a:pPr algn="ctr"/>
            <a:r>
              <a:rPr lang="en-US" altLang="ja-JP" sz="1400" i="0" u="sng" dirty="0">
                <a:effectLst/>
                <a:latin typeface="BIZ UDPゴシック" panose="020B0400000000000000" pitchFamily="50" charset="-128"/>
                <a:ea typeface="BIZ UDPゴシック" panose="020B0400000000000000" pitchFamily="50" charset="-128"/>
              </a:rPr>
              <a:t>Ameba</a:t>
            </a:r>
            <a:r>
              <a:rPr lang="ja-JP" altLang="en-US" sz="1400" i="0" u="sng" dirty="0">
                <a:effectLst/>
                <a:latin typeface="BIZ UDPゴシック" panose="020B0400000000000000" pitchFamily="50" charset="-128"/>
                <a:ea typeface="BIZ UDPゴシック" panose="020B0400000000000000" pitchFamily="50" charset="-128"/>
              </a:rPr>
              <a:t>ブログ</a:t>
            </a:r>
            <a:endParaRPr lang="en-US" altLang="ja-JP" sz="1400" i="0" u="sng" dirty="0">
              <a:effectLst/>
              <a:latin typeface="BIZ UDPゴシック" panose="020B0400000000000000" pitchFamily="50" charset="-128"/>
              <a:ea typeface="BIZ UDPゴシック" panose="020B0400000000000000" pitchFamily="50" charset="-128"/>
            </a:endParaRPr>
          </a:p>
          <a:p>
            <a:pPr algn="ctr"/>
            <a:r>
              <a:rPr lang="ja-JP" altLang="en-US" sz="1400" u="sng" dirty="0">
                <a:latin typeface="BIZ UDPゴシック" panose="020B0400000000000000" pitchFamily="50" charset="-128"/>
                <a:ea typeface="BIZ UDPゴシック" panose="020B0400000000000000" pitchFamily="50" charset="-128"/>
              </a:rPr>
              <a:t>（アメーバブログ）</a:t>
            </a:r>
            <a:endParaRPr lang="en-US" altLang="ja-JP" sz="1400" i="0" u="sng" dirty="0">
              <a:effectLst/>
              <a:latin typeface="BIZ UDPゴシック" panose="020B0400000000000000" pitchFamily="50" charset="-128"/>
              <a:ea typeface="BIZ UDPゴシック" panose="020B0400000000000000" pitchFamily="50" charset="-128"/>
            </a:endParaRPr>
          </a:p>
        </p:txBody>
      </p:sp>
      <p:pic>
        <p:nvPicPr>
          <p:cNvPr id="28" name="図 27">
            <a:extLst>
              <a:ext uri="{FF2B5EF4-FFF2-40B4-BE49-F238E27FC236}">
                <a16:creationId xmlns:a16="http://schemas.microsoft.com/office/drawing/2014/main" id="{B037AFDB-CF6D-4AA7-B1B7-70DC03F402ED}"/>
              </a:ext>
            </a:extLst>
          </p:cNvPr>
          <p:cNvPicPr>
            <a:picLocks noChangeAspect="1"/>
          </p:cNvPicPr>
          <p:nvPr/>
        </p:nvPicPr>
        <p:blipFill>
          <a:blip r:embed="rId11"/>
          <a:stretch>
            <a:fillRect/>
          </a:stretch>
        </p:blipFill>
        <p:spPr>
          <a:xfrm>
            <a:off x="7608373" y="3711110"/>
            <a:ext cx="685600" cy="685599"/>
          </a:xfrm>
          <a:prstGeom prst="rect">
            <a:avLst/>
          </a:prstGeom>
        </p:spPr>
      </p:pic>
      <p:sp>
        <p:nvSpPr>
          <p:cNvPr id="38" name="テキスト ボックス 37">
            <a:extLst>
              <a:ext uri="{FF2B5EF4-FFF2-40B4-BE49-F238E27FC236}">
                <a16:creationId xmlns:a16="http://schemas.microsoft.com/office/drawing/2014/main" id="{0ED22968-4AEF-47AA-9D35-B1B6A2CDD158}"/>
              </a:ext>
            </a:extLst>
          </p:cNvPr>
          <p:cNvSpPr txBox="1"/>
          <p:nvPr/>
        </p:nvSpPr>
        <p:spPr>
          <a:xfrm>
            <a:off x="7174650" y="4373053"/>
            <a:ext cx="1545285" cy="307777"/>
          </a:xfrm>
          <a:prstGeom prst="rect">
            <a:avLst/>
          </a:prstGeom>
          <a:noFill/>
        </p:spPr>
        <p:txBody>
          <a:bodyPr wrap="square">
            <a:spAutoFit/>
          </a:bodyPr>
          <a:lstStyle/>
          <a:p>
            <a:pPr algn="ctr"/>
            <a:r>
              <a:rPr lang="ja-JP" altLang="en-US" sz="1400" i="0" u="sng" dirty="0">
                <a:effectLst/>
                <a:latin typeface="BIZ UDPゴシック" panose="020B0400000000000000" pitchFamily="50" charset="-128"/>
                <a:ea typeface="BIZ UDPゴシック" panose="020B0400000000000000" pitchFamily="50" charset="-128"/>
              </a:rPr>
              <a:t>はてなブログ</a:t>
            </a:r>
            <a:endParaRPr lang="en-US" altLang="ja-JP" sz="1400" i="0" u="sng" dirty="0">
              <a:effectLst/>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4ADF6AC8-138F-33B2-7E98-FA545A5AA3E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3" name="テキスト ボックス 2">
            <a:extLst>
              <a:ext uri="{FF2B5EF4-FFF2-40B4-BE49-F238E27FC236}">
                <a16:creationId xmlns:a16="http://schemas.microsoft.com/office/drawing/2014/main" id="{E92F940A-A10A-4985-B714-EABC2783F6A9}"/>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４</a:t>
            </a:r>
            <a:endParaRPr lang="ja-JP" altLang="en-US" dirty="0"/>
          </a:p>
        </p:txBody>
      </p:sp>
    </p:spTree>
    <p:extLst>
      <p:ext uri="{BB962C8B-B14F-4D97-AF65-F5344CB8AC3E}">
        <p14:creationId xmlns:p14="http://schemas.microsoft.com/office/powerpoint/2010/main" val="2470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721294C-AB61-392A-2C50-EC407C4239C7}"/>
              </a:ext>
            </a:extLst>
          </p:cNvPr>
          <p:cNvPicPr>
            <a:picLocks noChangeAspect="1"/>
          </p:cNvPicPr>
          <p:nvPr/>
        </p:nvPicPr>
        <p:blipFill>
          <a:blip r:embed="rId3"/>
          <a:stretch>
            <a:fillRect/>
          </a:stretch>
        </p:blipFill>
        <p:spPr>
          <a:xfrm>
            <a:off x="4696852" y="3751320"/>
            <a:ext cx="1316850" cy="2828789"/>
          </a:xfrm>
          <a:prstGeom prst="rect">
            <a:avLst/>
          </a:prstGeom>
        </p:spPr>
      </p:pic>
      <p:pic>
        <p:nvPicPr>
          <p:cNvPr id="23" name="図 22">
            <a:extLst>
              <a:ext uri="{FF2B5EF4-FFF2-40B4-BE49-F238E27FC236}">
                <a16:creationId xmlns:a16="http://schemas.microsoft.com/office/drawing/2014/main" id="{91F27F4E-637F-53A0-DA10-270A845666B3}"/>
              </a:ext>
            </a:extLst>
          </p:cNvPr>
          <p:cNvPicPr>
            <a:picLocks noChangeAspect="1"/>
          </p:cNvPicPr>
          <p:nvPr/>
        </p:nvPicPr>
        <p:blipFill>
          <a:blip r:embed="rId4"/>
          <a:stretch>
            <a:fillRect/>
          </a:stretch>
        </p:blipFill>
        <p:spPr>
          <a:xfrm>
            <a:off x="2817196" y="3751320"/>
            <a:ext cx="1322947" cy="2828789"/>
          </a:xfrm>
          <a:prstGeom prst="rect">
            <a:avLst/>
          </a:prstGeom>
        </p:spPr>
      </p:pic>
      <p:pic>
        <p:nvPicPr>
          <p:cNvPr id="21" name="図 20">
            <a:extLst>
              <a:ext uri="{FF2B5EF4-FFF2-40B4-BE49-F238E27FC236}">
                <a16:creationId xmlns:a16="http://schemas.microsoft.com/office/drawing/2014/main" id="{D11EDDC9-D898-D065-1F8D-1A4D1874A93C}"/>
              </a:ext>
            </a:extLst>
          </p:cNvPr>
          <p:cNvPicPr>
            <a:picLocks noChangeAspect="1"/>
          </p:cNvPicPr>
          <p:nvPr/>
        </p:nvPicPr>
        <p:blipFill>
          <a:blip r:embed="rId5"/>
          <a:stretch>
            <a:fillRect/>
          </a:stretch>
        </p:blipFill>
        <p:spPr>
          <a:xfrm>
            <a:off x="901790" y="3752037"/>
            <a:ext cx="1371719" cy="2828789"/>
          </a:xfrm>
          <a:prstGeom prst="rect">
            <a:avLst/>
          </a:prstGeom>
        </p:spPr>
      </p:pic>
      <p:sp>
        <p:nvSpPr>
          <p:cNvPr id="2" name="タイトル 1"/>
          <p:cNvSpPr>
            <a:spLocks noGrp="1"/>
          </p:cNvSpPr>
          <p:nvPr>
            <p:ph type="ctrTitle"/>
          </p:nvPr>
        </p:nvSpPr>
        <p:spPr>
          <a:xfrm>
            <a:off x="1392691" y="226931"/>
            <a:ext cx="2441694" cy="480131"/>
          </a:xfrm>
        </p:spPr>
        <p:txBody>
          <a:bodyPr wrap="none">
            <a:spAutoFit/>
          </a:bodyPr>
          <a:lstStyle/>
          <a:p>
            <a:r>
              <a:rPr lang="en-US" altLang="ja-JP" sz="2800" dirty="0"/>
              <a:t>SNS</a:t>
            </a:r>
            <a:r>
              <a:rPr lang="ja-JP" altLang="en-US" sz="2800" dirty="0"/>
              <a:t>について</a:t>
            </a:r>
          </a:p>
        </p:txBody>
      </p:sp>
      <p:sp>
        <p:nvSpPr>
          <p:cNvPr id="6" name="テキスト ボックス 5">
            <a:extLst>
              <a:ext uri="{FF2B5EF4-FFF2-40B4-BE49-F238E27FC236}">
                <a16:creationId xmlns:a16="http://schemas.microsoft.com/office/drawing/2014/main" id="{D11FDD4C-51E3-63DE-B9CE-59771F26A35C}"/>
              </a:ext>
            </a:extLst>
          </p:cNvPr>
          <p:cNvSpPr txBox="1"/>
          <p:nvPr/>
        </p:nvSpPr>
        <p:spPr>
          <a:xfrm>
            <a:off x="298263" y="1051636"/>
            <a:ext cx="8595828" cy="2196114"/>
          </a:xfrm>
          <a:prstGeom prst="rect">
            <a:avLst/>
          </a:prstGeom>
          <a:noFill/>
        </p:spPr>
        <p:txBody>
          <a:bodyPr wrap="square">
            <a:spAutoFit/>
          </a:bodyPr>
          <a:lstStyle/>
          <a:p>
            <a:pPr marL="742950" lvl="1" indent="-285750">
              <a:lnSpc>
                <a:spcPct val="130000"/>
              </a:lnSpc>
              <a:buFont typeface="Wingdings" panose="05000000000000000000" pitchFamily="2" charset="2"/>
              <a:buChar char="l"/>
            </a:pPr>
            <a:r>
              <a:rPr lang="en-US" altLang="ja-JP" i="0" dirty="0">
                <a:solidFill>
                  <a:srgbClr val="222222"/>
                </a:solidFill>
                <a:effectLst/>
                <a:latin typeface="BIZ UDPゴシック" panose="020B0400000000000000" pitchFamily="50" charset="-128"/>
                <a:ea typeface="BIZ UDPゴシック" panose="020B0400000000000000" pitchFamily="50" charset="-128"/>
              </a:rPr>
              <a:t>SNS</a:t>
            </a:r>
            <a:r>
              <a:rPr lang="ja-JP" altLang="en-US" i="0" dirty="0">
                <a:solidFill>
                  <a:srgbClr val="222222"/>
                </a:solidFill>
                <a:effectLst/>
                <a:latin typeface="BIZ UDPゴシック" panose="020B0400000000000000" pitchFamily="50" charset="-128"/>
                <a:ea typeface="BIZ UDPゴシック" panose="020B0400000000000000" pitchFamily="50" charset="-128"/>
              </a:rPr>
              <a:t>（ソーシャルネットワーキングサービス）とは、インターネット上で交流できる仕組みのこと</a:t>
            </a:r>
            <a:endParaRPr lang="en-US" altLang="ja-JP" i="0" dirty="0">
              <a:solidFill>
                <a:srgbClr val="222222"/>
              </a:solidFill>
              <a:effectLst/>
              <a:latin typeface="BIZ UDPゴシック" panose="020B0400000000000000" pitchFamily="50" charset="-128"/>
              <a:ea typeface="BIZ UDPゴシック" panose="020B0400000000000000" pitchFamily="50" charset="-128"/>
            </a:endParaRPr>
          </a:p>
          <a:p>
            <a:pPr marL="742950" lvl="1" indent="-285750">
              <a:lnSpc>
                <a:spcPct val="130000"/>
              </a:lnSpc>
              <a:buFont typeface="Wingdings" panose="05000000000000000000" pitchFamily="2" charset="2"/>
              <a:buChar char="l"/>
            </a:pPr>
            <a:r>
              <a:rPr lang="ja-JP" altLang="en-US" i="0" dirty="0">
                <a:solidFill>
                  <a:srgbClr val="222222"/>
                </a:solidFill>
                <a:effectLst/>
                <a:latin typeface="BIZ UDPゴシック" panose="020B0400000000000000" pitchFamily="50" charset="-128"/>
                <a:ea typeface="BIZ UDPゴシック" panose="020B0400000000000000" pitchFamily="50" charset="-128"/>
              </a:rPr>
              <a:t>趣味や興味を共有しながら友達や家族とつながることができる</a:t>
            </a:r>
            <a:endParaRPr lang="en-US" altLang="ja-JP" i="0" strike="sngStrike" dirty="0">
              <a:solidFill>
                <a:srgbClr val="222222"/>
              </a:solidFill>
              <a:effectLst/>
              <a:latin typeface="BIZ UDPゴシック" panose="020B0400000000000000" pitchFamily="50" charset="-128"/>
              <a:ea typeface="BIZ UDPゴシック" panose="020B0400000000000000" pitchFamily="50" charset="-128"/>
            </a:endParaRPr>
          </a:p>
          <a:p>
            <a:pPr marL="742950" lvl="1" indent="-285750">
              <a:lnSpc>
                <a:spcPct val="130000"/>
              </a:lnSpc>
              <a:buFont typeface="Wingdings" panose="05000000000000000000" pitchFamily="2" charset="2"/>
              <a:buChar char="l"/>
            </a:pPr>
            <a:r>
              <a:rPr lang="ja-JP" altLang="en-US" i="0" dirty="0">
                <a:solidFill>
                  <a:srgbClr val="222222"/>
                </a:solidFill>
                <a:effectLst/>
                <a:latin typeface="BIZ UDPゴシック" panose="020B0400000000000000" pitchFamily="50" charset="-128"/>
                <a:ea typeface="BIZ UDPゴシック" panose="020B0400000000000000" pitchFamily="50" charset="-128"/>
              </a:rPr>
              <a:t>自分の好きな写真やメッセージを共有することが</a:t>
            </a:r>
            <a:r>
              <a:rPr lang="ja-JP" altLang="en-US" dirty="0">
                <a:solidFill>
                  <a:srgbClr val="222222"/>
                </a:solidFill>
                <a:latin typeface="BIZ UDPゴシック" panose="020B0400000000000000" pitchFamily="50" charset="-128"/>
                <a:ea typeface="BIZ UDPゴシック" panose="020B0400000000000000" pitchFamily="50" charset="-128"/>
              </a:rPr>
              <a:t>できる</a:t>
            </a:r>
            <a:endParaRPr lang="en-US" altLang="ja-JP" i="0" dirty="0">
              <a:solidFill>
                <a:srgbClr val="4472C4"/>
              </a:solidFill>
              <a:effectLst/>
              <a:latin typeface="BIZ UDPゴシック" panose="020B0400000000000000" pitchFamily="50" charset="-128"/>
              <a:ea typeface="BIZ UDPゴシック" panose="020B0400000000000000" pitchFamily="50" charset="-128"/>
            </a:endParaRPr>
          </a:p>
          <a:p>
            <a:pPr lvl="1">
              <a:lnSpc>
                <a:spcPct val="130000"/>
              </a:lnSpc>
            </a:pPr>
            <a:r>
              <a:rPr lang="en-US" altLang="ja-JP" i="0" dirty="0">
                <a:solidFill>
                  <a:srgbClr val="4472C4"/>
                </a:solidFill>
                <a:effectLst/>
                <a:latin typeface="BIZ UDPゴシック" panose="020B0400000000000000" pitchFamily="50" charset="-128"/>
                <a:ea typeface="BIZ UDPゴシック" panose="020B0400000000000000" pitchFamily="50" charset="-128"/>
              </a:rPr>
              <a:t>SNS</a:t>
            </a:r>
            <a:r>
              <a:rPr lang="ja-JP" altLang="en-US" i="0" dirty="0">
                <a:solidFill>
                  <a:srgbClr val="4472C4"/>
                </a:solidFill>
                <a:effectLst/>
                <a:latin typeface="BIZ UDPゴシック" panose="020B0400000000000000" pitchFamily="50" charset="-128"/>
                <a:ea typeface="BIZ UDPゴシック" panose="020B0400000000000000" pitchFamily="50" charset="-128"/>
              </a:rPr>
              <a:t>の代表例として、「</a:t>
            </a:r>
            <a:r>
              <a:rPr lang="en-US" altLang="ja-JP" i="0" dirty="0">
                <a:solidFill>
                  <a:srgbClr val="4472C4"/>
                </a:solidFill>
                <a:effectLst/>
                <a:latin typeface="BIZ UDPゴシック" panose="020B0400000000000000" pitchFamily="50" charset="-128"/>
                <a:ea typeface="BIZ UDPゴシック" panose="020B0400000000000000" pitchFamily="50" charset="-128"/>
              </a:rPr>
              <a:t>LINE</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ja-JP" altLang="en-US" i="0" dirty="0">
                <a:solidFill>
                  <a:srgbClr val="222222"/>
                </a:solidFill>
                <a:effectLst/>
                <a:latin typeface="BIZ UDPゴシック" panose="020B0400000000000000" pitchFamily="50" charset="-128"/>
                <a:ea typeface="BIZ UDPゴシック" panose="020B0400000000000000" pitchFamily="50" charset="-128"/>
              </a:rPr>
              <a:t>や</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en-US" altLang="ja-JP" i="0" dirty="0">
                <a:solidFill>
                  <a:srgbClr val="4472C4"/>
                </a:solidFill>
                <a:effectLst/>
                <a:latin typeface="BIZ UDPゴシック" panose="020B0400000000000000" pitchFamily="50" charset="-128"/>
                <a:ea typeface="BIZ UDPゴシック" panose="020B0400000000000000" pitchFamily="50" charset="-128"/>
              </a:rPr>
              <a:t>X</a:t>
            </a:r>
            <a:r>
              <a:rPr lang="ja-JP" altLang="en-US" i="0" dirty="0">
                <a:solidFill>
                  <a:srgbClr val="4472C4"/>
                </a:solidFill>
                <a:effectLst/>
                <a:latin typeface="BIZ UDPゴシック" panose="020B0400000000000000" pitchFamily="50" charset="-128"/>
                <a:ea typeface="BIZ UDPゴシック" panose="020B0400000000000000" pitchFamily="50" charset="-128"/>
              </a:rPr>
              <a:t>（旧</a:t>
            </a:r>
            <a:r>
              <a:rPr lang="en-US" altLang="ja-JP" i="0" dirty="0">
                <a:solidFill>
                  <a:srgbClr val="4472C4"/>
                </a:solidFill>
                <a:effectLst/>
                <a:latin typeface="BIZ UDPゴシック" panose="020B0400000000000000" pitchFamily="50" charset="-128"/>
                <a:ea typeface="BIZ UDPゴシック" panose="020B0400000000000000" pitchFamily="50" charset="-128"/>
              </a:rPr>
              <a:t>Twitter</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en-US" altLang="ja-JP" i="0" dirty="0">
                <a:solidFill>
                  <a:srgbClr val="4472C4"/>
                </a:solidFill>
                <a:effectLst/>
                <a:latin typeface="BIZ UDPゴシック" panose="020B0400000000000000" pitchFamily="50" charset="-128"/>
                <a:ea typeface="BIZ UDPゴシック" panose="020B0400000000000000" pitchFamily="50" charset="-128"/>
              </a:rPr>
              <a:t>Instagram</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en-US" altLang="ja-JP" i="0" dirty="0">
                <a:solidFill>
                  <a:srgbClr val="4472C4"/>
                </a:solidFill>
                <a:effectLst/>
                <a:latin typeface="BIZ UDPゴシック" panose="020B0400000000000000" pitchFamily="50" charset="-128"/>
                <a:ea typeface="BIZ UDPゴシック" panose="020B0400000000000000" pitchFamily="50" charset="-128"/>
              </a:rPr>
              <a:t>Facebook</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ja-JP" altLang="en-US" i="0" dirty="0">
                <a:solidFill>
                  <a:srgbClr val="222222"/>
                </a:solidFill>
                <a:effectLst/>
                <a:latin typeface="BIZ UDPゴシック" panose="020B0400000000000000" pitchFamily="50" charset="-128"/>
                <a:ea typeface="BIZ UDPゴシック" panose="020B0400000000000000" pitchFamily="50" charset="-128"/>
              </a:rPr>
              <a:t>など</a:t>
            </a:r>
            <a:endParaRPr lang="en-US" altLang="ja-JP" i="0" strike="sngStrike" dirty="0">
              <a:solidFill>
                <a:srgbClr val="222222"/>
              </a:solidFill>
              <a:effectLst/>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A459397-B747-DD1E-6BD1-5AB10BDB0084}"/>
              </a:ext>
            </a:extLst>
          </p:cNvPr>
          <p:cNvSpPr txBox="1"/>
          <p:nvPr/>
        </p:nvSpPr>
        <p:spPr>
          <a:xfrm>
            <a:off x="4408014" y="3291255"/>
            <a:ext cx="1885810" cy="417277"/>
          </a:xfrm>
          <a:prstGeom prst="rect">
            <a:avLst/>
          </a:prstGeom>
          <a:noFill/>
        </p:spPr>
        <p:txBody>
          <a:bodyPr wrap="square">
            <a:spAutoFit/>
          </a:bodyPr>
          <a:lstStyle/>
          <a:p>
            <a:pPr algn="ctr"/>
            <a:r>
              <a:rPr lang="en-US" altLang="ja-JP" b="1" i="0" dirty="0">
                <a:effectLst/>
                <a:latin typeface="BIZ UDPゴシック" panose="020B0400000000000000" pitchFamily="50" charset="-128"/>
                <a:ea typeface="BIZ UDPゴシック" panose="020B0400000000000000" pitchFamily="50" charset="-128"/>
              </a:rPr>
              <a:t>Instagram</a:t>
            </a:r>
          </a:p>
        </p:txBody>
      </p:sp>
      <p:sp>
        <p:nvSpPr>
          <p:cNvPr id="15" name="テキスト ボックス 14">
            <a:extLst>
              <a:ext uri="{FF2B5EF4-FFF2-40B4-BE49-F238E27FC236}">
                <a16:creationId xmlns:a16="http://schemas.microsoft.com/office/drawing/2014/main" id="{CEA508BC-BA84-53B8-9D33-DDB5DA379905}"/>
              </a:ext>
            </a:extLst>
          </p:cNvPr>
          <p:cNvSpPr txBox="1"/>
          <p:nvPr/>
        </p:nvSpPr>
        <p:spPr>
          <a:xfrm>
            <a:off x="2409707" y="3291255"/>
            <a:ext cx="2292589" cy="417277"/>
          </a:xfrm>
          <a:prstGeom prst="rect">
            <a:avLst/>
          </a:prstGeom>
          <a:noFill/>
        </p:spPr>
        <p:txBody>
          <a:bodyPr wrap="square" lIns="91440" tIns="45720" rIns="91440" bIns="45720" anchor="t">
            <a:spAutoFit/>
          </a:bodyPr>
          <a:lstStyle/>
          <a:p>
            <a:pPr algn="ctr"/>
            <a:r>
              <a:rPr lang="en-US" altLang="ja-JP" b="1" dirty="0">
                <a:latin typeface="BIZ UDPゴシック" panose="020B0400000000000000" pitchFamily="50" charset="-128"/>
                <a:ea typeface="BIZ UDPゴシック" panose="020B0400000000000000" pitchFamily="50" charset="-128"/>
              </a:rPr>
              <a:t>X</a:t>
            </a:r>
            <a:r>
              <a:rPr lang="ja-JP" altLang="en-US" b="1" dirty="0">
                <a:latin typeface="BIZ UDPゴシック" panose="020B0400000000000000" pitchFamily="50" charset="-128"/>
                <a:ea typeface="BIZ UDPゴシック" panose="020B0400000000000000" pitchFamily="50" charset="-128"/>
              </a:rPr>
              <a:t>（旧</a:t>
            </a:r>
            <a:r>
              <a:rPr lang="en-US" altLang="ja-JP" b="1" dirty="0">
                <a:latin typeface="BIZ UDPゴシック" panose="020B0400000000000000" pitchFamily="50" charset="-128"/>
                <a:ea typeface="BIZ UDPゴシック" panose="020B0400000000000000" pitchFamily="50" charset="-128"/>
              </a:rPr>
              <a:t>Twitter</a:t>
            </a:r>
            <a:r>
              <a:rPr lang="ja-JP" altLang="en-US" b="1" dirty="0">
                <a:latin typeface="BIZ UDPゴシック" panose="020B0400000000000000" pitchFamily="50" charset="-128"/>
                <a:ea typeface="BIZ UDPゴシック" panose="020B0400000000000000" pitchFamily="50" charset="-128"/>
              </a:rPr>
              <a:t>）</a:t>
            </a:r>
            <a:endParaRPr lang="en-US" altLang="ja-JP" b="1" dirty="0">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2781A19C-754C-A631-1BCB-319811544C9E}"/>
              </a:ext>
            </a:extLst>
          </p:cNvPr>
          <p:cNvGrpSpPr/>
          <p:nvPr/>
        </p:nvGrpSpPr>
        <p:grpSpPr>
          <a:xfrm>
            <a:off x="6550835" y="3291255"/>
            <a:ext cx="1520981" cy="3306097"/>
            <a:chOff x="6473716" y="3291255"/>
            <a:chExt cx="1520981" cy="3306097"/>
          </a:xfrm>
        </p:grpSpPr>
        <p:sp>
          <p:nvSpPr>
            <p:cNvPr id="18" name="テキスト ボックス 17">
              <a:extLst>
                <a:ext uri="{FF2B5EF4-FFF2-40B4-BE49-F238E27FC236}">
                  <a16:creationId xmlns:a16="http://schemas.microsoft.com/office/drawing/2014/main" id="{C9D91B5B-6529-42A3-A85A-72EC4CED019D}"/>
                </a:ext>
              </a:extLst>
            </p:cNvPr>
            <p:cNvSpPr txBox="1"/>
            <p:nvPr/>
          </p:nvSpPr>
          <p:spPr>
            <a:xfrm>
              <a:off x="6473716" y="3291255"/>
              <a:ext cx="1520981" cy="369332"/>
            </a:xfrm>
            <a:prstGeom prst="rect">
              <a:avLst/>
            </a:prstGeom>
            <a:noFill/>
          </p:spPr>
          <p:txBody>
            <a:bodyPr wrap="square">
              <a:spAutoFit/>
            </a:bodyPr>
            <a:lstStyle/>
            <a:p>
              <a:pPr algn="l"/>
              <a:r>
                <a:rPr lang="en-US" altLang="ja-JP" b="1" i="0" dirty="0">
                  <a:effectLst/>
                  <a:latin typeface="BIZ UDPゴシック" panose="020B0400000000000000" pitchFamily="50" charset="-128"/>
                  <a:ea typeface="BIZ UDPゴシック" panose="020B0400000000000000" pitchFamily="50" charset="-128"/>
                </a:rPr>
                <a:t>Facebook</a:t>
              </a:r>
            </a:p>
          </p:txBody>
        </p:sp>
        <p:pic>
          <p:nvPicPr>
            <p:cNvPr id="14" name="図 13">
              <a:extLst>
                <a:ext uri="{FF2B5EF4-FFF2-40B4-BE49-F238E27FC236}">
                  <a16:creationId xmlns:a16="http://schemas.microsoft.com/office/drawing/2014/main" id="{9685671C-7A57-4C56-9458-DF56873C092F}"/>
                </a:ext>
              </a:extLst>
            </p:cNvPr>
            <p:cNvPicPr>
              <a:picLocks noChangeAspect="1"/>
            </p:cNvPicPr>
            <p:nvPr/>
          </p:nvPicPr>
          <p:blipFill>
            <a:blip r:embed="rId6"/>
            <a:stretch>
              <a:fillRect/>
            </a:stretch>
          </p:blipFill>
          <p:spPr>
            <a:xfrm>
              <a:off x="6519145" y="3761047"/>
              <a:ext cx="1423483" cy="2836305"/>
            </a:xfrm>
            <a:prstGeom prst="rect">
              <a:avLst/>
            </a:prstGeom>
          </p:spPr>
        </p:pic>
      </p:grpSp>
      <p:sp>
        <p:nvSpPr>
          <p:cNvPr id="17" name="正方形/長方形 16">
            <a:extLst>
              <a:ext uri="{FF2B5EF4-FFF2-40B4-BE49-F238E27FC236}">
                <a16:creationId xmlns:a16="http://schemas.microsoft.com/office/drawing/2014/main" id="{CD7A3480-60DB-4778-B986-A971CDF4C25C}"/>
              </a:ext>
            </a:extLst>
          </p:cNvPr>
          <p:cNvSpPr/>
          <p:nvPr/>
        </p:nvSpPr>
        <p:spPr>
          <a:xfrm>
            <a:off x="6537875" y="3760651"/>
            <a:ext cx="1504128" cy="28027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B00F8109-C4F2-719E-DD69-53A1FB91EAB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3" name="テキスト ボックス 2">
            <a:extLst>
              <a:ext uri="{FF2B5EF4-FFF2-40B4-BE49-F238E27FC236}">
                <a16:creationId xmlns:a16="http://schemas.microsoft.com/office/drawing/2014/main" id="{CCEFE2FC-D5B6-4651-033B-6AB7CC9824CA}"/>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５</a:t>
            </a:r>
            <a:endParaRPr lang="ja-JP" altLang="en-US" dirty="0"/>
          </a:p>
        </p:txBody>
      </p:sp>
      <p:sp>
        <p:nvSpPr>
          <p:cNvPr id="16" name="テキスト ボックス 15">
            <a:extLst>
              <a:ext uri="{FF2B5EF4-FFF2-40B4-BE49-F238E27FC236}">
                <a16:creationId xmlns:a16="http://schemas.microsoft.com/office/drawing/2014/main" id="{DADCD03A-EA33-BF5C-2829-A1FFC4BA11EE}"/>
              </a:ext>
            </a:extLst>
          </p:cNvPr>
          <p:cNvSpPr txBox="1"/>
          <p:nvPr/>
        </p:nvSpPr>
        <p:spPr>
          <a:xfrm>
            <a:off x="982058" y="3291255"/>
            <a:ext cx="1211899" cy="417277"/>
          </a:xfrm>
          <a:prstGeom prst="rect">
            <a:avLst/>
          </a:prstGeom>
          <a:noFill/>
        </p:spPr>
        <p:txBody>
          <a:bodyPr wrap="square">
            <a:spAutoFit/>
          </a:bodyPr>
          <a:lstStyle/>
          <a:p>
            <a:pPr algn="ctr"/>
            <a:r>
              <a:rPr lang="en-US" altLang="ja-JP" b="1" dirty="0">
                <a:latin typeface="BIZ UDPゴシック" panose="020B0400000000000000" pitchFamily="50" charset="-128"/>
                <a:ea typeface="BIZ UDPゴシック" panose="020B0400000000000000" pitchFamily="50" charset="-128"/>
              </a:rPr>
              <a:t>LINE</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4477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B7BC01B-A8D0-91BB-F277-C2A09314D5F0}"/>
              </a:ext>
            </a:extLst>
          </p:cNvPr>
          <p:cNvSpPr txBox="1">
            <a:spLocks/>
          </p:cNvSpPr>
          <p:nvPr/>
        </p:nvSpPr>
        <p:spPr>
          <a:xfrm>
            <a:off x="1835696" y="2313608"/>
            <a:ext cx="6617118"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インターネットを</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安心・安全に使うために</a:t>
            </a:r>
          </a:p>
        </p:txBody>
      </p:sp>
      <p:sp>
        <p:nvSpPr>
          <p:cNvPr id="4" name="テキスト ボックス 3">
            <a:extLst>
              <a:ext uri="{FF2B5EF4-FFF2-40B4-BE49-F238E27FC236}">
                <a16:creationId xmlns:a16="http://schemas.microsoft.com/office/drawing/2014/main" id="{66A4CD4B-5CF9-2A9B-422B-7B63B79B8E24}"/>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２</a:t>
            </a:r>
          </a:p>
        </p:txBody>
      </p:sp>
      <p:sp>
        <p:nvSpPr>
          <p:cNvPr id="3" name="テキスト ボックス 2">
            <a:extLst>
              <a:ext uri="{FF2B5EF4-FFF2-40B4-BE49-F238E27FC236}">
                <a16:creationId xmlns:a16="http://schemas.microsoft.com/office/drawing/2014/main" id="{817927E7-7AD3-6F43-EF32-DD76DE719CAC}"/>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６</a:t>
            </a:r>
            <a:endParaRPr lang="ja-JP" altLang="en-US" dirty="0"/>
          </a:p>
        </p:txBody>
      </p:sp>
    </p:spTree>
    <p:extLst>
      <p:ext uri="{BB962C8B-B14F-4D97-AF65-F5344CB8AC3E}">
        <p14:creationId xmlns:p14="http://schemas.microsoft.com/office/powerpoint/2010/main" val="97531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3" name="Rectangle 1">
            <a:extLst>
              <a:ext uri="{FF2B5EF4-FFF2-40B4-BE49-F238E27FC236}">
                <a16:creationId xmlns:a16="http://schemas.microsoft.com/office/drawing/2014/main" id="{2D2B9BD9-B81B-26A1-D68D-880376B995AA}"/>
              </a:ext>
            </a:extLst>
          </p:cNvPr>
          <p:cNvSpPr>
            <a:spLocks noChangeArrowheads="1"/>
          </p:cNvSpPr>
          <p:nvPr/>
        </p:nvSpPr>
        <p:spPr bwMode="auto">
          <a:xfrm>
            <a:off x="251521" y="1248531"/>
            <a:ext cx="8640960" cy="112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30000"/>
              </a:lnSpc>
              <a:spcBef>
                <a:spcPct val="0"/>
              </a:spcBef>
              <a:spcAft>
                <a:spcPct val="0"/>
              </a:spcAft>
              <a:buClrTx/>
              <a:buSzTx/>
              <a:buFontTx/>
              <a:buNone/>
              <a:tabLst/>
            </a:pP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インターネットを使っている</a:t>
            </a:r>
            <a:r>
              <a:rPr kumimoji="0" lang="ja-JP" altLang="en-US" sz="2800" b="1" dirty="0">
                <a:solidFill>
                  <a:schemeClr val="accent1"/>
                </a:solidFill>
                <a:latin typeface="BIZ UDPゴシック" panose="020B0400000000000000" pitchFamily="50" charset="-128"/>
                <a:ea typeface="BIZ UDPゴシック" panose="020B0400000000000000" pitchFamily="50" charset="-128"/>
              </a:rPr>
              <a:t>とき</a:t>
            </a: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、このような</a:t>
            </a:r>
            <a:endParaRPr kumimoji="0" lang="en-US" altLang="ja-JP"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経験</a:t>
            </a:r>
            <a:r>
              <a:rPr kumimoji="0" lang="ja-JP" altLang="en-US" sz="2800" b="1" dirty="0">
                <a:solidFill>
                  <a:schemeClr val="accent1"/>
                </a:solidFill>
                <a:latin typeface="BIZ UDPゴシック" panose="020B0400000000000000" pitchFamily="50" charset="-128"/>
                <a:ea typeface="BIZ UDPゴシック" panose="020B0400000000000000" pitchFamily="50" charset="-128"/>
              </a:rPr>
              <a:t>をお持ちで</a:t>
            </a: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はないでしょうか</a:t>
            </a:r>
            <a:endParaRPr kumimoji="0" lang="ja-JP" altLang="ja-JP"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56083918-8A88-4BA1-2C31-6B272B6C553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2-A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0EE75936-7ED1-AA85-8543-C86AB2C867E0}"/>
              </a:ext>
            </a:extLst>
          </p:cNvPr>
          <p:cNvPicPr>
            <a:picLocks noChangeAspect="1"/>
          </p:cNvPicPr>
          <p:nvPr/>
        </p:nvPicPr>
        <p:blipFill>
          <a:blip r:embed="rId6"/>
          <a:stretch>
            <a:fillRect/>
          </a:stretch>
        </p:blipFill>
        <p:spPr>
          <a:xfrm>
            <a:off x="630147" y="3212976"/>
            <a:ext cx="2294048" cy="3361243"/>
          </a:xfrm>
          <a:prstGeom prst="rect">
            <a:avLst/>
          </a:prstGeom>
        </p:spPr>
      </p:pic>
      <p:sp>
        <p:nvSpPr>
          <p:cNvPr id="10" name="吹き出し: 角を丸めた四角形 9">
            <a:extLst>
              <a:ext uri="{FF2B5EF4-FFF2-40B4-BE49-F238E27FC236}">
                <a16:creationId xmlns:a16="http://schemas.microsoft.com/office/drawing/2014/main" id="{C9EF3064-210F-41D2-8A89-86E81A8D15AD}"/>
              </a:ext>
            </a:extLst>
          </p:cNvPr>
          <p:cNvSpPr/>
          <p:nvPr/>
        </p:nvSpPr>
        <p:spPr>
          <a:xfrm>
            <a:off x="3234741" y="2685414"/>
            <a:ext cx="5657739" cy="1583236"/>
          </a:xfrm>
          <a:prstGeom prst="wedgeRoundRectCallout">
            <a:avLst>
              <a:gd name="adj1" fmla="val -62002"/>
              <a:gd name="adj2" fmla="val 40171"/>
              <a:gd name="adj3" fmla="val 1666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2000" b="1" dirty="0">
                <a:solidFill>
                  <a:schemeClr val="accent1"/>
                </a:solidFill>
                <a:latin typeface="BIZ UDPゴシック" panose="020B0400000000000000" pitchFamily="50" charset="-128"/>
                <a:ea typeface="BIZ UDPゴシック" panose="020B0400000000000000" pitchFamily="50" charset="-128"/>
              </a:rPr>
              <a:t>少し怪しげな興味を引く広告</a:t>
            </a:r>
            <a:endParaRPr kumimoji="1"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1" dirty="0">
                <a:solidFill>
                  <a:schemeClr val="tx1"/>
                </a:solidFill>
                <a:latin typeface="BIZ UDPゴシック" panose="020B0400000000000000" pitchFamily="50" charset="-128"/>
                <a:ea typeface="BIZ UDPゴシック" panose="020B0400000000000000" pitchFamily="50" charset="-128"/>
              </a:rPr>
              <a:t>「○ヶ月で△キロ痩せる！」「これだけで○歳若返る！」「今だけ期間限定特価○○円！」など、怪しい感じはするものの、ついつい気になってしまう広告</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1" name="吹き出し: 角を丸めた四角形 10">
            <a:extLst>
              <a:ext uri="{FF2B5EF4-FFF2-40B4-BE49-F238E27FC236}">
                <a16:creationId xmlns:a16="http://schemas.microsoft.com/office/drawing/2014/main" id="{2CE3996D-863C-4308-B958-624CE9DBDB2E}"/>
              </a:ext>
            </a:extLst>
          </p:cNvPr>
          <p:cNvSpPr/>
          <p:nvPr/>
        </p:nvSpPr>
        <p:spPr>
          <a:xfrm>
            <a:off x="3229115" y="4893596"/>
            <a:ext cx="5663365" cy="1300071"/>
          </a:xfrm>
          <a:prstGeom prst="wedgeRoundRectCallout">
            <a:avLst>
              <a:gd name="adj1" fmla="val -61407"/>
              <a:gd name="adj2" fmla="val 2632"/>
              <a:gd name="adj3" fmla="val 1666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2000" b="1" dirty="0">
                <a:solidFill>
                  <a:schemeClr val="accent1"/>
                </a:solidFill>
                <a:latin typeface="BIZ UDPゴシック" panose="020B0400000000000000" pitchFamily="50" charset="-128"/>
                <a:ea typeface="BIZ UDPゴシック" panose="020B0400000000000000" pitchFamily="50" charset="-128"/>
              </a:rPr>
              <a:t>自分が調べたものがオススメされ続ける</a:t>
            </a:r>
            <a:endParaRPr kumimoji="1"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1" dirty="0">
                <a:solidFill>
                  <a:schemeClr val="tx1"/>
                </a:solidFill>
                <a:latin typeface="BIZ UDPゴシック" panose="020B0400000000000000" pitchFamily="50" charset="-128"/>
                <a:ea typeface="BIZ UDPゴシック" panose="020B0400000000000000" pitchFamily="50" charset="-128"/>
              </a:rPr>
              <a:t>サイトやアプリで、過去に調べたことのあるジャンルに関する情報ばかりがどんどんオススメに表示される</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59AFB90-CCE5-D8BD-09A0-2907520DA3BE}"/>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７</a:t>
            </a:r>
            <a:endParaRPr lang="ja-JP" altLang="en-US" dirty="0"/>
          </a:p>
        </p:txBody>
      </p:sp>
    </p:spTree>
    <p:extLst>
      <p:ext uri="{BB962C8B-B14F-4D97-AF65-F5344CB8AC3E}">
        <p14:creationId xmlns:p14="http://schemas.microsoft.com/office/powerpoint/2010/main" val="1449185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23fec77-1f23-433b-b54b-3158c30b0fa3" xsi:nil="true"/>
    <TaxCatchAll xmlns="956f8374-eac6-4c01-9e9a-c7d7573af740" xsi:nil="true"/>
    <lcf76f155ced4ddcb4097134ff3c332f xmlns="c23fec77-1f23-433b-b54b-3158c30b0f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FB5F9C-C606-4C94-B603-64139BD55998}"/>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Words>3614</Words>
  <PresentationFormat>画面に合わせる (4:3)</PresentationFormat>
  <Paragraphs>489</Paragraphs>
  <Slides>35</Slides>
  <Notes>35</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43" baseType="lpstr">
      <vt:lpstr>BIZ UDPゴシック</vt:lpstr>
      <vt:lpstr>Yu Gothic</vt:lpstr>
      <vt:lpstr>Arial</vt:lpstr>
      <vt:lpstr>Calibri</vt:lpstr>
      <vt:lpstr>Calibri Light</vt:lpstr>
      <vt:lpstr>Wingdings</vt:lpstr>
      <vt:lpstr>ホワイト</vt:lpstr>
      <vt:lpstr>think-cell スライド</vt:lpstr>
      <vt:lpstr>PowerPoint プレゼンテーション</vt:lpstr>
      <vt:lpstr>PowerPoint プレゼンテーション</vt:lpstr>
      <vt:lpstr>PowerPoint プレゼンテーション</vt:lpstr>
      <vt:lpstr>デジタルリテラシーとは</vt:lpstr>
      <vt:lpstr>デジタルリテラシーとは</vt:lpstr>
      <vt:lpstr>ソーシャルメディアとは</vt:lpstr>
      <vt:lpstr>SNSについて</vt:lpstr>
      <vt:lpstr>PowerPoint プレゼンテーション</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PowerPoint プレゼンテーション</vt:lpstr>
      <vt:lpstr>インターネット利用において気をつけるポイント</vt:lpstr>
      <vt:lpstr>インターネット利用において気をつけるポイント</vt:lpstr>
      <vt:lpstr>インターネット利用において気をつけるポイント</vt:lpstr>
      <vt:lpstr>インターネット利用において気をつけるポイント</vt:lpstr>
      <vt:lpstr>インターネット利用において気をつけるポイント</vt:lpstr>
      <vt:lpstr>PowerPoint プレゼンテーション</vt:lpstr>
      <vt:lpstr>SNS型ロマンス詐欺とは</vt:lpstr>
      <vt:lpstr>SNS型ロマンス詐欺の具体事例</vt:lpstr>
      <vt:lpstr>SNS型投資詐欺とは</vt:lpstr>
      <vt:lpstr>SNS型投資詐欺の具体事例</vt:lpstr>
      <vt:lpstr> 信頼できる相談先の例</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4238400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