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jpeg" Extension="jpg"/>
  <Default ContentType="image/png" Extension="png"/>
  <Default ContentType="application/vnd.openxmlformats-package.relationships+xml" Extension="rels"/>
  <Default ContentType="image/svg+xml" Extension="svg"/>
  <Default ContentType="image/png" Extension="tm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6"/>
  </p:notesMasterIdLst>
  <p:sldIdLst>
    <p:sldId id="1128" r:id="rId5"/>
    <p:sldId id="676" r:id="rId6"/>
    <p:sldId id="1027" r:id="rId7"/>
    <p:sldId id="343" r:id="rId8"/>
    <p:sldId id="1033" r:id="rId9"/>
    <p:sldId id="1034" r:id="rId10"/>
    <p:sldId id="1131" r:id="rId11"/>
    <p:sldId id="1129" r:id="rId12"/>
    <p:sldId id="1028" r:id="rId13"/>
    <p:sldId id="1038" r:id="rId14"/>
    <p:sldId id="1132" r:id="rId15"/>
    <p:sldId id="1133" r:id="rId16"/>
    <p:sldId id="1157" r:id="rId17"/>
    <p:sldId id="1137" r:id="rId18"/>
    <p:sldId id="1158" r:id="rId19"/>
    <p:sldId id="1160" r:id="rId20"/>
    <p:sldId id="1151" r:id="rId21"/>
    <p:sldId id="1029" r:id="rId22"/>
    <p:sldId id="1041" r:id="rId23"/>
    <p:sldId id="1145" r:id="rId24"/>
    <p:sldId id="1146" r:id="rId25"/>
    <p:sldId id="1147" r:id="rId26"/>
    <p:sldId id="1161" r:id="rId27"/>
    <p:sldId id="1162" r:id="rId28"/>
    <p:sldId id="602" r:id="rId29"/>
    <p:sldId id="1030" r:id="rId30"/>
    <p:sldId id="1043" r:id="rId31"/>
    <p:sldId id="1090" r:id="rId32"/>
    <p:sldId id="1150" r:id="rId33"/>
    <p:sldId id="1102" r:id="rId34"/>
    <p:sldId id="1107" r:id="rId35"/>
  </p:sldIdLst>
  <p:sldSz cx="9144000" cy="6858000" type="screen4x3"/>
  <p:notesSz cx="6737350" cy="9869488"/>
  <p:custDataLst>
    <p:tags r:id="rId3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7030A0"/>
    <a:srgbClr val="DAE3F3"/>
    <a:srgbClr val="FFFFFF"/>
    <a:srgbClr val="FF3300"/>
    <a:srgbClr val="131313"/>
    <a:srgbClr val="EEEEF1"/>
    <a:srgbClr val="ED7D31"/>
    <a:srgbClr val="0B57CF"/>
    <a:srgbClr val="1A1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57709-7849-48B8-A0A6-2E1B1EC839B3}" v="1" dt="2025-03-13T01:15:02.10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16" autoAdjust="0"/>
    <p:restoredTop sz="91574" autoAdjust="0"/>
  </p:normalViewPr>
  <p:slideViewPr>
    <p:cSldViewPr snapToGrid="0" snapToObjects="1">
      <p:cViewPr varScale="1">
        <p:scale>
          <a:sx n="63" d="100"/>
          <a:sy n="63" d="100"/>
        </p:scale>
        <p:origin x="976"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snapToObjects="1" showGuides="1">
      <p:cViewPr varScale="1">
        <p:scale>
          <a:sx n="44" d="100"/>
          <a:sy n="44" d="100"/>
        </p:scale>
        <p:origin x="2792" y="40"/>
      </p:cViewPr>
      <p:guideLst>
        <p:guide orient="horz" pos="3109"/>
        <p:guide pos="2123"/>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notesMasters/notesMaster1.xml" Type="http://schemas.openxmlformats.org/officeDocument/2006/relationships/notesMaster"/><Relationship Id="rId37" Target="tags/tag1.xml" Type="http://schemas.openxmlformats.org/officeDocument/2006/relationships/tags"/><Relationship Id="rId38" Target="commentAuthors.xml" Type="http://schemas.openxmlformats.org/officeDocument/2006/relationships/commentAuthors"/><Relationship Id="rId39" Target="presProps.xml" Type="http://schemas.openxmlformats.org/officeDocument/2006/relationships/presProps"/><Relationship Id="rId4" Target="slideMasters/slideMaster1.xml" Type="http://schemas.openxmlformats.org/officeDocument/2006/relationships/slideMaster"/><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43" Target="revisionInfo.xml" Type="http://schemas.microsoft.com/office/2015/10/relationships/revisionInfo"/><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2025/10/3</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4D67AC0D-B464-2D69-C62E-71D16B2A72CF}"/>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3DF1BFE-993E-8979-DE61-31EAA69F43CC}"/>
              </a:ext>
            </a:extLst>
          </p:cNvPr>
          <p:cNvSpPr>
            <a:spLocks noGrp="1" noRot="1" noChangeAspect="1"/>
          </p:cNvSpPr>
          <p:nvPr>
            <p:ph type="sldImg"/>
          </p:nvPr>
        </p:nvSpPr>
        <p:spPr/>
      </p:sp>
    </p:spTree>
    <p:extLst>
      <p:ext uri="{BB962C8B-B14F-4D97-AF65-F5344CB8AC3E}">
        <p14:creationId xmlns:p14="http://schemas.microsoft.com/office/powerpoint/2010/main" val="197749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14107475-8CA1-17AF-B864-B4600F4B5941}"/>
              </a:ext>
            </a:extLst>
          </p:cNvPr>
          <p:cNvSpPr>
            <a:spLocks noGrp="1" noRot="1" noChangeAspect="1"/>
          </p:cNvSpPr>
          <p:nvPr>
            <p:ph type="sldImg"/>
          </p:nvPr>
        </p:nvSpPr>
        <p:spPr/>
      </p:sp>
    </p:spTree>
    <p:extLst>
      <p:ext uri="{BB962C8B-B14F-4D97-AF65-F5344CB8AC3E}">
        <p14:creationId xmlns:p14="http://schemas.microsoft.com/office/powerpoint/2010/main" val="158666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ja-JP" altLang="en-US" dirty="0"/>
          </a:p>
        </p:txBody>
      </p:sp>
      <p:sp>
        <p:nvSpPr>
          <p:cNvPr id="7" name="スライド イメージ プレースホルダー 6">
            <a:extLst>
              <a:ext uri="{FF2B5EF4-FFF2-40B4-BE49-F238E27FC236}">
                <a16:creationId xmlns:a16="http://schemas.microsoft.com/office/drawing/2014/main" id="{714F0440-1471-F511-D08C-A11740905ABF}"/>
              </a:ext>
            </a:extLst>
          </p:cNvPr>
          <p:cNvSpPr>
            <a:spLocks noGrp="1" noRot="1" noChangeAspect="1"/>
          </p:cNvSpPr>
          <p:nvPr>
            <p:ph type="sldImg"/>
          </p:nvPr>
        </p:nvSpPr>
        <p:spPr/>
      </p:sp>
    </p:spTree>
    <p:extLst>
      <p:ext uri="{BB962C8B-B14F-4D97-AF65-F5344CB8AC3E}">
        <p14:creationId xmlns:p14="http://schemas.microsoft.com/office/powerpoint/2010/main" val="270116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14F0440-1471-F511-D08C-A11740905ABF}"/>
              </a:ext>
            </a:extLst>
          </p:cNvPr>
          <p:cNvSpPr>
            <a:spLocks noGrp="1" noRot="1" noChangeAspect="1"/>
          </p:cNvSpPr>
          <p:nvPr>
            <p:ph type="sldImg"/>
          </p:nvPr>
        </p:nvSpPr>
        <p:spPr/>
      </p:sp>
    </p:spTree>
    <p:extLst>
      <p:ext uri="{BB962C8B-B14F-4D97-AF65-F5344CB8AC3E}">
        <p14:creationId xmlns:p14="http://schemas.microsoft.com/office/powerpoint/2010/main" val="71076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F1CDF53-896C-72C4-8B5A-354D2C51E316}"/>
              </a:ext>
            </a:extLst>
          </p:cNvPr>
          <p:cNvSpPr>
            <a:spLocks noGrp="1" noRot="1" noChangeAspect="1"/>
          </p:cNvSpPr>
          <p:nvPr>
            <p:ph type="sldImg"/>
          </p:nvPr>
        </p:nvSpPr>
        <p:spPr/>
      </p:sp>
    </p:spTree>
    <p:extLst>
      <p:ext uri="{BB962C8B-B14F-4D97-AF65-F5344CB8AC3E}">
        <p14:creationId xmlns:p14="http://schemas.microsoft.com/office/powerpoint/2010/main" val="181051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F1CDF53-896C-72C4-8B5A-354D2C51E316}"/>
              </a:ext>
            </a:extLst>
          </p:cNvPr>
          <p:cNvSpPr>
            <a:spLocks noGrp="1" noRot="1" noChangeAspect="1"/>
          </p:cNvSpPr>
          <p:nvPr>
            <p:ph type="sldImg"/>
          </p:nvPr>
        </p:nvSpPr>
        <p:spPr/>
      </p:sp>
    </p:spTree>
    <p:extLst>
      <p:ext uri="{BB962C8B-B14F-4D97-AF65-F5344CB8AC3E}">
        <p14:creationId xmlns:p14="http://schemas.microsoft.com/office/powerpoint/2010/main" val="3782629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F1CDF53-896C-72C4-8B5A-354D2C51E316}"/>
              </a:ext>
            </a:extLst>
          </p:cNvPr>
          <p:cNvSpPr>
            <a:spLocks noGrp="1" noRot="1" noChangeAspect="1"/>
          </p:cNvSpPr>
          <p:nvPr>
            <p:ph type="sldImg"/>
          </p:nvPr>
        </p:nvSpPr>
        <p:spPr/>
      </p:sp>
    </p:spTree>
    <p:extLst>
      <p:ext uri="{BB962C8B-B14F-4D97-AF65-F5344CB8AC3E}">
        <p14:creationId xmlns:p14="http://schemas.microsoft.com/office/powerpoint/2010/main" val="417531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54A95A46-A105-9328-CBF9-198EA80F4349}"/>
              </a:ext>
            </a:extLst>
          </p:cNvPr>
          <p:cNvSpPr>
            <a:spLocks noGrp="1" noRot="1" noChangeAspect="1"/>
          </p:cNvSpPr>
          <p:nvPr>
            <p:ph type="sldImg"/>
          </p:nvPr>
        </p:nvSpPr>
        <p:spPr/>
      </p:sp>
    </p:spTree>
    <p:extLst>
      <p:ext uri="{BB962C8B-B14F-4D97-AF65-F5344CB8AC3E}">
        <p14:creationId xmlns:p14="http://schemas.microsoft.com/office/powerpoint/2010/main" val="2694972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11A7B55B-1C74-77DA-2668-2F5857897DD2}"/>
              </a:ext>
            </a:extLst>
          </p:cNvPr>
          <p:cNvSpPr>
            <a:spLocks noGrp="1" noRot="1" noChangeAspect="1"/>
          </p:cNvSpPr>
          <p:nvPr>
            <p:ph type="sldImg"/>
          </p:nvPr>
        </p:nvSpPr>
        <p:spPr/>
      </p:sp>
    </p:spTree>
    <p:extLst>
      <p:ext uri="{BB962C8B-B14F-4D97-AF65-F5344CB8AC3E}">
        <p14:creationId xmlns:p14="http://schemas.microsoft.com/office/powerpoint/2010/main" val="2213435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991DB61-4468-50FF-F7ED-A40EAA017920}"/>
              </a:ext>
            </a:extLst>
          </p:cNvPr>
          <p:cNvSpPr>
            <a:spLocks noGrp="1" noRot="1" noChangeAspect="1"/>
          </p:cNvSpPr>
          <p:nvPr>
            <p:ph type="sldImg"/>
          </p:nvPr>
        </p:nvSpPr>
        <p:spPr/>
      </p:sp>
    </p:spTree>
    <p:extLst>
      <p:ext uri="{BB962C8B-B14F-4D97-AF65-F5344CB8AC3E}">
        <p14:creationId xmlns:p14="http://schemas.microsoft.com/office/powerpoint/2010/main" val="349306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pPr lvl="0"/>
            <a:endParaRPr lang="en-US" altLang="ja-JP" dirty="0"/>
          </a:p>
        </p:txBody>
      </p:sp>
      <p:sp>
        <p:nvSpPr>
          <p:cNvPr id="5" name="スライド イメージ プレースホルダー 4">
            <a:extLst>
              <a:ext uri="{FF2B5EF4-FFF2-40B4-BE49-F238E27FC236}">
                <a16:creationId xmlns:a16="http://schemas.microsoft.com/office/drawing/2014/main" id="{4F399E26-B08A-2339-2C53-938951A82C8E}"/>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FB607DF5-4B88-8E38-30DE-BA4877350C51}"/>
              </a:ext>
            </a:extLst>
          </p:cNvPr>
          <p:cNvSpPr>
            <a:spLocks noGrp="1" noRot="1" noChangeAspect="1"/>
          </p:cNvSpPr>
          <p:nvPr>
            <p:ph type="sldImg"/>
          </p:nvPr>
        </p:nvSpPr>
        <p:spPr/>
      </p:sp>
    </p:spTree>
    <p:extLst>
      <p:ext uri="{BB962C8B-B14F-4D97-AF65-F5344CB8AC3E}">
        <p14:creationId xmlns:p14="http://schemas.microsoft.com/office/powerpoint/2010/main" val="1761960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22E8D8D-B8E0-9778-FC96-E1C53777FF5A}"/>
              </a:ext>
            </a:extLst>
          </p:cNvPr>
          <p:cNvSpPr>
            <a:spLocks noGrp="1" noRot="1" noChangeAspect="1"/>
          </p:cNvSpPr>
          <p:nvPr>
            <p:ph type="sldImg"/>
          </p:nvPr>
        </p:nvSpPr>
        <p:spPr/>
      </p:sp>
    </p:spTree>
    <p:extLst>
      <p:ext uri="{BB962C8B-B14F-4D97-AF65-F5344CB8AC3E}">
        <p14:creationId xmlns:p14="http://schemas.microsoft.com/office/powerpoint/2010/main" val="3619593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0AEB7B9-27BE-EEEA-BB8E-BD087F6A30E3}"/>
              </a:ext>
            </a:extLst>
          </p:cNvPr>
          <p:cNvSpPr>
            <a:spLocks noGrp="1" noRot="1" noChangeAspect="1"/>
          </p:cNvSpPr>
          <p:nvPr>
            <p:ph type="sldImg"/>
          </p:nvPr>
        </p:nvSpPr>
        <p:spPr/>
      </p:sp>
    </p:spTree>
    <p:extLst>
      <p:ext uri="{BB962C8B-B14F-4D97-AF65-F5344CB8AC3E}">
        <p14:creationId xmlns:p14="http://schemas.microsoft.com/office/powerpoint/2010/main" val="1825089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0AEB7B9-27BE-EEEA-BB8E-BD087F6A30E3}"/>
              </a:ext>
            </a:extLst>
          </p:cNvPr>
          <p:cNvSpPr>
            <a:spLocks noGrp="1" noRot="1" noChangeAspect="1"/>
          </p:cNvSpPr>
          <p:nvPr>
            <p:ph type="sldImg"/>
          </p:nvPr>
        </p:nvSpPr>
        <p:spPr/>
      </p:sp>
    </p:spTree>
    <p:extLst>
      <p:ext uri="{BB962C8B-B14F-4D97-AF65-F5344CB8AC3E}">
        <p14:creationId xmlns:p14="http://schemas.microsoft.com/office/powerpoint/2010/main" val="1634131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70AEB7B9-27BE-EEEA-BB8E-BD087F6A30E3}"/>
              </a:ext>
            </a:extLst>
          </p:cNvPr>
          <p:cNvSpPr>
            <a:spLocks noGrp="1" noRot="1" noChangeAspect="1"/>
          </p:cNvSpPr>
          <p:nvPr>
            <p:ph type="sldImg"/>
          </p:nvPr>
        </p:nvSpPr>
        <p:spPr/>
      </p:sp>
    </p:spTree>
    <p:extLst>
      <p:ext uri="{BB962C8B-B14F-4D97-AF65-F5344CB8AC3E}">
        <p14:creationId xmlns:p14="http://schemas.microsoft.com/office/powerpoint/2010/main" val="1260763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939E1861-043C-396F-2111-FEC6D68C8962}"/>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44322871-7CFA-CF81-66AA-3FF770BDB019}"/>
              </a:ext>
            </a:extLst>
          </p:cNvPr>
          <p:cNvSpPr>
            <a:spLocks noGrp="1" noRot="1" noChangeAspect="1"/>
          </p:cNvSpPr>
          <p:nvPr>
            <p:ph type="sldImg"/>
          </p:nvPr>
        </p:nvSpPr>
        <p:spPr/>
      </p:sp>
    </p:spTree>
    <p:extLst>
      <p:ext uri="{BB962C8B-B14F-4D97-AF65-F5344CB8AC3E}">
        <p14:creationId xmlns:p14="http://schemas.microsoft.com/office/powerpoint/2010/main" val="3423093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13527C2-668F-A4DA-7EDB-FC94E038E6BA}"/>
              </a:ext>
            </a:extLst>
          </p:cNvPr>
          <p:cNvSpPr>
            <a:spLocks noGrp="1" noRot="1" noChangeAspect="1"/>
          </p:cNvSpPr>
          <p:nvPr>
            <p:ph type="sldImg"/>
          </p:nvPr>
        </p:nvSpPr>
        <p:spPr/>
      </p:sp>
    </p:spTree>
    <p:extLst>
      <p:ext uri="{BB962C8B-B14F-4D97-AF65-F5344CB8AC3E}">
        <p14:creationId xmlns:p14="http://schemas.microsoft.com/office/powerpoint/2010/main" val="3832156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AAD5175-1674-1AB8-F589-7919919404F2}"/>
              </a:ext>
            </a:extLst>
          </p:cNvPr>
          <p:cNvSpPr>
            <a:spLocks noGrp="1" noRot="1" noChangeAspect="1"/>
          </p:cNvSpPr>
          <p:nvPr>
            <p:ph type="sldImg"/>
          </p:nvPr>
        </p:nvSpPr>
        <p:spPr/>
      </p:sp>
    </p:spTree>
    <p:extLst>
      <p:ext uri="{BB962C8B-B14F-4D97-AF65-F5344CB8AC3E}">
        <p14:creationId xmlns:p14="http://schemas.microsoft.com/office/powerpoint/2010/main" val="1133599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7EDDE939-93C9-3AF9-0F1E-AA2765E486CA}"/>
              </a:ext>
            </a:extLst>
          </p:cNvPr>
          <p:cNvSpPr>
            <a:spLocks noGrp="1" noRot="1" noChangeAspect="1"/>
          </p:cNvSpPr>
          <p:nvPr>
            <p:ph type="sldImg"/>
          </p:nvPr>
        </p:nvSpPr>
        <p:spPr/>
      </p:sp>
    </p:spTree>
    <p:extLst>
      <p:ext uri="{BB962C8B-B14F-4D97-AF65-F5344CB8AC3E}">
        <p14:creationId xmlns:p14="http://schemas.microsoft.com/office/powerpoint/2010/main" val="144390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C1A63E25-0050-B4B8-714F-098FC7DB103A}"/>
              </a:ext>
            </a:extLst>
          </p:cNvPr>
          <p:cNvSpPr>
            <a:spLocks noGrp="1" noRot="1" noChangeAspect="1"/>
          </p:cNvSpPr>
          <p:nvPr>
            <p:ph type="sldImg"/>
          </p:nvPr>
        </p:nvSpPr>
        <p:spPr/>
      </p:sp>
    </p:spTree>
    <p:extLst>
      <p:ext uri="{BB962C8B-B14F-4D97-AF65-F5344CB8AC3E}">
        <p14:creationId xmlns:p14="http://schemas.microsoft.com/office/powerpoint/2010/main" val="556740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7BBF9A6-FB64-32FE-820D-64D3EC3BA599}"/>
              </a:ext>
            </a:extLst>
          </p:cNvPr>
          <p:cNvSpPr>
            <a:spLocks noGrp="1" noRot="1" noChangeAspect="1"/>
          </p:cNvSpPr>
          <p:nvPr>
            <p:ph type="sldImg"/>
          </p:nvPr>
        </p:nvSpPr>
        <p:spPr/>
      </p:sp>
    </p:spTree>
    <p:extLst>
      <p:ext uri="{BB962C8B-B14F-4D97-AF65-F5344CB8AC3E}">
        <p14:creationId xmlns:p14="http://schemas.microsoft.com/office/powerpoint/2010/main" val="3470595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4AD0D10C-C038-E63C-41EE-509C3BC02E79}"/>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82A5D30-D074-210B-E8EA-C95579351601}"/>
              </a:ext>
            </a:extLst>
          </p:cNvPr>
          <p:cNvSpPr>
            <a:spLocks noGrp="1" noRot="1" noChangeAspect="1"/>
          </p:cNvSpPr>
          <p:nvPr>
            <p:ph type="sldImg"/>
          </p:nvPr>
        </p:nvSpPr>
        <p:spPr/>
      </p:sp>
    </p:spTree>
    <p:extLst>
      <p:ext uri="{BB962C8B-B14F-4D97-AF65-F5344CB8AC3E}">
        <p14:creationId xmlns:p14="http://schemas.microsoft.com/office/powerpoint/2010/main" val="257097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9864DB2-FA93-0CB0-C976-9098D3A292DC}"/>
              </a:ext>
            </a:extLst>
          </p:cNvPr>
          <p:cNvSpPr>
            <a:spLocks noGrp="1" noRot="1" noChangeAspect="1"/>
          </p:cNvSpPr>
          <p:nvPr>
            <p:ph type="sldImg"/>
          </p:nvPr>
        </p:nvSpPr>
        <p:spPr/>
      </p:sp>
    </p:spTree>
    <p:extLst>
      <p:ext uri="{BB962C8B-B14F-4D97-AF65-F5344CB8AC3E}">
        <p14:creationId xmlns:p14="http://schemas.microsoft.com/office/powerpoint/2010/main" val="101223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27CCE30-BF4C-899F-BA90-5B6F55D81926}"/>
              </a:ext>
            </a:extLst>
          </p:cNvPr>
          <p:cNvSpPr>
            <a:spLocks noGrp="1" noRot="1" noChangeAspect="1"/>
          </p:cNvSpPr>
          <p:nvPr>
            <p:ph type="sldImg"/>
          </p:nvPr>
        </p:nvSpPr>
        <p:spPr/>
      </p:sp>
    </p:spTree>
    <p:extLst>
      <p:ext uri="{BB962C8B-B14F-4D97-AF65-F5344CB8AC3E}">
        <p14:creationId xmlns:p14="http://schemas.microsoft.com/office/powerpoint/2010/main" val="354120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10889892-CADD-BD0A-C65F-C1588CEC3FD1}"/>
              </a:ext>
            </a:extLst>
          </p:cNvPr>
          <p:cNvSpPr>
            <a:spLocks noGrp="1" noRot="1" noChangeAspect="1"/>
          </p:cNvSpPr>
          <p:nvPr>
            <p:ph type="sldImg"/>
          </p:nvPr>
        </p:nvSpPr>
        <p:spPr/>
      </p:sp>
    </p:spTree>
    <p:extLst>
      <p:ext uri="{BB962C8B-B14F-4D97-AF65-F5344CB8AC3E}">
        <p14:creationId xmlns:p14="http://schemas.microsoft.com/office/powerpoint/2010/main" val="240598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2C54FBAA-81E8-99D2-A1F1-E47FE49330D2}"/>
              </a:ext>
            </a:extLst>
          </p:cNvPr>
          <p:cNvSpPr>
            <a:spLocks noGrp="1" noRot="1" noChangeAspect="1"/>
          </p:cNvSpPr>
          <p:nvPr>
            <p:ph type="sldImg"/>
          </p:nvPr>
        </p:nvSpPr>
        <p:spPr/>
      </p:sp>
    </p:spTree>
    <p:extLst>
      <p:ext uri="{BB962C8B-B14F-4D97-AF65-F5344CB8AC3E}">
        <p14:creationId xmlns:p14="http://schemas.microsoft.com/office/powerpoint/2010/main" val="125030857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11" Target="../tags/tag2.xml" Type="http://schemas.openxmlformats.org/officeDocument/2006/relationships/tags"/><Relationship Id="rId12" Target="../embeddings/oleObject1.bin" Type="http://schemas.openxmlformats.org/officeDocument/2006/relationships/oleObject"/><Relationship Id="rId13"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tags/tag7.xml" Type="http://schemas.openxmlformats.org/officeDocument/2006/relationships/tags"/><Relationship Id="rId2" Target="../slideLayouts/slideLayout4.xml" Type="http://schemas.openxmlformats.org/officeDocument/2006/relationships/slideLayout"/><Relationship Id="rId3" Target="../notesSlides/notesSlide10.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11.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notesSlides/notesSlide11.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22.png" Type="http://schemas.openxmlformats.org/officeDocument/2006/relationships/image"/></Relationships>
</file>

<file path=ppt/slides/_rels/slide12.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notesSlides/notesSlide12.xml" Type="http://schemas.openxmlformats.org/officeDocument/2006/relationships/notesSlide"/><Relationship Id="rId4" Target="../media/image23.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24.jpeg" Type="http://schemas.openxmlformats.org/officeDocument/2006/relationships/image"/></Relationships>
</file>

<file path=ppt/slides/_rels/slide13.xml.rels><?xml version="1.0" encoding="UTF-8" standalone="yes"?><Relationships xmlns="http://schemas.openxmlformats.org/package/2006/relationships"><Relationship Id="rId1" Target="../tags/tag10.xml" Type="http://schemas.openxmlformats.org/officeDocument/2006/relationships/tags"/><Relationship Id="rId2" Target="../slideLayouts/slideLayout4.xml" Type="http://schemas.openxmlformats.org/officeDocument/2006/relationships/slideLayout"/><Relationship Id="rId3" Target="../notesSlides/notesSlide13.xml" Type="http://schemas.openxmlformats.org/officeDocument/2006/relationships/notesSlide"/><Relationship Id="rId4" Target="../media/image25.png" Type="http://schemas.openxmlformats.org/officeDocument/2006/relationships/image"/><Relationship Id="rId5" Target="../media/image23.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26.tmp" Type="http://schemas.openxmlformats.org/officeDocument/2006/relationships/image"/></Relationships>
</file>

<file path=ppt/slides/_rels/slide14.xml.rels><?xml version="1.0" encoding="UTF-8" standalone="yes"?><Relationships xmlns="http://schemas.openxmlformats.org/package/2006/relationships"><Relationship Id="rId1" Target="../tags/tag11.xml" Type="http://schemas.openxmlformats.org/officeDocument/2006/relationships/tags"/><Relationship Id="rId2" Target="../slideLayouts/slideLayout4.xml" Type="http://schemas.openxmlformats.org/officeDocument/2006/relationships/slideLayout"/><Relationship Id="rId3" Target="../notesSlides/notesSlide14.xml" Type="http://schemas.openxmlformats.org/officeDocument/2006/relationships/notesSlide"/><Relationship Id="rId4" Target="../media/image25.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24.jpeg" Type="http://schemas.openxmlformats.org/officeDocument/2006/relationships/image"/><Relationship Id="rId8" Target="../media/image27.tmp" Type="http://schemas.openxmlformats.org/officeDocument/2006/relationships/image"/></Relationships>
</file>

<file path=ppt/slides/_rels/slide15.xml.rels><?xml version="1.0" encoding="UTF-8" standalone="yes"?><Relationships xmlns="http://schemas.openxmlformats.org/package/2006/relationships"><Relationship Id="rId1" Target="../tags/tag12.xml" Type="http://schemas.openxmlformats.org/officeDocument/2006/relationships/tags"/><Relationship Id="rId2" Target="../slideLayouts/slideLayout4.xml" Type="http://schemas.openxmlformats.org/officeDocument/2006/relationships/slideLayout"/><Relationship Id="rId3" Target="../notesSlides/notesSlide15.xml" Type="http://schemas.openxmlformats.org/officeDocument/2006/relationships/notesSlide"/><Relationship Id="rId4" Target="../media/image28.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16.xml.rels><?xml version="1.0" encoding="UTF-8" standalone="yes"?><Relationships xmlns="http://schemas.openxmlformats.org/package/2006/relationships"><Relationship Id="rId1" Target="../tags/tag13.xml" Type="http://schemas.openxmlformats.org/officeDocument/2006/relationships/tags"/><Relationship Id="rId2" Target="../slideLayouts/slideLayout4.xml" Type="http://schemas.openxmlformats.org/officeDocument/2006/relationships/slideLayout"/><Relationship Id="rId3" Target="../notesSlides/notesSlide16.xml" Type="http://schemas.openxmlformats.org/officeDocument/2006/relationships/notesSlide"/><Relationship Id="rId4" Target="../media/image29.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30.jpeg" Type="http://schemas.openxmlformats.org/officeDocument/2006/relationships/image"/><Relationship Id="rId8" Target="../media/image26.tmp" Type="http://schemas.openxmlformats.org/officeDocument/2006/relationships/image"/></Relationships>
</file>

<file path=ppt/slides/_rels/slide17.xml.rels><?xml version="1.0" encoding="UTF-8" standalone="yes"?><Relationships xmlns="http://schemas.openxmlformats.org/package/2006/relationships"><Relationship Id="rId1" Target="../tags/tag14.xml" Type="http://schemas.openxmlformats.org/officeDocument/2006/relationships/tags"/><Relationship Id="rId2" Target="../slideLayouts/slideLayout4.xml" Type="http://schemas.openxmlformats.org/officeDocument/2006/relationships/slideLayout"/><Relationship Id="rId3" Target="../notesSlides/notesSlide17.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tags/tag15.xml" Type="http://schemas.openxmlformats.org/officeDocument/2006/relationships/tags"/><Relationship Id="rId2" Target="../slideLayouts/slideLayout4.xml" Type="http://schemas.openxmlformats.org/officeDocument/2006/relationships/slideLayout"/><Relationship Id="rId3" Target="../notesSlides/notesSlide19.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31.png" Type="http://schemas.openxmlformats.org/officeDocument/2006/relationships/image"/><Relationship Id="rId7" Target="../media/image3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tags/tag16.xml" Type="http://schemas.openxmlformats.org/officeDocument/2006/relationships/tags"/><Relationship Id="rId2" Target="../slideLayouts/slideLayout4.xml" Type="http://schemas.openxmlformats.org/officeDocument/2006/relationships/slideLayout"/><Relationship Id="rId3" Target="../notesSlides/notesSlide20.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21.xml.rels><?xml version="1.0" encoding="UTF-8" standalone="yes"?><Relationships xmlns="http://schemas.openxmlformats.org/package/2006/relationships"><Relationship Id="rId1" Target="../tags/tag17.xml" Type="http://schemas.openxmlformats.org/officeDocument/2006/relationships/tags"/><Relationship Id="rId2" Target="../slideLayouts/slideLayout4.xml" Type="http://schemas.openxmlformats.org/officeDocument/2006/relationships/slideLayout"/><Relationship Id="rId3" Target="../notesSlides/notesSlide21.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31.png" Type="http://schemas.openxmlformats.org/officeDocument/2006/relationships/image"/><Relationship Id="rId7" Target="../media/image32.png" Type="http://schemas.openxmlformats.org/officeDocument/2006/relationships/image"/></Relationships>
</file>

<file path=ppt/slides/_rels/slide22.xml.rels><?xml version="1.0" encoding="UTF-8" standalone="yes"?><Relationships xmlns="http://schemas.openxmlformats.org/package/2006/relationships"><Relationship Id="rId1" Target="../tags/tag18.xml" Type="http://schemas.openxmlformats.org/officeDocument/2006/relationships/tags"/><Relationship Id="rId2" Target="../slideLayouts/slideLayout4.xml" Type="http://schemas.openxmlformats.org/officeDocument/2006/relationships/slideLayout"/><Relationship Id="rId3" Target="../notesSlides/notesSlide22.xml" Type="http://schemas.openxmlformats.org/officeDocument/2006/relationships/notesSlide"/><Relationship Id="rId4" Target="../media/image33.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23.xml.rels><?xml version="1.0" encoding="UTF-8" standalone="yes"?><Relationships xmlns="http://schemas.openxmlformats.org/package/2006/relationships"><Relationship Id="rId1" Target="../tags/tag19.xml" Type="http://schemas.openxmlformats.org/officeDocument/2006/relationships/tags"/><Relationship Id="rId2" Target="../slideLayouts/slideLayout4.xml" Type="http://schemas.openxmlformats.org/officeDocument/2006/relationships/slideLayout"/><Relationship Id="rId3" Target="../notesSlides/notesSlide23.xml" Type="http://schemas.openxmlformats.org/officeDocument/2006/relationships/notesSlide"/><Relationship Id="rId4" Target="../media/image34.jpe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24.xml.rels><?xml version="1.0" encoding="UTF-8" standalone="yes"?><Relationships xmlns="http://schemas.openxmlformats.org/package/2006/relationships"><Relationship Id="rId1" Target="../tags/tag20.xml" Type="http://schemas.openxmlformats.org/officeDocument/2006/relationships/tags"/><Relationship Id="rId2" Target="../slideLayouts/slideLayout4.xml" Type="http://schemas.openxmlformats.org/officeDocument/2006/relationships/slideLayout"/><Relationship Id="rId3" Target="../notesSlides/notesSlide24.xml" Type="http://schemas.openxmlformats.org/officeDocument/2006/relationships/notesSlide"/><Relationship Id="rId4" Target="../media/image35.JP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25.xml.rels><?xml version="1.0" encoding="UTF-8" standalone="yes"?><Relationships xmlns="http://schemas.openxmlformats.org/package/2006/relationships"><Relationship Id="rId1" Target="../tags/tag21.xml" Type="http://schemas.openxmlformats.org/officeDocument/2006/relationships/tags"/><Relationship Id="rId2" Target="../slideLayouts/slideLayout4.xml" Type="http://schemas.openxmlformats.org/officeDocument/2006/relationships/slideLayout"/><Relationship Id="rId3" Target="../notesSlides/notesSlide25.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tags/tag22.xml" Type="http://schemas.openxmlformats.org/officeDocument/2006/relationships/tags"/><Relationship Id="rId2" Target="../slideLayouts/slideLayout4.xml" Type="http://schemas.openxmlformats.org/officeDocument/2006/relationships/slideLayout"/><Relationship Id="rId3" Target="../notesSlides/notesSlide27.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28.xml.rels><?xml version="1.0" encoding="UTF-8" standalone="yes"?><Relationships xmlns="http://schemas.openxmlformats.org/package/2006/relationships"><Relationship Id="rId1" Target="../tags/tag23.xml" Type="http://schemas.openxmlformats.org/officeDocument/2006/relationships/tags"/><Relationship Id="rId2" Target="../slideLayouts/slideLayout4.xml" Type="http://schemas.openxmlformats.org/officeDocument/2006/relationships/slideLayout"/><Relationship Id="rId3" Target="../notesSlides/notesSlide28.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29.xml.rels><?xml version="1.0" encoding="UTF-8" standalone="yes"?><Relationships xmlns="http://schemas.openxmlformats.org/package/2006/relationships"><Relationship Id="rId1" Target="../tags/tag24.xml" Type="http://schemas.openxmlformats.org/officeDocument/2006/relationships/tags"/><Relationship Id="rId2" Target="../slideLayouts/slideLayout4.xml" Type="http://schemas.openxmlformats.org/officeDocument/2006/relationships/slideLayout"/><Relationship Id="rId3" Target="../notesSlides/notesSlide29.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3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tags/tag25.xml" Type="http://schemas.openxmlformats.org/officeDocument/2006/relationships/tags"/><Relationship Id="rId2" Target="../slideLayouts/slideLayout4.xml" Type="http://schemas.openxmlformats.org/officeDocument/2006/relationships/slideLayout"/><Relationship Id="rId3" Target="../notesSlides/notesSlide30.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39.png" Type="http://schemas.openxmlformats.org/officeDocument/2006/relationships/image"/><Relationship Id="rId7" Target="../media/image40.png" Type="http://schemas.openxmlformats.org/officeDocument/2006/relationships/image"/></Relationships>
</file>

<file path=ppt/slides/_rels/slide31.xml.rels><?xml version="1.0" encoding="UTF-8" standalone="yes"?><Relationships xmlns="http://schemas.openxmlformats.org/package/2006/relationships"><Relationship Id="rId1" Target="../tags/tag26.xml" Type="http://schemas.openxmlformats.org/officeDocument/2006/relationships/tags"/><Relationship Id="rId10" Target="../diagrams/drawing1.xml" Type="http://schemas.microsoft.com/office/2007/relationships/diagramDrawing"/><Relationship Id="rId2" Target="../slideLayouts/slideLayout4.xml" Type="http://schemas.openxmlformats.org/officeDocument/2006/relationships/slideLayout"/><Relationship Id="rId3" Target="../notesSlides/notesSlide31.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diagrams/data1.xml" Type="http://schemas.openxmlformats.org/officeDocument/2006/relationships/diagramData"/><Relationship Id="rId7" Target="../diagrams/layout1.xml" Type="http://schemas.openxmlformats.org/officeDocument/2006/relationships/diagramLayout"/><Relationship Id="rId8" Target="../diagrams/quickStyle1.xml" Type="http://schemas.openxmlformats.org/officeDocument/2006/relationships/diagramQuickStyle"/><Relationship Id="rId9" Target="../diagrams/colors1.xml" Type="http://schemas.openxmlformats.org/officeDocument/2006/relationships/diagramColors"/></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tags/tag3.xml" Type="http://schemas.openxmlformats.org/officeDocument/2006/relationships/tags"/><Relationship Id="rId2" Target="../slideLayouts/slideLayout4.xml" Type="http://schemas.openxmlformats.org/officeDocument/2006/relationships/slideLayout"/><Relationship Id="rId3" Target="../notesSlides/notesSlide5.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tags/tag4.xml" Type="http://schemas.openxmlformats.org/officeDocument/2006/relationships/tags"/><Relationship Id="rId2" Target="../slideLayouts/slideLayout4.xml" Type="http://schemas.openxmlformats.org/officeDocument/2006/relationships/slideLayout"/><Relationship Id="rId3" Target="../notesSlides/notesSlide6.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tags/tag5.xml" Type="http://schemas.openxmlformats.org/officeDocument/2006/relationships/tags"/><Relationship Id="rId2" Target="../slideLayouts/slideLayout4.xml" Type="http://schemas.openxmlformats.org/officeDocument/2006/relationships/slideLayout"/><Relationship Id="rId3" Target="../notesSlides/notesSlide7.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tags/tag6.xml" Type="http://schemas.openxmlformats.org/officeDocument/2006/relationships/tags"/><Relationship Id="rId10" Target="../media/image17.svg" Type="http://schemas.openxmlformats.org/officeDocument/2006/relationships/image"/><Relationship Id="rId11" Target="../media/image18.png" Type="http://schemas.openxmlformats.org/officeDocument/2006/relationships/image"/><Relationship Id="rId12" Target="../media/image19.png" Type="http://schemas.openxmlformats.org/officeDocument/2006/relationships/image"/><Relationship Id="rId13" Target="../media/image20.png" Type="http://schemas.openxmlformats.org/officeDocument/2006/relationships/image"/><Relationship Id="rId14" Target="../media/image21.png" Type="http://schemas.openxmlformats.org/officeDocument/2006/relationships/image"/><Relationship Id="rId2" Target="../slideLayouts/slideLayout4.xml" Type="http://schemas.openxmlformats.org/officeDocument/2006/relationships/slideLayout"/><Relationship Id="rId3" Target="../notesSlides/notesSlide8.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117935"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lang="en-US" altLang="ja-JP" sz="1200" b="1" dirty="0">
                <a:latin typeface="BIZ UDPゴシック" panose="020B0400000000000000" pitchFamily="50" charset="-128"/>
                <a:ea typeface="BIZ UDPゴシック" panose="020B0400000000000000" pitchFamily="50" charset="-128"/>
                <a:cs typeface="Meiryo" charset="-128"/>
              </a:rPr>
              <a:t>11</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生成</a:t>
            </a:r>
            <a:r>
              <a:rPr lang="en-US" altLang="ja-JP" sz="4799" dirty="0">
                <a:solidFill>
                  <a:srgbClr val="4472C4"/>
                </a:solidFill>
                <a:latin typeface="BIZ UDPゴシック" panose="020B0400000000000000" pitchFamily="50" charset="-128"/>
                <a:ea typeface="BIZ UDPゴシック" panose="020B0400000000000000" pitchFamily="50" charset="-128"/>
              </a:rPr>
              <a:t>AI</a:t>
            </a:r>
            <a:r>
              <a:rPr lang="ja-JP" altLang="en-US" sz="4799" dirty="0">
                <a:solidFill>
                  <a:srgbClr val="4472C4"/>
                </a:solidFill>
                <a:latin typeface="BIZ UDPゴシック" panose="020B0400000000000000" pitchFamily="50" charset="-128"/>
                <a:ea typeface="BIZ UDPゴシック" panose="020B0400000000000000" pitchFamily="50" charset="-128"/>
              </a:rPr>
              <a:t>を使ってみよう</a:t>
            </a:r>
          </a:p>
        </p:txBody>
      </p:sp>
      <p:pic>
        <p:nvPicPr>
          <p:cNvPr id="6" name="図 5" descr="アイコン&#10;&#10;自動的に生成された説明">
            <a:extLst>
              <a:ext uri="{FF2B5EF4-FFF2-40B4-BE49-F238E27FC236}">
                <a16:creationId xmlns:a16="http://schemas.microsoft.com/office/drawing/2014/main" id="{B292DC49-871A-C723-D953-688D64CD2BE4}"/>
              </a:ext>
            </a:extLst>
          </p:cNvPr>
          <p:cNvPicPr>
            <a:picLocks noChangeAspect="1"/>
          </p:cNvPicPr>
          <p:nvPr/>
        </p:nvPicPr>
        <p:blipFill>
          <a:blip r:embed="rId3"/>
          <a:stretch>
            <a:fillRect/>
          </a:stretch>
        </p:blipFill>
        <p:spPr>
          <a:xfrm>
            <a:off x="428475" y="4787720"/>
            <a:ext cx="3699140" cy="1797186"/>
          </a:xfrm>
          <a:prstGeom prst="rect">
            <a:avLst/>
          </a:prstGeom>
        </p:spPr>
      </p:pic>
    </p:spTree>
    <p:extLst>
      <p:ext uri="{BB962C8B-B14F-4D97-AF65-F5344CB8AC3E}">
        <p14:creationId xmlns:p14="http://schemas.microsoft.com/office/powerpoint/2010/main" val="409726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6D95D959-7BBD-E919-EF3A-3B4420E0F34B}"/>
              </a:ext>
            </a:extLst>
          </p:cNvPr>
          <p:cNvSpPr txBox="1">
            <a:spLocks/>
          </p:cNvSpPr>
          <p:nvPr/>
        </p:nvSpPr>
        <p:spPr>
          <a:xfrm>
            <a:off x="385687" y="1209118"/>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を使って簡単なキーワードから俳句を生成してみましょう</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まずは、各個人で簡単なキーワードを設定しましょう</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キーワードが思いつかない場合は、以下の例から選んで設定しましょう</a:t>
            </a:r>
            <a:endParaRPr lang="en-US" altLang="ja-JP" sz="2200" b="0" dirty="0">
              <a:latin typeface="BIZ UDPゴシック" panose="020B0400000000000000" pitchFamily="50" charset="-128"/>
              <a:ea typeface="BIZ UDPゴシック" panose="020B0400000000000000" pitchFamily="50" charset="-128"/>
            </a:endParaRPr>
          </a:p>
        </p:txBody>
      </p:sp>
      <p:sp>
        <p:nvSpPr>
          <p:cNvPr id="7" name="四角形: 対角を丸める 6">
            <a:extLst>
              <a:ext uri="{FF2B5EF4-FFF2-40B4-BE49-F238E27FC236}">
                <a16:creationId xmlns:a16="http://schemas.microsoft.com/office/drawing/2014/main" id="{1DAD0886-76B3-3B9B-7A0D-B7741CEA5DEB}"/>
              </a:ext>
            </a:extLst>
          </p:cNvPr>
          <p:cNvSpPr/>
          <p:nvPr/>
        </p:nvSpPr>
        <p:spPr>
          <a:xfrm>
            <a:off x="346801" y="3962466"/>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花火</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8" name="四角形: 対角を丸める 7">
            <a:extLst>
              <a:ext uri="{FF2B5EF4-FFF2-40B4-BE49-F238E27FC236}">
                <a16:creationId xmlns:a16="http://schemas.microsoft.com/office/drawing/2014/main" id="{F7E5807B-2F84-69EA-0284-640CCE9A55FE}"/>
              </a:ext>
            </a:extLst>
          </p:cNvPr>
          <p:cNvSpPr/>
          <p:nvPr/>
        </p:nvSpPr>
        <p:spPr>
          <a:xfrm>
            <a:off x="2506854" y="3962466"/>
            <a:ext cx="1970238" cy="478039"/>
          </a:xfrm>
          <a:prstGeom prst="round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対角を丸める 8">
            <a:extLst>
              <a:ext uri="{FF2B5EF4-FFF2-40B4-BE49-F238E27FC236}">
                <a16:creationId xmlns:a16="http://schemas.microsoft.com/office/drawing/2014/main" id="{7E8E5BBF-7E9A-E18B-0703-339787D721EC}"/>
              </a:ext>
            </a:extLst>
          </p:cNvPr>
          <p:cNvSpPr/>
          <p:nvPr/>
        </p:nvSpPr>
        <p:spPr>
          <a:xfrm>
            <a:off x="4666907" y="3962465"/>
            <a:ext cx="1970238" cy="478039"/>
          </a:xfrm>
          <a:prstGeom prst="round2Diag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夕焼け</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対角を丸める 9">
            <a:extLst>
              <a:ext uri="{FF2B5EF4-FFF2-40B4-BE49-F238E27FC236}">
                <a16:creationId xmlns:a16="http://schemas.microsoft.com/office/drawing/2014/main" id="{D8291919-6728-CBAC-5815-F3CCD2E6886B}"/>
              </a:ext>
            </a:extLst>
          </p:cNvPr>
          <p:cNvSpPr/>
          <p:nvPr/>
        </p:nvSpPr>
        <p:spPr>
          <a:xfrm>
            <a:off x="6826961" y="3962466"/>
            <a:ext cx="1970238" cy="478039"/>
          </a:xfrm>
          <a:prstGeom prst="round2Diag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月</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対角を丸める 12">
            <a:extLst>
              <a:ext uri="{FF2B5EF4-FFF2-40B4-BE49-F238E27FC236}">
                <a16:creationId xmlns:a16="http://schemas.microsoft.com/office/drawing/2014/main" id="{8A4C1B06-3F6A-8D2B-B93A-4EB074625C54}"/>
              </a:ext>
            </a:extLst>
          </p:cNvPr>
          <p:cNvSpPr/>
          <p:nvPr/>
        </p:nvSpPr>
        <p:spPr>
          <a:xfrm>
            <a:off x="346801" y="4662962"/>
            <a:ext cx="1970238" cy="478039"/>
          </a:xfrm>
          <a:prstGeom prst="round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海開き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5" name="四角形: 対角を丸める 14">
            <a:extLst>
              <a:ext uri="{FF2B5EF4-FFF2-40B4-BE49-F238E27FC236}">
                <a16:creationId xmlns:a16="http://schemas.microsoft.com/office/drawing/2014/main" id="{2EE59028-115E-3095-9831-C75721E3F031}"/>
              </a:ext>
            </a:extLst>
          </p:cNvPr>
          <p:cNvSpPr/>
          <p:nvPr/>
        </p:nvSpPr>
        <p:spPr>
          <a:xfrm>
            <a:off x="2506854" y="4662962"/>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大雪</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対角を丸める 15">
            <a:extLst>
              <a:ext uri="{FF2B5EF4-FFF2-40B4-BE49-F238E27FC236}">
                <a16:creationId xmlns:a16="http://schemas.microsoft.com/office/drawing/2014/main" id="{E2BA1E7A-6894-0F37-66ED-CEB492F963DC}"/>
              </a:ext>
            </a:extLst>
          </p:cNvPr>
          <p:cNvSpPr/>
          <p:nvPr/>
        </p:nvSpPr>
        <p:spPr>
          <a:xfrm>
            <a:off x="4666907" y="4662961"/>
            <a:ext cx="1970238" cy="478039"/>
          </a:xfrm>
          <a:prstGeom prst="round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流れ星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対角を丸める 17">
            <a:extLst>
              <a:ext uri="{FF2B5EF4-FFF2-40B4-BE49-F238E27FC236}">
                <a16:creationId xmlns:a16="http://schemas.microsoft.com/office/drawing/2014/main" id="{53983C6E-B4A1-3C88-156A-EC613DFECB1E}"/>
              </a:ext>
            </a:extLst>
          </p:cNvPr>
          <p:cNvSpPr/>
          <p:nvPr/>
        </p:nvSpPr>
        <p:spPr>
          <a:xfrm>
            <a:off x="6826961" y="4662962"/>
            <a:ext cx="1970238" cy="478039"/>
          </a:xfrm>
          <a:prstGeom prst="round2Diag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パソコン</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2" name="四角形: 対角を丸める 21">
            <a:extLst>
              <a:ext uri="{FF2B5EF4-FFF2-40B4-BE49-F238E27FC236}">
                <a16:creationId xmlns:a16="http://schemas.microsoft.com/office/drawing/2014/main" id="{5DC279D2-B2A9-3DCF-1558-4F8A4626EB9A}"/>
              </a:ext>
            </a:extLst>
          </p:cNvPr>
          <p:cNvSpPr/>
          <p:nvPr/>
        </p:nvSpPr>
        <p:spPr>
          <a:xfrm>
            <a:off x="346801" y="5363457"/>
            <a:ext cx="1970238" cy="478039"/>
          </a:xfrm>
          <a:prstGeom prst="round2DiagRect">
            <a:avLst/>
          </a:prstGeom>
          <a:solidFill>
            <a:srgbClr val="7030A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お金</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対角を丸める 22">
            <a:extLst>
              <a:ext uri="{FF2B5EF4-FFF2-40B4-BE49-F238E27FC236}">
                <a16:creationId xmlns:a16="http://schemas.microsoft.com/office/drawing/2014/main" id="{05D1777D-1BCD-35D7-96C7-1A6B5BAAC773}"/>
              </a:ext>
            </a:extLst>
          </p:cNvPr>
          <p:cNvSpPr/>
          <p:nvPr/>
        </p:nvSpPr>
        <p:spPr>
          <a:xfrm>
            <a:off x="2506854" y="5363457"/>
            <a:ext cx="1970238" cy="478039"/>
          </a:xfrm>
          <a:prstGeom prst="round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風邪</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4" name="四角形: 対角を丸める 23">
            <a:extLst>
              <a:ext uri="{FF2B5EF4-FFF2-40B4-BE49-F238E27FC236}">
                <a16:creationId xmlns:a16="http://schemas.microsoft.com/office/drawing/2014/main" id="{D45438D8-B32C-2DF6-FBBF-B662512D941A}"/>
              </a:ext>
            </a:extLst>
          </p:cNvPr>
          <p:cNvSpPr/>
          <p:nvPr/>
        </p:nvSpPr>
        <p:spPr>
          <a:xfrm>
            <a:off x="4666907" y="5363456"/>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白鳥</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5" name="四角形: 対角を丸める 24">
            <a:extLst>
              <a:ext uri="{FF2B5EF4-FFF2-40B4-BE49-F238E27FC236}">
                <a16:creationId xmlns:a16="http://schemas.microsoft.com/office/drawing/2014/main" id="{11A5322F-86FF-EE26-7617-D30AF0312416}"/>
              </a:ext>
            </a:extLst>
          </p:cNvPr>
          <p:cNvSpPr/>
          <p:nvPr/>
        </p:nvSpPr>
        <p:spPr>
          <a:xfrm>
            <a:off x="6826961" y="5363457"/>
            <a:ext cx="1970238" cy="478039"/>
          </a:xfrm>
          <a:prstGeom prst="round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スマホ</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対角を丸める 26">
            <a:extLst>
              <a:ext uri="{FF2B5EF4-FFF2-40B4-BE49-F238E27FC236}">
                <a16:creationId xmlns:a16="http://schemas.microsoft.com/office/drawing/2014/main" id="{71573929-9B7F-8D0C-C704-5E433082743D}"/>
              </a:ext>
            </a:extLst>
          </p:cNvPr>
          <p:cNvSpPr/>
          <p:nvPr/>
        </p:nvSpPr>
        <p:spPr>
          <a:xfrm>
            <a:off x="346801" y="6063954"/>
            <a:ext cx="1970238" cy="478039"/>
          </a:xfrm>
          <a:prstGeom prst="round2Diag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東京タワー</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対角を丸める 27">
            <a:extLst>
              <a:ext uri="{FF2B5EF4-FFF2-40B4-BE49-F238E27FC236}">
                <a16:creationId xmlns:a16="http://schemas.microsoft.com/office/drawing/2014/main" id="{EB501DCA-A13B-B756-EE07-8E6C064A341E}"/>
              </a:ext>
            </a:extLst>
          </p:cNvPr>
          <p:cNvSpPr/>
          <p:nvPr/>
        </p:nvSpPr>
        <p:spPr>
          <a:xfrm>
            <a:off x="2506854" y="6063954"/>
            <a:ext cx="1970238" cy="478039"/>
          </a:xfrm>
          <a:prstGeom prst="round2DiagRect">
            <a:avLst/>
          </a:prstGeom>
          <a:solidFill>
            <a:srgbClr val="7030A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テレビ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対角を丸める 28">
            <a:extLst>
              <a:ext uri="{FF2B5EF4-FFF2-40B4-BE49-F238E27FC236}">
                <a16:creationId xmlns:a16="http://schemas.microsoft.com/office/drawing/2014/main" id="{F3A9A0F9-5C45-9AA2-7F36-FECD5E5D62D4}"/>
              </a:ext>
            </a:extLst>
          </p:cNvPr>
          <p:cNvSpPr/>
          <p:nvPr/>
        </p:nvSpPr>
        <p:spPr>
          <a:xfrm>
            <a:off x="4666907" y="6063953"/>
            <a:ext cx="1970238" cy="478039"/>
          </a:xfrm>
          <a:prstGeom prst="round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宝くじ</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対角を丸める 29">
            <a:extLst>
              <a:ext uri="{FF2B5EF4-FFF2-40B4-BE49-F238E27FC236}">
                <a16:creationId xmlns:a16="http://schemas.microsoft.com/office/drawing/2014/main" id="{5DCFAB71-C052-5D7E-83AC-AEE039C5C1C6}"/>
              </a:ext>
            </a:extLst>
          </p:cNvPr>
          <p:cNvSpPr/>
          <p:nvPr/>
        </p:nvSpPr>
        <p:spPr>
          <a:xfrm>
            <a:off x="6826961" y="6063954"/>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初詣</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65C1DCE-EB21-7974-423B-C42FB1801B39}"/>
              </a:ext>
            </a:extLst>
          </p:cNvPr>
          <p:cNvSpPr txBox="1"/>
          <p:nvPr/>
        </p:nvSpPr>
        <p:spPr>
          <a:xfrm>
            <a:off x="346801" y="3481905"/>
            <a:ext cx="1489510"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キーワード例</a:t>
            </a:r>
          </a:p>
        </p:txBody>
      </p:sp>
    </p:spTree>
    <p:extLst>
      <p:ext uri="{BB962C8B-B14F-4D97-AF65-F5344CB8AC3E}">
        <p14:creationId xmlns:p14="http://schemas.microsoft.com/office/powerpoint/2010/main" val="14301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6D95D959-7BBD-E919-EF3A-3B4420E0F34B}"/>
              </a:ext>
            </a:extLst>
          </p:cNvPr>
          <p:cNvSpPr txBox="1">
            <a:spLocks/>
          </p:cNvSpPr>
          <p:nvPr/>
        </p:nvSpPr>
        <p:spPr>
          <a:xfrm>
            <a:off x="385687" y="1209118"/>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本講座では生成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a:t>
            </a:r>
            <a:r>
              <a:rPr lang="en-US" altLang="ja-JP" sz="2200" b="0" dirty="0">
                <a:latin typeface="BIZ UDPゴシック" panose="020B0400000000000000" pitchFamily="50" charset="-128"/>
                <a:ea typeface="BIZ UDPゴシック" panose="020B0400000000000000" pitchFamily="50" charset="-128"/>
              </a:rPr>
              <a:t>ChatGPT</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4o</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mini</a:t>
            </a:r>
            <a:r>
              <a:rPr lang="ja-JP" altLang="en-US" sz="2200" b="0" dirty="0">
                <a:latin typeface="BIZ UDPゴシック" panose="020B0400000000000000" pitchFamily="50" charset="-128"/>
                <a:ea typeface="BIZ UDPゴシック" panose="020B0400000000000000" pitchFamily="50" charset="-128"/>
              </a:rPr>
              <a:t>」を使用します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キーワードを決めたら、以下の</a:t>
            </a:r>
            <a:r>
              <a:rPr lang="en-US" altLang="ja-JP" sz="2200" b="0" dirty="0">
                <a:latin typeface="BIZ UDPゴシック" panose="020B0400000000000000" pitchFamily="50" charset="-128"/>
                <a:ea typeface="BIZ UDPゴシック" panose="020B0400000000000000" pitchFamily="50" charset="-128"/>
              </a:rPr>
              <a:t>QR</a:t>
            </a:r>
            <a:r>
              <a:rPr lang="ja-JP" altLang="en-US" sz="2200" b="0" dirty="0">
                <a:latin typeface="BIZ UDPゴシック" panose="020B0400000000000000" pitchFamily="50" charset="-128"/>
                <a:ea typeface="BIZ UDPゴシック" panose="020B0400000000000000" pitchFamily="50" charset="-128"/>
              </a:rPr>
              <a:t>コードを読み取るか、</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URL</a:t>
            </a:r>
            <a:r>
              <a:rPr lang="ja-JP" altLang="en-US" sz="2200" b="0" dirty="0">
                <a:latin typeface="BIZ UDPゴシック" panose="020B0400000000000000" pitchFamily="50" charset="-128"/>
                <a:ea typeface="BIZ UDPゴシック" panose="020B0400000000000000" pitchFamily="50" charset="-128"/>
              </a:rPr>
              <a:t>からアクセスして「</a:t>
            </a:r>
            <a:r>
              <a:rPr lang="en-US" altLang="ja-JP" sz="2200" b="0" dirty="0">
                <a:latin typeface="BIZ UDPゴシック" panose="020B0400000000000000" pitchFamily="50" charset="-128"/>
                <a:ea typeface="BIZ UDPゴシック" panose="020B0400000000000000" pitchFamily="50" charset="-128"/>
              </a:rPr>
              <a:t>ChatGPT</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4o</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mini</a:t>
            </a:r>
            <a:r>
              <a:rPr lang="ja-JP" altLang="en-US" sz="2200" b="0" dirty="0">
                <a:latin typeface="BIZ UDPゴシック" panose="020B0400000000000000" pitchFamily="50" charset="-128"/>
                <a:ea typeface="BIZ UDPゴシック" panose="020B0400000000000000" pitchFamily="50" charset="-128"/>
              </a:rPr>
              <a:t>」を起動しましょう</a:t>
            </a:r>
          </a:p>
        </p:txBody>
      </p:sp>
      <p:pic>
        <p:nvPicPr>
          <p:cNvPr id="1026" name="Picture 2">
            <a:extLst>
              <a:ext uri="{FF2B5EF4-FFF2-40B4-BE49-F238E27FC236}">
                <a16:creationId xmlns:a16="http://schemas.microsoft.com/office/drawing/2014/main" id="{0C74FF1F-5D1B-72CD-84B6-DE3043A5C4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3304" y="2775473"/>
            <a:ext cx="2277392" cy="2277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字幕 14">
            <a:extLst>
              <a:ext uri="{FF2B5EF4-FFF2-40B4-BE49-F238E27FC236}">
                <a16:creationId xmlns:a16="http://schemas.microsoft.com/office/drawing/2014/main" id="{28C7BAC0-A8B1-A0CE-9D9E-9A731F3C0B52}"/>
              </a:ext>
            </a:extLst>
          </p:cNvPr>
          <p:cNvSpPr txBox="1">
            <a:spLocks/>
          </p:cNvSpPr>
          <p:nvPr/>
        </p:nvSpPr>
        <p:spPr>
          <a:xfrm>
            <a:off x="385687" y="5648882"/>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https://chatgpt.com/</a:t>
            </a:r>
            <a:endParaRPr lang="ja-JP" altLang="en-US" sz="2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6660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3728C18-15F1-B0F4-66C6-F0557DF3DC66}"/>
              </a:ext>
            </a:extLst>
          </p:cNvPr>
          <p:cNvPicPr>
            <a:picLocks noChangeAspect="1"/>
          </p:cNvPicPr>
          <p:nvPr/>
        </p:nvPicPr>
        <p:blipFill>
          <a:blip r:embed="rId4"/>
          <a:stretch>
            <a:fillRect/>
          </a:stretch>
        </p:blipFill>
        <p:spPr>
          <a:xfrm>
            <a:off x="5688046" y="2318499"/>
            <a:ext cx="2030144" cy="439559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字幕 14">
            <a:extLst>
              <a:ext uri="{FF2B5EF4-FFF2-40B4-BE49-F238E27FC236}">
                <a16:creationId xmlns:a16="http://schemas.microsoft.com/office/drawing/2014/main" id="{3D0C5E77-D4F6-2B84-34CF-13E866BF88EC}"/>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設定したキーワードで俳句を生成してみましょう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pic>
        <p:nvPicPr>
          <p:cNvPr id="5" name="Picture 2">
            <a:extLst>
              <a:ext uri="{FF2B5EF4-FFF2-40B4-BE49-F238E27FC236}">
                <a16:creationId xmlns:a16="http://schemas.microsoft.com/office/drawing/2014/main" id="{1959FC80-B3C5-0010-3305-8A2B7D64E2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691" y="2318454"/>
            <a:ext cx="2029088" cy="4391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直線矢印コネクタ 9">
            <a:extLst>
              <a:ext uri="{FF2B5EF4-FFF2-40B4-BE49-F238E27FC236}">
                <a16:creationId xmlns:a16="http://schemas.microsoft.com/office/drawing/2014/main" id="{AB176CA3-6186-8FC0-0918-C10DFB857D4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BAB3217-2545-69E2-C315-A800D103DA4F}"/>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1D6CD684-E714-838B-C25F-188DFB58CD5E}"/>
              </a:ext>
            </a:extLst>
          </p:cNvPr>
          <p:cNvSpPr txBox="1"/>
          <p:nvPr/>
        </p:nvSpPr>
        <p:spPr>
          <a:xfrm>
            <a:off x="1427933" y="1512998"/>
            <a:ext cx="366524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ChatGPT 4o mini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」を起動すると、以下のような画面になります</a:t>
            </a:r>
          </a:p>
        </p:txBody>
      </p:sp>
      <p:sp>
        <p:nvSpPr>
          <p:cNvPr id="13" name="テキスト ボックス 12">
            <a:extLst>
              <a:ext uri="{FF2B5EF4-FFF2-40B4-BE49-F238E27FC236}">
                <a16:creationId xmlns:a16="http://schemas.microsoft.com/office/drawing/2014/main" id="{C7C6485E-31FB-3288-995A-B1E9FE2770A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2A8F987-B356-DDE2-2D15-B41DB56DA715}"/>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“「○○」というキーワードで俳句を作ってください。”と入力します</a:t>
            </a:r>
          </a:p>
        </p:txBody>
      </p:sp>
      <p:sp>
        <p:nvSpPr>
          <p:cNvPr id="15" name="四角形: 角を丸くする 14">
            <a:extLst>
              <a:ext uri="{FF2B5EF4-FFF2-40B4-BE49-F238E27FC236}">
                <a16:creationId xmlns:a16="http://schemas.microsoft.com/office/drawing/2014/main" id="{3F085986-03FA-1F64-13B4-8B6AB9E8A0B9}"/>
              </a:ext>
            </a:extLst>
          </p:cNvPr>
          <p:cNvSpPr/>
          <p:nvPr/>
        </p:nvSpPr>
        <p:spPr>
          <a:xfrm>
            <a:off x="5740749" y="5162297"/>
            <a:ext cx="187200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948DE46-5174-D2CB-5BA1-6D674269D3A5}"/>
              </a:ext>
            </a:extLst>
          </p:cNvPr>
          <p:cNvSpPr txBox="1"/>
          <p:nvPr/>
        </p:nvSpPr>
        <p:spPr>
          <a:xfrm>
            <a:off x="7876002" y="4416171"/>
            <a:ext cx="1218089" cy="1862357"/>
          </a:xfrm>
          <a:prstGeom prst="roundRect">
            <a:avLst/>
          </a:prstGeom>
          <a:noFill/>
          <a:ln>
            <a:noFill/>
          </a:ln>
        </p:spPr>
        <p:txBody>
          <a:bodyPr wrap="square" lIns="0" rIns="0" rtlCol="0">
            <a:spAutoFit/>
          </a:bodyPr>
          <a:lstStyle/>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「宇宙」の</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部分には</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各自で</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選択した</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キーワードを</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入力します</a:t>
            </a:r>
          </a:p>
        </p:txBody>
      </p:sp>
      <p:cxnSp>
        <p:nvCxnSpPr>
          <p:cNvPr id="18" name="直線コネクタ 17">
            <a:extLst>
              <a:ext uri="{FF2B5EF4-FFF2-40B4-BE49-F238E27FC236}">
                <a16:creationId xmlns:a16="http://schemas.microsoft.com/office/drawing/2014/main" id="{48919976-318D-7928-F211-479DD19212DF}"/>
              </a:ext>
            </a:extLst>
          </p:cNvPr>
          <p:cNvCxnSpPr>
            <a:cxnSpLocks/>
            <a:stCxn id="16" idx="1"/>
            <a:endCxn id="15" idx="3"/>
          </p:cNvCxnSpPr>
          <p:nvPr/>
        </p:nvCxnSpPr>
        <p:spPr>
          <a:xfrm flipH="1" flipV="1">
            <a:off x="7612749" y="5342297"/>
            <a:ext cx="263253" cy="5053"/>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07675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1A68B26-68D9-4583-63E4-8F9E976EE359}"/>
              </a:ext>
            </a:extLst>
          </p:cNvPr>
          <p:cNvPicPr>
            <a:picLocks noChangeAspect="1"/>
          </p:cNvPicPr>
          <p:nvPr/>
        </p:nvPicPr>
        <p:blipFill>
          <a:blip r:embed="rId4"/>
          <a:stretch>
            <a:fillRect/>
          </a:stretch>
        </p:blipFill>
        <p:spPr>
          <a:xfrm>
            <a:off x="5694384" y="2320031"/>
            <a:ext cx="2030144" cy="4395597"/>
          </a:xfrm>
          <a:prstGeom prst="rect">
            <a:avLst/>
          </a:prstGeom>
          <a:ln>
            <a:solidFill>
              <a:schemeClr val="tx1"/>
            </a:solidFill>
          </a:ln>
        </p:spPr>
      </p:pic>
      <p:pic>
        <p:nvPicPr>
          <p:cNvPr id="3" name="図 2">
            <a:extLst>
              <a:ext uri="{FF2B5EF4-FFF2-40B4-BE49-F238E27FC236}">
                <a16:creationId xmlns:a16="http://schemas.microsoft.com/office/drawing/2014/main" id="{5296E3ED-217E-9258-FE6A-A82F5E03A786}"/>
              </a:ext>
            </a:extLst>
          </p:cNvPr>
          <p:cNvPicPr>
            <a:picLocks noChangeAspect="1"/>
          </p:cNvPicPr>
          <p:nvPr/>
        </p:nvPicPr>
        <p:blipFill>
          <a:blip r:embed="rId5"/>
          <a:stretch>
            <a:fillRect/>
          </a:stretch>
        </p:blipFill>
        <p:spPr>
          <a:xfrm>
            <a:off x="1400144" y="2320031"/>
            <a:ext cx="2030144" cy="439559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字幕 14">
            <a:extLst>
              <a:ext uri="{FF2B5EF4-FFF2-40B4-BE49-F238E27FC236}">
                <a16:creationId xmlns:a16="http://schemas.microsoft.com/office/drawing/2014/main" id="{3D0C5E77-D4F6-2B84-34CF-13E866BF88EC}"/>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設定したキーワードで俳句を生成してみましょう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cxnSp>
        <p:nvCxnSpPr>
          <p:cNvPr id="10" name="直線矢印コネクタ 9">
            <a:extLst>
              <a:ext uri="{FF2B5EF4-FFF2-40B4-BE49-F238E27FC236}">
                <a16:creationId xmlns:a16="http://schemas.microsoft.com/office/drawing/2014/main" id="{AB176CA3-6186-8FC0-0918-C10DFB857D4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BAB3217-2545-69E2-C315-A800D103DA4F}"/>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1D6CD684-E714-838B-C25F-188DFB58CD5E}"/>
              </a:ext>
            </a:extLst>
          </p:cNvPr>
          <p:cNvSpPr txBox="1"/>
          <p:nvPr/>
        </p:nvSpPr>
        <p:spPr>
          <a:xfrm>
            <a:off x="1427933" y="1512998"/>
            <a:ext cx="3665245" cy="395621"/>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送信ボタン　　　を押します</a:t>
            </a:r>
          </a:p>
        </p:txBody>
      </p:sp>
      <p:sp>
        <p:nvSpPr>
          <p:cNvPr id="13" name="テキスト ボックス 12">
            <a:extLst>
              <a:ext uri="{FF2B5EF4-FFF2-40B4-BE49-F238E27FC236}">
                <a16:creationId xmlns:a16="http://schemas.microsoft.com/office/drawing/2014/main" id="{C7C6485E-31FB-3288-995A-B1E9FE2770A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2A8F987-B356-DDE2-2D15-B41DB56DA715}"/>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キーワードに沿った俳句</a:t>
            </a:r>
            <a:r>
              <a:rPr lang="ja-JP" altLang="en-US" dirty="0">
                <a:latin typeface="BIZ UDPゴシック" panose="020B0400000000000000" pitchFamily="50" charset="-128"/>
                <a:ea typeface="BIZ UDPゴシック" panose="020B0400000000000000" pitchFamily="50" charset="-128"/>
              </a:rPr>
              <a:t>が</a:t>
            </a:r>
            <a:endParaRPr lang="en-US" altLang="ja-JP"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生成されます</a:t>
            </a:r>
          </a:p>
        </p:txBody>
      </p:sp>
      <p:sp>
        <p:nvSpPr>
          <p:cNvPr id="15" name="四角形: 角を丸くする 14">
            <a:extLst>
              <a:ext uri="{FF2B5EF4-FFF2-40B4-BE49-F238E27FC236}">
                <a16:creationId xmlns:a16="http://schemas.microsoft.com/office/drawing/2014/main" id="{3F085986-03FA-1F64-13B4-8B6AB9E8A0B9}"/>
              </a:ext>
            </a:extLst>
          </p:cNvPr>
          <p:cNvSpPr/>
          <p:nvPr/>
        </p:nvSpPr>
        <p:spPr>
          <a:xfrm>
            <a:off x="3053044" y="5417946"/>
            <a:ext cx="381963" cy="3322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BC064471-A8C5-DA3A-A2FC-005756E727B4}"/>
              </a:ext>
            </a:extLst>
          </p:cNvPr>
          <p:cNvPicPr>
            <a:picLocks noChangeAspect="1"/>
          </p:cNvPicPr>
          <p:nvPr/>
        </p:nvPicPr>
        <p:blipFill rotWithShape="1">
          <a:blip r:embed="rId8"/>
          <a:srcRect l="77684" t="50710" r="19872" b="44269"/>
          <a:stretch/>
        </p:blipFill>
        <p:spPr>
          <a:xfrm>
            <a:off x="2643189" y="1550490"/>
            <a:ext cx="396000" cy="396000"/>
          </a:xfrm>
          <a:custGeom>
            <a:avLst/>
            <a:gdLst>
              <a:gd name="connsiteX0" fmla="*/ 234000 w 468000"/>
              <a:gd name="connsiteY0" fmla="*/ 0 h 468000"/>
              <a:gd name="connsiteX1" fmla="*/ 468000 w 468000"/>
              <a:gd name="connsiteY1" fmla="*/ 234000 h 468000"/>
              <a:gd name="connsiteX2" fmla="*/ 234000 w 468000"/>
              <a:gd name="connsiteY2" fmla="*/ 468000 h 468000"/>
              <a:gd name="connsiteX3" fmla="*/ 0 w 468000"/>
              <a:gd name="connsiteY3" fmla="*/ 234000 h 468000"/>
              <a:gd name="connsiteX4" fmla="*/ 234000 w 468000"/>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00" h="468000">
                <a:moveTo>
                  <a:pt x="234000" y="0"/>
                </a:moveTo>
                <a:cubicBezTo>
                  <a:pt x="363235" y="0"/>
                  <a:pt x="468000" y="104766"/>
                  <a:pt x="468000" y="234000"/>
                </a:cubicBezTo>
                <a:cubicBezTo>
                  <a:pt x="468000" y="363234"/>
                  <a:pt x="363235" y="468000"/>
                  <a:pt x="234000" y="468000"/>
                </a:cubicBezTo>
                <a:cubicBezTo>
                  <a:pt x="104766" y="468000"/>
                  <a:pt x="0" y="363234"/>
                  <a:pt x="0" y="234000"/>
                </a:cubicBezTo>
                <a:cubicBezTo>
                  <a:pt x="0" y="104766"/>
                  <a:pt x="104766" y="0"/>
                  <a:pt x="234000" y="0"/>
                </a:cubicBezTo>
                <a:close/>
              </a:path>
            </a:pathLst>
          </a:custGeom>
          <a:ln>
            <a:noFill/>
          </a:ln>
        </p:spPr>
      </p:pic>
      <p:sp>
        <p:nvSpPr>
          <p:cNvPr id="21" name="四角形: 角を丸くする 20">
            <a:extLst>
              <a:ext uri="{FF2B5EF4-FFF2-40B4-BE49-F238E27FC236}">
                <a16:creationId xmlns:a16="http://schemas.microsoft.com/office/drawing/2014/main" id="{645C0F21-A332-E27A-AFAE-F6344D16051D}"/>
              </a:ext>
            </a:extLst>
          </p:cNvPr>
          <p:cNvSpPr/>
          <p:nvPr/>
        </p:nvSpPr>
        <p:spPr>
          <a:xfrm>
            <a:off x="5929020" y="3463637"/>
            <a:ext cx="665538" cy="526473"/>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811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D8F6CA3-0914-D877-06F1-6460E0F14E4C}"/>
              </a:ext>
            </a:extLst>
          </p:cNvPr>
          <p:cNvPicPr>
            <a:picLocks noChangeAspect="1"/>
          </p:cNvPicPr>
          <p:nvPr/>
        </p:nvPicPr>
        <p:blipFill>
          <a:blip r:embed="rId4"/>
          <a:stretch>
            <a:fillRect/>
          </a:stretch>
        </p:blipFill>
        <p:spPr>
          <a:xfrm>
            <a:off x="1393822" y="2326502"/>
            <a:ext cx="2030144" cy="439559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同じキーワードでエッセイを生成してみましょう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B09F974F-7B7E-19A2-FFCC-3E6D5E2C0A57}"/>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同じキーワードで</a:t>
            </a:r>
            <a:r>
              <a:rPr lang="en-US" altLang="ja-JP" sz="2200" b="0" dirty="0">
                <a:latin typeface="BIZ UDPゴシック" panose="020B0400000000000000" pitchFamily="50" charset="-128"/>
                <a:ea typeface="BIZ UDPゴシック" panose="020B0400000000000000" pitchFamily="50" charset="-128"/>
              </a:rPr>
              <a:t>1000</a:t>
            </a:r>
            <a:r>
              <a:rPr lang="ja-JP" altLang="en-US" sz="2200" b="0" dirty="0">
                <a:latin typeface="BIZ UDPゴシック" panose="020B0400000000000000" pitchFamily="50" charset="-128"/>
                <a:ea typeface="BIZ UDPゴシック" panose="020B0400000000000000" pitchFamily="50" charset="-128"/>
              </a:rPr>
              <a:t>文字程度のエッセイを生成してみましょう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pic>
        <p:nvPicPr>
          <p:cNvPr id="11" name="Picture 2">
            <a:extLst>
              <a:ext uri="{FF2B5EF4-FFF2-40B4-BE49-F238E27FC236}">
                <a16:creationId xmlns:a16="http://schemas.microsoft.com/office/drawing/2014/main" id="{09D1E8A6-F1BC-347E-072F-BBC92A6AD0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7605" y="2318454"/>
            <a:ext cx="2029088" cy="4391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3" name="直線矢印コネクタ 12">
            <a:extLst>
              <a:ext uri="{FF2B5EF4-FFF2-40B4-BE49-F238E27FC236}">
                <a16:creationId xmlns:a16="http://schemas.microsoft.com/office/drawing/2014/main" id="{5353A087-F2B0-D87F-8D81-8FD5F54A76F1}"/>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BA893CB-1B7C-FBB3-2147-3A858F57E8D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8EC96762-5681-23B0-816C-04498945DA97}"/>
              </a:ext>
            </a:extLst>
          </p:cNvPr>
          <p:cNvSpPr txBox="1"/>
          <p:nvPr/>
        </p:nvSpPr>
        <p:spPr>
          <a:xfrm>
            <a:off x="1427933" y="1512998"/>
            <a:ext cx="3665245"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左上の新しいチャットボタン　　 を押します</a:t>
            </a:r>
          </a:p>
        </p:txBody>
      </p:sp>
      <p:sp>
        <p:nvSpPr>
          <p:cNvPr id="16" name="テキスト ボックス 15">
            <a:extLst>
              <a:ext uri="{FF2B5EF4-FFF2-40B4-BE49-F238E27FC236}">
                <a16:creationId xmlns:a16="http://schemas.microsoft.com/office/drawing/2014/main" id="{8C768752-EF34-ECF9-F1D4-28CBCC6DB3F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B7A8EB78-C1E2-9ECB-67D8-B4D950B5458A}"/>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新しいチャット画面が</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表示されます</a:t>
            </a:r>
          </a:p>
        </p:txBody>
      </p:sp>
      <p:pic>
        <p:nvPicPr>
          <p:cNvPr id="21" name="図 20" descr="グラフィカル ユーザー インターフェイス, テキスト, アプリケーション&#10;&#10;自動的に生成された説明">
            <a:extLst>
              <a:ext uri="{FF2B5EF4-FFF2-40B4-BE49-F238E27FC236}">
                <a16:creationId xmlns:a16="http://schemas.microsoft.com/office/drawing/2014/main" id="{43539D5C-556B-AE73-A778-85731BA68844}"/>
              </a:ext>
            </a:extLst>
          </p:cNvPr>
          <p:cNvPicPr>
            <a:picLocks noChangeAspect="1"/>
          </p:cNvPicPr>
          <p:nvPr/>
        </p:nvPicPr>
        <p:blipFill rotWithShape="1">
          <a:blip r:embed="rId8"/>
          <a:srcRect l="1701" t="2845" r="96472" b="93094"/>
          <a:stretch/>
        </p:blipFill>
        <p:spPr>
          <a:xfrm>
            <a:off x="4281020" y="1533382"/>
            <a:ext cx="374837" cy="406957"/>
          </a:xfrm>
          <a:prstGeom prst="rect">
            <a:avLst/>
          </a:prstGeom>
          <a:ln>
            <a:noFill/>
          </a:ln>
        </p:spPr>
      </p:pic>
      <p:sp>
        <p:nvSpPr>
          <p:cNvPr id="22" name="四角形: 角を丸くする 21">
            <a:extLst>
              <a:ext uri="{FF2B5EF4-FFF2-40B4-BE49-F238E27FC236}">
                <a16:creationId xmlns:a16="http://schemas.microsoft.com/office/drawing/2014/main" id="{C43D6A45-3235-4BA8-256A-757D4E1BB35F}"/>
              </a:ext>
            </a:extLst>
          </p:cNvPr>
          <p:cNvSpPr/>
          <p:nvPr/>
        </p:nvSpPr>
        <p:spPr>
          <a:xfrm>
            <a:off x="1457155" y="2591657"/>
            <a:ext cx="203569" cy="2605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371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0B97317-2A52-5183-A217-4D74B8D991D1}"/>
              </a:ext>
            </a:extLst>
          </p:cNvPr>
          <p:cNvPicPr>
            <a:picLocks noChangeAspect="1"/>
          </p:cNvPicPr>
          <p:nvPr/>
        </p:nvPicPr>
        <p:blipFill>
          <a:blip r:embed="rId4"/>
          <a:stretch>
            <a:fillRect/>
          </a:stretch>
        </p:blipFill>
        <p:spPr>
          <a:xfrm>
            <a:off x="3554418" y="2322495"/>
            <a:ext cx="2030144" cy="43895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同じキーワードでエッセイを生成してみましょう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B09F974F-7B7E-19A2-FFCC-3E6D5E2C0A57}"/>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同じキーワードで</a:t>
            </a:r>
            <a:r>
              <a:rPr lang="en-US" altLang="ja-JP" sz="2200" b="0" dirty="0">
                <a:latin typeface="BIZ UDPゴシック" panose="020B0400000000000000" pitchFamily="50" charset="-128"/>
                <a:ea typeface="BIZ UDPゴシック" panose="020B0400000000000000" pitchFamily="50" charset="-128"/>
              </a:rPr>
              <a:t>1000</a:t>
            </a:r>
            <a:r>
              <a:rPr lang="ja-JP" altLang="en-US" sz="2200" b="0" dirty="0">
                <a:latin typeface="BIZ UDPゴシック" panose="020B0400000000000000" pitchFamily="50" charset="-128"/>
                <a:ea typeface="BIZ UDPゴシック" panose="020B0400000000000000" pitchFamily="50" charset="-128"/>
              </a:rPr>
              <a:t>文字程度のエッセイを生成してみましょう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7BA893CB-1B7C-FBB3-2147-3A858F57E8DC}"/>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8EC96762-5681-23B0-816C-04498945DA97}"/>
              </a:ext>
            </a:extLst>
          </p:cNvPr>
          <p:cNvSpPr txBox="1"/>
          <p:nvPr/>
        </p:nvSpPr>
        <p:spPr>
          <a:xfrm>
            <a:off x="2286919" y="1512998"/>
            <a:ext cx="5762576"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“「○○」というキーワードで</a:t>
            </a:r>
            <a:r>
              <a:rPr lang="en-US" altLang="ja-JP" sz="1800" b="0" dirty="0">
                <a:latin typeface="BIZ UDPゴシック" panose="020B0400000000000000" pitchFamily="50" charset="-128"/>
                <a:ea typeface="BIZ UDPゴシック" panose="020B0400000000000000" pitchFamily="50" charset="-128"/>
              </a:rPr>
              <a:t>1000</a:t>
            </a:r>
            <a:r>
              <a:rPr lang="ja-JP" altLang="en-US" sz="1800" b="0" dirty="0">
                <a:latin typeface="BIZ UDPゴシック" panose="020B0400000000000000" pitchFamily="50" charset="-128"/>
                <a:ea typeface="BIZ UDPゴシック" panose="020B0400000000000000" pitchFamily="50" charset="-128"/>
              </a:rPr>
              <a:t>文字程度のエッセイをを作ってください。”と入力します</a:t>
            </a:r>
          </a:p>
        </p:txBody>
      </p:sp>
      <p:sp>
        <p:nvSpPr>
          <p:cNvPr id="3" name="四角形: 角を丸くする 2">
            <a:extLst>
              <a:ext uri="{FF2B5EF4-FFF2-40B4-BE49-F238E27FC236}">
                <a16:creationId xmlns:a16="http://schemas.microsoft.com/office/drawing/2014/main" id="{64F24B4C-37C5-EED8-C51C-BF6321F4CC70}"/>
              </a:ext>
            </a:extLst>
          </p:cNvPr>
          <p:cNvSpPr/>
          <p:nvPr/>
        </p:nvSpPr>
        <p:spPr>
          <a:xfrm>
            <a:off x="3659213" y="5160493"/>
            <a:ext cx="187200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54DB710-84E3-08DF-62F9-42F6447AB2EE}"/>
              </a:ext>
            </a:extLst>
          </p:cNvPr>
          <p:cNvSpPr txBox="1"/>
          <p:nvPr/>
        </p:nvSpPr>
        <p:spPr>
          <a:xfrm>
            <a:off x="5794466" y="4873110"/>
            <a:ext cx="2255029" cy="982894"/>
          </a:xfrm>
          <a:prstGeom prst="roundRect">
            <a:avLst/>
          </a:prstGeom>
          <a:noFill/>
          <a:ln>
            <a:noFill/>
          </a:ln>
        </p:spPr>
        <p:txBody>
          <a:bodyPr wrap="square" lIns="0" rIns="0" rtlCol="0">
            <a:spAutoFit/>
          </a:bodyPr>
          <a:lstStyle/>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「○○」の部分には</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各自で</a:t>
            </a:r>
            <a:r>
              <a:rPr kumimoji="1" lang="ja-JP" altLang="en-US" sz="1400" dirty="0">
                <a:solidFill>
                  <a:schemeClr val="accent1"/>
                </a:solidFill>
                <a:latin typeface="BIZ UDPゴシック" panose="020B0400000000000000" pitchFamily="50" charset="-128"/>
                <a:ea typeface="BIZ UDPゴシック" panose="020B0400000000000000" pitchFamily="50" charset="-128"/>
              </a:rPr>
              <a:t>選択したキーワードを入力します</a:t>
            </a:r>
          </a:p>
        </p:txBody>
      </p:sp>
      <p:cxnSp>
        <p:nvCxnSpPr>
          <p:cNvPr id="5" name="直線コネクタ 4">
            <a:extLst>
              <a:ext uri="{FF2B5EF4-FFF2-40B4-BE49-F238E27FC236}">
                <a16:creationId xmlns:a16="http://schemas.microsoft.com/office/drawing/2014/main" id="{79D21593-2E62-7F2F-C795-81CCE862072C}"/>
              </a:ext>
            </a:extLst>
          </p:cNvPr>
          <p:cNvCxnSpPr>
            <a:cxnSpLocks/>
            <a:endCxn id="3" idx="3"/>
          </p:cNvCxnSpPr>
          <p:nvPr/>
        </p:nvCxnSpPr>
        <p:spPr>
          <a:xfrm flipH="1">
            <a:off x="5531213" y="5340493"/>
            <a:ext cx="263253" cy="0"/>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9179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B88CEE1-615C-E209-326F-2525710B41CB}"/>
              </a:ext>
            </a:extLst>
          </p:cNvPr>
          <p:cNvPicPr>
            <a:picLocks noChangeAspect="1"/>
          </p:cNvPicPr>
          <p:nvPr/>
        </p:nvPicPr>
        <p:blipFill>
          <a:blip r:embed="rId4"/>
          <a:stretch>
            <a:fillRect/>
          </a:stretch>
        </p:blipFill>
        <p:spPr>
          <a:xfrm>
            <a:off x="5675780" y="2318256"/>
            <a:ext cx="2030144" cy="43895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同じキーワードでエッセイを生成してみましょう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B09F974F-7B7E-19A2-FFCC-3E6D5E2C0A57}"/>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同じキーワードで</a:t>
            </a:r>
            <a:r>
              <a:rPr lang="en-US" altLang="ja-JP" sz="2200" b="0" dirty="0">
                <a:latin typeface="BIZ UDPゴシック" panose="020B0400000000000000" pitchFamily="50" charset="-128"/>
                <a:ea typeface="BIZ UDPゴシック" panose="020B0400000000000000" pitchFamily="50" charset="-128"/>
              </a:rPr>
              <a:t>1000</a:t>
            </a:r>
            <a:r>
              <a:rPr lang="ja-JP" altLang="en-US" sz="2200" b="0" dirty="0">
                <a:latin typeface="BIZ UDPゴシック" panose="020B0400000000000000" pitchFamily="50" charset="-128"/>
                <a:ea typeface="BIZ UDPゴシック" panose="020B0400000000000000" pitchFamily="50" charset="-128"/>
              </a:rPr>
              <a:t>文字程度のエッセイを生成してみましょう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pic>
        <p:nvPicPr>
          <p:cNvPr id="8" name="Picture 4" descr="画像のプレビュー">
            <a:extLst>
              <a:ext uri="{FF2B5EF4-FFF2-40B4-BE49-F238E27FC236}">
                <a16:creationId xmlns:a16="http://schemas.microsoft.com/office/drawing/2014/main" id="{E460FC6A-16F6-7E69-3166-52CFEE17AD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5740" y="2318256"/>
            <a:ext cx="2029267" cy="43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9" name="直線矢印コネクタ 8">
            <a:extLst>
              <a:ext uri="{FF2B5EF4-FFF2-40B4-BE49-F238E27FC236}">
                <a16:creationId xmlns:a16="http://schemas.microsoft.com/office/drawing/2014/main" id="{E50EA869-5E69-340A-6A59-441F1AA9BC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4B3C0D6-67D6-1DB3-D8D2-937BE52D4CCA}"/>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81CF79BB-1E58-2AE5-EA03-DE825CC81BCC}"/>
              </a:ext>
            </a:extLst>
          </p:cNvPr>
          <p:cNvSpPr txBox="1"/>
          <p:nvPr/>
        </p:nvSpPr>
        <p:spPr>
          <a:xfrm>
            <a:off x="1427933" y="1512998"/>
            <a:ext cx="3665245" cy="395621"/>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送信ボタン　　　を押します</a:t>
            </a:r>
          </a:p>
        </p:txBody>
      </p:sp>
      <p:sp>
        <p:nvSpPr>
          <p:cNvPr id="13" name="テキスト ボックス 12">
            <a:extLst>
              <a:ext uri="{FF2B5EF4-FFF2-40B4-BE49-F238E27FC236}">
                <a16:creationId xmlns:a16="http://schemas.microsoft.com/office/drawing/2014/main" id="{4D083E19-EE5C-3016-B174-AE8FCA0E4D1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A348D2A5-B218-9D52-7AA4-CEF22FCB5104}"/>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キーワードに沿ったエッセイ</a:t>
            </a:r>
            <a:r>
              <a:rPr lang="ja-JP" altLang="en-US" dirty="0">
                <a:latin typeface="BIZ UDPゴシック" panose="020B0400000000000000" pitchFamily="50" charset="-128"/>
                <a:ea typeface="BIZ UDPゴシック" panose="020B0400000000000000" pitchFamily="50" charset="-128"/>
              </a:rPr>
              <a:t>が</a:t>
            </a:r>
            <a:endParaRPr lang="en-US" altLang="ja-JP"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生成されます</a:t>
            </a:r>
          </a:p>
        </p:txBody>
      </p:sp>
      <p:sp>
        <p:nvSpPr>
          <p:cNvPr id="18" name="四角形: 角を丸くする 17">
            <a:extLst>
              <a:ext uri="{FF2B5EF4-FFF2-40B4-BE49-F238E27FC236}">
                <a16:creationId xmlns:a16="http://schemas.microsoft.com/office/drawing/2014/main" id="{CDD3A2C0-5F0D-B93F-69ED-9D878D6C65B7}"/>
              </a:ext>
            </a:extLst>
          </p:cNvPr>
          <p:cNvSpPr/>
          <p:nvPr/>
        </p:nvSpPr>
        <p:spPr>
          <a:xfrm>
            <a:off x="3041012" y="5442010"/>
            <a:ext cx="381963" cy="3322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21" name="図 20" descr="グラフィカル ユーザー インターフェイス, テキスト, アプリケーション&#10;&#10;自動的に生成された説明">
            <a:extLst>
              <a:ext uri="{FF2B5EF4-FFF2-40B4-BE49-F238E27FC236}">
                <a16:creationId xmlns:a16="http://schemas.microsoft.com/office/drawing/2014/main" id="{5A845BB2-EA52-FFCB-B717-1F93E02607BE}"/>
              </a:ext>
            </a:extLst>
          </p:cNvPr>
          <p:cNvPicPr>
            <a:picLocks noChangeAspect="1"/>
          </p:cNvPicPr>
          <p:nvPr/>
        </p:nvPicPr>
        <p:blipFill rotWithShape="1">
          <a:blip r:embed="rId8"/>
          <a:srcRect l="77684" t="50710" r="19872" b="44269"/>
          <a:stretch/>
        </p:blipFill>
        <p:spPr>
          <a:xfrm>
            <a:off x="2643189" y="1550490"/>
            <a:ext cx="396000" cy="396000"/>
          </a:xfrm>
          <a:custGeom>
            <a:avLst/>
            <a:gdLst>
              <a:gd name="connsiteX0" fmla="*/ 234000 w 468000"/>
              <a:gd name="connsiteY0" fmla="*/ 0 h 468000"/>
              <a:gd name="connsiteX1" fmla="*/ 468000 w 468000"/>
              <a:gd name="connsiteY1" fmla="*/ 234000 h 468000"/>
              <a:gd name="connsiteX2" fmla="*/ 234000 w 468000"/>
              <a:gd name="connsiteY2" fmla="*/ 468000 h 468000"/>
              <a:gd name="connsiteX3" fmla="*/ 0 w 468000"/>
              <a:gd name="connsiteY3" fmla="*/ 234000 h 468000"/>
              <a:gd name="connsiteX4" fmla="*/ 234000 w 468000"/>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00" h="468000">
                <a:moveTo>
                  <a:pt x="234000" y="0"/>
                </a:moveTo>
                <a:cubicBezTo>
                  <a:pt x="363235" y="0"/>
                  <a:pt x="468000" y="104766"/>
                  <a:pt x="468000" y="234000"/>
                </a:cubicBezTo>
                <a:cubicBezTo>
                  <a:pt x="468000" y="363234"/>
                  <a:pt x="363235" y="468000"/>
                  <a:pt x="234000" y="468000"/>
                </a:cubicBezTo>
                <a:cubicBezTo>
                  <a:pt x="104766" y="468000"/>
                  <a:pt x="0" y="363234"/>
                  <a:pt x="0" y="234000"/>
                </a:cubicBezTo>
                <a:cubicBezTo>
                  <a:pt x="0" y="104766"/>
                  <a:pt x="104766" y="0"/>
                  <a:pt x="234000" y="0"/>
                </a:cubicBezTo>
                <a:close/>
              </a:path>
            </a:pathLst>
          </a:custGeom>
          <a:ln>
            <a:noFill/>
          </a:ln>
        </p:spPr>
      </p:pic>
      <p:sp>
        <p:nvSpPr>
          <p:cNvPr id="22" name="四角形: 角を丸くする 21">
            <a:extLst>
              <a:ext uri="{FF2B5EF4-FFF2-40B4-BE49-F238E27FC236}">
                <a16:creationId xmlns:a16="http://schemas.microsoft.com/office/drawing/2014/main" id="{52815BED-F8B9-2671-EEA4-0769431A32AD}"/>
              </a:ext>
            </a:extLst>
          </p:cNvPr>
          <p:cNvSpPr/>
          <p:nvPr/>
        </p:nvSpPr>
        <p:spPr>
          <a:xfrm>
            <a:off x="5887662" y="3629746"/>
            <a:ext cx="1795180" cy="1640088"/>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091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の可能性について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4" name="字幕 14">
            <a:extLst>
              <a:ext uri="{FF2B5EF4-FFF2-40B4-BE49-F238E27FC236}">
                <a16:creationId xmlns:a16="http://schemas.microsoft.com/office/drawing/2014/main" id="{223F92E2-94C9-F81E-C0A0-F6396D67AE78}"/>
              </a:ext>
            </a:extLst>
          </p:cNvPr>
          <p:cNvSpPr txBox="1">
            <a:spLocks/>
          </p:cNvSpPr>
          <p:nvPr/>
        </p:nvSpPr>
        <p:spPr>
          <a:xfrm>
            <a:off x="385687" y="1107763"/>
            <a:ext cx="8372626" cy="53145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このように、生成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を使えば一つのキーワードからでも瞬時に</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俳句やエッセイを生成することができます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俳句やエッセイだけでなく、同様のやり方で</a:t>
            </a:r>
            <a:r>
              <a:rPr lang="ja-JP" altLang="en-US" sz="2200" b="0" dirty="0">
                <a:solidFill>
                  <a:schemeClr val="accent1"/>
                </a:solidFill>
                <a:latin typeface="BIZ UDPゴシック" panose="020B0400000000000000" pitchFamily="50" charset="-128"/>
                <a:ea typeface="BIZ UDPゴシック" panose="020B0400000000000000" pitchFamily="50" charset="-128"/>
              </a:rPr>
              <a:t>「小説を書いて」と指示すれば物語性のある文章を生成でき、画像生成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であれば自分の好きな画像を、音声生成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であればメロディーや音声を生成することもできます</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0F68E054-A849-3033-6F61-DD64AD0F6BD3}"/>
              </a:ext>
            </a:extLst>
          </p:cNvPr>
          <p:cNvSpPr/>
          <p:nvPr/>
        </p:nvSpPr>
        <p:spPr>
          <a:xfrm>
            <a:off x="328108" y="4682295"/>
            <a:ext cx="8487784" cy="102708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5475" indent="-176213">
              <a:lnSpc>
                <a:spcPct val="130000"/>
              </a:lnSpc>
              <a:spcBef>
                <a:spcPts val="0"/>
              </a:spcBef>
            </a:pPr>
            <a:r>
              <a:rPr lang="ja-JP" altLang="en-US" sz="2000" b="1" dirty="0">
                <a:solidFill>
                  <a:schemeClr val="accent1"/>
                </a:solidFill>
                <a:latin typeface="BIZ UDPゴシック" panose="020B0400000000000000" pitchFamily="50" charset="-128"/>
                <a:ea typeface="BIZ UDPゴシック" panose="020B0400000000000000" pitchFamily="50" charset="-128"/>
              </a:rPr>
              <a:t>生成</a:t>
            </a:r>
            <a:r>
              <a:rPr lang="en-US" altLang="ja-JP" sz="2000" b="1" dirty="0">
                <a:solidFill>
                  <a:schemeClr val="accent1"/>
                </a:solidFill>
                <a:latin typeface="BIZ UDPゴシック" panose="020B0400000000000000" pitchFamily="50" charset="-128"/>
                <a:ea typeface="BIZ UDPゴシック" panose="020B0400000000000000" pitchFamily="50" charset="-128"/>
              </a:rPr>
              <a:t>AI</a:t>
            </a:r>
            <a:r>
              <a:rPr lang="ja-JP" altLang="en-US" sz="2000" b="1" dirty="0">
                <a:solidFill>
                  <a:schemeClr val="accent1"/>
                </a:solidFill>
                <a:latin typeface="BIZ UDPゴシック" panose="020B0400000000000000" pitchFamily="50" charset="-128"/>
                <a:ea typeface="BIZ UDPゴシック" panose="020B0400000000000000" pitchFamily="50" charset="-128"/>
              </a:rPr>
              <a:t>は使い方次第で様々なものを生成してくれるということを</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a:p>
            <a:pPr marL="625475" indent="-176213">
              <a:lnSpc>
                <a:spcPct val="130000"/>
              </a:lnSpc>
              <a:spcBef>
                <a:spcPts val="0"/>
              </a:spcBef>
            </a:pPr>
            <a:r>
              <a:rPr lang="ja-JP" altLang="en-US" sz="2000" b="1" dirty="0">
                <a:solidFill>
                  <a:schemeClr val="accent1"/>
                </a:solidFill>
                <a:latin typeface="BIZ UDPゴシック" panose="020B0400000000000000" pitchFamily="50" charset="-128"/>
                <a:ea typeface="BIZ UDPゴシック" panose="020B0400000000000000" pitchFamily="50" charset="-128"/>
              </a:rPr>
              <a:t>覚えておきましょう</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7078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の一歩進んだ</a:t>
            </a:r>
            <a:endPar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endParaRPr>
          </a:p>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使い方のご紹介</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56874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13" name="図 12" descr="アイコン&#10;&#10;自動的に生成された説明">
            <a:extLst>
              <a:ext uri="{FF2B5EF4-FFF2-40B4-BE49-F238E27FC236}">
                <a16:creationId xmlns:a16="http://schemas.microsoft.com/office/drawing/2014/main" id="{11B627EF-4E91-9021-B5C1-4BE4BF7506BC}"/>
              </a:ext>
            </a:extLst>
          </p:cNvPr>
          <p:cNvPicPr>
            <a:picLocks noChangeAspect="1"/>
          </p:cNvPicPr>
          <p:nvPr/>
        </p:nvPicPr>
        <p:blipFill>
          <a:blip r:embed="rId6"/>
          <a:stretch>
            <a:fillRect/>
          </a:stretch>
        </p:blipFill>
        <p:spPr>
          <a:xfrm>
            <a:off x="225911" y="1630232"/>
            <a:ext cx="744810" cy="1149136"/>
          </a:xfrm>
          <a:prstGeom prst="rect">
            <a:avLst/>
          </a:prstGeom>
        </p:spPr>
      </p:pic>
      <p:sp>
        <p:nvSpPr>
          <p:cNvPr id="59" name="フリーフォーム: 図形 58">
            <a:extLst>
              <a:ext uri="{FF2B5EF4-FFF2-40B4-BE49-F238E27FC236}">
                <a16:creationId xmlns:a16="http://schemas.microsoft.com/office/drawing/2014/main" id="{FE1CD924-2A79-4C17-6F52-253A4E67B72E}"/>
              </a:ext>
            </a:extLst>
          </p:cNvPr>
          <p:cNvSpPr/>
          <p:nvPr/>
        </p:nvSpPr>
        <p:spPr>
          <a:xfrm>
            <a:off x="1115451" y="1527534"/>
            <a:ext cx="6671401" cy="1459383"/>
          </a:xfrm>
          <a:custGeom>
            <a:avLst/>
            <a:gdLst>
              <a:gd name="connsiteX0" fmla="*/ 484931 w 6671401"/>
              <a:gd name="connsiteY0" fmla="*/ 0 h 1459383"/>
              <a:gd name="connsiteX1" fmla="*/ 6428166 w 6671401"/>
              <a:gd name="connsiteY1" fmla="*/ 0 h 1459383"/>
              <a:gd name="connsiteX2" fmla="*/ 6671401 w 6671401"/>
              <a:gd name="connsiteY2" fmla="*/ 243235 h 1459383"/>
              <a:gd name="connsiteX3" fmla="*/ 6671401 w 6671401"/>
              <a:gd name="connsiteY3" fmla="*/ 1216148 h 1459383"/>
              <a:gd name="connsiteX4" fmla="*/ 6428166 w 6671401"/>
              <a:gd name="connsiteY4" fmla="*/ 1459383 h 1459383"/>
              <a:gd name="connsiteX5" fmla="*/ 484931 w 6671401"/>
              <a:gd name="connsiteY5" fmla="*/ 1459383 h 1459383"/>
              <a:gd name="connsiteX6" fmla="*/ 241696 w 6671401"/>
              <a:gd name="connsiteY6" fmla="*/ 1216148 h 1459383"/>
              <a:gd name="connsiteX7" fmla="*/ 241696 w 6671401"/>
              <a:gd name="connsiteY7" fmla="*/ 459387 h 1459383"/>
              <a:gd name="connsiteX8" fmla="*/ 166268 w 6671401"/>
              <a:gd name="connsiteY8" fmla="*/ 452491 h 1459383"/>
              <a:gd name="connsiteX9" fmla="*/ 0 w 6671401"/>
              <a:gd name="connsiteY9" fmla="*/ 481540 h 1459383"/>
              <a:gd name="connsiteX10" fmla="*/ 188004 w 6671401"/>
              <a:gd name="connsiteY10" fmla="*/ 334645 h 1459383"/>
              <a:gd name="connsiteX11" fmla="*/ 241696 w 6671401"/>
              <a:gd name="connsiteY11" fmla="*/ 314791 h 1459383"/>
              <a:gd name="connsiteX12" fmla="*/ 241696 w 6671401"/>
              <a:gd name="connsiteY12" fmla="*/ 243235 h 1459383"/>
              <a:gd name="connsiteX13" fmla="*/ 484931 w 6671401"/>
              <a:gd name="connsiteY13" fmla="*/ 0 h 14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71401" h="1459383">
                <a:moveTo>
                  <a:pt x="484931" y="0"/>
                </a:moveTo>
                <a:lnTo>
                  <a:pt x="6428166" y="0"/>
                </a:lnTo>
                <a:cubicBezTo>
                  <a:pt x="6562501" y="0"/>
                  <a:pt x="6671401" y="108900"/>
                  <a:pt x="6671401" y="243235"/>
                </a:cubicBezTo>
                <a:lnTo>
                  <a:pt x="6671401" y="1216148"/>
                </a:lnTo>
                <a:cubicBezTo>
                  <a:pt x="6671401" y="1350483"/>
                  <a:pt x="6562501" y="1459383"/>
                  <a:pt x="6428166" y="1459383"/>
                </a:cubicBezTo>
                <a:lnTo>
                  <a:pt x="484931" y="1459383"/>
                </a:lnTo>
                <a:cubicBezTo>
                  <a:pt x="350596" y="1459383"/>
                  <a:pt x="241696" y="1350483"/>
                  <a:pt x="241696" y="1216148"/>
                </a:cubicBezTo>
                <a:lnTo>
                  <a:pt x="241696" y="459387"/>
                </a:lnTo>
                <a:lnTo>
                  <a:pt x="166268" y="452491"/>
                </a:lnTo>
                <a:cubicBezTo>
                  <a:pt x="114196" y="452442"/>
                  <a:pt x="58979" y="461734"/>
                  <a:pt x="0" y="481540"/>
                </a:cubicBezTo>
                <a:cubicBezTo>
                  <a:pt x="61889" y="414553"/>
                  <a:pt x="124520" y="366345"/>
                  <a:pt x="188004" y="334645"/>
                </a:cubicBezTo>
                <a:lnTo>
                  <a:pt x="241696" y="314791"/>
                </a:lnTo>
                <a:lnTo>
                  <a:pt x="241696" y="243235"/>
                </a:lnTo>
                <a:cubicBezTo>
                  <a:pt x="241696" y="108900"/>
                  <a:pt x="350596" y="0"/>
                  <a:pt x="484931" y="0"/>
                </a:cubicBezTo>
                <a:close/>
              </a:path>
            </a:pathLst>
          </a:cu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468000" tIns="108000" rtlCol="0" anchor="t">
            <a:noAutofit/>
          </a:bodyP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趣味として長く続けることができる習い事を</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3</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つ教えてください</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tx1"/>
                </a:solidFill>
                <a:latin typeface="BIZ UDPゴシック" panose="020B0400000000000000" pitchFamily="50" charset="-128"/>
                <a:ea typeface="BIZ UDPゴシック" panose="020B0400000000000000" pitchFamily="50" charset="-128"/>
              </a:rPr>
              <a:t>・人と関わることができるものを提示してください</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・健康に良いものを提示してください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・おすすめの理由も詳しく教えてください</a:t>
            </a:r>
          </a:p>
        </p:txBody>
      </p:sp>
      <p:pic>
        <p:nvPicPr>
          <p:cNvPr id="18" name="図 17" descr="アイコン&#10;&#10;自動的に生成された説明">
            <a:extLst>
              <a:ext uri="{FF2B5EF4-FFF2-40B4-BE49-F238E27FC236}">
                <a16:creationId xmlns:a16="http://schemas.microsoft.com/office/drawing/2014/main" id="{1F163FC0-688B-80E4-72D6-277FFBE2C173}"/>
              </a:ext>
            </a:extLst>
          </p:cNvPr>
          <p:cNvPicPr>
            <a:picLocks noChangeAspect="1"/>
          </p:cNvPicPr>
          <p:nvPr/>
        </p:nvPicPr>
        <p:blipFill rotWithShape="1">
          <a:blip r:embed="rId7"/>
          <a:srcRect l="58358" b="59821"/>
          <a:stretch/>
        </p:blipFill>
        <p:spPr>
          <a:xfrm>
            <a:off x="8066644" y="4018123"/>
            <a:ext cx="995691" cy="922832"/>
          </a:xfrm>
          <a:prstGeom prst="rect">
            <a:avLst/>
          </a:prstGeom>
        </p:spPr>
      </p:pic>
      <p:sp>
        <p:nvSpPr>
          <p:cNvPr id="60" name="フリーフォーム: 図形 59">
            <a:extLst>
              <a:ext uri="{FF2B5EF4-FFF2-40B4-BE49-F238E27FC236}">
                <a16:creationId xmlns:a16="http://schemas.microsoft.com/office/drawing/2014/main" id="{3808705A-79E7-A1EB-47B0-45D7BF5D78C7}"/>
              </a:ext>
            </a:extLst>
          </p:cNvPr>
          <p:cNvSpPr/>
          <p:nvPr/>
        </p:nvSpPr>
        <p:spPr>
          <a:xfrm>
            <a:off x="1357143" y="3071839"/>
            <a:ext cx="6662037" cy="3640156"/>
          </a:xfrm>
          <a:custGeom>
            <a:avLst/>
            <a:gdLst>
              <a:gd name="connsiteX0" fmla="*/ 606705 w 6662037"/>
              <a:gd name="connsiteY0" fmla="*/ 0 h 3640156"/>
              <a:gd name="connsiteX1" fmla="*/ 5822999 w 6662037"/>
              <a:gd name="connsiteY1" fmla="*/ 0 h 3640156"/>
              <a:gd name="connsiteX2" fmla="*/ 6429704 w 6662037"/>
              <a:gd name="connsiteY2" fmla="*/ 606705 h 3640156"/>
              <a:gd name="connsiteX3" fmla="*/ 6429704 w 6662037"/>
              <a:gd name="connsiteY3" fmla="*/ 1045315 h 3640156"/>
              <a:gd name="connsiteX4" fmla="*/ 6435154 w 6662037"/>
              <a:gd name="connsiteY4" fmla="*/ 1045513 h 3640156"/>
              <a:gd name="connsiteX5" fmla="*/ 6662037 w 6662037"/>
              <a:gd name="connsiteY5" fmla="*/ 1208816 h 3640156"/>
              <a:gd name="connsiteX6" fmla="*/ 6436614 w 6662037"/>
              <a:gd name="connsiteY6" fmla="*/ 1179975 h 3640156"/>
              <a:gd name="connsiteX7" fmla="*/ 6429704 w 6662037"/>
              <a:gd name="connsiteY7" fmla="*/ 1181879 h 3640156"/>
              <a:gd name="connsiteX8" fmla="*/ 6429704 w 6662037"/>
              <a:gd name="connsiteY8" fmla="*/ 3033451 h 3640156"/>
              <a:gd name="connsiteX9" fmla="*/ 5822999 w 6662037"/>
              <a:gd name="connsiteY9" fmla="*/ 3640156 h 3640156"/>
              <a:gd name="connsiteX10" fmla="*/ 606705 w 6662037"/>
              <a:gd name="connsiteY10" fmla="*/ 3640156 h 3640156"/>
              <a:gd name="connsiteX11" fmla="*/ 0 w 6662037"/>
              <a:gd name="connsiteY11" fmla="*/ 3033451 h 3640156"/>
              <a:gd name="connsiteX12" fmla="*/ 0 w 6662037"/>
              <a:gd name="connsiteY12" fmla="*/ 606705 h 3640156"/>
              <a:gd name="connsiteX13" fmla="*/ 606705 w 6662037"/>
              <a:gd name="connsiteY13" fmla="*/ 0 h 36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2037" h="3640156">
                <a:moveTo>
                  <a:pt x="606705" y="0"/>
                </a:moveTo>
                <a:lnTo>
                  <a:pt x="5822999" y="0"/>
                </a:lnTo>
                <a:cubicBezTo>
                  <a:pt x="6158073" y="0"/>
                  <a:pt x="6429704" y="271631"/>
                  <a:pt x="6429704" y="606705"/>
                </a:cubicBezTo>
                <a:lnTo>
                  <a:pt x="6429704" y="1045315"/>
                </a:lnTo>
                <a:lnTo>
                  <a:pt x="6435154" y="1045513"/>
                </a:lnTo>
                <a:cubicBezTo>
                  <a:pt x="6528756" y="1058226"/>
                  <a:pt x="6605651" y="1108595"/>
                  <a:pt x="6662037" y="1208816"/>
                </a:cubicBezTo>
                <a:cubicBezTo>
                  <a:pt x="6586763" y="1172059"/>
                  <a:pt x="6512040" y="1164676"/>
                  <a:pt x="6436614" y="1179975"/>
                </a:cubicBezTo>
                <a:lnTo>
                  <a:pt x="6429704" y="1181879"/>
                </a:lnTo>
                <a:lnTo>
                  <a:pt x="6429704" y="3033451"/>
                </a:lnTo>
                <a:cubicBezTo>
                  <a:pt x="6429704" y="3368525"/>
                  <a:pt x="6158073" y="3640156"/>
                  <a:pt x="5822999" y="3640156"/>
                </a:cubicBezTo>
                <a:lnTo>
                  <a:pt x="606705" y="3640156"/>
                </a:lnTo>
                <a:cubicBezTo>
                  <a:pt x="271631" y="3640156"/>
                  <a:pt x="0" y="3368525"/>
                  <a:pt x="0" y="3033451"/>
                </a:cubicBezTo>
                <a:lnTo>
                  <a:pt x="0" y="606705"/>
                </a:lnTo>
                <a:cubicBezTo>
                  <a:pt x="0" y="271631"/>
                  <a:pt x="271631" y="0"/>
                  <a:pt x="606705" y="0"/>
                </a:cubicBezTo>
                <a:close/>
              </a:path>
            </a:pathLst>
          </a:custGeom>
          <a:solidFill>
            <a:schemeClr val="accent4">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252000" tIns="216000" rIns="396000" rtlCol="0" anchor="t">
            <a:noAutofit/>
          </a:bodyPr>
          <a:lstStyle/>
          <a:p>
            <a:pPr marL="265113" indent="-265113">
              <a:lnSpc>
                <a:spcPct val="130000"/>
              </a:lnSpc>
              <a:buAutoNum type="arabicPeriod"/>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ダンス（社交ダンス、サルサダンスなど）</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ダンスは音楽とともに楽しめるため、モチベーションを保ちやすく自然と続けたくなります。また、レッスン等で他の参加者と交流を深めることができ、体を動かすことで心肺機能を向上させ、筋力や柔軟性を高める効果があり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2. </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ヨガ</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ヨガスタジオに通うことで、交流が生まれやすく、ストレス解消や精神的なリラックス効果も非常に高いです。また、年齢や体力に関係なく誰でも始めやすく、続けやすいです。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3. </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グループウォーキングやハイキング</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共通の興味を持った人々と一緒に楽しむことができ、健康に良い影響を与えながら、自然の中で会話を楽しむことができます。　　　　　　　　　　　　　　　</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p>
        </p:txBody>
      </p:sp>
      <p:sp>
        <p:nvSpPr>
          <p:cNvPr id="46" name="タイトル 1">
            <a:extLst>
              <a:ext uri="{FF2B5EF4-FFF2-40B4-BE49-F238E27FC236}">
                <a16:creationId xmlns:a16="http://schemas.microsoft.com/office/drawing/2014/main" id="{398725FC-8CEE-4A99-DF82-0EB1D116645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47" name="タイトル 1">
            <a:extLst>
              <a:ext uri="{FF2B5EF4-FFF2-40B4-BE49-F238E27FC236}">
                <a16:creationId xmlns:a16="http://schemas.microsoft.com/office/drawing/2014/main" id="{506DDFBB-86A3-962D-273B-AE48F1DA1CE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1 </a:t>
            </a:r>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を使った情報検索</a:t>
            </a:r>
          </a:p>
        </p:txBody>
      </p:sp>
      <p:sp>
        <p:nvSpPr>
          <p:cNvPr id="48" name="字幕 14">
            <a:extLst>
              <a:ext uri="{FF2B5EF4-FFF2-40B4-BE49-F238E27FC236}">
                <a16:creationId xmlns:a16="http://schemas.microsoft.com/office/drawing/2014/main" id="{C9819027-2806-1479-E588-3056D21BFC2F}"/>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を使って情報検索をしてみましょう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49" name="楕円 48">
            <a:extLst>
              <a:ext uri="{FF2B5EF4-FFF2-40B4-BE49-F238E27FC236}">
                <a16:creationId xmlns:a16="http://schemas.microsoft.com/office/drawing/2014/main" id="{6DAC86EB-CBD2-12C5-67A4-3A2EF86B1972}"/>
              </a:ext>
            </a:extLst>
          </p:cNvPr>
          <p:cNvSpPr/>
          <p:nvPr/>
        </p:nvSpPr>
        <p:spPr>
          <a:xfrm>
            <a:off x="7579603" y="1464979"/>
            <a:ext cx="1424321" cy="749053"/>
          </a:xfrm>
          <a:prstGeom prst="ellipse">
            <a:avLst/>
          </a:prstGeom>
          <a:gradFill>
            <a:gsLst>
              <a:gs pos="48000">
                <a:schemeClr val="accent1">
                  <a:lumMod val="20000"/>
                  <a:lumOff val="80000"/>
                </a:schemeClr>
              </a:gs>
              <a:gs pos="100000">
                <a:schemeClr val="accent1">
                  <a:lumMod val="40000"/>
                  <a:lumOff val="60000"/>
                </a:schemeClr>
              </a:gs>
            </a:gsLst>
            <a:lin ang="5400000" scaled="1"/>
          </a:gra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検索結果を</a:t>
            </a: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指示</a:t>
            </a:r>
          </a:p>
        </p:txBody>
      </p:sp>
      <p:cxnSp>
        <p:nvCxnSpPr>
          <p:cNvPr id="50" name="直線矢印コネクタ 49">
            <a:extLst>
              <a:ext uri="{FF2B5EF4-FFF2-40B4-BE49-F238E27FC236}">
                <a16:creationId xmlns:a16="http://schemas.microsoft.com/office/drawing/2014/main" id="{EE73C86A-6876-7CCB-B833-7BFA8C9AA5E7}"/>
              </a:ext>
            </a:extLst>
          </p:cNvPr>
          <p:cNvCxnSpPr>
            <a:cxnSpLocks/>
            <a:stCxn id="49" idx="4"/>
            <a:endCxn id="52" idx="0"/>
          </p:cNvCxnSpPr>
          <p:nvPr/>
        </p:nvCxnSpPr>
        <p:spPr>
          <a:xfrm>
            <a:off x="8291764" y="2214032"/>
            <a:ext cx="0" cy="988935"/>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楕円 51">
            <a:extLst>
              <a:ext uri="{FF2B5EF4-FFF2-40B4-BE49-F238E27FC236}">
                <a16:creationId xmlns:a16="http://schemas.microsoft.com/office/drawing/2014/main" id="{13C0CA8C-12B6-5D37-AE44-0944A06B2D26}"/>
              </a:ext>
            </a:extLst>
          </p:cNvPr>
          <p:cNvSpPr/>
          <p:nvPr/>
        </p:nvSpPr>
        <p:spPr>
          <a:xfrm>
            <a:off x="7579603" y="3202967"/>
            <a:ext cx="1424321" cy="749053"/>
          </a:xfrm>
          <a:prstGeom prst="ellipse">
            <a:avLst/>
          </a:prstGeom>
          <a:gradFill>
            <a:gsLst>
              <a:gs pos="48000">
                <a:schemeClr val="accent4">
                  <a:lumMod val="60000"/>
                  <a:lumOff val="40000"/>
                </a:schemeClr>
              </a:gs>
              <a:gs pos="100000">
                <a:schemeClr val="accent4">
                  <a:lumMod val="75000"/>
                </a:schemeClr>
              </a:gs>
            </a:gsLst>
            <a:lin ang="5400000" scaled="1"/>
          </a:gra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整理された</a:t>
            </a: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検索結果を</a:t>
            </a: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表示</a:t>
            </a:r>
          </a:p>
        </p:txBody>
      </p:sp>
      <p:sp>
        <p:nvSpPr>
          <p:cNvPr id="2" name="テキスト ボックス 1">
            <a:extLst>
              <a:ext uri="{FF2B5EF4-FFF2-40B4-BE49-F238E27FC236}">
                <a16:creationId xmlns:a16="http://schemas.microsoft.com/office/drawing/2014/main" id="{DFBBEFF3-4B13-0805-5D91-917FA83175B9}"/>
              </a:ext>
            </a:extLst>
          </p:cNvPr>
          <p:cNvSpPr txBox="1"/>
          <p:nvPr/>
        </p:nvSpPr>
        <p:spPr>
          <a:xfrm>
            <a:off x="7819126" y="5278146"/>
            <a:ext cx="1305311" cy="1229888"/>
          </a:xfrm>
          <a:prstGeom prst="rect">
            <a:avLst/>
          </a:prstGeom>
          <a:noFill/>
        </p:spPr>
        <p:txBody>
          <a:bodyPr wrap="square" lIns="0" tIns="0" rIns="0" bIns="0" rtlCol="0">
            <a:spAutoFit/>
          </a:bodyPr>
          <a:lstStyle/>
          <a:p>
            <a:pPr algn="l">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en-US" altLang="ja-JP" sz="1600" dirty="0">
                <a:solidFill>
                  <a:schemeClr val="accent1"/>
                </a:solidFill>
                <a:latin typeface="BIZ UDPゴシック" panose="020B0400000000000000" pitchFamily="50" charset="-128"/>
                <a:ea typeface="BIZ UDPゴシック" panose="020B0400000000000000" pitchFamily="50" charset="-128"/>
              </a:rPr>
              <a:t>ChatGPT</a:t>
            </a:r>
          </a:p>
          <a:p>
            <a:pPr algn="l">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(GPT-4)</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との実際の会話から一部抜粋</a:t>
            </a:r>
          </a:p>
        </p:txBody>
      </p:sp>
    </p:spTree>
    <p:extLst>
      <p:ext uri="{BB962C8B-B14F-4D97-AF65-F5344CB8AC3E}">
        <p14:creationId xmlns:p14="http://schemas.microsoft.com/office/powerpoint/2010/main" val="420528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F5041F4B-FE74-5CD8-79D3-321283933574}"/>
              </a:ext>
            </a:extLst>
          </p:cNvPr>
          <p:cNvGrpSpPr/>
          <p:nvPr/>
        </p:nvGrpSpPr>
        <p:grpSpPr>
          <a:xfrm>
            <a:off x="1866900" y="1199987"/>
            <a:ext cx="6958068" cy="2606383"/>
            <a:chOff x="1818414" y="1252441"/>
            <a:chExt cx="6958068" cy="2606383"/>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1714096"/>
              <a:ext cx="6229226" cy="214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とは</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の仕組み</a:t>
              </a:r>
              <a:r>
                <a:rPr lang="en-US" altLang="ja-JP" dirty="0">
                  <a:ln w="0"/>
                  <a:solidFill>
                    <a:prstClr val="black"/>
                  </a:solidFill>
                  <a:latin typeface="BIZ UDPゴシック" panose="020B0400000000000000" pitchFamily="50" charset="-128"/>
                  <a:ea typeface="BIZ UDPゴシック" panose="020B0400000000000000" pitchFamily="50" charset="-128"/>
                </a:rPr>
                <a:t>……………………………………………P3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の特徴・種類</a:t>
              </a:r>
              <a:r>
                <a:rPr lang="en-US" altLang="ja-JP" dirty="0">
                  <a:ln w="0"/>
                  <a:solidFill>
                    <a:prstClr val="black"/>
                  </a:solidFill>
                  <a:latin typeface="BIZ UDPゴシック" panose="020B0400000000000000" pitchFamily="50" charset="-128"/>
                  <a:ea typeface="BIZ UDPゴシック" panose="020B0400000000000000" pitchFamily="50" charset="-128"/>
                </a:rPr>
                <a:t>…………………………………………P4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具体的な活用場面</a:t>
              </a:r>
              <a:r>
                <a:rPr lang="en-US" altLang="ja-JP" dirty="0">
                  <a:ln w="0"/>
                  <a:solidFill>
                    <a:prstClr val="black"/>
                  </a:solidFill>
                  <a:latin typeface="BIZ UDPゴシック" panose="020B0400000000000000" pitchFamily="50" charset="-128"/>
                  <a:ea typeface="BIZ UDPゴシック" panose="020B0400000000000000" pitchFamily="50" charset="-128"/>
                </a:rPr>
                <a:t>…………………………………………P5</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714095"/>
              <a:ext cx="675592" cy="2144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 </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とは</a:t>
              </a:r>
            </a:p>
          </p:txBody>
        </p:sp>
      </p:grpSp>
      <p:grpSp>
        <p:nvGrpSpPr>
          <p:cNvPr id="8" name="グループ化 7">
            <a:extLst>
              <a:ext uri="{FF2B5EF4-FFF2-40B4-BE49-F238E27FC236}">
                <a16:creationId xmlns:a16="http://schemas.microsoft.com/office/drawing/2014/main" id="{C3786470-5AF2-BB4E-59AF-095DD725ED98}"/>
              </a:ext>
            </a:extLst>
          </p:cNvPr>
          <p:cNvGrpSpPr/>
          <p:nvPr/>
        </p:nvGrpSpPr>
        <p:grpSpPr>
          <a:xfrm>
            <a:off x="1866900" y="3684615"/>
            <a:ext cx="6958068" cy="1767478"/>
            <a:chOff x="1818414" y="1252441"/>
            <a:chExt cx="6958068" cy="1767478"/>
          </a:xfrm>
        </p:grpSpPr>
        <p:sp>
          <p:nvSpPr>
            <p:cNvPr id="9" name="正方形/長方形 8">
              <a:extLst>
                <a:ext uri="{FF2B5EF4-FFF2-40B4-BE49-F238E27FC236}">
                  <a16:creationId xmlns:a16="http://schemas.microsoft.com/office/drawing/2014/main" id="{D719C116-BF0B-1187-B90D-3B9D842BDC10}"/>
                </a:ext>
              </a:extLst>
            </p:cNvPr>
            <p:cNvSpPr/>
            <p:nvPr/>
          </p:nvSpPr>
          <p:spPr>
            <a:xfrm>
              <a:off x="2547256" y="1714097"/>
              <a:ext cx="6229226" cy="935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簡単なキーワードから俳句を生成してみましょう</a:t>
              </a:r>
              <a:r>
                <a:rPr lang="en-US" altLang="ja-JP" dirty="0">
                  <a:ln w="0"/>
                  <a:solidFill>
                    <a:prstClr val="black"/>
                  </a:solidFill>
                  <a:latin typeface="BIZ UDPゴシック" panose="020B0400000000000000" pitchFamily="50" charset="-128"/>
                  <a:ea typeface="BIZ UDPゴシック" panose="020B0400000000000000" pitchFamily="50" charset="-128"/>
                </a:rPr>
                <a:t>…………P7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同じキーワードでエッセイを生成してみましょう</a:t>
              </a:r>
              <a:r>
                <a:rPr lang="en-US" altLang="ja-JP" dirty="0">
                  <a:ln w="0"/>
                  <a:solidFill>
                    <a:prstClr val="black"/>
                  </a:solidFill>
                  <a:latin typeface="BIZ UDPゴシック" panose="020B0400000000000000" pitchFamily="50" charset="-128"/>
                  <a:ea typeface="BIZ UDPゴシック" panose="020B0400000000000000" pitchFamily="50" charset="-128"/>
                </a:rPr>
                <a:t>………P11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の可能性について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…………………………………P14</a:t>
              </a:r>
              <a:endParaRPr lang="ja-JP" altLang="en-US" dirty="0">
                <a:ln w="0"/>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5AB51A3B-20AB-302E-B10F-3368AB103197}"/>
                </a:ext>
              </a:extLst>
            </p:cNvPr>
            <p:cNvSpPr/>
            <p:nvPr/>
          </p:nvSpPr>
          <p:spPr>
            <a:xfrm>
              <a:off x="1871664" y="1714096"/>
              <a:ext cx="675592" cy="1305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 </a:t>
              </a:r>
            </a:p>
          </p:txBody>
        </p:sp>
        <p:sp>
          <p:nvSpPr>
            <p:cNvPr id="11" name="テキスト ボックス 10">
              <a:extLst>
                <a:ext uri="{FF2B5EF4-FFF2-40B4-BE49-F238E27FC236}">
                  <a16:creationId xmlns:a16="http://schemas.microsoft.com/office/drawing/2014/main" id="{67620CA8-29D5-0645-876E-E5B33C244753}"/>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を使ってみよう</a:t>
              </a:r>
            </a:p>
          </p:txBody>
        </p:sp>
      </p:grpSp>
    </p:spTree>
    <p:extLst>
      <p:ext uri="{BB962C8B-B14F-4D97-AF65-F5344CB8AC3E}">
        <p14:creationId xmlns:p14="http://schemas.microsoft.com/office/powerpoint/2010/main" val="344528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1 </a:t>
            </a:r>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を使った情報検索</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8" name="字幕 14">
            <a:extLst>
              <a:ext uri="{FF2B5EF4-FFF2-40B4-BE49-F238E27FC236}">
                <a16:creationId xmlns:a16="http://schemas.microsoft.com/office/drawing/2014/main" id="{CE0DB8E0-15B7-FDB6-ED7F-28D2AE0CD132}"/>
              </a:ext>
            </a:extLst>
          </p:cNvPr>
          <p:cNvSpPr txBox="1">
            <a:spLocks/>
          </p:cNvSpPr>
          <p:nvPr/>
        </p:nvSpPr>
        <p:spPr>
          <a:xfrm>
            <a:off x="630147" y="1649797"/>
            <a:ext cx="8372626" cy="48482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情報検索の活用場面としては、ほかに</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などが挙げられます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を効果的に活用することで、情報検索の幅が広がります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気になるものがあれば実際にご自身で検索してみましょう</a:t>
            </a:r>
            <a:endParaRPr lang="en-US" altLang="ja-JP" sz="2200" b="0" dirty="0">
              <a:latin typeface="BIZ UDPゴシック" panose="020B0400000000000000" pitchFamily="50" charset="-128"/>
              <a:ea typeface="BIZ UDPゴシック" panose="020B0400000000000000" pitchFamily="50" charset="-128"/>
            </a:endParaRPr>
          </a:p>
        </p:txBody>
      </p:sp>
      <p:sp>
        <p:nvSpPr>
          <p:cNvPr id="9" name="字幕 14">
            <a:extLst>
              <a:ext uri="{FF2B5EF4-FFF2-40B4-BE49-F238E27FC236}">
                <a16:creationId xmlns:a16="http://schemas.microsoft.com/office/drawing/2014/main" id="{A576DFD9-E200-840D-8E28-42DEF2B04979}"/>
              </a:ext>
            </a:extLst>
          </p:cNvPr>
          <p:cNvSpPr txBox="1">
            <a:spLocks/>
          </p:cNvSpPr>
          <p:nvPr/>
        </p:nvSpPr>
        <p:spPr>
          <a:xfrm>
            <a:off x="417097" y="1070878"/>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その他の検索例</a:t>
            </a:r>
          </a:p>
        </p:txBody>
      </p:sp>
      <p:grpSp>
        <p:nvGrpSpPr>
          <p:cNvPr id="22" name="グループ化 21">
            <a:extLst>
              <a:ext uri="{FF2B5EF4-FFF2-40B4-BE49-F238E27FC236}">
                <a16:creationId xmlns:a16="http://schemas.microsoft.com/office/drawing/2014/main" id="{7D7635E3-EFA3-1F17-499B-F000CA1B94D2}"/>
              </a:ext>
            </a:extLst>
          </p:cNvPr>
          <p:cNvGrpSpPr/>
          <p:nvPr/>
        </p:nvGrpSpPr>
        <p:grpSpPr>
          <a:xfrm>
            <a:off x="448426" y="2500186"/>
            <a:ext cx="8247140" cy="2281134"/>
            <a:chOff x="448426" y="2500186"/>
            <a:chExt cx="8247140" cy="1857629"/>
          </a:xfrm>
          <a:solidFill>
            <a:schemeClr val="accent1">
              <a:lumMod val="20000"/>
              <a:lumOff val="80000"/>
            </a:schemeClr>
          </a:solidFill>
        </p:grpSpPr>
        <p:grpSp>
          <p:nvGrpSpPr>
            <p:cNvPr id="14" name="グループ化 13">
              <a:extLst>
                <a:ext uri="{FF2B5EF4-FFF2-40B4-BE49-F238E27FC236}">
                  <a16:creationId xmlns:a16="http://schemas.microsoft.com/office/drawing/2014/main" id="{911D3FBC-D882-4733-D199-4EB73E84ABF6}"/>
                </a:ext>
              </a:extLst>
            </p:cNvPr>
            <p:cNvGrpSpPr/>
            <p:nvPr/>
          </p:nvGrpSpPr>
          <p:grpSpPr>
            <a:xfrm>
              <a:off x="448426" y="2500186"/>
              <a:ext cx="8247140" cy="792000"/>
              <a:chOff x="929309" y="2399466"/>
              <a:chExt cx="8247140" cy="792000"/>
            </a:xfrm>
            <a:grpFill/>
          </p:grpSpPr>
          <p:sp>
            <p:nvSpPr>
              <p:cNvPr id="4" name="四角形: 角を丸くする 3">
                <a:extLst>
                  <a:ext uri="{FF2B5EF4-FFF2-40B4-BE49-F238E27FC236}">
                    <a16:creationId xmlns:a16="http://schemas.microsoft.com/office/drawing/2014/main" id="{397A27DA-E4B7-27E7-294F-CDCC78EE5AA5}"/>
                  </a:ext>
                </a:extLst>
              </p:cNvPr>
              <p:cNvSpPr/>
              <p:nvPr/>
            </p:nvSpPr>
            <p:spPr>
              <a:xfrm>
                <a:off x="929309" y="2399466"/>
                <a:ext cx="2664000" cy="792000"/>
              </a:xfrm>
              <a:prstGeom prst="roundRect">
                <a:avLst>
                  <a:gd name="adj" fmla="val 23477"/>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料理のレシピ検索</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A363F683-772E-9573-857D-7C50F8A0C61E}"/>
                  </a:ext>
                </a:extLst>
              </p:cNvPr>
              <p:cNvSpPr/>
              <p:nvPr/>
            </p:nvSpPr>
            <p:spPr>
              <a:xfrm>
                <a:off x="372087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製品企画のための</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市場動向調査の補助</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F40D6723-BECE-65D2-26DF-C10B8E7A53F6}"/>
                  </a:ext>
                </a:extLst>
              </p:cNvPr>
              <p:cNvSpPr/>
              <p:nvPr/>
            </p:nvSpPr>
            <p:spPr>
              <a:xfrm>
                <a:off x="651244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dirty="0">
                    <a:solidFill>
                      <a:sysClr val="windowText" lastClr="000000"/>
                    </a:solidFill>
                    <a:latin typeface="BIZ UDPゴシック" panose="020B0400000000000000" pitchFamily="50" charset="-128"/>
                    <a:ea typeface="BIZ UDPゴシック" panose="020B0400000000000000" pitchFamily="50" charset="-128"/>
                  </a:rPr>
                  <a:t>特定の</a:t>
                </a: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地域の</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飲食店検索</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30F91ADD-8150-16F4-36DB-683699FBFE08}"/>
                </a:ext>
              </a:extLst>
            </p:cNvPr>
            <p:cNvGrpSpPr/>
            <p:nvPr/>
          </p:nvGrpSpPr>
          <p:grpSpPr>
            <a:xfrm>
              <a:off x="448426" y="3565815"/>
              <a:ext cx="8247140" cy="792000"/>
              <a:chOff x="929309" y="2399466"/>
              <a:chExt cx="8247140" cy="792000"/>
            </a:xfrm>
            <a:grpFill/>
          </p:grpSpPr>
          <p:sp>
            <p:nvSpPr>
              <p:cNvPr id="16" name="四角形: 角を丸くする 15">
                <a:extLst>
                  <a:ext uri="{FF2B5EF4-FFF2-40B4-BE49-F238E27FC236}">
                    <a16:creationId xmlns:a16="http://schemas.microsoft.com/office/drawing/2014/main" id="{5EC71AEA-DF5C-5EA8-3370-35EF21713F22}"/>
                  </a:ext>
                </a:extLst>
              </p:cNvPr>
              <p:cNvSpPr/>
              <p:nvPr/>
            </p:nvSpPr>
            <p:spPr>
              <a:xfrm>
                <a:off x="929309" y="2399466"/>
                <a:ext cx="2664000" cy="792000"/>
              </a:xfrm>
              <a:prstGeom prst="roundRect">
                <a:avLst>
                  <a:gd name="adj" fmla="val 23477"/>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生活スタイルに合わせた趣味の提案</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B34A87F7-6462-6753-676D-91B31B24658F}"/>
                  </a:ext>
                </a:extLst>
              </p:cNvPr>
              <p:cNvSpPr/>
              <p:nvPr/>
            </p:nvSpPr>
            <p:spPr>
              <a:xfrm>
                <a:off x="372087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歴史的な出来事の</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背景と影響</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B7992E56-A4B4-E1BE-1A71-310A34F0E97B}"/>
                  </a:ext>
                </a:extLst>
              </p:cNvPr>
              <p:cNvSpPr/>
              <p:nvPr/>
            </p:nvSpPr>
            <p:spPr>
              <a:xfrm>
                <a:off x="651244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社会問題や時事問題</a:t>
                </a:r>
                <a:endParaRPr kumimoji="1" lang="ja-JP" altLang="en-US" dirty="0">
                  <a:solidFill>
                    <a:sysClr val="windowText" lastClr="000000"/>
                  </a:solidFill>
                </a:endParaRPr>
              </a:p>
            </p:txBody>
          </p:sp>
        </p:grpSp>
      </p:grpSp>
    </p:spTree>
    <p:extLst>
      <p:ext uri="{BB962C8B-B14F-4D97-AF65-F5344CB8AC3E}">
        <p14:creationId xmlns:p14="http://schemas.microsoft.com/office/powerpoint/2010/main" val="46904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C1CB111F-9E36-D1BA-60B0-630B7877E554}"/>
              </a:ext>
            </a:extLst>
          </p:cNvPr>
          <p:cNvGrpSpPr/>
          <p:nvPr/>
        </p:nvGrpSpPr>
        <p:grpSpPr>
          <a:xfrm>
            <a:off x="1192567" y="1495998"/>
            <a:ext cx="6758858" cy="1145842"/>
            <a:chOff x="1369389" y="1562100"/>
            <a:chExt cx="6758858" cy="1145842"/>
          </a:xfrm>
        </p:grpSpPr>
        <p:sp>
          <p:nvSpPr>
            <p:cNvPr id="4" name="四角形: 角を丸くする 3">
              <a:extLst>
                <a:ext uri="{FF2B5EF4-FFF2-40B4-BE49-F238E27FC236}">
                  <a16:creationId xmlns:a16="http://schemas.microsoft.com/office/drawing/2014/main" id="{E46F8234-64AC-D929-5483-EDEB8AF1534F}"/>
                </a:ext>
              </a:extLst>
            </p:cNvPr>
            <p:cNvSpPr/>
            <p:nvPr/>
          </p:nvSpPr>
          <p:spPr>
            <a:xfrm>
              <a:off x="1369389" y="1804561"/>
              <a:ext cx="6758858" cy="90338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30000"/>
                </a:lnSpc>
              </a:pP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旅行先の有名な観光地について</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詳細な情報を知りたい　</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本教材では奈良県に設定</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270B4588-5A35-CC1B-0986-C02B692C22D1}"/>
                </a:ext>
              </a:extLst>
            </p:cNvPr>
            <p:cNvSpPr/>
            <p:nvPr/>
          </p:nvSpPr>
          <p:spPr>
            <a:xfrm>
              <a:off x="2994096" y="1562100"/>
              <a:ext cx="3509444"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ctr">
              <a:spAutoFit/>
            </a:bodyP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議論</a:t>
              </a:r>
              <a:r>
                <a:rPr kumimoji="1" lang="ja-JP" altLang="en-US" dirty="0">
                  <a:solidFill>
                    <a:schemeClr val="bg1"/>
                  </a:solidFill>
                  <a:latin typeface="BIZ UDPゴシック" panose="020B0400000000000000" pitchFamily="50" charset="-128"/>
                  <a:ea typeface="BIZ UDPゴシック" panose="020B0400000000000000" pitchFamily="50" charset="-128"/>
                </a:rPr>
                <a:t>の目的（例）</a:t>
              </a:r>
            </a:p>
          </p:txBody>
        </p:sp>
      </p:grpSp>
      <p:grpSp>
        <p:nvGrpSpPr>
          <p:cNvPr id="18" name="グループ化 17">
            <a:extLst>
              <a:ext uri="{FF2B5EF4-FFF2-40B4-BE49-F238E27FC236}">
                <a16:creationId xmlns:a16="http://schemas.microsoft.com/office/drawing/2014/main" id="{96E49D04-DD3D-251C-D268-E25AAF48524B}"/>
              </a:ext>
            </a:extLst>
          </p:cNvPr>
          <p:cNvGrpSpPr/>
          <p:nvPr/>
        </p:nvGrpSpPr>
        <p:grpSpPr>
          <a:xfrm>
            <a:off x="587269" y="2687853"/>
            <a:ext cx="7199583" cy="637314"/>
            <a:chOff x="587269" y="3249713"/>
            <a:chExt cx="7199583" cy="637314"/>
          </a:xfrm>
        </p:grpSpPr>
        <p:sp>
          <p:nvSpPr>
            <p:cNvPr id="15" name="フリーフォーム: 図形 14">
              <a:extLst>
                <a:ext uri="{FF2B5EF4-FFF2-40B4-BE49-F238E27FC236}">
                  <a16:creationId xmlns:a16="http://schemas.microsoft.com/office/drawing/2014/main" id="{282A4C3F-1A00-A6D5-AD0F-BDE39DB5404E}"/>
                </a:ext>
              </a:extLst>
            </p:cNvPr>
            <p:cNvSpPr/>
            <p:nvPr/>
          </p:nvSpPr>
          <p:spPr>
            <a:xfrm rot="18743112" flipV="1">
              <a:off x="1225773" y="3330711"/>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10" name="図 9" descr="アイコン&#10;&#10;自動的に生成された説明">
              <a:extLst>
                <a:ext uri="{FF2B5EF4-FFF2-40B4-BE49-F238E27FC236}">
                  <a16:creationId xmlns:a16="http://schemas.microsoft.com/office/drawing/2014/main" id="{3132C245-DB26-B6FE-7EE9-BD112B754C1E}"/>
                </a:ext>
              </a:extLst>
            </p:cNvPr>
            <p:cNvPicPr>
              <a:picLocks noChangeAspect="1"/>
            </p:cNvPicPr>
            <p:nvPr/>
          </p:nvPicPr>
          <p:blipFill>
            <a:blip r:embed="rId6"/>
            <a:stretch>
              <a:fillRect/>
            </a:stretch>
          </p:blipFill>
          <p:spPr>
            <a:xfrm>
              <a:off x="587269" y="3249713"/>
              <a:ext cx="383452" cy="591612"/>
            </a:xfrm>
            <a:prstGeom prst="rect">
              <a:avLst/>
            </a:prstGeom>
          </p:spPr>
        </p:pic>
        <p:sp>
          <p:nvSpPr>
            <p:cNvPr id="13" name="四角形: 角を丸くする 12">
              <a:extLst>
                <a:ext uri="{FF2B5EF4-FFF2-40B4-BE49-F238E27FC236}">
                  <a16:creationId xmlns:a16="http://schemas.microsoft.com/office/drawing/2014/main" id="{2BF7A7D9-AA85-D6D3-BD59-E3923BA8B1E5}"/>
                </a:ext>
              </a:extLst>
            </p:cNvPr>
            <p:cNvSpPr/>
            <p:nvPr/>
          </p:nvSpPr>
          <p:spPr>
            <a:xfrm>
              <a:off x="1357147" y="3356338"/>
              <a:ext cx="6429705" cy="466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奈良県の有名な観光地を教えてください</a:t>
              </a:r>
            </a:p>
          </p:txBody>
        </p:sp>
      </p:grpSp>
      <p:grpSp>
        <p:nvGrpSpPr>
          <p:cNvPr id="21" name="グループ化 20">
            <a:extLst>
              <a:ext uri="{FF2B5EF4-FFF2-40B4-BE49-F238E27FC236}">
                <a16:creationId xmlns:a16="http://schemas.microsoft.com/office/drawing/2014/main" id="{7D7F9533-3186-4091-9641-FB0999BDF8FB}"/>
              </a:ext>
            </a:extLst>
          </p:cNvPr>
          <p:cNvGrpSpPr/>
          <p:nvPr/>
        </p:nvGrpSpPr>
        <p:grpSpPr>
          <a:xfrm>
            <a:off x="1357143" y="3327665"/>
            <a:ext cx="7347719" cy="522597"/>
            <a:chOff x="1357143" y="5367863"/>
            <a:chExt cx="7347719" cy="522597"/>
          </a:xfrm>
        </p:grpSpPr>
        <p:sp>
          <p:nvSpPr>
            <p:cNvPr id="16" name="フリーフォーム: 図形 15">
              <a:extLst>
                <a:ext uri="{FF2B5EF4-FFF2-40B4-BE49-F238E27FC236}">
                  <a16:creationId xmlns:a16="http://schemas.microsoft.com/office/drawing/2014/main" id="{1D8CC76F-1E65-61CE-EFD4-D3B84772B277}"/>
                </a:ext>
              </a:extLst>
            </p:cNvPr>
            <p:cNvSpPr/>
            <p:nvPr/>
          </p:nvSpPr>
          <p:spPr>
            <a:xfrm rot="14464732">
              <a:off x="7564157" y="5435463"/>
              <a:ext cx="356038" cy="436227"/>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4">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12" name="図 11" descr="アイコン&#10;&#10;自動的に生成された説明">
              <a:extLst>
                <a:ext uri="{FF2B5EF4-FFF2-40B4-BE49-F238E27FC236}">
                  <a16:creationId xmlns:a16="http://schemas.microsoft.com/office/drawing/2014/main" id="{4943ACA7-E07F-D987-B089-64691551B45A}"/>
                </a:ext>
              </a:extLst>
            </p:cNvPr>
            <p:cNvPicPr>
              <a:picLocks noChangeAspect="1"/>
            </p:cNvPicPr>
            <p:nvPr/>
          </p:nvPicPr>
          <p:blipFill rotWithShape="1">
            <a:blip r:embed="rId7"/>
            <a:srcRect l="58358" b="59821"/>
            <a:stretch/>
          </p:blipFill>
          <p:spPr>
            <a:xfrm>
              <a:off x="8141005" y="5367863"/>
              <a:ext cx="563857" cy="522597"/>
            </a:xfrm>
            <a:prstGeom prst="rect">
              <a:avLst/>
            </a:prstGeom>
          </p:spPr>
        </p:pic>
        <p:sp>
          <p:nvSpPr>
            <p:cNvPr id="14" name="四角形: 角を丸くする 13">
              <a:extLst>
                <a:ext uri="{FF2B5EF4-FFF2-40B4-BE49-F238E27FC236}">
                  <a16:creationId xmlns:a16="http://schemas.microsoft.com/office/drawing/2014/main" id="{4279A01C-31EB-74BE-892F-A0B2F595942A}"/>
                </a:ext>
              </a:extLst>
            </p:cNvPr>
            <p:cNvSpPr/>
            <p:nvPr/>
          </p:nvSpPr>
          <p:spPr>
            <a:xfrm>
              <a:off x="1357143" y="5422460"/>
              <a:ext cx="6429704" cy="468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東大寺　</a:t>
              </a:r>
              <a:r>
                <a:rPr kumimoji="1" lang="en-US" altLang="ja-JP" dirty="0">
                  <a:solidFill>
                    <a:schemeClr val="tx1"/>
                  </a:solidFill>
                  <a:latin typeface="BIZ UDPゴシック" panose="020B0400000000000000" pitchFamily="50" charset="-128"/>
                  <a:ea typeface="BIZ UDPゴシック" panose="020B0400000000000000" pitchFamily="50" charset="-128"/>
                </a:rPr>
                <a:t>2.</a:t>
              </a:r>
              <a:r>
                <a:rPr kumimoji="1" lang="ja-JP" altLang="en-US" dirty="0">
                  <a:solidFill>
                    <a:schemeClr val="tx1"/>
                  </a:solidFill>
                  <a:latin typeface="BIZ UDPゴシック" panose="020B0400000000000000" pitchFamily="50" charset="-128"/>
                  <a:ea typeface="BIZ UDPゴシック" panose="020B0400000000000000" pitchFamily="50" charset="-128"/>
                </a:rPr>
                <a:t>奈良公園　</a:t>
              </a:r>
              <a:r>
                <a:rPr kumimoji="1" lang="en-US" altLang="ja-JP" dirty="0">
                  <a:solidFill>
                    <a:schemeClr val="tx1"/>
                  </a:solidFill>
                  <a:latin typeface="BIZ UDPゴシック" panose="020B0400000000000000" pitchFamily="50" charset="-128"/>
                  <a:ea typeface="BIZ UDPゴシック" panose="020B0400000000000000" pitchFamily="50" charset="-128"/>
                </a:rPr>
                <a:t>3.</a:t>
              </a:r>
              <a:r>
                <a:rPr kumimoji="1" lang="ja-JP" altLang="en-US" dirty="0">
                  <a:solidFill>
                    <a:schemeClr val="tx1"/>
                  </a:solidFill>
                  <a:latin typeface="BIZ UDPゴシック" panose="020B0400000000000000" pitchFamily="50" charset="-128"/>
                  <a:ea typeface="BIZ UDPゴシック" panose="020B0400000000000000" pitchFamily="50" charset="-128"/>
                </a:rPr>
                <a:t>春日大社</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等があります</a:t>
              </a:r>
            </a:p>
          </p:txBody>
        </p:sp>
      </p:grpSp>
      <p:grpSp>
        <p:nvGrpSpPr>
          <p:cNvPr id="22" name="グループ化 21">
            <a:extLst>
              <a:ext uri="{FF2B5EF4-FFF2-40B4-BE49-F238E27FC236}">
                <a16:creationId xmlns:a16="http://schemas.microsoft.com/office/drawing/2014/main" id="{8C69E39C-ED43-E647-32E1-AC31082FBE50}"/>
              </a:ext>
            </a:extLst>
          </p:cNvPr>
          <p:cNvGrpSpPr/>
          <p:nvPr/>
        </p:nvGrpSpPr>
        <p:grpSpPr>
          <a:xfrm>
            <a:off x="587269" y="3852760"/>
            <a:ext cx="7199583" cy="637314"/>
            <a:chOff x="587269" y="3249713"/>
            <a:chExt cx="7199583" cy="637314"/>
          </a:xfrm>
        </p:grpSpPr>
        <p:sp>
          <p:nvSpPr>
            <p:cNvPr id="23" name="フリーフォーム: 図形 22">
              <a:extLst>
                <a:ext uri="{FF2B5EF4-FFF2-40B4-BE49-F238E27FC236}">
                  <a16:creationId xmlns:a16="http://schemas.microsoft.com/office/drawing/2014/main" id="{2934F26A-D0D8-7A25-74C8-890005BE71B7}"/>
                </a:ext>
              </a:extLst>
            </p:cNvPr>
            <p:cNvSpPr/>
            <p:nvPr/>
          </p:nvSpPr>
          <p:spPr>
            <a:xfrm rot="18743112" flipV="1">
              <a:off x="1225773" y="3330711"/>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24" name="図 23" descr="アイコン&#10;&#10;自動的に生成された説明">
              <a:extLst>
                <a:ext uri="{FF2B5EF4-FFF2-40B4-BE49-F238E27FC236}">
                  <a16:creationId xmlns:a16="http://schemas.microsoft.com/office/drawing/2014/main" id="{2208DF3F-159C-460E-9C4B-69BD343250EF}"/>
                </a:ext>
              </a:extLst>
            </p:cNvPr>
            <p:cNvPicPr>
              <a:picLocks noChangeAspect="1"/>
            </p:cNvPicPr>
            <p:nvPr/>
          </p:nvPicPr>
          <p:blipFill>
            <a:blip r:embed="rId6"/>
            <a:stretch>
              <a:fillRect/>
            </a:stretch>
          </p:blipFill>
          <p:spPr>
            <a:xfrm>
              <a:off x="587269" y="3249713"/>
              <a:ext cx="383452" cy="591612"/>
            </a:xfrm>
            <a:prstGeom prst="rect">
              <a:avLst/>
            </a:prstGeom>
          </p:spPr>
        </p:pic>
        <p:sp>
          <p:nvSpPr>
            <p:cNvPr id="25" name="四角形: 角を丸くする 24">
              <a:extLst>
                <a:ext uri="{FF2B5EF4-FFF2-40B4-BE49-F238E27FC236}">
                  <a16:creationId xmlns:a16="http://schemas.microsoft.com/office/drawing/2014/main" id="{0CC1C647-0E39-96F8-CAAC-DDB1ECD089F6}"/>
                </a:ext>
              </a:extLst>
            </p:cNvPr>
            <p:cNvSpPr/>
            <p:nvPr/>
          </p:nvSpPr>
          <p:spPr>
            <a:xfrm>
              <a:off x="1357147" y="3356338"/>
              <a:ext cx="6429705" cy="466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a:t>
              </a:r>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東大寺」の見どころについて教えてください　</a:t>
              </a:r>
            </a:p>
          </p:txBody>
        </p:sp>
      </p:grpSp>
      <p:grpSp>
        <p:nvGrpSpPr>
          <p:cNvPr id="26" name="グループ化 25">
            <a:extLst>
              <a:ext uri="{FF2B5EF4-FFF2-40B4-BE49-F238E27FC236}">
                <a16:creationId xmlns:a16="http://schemas.microsoft.com/office/drawing/2014/main" id="{6DF10807-2D3B-41A5-1207-E520BA936D04}"/>
              </a:ext>
            </a:extLst>
          </p:cNvPr>
          <p:cNvGrpSpPr/>
          <p:nvPr/>
        </p:nvGrpSpPr>
        <p:grpSpPr>
          <a:xfrm>
            <a:off x="1357143" y="4492572"/>
            <a:ext cx="7347719" cy="522597"/>
            <a:chOff x="1357143" y="5367863"/>
            <a:chExt cx="7347719" cy="522597"/>
          </a:xfrm>
        </p:grpSpPr>
        <p:sp>
          <p:nvSpPr>
            <p:cNvPr id="27" name="フリーフォーム: 図形 26">
              <a:extLst>
                <a:ext uri="{FF2B5EF4-FFF2-40B4-BE49-F238E27FC236}">
                  <a16:creationId xmlns:a16="http://schemas.microsoft.com/office/drawing/2014/main" id="{4DC63AFA-3855-2499-CA39-DBC75FDF1A63}"/>
                </a:ext>
              </a:extLst>
            </p:cNvPr>
            <p:cNvSpPr/>
            <p:nvPr/>
          </p:nvSpPr>
          <p:spPr>
            <a:xfrm rot="14464732">
              <a:off x="7564157" y="5435463"/>
              <a:ext cx="356038" cy="436227"/>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4">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30" name="図 29" descr="アイコン&#10;&#10;自動的に生成された説明">
              <a:extLst>
                <a:ext uri="{FF2B5EF4-FFF2-40B4-BE49-F238E27FC236}">
                  <a16:creationId xmlns:a16="http://schemas.microsoft.com/office/drawing/2014/main" id="{63130A63-5A76-7BF8-77A6-1E71EDE7498C}"/>
                </a:ext>
              </a:extLst>
            </p:cNvPr>
            <p:cNvPicPr>
              <a:picLocks noChangeAspect="1"/>
            </p:cNvPicPr>
            <p:nvPr/>
          </p:nvPicPr>
          <p:blipFill rotWithShape="1">
            <a:blip r:embed="rId7"/>
            <a:srcRect l="58358" b="59821"/>
            <a:stretch/>
          </p:blipFill>
          <p:spPr>
            <a:xfrm>
              <a:off x="8141005" y="5367863"/>
              <a:ext cx="563857" cy="522597"/>
            </a:xfrm>
            <a:prstGeom prst="rect">
              <a:avLst/>
            </a:prstGeom>
          </p:spPr>
        </p:pic>
        <p:sp>
          <p:nvSpPr>
            <p:cNvPr id="32" name="四角形: 角を丸くする 31">
              <a:extLst>
                <a:ext uri="{FF2B5EF4-FFF2-40B4-BE49-F238E27FC236}">
                  <a16:creationId xmlns:a16="http://schemas.microsoft.com/office/drawing/2014/main" id="{17927397-E966-BFB0-41F3-B8265B621065}"/>
                </a:ext>
              </a:extLst>
            </p:cNvPr>
            <p:cNvSpPr/>
            <p:nvPr/>
          </p:nvSpPr>
          <p:spPr>
            <a:xfrm>
              <a:off x="1357143" y="5422460"/>
              <a:ext cx="6429704" cy="468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大仏殿　</a:t>
              </a:r>
              <a:r>
                <a:rPr kumimoji="1" lang="en-US" altLang="ja-JP" dirty="0">
                  <a:solidFill>
                    <a:schemeClr val="tx1"/>
                  </a:solidFill>
                  <a:latin typeface="BIZ UDPゴシック" panose="020B0400000000000000" pitchFamily="50" charset="-128"/>
                  <a:ea typeface="BIZ UDPゴシック" panose="020B0400000000000000" pitchFamily="50" charset="-128"/>
                </a:rPr>
                <a:t>2.</a:t>
              </a:r>
              <a:r>
                <a:rPr kumimoji="1" lang="ja-JP" altLang="en-US" dirty="0">
                  <a:solidFill>
                    <a:schemeClr val="tx1"/>
                  </a:solidFill>
                  <a:latin typeface="BIZ UDPゴシック" panose="020B0400000000000000" pitchFamily="50" charset="-128"/>
                  <a:ea typeface="BIZ UDPゴシック" panose="020B0400000000000000" pitchFamily="50" charset="-128"/>
                </a:rPr>
                <a:t>奈良の大仏　</a:t>
              </a:r>
              <a:r>
                <a:rPr kumimoji="1" lang="en-US" altLang="ja-JP" dirty="0">
                  <a:solidFill>
                    <a:schemeClr val="tx1"/>
                  </a:solidFill>
                  <a:latin typeface="BIZ UDPゴシック" panose="020B0400000000000000" pitchFamily="50" charset="-128"/>
                  <a:ea typeface="BIZ UDPゴシック" panose="020B0400000000000000" pitchFamily="50" charset="-128"/>
                </a:rPr>
                <a:t>3.</a:t>
              </a:r>
              <a:r>
                <a:rPr kumimoji="1" lang="ja-JP" altLang="en-US" dirty="0">
                  <a:solidFill>
                    <a:schemeClr val="tx1"/>
                  </a:solidFill>
                  <a:latin typeface="BIZ UDPゴシック" panose="020B0400000000000000" pitchFamily="50" charset="-128"/>
                  <a:ea typeface="BIZ UDPゴシック" panose="020B0400000000000000" pitchFamily="50" charset="-128"/>
                </a:rPr>
                <a:t>鐘楼</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等があります</a:t>
              </a:r>
            </a:p>
          </p:txBody>
        </p:sp>
      </p:grpSp>
      <p:grpSp>
        <p:nvGrpSpPr>
          <p:cNvPr id="34" name="グループ化 33">
            <a:extLst>
              <a:ext uri="{FF2B5EF4-FFF2-40B4-BE49-F238E27FC236}">
                <a16:creationId xmlns:a16="http://schemas.microsoft.com/office/drawing/2014/main" id="{BAE3A39B-A35F-565A-8B5E-68B6C757BF0E}"/>
              </a:ext>
            </a:extLst>
          </p:cNvPr>
          <p:cNvGrpSpPr/>
          <p:nvPr/>
        </p:nvGrpSpPr>
        <p:grpSpPr>
          <a:xfrm>
            <a:off x="587269" y="5017667"/>
            <a:ext cx="7199583" cy="637314"/>
            <a:chOff x="587269" y="3249713"/>
            <a:chExt cx="7199583" cy="637314"/>
          </a:xfrm>
        </p:grpSpPr>
        <p:sp>
          <p:nvSpPr>
            <p:cNvPr id="36" name="フリーフォーム: 図形 35">
              <a:extLst>
                <a:ext uri="{FF2B5EF4-FFF2-40B4-BE49-F238E27FC236}">
                  <a16:creationId xmlns:a16="http://schemas.microsoft.com/office/drawing/2014/main" id="{A796EFBE-FE01-B7B9-81D4-40CA499CC1A0}"/>
                </a:ext>
              </a:extLst>
            </p:cNvPr>
            <p:cNvSpPr/>
            <p:nvPr/>
          </p:nvSpPr>
          <p:spPr>
            <a:xfrm rot="18743112" flipV="1">
              <a:off x="1225773" y="3330711"/>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37" name="図 36" descr="アイコン&#10;&#10;自動的に生成された説明">
              <a:extLst>
                <a:ext uri="{FF2B5EF4-FFF2-40B4-BE49-F238E27FC236}">
                  <a16:creationId xmlns:a16="http://schemas.microsoft.com/office/drawing/2014/main" id="{67AB8E9E-45C6-56AB-AAB6-3AC0784E3EC7}"/>
                </a:ext>
              </a:extLst>
            </p:cNvPr>
            <p:cNvPicPr>
              <a:picLocks noChangeAspect="1"/>
            </p:cNvPicPr>
            <p:nvPr/>
          </p:nvPicPr>
          <p:blipFill>
            <a:blip r:embed="rId6"/>
            <a:stretch>
              <a:fillRect/>
            </a:stretch>
          </p:blipFill>
          <p:spPr>
            <a:xfrm>
              <a:off x="587269" y="3249713"/>
              <a:ext cx="383452" cy="591612"/>
            </a:xfrm>
            <a:prstGeom prst="rect">
              <a:avLst/>
            </a:prstGeom>
          </p:spPr>
        </p:pic>
        <p:sp>
          <p:nvSpPr>
            <p:cNvPr id="38" name="四角形: 角を丸くする 37">
              <a:extLst>
                <a:ext uri="{FF2B5EF4-FFF2-40B4-BE49-F238E27FC236}">
                  <a16:creationId xmlns:a16="http://schemas.microsoft.com/office/drawing/2014/main" id="{DA211637-9767-C6FA-805E-F9BA818FD383}"/>
                </a:ext>
              </a:extLst>
            </p:cNvPr>
            <p:cNvSpPr/>
            <p:nvPr/>
          </p:nvSpPr>
          <p:spPr>
            <a:xfrm>
              <a:off x="1357147" y="3356338"/>
              <a:ext cx="6429705" cy="466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a:t>
              </a:r>
              <a:r>
                <a:rPr kumimoji="1" lang="en-US" altLang="ja-JP" dirty="0">
                  <a:solidFill>
                    <a:schemeClr val="tx1"/>
                  </a:solidFill>
                  <a:latin typeface="BIZ UDPゴシック" panose="020B0400000000000000" pitchFamily="50" charset="-128"/>
                  <a:ea typeface="BIZ UDPゴシック" panose="020B0400000000000000" pitchFamily="50" charset="-128"/>
                </a:rPr>
                <a:t>2.</a:t>
              </a:r>
              <a:r>
                <a:rPr kumimoji="1" lang="ja-JP" altLang="en-US" dirty="0">
                  <a:solidFill>
                    <a:schemeClr val="tx1"/>
                  </a:solidFill>
                  <a:latin typeface="BIZ UDPゴシック" panose="020B0400000000000000" pitchFamily="50" charset="-128"/>
                  <a:ea typeface="BIZ UDPゴシック" panose="020B0400000000000000" pitchFamily="50" charset="-128"/>
                </a:rPr>
                <a:t>奈良の大仏</a:t>
              </a:r>
              <a:r>
                <a:rPr lang="ja-JP" altLang="en-US"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は誰がどのように作ったか教えてください</a:t>
              </a:r>
            </a:p>
          </p:txBody>
        </p:sp>
      </p:grpSp>
      <p:grpSp>
        <p:nvGrpSpPr>
          <p:cNvPr id="39" name="グループ化 38">
            <a:extLst>
              <a:ext uri="{FF2B5EF4-FFF2-40B4-BE49-F238E27FC236}">
                <a16:creationId xmlns:a16="http://schemas.microsoft.com/office/drawing/2014/main" id="{35F98896-EBC5-80BA-BEE4-484924E63D4B}"/>
              </a:ext>
            </a:extLst>
          </p:cNvPr>
          <p:cNvGrpSpPr/>
          <p:nvPr/>
        </p:nvGrpSpPr>
        <p:grpSpPr>
          <a:xfrm>
            <a:off x="1357143" y="5657479"/>
            <a:ext cx="7347719" cy="522597"/>
            <a:chOff x="1357143" y="5367863"/>
            <a:chExt cx="7347719" cy="522597"/>
          </a:xfrm>
        </p:grpSpPr>
        <p:sp>
          <p:nvSpPr>
            <p:cNvPr id="40" name="フリーフォーム: 図形 39">
              <a:extLst>
                <a:ext uri="{FF2B5EF4-FFF2-40B4-BE49-F238E27FC236}">
                  <a16:creationId xmlns:a16="http://schemas.microsoft.com/office/drawing/2014/main" id="{0A661782-5F04-20D8-C6B3-CD105941B4B3}"/>
                </a:ext>
              </a:extLst>
            </p:cNvPr>
            <p:cNvSpPr/>
            <p:nvPr/>
          </p:nvSpPr>
          <p:spPr>
            <a:xfrm rot="14464732">
              <a:off x="7564157" y="5435463"/>
              <a:ext cx="356038" cy="436227"/>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4">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41" name="図 40" descr="アイコン&#10;&#10;自動的に生成された説明">
              <a:extLst>
                <a:ext uri="{FF2B5EF4-FFF2-40B4-BE49-F238E27FC236}">
                  <a16:creationId xmlns:a16="http://schemas.microsoft.com/office/drawing/2014/main" id="{78E27E88-78BD-0298-255E-D5F522B3EB73}"/>
                </a:ext>
              </a:extLst>
            </p:cNvPr>
            <p:cNvPicPr>
              <a:picLocks noChangeAspect="1"/>
            </p:cNvPicPr>
            <p:nvPr/>
          </p:nvPicPr>
          <p:blipFill rotWithShape="1">
            <a:blip r:embed="rId7"/>
            <a:srcRect l="58358" b="59821"/>
            <a:stretch/>
          </p:blipFill>
          <p:spPr>
            <a:xfrm>
              <a:off x="8141005" y="5367863"/>
              <a:ext cx="563857" cy="522597"/>
            </a:xfrm>
            <a:prstGeom prst="rect">
              <a:avLst/>
            </a:prstGeom>
          </p:spPr>
        </p:pic>
        <p:sp>
          <p:nvSpPr>
            <p:cNvPr id="42" name="四角形: 角を丸くする 41">
              <a:extLst>
                <a:ext uri="{FF2B5EF4-FFF2-40B4-BE49-F238E27FC236}">
                  <a16:creationId xmlns:a16="http://schemas.microsoft.com/office/drawing/2014/main" id="{448270EC-B4AF-7603-013E-A577874E8D05}"/>
                </a:ext>
              </a:extLst>
            </p:cNvPr>
            <p:cNvSpPr/>
            <p:nvPr/>
          </p:nvSpPr>
          <p:spPr>
            <a:xfrm>
              <a:off x="1357143" y="5422460"/>
              <a:ext cx="6429704" cy="468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奈良の大仏の製作は</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（説明が続く）</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sp>
        <p:nvSpPr>
          <p:cNvPr id="43" name="テキスト ボックス 42">
            <a:extLst>
              <a:ext uri="{FF2B5EF4-FFF2-40B4-BE49-F238E27FC236}">
                <a16:creationId xmlns:a16="http://schemas.microsoft.com/office/drawing/2014/main" id="{C937380B-30EB-CEE9-8697-4552D8DB669A}"/>
              </a:ext>
            </a:extLst>
          </p:cNvPr>
          <p:cNvSpPr txBox="1"/>
          <p:nvPr/>
        </p:nvSpPr>
        <p:spPr>
          <a:xfrm flipH="1">
            <a:off x="1357145" y="6421090"/>
            <a:ext cx="6429699" cy="338554"/>
          </a:xfrm>
          <a:prstGeom prst="rect">
            <a:avLst/>
          </a:prstGeom>
          <a:noFill/>
          <a:ln>
            <a:solidFill>
              <a:schemeClr val="accent1"/>
            </a:solidFill>
          </a:ln>
        </p:spPr>
        <p:txBody>
          <a:bodyPr wrap="square" rtlCol="0">
            <a:spAutoFit/>
          </a:bodyPr>
          <a:lstStyle/>
          <a:p>
            <a:pPr algn="ctr"/>
            <a:r>
              <a:rPr kumimoji="1" lang="ja-JP" altLang="en-US" sz="1600" dirty="0">
                <a:solidFill>
                  <a:schemeClr val="accent1"/>
                </a:solidFill>
                <a:latin typeface="BIZ UDPゴシック" panose="020B0400000000000000" pitchFamily="50" charset="-128"/>
                <a:ea typeface="BIZ UDPゴシック" panose="020B0400000000000000" pitchFamily="50" charset="-128"/>
              </a:rPr>
              <a:t>会話のラリーによる議論の深化</a:t>
            </a:r>
          </a:p>
        </p:txBody>
      </p:sp>
      <p:sp>
        <p:nvSpPr>
          <p:cNvPr id="9" name="テキスト ボックス 8">
            <a:extLst>
              <a:ext uri="{FF2B5EF4-FFF2-40B4-BE49-F238E27FC236}">
                <a16:creationId xmlns:a16="http://schemas.microsoft.com/office/drawing/2014/main" id="{952245F4-CC90-483A-A50B-DA88D3BD0D7D}"/>
              </a:ext>
            </a:extLst>
          </p:cNvPr>
          <p:cNvSpPr txBox="1"/>
          <p:nvPr/>
        </p:nvSpPr>
        <p:spPr>
          <a:xfrm>
            <a:off x="29905" y="250209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0287D6AC-1EDD-28A9-74C2-8FCD7C11E95F}"/>
              </a:ext>
            </a:extLst>
          </p:cNvPr>
          <p:cNvSpPr txBox="1"/>
          <p:nvPr/>
        </p:nvSpPr>
        <p:spPr>
          <a:xfrm>
            <a:off x="29905" y="3666997"/>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9" name="テキスト ボックス 28">
            <a:extLst>
              <a:ext uri="{FF2B5EF4-FFF2-40B4-BE49-F238E27FC236}">
                <a16:creationId xmlns:a16="http://schemas.microsoft.com/office/drawing/2014/main" id="{68BA77A4-21E0-49B2-FFB0-5E8603BB2E4D}"/>
              </a:ext>
            </a:extLst>
          </p:cNvPr>
          <p:cNvSpPr txBox="1"/>
          <p:nvPr/>
        </p:nvSpPr>
        <p:spPr>
          <a:xfrm>
            <a:off x="29905" y="4831904"/>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5" name="タイトル 1">
            <a:extLst>
              <a:ext uri="{FF2B5EF4-FFF2-40B4-BE49-F238E27FC236}">
                <a16:creationId xmlns:a16="http://schemas.microsoft.com/office/drawing/2014/main" id="{12938E94-CFD4-F879-651F-550167DED323}"/>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46" name="タイトル 1">
            <a:extLst>
              <a:ext uri="{FF2B5EF4-FFF2-40B4-BE49-F238E27FC236}">
                <a16:creationId xmlns:a16="http://schemas.microsoft.com/office/drawing/2014/main" id="{E9A7446A-B23F-999C-DF14-DABDAEDC9AA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47" name="字幕 14">
            <a:extLst>
              <a:ext uri="{FF2B5EF4-FFF2-40B4-BE49-F238E27FC236}">
                <a16:creationId xmlns:a16="http://schemas.microsoft.com/office/drawing/2014/main" id="{9F9C0099-8B3A-EBCE-C58A-B8A80F10EDA2}"/>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48" name="楕円 47">
            <a:extLst>
              <a:ext uri="{FF2B5EF4-FFF2-40B4-BE49-F238E27FC236}">
                <a16:creationId xmlns:a16="http://schemas.microsoft.com/office/drawing/2014/main" id="{43816323-1FEA-98D1-5A45-0E6857A848C7}"/>
              </a:ext>
            </a:extLst>
          </p:cNvPr>
          <p:cNvSpPr/>
          <p:nvPr/>
        </p:nvSpPr>
        <p:spPr>
          <a:xfrm>
            <a:off x="6777426" y="2687853"/>
            <a:ext cx="1642344" cy="436308"/>
          </a:xfrm>
          <a:prstGeom prst="ellipse">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BIZ UDPゴシック" panose="020B0400000000000000" pitchFamily="50" charset="-128"/>
                <a:ea typeface="BIZ UDPゴシック" panose="020B0400000000000000" pitchFamily="50" charset="-128"/>
              </a:rPr>
              <a:t>会話のラリー</a:t>
            </a:r>
          </a:p>
        </p:txBody>
      </p:sp>
      <p:cxnSp>
        <p:nvCxnSpPr>
          <p:cNvPr id="50" name="直線矢印コネクタ 49">
            <a:extLst>
              <a:ext uri="{FF2B5EF4-FFF2-40B4-BE49-F238E27FC236}">
                <a16:creationId xmlns:a16="http://schemas.microsoft.com/office/drawing/2014/main" id="{CF182E30-AE4C-2155-0559-04B9FC3AA948}"/>
              </a:ext>
            </a:extLst>
          </p:cNvPr>
          <p:cNvCxnSpPr>
            <a:stCxn id="48" idx="4"/>
          </p:cNvCxnSpPr>
          <p:nvPr/>
        </p:nvCxnSpPr>
        <p:spPr>
          <a:xfrm>
            <a:off x="7598598" y="3124161"/>
            <a:ext cx="0" cy="3256602"/>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86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DE79B65B-1327-84DA-7904-006B0EAA9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362" y="2326988"/>
            <a:ext cx="2029267" cy="43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1A6E5F7B-734F-DE16-E111-399DF5CE35F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DF4BECC1-5DF0-5CEE-E437-53E05BFC870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8" name="字幕 14">
            <a:extLst>
              <a:ext uri="{FF2B5EF4-FFF2-40B4-BE49-F238E27FC236}">
                <a16:creationId xmlns:a16="http://schemas.microsoft.com/office/drawing/2014/main" id="{AB8BD3F2-6FB0-9257-6208-51C922238349}"/>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60B9E74-5267-6D90-C649-5396A8CF24C8}"/>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8113E731-F1B6-D4A4-8C71-AAB7F7FB6F63}"/>
              </a:ext>
            </a:extLst>
          </p:cNvPr>
          <p:cNvSpPr txBox="1"/>
          <p:nvPr/>
        </p:nvSpPr>
        <p:spPr>
          <a:xfrm>
            <a:off x="2286918" y="1512998"/>
            <a:ext cx="6439978"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“奈良県の有名な観光地を教えてください。”と送信した場合、</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観光地についての情報がピックアップされます</a:t>
            </a:r>
          </a:p>
        </p:txBody>
      </p:sp>
      <p:sp>
        <p:nvSpPr>
          <p:cNvPr id="2" name="四角形: 角を丸くする 1">
            <a:extLst>
              <a:ext uri="{FF2B5EF4-FFF2-40B4-BE49-F238E27FC236}">
                <a16:creationId xmlns:a16="http://schemas.microsoft.com/office/drawing/2014/main" id="{8708B99C-D9DF-AE75-837A-10173FE6AC28}"/>
              </a:ext>
            </a:extLst>
          </p:cNvPr>
          <p:cNvSpPr/>
          <p:nvPr/>
        </p:nvSpPr>
        <p:spPr>
          <a:xfrm>
            <a:off x="3727332" y="3455896"/>
            <a:ext cx="1827871" cy="1889105"/>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7498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12">
            <a:extLst>
              <a:ext uri="{FF2B5EF4-FFF2-40B4-BE49-F238E27FC236}">
                <a16:creationId xmlns:a16="http://schemas.microsoft.com/office/drawing/2014/main" id="{AB54935F-A804-FE52-C474-638478C0C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1738" y="2325843"/>
            <a:ext cx="2029267" cy="43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1A6E5F7B-734F-DE16-E111-399DF5CE35F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DF4BECC1-5DF0-5CEE-E437-53E05BFC870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8" name="字幕 14">
            <a:extLst>
              <a:ext uri="{FF2B5EF4-FFF2-40B4-BE49-F238E27FC236}">
                <a16:creationId xmlns:a16="http://schemas.microsoft.com/office/drawing/2014/main" id="{AB8BD3F2-6FB0-9257-6208-51C922238349}"/>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60B9E74-5267-6D90-C649-5396A8CF24C8}"/>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8113E731-F1B6-D4A4-8C71-AAB7F7FB6F63}"/>
              </a:ext>
            </a:extLst>
          </p:cNvPr>
          <p:cNvSpPr txBox="1"/>
          <p:nvPr/>
        </p:nvSpPr>
        <p:spPr>
          <a:xfrm>
            <a:off x="2286917" y="1512998"/>
            <a:ext cx="6605109" cy="1115818"/>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“東大寺の見どころについて教えてください。”と送信した場合、</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見どころの情報がいくつか表示されます</a:t>
            </a:r>
          </a:p>
          <a:p>
            <a:pPr>
              <a:lnSpc>
                <a:spcPct val="130000"/>
              </a:lnSpc>
              <a:spcBef>
                <a:spcPts val="0"/>
              </a:spcBef>
            </a:pPr>
            <a:endParaRPr lang="ja-JP" altLang="en-US" sz="1800" b="0" dirty="0">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8708B99C-D9DF-AE75-837A-10173FE6AC28}"/>
              </a:ext>
            </a:extLst>
          </p:cNvPr>
          <p:cNvSpPr/>
          <p:nvPr/>
        </p:nvSpPr>
        <p:spPr>
          <a:xfrm>
            <a:off x="3727332" y="3455896"/>
            <a:ext cx="1827871" cy="1889105"/>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4736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キスト&#10;&#10;自動的に生成された説明">
            <a:extLst>
              <a:ext uri="{FF2B5EF4-FFF2-40B4-BE49-F238E27FC236}">
                <a16:creationId xmlns:a16="http://schemas.microsoft.com/office/drawing/2014/main" id="{08D43742-AD66-2D65-3B66-00378441E94E}"/>
              </a:ext>
            </a:extLst>
          </p:cNvPr>
          <p:cNvPicPr>
            <a:picLocks noChangeAspect="1"/>
          </p:cNvPicPr>
          <p:nvPr/>
        </p:nvPicPr>
        <p:blipFill>
          <a:blip r:embed="rId4"/>
          <a:stretch>
            <a:fillRect/>
          </a:stretch>
        </p:blipFill>
        <p:spPr>
          <a:xfrm>
            <a:off x="3561738" y="2327565"/>
            <a:ext cx="2029479" cy="43920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1A6E5F7B-734F-DE16-E111-399DF5CE35F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DF4BECC1-5DF0-5CEE-E437-53E05BFC870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8" name="字幕 14">
            <a:extLst>
              <a:ext uri="{FF2B5EF4-FFF2-40B4-BE49-F238E27FC236}">
                <a16:creationId xmlns:a16="http://schemas.microsoft.com/office/drawing/2014/main" id="{AB8BD3F2-6FB0-9257-6208-51C922238349}"/>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60B9E74-5267-6D90-C649-5396A8CF24C8}"/>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8113E731-F1B6-D4A4-8C71-AAB7F7FB6F63}"/>
              </a:ext>
            </a:extLst>
          </p:cNvPr>
          <p:cNvSpPr txBox="1"/>
          <p:nvPr/>
        </p:nvSpPr>
        <p:spPr>
          <a:xfrm>
            <a:off x="2286917" y="1512998"/>
            <a:ext cx="6605109"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“奈良の大仏は誰がどのように作ったか教えてください”と</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送信した場合、詳細な情報が表示されます</a:t>
            </a:r>
          </a:p>
        </p:txBody>
      </p:sp>
      <p:sp>
        <p:nvSpPr>
          <p:cNvPr id="2" name="四角形: 角を丸くする 1">
            <a:extLst>
              <a:ext uri="{FF2B5EF4-FFF2-40B4-BE49-F238E27FC236}">
                <a16:creationId xmlns:a16="http://schemas.microsoft.com/office/drawing/2014/main" id="{8708B99C-D9DF-AE75-837A-10173FE6AC28}"/>
              </a:ext>
            </a:extLst>
          </p:cNvPr>
          <p:cNvSpPr/>
          <p:nvPr/>
        </p:nvSpPr>
        <p:spPr>
          <a:xfrm>
            <a:off x="3727332" y="3455896"/>
            <a:ext cx="1827871" cy="1889105"/>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8246752A-B7D1-B333-60FD-658271375EDB}"/>
              </a:ext>
            </a:extLst>
          </p:cNvPr>
          <p:cNvSpPr txBox="1">
            <a:spLocks/>
          </p:cNvSpPr>
          <p:nvPr/>
        </p:nvSpPr>
        <p:spPr>
          <a:xfrm>
            <a:off x="5756811" y="4042892"/>
            <a:ext cx="3300810" cy="15142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sz="1800" b="0" dirty="0">
                <a:solidFill>
                  <a:schemeClr val="accent1"/>
                </a:solidFill>
                <a:latin typeface="BIZ UDPゴシック" panose="020B0400000000000000" pitchFamily="50" charset="-128"/>
                <a:ea typeface="BIZ UDPゴシック" panose="020B0400000000000000" pitchFamily="50" charset="-128"/>
              </a:rPr>
              <a:t>※</a:t>
            </a:r>
            <a:r>
              <a:rPr lang="ja-JP" altLang="en-US" sz="1800" b="0" dirty="0">
                <a:solidFill>
                  <a:schemeClr val="accent1"/>
                </a:solidFill>
                <a:latin typeface="BIZ UDPゴシック" panose="020B0400000000000000" pitchFamily="50" charset="-128"/>
                <a:ea typeface="BIZ UDPゴシック" panose="020B0400000000000000" pitchFamily="50" charset="-128"/>
              </a:rPr>
              <a:t>以降、さらに気になる</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情報があれば</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続けて質問することもできます</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4783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6" name="サブタイトル 2">
            <a:extLst>
              <a:ext uri="{FF2B5EF4-FFF2-40B4-BE49-F238E27FC236}">
                <a16:creationId xmlns:a16="http://schemas.microsoft.com/office/drawing/2014/main" id="{2676025E-13C4-9DAA-A944-00EDB009C469}"/>
              </a:ext>
            </a:extLst>
          </p:cNvPr>
          <p:cNvSpPr txBox="1">
            <a:spLocks/>
          </p:cNvSpPr>
          <p:nvPr/>
        </p:nvSpPr>
        <p:spPr>
          <a:xfrm>
            <a:off x="354374" y="1099579"/>
            <a:ext cx="8310653" cy="1398169"/>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生成</a:t>
            </a:r>
            <a:r>
              <a:rPr lang="en-US" altLang="ja-JP" sz="2200" dirty="0">
                <a:latin typeface="BIZ UDPゴシック" panose="020B0400000000000000" pitchFamily="50" charset="-128"/>
                <a:ea typeface="BIZ UDPゴシック" panose="020B0400000000000000" pitchFamily="50" charset="-128"/>
              </a:rPr>
              <a:t>AI</a:t>
            </a:r>
            <a:r>
              <a:rPr lang="ja-JP" altLang="en-US" sz="2200" dirty="0">
                <a:latin typeface="BIZ UDPゴシック" panose="020B0400000000000000" pitchFamily="50" charset="-128"/>
                <a:ea typeface="BIZ UDPゴシック" panose="020B0400000000000000" pitchFamily="50" charset="-128"/>
              </a:rPr>
              <a:t>への指示方法を工夫することで、より正確な情報を</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入手することができます</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代表的な</a:t>
            </a:r>
            <a:r>
              <a:rPr lang="en-US" altLang="ja-JP" sz="2200" dirty="0">
                <a:latin typeface="BIZ UDPゴシック" panose="020B0400000000000000" pitchFamily="50" charset="-128"/>
                <a:ea typeface="BIZ UDPゴシック" panose="020B0400000000000000" pitchFamily="50" charset="-128"/>
              </a:rPr>
              <a:t>4</a:t>
            </a:r>
            <a:r>
              <a:rPr lang="ja-JP" altLang="en-US" sz="2200" dirty="0">
                <a:latin typeface="BIZ UDPゴシック" panose="020B0400000000000000" pitchFamily="50" charset="-128"/>
                <a:ea typeface="BIZ UDPゴシック" panose="020B0400000000000000" pitchFamily="50" charset="-128"/>
              </a:rPr>
              <a:t>つのコツをご紹介します</a:t>
            </a:r>
          </a:p>
        </p:txBody>
      </p:sp>
      <p:sp>
        <p:nvSpPr>
          <p:cNvPr id="11" name="タイトル 1">
            <a:extLst>
              <a:ext uri="{FF2B5EF4-FFF2-40B4-BE49-F238E27FC236}">
                <a16:creationId xmlns:a16="http://schemas.microsoft.com/office/drawing/2014/main" id="{B061935B-4E8D-9244-270C-023E294FFA64}"/>
              </a:ext>
            </a:extLst>
          </p:cNvPr>
          <p:cNvSpPr>
            <a:spLocks noGrp="1"/>
          </p:cNvSpPr>
          <p:nvPr>
            <p:ph type="ctrTitle"/>
          </p:nvPr>
        </p:nvSpPr>
        <p:spPr>
          <a:xfrm>
            <a:off x="1392691" y="227059"/>
            <a:ext cx="4932761" cy="480003"/>
          </a:xfrm>
        </p:spPr>
        <p:txBody>
          <a:bodyPr wrap="none">
            <a:spAutoFit/>
          </a:bodyPr>
          <a:lstStyle/>
          <a:p>
            <a:r>
              <a:rPr lang="ja-JP" altLang="en-US" dirty="0">
                <a:solidFill>
                  <a:srgbClr val="4472C4"/>
                </a:solidFill>
              </a:rPr>
              <a:t>生成</a:t>
            </a:r>
            <a:r>
              <a:rPr lang="en-US" altLang="ja-JP" dirty="0">
                <a:solidFill>
                  <a:srgbClr val="4472C4"/>
                </a:solidFill>
              </a:rPr>
              <a:t>AI</a:t>
            </a:r>
            <a:r>
              <a:rPr lang="ja-JP" altLang="en-US" dirty="0">
                <a:solidFill>
                  <a:srgbClr val="4472C4"/>
                </a:solidFill>
              </a:rPr>
              <a:t>への効果的な指示方法</a:t>
            </a:r>
          </a:p>
        </p:txBody>
      </p:sp>
      <p:sp>
        <p:nvSpPr>
          <p:cNvPr id="16" name="タイトル 1">
            <a:extLst>
              <a:ext uri="{FF2B5EF4-FFF2-40B4-BE49-F238E27FC236}">
                <a16:creationId xmlns:a16="http://schemas.microsoft.com/office/drawing/2014/main" id="{067E5B45-6FB1-E765-4762-6BA16381E98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3-C</a:t>
            </a:r>
          </a:p>
        </p:txBody>
      </p:sp>
      <p:grpSp>
        <p:nvGrpSpPr>
          <p:cNvPr id="4" name="グループ化 3">
            <a:extLst>
              <a:ext uri="{FF2B5EF4-FFF2-40B4-BE49-F238E27FC236}">
                <a16:creationId xmlns:a16="http://schemas.microsoft.com/office/drawing/2014/main" id="{19890A1F-082A-823D-3318-77768870C183}"/>
              </a:ext>
            </a:extLst>
          </p:cNvPr>
          <p:cNvGrpSpPr/>
          <p:nvPr/>
        </p:nvGrpSpPr>
        <p:grpSpPr>
          <a:xfrm>
            <a:off x="347900" y="2557235"/>
            <a:ext cx="8319893" cy="3996000"/>
            <a:chOff x="1068964" y="1398228"/>
            <a:chExt cx="16150073" cy="7568054"/>
          </a:xfrm>
        </p:grpSpPr>
        <p:grpSp>
          <p:nvGrpSpPr>
            <p:cNvPr id="5" name="グループ化 4">
              <a:extLst>
                <a:ext uri="{FF2B5EF4-FFF2-40B4-BE49-F238E27FC236}">
                  <a16:creationId xmlns:a16="http://schemas.microsoft.com/office/drawing/2014/main" id="{0D22A288-91E0-5637-910C-7C03402B4842}"/>
                </a:ext>
              </a:extLst>
            </p:cNvPr>
            <p:cNvGrpSpPr/>
            <p:nvPr/>
          </p:nvGrpSpPr>
          <p:grpSpPr>
            <a:xfrm>
              <a:off x="1068964" y="1398228"/>
              <a:ext cx="16150073" cy="7568054"/>
              <a:chOff x="1096826" y="1398228"/>
              <a:chExt cx="16150073" cy="7568054"/>
            </a:xfrm>
          </p:grpSpPr>
          <p:sp>
            <p:nvSpPr>
              <p:cNvPr id="19" name="四角形: 角を丸くする 18">
                <a:extLst>
                  <a:ext uri="{FF2B5EF4-FFF2-40B4-BE49-F238E27FC236}">
                    <a16:creationId xmlns:a16="http://schemas.microsoft.com/office/drawing/2014/main" id="{49AA7373-EC5A-CCD9-FFDA-786E2F3F3CD4}"/>
                  </a:ext>
                </a:extLst>
              </p:cNvPr>
              <p:cNvSpPr/>
              <p:nvPr/>
            </p:nvSpPr>
            <p:spPr>
              <a:xfrm>
                <a:off x="1109395" y="1398228"/>
                <a:ext cx="16137502" cy="7568054"/>
              </a:xfrm>
              <a:prstGeom prst="roundRect">
                <a:avLst>
                  <a:gd name="adj" fmla="val 1259"/>
                </a:avLst>
              </a:prstGeom>
              <a:solidFill>
                <a:schemeClr val="bg1"/>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BIZ UDPゴシック" panose="020B0400000000000000" pitchFamily="50" charset="-128"/>
                  <a:ea typeface="BIZ UDPゴシック" panose="020B0400000000000000" pitchFamily="50" charset="-128"/>
                </a:endParaRPr>
              </a:p>
            </p:txBody>
          </p:sp>
          <p:sp>
            <p:nvSpPr>
              <p:cNvPr id="20" name="四角形: 上の 2 つの角を丸める 19">
                <a:extLst>
                  <a:ext uri="{FF2B5EF4-FFF2-40B4-BE49-F238E27FC236}">
                    <a16:creationId xmlns:a16="http://schemas.microsoft.com/office/drawing/2014/main" id="{6DE87A24-347C-090D-7F43-11B7093795F1}"/>
                  </a:ext>
                </a:extLst>
              </p:cNvPr>
              <p:cNvSpPr/>
              <p:nvPr/>
            </p:nvSpPr>
            <p:spPr>
              <a:xfrm>
                <a:off x="1096826" y="1398228"/>
                <a:ext cx="16150073" cy="589335"/>
              </a:xfrm>
              <a:prstGeom prst="round2SameRect">
                <a:avLst>
                  <a:gd name="adj1" fmla="val 16162"/>
                  <a:gd name="adj2" fmla="val 0"/>
                </a:avLst>
              </a:prstGeom>
              <a:solidFill>
                <a:schemeClr val="accent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kumimoji="1" lang="ja-JP" altLang="en-US" sz="1200" spc="3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7" name="グループ化 6">
              <a:extLst>
                <a:ext uri="{FF2B5EF4-FFF2-40B4-BE49-F238E27FC236}">
                  <a16:creationId xmlns:a16="http://schemas.microsoft.com/office/drawing/2014/main" id="{6D54CD8F-3192-7AF9-BC66-95B0CA651264}"/>
                </a:ext>
              </a:extLst>
            </p:cNvPr>
            <p:cNvGrpSpPr/>
            <p:nvPr/>
          </p:nvGrpSpPr>
          <p:grpSpPr>
            <a:xfrm>
              <a:off x="1215406" y="3721464"/>
              <a:ext cx="15857188" cy="3442104"/>
              <a:chOff x="830900" y="3721464"/>
              <a:chExt cx="16416000" cy="3442104"/>
            </a:xfrm>
          </p:grpSpPr>
          <p:cxnSp>
            <p:nvCxnSpPr>
              <p:cNvPr id="8" name="直線コネクタ 7">
                <a:extLst>
                  <a:ext uri="{FF2B5EF4-FFF2-40B4-BE49-F238E27FC236}">
                    <a16:creationId xmlns:a16="http://schemas.microsoft.com/office/drawing/2014/main" id="{CFD78E0B-E743-E298-FBC6-4A48DEBD9D87}"/>
                  </a:ext>
                </a:extLst>
              </p:cNvPr>
              <p:cNvCxnSpPr>
                <a:cxnSpLocks/>
              </p:cNvCxnSpPr>
              <p:nvPr/>
            </p:nvCxnSpPr>
            <p:spPr>
              <a:xfrm>
                <a:off x="830900" y="3721464"/>
                <a:ext cx="16416000" cy="0"/>
              </a:xfrm>
              <a:prstGeom prst="line">
                <a:avLst/>
              </a:prstGeom>
              <a:ln w="38100" cap="rnd">
                <a:solidFill>
                  <a:schemeClr val="tx2">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8B19A9F-E365-30B9-6A3B-56548216D7CA}"/>
                  </a:ext>
                </a:extLst>
              </p:cNvPr>
              <p:cNvCxnSpPr>
                <a:cxnSpLocks/>
              </p:cNvCxnSpPr>
              <p:nvPr/>
            </p:nvCxnSpPr>
            <p:spPr>
              <a:xfrm>
                <a:off x="830900" y="5409142"/>
                <a:ext cx="16416000" cy="0"/>
              </a:xfrm>
              <a:prstGeom prst="line">
                <a:avLst/>
              </a:prstGeom>
              <a:ln w="38100" cap="rnd">
                <a:solidFill>
                  <a:schemeClr val="tx2">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E5C29CB-4E5A-1DE4-E342-D3C184C43C35}"/>
                  </a:ext>
                </a:extLst>
              </p:cNvPr>
              <p:cNvCxnSpPr>
                <a:cxnSpLocks/>
              </p:cNvCxnSpPr>
              <p:nvPr/>
            </p:nvCxnSpPr>
            <p:spPr>
              <a:xfrm>
                <a:off x="830900" y="7163568"/>
                <a:ext cx="16416000" cy="0"/>
              </a:xfrm>
              <a:prstGeom prst="line">
                <a:avLst/>
              </a:prstGeom>
              <a:ln w="38100" cap="rnd">
                <a:solidFill>
                  <a:schemeClr val="tx2">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2" name="テキスト ボックス 21">
            <a:extLst>
              <a:ext uri="{FF2B5EF4-FFF2-40B4-BE49-F238E27FC236}">
                <a16:creationId xmlns:a16="http://schemas.microsoft.com/office/drawing/2014/main" id="{DCA75816-74F4-DCB3-C37D-65FC72D295E7}"/>
              </a:ext>
            </a:extLst>
          </p:cNvPr>
          <p:cNvSpPr txBox="1"/>
          <p:nvPr/>
        </p:nvSpPr>
        <p:spPr>
          <a:xfrm>
            <a:off x="2117880" y="2610011"/>
            <a:ext cx="413521" cy="194518"/>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工 夫</a:t>
            </a:r>
          </a:p>
        </p:txBody>
      </p:sp>
      <p:grpSp>
        <p:nvGrpSpPr>
          <p:cNvPr id="23" name="グループ化 22">
            <a:extLst>
              <a:ext uri="{FF2B5EF4-FFF2-40B4-BE49-F238E27FC236}">
                <a16:creationId xmlns:a16="http://schemas.microsoft.com/office/drawing/2014/main" id="{6B9F4786-3105-B3C0-5E98-8E7A2F4CCD50}"/>
              </a:ext>
            </a:extLst>
          </p:cNvPr>
          <p:cNvGrpSpPr/>
          <p:nvPr/>
        </p:nvGrpSpPr>
        <p:grpSpPr>
          <a:xfrm>
            <a:off x="5384637" y="2604777"/>
            <a:ext cx="2014900" cy="217846"/>
            <a:chOff x="10561966" y="1531974"/>
            <a:chExt cx="3816034" cy="412581"/>
          </a:xfrm>
        </p:grpSpPr>
        <p:sp>
          <p:nvSpPr>
            <p:cNvPr id="24" name="グラフィックス 5">
              <a:extLst>
                <a:ext uri="{FF2B5EF4-FFF2-40B4-BE49-F238E27FC236}">
                  <a16:creationId xmlns:a16="http://schemas.microsoft.com/office/drawing/2014/main" id="{904E76A4-9C49-8A05-1AB7-15C889D0B2E2}"/>
                </a:ext>
              </a:extLst>
            </p:cNvPr>
            <p:cNvSpPr/>
            <p:nvPr/>
          </p:nvSpPr>
          <p:spPr>
            <a:xfrm>
              <a:off x="10561966" y="1536483"/>
              <a:ext cx="482293" cy="408072"/>
            </a:xfrm>
            <a:custGeom>
              <a:avLst/>
              <a:gdLst>
                <a:gd name="connsiteX0" fmla="*/ 293641 w 381740"/>
                <a:gd name="connsiteY0" fmla="*/ 0 h 322993"/>
                <a:gd name="connsiteX1" fmla="*/ 88100 w 381740"/>
                <a:gd name="connsiteY1" fmla="*/ 0 h 322993"/>
                <a:gd name="connsiteX2" fmla="*/ 8 w 381740"/>
                <a:gd name="connsiteY2" fmla="*/ 90421 h 322993"/>
                <a:gd name="connsiteX3" fmla="*/ 11 w 381740"/>
                <a:gd name="connsiteY3" fmla="*/ 90585 h 322993"/>
                <a:gd name="connsiteX4" fmla="*/ 11 w 381740"/>
                <a:gd name="connsiteY4" fmla="*/ 322993 h 322993"/>
                <a:gd name="connsiteX5" fmla="*/ 75327 w 381740"/>
                <a:gd name="connsiteY5" fmla="*/ 245475 h 322993"/>
                <a:gd name="connsiteX6" fmla="*/ 293641 w 381740"/>
                <a:gd name="connsiteY6" fmla="*/ 245475 h 322993"/>
                <a:gd name="connsiteX7" fmla="*/ 381733 w 381740"/>
                <a:gd name="connsiteY7" fmla="*/ 155054 h 322993"/>
                <a:gd name="connsiteX8" fmla="*/ 381730 w 381740"/>
                <a:gd name="connsiteY8" fmla="*/ 154890 h 322993"/>
                <a:gd name="connsiteX9" fmla="*/ 381730 w 381740"/>
                <a:gd name="connsiteY9" fmla="*/ 90585 h 322993"/>
                <a:gd name="connsiteX10" fmla="*/ 293806 w 381740"/>
                <a:gd name="connsiteY10" fmla="*/ 3 h 322993"/>
                <a:gd name="connsiteX11" fmla="*/ 293641 w 381740"/>
                <a:gd name="connsiteY11" fmla="*/ 0 h 32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740" h="322993">
                  <a:moveTo>
                    <a:pt x="293641" y="0"/>
                  </a:moveTo>
                  <a:lnTo>
                    <a:pt x="88100" y="0"/>
                  </a:lnTo>
                  <a:cubicBezTo>
                    <a:pt x="38805" y="643"/>
                    <a:pt x="-635" y="41126"/>
                    <a:pt x="8" y="90421"/>
                  </a:cubicBezTo>
                  <a:cubicBezTo>
                    <a:pt x="9" y="90475"/>
                    <a:pt x="9" y="90531"/>
                    <a:pt x="11" y="90585"/>
                  </a:cubicBezTo>
                  <a:lnTo>
                    <a:pt x="11" y="322993"/>
                  </a:lnTo>
                  <a:lnTo>
                    <a:pt x="75327" y="245475"/>
                  </a:lnTo>
                  <a:lnTo>
                    <a:pt x="293641" y="245475"/>
                  </a:lnTo>
                  <a:cubicBezTo>
                    <a:pt x="342936" y="244832"/>
                    <a:pt x="382376" y="204349"/>
                    <a:pt x="381733" y="155054"/>
                  </a:cubicBezTo>
                  <a:cubicBezTo>
                    <a:pt x="381732" y="155000"/>
                    <a:pt x="381732" y="154944"/>
                    <a:pt x="381730" y="154890"/>
                  </a:cubicBezTo>
                  <a:lnTo>
                    <a:pt x="381730" y="90585"/>
                  </a:lnTo>
                  <a:cubicBezTo>
                    <a:pt x="382464" y="41292"/>
                    <a:pt x="343099" y="736"/>
                    <a:pt x="293806" y="3"/>
                  </a:cubicBezTo>
                  <a:cubicBezTo>
                    <a:pt x="293751" y="1"/>
                    <a:pt x="293695" y="0"/>
                    <a:pt x="293641" y="0"/>
                  </a:cubicBezTo>
                  <a:close/>
                </a:path>
              </a:pathLst>
            </a:custGeom>
            <a:solidFill>
              <a:schemeClr val="bg1"/>
            </a:solidFill>
            <a:ln w="28972" cap="rnd">
              <a:noFill/>
              <a:prstDash val="solid"/>
              <a:round/>
            </a:ln>
          </p:spPr>
          <p:txBody>
            <a:bodyPr rtlCol="0" anchor="ctr"/>
            <a:lstStyle/>
            <a:p>
              <a:endParaRPr lang="ja-JP" altLang="en-US" sz="110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CDD054B-26FC-5ED5-9FFC-50524806CE79}"/>
                </a:ext>
              </a:extLst>
            </p:cNvPr>
            <p:cNvSpPr txBox="1"/>
            <p:nvPr/>
          </p:nvSpPr>
          <p:spPr>
            <a:xfrm>
              <a:off x="11279518" y="1531974"/>
              <a:ext cx="3098482" cy="368399"/>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指示 </a:t>
              </a:r>
              <a:r>
                <a:rPr kumimoji="1" lang="en-US" altLang="ja-JP" sz="1100" spc="100" dirty="0">
                  <a:solidFill>
                    <a:schemeClr val="bg1"/>
                  </a:solidFill>
                  <a:latin typeface="BIZ UDPゴシック" panose="020B0400000000000000" pitchFamily="50" charset="-128"/>
                  <a:ea typeface="BIZ UDPゴシック" panose="020B0400000000000000" pitchFamily="50" charset="-128"/>
                </a:rPr>
                <a:t>(</a:t>
              </a: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プロンプト</a:t>
              </a:r>
              <a:r>
                <a:rPr kumimoji="1" lang="en-US" altLang="ja-JP" sz="1100" spc="100" dirty="0">
                  <a:solidFill>
                    <a:schemeClr val="bg1"/>
                  </a:solidFill>
                  <a:latin typeface="BIZ UDPゴシック" panose="020B0400000000000000" pitchFamily="50" charset="-128"/>
                  <a:ea typeface="BIZ UDPゴシック" panose="020B0400000000000000" pitchFamily="50" charset="-128"/>
                </a:rPr>
                <a:t>) </a:t>
              </a: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例</a:t>
              </a:r>
            </a:p>
          </p:txBody>
        </p:sp>
      </p:grpSp>
      <p:grpSp>
        <p:nvGrpSpPr>
          <p:cNvPr id="27" name="グループ化 26">
            <a:extLst>
              <a:ext uri="{FF2B5EF4-FFF2-40B4-BE49-F238E27FC236}">
                <a16:creationId xmlns:a16="http://schemas.microsoft.com/office/drawing/2014/main" id="{4D1B06EE-862E-C4B6-784A-D94133BC9EF8}"/>
              </a:ext>
            </a:extLst>
          </p:cNvPr>
          <p:cNvGrpSpPr/>
          <p:nvPr/>
        </p:nvGrpSpPr>
        <p:grpSpPr>
          <a:xfrm>
            <a:off x="641604" y="2903794"/>
            <a:ext cx="8154494" cy="3591263"/>
            <a:chOff x="1736416" y="2033558"/>
            <a:chExt cx="15443856" cy="6801519"/>
          </a:xfrm>
        </p:grpSpPr>
        <p:grpSp>
          <p:nvGrpSpPr>
            <p:cNvPr id="28" name="グループ化 27">
              <a:extLst>
                <a:ext uri="{FF2B5EF4-FFF2-40B4-BE49-F238E27FC236}">
                  <a16:creationId xmlns:a16="http://schemas.microsoft.com/office/drawing/2014/main" id="{F86F3208-A788-7831-CEE4-F6DC411D1DB5}"/>
                </a:ext>
              </a:extLst>
            </p:cNvPr>
            <p:cNvGrpSpPr/>
            <p:nvPr/>
          </p:nvGrpSpPr>
          <p:grpSpPr>
            <a:xfrm>
              <a:off x="1736416" y="2033558"/>
              <a:ext cx="15443856" cy="1630634"/>
              <a:chOff x="1736416" y="2199808"/>
              <a:chExt cx="15443856" cy="1630634"/>
            </a:xfrm>
          </p:grpSpPr>
          <p:sp>
            <p:nvSpPr>
              <p:cNvPr id="1038" name="テキスト ボックス 1037">
                <a:extLst>
                  <a:ext uri="{FF2B5EF4-FFF2-40B4-BE49-F238E27FC236}">
                    <a16:creationId xmlns:a16="http://schemas.microsoft.com/office/drawing/2014/main" id="{E38C80B0-1E5F-50E8-5818-39B112E14686}"/>
                  </a:ext>
                </a:extLst>
              </p:cNvPr>
              <p:cNvSpPr txBox="1"/>
              <p:nvPr/>
            </p:nvSpPr>
            <p:spPr>
              <a:xfrm>
                <a:off x="2627979" y="2504937"/>
                <a:ext cx="3303681" cy="1020379"/>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目的・詳細な設定・</a:t>
                </a:r>
                <a:br>
                  <a:rPr kumimoji="1" lang="en-US" altLang="ja-JP" sz="1400" spc="100" dirty="0">
                    <a:latin typeface="BIZ UDPゴシック" panose="020B0400000000000000" pitchFamily="50" charset="-128"/>
                    <a:ea typeface="BIZ UDPゴシック" panose="020B0400000000000000" pitchFamily="50" charset="-128"/>
                  </a:rPr>
                </a:br>
                <a:r>
                  <a:rPr kumimoji="1" lang="ja-JP" altLang="en-US" sz="1400" spc="100" dirty="0">
                    <a:latin typeface="BIZ UDPゴシック" panose="020B0400000000000000" pitchFamily="50" charset="-128"/>
                    <a:ea typeface="BIZ UDPゴシック" panose="020B0400000000000000" pitchFamily="50" charset="-128"/>
                  </a:rPr>
                  <a:t>検討の材料を書く</a:t>
                </a:r>
              </a:p>
            </p:txBody>
          </p:sp>
          <p:sp>
            <p:nvSpPr>
              <p:cNvPr id="1039" name="楕円 1038">
                <a:extLst>
                  <a:ext uri="{FF2B5EF4-FFF2-40B4-BE49-F238E27FC236}">
                    <a16:creationId xmlns:a16="http://schemas.microsoft.com/office/drawing/2014/main" id="{346EC19F-8AA2-CC93-95CD-EDEC7A793442}"/>
                  </a:ext>
                </a:extLst>
              </p:cNvPr>
              <p:cNvSpPr>
                <a:spLocks noChangeAspect="1"/>
              </p:cNvSpPr>
              <p:nvPr/>
            </p:nvSpPr>
            <p:spPr>
              <a:xfrm>
                <a:off x="1736416" y="2682886"/>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1</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40" name="テキスト ボックス 1039">
                <a:extLst>
                  <a:ext uri="{FF2B5EF4-FFF2-40B4-BE49-F238E27FC236}">
                    <a16:creationId xmlns:a16="http://schemas.microsoft.com/office/drawing/2014/main" id="{529C71C7-0514-AF16-5531-0060D82402CA}"/>
                  </a:ext>
                </a:extLst>
              </p:cNvPr>
              <p:cNvSpPr txBox="1"/>
              <p:nvPr/>
            </p:nvSpPr>
            <p:spPr>
              <a:xfrm>
                <a:off x="8654316" y="2199808"/>
                <a:ext cx="8525956" cy="1630634"/>
              </a:xfrm>
              <a:prstGeom prst="rect">
                <a:avLst/>
              </a:prstGeom>
              <a:noFill/>
            </p:spPr>
            <p:txBody>
              <a:bodyPr wrap="none" lIns="0" tIns="0" rIns="0" bIns="0" rtlCol="0" anchor="ctr">
                <a:spAutoFit/>
              </a:bodyPr>
              <a:lstStyle/>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この質問は、</a:t>
                </a: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を作成するために聞いています</a:t>
                </a:r>
              </a:p>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なお、</a:t>
                </a:r>
                <a:r>
                  <a:rPr kumimoji="1" lang="en-US" altLang="ja-JP" sz="1100" spc="100" dirty="0">
                    <a:latin typeface="BIZ UDPゴシック" panose="020B0400000000000000" pitchFamily="50" charset="-128"/>
                    <a:ea typeface="BIZ UDPゴシック" panose="020B0400000000000000" pitchFamily="50" charset="-128"/>
                  </a:rPr>
                  <a:t>8</a:t>
                </a:r>
                <a:r>
                  <a:rPr kumimoji="1" lang="ja-JP" altLang="en-US" sz="1100" spc="100" dirty="0">
                    <a:latin typeface="BIZ UDPゴシック" panose="020B0400000000000000" pitchFamily="50" charset="-128"/>
                    <a:ea typeface="BIZ UDPゴシック" panose="020B0400000000000000" pitchFamily="50" charset="-128"/>
                  </a:rPr>
                  <a:t>月の夏休みに行く旅行について検討しています</a:t>
                </a:r>
              </a:p>
              <a:p>
                <a:pPr marL="324000" indent="-324000">
                  <a:spcAft>
                    <a:spcPts val="10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の文脈に絞って、</a:t>
                </a: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について教えてください</a:t>
                </a:r>
              </a:p>
            </p:txBody>
          </p:sp>
          <p:sp>
            <p:nvSpPr>
              <p:cNvPr id="1041" name="グラフィックス 36">
                <a:extLst>
                  <a:ext uri="{FF2B5EF4-FFF2-40B4-BE49-F238E27FC236}">
                    <a16:creationId xmlns:a16="http://schemas.microsoft.com/office/drawing/2014/main" id="{A6925236-E57C-7EB8-209E-20963B5117D3}"/>
                  </a:ext>
                </a:extLst>
              </p:cNvPr>
              <p:cNvSpPr/>
              <p:nvPr/>
            </p:nvSpPr>
            <p:spPr>
              <a:xfrm>
                <a:off x="8180223" y="2340617"/>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nvGrpSpPr>
            <p:cNvPr id="29" name="グループ化 28">
              <a:extLst>
                <a:ext uri="{FF2B5EF4-FFF2-40B4-BE49-F238E27FC236}">
                  <a16:creationId xmlns:a16="http://schemas.microsoft.com/office/drawing/2014/main" id="{82C5518D-4A1E-60B6-D52E-9194666159BF}"/>
                </a:ext>
              </a:extLst>
            </p:cNvPr>
            <p:cNvGrpSpPr/>
            <p:nvPr/>
          </p:nvGrpSpPr>
          <p:grpSpPr>
            <a:xfrm>
              <a:off x="1736416" y="3869771"/>
              <a:ext cx="14619644" cy="1349024"/>
              <a:chOff x="1736416" y="3978487"/>
              <a:chExt cx="14619644" cy="1349024"/>
            </a:xfrm>
          </p:grpSpPr>
          <p:sp>
            <p:nvSpPr>
              <p:cNvPr id="1034" name="テキスト ボックス 1033">
                <a:extLst>
                  <a:ext uri="{FF2B5EF4-FFF2-40B4-BE49-F238E27FC236}">
                    <a16:creationId xmlns:a16="http://schemas.microsoft.com/office/drawing/2014/main" id="{E2D1F8C4-E0C1-9B68-EB26-BB637394B42C}"/>
                  </a:ext>
                </a:extLst>
              </p:cNvPr>
              <p:cNvSpPr txBox="1"/>
              <p:nvPr/>
            </p:nvSpPr>
            <p:spPr>
              <a:xfrm>
                <a:off x="2627979" y="4418595"/>
                <a:ext cx="4408325" cy="468808"/>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欲しい回答の例を与える</a:t>
                </a:r>
              </a:p>
            </p:txBody>
          </p:sp>
          <p:sp>
            <p:nvSpPr>
              <p:cNvPr id="1035" name="楕円 1034">
                <a:extLst>
                  <a:ext uri="{FF2B5EF4-FFF2-40B4-BE49-F238E27FC236}">
                    <a16:creationId xmlns:a16="http://schemas.microsoft.com/office/drawing/2014/main" id="{768FF4E3-B18F-6008-A955-02F55573FAD9}"/>
                  </a:ext>
                </a:extLst>
              </p:cNvPr>
              <p:cNvSpPr>
                <a:spLocks noChangeAspect="1"/>
              </p:cNvSpPr>
              <p:nvPr/>
            </p:nvSpPr>
            <p:spPr>
              <a:xfrm>
                <a:off x="1736416" y="4320756"/>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2</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36" name="テキスト ボックス 1035">
                <a:extLst>
                  <a:ext uri="{FF2B5EF4-FFF2-40B4-BE49-F238E27FC236}">
                    <a16:creationId xmlns:a16="http://schemas.microsoft.com/office/drawing/2014/main" id="{6D4A5CC3-2BAD-2DA3-EE87-1106CC5681E8}"/>
                  </a:ext>
                </a:extLst>
              </p:cNvPr>
              <p:cNvSpPr txBox="1"/>
              <p:nvPr/>
            </p:nvSpPr>
            <p:spPr>
              <a:xfrm>
                <a:off x="8654314" y="4127691"/>
                <a:ext cx="7701746" cy="1050612"/>
              </a:xfrm>
              <a:prstGeom prst="rect">
                <a:avLst/>
              </a:prstGeom>
              <a:noFill/>
            </p:spPr>
            <p:txBody>
              <a:bodyPr wrap="none" lIns="0" tIns="0" rIns="0" bIns="0" rtlCol="0" anchor="ctr">
                <a:spAutoFit/>
              </a:bodyPr>
              <a:lstStyle/>
              <a:p>
                <a:pPr marL="324000" indent="-324000">
                  <a:spcAft>
                    <a:spcPts val="12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のような事例を探しています</a:t>
                </a:r>
              </a:p>
              <a:p>
                <a:pPr marL="324000" indent="-324000">
                  <a:spcAft>
                    <a:spcPts val="12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以下の例を参考に、類似のものを調べてください</a:t>
                </a:r>
              </a:p>
            </p:txBody>
          </p:sp>
          <p:sp>
            <p:nvSpPr>
              <p:cNvPr id="1037" name="グラフィックス 51">
                <a:extLst>
                  <a:ext uri="{FF2B5EF4-FFF2-40B4-BE49-F238E27FC236}">
                    <a16:creationId xmlns:a16="http://schemas.microsoft.com/office/drawing/2014/main" id="{6EA91819-02F4-A45B-5807-DA7C6DA98919}"/>
                  </a:ext>
                </a:extLst>
              </p:cNvPr>
              <p:cNvSpPr/>
              <p:nvPr/>
            </p:nvSpPr>
            <p:spPr>
              <a:xfrm>
                <a:off x="8180223" y="3978487"/>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nvGrpSpPr>
            <p:cNvPr id="30" name="グループ化 29">
              <a:extLst>
                <a:ext uri="{FF2B5EF4-FFF2-40B4-BE49-F238E27FC236}">
                  <a16:creationId xmlns:a16="http://schemas.microsoft.com/office/drawing/2014/main" id="{A9051721-437E-1ED4-24AB-F35C75E41479}"/>
                </a:ext>
              </a:extLst>
            </p:cNvPr>
            <p:cNvGrpSpPr/>
            <p:nvPr/>
          </p:nvGrpSpPr>
          <p:grpSpPr>
            <a:xfrm>
              <a:off x="1736416" y="5450015"/>
              <a:ext cx="14486266" cy="1630634"/>
              <a:chOff x="1736416" y="5416588"/>
              <a:chExt cx="14486266" cy="1630634"/>
            </a:xfrm>
          </p:grpSpPr>
          <p:sp>
            <p:nvSpPr>
              <p:cNvPr id="1030" name="テキスト ボックス 1029">
                <a:extLst>
                  <a:ext uri="{FF2B5EF4-FFF2-40B4-BE49-F238E27FC236}">
                    <a16:creationId xmlns:a16="http://schemas.microsoft.com/office/drawing/2014/main" id="{D5C27915-964B-7FB0-0426-C3A0BD1E5781}"/>
                  </a:ext>
                </a:extLst>
              </p:cNvPr>
              <p:cNvSpPr txBox="1"/>
              <p:nvPr/>
            </p:nvSpPr>
            <p:spPr>
              <a:xfrm>
                <a:off x="2627979" y="5997505"/>
                <a:ext cx="4692182" cy="468809"/>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書式</a:t>
                </a:r>
                <a:r>
                  <a:rPr kumimoji="1" lang="en-US" altLang="ja-JP" sz="1400" spc="100" dirty="0">
                    <a:latin typeface="BIZ UDPゴシック" panose="020B0400000000000000" pitchFamily="50" charset="-128"/>
                    <a:ea typeface="BIZ UDPゴシック" panose="020B0400000000000000" pitchFamily="50" charset="-128"/>
                  </a:rPr>
                  <a:t>/</a:t>
                </a:r>
                <a:r>
                  <a:rPr kumimoji="1" lang="ja-JP" altLang="en-US" sz="1400" spc="100" dirty="0">
                    <a:latin typeface="BIZ UDPゴシック" panose="020B0400000000000000" pitchFamily="50" charset="-128"/>
                    <a:ea typeface="BIZ UDPゴシック" panose="020B0400000000000000" pitchFamily="50" charset="-128"/>
                  </a:rPr>
                  <a:t>回答方法を制限する</a:t>
                </a:r>
              </a:p>
            </p:txBody>
          </p:sp>
          <p:sp>
            <p:nvSpPr>
              <p:cNvPr id="1031" name="楕円 1030">
                <a:extLst>
                  <a:ext uri="{FF2B5EF4-FFF2-40B4-BE49-F238E27FC236}">
                    <a16:creationId xmlns:a16="http://schemas.microsoft.com/office/drawing/2014/main" id="{608B8A73-53F4-5754-A7F0-20BD52D4466F}"/>
                  </a:ext>
                </a:extLst>
              </p:cNvPr>
              <p:cNvSpPr>
                <a:spLocks noChangeAspect="1"/>
              </p:cNvSpPr>
              <p:nvPr/>
            </p:nvSpPr>
            <p:spPr>
              <a:xfrm>
                <a:off x="1736416" y="5899665"/>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3</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32" name="テキスト ボックス 1031">
                <a:extLst>
                  <a:ext uri="{FF2B5EF4-FFF2-40B4-BE49-F238E27FC236}">
                    <a16:creationId xmlns:a16="http://schemas.microsoft.com/office/drawing/2014/main" id="{8F17358D-7CE9-322F-FA79-10772713C3EC}"/>
                  </a:ext>
                </a:extLst>
              </p:cNvPr>
              <p:cNvSpPr txBox="1"/>
              <p:nvPr/>
            </p:nvSpPr>
            <p:spPr>
              <a:xfrm>
                <a:off x="8654314" y="5416588"/>
                <a:ext cx="7568368" cy="1630634"/>
              </a:xfrm>
              <a:prstGeom prst="rect">
                <a:avLst/>
              </a:prstGeom>
              <a:noFill/>
            </p:spPr>
            <p:txBody>
              <a:bodyPr wrap="none" lIns="0" tIns="0" rIns="0" bIns="0" rtlCol="0" anchor="ctr">
                <a:spAutoFit/>
              </a:bodyPr>
              <a:lstStyle/>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横軸が</a:t>
                </a:r>
                <a:r>
                  <a:rPr kumimoji="1" lang="en-US" altLang="ja-JP" sz="1100" spc="100" dirty="0">
                    <a:latin typeface="BIZ UDPゴシック" panose="020B0400000000000000" pitchFamily="50" charset="-128"/>
                    <a:ea typeface="BIZ UDPゴシック" panose="020B0400000000000000" pitchFamily="50" charset="-128"/>
                  </a:rPr>
                  <a:t>A</a:t>
                </a:r>
                <a:r>
                  <a:rPr kumimoji="1" lang="ja-JP" altLang="en-US" sz="1100" spc="100" dirty="0">
                    <a:latin typeface="BIZ UDPゴシック" panose="020B0400000000000000" pitchFamily="50" charset="-128"/>
                    <a:ea typeface="BIZ UDPゴシック" panose="020B0400000000000000" pitchFamily="50" charset="-128"/>
                  </a:rPr>
                  <a:t>と</a:t>
                </a:r>
                <a:r>
                  <a:rPr kumimoji="1" lang="en-US" altLang="ja-JP" sz="1100" spc="100" dirty="0">
                    <a:latin typeface="BIZ UDPゴシック" panose="020B0400000000000000" pitchFamily="50" charset="-128"/>
                    <a:ea typeface="BIZ UDPゴシック" panose="020B0400000000000000" pitchFamily="50" charset="-128"/>
                  </a:rPr>
                  <a:t>B</a:t>
                </a:r>
                <a:r>
                  <a:rPr kumimoji="1" lang="ja-JP" altLang="en-US" sz="1100" spc="100" dirty="0">
                    <a:latin typeface="BIZ UDPゴシック" panose="020B0400000000000000" pitchFamily="50" charset="-128"/>
                    <a:ea typeface="BIZ UDPゴシック" panose="020B0400000000000000" pitchFamily="50" charset="-128"/>
                  </a:rPr>
                  <a:t>と</a:t>
                </a:r>
                <a:r>
                  <a:rPr kumimoji="1" lang="en-US" altLang="ja-JP" sz="1100" spc="100" dirty="0">
                    <a:latin typeface="BIZ UDPゴシック" panose="020B0400000000000000" pitchFamily="50" charset="-128"/>
                    <a:ea typeface="BIZ UDPゴシック" panose="020B0400000000000000" pitchFamily="50" charset="-128"/>
                  </a:rPr>
                  <a:t>C</a:t>
                </a:r>
                <a:r>
                  <a:rPr kumimoji="1" lang="ja-JP" altLang="en-US" sz="1100" spc="100" dirty="0">
                    <a:latin typeface="BIZ UDPゴシック" panose="020B0400000000000000" pitchFamily="50" charset="-128"/>
                    <a:ea typeface="BIZ UDPゴシック" panose="020B0400000000000000" pitchFamily="50" charset="-128"/>
                  </a:rPr>
                  <a:t>である表形式で答えてください</a:t>
                </a:r>
              </a:p>
              <a:p>
                <a:pPr marL="324000" indent="-324000">
                  <a:spcAft>
                    <a:spcPts val="10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文字以内で答えてください</a:t>
                </a:r>
              </a:p>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要点を</a:t>
                </a: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個挙げてください</a:t>
                </a:r>
              </a:p>
            </p:txBody>
          </p:sp>
          <p:sp>
            <p:nvSpPr>
              <p:cNvPr id="1033" name="グラフィックス 52">
                <a:extLst>
                  <a:ext uri="{FF2B5EF4-FFF2-40B4-BE49-F238E27FC236}">
                    <a16:creationId xmlns:a16="http://schemas.microsoft.com/office/drawing/2014/main" id="{BC032DCD-1BC0-6DC7-67D5-D004DA7A493B}"/>
                  </a:ext>
                </a:extLst>
              </p:cNvPr>
              <p:cNvSpPr/>
              <p:nvPr/>
            </p:nvSpPr>
            <p:spPr>
              <a:xfrm>
                <a:off x="8180223" y="5557396"/>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nvGrpSpPr>
            <p:cNvPr id="1024" name="グループ化 1023">
              <a:extLst>
                <a:ext uri="{FF2B5EF4-FFF2-40B4-BE49-F238E27FC236}">
                  <a16:creationId xmlns:a16="http://schemas.microsoft.com/office/drawing/2014/main" id="{4D94A732-D36E-CC8C-FBE9-907F5576A5AA}"/>
                </a:ext>
              </a:extLst>
            </p:cNvPr>
            <p:cNvGrpSpPr/>
            <p:nvPr/>
          </p:nvGrpSpPr>
          <p:grpSpPr>
            <a:xfrm>
              <a:off x="1736416" y="7204442"/>
              <a:ext cx="14934281" cy="1630635"/>
              <a:chOff x="1736416" y="7204442"/>
              <a:chExt cx="14934281" cy="1630635"/>
            </a:xfrm>
          </p:grpSpPr>
          <p:sp>
            <p:nvSpPr>
              <p:cNvPr id="1025" name="テキスト ボックス 1024">
                <a:extLst>
                  <a:ext uri="{FF2B5EF4-FFF2-40B4-BE49-F238E27FC236}">
                    <a16:creationId xmlns:a16="http://schemas.microsoft.com/office/drawing/2014/main" id="{5917DE85-C3E8-CF0D-BD6C-0D840411052D}"/>
                  </a:ext>
                </a:extLst>
              </p:cNvPr>
              <p:cNvSpPr txBox="1"/>
              <p:nvPr/>
            </p:nvSpPr>
            <p:spPr>
              <a:xfrm>
                <a:off x="2627979" y="7785356"/>
                <a:ext cx="4657984" cy="468808"/>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文章のテイストを指定する</a:t>
                </a:r>
              </a:p>
            </p:txBody>
          </p:sp>
          <p:sp>
            <p:nvSpPr>
              <p:cNvPr id="1027" name="楕円 1026">
                <a:extLst>
                  <a:ext uri="{FF2B5EF4-FFF2-40B4-BE49-F238E27FC236}">
                    <a16:creationId xmlns:a16="http://schemas.microsoft.com/office/drawing/2014/main" id="{068071D1-D63C-FC90-0ED5-A6AD95E50780}"/>
                  </a:ext>
                </a:extLst>
              </p:cNvPr>
              <p:cNvSpPr>
                <a:spLocks noChangeAspect="1"/>
              </p:cNvSpPr>
              <p:nvPr/>
            </p:nvSpPr>
            <p:spPr>
              <a:xfrm>
                <a:off x="1736416" y="7687518"/>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4</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28" name="テキスト ボックス 1027">
                <a:extLst>
                  <a:ext uri="{FF2B5EF4-FFF2-40B4-BE49-F238E27FC236}">
                    <a16:creationId xmlns:a16="http://schemas.microsoft.com/office/drawing/2014/main" id="{2BE8FC2E-A492-9114-0E0B-DFAF3A83B603}"/>
                  </a:ext>
                </a:extLst>
              </p:cNvPr>
              <p:cNvSpPr txBox="1"/>
              <p:nvPr/>
            </p:nvSpPr>
            <p:spPr>
              <a:xfrm>
                <a:off x="8654316" y="7204442"/>
                <a:ext cx="8016381" cy="1630635"/>
              </a:xfrm>
              <a:prstGeom prst="rect">
                <a:avLst/>
              </a:prstGeom>
              <a:noFill/>
            </p:spPr>
            <p:txBody>
              <a:bodyPr wrap="none" lIns="0" tIns="0" rIns="0" bIns="0" rtlCol="0" anchor="ctr">
                <a:spAutoFit/>
              </a:bodyPr>
              <a:lstStyle/>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私は</a:t>
                </a:r>
                <a:r>
                  <a:rPr kumimoji="1" lang="en-US" altLang="ja-JP" sz="1100" spc="100" dirty="0">
                    <a:latin typeface="BIZ UDPゴシック" panose="020B0400000000000000" pitchFamily="50" charset="-128"/>
                    <a:ea typeface="BIZ UDPゴシック" panose="020B0400000000000000" pitchFamily="50" charset="-128"/>
                  </a:rPr>
                  <a:t>10</a:t>
                </a:r>
                <a:r>
                  <a:rPr kumimoji="1" lang="ja-JP" altLang="en-US" sz="1100" spc="100" dirty="0">
                    <a:latin typeface="BIZ UDPゴシック" panose="020B0400000000000000" pitchFamily="50" charset="-128"/>
                    <a:ea typeface="BIZ UDPゴシック" panose="020B0400000000000000" pitchFamily="50" charset="-128"/>
                  </a:rPr>
                  <a:t>歳の子供だと思って説明してください</a:t>
                </a:r>
              </a:p>
              <a:p>
                <a:pPr marL="324000" indent="-324000">
                  <a:spcAft>
                    <a:spcPts val="10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 (</a:t>
                </a:r>
                <a:r>
                  <a:rPr kumimoji="1" lang="ja-JP" altLang="en-US" sz="1100" spc="100" dirty="0">
                    <a:latin typeface="BIZ UDPゴシック" panose="020B0400000000000000" pitchFamily="50" charset="-128"/>
                    <a:ea typeface="BIZ UDPゴシック" panose="020B0400000000000000" pitchFamily="50" charset="-128"/>
                  </a:rPr>
                  <a:t>有名な作家 等</a:t>
                </a:r>
                <a:r>
                  <a:rPr kumimoji="1" lang="en-US" altLang="ja-JP" sz="1100" spc="100" dirty="0">
                    <a:latin typeface="BIZ UDPゴシック" panose="020B0400000000000000" pitchFamily="50" charset="-128"/>
                    <a:ea typeface="BIZ UDPゴシック" panose="020B0400000000000000" pitchFamily="50" charset="-128"/>
                  </a:rPr>
                  <a:t>) </a:t>
                </a:r>
                <a:r>
                  <a:rPr kumimoji="1" lang="ja-JP" altLang="en-US" sz="1100" spc="100" dirty="0">
                    <a:latin typeface="BIZ UDPゴシック" panose="020B0400000000000000" pitchFamily="50" charset="-128"/>
                    <a:ea typeface="BIZ UDPゴシック" panose="020B0400000000000000" pitchFamily="50" charset="-128"/>
                  </a:rPr>
                  <a:t>の文体で説明してください</a:t>
                </a:r>
              </a:p>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女子高生になりきって説明してください</a:t>
                </a:r>
              </a:p>
            </p:txBody>
          </p:sp>
          <p:sp>
            <p:nvSpPr>
              <p:cNvPr id="1029" name="グラフィックス 53">
                <a:extLst>
                  <a:ext uri="{FF2B5EF4-FFF2-40B4-BE49-F238E27FC236}">
                    <a16:creationId xmlns:a16="http://schemas.microsoft.com/office/drawing/2014/main" id="{89107A47-F059-CC16-07D6-97747A683608}"/>
                  </a:ext>
                </a:extLst>
              </p:cNvPr>
              <p:cNvSpPr/>
              <p:nvPr/>
            </p:nvSpPr>
            <p:spPr>
              <a:xfrm>
                <a:off x="8180223" y="7345249"/>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3877668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活用にあたって注意すべきポイント</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4</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spTree>
    <p:extLst>
      <p:ext uri="{BB962C8B-B14F-4D97-AF65-F5344CB8AC3E}">
        <p14:creationId xmlns:p14="http://schemas.microsoft.com/office/powerpoint/2010/main" val="243999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4-A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注意すべきポイント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16943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は上手に活用すれば便利ですが、必ずしも正しい情報を提供してくれるとは限りません</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が提供してくる情報を活用する場合、その情報が正しいのか、</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必ず下記の条件を元に、情報の正確性を確認をするようにしましょう</a:t>
            </a:r>
            <a:endParaRPr lang="en-US" altLang="ja-JP" sz="2000" b="0" dirty="0">
              <a:latin typeface="BIZ UDPゴシック" panose="020B0400000000000000" pitchFamily="50" charset="-128"/>
              <a:ea typeface="BIZ UDPゴシック" panose="020B0400000000000000" pitchFamily="50" charset="-128"/>
            </a:endParaRPr>
          </a:p>
        </p:txBody>
      </p:sp>
      <p:grpSp>
        <p:nvGrpSpPr>
          <p:cNvPr id="82" name="グループ化 81">
            <a:extLst>
              <a:ext uri="{FF2B5EF4-FFF2-40B4-BE49-F238E27FC236}">
                <a16:creationId xmlns:a16="http://schemas.microsoft.com/office/drawing/2014/main" id="{A23B9D27-31A0-6513-5957-15E913DD7292}"/>
              </a:ext>
            </a:extLst>
          </p:cNvPr>
          <p:cNvGrpSpPr/>
          <p:nvPr/>
        </p:nvGrpSpPr>
        <p:grpSpPr>
          <a:xfrm>
            <a:off x="574370" y="2923034"/>
            <a:ext cx="7995252" cy="3295519"/>
            <a:chOff x="1083795" y="3115019"/>
            <a:chExt cx="6846512" cy="2969048"/>
          </a:xfrm>
          <a:solidFill>
            <a:srgbClr val="DAE3F3">
              <a:alpha val="50196"/>
            </a:srgbClr>
          </a:solidFill>
        </p:grpSpPr>
        <p:grpSp>
          <p:nvGrpSpPr>
            <p:cNvPr id="76" name="グループ化 75">
              <a:extLst>
                <a:ext uri="{FF2B5EF4-FFF2-40B4-BE49-F238E27FC236}">
                  <a16:creationId xmlns:a16="http://schemas.microsoft.com/office/drawing/2014/main" id="{32D7ECE2-4E29-E627-AD05-135AD9106B9A}"/>
                </a:ext>
              </a:extLst>
            </p:cNvPr>
            <p:cNvGrpSpPr/>
            <p:nvPr/>
          </p:nvGrpSpPr>
          <p:grpSpPr>
            <a:xfrm>
              <a:off x="1083795" y="3115019"/>
              <a:ext cx="3256850" cy="2969048"/>
              <a:chOff x="1083795" y="3115019"/>
              <a:chExt cx="3256850" cy="2969048"/>
            </a:xfrm>
            <a:grpFill/>
          </p:grpSpPr>
          <p:sp>
            <p:nvSpPr>
              <p:cNvPr id="72" name="四角形: 角を丸くする 71">
                <a:extLst>
                  <a:ext uri="{FF2B5EF4-FFF2-40B4-BE49-F238E27FC236}">
                    <a16:creationId xmlns:a16="http://schemas.microsoft.com/office/drawing/2014/main" id="{F91F5ADA-A6CE-5F54-C53F-E27AFC9AD1AB}"/>
                  </a:ext>
                </a:extLst>
              </p:cNvPr>
              <p:cNvSpPr/>
              <p:nvPr/>
            </p:nvSpPr>
            <p:spPr>
              <a:xfrm>
                <a:off x="1083798" y="3115019"/>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情報源はあるか？</a:t>
                </a:r>
              </a:p>
            </p:txBody>
          </p:sp>
          <p:sp>
            <p:nvSpPr>
              <p:cNvPr id="73" name="四角形: 角を丸くする 72">
                <a:extLst>
                  <a:ext uri="{FF2B5EF4-FFF2-40B4-BE49-F238E27FC236}">
                    <a16:creationId xmlns:a16="http://schemas.microsoft.com/office/drawing/2014/main" id="{017E06E0-B7E9-E241-D431-C2556E1139FD}"/>
                  </a:ext>
                </a:extLst>
              </p:cNvPr>
              <p:cNvSpPr/>
              <p:nvPr/>
            </p:nvSpPr>
            <p:spPr>
              <a:xfrm>
                <a:off x="1083797" y="3895381"/>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情報を発信しているのは</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その分野の専門家か？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74" name="四角形: 角を丸くする 73">
                <a:extLst>
                  <a:ext uri="{FF2B5EF4-FFF2-40B4-BE49-F238E27FC236}">
                    <a16:creationId xmlns:a16="http://schemas.microsoft.com/office/drawing/2014/main" id="{8AF9D917-5D42-797A-66AF-EC4AE863D491}"/>
                  </a:ext>
                </a:extLst>
              </p:cNvPr>
              <p:cNvSpPr/>
              <p:nvPr/>
            </p:nvSpPr>
            <p:spPr>
              <a:xfrm>
                <a:off x="1083796" y="4675743"/>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他のメディア・媒体では</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どう言われているか？</a:t>
                </a:r>
              </a:p>
            </p:txBody>
          </p:sp>
          <p:sp>
            <p:nvSpPr>
              <p:cNvPr id="75" name="四角形: 角を丸くする 74">
                <a:extLst>
                  <a:ext uri="{FF2B5EF4-FFF2-40B4-BE49-F238E27FC236}">
                    <a16:creationId xmlns:a16="http://schemas.microsoft.com/office/drawing/2014/main" id="{30FAB77F-E664-92A2-A3E1-A8183A42C2EC}"/>
                  </a:ext>
                </a:extLst>
              </p:cNvPr>
              <p:cNvSpPr/>
              <p:nvPr/>
            </p:nvSpPr>
            <p:spPr>
              <a:xfrm>
                <a:off x="1083795" y="5456105"/>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その画像は本物か？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77" name="グループ化 76">
              <a:extLst>
                <a:ext uri="{FF2B5EF4-FFF2-40B4-BE49-F238E27FC236}">
                  <a16:creationId xmlns:a16="http://schemas.microsoft.com/office/drawing/2014/main" id="{F8B4E137-6A09-841C-0538-ED4499F3750A}"/>
                </a:ext>
              </a:extLst>
            </p:cNvPr>
            <p:cNvGrpSpPr/>
            <p:nvPr/>
          </p:nvGrpSpPr>
          <p:grpSpPr>
            <a:xfrm>
              <a:off x="4673457" y="3115019"/>
              <a:ext cx="3256850" cy="2969048"/>
              <a:chOff x="1083795" y="3115019"/>
              <a:chExt cx="3256850" cy="2969048"/>
            </a:xfrm>
            <a:grpFill/>
          </p:grpSpPr>
          <p:sp>
            <p:nvSpPr>
              <p:cNvPr id="78" name="四角形: 角を丸くする 77">
                <a:extLst>
                  <a:ext uri="{FF2B5EF4-FFF2-40B4-BE49-F238E27FC236}">
                    <a16:creationId xmlns:a16="http://schemas.microsoft.com/office/drawing/2014/main" id="{D5773DA1-FF2C-3949-0B72-816A9DCE9A06}"/>
                  </a:ext>
                </a:extLst>
              </p:cNvPr>
              <p:cNvSpPr/>
              <p:nvPr/>
            </p:nvSpPr>
            <p:spPr>
              <a:xfrm>
                <a:off x="1083798" y="3115019"/>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「知り合いだから」という理由だけで信じていないか？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9" name="四角形: 角を丸くする 78">
                <a:extLst>
                  <a:ext uri="{FF2B5EF4-FFF2-40B4-BE49-F238E27FC236}">
                    <a16:creationId xmlns:a16="http://schemas.microsoft.com/office/drawing/2014/main" id="{A2DAD415-C972-D75D-FE50-7BC6597C0C93}"/>
                  </a:ext>
                </a:extLst>
              </p:cNvPr>
              <p:cNvSpPr/>
              <p:nvPr/>
            </p:nvSpPr>
            <p:spPr>
              <a:xfrm>
                <a:off x="1083797" y="3895381"/>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表やグラフは正しいか？</a:t>
                </a:r>
              </a:p>
            </p:txBody>
          </p:sp>
          <p:sp>
            <p:nvSpPr>
              <p:cNvPr id="80" name="四角形: 角を丸くする 79">
                <a:extLst>
                  <a:ext uri="{FF2B5EF4-FFF2-40B4-BE49-F238E27FC236}">
                    <a16:creationId xmlns:a16="http://schemas.microsoft.com/office/drawing/2014/main" id="{46B159C2-F3CE-D400-D16B-1C886E8439DD}"/>
                  </a:ext>
                </a:extLst>
              </p:cNvPr>
              <p:cNvSpPr/>
              <p:nvPr/>
            </p:nvSpPr>
            <p:spPr>
              <a:xfrm>
                <a:off x="1083796" y="4675743"/>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その情報に根拠はあるか？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1" name="四角形: 角を丸くする 80">
                <a:extLst>
                  <a:ext uri="{FF2B5EF4-FFF2-40B4-BE49-F238E27FC236}">
                    <a16:creationId xmlns:a16="http://schemas.microsoft.com/office/drawing/2014/main" id="{BDA7A622-E263-892D-4179-36CAF39486E3}"/>
                  </a:ext>
                </a:extLst>
              </p:cNvPr>
              <p:cNvSpPr/>
              <p:nvPr/>
            </p:nvSpPr>
            <p:spPr>
              <a:xfrm>
                <a:off x="1083795" y="5456105"/>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ファクトチェックの結果はどうか？</a:t>
                </a:r>
                <a:r>
                  <a:rPr kumimoji="1" lang="en-US" altLang="ja-JP" sz="1400" dirty="0">
                    <a:solidFill>
                      <a:schemeClr val="accent1"/>
                    </a:solidFill>
                    <a:latin typeface="BIZ UDPゴシック" panose="020B0400000000000000" pitchFamily="50" charset="-128"/>
                    <a:ea typeface="BIZ UDPゴシック" panose="020B0400000000000000" pitchFamily="50" charset="-128"/>
                  </a:rPr>
                  <a:t>※</a:t>
                </a:r>
                <a:endParaRPr kumimoji="1" lang="ja-JP" altLang="en-US" sz="1400" dirty="0">
                  <a:solidFill>
                    <a:schemeClr val="accent1"/>
                  </a:solidFill>
                  <a:latin typeface="BIZ UDPゴシック" panose="020B0400000000000000" pitchFamily="50" charset="-128"/>
                  <a:ea typeface="BIZ UDPゴシック" panose="020B0400000000000000" pitchFamily="50" charset="-128"/>
                </a:endParaRPr>
              </a:p>
            </p:txBody>
          </p:sp>
        </p:grpSp>
      </p:grpSp>
      <p:sp>
        <p:nvSpPr>
          <p:cNvPr id="83" name="テキスト ボックス 82">
            <a:extLst>
              <a:ext uri="{FF2B5EF4-FFF2-40B4-BE49-F238E27FC236}">
                <a16:creationId xmlns:a16="http://schemas.microsoft.com/office/drawing/2014/main" id="{F82CDF16-E965-F5A9-BD97-168F20EB3AB2}"/>
              </a:ext>
            </a:extLst>
          </p:cNvPr>
          <p:cNvSpPr txBox="1"/>
          <p:nvPr/>
        </p:nvSpPr>
        <p:spPr>
          <a:xfrm>
            <a:off x="328240" y="6319586"/>
            <a:ext cx="8470267" cy="430887"/>
          </a:xfrm>
          <a:prstGeom prst="rect">
            <a:avLst/>
          </a:prstGeom>
          <a:noFill/>
        </p:spPr>
        <p:txBody>
          <a:bodyPr wrap="none" lIns="0" tIns="0" rIns="0" bIns="0" rtlCol="0">
            <a:spAutoFit/>
          </a:bodyPr>
          <a:lstStyle/>
          <a:p>
            <a:pPr algn="l"/>
            <a:r>
              <a:rPr kumimoji="1" lang="en-US" altLang="ja-JP" sz="1400" spc="1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400" spc="100" dirty="0">
                <a:solidFill>
                  <a:schemeClr val="accent1"/>
                </a:solidFill>
                <a:latin typeface="BIZ UDPゴシック" panose="020B0400000000000000" pitchFamily="50" charset="-128"/>
                <a:ea typeface="BIZ UDPゴシック" panose="020B0400000000000000" pitchFamily="50" charset="-128"/>
              </a:rPr>
              <a:t>ファクトチェックとは、情報・ニュースや言説が「事実に基づいているか」を調査、公表する営みのこと</a:t>
            </a:r>
            <a:br>
              <a:rPr kumimoji="1" lang="en-US" altLang="ja-JP" sz="1400" spc="100" dirty="0">
                <a:solidFill>
                  <a:schemeClr val="accent1"/>
                </a:solidFill>
                <a:latin typeface="BIZ UDPゴシック" panose="020B0400000000000000" pitchFamily="50" charset="-128"/>
                <a:ea typeface="BIZ UDPゴシック" panose="020B0400000000000000" pitchFamily="50" charset="-128"/>
              </a:rPr>
            </a:br>
            <a:r>
              <a:rPr kumimoji="1" lang="ja-JP" altLang="en-US" sz="1400" spc="100" dirty="0">
                <a:solidFill>
                  <a:schemeClr val="accent1"/>
                </a:solidFill>
                <a:latin typeface="BIZ UDPゴシック" panose="020B0400000000000000" pitchFamily="50" charset="-128"/>
                <a:ea typeface="BIZ UDPゴシック" panose="020B0400000000000000" pitchFamily="50" charset="-128"/>
              </a:rPr>
              <a:t>大手メディアやネットメディア、非営利組織などが実施している様々なファクトチェックがあります</a:t>
            </a:r>
          </a:p>
        </p:txBody>
      </p:sp>
    </p:spTree>
    <p:extLst>
      <p:ext uri="{BB962C8B-B14F-4D97-AF65-F5344CB8AC3E}">
        <p14:creationId xmlns:p14="http://schemas.microsoft.com/office/powerpoint/2010/main" val="262461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62960"/>
            <a:ext cx="7627975" cy="54481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dirty="0">
                <a:solidFill>
                  <a:srgbClr val="4472C4"/>
                </a:solidFill>
              </a:rPr>
              <a:t>偽情報・誤情報・生成画像・合成音声等の注意喚起</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による偽情報・誤情報の注意喚起</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6E0BA9D8-3972-D6C2-F894-D2B7B8C99D6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endParaRPr kumimoji="0" lang="ja-JP" altLang="en-US" kern="0" dirty="0">
              <a:solidFill>
                <a:sysClr val="windowText" lastClr="000000"/>
              </a:solidFill>
            </a:endParaRPr>
          </a:p>
        </p:txBody>
      </p:sp>
      <p:sp>
        <p:nvSpPr>
          <p:cNvPr id="15" name="四角形: 角を丸くする 14">
            <a:extLst>
              <a:ext uri="{FF2B5EF4-FFF2-40B4-BE49-F238E27FC236}">
                <a16:creationId xmlns:a16="http://schemas.microsoft.com/office/drawing/2014/main" id="{91D1E160-68F3-78B8-6ED5-3653F355CE26}"/>
              </a:ext>
            </a:extLst>
          </p:cNvPr>
          <p:cNvSpPr/>
          <p:nvPr/>
        </p:nvSpPr>
        <p:spPr>
          <a:xfrm>
            <a:off x="311434" y="1620988"/>
            <a:ext cx="8521124"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偽・誤情報の事例</a:t>
            </a:r>
          </a:p>
        </p:txBody>
      </p:sp>
      <p:sp>
        <p:nvSpPr>
          <p:cNvPr id="23" name="テキスト ボックス 22">
            <a:extLst>
              <a:ext uri="{FF2B5EF4-FFF2-40B4-BE49-F238E27FC236}">
                <a16:creationId xmlns:a16="http://schemas.microsoft.com/office/drawing/2014/main" id="{BDCD206C-9D62-E86B-3221-0B7F1253609C}"/>
              </a:ext>
            </a:extLst>
          </p:cNvPr>
          <p:cNvSpPr txBox="1"/>
          <p:nvPr/>
        </p:nvSpPr>
        <p:spPr>
          <a:xfrm>
            <a:off x="311434" y="2112783"/>
            <a:ext cx="8521124" cy="303288"/>
          </a:xfrm>
          <a:prstGeom prst="rect">
            <a:avLst/>
          </a:prstGeom>
          <a:noFill/>
        </p:spPr>
        <p:txBody>
          <a:bodyPr wrap="square" lIns="0" tIns="0" rIns="0" bIns="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ある生成</a:t>
            </a:r>
            <a:r>
              <a:rPr kumimoji="1" lang="en-US" altLang="ja-JP"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AI</a:t>
            </a:r>
            <a:r>
              <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サービスに以下の指示を入力すると、問題のあるリストが生成された。</a:t>
            </a:r>
          </a:p>
        </p:txBody>
      </p:sp>
      <p:grpSp>
        <p:nvGrpSpPr>
          <p:cNvPr id="34" name="グループ化 33">
            <a:extLst>
              <a:ext uri="{FF2B5EF4-FFF2-40B4-BE49-F238E27FC236}">
                <a16:creationId xmlns:a16="http://schemas.microsoft.com/office/drawing/2014/main" id="{F8E7C743-63AC-9C8C-71A7-243A591DB458}"/>
              </a:ext>
            </a:extLst>
          </p:cNvPr>
          <p:cNvGrpSpPr/>
          <p:nvPr/>
        </p:nvGrpSpPr>
        <p:grpSpPr>
          <a:xfrm>
            <a:off x="6563192" y="4149448"/>
            <a:ext cx="134359" cy="290407"/>
            <a:chOff x="5927095" y="3909848"/>
            <a:chExt cx="224084" cy="683999"/>
          </a:xfrm>
          <a:solidFill>
            <a:schemeClr val="accent2">
              <a:lumMod val="60000"/>
              <a:lumOff val="40000"/>
            </a:schemeClr>
          </a:solidFill>
        </p:grpSpPr>
        <p:sp>
          <p:nvSpPr>
            <p:cNvPr id="35" name="二等辺三角形 34">
              <a:extLst>
                <a:ext uri="{FF2B5EF4-FFF2-40B4-BE49-F238E27FC236}">
                  <a16:creationId xmlns:a16="http://schemas.microsoft.com/office/drawing/2014/main" id="{CC8B7373-7ABE-D04D-7ADE-48397F57A48E}"/>
                </a:ext>
              </a:extLst>
            </p:cNvPr>
            <p:cNvSpPr/>
            <p:nvPr/>
          </p:nvSpPr>
          <p:spPr>
            <a:xfrm flipV="1">
              <a:off x="5927095" y="3909848"/>
              <a:ext cx="224084" cy="168166"/>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6" name="二等辺三角形 35">
              <a:extLst>
                <a:ext uri="{FF2B5EF4-FFF2-40B4-BE49-F238E27FC236}">
                  <a16:creationId xmlns:a16="http://schemas.microsoft.com/office/drawing/2014/main" id="{DED711BB-D4AF-6E1A-4ECE-7C3D26808E2B}"/>
                </a:ext>
              </a:extLst>
            </p:cNvPr>
            <p:cNvSpPr/>
            <p:nvPr/>
          </p:nvSpPr>
          <p:spPr>
            <a:xfrm flipV="1">
              <a:off x="5927095" y="4167765"/>
              <a:ext cx="224084" cy="168166"/>
            </a:xfrm>
            <a:prstGeom prst="triangl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7" name="二等辺三角形 36">
              <a:extLst>
                <a:ext uri="{FF2B5EF4-FFF2-40B4-BE49-F238E27FC236}">
                  <a16:creationId xmlns:a16="http://schemas.microsoft.com/office/drawing/2014/main" id="{3D3E6495-50B9-B671-F9EC-0930CC5283F3}"/>
                </a:ext>
              </a:extLst>
            </p:cNvPr>
            <p:cNvSpPr/>
            <p:nvPr/>
          </p:nvSpPr>
          <p:spPr>
            <a:xfrm flipV="1">
              <a:off x="5927095" y="4425681"/>
              <a:ext cx="224084" cy="16816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sp>
        <p:nvSpPr>
          <p:cNvPr id="39" name="フリーフォーム: 図形 38">
            <a:extLst>
              <a:ext uri="{FF2B5EF4-FFF2-40B4-BE49-F238E27FC236}">
                <a16:creationId xmlns:a16="http://schemas.microsoft.com/office/drawing/2014/main" id="{2FC61B77-2EF0-27EF-25C9-6489B4D41EDA}"/>
              </a:ext>
            </a:extLst>
          </p:cNvPr>
          <p:cNvSpPr/>
          <p:nvPr/>
        </p:nvSpPr>
        <p:spPr>
          <a:xfrm rot="9346953" flipH="1" flipV="1">
            <a:off x="5536122" y="3932036"/>
            <a:ext cx="298783" cy="231771"/>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marL="0" marR="0" lvl="0" indent="0" algn="ctr" defTabSz="1371509" rtl="0" eaLnBrk="1" fontAlgn="auto" latinLnBrk="0" hangingPunct="1">
              <a:lnSpc>
                <a:spcPct val="13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endParaRPr>
          </a:p>
        </p:txBody>
      </p:sp>
      <p:sp>
        <p:nvSpPr>
          <p:cNvPr id="40" name="四角形: 角を丸くする 39">
            <a:extLst>
              <a:ext uri="{FF2B5EF4-FFF2-40B4-BE49-F238E27FC236}">
                <a16:creationId xmlns:a16="http://schemas.microsoft.com/office/drawing/2014/main" id="{38BA5379-1584-0D9F-840E-2236A5798C16}"/>
              </a:ext>
            </a:extLst>
          </p:cNvPr>
          <p:cNvSpPr/>
          <p:nvPr/>
        </p:nvSpPr>
        <p:spPr>
          <a:xfrm>
            <a:off x="4861382" y="2693175"/>
            <a:ext cx="3537981" cy="1352982"/>
          </a:xfrm>
          <a:prstGeom prst="roundRect">
            <a:avLst>
              <a:gd name="adj" fmla="val 6557"/>
            </a:avLst>
          </a:prstGeom>
          <a:solidFill>
            <a:schemeClr val="accent1">
              <a:lumMod val="20000"/>
              <a:lumOff val="80000"/>
            </a:schemeClr>
          </a:solidFill>
          <a:ln w="20168" cap="flat">
            <a:noFill/>
            <a:prstDash val="solid"/>
            <a:miter/>
          </a:ln>
        </p:spPr>
        <p:txBody>
          <a:bodyPr wrap="square" lIns="144000" tIns="36000" rIns="144000" bIns="3600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XXX</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駅周辺で平日ランチにおすすめな和食のお店を</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5</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つ教えて。</a:t>
            </a:r>
            <a:b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予算は</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1</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人あたり</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XXX</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円以内。</a:t>
            </a:r>
            <a:b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XXX</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から徒歩</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5</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分以内。</a:t>
            </a:r>
          </a:p>
        </p:txBody>
      </p:sp>
      <p:grpSp>
        <p:nvGrpSpPr>
          <p:cNvPr id="41" name="グループ化 40">
            <a:extLst>
              <a:ext uri="{FF2B5EF4-FFF2-40B4-BE49-F238E27FC236}">
                <a16:creationId xmlns:a16="http://schemas.microsoft.com/office/drawing/2014/main" id="{DFFFE5B7-4E6E-180F-7AB4-473AA705A98A}"/>
              </a:ext>
            </a:extLst>
          </p:cNvPr>
          <p:cNvGrpSpPr/>
          <p:nvPr/>
        </p:nvGrpSpPr>
        <p:grpSpPr>
          <a:xfrm>
            <a:off x="4861381" y="4642339"/>
            <a:ext cx="3537982" cy="1841535"/>
            <a:chOff x="5930161" y="8306577"/>
            <a:chExt cx="6687310" cy="4353231"/>
          </a:xfrm>
        </p:grpSpPr>
        <p:sp>
          <p:nvSpPr>
            <p:cNvPr id="42" name="四角形: 上の 2 つの角を丸める 41">
              <a:extLst>
                <a:ext uri="{FF2B5EF4-FFF2-40B4-BE49-F238E27FC236}">
                  <a16:creationId xmlns:a16="http://schemas.microsoft.com/office/drawing/2014/main" id="{5B4BEB2F-8FF3-D12A-2497-04E224830A2C}"/>
                </a:ext>
              </a:extLst>
            </p:cNvPr>
            <p:cNvSpPr/>
            <p:nvPr/>
          </p:nvSpPr>
          <p:spPr>
            <a:xfrm>
              <a:off x="5930161" y="8306577"/>
              <a:ext cx="6687310" cy="681394"/>
            </a:xfrm>
            <a:prstGeom prst="round2SameRect">
              <a:avLst>
                <a:gd name="adj1" fmla="val 22191"/>
                <a:gd name="adj2" fmla="val 0"/>
              </a:avLst>
            </a:prstGeom>
            <a:solidFill>
              <a:schemeClr val="accent3"/>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180000" tIns="36000" rIns="144000" bIns="18000" rtlCol="0" anchor="b">
              <a:sp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生成されたリストの課題</a:t>
              </a:r>
            </a:p>
          </p:txBody>
        </p:sp>
        <p:sp>
          <p:nvSpPr>
            <p:cNvPr id="43" name="四角形: 上の 2 つの角を丸める 42">
              <a:extLst>
                <a:ext uri="{FF2B5EF4-FFF2-40B4-BE49-F238E27FC236}">
                  <a16:creationId xmlns:a16="http://schemas.microsoft.com/office/drawing/2014/main" id="{A2F537BE-EB4C-B566-4A48-8436DA3DA146}"/>
                </a:ext>
              </a:extLst>
            </p:cNvPr>
            <p:cNvSpPr/>
            <p:nvPr/>
          </p:nvSpPr>
          <p:spPr>
            <a:xfrm>
              <a:off x="5930163" y="8996611"/>
              <a:ext cx="6687308" cy="3663197"/>
            </a:xfrm>
            <a:prstGeom prst="round2SameRect">
              <a:avLst>
                <a:gd name="adj1" fmla="val 0"/>
                <a:gd name="adj2" fmla="val 5099"/>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tIns="216000" rIns="36000" bIns="216000" rtlCol="0" anchor="t">
              <a:spAutoFit/>
            </a:bodyPr>
            <a:lstStyle/>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存在しないお店が含まれる</a:t>
              </a:r>
            </a:p>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お店の場所が全く違う</a:t>
              </a:r>
            </a:p>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予算を大幅超過</a:t>
              </a:r>
            </a:p>
          </p:txBody>
        </p:sp>
      </p:grpSp>
      <p:pic>
        <p:nvPicPr>
          <p:cNvPr id="47" name="グラフィックス 46">
            <a:extLst>
              <a:ext uri="{FF2B5EF4-FFF2-40B4-BE49-F238E27FC236}">
                <a16:creationId xmlns:a16="http://schemas.microsoft.com/office/drawing/2014/main" id="{1F4DEAA4-D3A9-268C-D13C-F7AE33C00B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2531" y="3945213"/>
            <a:ext cx="633720" cy="668481"/>
          </a:xfrm>
          <a:prstGeom prst="rect">
            <a:avLst/>
          </a:prstGeom>
        </p:spPr>
      </p:pic>
      <p:sp>
        <p:nvSpPr>
          <p:cNvPr id="29" name="フリーフォーム: 図形 28">
            <a:extLst>
              <a:ext uri="{FF2B5EF4-FFF2-40B4-BE49-F238E27FC236}">
                <a16:creationId xmlns:a16="http://schemas.microsoft.com/office/drawing/2014/main" id="{AF3ECB04-82A0-1AEC-1A4A-B79B45D71795}"/>
              </a:ext>
            </a:extLst>
          </p:cNvPr>
          <p:cNvSpPr/>
          <p:nvPr/>
        </p:nvSpPr>
        <p:spPr>
          <a:xfrm rot="9346953" flipH="1" flipV="1">
            <a:off x="1259921" y="3656611"/>
            <a:ext cx="298783" cy="231771"/>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marL="0" marR="0" lvl="0" indent="0" algn="ctr" defTabSz="1371509" rtl="0" eaLnBrk="1" fontAlgn="auto" latinLnBrk="0" hangingPunct="1">
              <a:lnSpc>
                <a:spcPct val="13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ADADFAE8-EC9F-AA81-CB57-67CE22EB44B5}"/>
              </a:ext>
            </a:extLst>
          </p:cNvPr>
          <p:cNvSpPr/>
          <p:nvPr/>
        </p:nvSpPr>
        <p:spPr>
          <a:xfrm>
            <a:off x="744629" y="3016049"/>
            <a:ext cx="3349127" cy="688042"/>
          </a:xfrm>
          <a:prstGeom prst="roundRect">
            <a:avLst>
              <a:gd name="adj" fmla="val 6557"/>
            </a:avLst>
          </a:prstGeom>
          <a:solidFill>
            <a:schemeClr val="accent1">
              <a:lumMod val="20000"/>
              <a:lumOff val="80000"/>
            </a:schemeClr>
          </a:solidFill>
          <a:ln w="20168" cap="flat">
            <a:noFill/>
            <a:prstDash val="solid"/>
            <a:miter/>
          </a:ln>
        </p:spPr>
        <p:txBody>
          <a:bodyPr wrap="square" lIns="144000" tIns="36000" rIns="144000" bIns="3600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西日本で最も高い山の</a:t>
            </a:r>
            <a:b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TOP10</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を教えてください</a:t>
            </a:r>
          </a:p>
        </p:txBody>
      </p:sp>
      <p:grpSp>
        <p:nvGrpSpPr>
          <p:cNvPr id="31" name="グループ化 30">
            <a:extLst>
              <a:ext uri="{FF2B5EF4-FFF2-40B4-BE49-F238E27FC236}">
                <a16:creationId xmlns:a16="http://schemas.microsoft.com/office/drawing/2014/main" id="{02D73C92-32D0-2057-7373-1575A3EB6698}"/>
              </a:ext>
            </a:extLst>
          </p:cNvPr>
          <p:cNvGrpSpPr/>
          <p:nvPr/>
        </p:nvGrpSpPr>
        <p:grpSpPr>
          <a:xfrm>
            <a:off x="744629" y="4642345"/>
            <a:ext cx="3349128" cy="1841528"/>
            <a:chOff x="-579573" y="8306590"/>
            <a:chExt cx="6330346" cy="4353217"/>
          </a:xfrm>
        </p:grpSpPr>
        <p:sp>
          <p:nvSpPr>
            <p:cNvPr id="32" name="四角形: 上の 2 つの角を丸める 31">
              <a:extLst>
                <a:ext uri="{FF2B5EF4-FFF2-40B4-BE49-F238E27FC236}">
                  <a16:creationId xmlns:a16="http://schemas.microsoft.com/office/drawing/2014/main" id="{C2DE193D-4943-42C9-2F84-42A9DE7C3BC5}"/>
                </a:ext>
              </a:extLst>
            </p:cNvPr>
            <p:cNvSpPr/>
            <p:nvPr/>
          </p:nvSpPr>
          <p:spPr>
            <a:xfrm>
              <a:off x="-579573" y="8306590"/>
              <a:ext cx="6330346" cy="681394"/>
            </a:xfrm>
            <a:prstGeom prst="round2SameRect">
              <a:avLst>
                <a:gd name="adj1" fmla="val 22191"/>
                <a:gd name="adj2" fmla="val 0"/>
              </a:avLst>
            </a:prstGeom>
            <a:solidFill>
              <a:schemeClr val="accent3"/>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180000" tIns="36000" rIns="144000" bIns="18000" rtlCol="0" anchor="b">
              <a:sp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生成されたリストの課題</a:t>
              </a:r>
            </a:p>
          </p:txBody>
        </p:sp>
        <p:sp>
          <p:nvSpPr>
            <p:cNvPr id="33" name="四角形: 上の 2 つの角を丸める 32">
              <a:extLst>
                <a:ext uri="{FF2B5EF4-FFF2-40B4-BE49-F238E27FC236}">
                  <a16:creationId xmlns:a16="http://schemas.microsoft.com/office/drawing/2014/main" id="{0018B442-0AC7-D7A5-01B8-C7DD3C897C3F}"/>
                </a:ext>
              </a:extLst>
            </p:cNvPr>
            <p:cNvSpPr/>
            <p:nvPr/>
          </p:nvSpPr>
          <p:spPr>
            <a:xfrm>
              <a:off x="-579573" y="8996615"/>
              <a:ext cx="6330346" cy="3663192"/>
            </a:xfrm>
            <a:prstGeom prst="round2SameRect">
              <a:avLst>
                <a:gd name="adj1" fmla="val 0"/>
                <a:gd name="adj2" fmla="val 5099"/>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tIns="216000" rIns="36000" bIns="216000" rtlCol="0" anchor="t">
              <a:noAutofit/>
            </a:bodyPr>
            <a:lstStyle/>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実在しない山の名前が</a:t>
              </a:r>
              <a:br>
                <a:rPr kumimoji="1" lang="en-US" altLang="ja-JP"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含まれる</a:t>
              </a:r>
            </a:p>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標高が不正確</a:t>
              </a:r>
            </a:p>
          </p:txBody>
        </p:sp>
      </p:grpSp>
      <p:pic>
        <p:nvPicPr>
          <p:cNvPr id="48" name="グラフィックス 47">
            <a:extLst>
              <a:ext uri="{FF2B5EF4-FFF2-40B4-BE49-F238E27FC236}">
                <a16:creationId xmlns:a16="http://schemas.microsoft.com/office/drawing/2014/main" id="{9773E32F-4EC2-699A-42FD-FF412F963D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2518" y="3947620"/>
            <a:ext cx="586689" cy="671677"/>
          </a:xfrm>
          <a:prstGeom prst="rect">
            <a:avLst/>
          </a:prstGeom>
        </p:spPr>
      </p:pic>
      <p:grpSp>
        <p:nvGrpSpPr>
          <p:cNvPr id="50" name="グループ化 49">
            <a:extLst>
              <a:ext uri="{FF2B5EF4-FFF2-40B4-BE49-F238E27FC236}">
                <a16:creationId xmlns:a16="http://schemas.microsoft.com/office/drawing/2014/main" id="{B1C5CEFE-5DE4-385E-5186-83D8972302A8}"/>
              </a:ext>
            </a:extLst>
          </p:cNvPr>
          <p:cNvGrpSpPr/>
          <p:nvPr/>
        </p:nvGrpSpPr>
        <p:grpSpPr>
          <a:xfrm>
            <a:off x="2345214" y="4126304"/>
            <a:ext cx="134359" cy="290407"/>
            <a:chOff x="5927095" y="3909848"/>
            <a:chExt cx="224084" cy="683999"/>
          </a:xfrm>
          <a:solidFill>
            <a:schemeClr val="accent2">
              <a:lumMod val="60000"/>
              <a:lumOff val="40000"/>
            </a:schemeClr>
          </a:solidFill>
        </p:grpSpPr>
        <p:sp>
          <p:nvSpPr>
            <p:cNvPr id="51" name="二等辺三角形 50">
              <a:extLst>
                <a:ext uri="{FF2B5EF4-FFF2-40B4-BE49-F238E27FC236}">
                  <a16:creationId xmlns:a16="http://schemas.microsoft.com/office/drawing/2014/main" id="{FCB680EA-C7F6-AC55-F919-7205B36BDBD1}"/>
                </a:ext>
              </a:extLst>
            </p:cNvPr>
            <p:cNvSpPr/>
            <p:nvPr/>
          </p:nvSpPr>
          <p:spPr>
            <a:xfrm flipV="1">
              <a:off x="5927095" y="3909848"/>
              <a:ext cx="224084" cy="168166"/>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2" name="二等辺三角形 51">
              <a:extLst>
                <a:ext uri="{FF2B5EF4-FFF2-40B4-BE49-F238E27FC236}">
                  <a16:creationId xmlns:a16="http://schemas.microsoft.com/office/drawing/2014/main" id="{F01F6113-472F-0E02-419D-FA795A3A18E5}"/>
                </a:ext>
              </a:extLst>
            </p:cNvPr>
            <p:cNvSpPr/>
            <p:nvPr/>
          </p:nvSpPr>
          <p:spPr>
            <a:xfrm flipV="1">
              <a:off x="5927095" y="4167765"/>
              <a:ext cx="224084" cy="168166"/>
            </a:xfrm>
            <a:prstGeom prst="triangl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3" name="二等辺三角形 52">
              <a:extLst>
                <a:ext uri="{FF2B5EF4-FFF2-40B4-BE49-F238E27FC236}">
                  <a16:creationId xmlns:a16="http://schemas.microsoft.com/office/drawing/2014/main" id="{20CD5364-6689-CE5B-3385-8B45E858210B}"/>
                </a:ext>
              </a:extLst>
            </p:cNvPr>
            <p:cNvSpPr/>
            <p:nvPr/>
          </p:nvSpPr>
          <p:spPr>
            <a:xfrm flipV="1">
              <a:off x="5927095" y="4425681"/>
              <a:ext cx="224084" cy="16816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623931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62960"/>
            <a:ext cx="7961046" cy="54481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dirty="0">
                <a:solidFill>
                  <a:srgbClr val="4472C4"/>
                </a:solidFill>
              </a:rPr>
              <a:t>偽情報・誤情報・生成画像・合成音声等の注意喚起</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による生成画像・合成音声等の注意喚起</a:t>
            </a:r>
          </a:p>
        </p:txBody>
      </p:sp>
      <p:sp>
        <p:nvSpPr>
          <p:cNvPr id="14" name="タイトル 1">
            <a:extLst>
              <a:ext uri="{FF2B5EF4-FFF2-40B4-BE49-F238E27FC236}">
                <a16:creationId xmlns:a16="http://schemas.microsoft.com/office/drawing/2014/main" id="{6E0BA9D8-3972-D6C2-F894-D2B7B8C99D6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endParaRPr kumimoji="0" lang="ja-JP" altLang="en-US" kern="0" dirty="0">
              <a:solidFill>
                <a:sysClr val="windowText" lastClr="000000"/>
              </a:solidFill>
            </a:endParaRPr>
          </a:p>
        </p:txBody>
      </p:sp>
      <p:sp>
        <p:nvSpPr>
          <p:cNvPr id="15" name="四角形: 角を丸くする 14">
            <a:extLst>
              <a:ext uri="{FF2B5EF4-FFF2-40B4-BE49-F238E27FC236}">
                <a16:creationId xmlns:a16="http://schemas.microsoft.com/office/drawing/2014/main" id="{91D1E160-68F3-78B8-6ED5-3653F355CE26}"/>
              </a:ext>
            </a:extLst>
          </p:cNvPr>
          <p:cNvSpPr/>
          <p:nvPr/>
        </p:nvSpPr>
        <p:spPr>
          <a:xfrm>
            <a:off x="205772" y="1620988"/>
            <a:ext cx="5043552"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lang="ja-JP" altLang="en-US" spc="300" dirty="0">
                <a:solidFill>
                  <a:prstClr val="white"/>
                </a:solidFill>
                <a:latin typeface="BIZ UDPゴシック" panose="020B0400000000000000" pitchFamily="50" charset="-128"/>
                <a:ea typeface="BIZ UDPゴシック" panose="020B0400000000000000" pitchFamily="50" charset="-128"/>
              </a:rPr>
              <a:t>生成画像</a:t>
            </a: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の事例</a:t>
            </a:r>
          </a:p>
        </p:txBody>
      </p:sp>
      <p:sp>
        <p:nvSpPr>
          <p:cNvPr id="21" name="四角形: 角を丸くする 20">
            <a:extLst>
              <a:ext uri="{FF2B5EF4-FFF2-40B4-BE49-F238E27FC236}">
                <a16:creationId xmlns:a16="http://schemas.microsoft.com/office/drawing/2014/main" id="{5C931060-E934-9C7A-BB79-E5A9FE0D688D}"/>
              </a:ext>
            </a:extLst>
          </p:cNvPr>
          <p:cNvSpPr/>
          <p:nvPr/>
        </p:nvSpPr>
        <p:spPr>
          <a:xfrm>
            <a:off x="5433891" y="1620988"/>
            <a:ext cx="3504336"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lang="ja-JP" altLang="en-US" spc="300" dirty="0">
                <a:solidFill>
                  <a:prstClr val="white"/>
                </a:solidFill>
                <a:latin typeface="BIZ UDPゴシック" panose="020B0400000000000000" pitchFamily="50" charset="-128"/>
                <a:ea typeface="BIZ UDPゴシック" panose="020B0400000000000000" pitchFamily="50" charset="-128"/>
              </a:rPr>
              <a:t>合成音声</a:t>
            </a: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の事例 ❶</a:t>
            </a:r>
          </a:p>
        </p:txBody>
      </p:sp>
      <p:sp>
        <p:nvSpPr>
          <p:cNvPr id="4" name="テキスト ボックス 3">
            <a:extLst>
              <a:ext uri="{FF2B5EF4-FFF2-40B4-BE49-F238E27FC236}">
                <a16:creationId xmlns:a16="http://schemas.microsoft.com/office/drawing/2014/main" id="{C2EA26BE-8018-8C58-DF11-276F2937DE2E}"/>
              </a:ext>
            </a:extLst>
          </p:cNvPr>
          <p:cNvSpPr txBox="1"/>
          <p:nvPr/>
        </p:nvSpPr>
        <p:spPr>
          <a:xfrm>
            <a:off x="5433892" y="2090750"/>
            <a:ext cx="3504336" cy="1743682"/>
          </a:xfrm>
          <a:prstGeom prst="rect">
            <a:avLst/>
          </a:prstGeom>
          <a:noFill/>
        </p:spPr>
        <p:txBody>
          <a:bodyPr wrap="square" lIns="0" tIns="0" rIns="0" bIns="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lang="ja-JP" altLang="en-US" spc="50" dirty="0">
                <a:latin typeface="BIZ UDPゴシック" panose="020B0400000000000000" pitchFamily="50" charset="-128"/>
                <a:ea typeface="BIZ UDPゴシック" panose="020B0400000000000000" pitchFamily="50" charset="-128"/>
              </a:rPr>
              <a:t>友人から電話で、お金が必要だという相談を受けた。通話相手が友人と信じてお金を振り込んだところ、その声は友人の声を模して</a:t>
            </a:r>
            <a:r>
              <a:rPr lang="en-US" altLang="ja-JP" spc="50" dirty="0">
                <a:latin typeface="BIZ UDPゴシック" panose="020B0400000000000000" pitchFamily="50" charset="-128"/>
                <a:ea typeface="BIZ UDPゴシック" panose="020B0400000000000000" pitchFamily="50" charset="-128"/>
              </a:rPr>
              <a:t>AI</a:t>
            </a:r>
            <a:r>
              <a:rPr lang="ja-JP" altLang="en-US" spc="50" dirty="0">
                <a:latin typeface="BIZ UDPゴシック" panose="020B0400000000000000" pitchFamily="50" charset="-128"/>
                <a:ea typeface="BIZ UDPゴシック" panose="020B0400000000000000" pitchFamily="50" charset="-128"/>
              </a:rPr>
              <a:t>によって合成された偽音声だった。</a:t>
            </a:r>
            <a:endPar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0A4A532-E6FB-DABD-F098-606AD7E82465}"/>
              </a:ext>
            </a:extLst>
          </p:cNvPr>
          <p:cNvSpPr/>
          <p:nvPr/>
        </p:nvSpPr>
        <p:spPr>
          <a:xfrm>
            <a:off x="5433891" y="3994971"/>
            <a:ext cx="3504336"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lang="ja-JP" altLang="en-US" spc="300" dirty="0">
                <a:solidFill>
                  <a:prstClr val="white"/>
                </a:solidFill>
                <a:latin typeface="BIZ UDPゴシック" panose="020B0400000000000000" pitchFamily="50" charset="-128"/>
                <a:ea typeface="BIZ UDPゴシック" panose="020B0400000000000000" pitchFamily="50" charset="-128"/>
              </a:rPr>
              <a:t>合成音声</a:t>
            </a: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の事例 ❷</a:t>
            </a:r>
          </a:p>
        </p:txBody>
      </p:sp>
      <p:sp>
        <p:nvSpPr>
          <p:cNvPr id="9" name="テキスト ボックス 8">
            <a:extLst>
              <a:ext uri="{FF2B5EF4-FFF2-40B4-BE49-F238E27FC236}">
                <a16:creationId xmlns:a16="http://schemas.microsoft.com/office/drawing/2014/main" id="{E3E2577D-2D30-8E04-4FFB-1A4D22AB4D35}"/>
              </a:ext>
            </a:extLst>
          </p:cNvPr>
          <p:cNvSpPr txBox="1"/>
          <p:nvPr/>
        </p:nvSpPr>
        <p:spPr>
          <a:xfrm>
            <a:off x="5433892" y="4464733"/>
            <a:ext cx="3504336" cy="1743682"/>
          </a:xfrm>
          <a:prstGeom prst="rect">
            <a:avLst/>
          </a:prstGeom>
          <a:noFill/>
        </p:spPr>
        <p:txBody>
          <a:bodyPr wrap="square" lIns="0" tIns="0" rIns="0" bIns="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lang="ja-JP" altLang="en-US" spc="50" dirty="0">
                <a:latin typeface="BIZ UDPゴシック" panose="020B0400000000000000" pitchFamily="50" charset="-128"/>
                <a:ea typeface="BIZ UDPゴシック" panose="020B0400000000000000" pitchFamily="50" charset="-128"/>
              </a:rPr>
              <a:t>芸能人が投資を持ちかける動画を信じてお金を振り込んだところ、その動画は芸能人の画像と音声を使用して</a:t>
            </a:r>
            <a:r>
              <a:rPr lang="en-US" altLang="ja-JP" spc="50" dirty="0">
                <a:latin typeface="BIZ UDPゴシック" panose="020B0400000000000000" pitchFamily="50" charset="-128"/>
                <a:ea typeface="BIZ UDPゴシック" panose="020B0400000000000000" pitchFamily="50" charset="-128"/>
              </a:rPr>
              <a:t>AI</a:t>
            </a:r>
            <a:r>
              <a:rPr lang="ja-JP" altLang="en-US" spc="50" dirty="0">
                <a:latin typeface="BIZ UDPゴシック" panose="020B0400000000000000" pitchFamily="50" charset="-128"/>
                <a:ea typeface="BIZ UDPゴシック" panose="020B0400000000000000" pitchFamily="50" charset="-128"/>
              </a:rPr>
              <a:t>によって作成された偽動画だった。</a:t>
            </a:r>
            <a:endPar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7BEAEAFB-4E85-CF32-2F9F-D394A06D0E07}"/>
              </a:ext>
            </a:extLst>
          </p:cNvPr>
          <p:cNvGrpSpPr>
            <a:grpSpLocks noChangeAspect="1"/>
          </p:cNvGrpSpPr>
          <p:nvPr/>
        </p:nvGrpSpPr>
        <p:grpSpPr>
          <a:xfrm>
            <a:off x="350033" y="2090750"/>
            <a:ext cx="4755029" cy="3644420"/>
            <a:chOff x="11019078" y="3276327"/>
            <a:chExt cx="6195843" cy="5938974"/>
          </a:xfrm>
        </p:grpSpPr>
        <p:sp>
          <p:nvSpPr>
            <p:cNvPr id="12" name="正方形/長方形 11">
              <a:extLst>
                <a:ext uri="{FF2B5EF4-FFF2-40B4-BE49-F238E27FC236}">
                  <a16:creationId xmlns:a16="http://schemas.microsoft.com/office/drawing/2014/main" id="{42A03DEE-B726-6742-B4B8-262094132A5D}"/>
                </a:ext>
              </a:extLst>
            </p:cNvPr>
            <p:cNvSpPr/>
            <p:nvPr/>
          </p:nvSpPr>
          <p:spPr>
            <a:xfrm>
              <a:off x="11019078" y="3276327"/>
              <a:ext cx="6195843" cy="442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pic>
          <p:nvPicPr>
            <p:cNvPr id="13" name="図 21">
              <a:extLst>
                <a:ext uri="{FF2B5EF4-FFF2-40B4-BE49-F238E27FC236}">
                  <a16:creationId xmlns:a16="http://schemas.microsoft.com/office/drawing/2014/main" id="{2EA42D3A-64C1-07E3-1495-4A984FA0BD79}"/>
                </a:ext>
              </a:extLst>
            </p:cNvPr>
            <p:cNvPicPr>
              <a:picLocks noChangeAspect="1"/>
            </p:cNvPicPr>
            <p:nvPr/>
          </p:nvPicPr>
          <p:blipFill>
            <a:blip r:embed="rId6"/>
            <a:stretch>
              <a:fillRect/>
            </a:stretch>
          </p:blipFill>
          <p:spPr>
            <a:xfrm>
              <a:off x="11191030" y="3324563"/>
              <a:ext cx="5851936" cy="5890738"/>
            </a:xfrm>
            <a:prstGeom prst="rect">
              <a:avLst/>
            </a:prstGeom>
            <a:ln>
              <a:solidFill>
                <a:schemeClr val="accent1">
                  <a:lumMod val="40000"/>
                  <a:lumOff val="60000"/>
                </a:schemeClr>
              </a:solidFill>
            </a:ln>
            <a:effectLst/>
          </p:spPr>
        </p:pic>
      </p:grpSp>
      <p:sp>
        <p:nvSpPr>
          <p:cNvPr id="16" name="テキスト ボックス 15">
            <a:extLst>
              <a:ext uri="{FF2B5EF4-FFF2-40B4-BE49-F238E27FC236}">
                <a16:creationId xmlns:a16="http://schemas.microsoft.com/office/drawing/2014/main" id="{A1FD3775-2016-7249-0776-521EA6E9B047}"/>
              </a:ext>
            </a:extLst>
          </p:cNvPr>
          <p:cNvSpPr txBox="1"/>
          <p:nvPr/>
        </p:nvSpPr>
        <p:spPr>
          <a:xfrm>
            <a:off x="205772" y="5745083"/>
            <a:ext cx="5043552" cy="909801"/>
          </a:xfrm>
          <a:prstGeom prst="rect">
            <a:avLst/>
          </a:prstGeom>
          <a:noFill/>
        </p:spPr>
        <p:txBody>
          <a:bodyPr wrap="square" lIns="0" tIns="0" rIns="0" bIns="0" rtlCol="0" anchor="t">
            <a:spAutoFit/>
          </a:bodyPr>
          <a:lstStyle/>
          <a:p>
            <a:pPr marL="0" marR="0" lvl="0" indent="0" algn="just" defTabSz="1371509" rtl="0" eaLnBrk="1" fontAlgn="auto" latinLnBrk="0" hangingPunct="1">
              <a:lnSpc>
                <a:spcPct val="130000"/>
              </a:lnSpc>
              <a:spcBef>
                <a:spcPts val="0"/>
              </a:spcBef>
              <a:buClrTx/>
              <a:buSzTx/>
              <a:buFontTx/>
              <a:buNone/>
              <a:tabLst/>
              <a:defRPr/>
            </a:pP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2022</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年</a:t>
            </a: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9</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月、台風</a:t>
            </a: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15</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号による水害被害が発生して</a:t>
            </a:r>
            <a:endPar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just" defTabSz="1371509" rtl="0" eaLnBrk="1" fontAlgn="auto" latinLnBrk="0" hangingPunct="1">
              <a:lnSpc>
                <a:spcPct val="130000"/>
              </a:lnSpc>
              <a:spcBef>
                <a:spcPts val="0"/>
              </a:spcBef>
              <a:buClrTx/>
              <a:buSzTx/>
              <a:buFontTx/>
              <a:buNone/>
              <a:tabLst/>
              <a:defRPr/>
            </a:pP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いる静岡県の画像が</a:t>
            </a: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SNS</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上で拡散。その後投稿者は、</a:t>
            </a:r>
            <a:endPar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just" defTabSz="1371509" rtl="0" eaLnBrk="1" fontAlgn="auto" latinLnBrk="0" hangingPunct="1">
              <a:lnSpc>
                <a:spcPct val="130000"/>
              </a:lnSpc>
              <a:spcBef>
                <a:spcPts val="0"/>
              </a:spcBef>
              <a:buClrTx/>
              <a:buSzTx/>
              <a:buFontTx/>
              <a:buNone/>
              <a:tabLst/>
              <a:defRPr/>
            </a:pPr>
            <a:r>
              <a:rPr kumimoji="1" lang="ja-JP" altLang="en-US" sz="1600" b="0" i="0" u="none" strike="noStrike" kern="1200" cap="none" spc="5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画像生成</a:t>
            </a:r>
            <a:r>
              <a:rPr kumimoji="1" lang="en-US" altLang="ja-JP" sz="1600" b="0" i="0" u="none" strike="noStrike" kern="1200" cap="none" spc="5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AI</a:t>
            </a:r>
            <a:r>
              <a:rPr kumimoji="1" lang="ja-JP" altLang="en-US" sz="1600" b="0" i="0" u="none" strike="noStrike" kern="1200" cap="none" spc="5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で作成した偽画像</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だったと公表。</a:t>
            </a:r>
          </a:p>
        </p:txBody>
      </p:sp>
    </p:spTree>
    <p:extLst>
      <p:ext uri="{BB962C8B-B14F-4D97-AF65-F5344CB8AC3E}">
        <p14:creationId xmlns:p14="http://schemas.microsoft.com/office/powerpoint/2010/main" val="232052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E0B3493D-2E6D-49B8-D3DE-45801BECF46D}"/>
              </a:ext>
            </a:extLst>
          </p:cNvPr>
          <p:cNvGrpSpPr/>
          <p:nvPr/>
        </p:nvGrpSpPr>
        <p:grpSpPr>
          <a:xfrm>
            <a:off x="1863133" y="1545670"/>
            <a:ext cx="6958068" cy="3766660"/>
            <a:chOff x="1863133" y="1394454"/>
            <a:chExt cx="6958068" cy="3766660"/>
          </a:xfrm>
        </p:grpSpPr>
        <p:grpSp>
          <p:nvGrpSpPr>
            <p:cNvPr id="6" name="グループ化 5">
              <a:extLst>
                <a:ext uri="{FF2B5EF4-FFF2-40B4-BE49-F238E27FC236}">
                  <a16:creationId xmlns:a16="http://schemas.microsoft.com/office/drawing/2014/main" id="{F5041F4B-FE74-5CD8-79D3-321283933574}"/>
                </a:ext>
              </a:extLst>
            </p:cNvPr>
            <p:cNvGrpSpPr/>
            <p:nvPr/>
          </p:nvGrpSpPr>
          <p:grpSpPr>
            <a:xfrm>
              <a:off x="1863133" y="3354298"/>
              <a:ext cx="6958068" cy="1806816"/>
              <a:chOff x="1818414" y="1252441"/>
              <a:chExt cx="6958068" cy="1806816"/>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1714097"/>
                <a:ext cx="6229226" cy="134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注意すべきポイント</a:t>
                </a:r>
                <a:r>
                  <a:rPr lang="en-US" altLang="ja-JP" dirty="0">
                    <a:ln w="0"/>
                    <a:solidFill>
                      <a:prstClr val="black"/>
                    </a:solidFill>
                    <a:latin typeface="BIZ UDPゴシック" panose="020B0400000000000000" pitchFamily="50" charset="-128"/>
                    <a:ea typeface="BIZ UDPゴシック" panose="020B0400000000000000" pitchFamily="50" charset="-128"/>
                  </a:rPr>
                  <a:t>………………………………………P24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偽情報・誤情報・生成画像・合成音声等の注意喚起</a:t>
                </a:r>
                <a:r>
                  <a:rPr lang="en-US" altLang="ja-JP" dirty="0">
                    <a:ln w="0"/>
                    <a:solidFill>
                      <a:prstClr val="black"/>
                    </a:solidFill>
                    <a:latin typeface="BIZ UDPゴシック" panose="020B0400000000000000" pitchFamily="50" charset="-128"/>
                    <a:ea typeface="BIZ UDPゴシック" panose="020B0400000000000000" pitchFamily="50" charset="-128"/>
                  </a:rPr>
                  <a:t>……P25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まとめ</a:t>
                </a:r>
                <a:r>
                  <a:rPr lang="en-US" altLang="ja-JP" dirty="0">
                    <a:ln w="0"/>
                    <a:solidFill>
                      <a:prstClr val="black"/>
                    </a:solidFill>
                    <a:latin typeface="BIZ UDPゴシック" panose="020B0400000000000000" pitchFamily="50" charset="-128"/>
                    <a:ea typeface="BIZ UDPゴシック" panose="020B0400000000000000" pitchFamily="50" charset="-128"/>
                  </a:rPr>
                  <a:t>………………………………………………………P27</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714097"/>
                <a:ext cx="675592" cy="134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4-C</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4</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活用にあたって注意すべきポイント</a:t>
                </a:r>
              </a:p>
            </p:txBody>
          </p:sp>
        </p:grpSp>
        <p:grpSp>
          <p:nvGrpSpPr>
            <p:cNvPr id="9" name="グループ化 8">
              <a:extLst>
                <a:ext uri="{FF2B5EF4-FFF2-40B4-BE49-F238E27FC236}">
                  <a16:creationId xmlns:a16="http://schemas.microsoft.com/office/drawing/2014/main" id="{82DB4D55-F4DB-7085-D565-C52812D45965}"/>
                </a:ext>
              </a:extLst>
            </p:cNvPr>
            <p:cNvGrpSpPr/>
            <p:nvPr/>
          </p:nvGrpSpPr>
          <p:grpSpPr>
            <a:xfrm>
              <a:off x="1863133" y="1394454"/>
              <a:ext cx="6958068" cy="1806816"/>
              <a:chOff x="1818414" y="1252441"/>
              <a:chExt cx="6958068" cy="1806816"/>
            </a:xfrm>
          </p:grpSpPr>
          <p:sp>
            <p:nvSpPr>
              <p:cNvPr id="10" name="正方形/長方形 9">
                <a:extLst>
                  <a:ext uri="{FF2B5EF4-FFF2-40B4-BE49-F238E27FC236}">
                    <a16:creationId xmlns:a16="http://schemas.microsoft.com/office/drawing/2014/main" id="{1BCFE54E-DCDD-520A-A3C3-426FF1E72F50}"/>
                  </a:ext>
                </a:extLst>
              </p:cNvPr>
              <p:cNvSpPr/>
              <p:nvPr/>
            </p:nvSpPr>
            <p:spPr>
              <a:xfrm>
                <a:off x="2547256" y="1714096"/>
                <a:ext cx="6229226" cy="1345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事例</a:t>
                </a:r>
                <a:r>
                  <a:rPr lang="en-US" altLang="ja-JP" dirty="0">
                    <a:ln w="0"/>
                    <a:solidFill>
                      <a:prstClr val="black"/>
                    </a:solidFill>
                    <a:latin typeface="BIZ UDPゴシック" panose="020B0400000000000000" pitchFamily="50" charset="-128"/>
                    <a:ea typeface="BIZ UDPゴシック" panose="020B0400000000000000" pitchFamily="50" charset="-128"/>
                  </a:rPr>
                  <a:t>1 </a:t>
                </a: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を使った情報検索</a:t>
                </a:r>
                <a:r>
                  <a:rPr lang="en-US" altLang="ja-JP" dirty="0">
                    <a:ln w="0"/>
                    <a:solidFill>
                      <a:prstClr val="black"/>
                    </a:solidFill>
                    <a:latin typeface="BIZ UDPゴシック" panose="020B0400000000000000" pitchFamily="50" charset="-128"/>
                    <a:ea typeface="BIZ UDPゴシック" panose="020B0400000000000000" pitchFamily="50" charset="-128"/>
                  </a:rPr>
                  <a:t>………………………P16</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事例</a:t>
                </a:r>
                <a:r>
                  <a:rPr lang="en-US" altLang="ja-JP" dirty="0">
                    <a:ln w="0"/>
                    <a:solidFill>
                      <a:prstClr val="black"/>
                    </a:solidFill>
                    <a:latin typeface="BIZ UDPゴシック" panose="020B0400000000000000" pitchFamily="50" charset="-128"/>
                    <a:ea typeface="BIZ UDPゴシック" panose="020B0400000000000000" pitchFamily="50" charset="-128"/>
                  </a:rPr>
                  <a:t>2 </a:t>
                </a: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と議論をする</a:t>
                </a:r>
                <a:r>
                  <a:rPr lang="en-US" altLang="ja-JP" dirty="0">
                    <a:ln w="0"/>
                    <a:solidFill>
                      <a:prstClr val="black"/>
                    </a:solidFill>
                    <a:latin typeface="BIZ UDPゴシック" panose="020B0400000000000000" pitchFamily="50" charset="-128"/>
                    <a:ea typeface="BIZ UDPゴシック" panose="020B0400000000000000" pitchFamily="50" charset="-128"/>
                  </a:rPr>
                  <a:t>……………………………P18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への効果的な指示方法</a:t>
                </a:r>
                <a:r>
                  <a:rPr lang="en-US" altLang="ja-JP" dirty="0">
                    <a:ln w="0"/>
                    <a:solidFill>
                      <a:prstClr val="black"/>
                    </a:solidFill>
                    <a:latin typeface="BIZ UDPゴシック" panose="020B0400000000000000" pitchFamily="50" charset="-128"/>
                    <a:ea typeface="BIZ UDPゴシック" panose="020B0400000000000000" pitchFamily="50" charset="-128"/>
                  </a:rPr>
                  <a:t>……………………………P22</a:t>
                </a:r>
              </a:p>
              <a:p>
                <a:pPr algn="dist">
                  <a:lnSpc>
                    <a:spcPct val="15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7209B0A6-9505-FE97-E54D-BE1AFBDF2F0C}"/>
                  </a:ext>
                </a:extLst>
              </p:cNvPr>
              <p:cNvSpPr/>
              <p:nvPr/>
            </p:nvSpPr>
            <p:spPr>
              <a:xfrm>
                <a:off x="1871664" y="1714096"/>
                <a:ext cx="675592" cy="1345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3-C</a:t>
                </a:r>
              </a:p>
            </p:txBody>
          </p:sp>
          <p:sp>
            <p:nvSpPr>
              <p:cNvPr id="12" name="テキスト ボックス 11">
                <a:extLst>
                  <a:ext uri="{FF2B5EF4-FFF2-40B4-BE49-F238E27FC236}">
                    <a16:creationId xmlns:a16="http://schemas.microsoft.com/office/drawing/2014/main" id="{F14E17C0-BD6A-D357-8638-EA0E08021DE5}"/>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3</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の一歩進んだ使い方のご紹介</a:t>
                </a:r>
              </a:p>
            </p:txBody>
          </p:sp>
        </p:grpSp>
      </p:grpSp>
    </p:spTree>
    <p:extLst>
      <p:ext uri="{BB962C8B-B14F-4D97-AF65-F5344CB8AC3E}">
        <p14:creationId xmlns:p14="http://schemas.microsoft.com/office/powerpoint/2010/main" val="1882299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FC5E41B6-2BA3-B563-B120-441F7EBC005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4-C</a:t>
            </a:r>
            <a:endParaRPr kumimoji="0" lang="ja-JP" altLang="en-US" kern="0" dirty="0">
              <a:solidFill>
                <a:sysClr val="windowText" lastClr="000000"/>
              </a:solidFill>
            </a:endParaRPr>
          </a:p>
        </p:txBody>
      </p:sp>
      <p:sp>
        <p:nvSpPr>
          <p:cNvPr id="13" name="タイトル 1">
            <a:extLst>
              <a:ext uri="{FF2B5EF4-FFF2-40B4-BE49-F238E27FC236}">
                <a16:creationId xmlns:a16="http://schemas.microsoft.com/office/drawing/2014/main" id="{1ECBF04F-DA92-C53E-9C19-75362E14296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まとめ</a:t>
            </a:r>
          </a:p>
        </p:txBody>
      </p:sp>
      <p:sp>
        <p:nvSpPr>
          <p:cNvPr id="14" name="字幕 14">
            <a:extLst>
              <a:ext uri="{FF2B5EF4-FFF2-40B4-BE49-F238E27FC236}">
                <a16:creationId xmlns:a16="http://schemas.microsoft.com/office/drawing/2014/main" id="{BD8C32D2-45A7-2FF7-4E67-A9E4CF091307}"/>
              </a:ext>
            </a:extLst>
          </p:cNvPr>
          <p:cNvSpPr txBox="1">
            <a:spLocks/>
          </p:cNvSpPr>
          <p:nvPr/>
        </p:nvSpPr>
        <p:spPr>
          <a:xfrm>
            <a:off x="139139" y="1190795"/>
            <a:ext cx="8865721" cy="4476410"/>
          </a:xfrm>
          <a:prstGeom prst="rect">
            <a:avLst/>
          </a:prstGeom>
        </p:spPr>
        <p:txBody>
          <a:bodyPr vert="horz" lIns="36000" tIns="45720" rIns="36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は我々の生活を良くしてくれる可能性を秘めています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一方で、生成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が出力した情報が誤っていたり、悪用され犯罪に</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使われるケースもあるため、ご自身で生成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について理解を深め、</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誤った情報に振り回されることなく、有効に活用できるようにしましょう</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〇生成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の使い方と注意点については以下のサイトも参考にしましょう</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はじめの一歩～生成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の入門的な使い方と注意点～ </a:t>
            </a:r>
            <a:r>
              <a:rPr lang="en-US" altLang="ja-JP" sz="2200" b="0" dirty="0">
                <a:latin typeface="BIZ UDPゴシック" panose="020B0400000000000000" pitchFamily="50" charset="-128"/>
                <a:ea typeface="BIZ UDPゴシック" panose="020B0400000000000000" pitchFamily="50" charset="-128"/>
              </a:rPr>
              <a:t>| </a:t>
            </a:r>
            <a:r>
              <a:rPr lang="ja-JP" altLang="en-US" sz="2200" b="0" dirty="0">
                <a:latin typeface="BIZ UDPゴシック" panose="020B0400000000000000" pitchFamily="50" charset="-128"/>
                <a:ea typeface="BIZ UDPゴシック" panose="020B0400000000000000" pitchFamily="50" charset="-128"/>
              </a:rPr>
              <a:t>総務省「上手にネットと付き合おう！～安心・安全なインターネット利用ガイド～」（</a:t>
            </a:r>
            <a:r>
              <a:rPr lang="en-US" altLang="ja-JP" sz="2200" b="0" dirty="0">
                <a:latin typeface="BIZ UDPゴシック" panose="020B0400000000000000" pitchFamily="50" charset="-128"/>
                <a:ea typeface="BIZ UDPゴシック" panose="020B0400000000000000" pitchFamily="50" charset="-128"/>
              </a:rPr>
              <a:t>https://www.soumu.go.jp/use_the_internet_wisely/special/generativeai/</a:t>
            </a:r>
            <a:r>
              <a:rPr lang="ja-JP" altLang="en-US" sz="2200" b="0" dirty="0">
                <a:latin typeface="BIZ UDPゴシック" panose="020B0400000000000000" pitchFamily="50" charset="-128"/>
                <a:ea typeface="BIZ UDPゴシック" panose="020B0400000000000000" pitchFamily="50" charset="-128"/>
              </a:rPr>
              <a:t>）</a:t>
            </a:r>
            <a:r>
              <a:rPr lang="en-US" altLang="ja-JP" sz="2200" b="0" dirty="0">
                <a:latin typeface="BIZ UDPゴシック" panose="020B0400000000000000" pitchFamily="50" charset="-128"/>
                <a:ea typeface="BIZ UDPゴシック" panose="020B0400000000000000" pitchFamily="50" charset="-128"/>
              </a:rPr>
              <a:t>】</a:t>
            </a:r>
            <a:endParaRPr lang="ja-JP" altLang="en-US" sz="2200" b="0" dirty="0">
              <a:latin typeface="BIZ UDPゴシック" panose="020B0400000000000000" pitchFamily="50" charset="-128"/>
              <a:ea typeface="BIZ UDPゴシック" panose="020B0400000000000000" pitchFamily="50" charset="-128"/>
            </a:endParaRPr>
          </a:p>
        </p:txBody>
      </p:sp>
      <p:pic>
        <p:nvPicPr>
          <p:cNvPr id="3" name="図 2" descr="テキスト, ホワイトボード&#10;&#10;自動的に生成された説明">
            <a:extLst>
              <a:ext uri="{FF2B5EF4-FFF2-40B4-BE49-F238E27FC236}">
                <a16:creationId xmlns:a16="http://schemas.microsoft.com/office/drawing/2014/main" id="{2D441D45-818C-913E-1989-A89194FEC071}"/>
              </a:ext>
            </a:extLst>
          </p:cNvPr>
          <p:cNvPicPr>
            <a:picLocks noChangeAspect="1"/>
          </p:cNvPicPr>
          <p:nvPr/>
        </p:nvPicPr>
        <p:blipFill>
          <a:blip r:embed="rId6"/>
          <a:stretch>
            <a:fillRect/>
          </a:stretch>
        </p:blipFill>
        <p:spPr>
          <a:xfrm>
            <a:off x="6015424" y="5616825"/>
            <a:ext cx="2300694" cy="1133640"/>
          </a:xfrm>
          <a:prstGeom prst="rect">
            <a:avLst/>
          </a:prstGeom>
        </p:spPr>
      </p:pic>
      <p:pic>
        <p:nvPicPr>
          <p:cNvPr id="1026" name="Picture 2">
            <a:extLst>
              <a:ext uri="{FF2B5EF4-FFF2-40B4-BE49-F238E27FC236}">
                <a16:creationId xmlns:a16="http://schemas.microsoft.com/office/drawing/2014/main" id="{365F8271-466C-D22E-5FB5-A434FB9301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1354" y="5702999"/>
            <a:ext cx="961292" cy="9612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9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2242159" y="2313608"/>
            <a:ext cx="6135336"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とは</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422291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01055" y="1110368"/>
            <a:ext cx="8341889" cy="45363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a:t>
            </a:r>
            <a:r>
              <a:rPr lang="en-US" altLang="ja-JP" sz="2200" b="0" dirty="0">
                <a:latin typeface="BIZ UDPゴシック" panose="020B0400000000000000" pitchFamily="50" charset="-128"/>
                <a:ea typeface="BIZ UDPゴシック" panose="020B0400000000000000" pitchFamily="50" charset="-128"/>
              </a:rPr>
              <a:t>Generative AI</a:t>
            </a:r>
            <a:r>
              <a:rPr lang="ja-JP" altLang="en-US" sz="2200" b="0" dirty="0">
                <a:latin typeface="BIZ UDPゴシック" panose="020B0400000000000000" pitchFamily="50" charset="-128"/>
                <a:ea typeface="BIZ UDPゴシック" panose="020B0400000000000000" pitchFamily="50" charset="-128"/>
              </a:rPr>
              <a:t>）は、人工知能（</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）の一種で、新しいデータや情報を生成する能力を持つ技術のことです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は、学習したデータやパターンを元に、</a:t>
            </a:r>
            <a:r>
              <a:rPr lang="ja-JP" altLang="en-US" sz="2200" b="0" dirty="0">
                <a:solidFill>
                  <a:schemeClr val="accent1"/>
                </a:solidFill>
                <a:latin typeface="BIZ UDPゴシック" panose="020B0400000000000000" pitchFamily="50" charset="-128"/>
                <a:ea typeface="BIZ UDPゴシック" panose="020B0400000000000000" pitchFamily="50" charset="-128"/>
              </a:rPr>
              <a:t>自ら新しいデータや情報を作り出すことができます</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また、生成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は創造性を持つだけでなく、データの予測やシミュレーション、すでにさまざまな分野で活用されています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今後も生成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の進化により、新たな創造性や可能性が開かれることが期待されています</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5" name="図 4" descr="ダイアグラム, 設計図&#10;&#10;自動的に生成された説明">
            <a:extLst>
              <a:ext uri="{FF2B5EF4-FFF2-40B4-BE49-F238E27FC236}">
                <a16:creationId xmlns:a16="http://schemas.microsoft.com/office/drawing/2014/main" id="{E8969DFD-DFDD-7BB3-367B-01C9803C4A70}"/>
              </a:ext>
            </a:extLst>
          </p:cNvPr>
          <p:cNvPicPr>
            <a:picLocks noChangeAspect="1"/>
          </p:cNvPicPr>
          <p:nvPr/>
        </p:nvPicPr>
        <p:blipFill>
          <a:blip r:embed="rId6"/>
          <a:stretch>
            <a:fillRect/>
          </a:stretch>
        </p:blipFill>
        <p:spPr>
          <a:xfrm>
            <a:off x="3902502" y="5539636"/>
            <a:ext cx="1338996" cy="1172359"/>
          </a:xfrm>
          <a:prstGeom prst="rect">
            <a:avLst/>
          </a:prstGeom>
        </p:spPr>
      </p:pic>
    </p:spTree>
    <p:extLst>
      <p:ext uri="{BB962C8B-B14F-4D97-AF65-F5344CB8AC3E}">
        <p14:creationId xmlns:p14="http://schemas.microsoft.com/office/powerpoint/2010/main" val="387625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生成の仕組み</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17097" y="1070876"/>
            <a:ext cx="8374514" cy="1880558"/>
          </a:xfrm>
          <a:prstGeom prst="rect">
            <a:avLst/>
          </a:prstGeom>
        </p:spPr>
        <p:txBody>
          <a:bodyPr vert="horz" lIns="91440" tIns="45720" rIns="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に指示を入力すると、文脈に沿った回答が出力されます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はインターネット上の膨大なデータを元に学習するため、</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利用者の質問に対して適切な回答を作成することができます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また、生成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は学習し続けており、回答の精度は年々向上しています</a:t>
            </a:r>
            <a:endParaRPr lang="en-US" altLang="ja-JP" sz="2200" b="0" dirty="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grpSp>
        <p:nvGrpSpPr>
          <p:cNvPr id="38" name="グループ化 37">
            <a:extLst>
              <a:ext uri="{FF2B5EF4-FFF2-40B4-BE49-F238E27FC236}">
                <a16:creationId xmlns:a16="http://schemas.microsoft.com/office/drawing/2014/main" id="{6DBFE8CA-6567-7BF5-1171-44C1F8DF03A0}"/>
              </a:ext>
            </a:extLst>
          </p:cNvPr>
          <p:cNvGrpSpPr/>
          <p:nvPr/>
        </p:nvGrpSpPr>
        <p:grpSpPr>
          <a:xfrm>
            <a:off x="417094" y="3115422"/>
            <a:ext cx="8374517" cy="3275952"/>
            <a:chOff x="417097" y="2069271"/>
            <a:chExt cx="8374517" cy="3275952"/>
          </a:xfrm>
        </p:grpSpPr>
        <p:sp>
          <p:nvSpPr>
            <p:cNvPr id="4" name="楕円 3">
              <a:extLst>
                <a:ext uri="{FF2B5EF4-FFF2-40B4-BE49-F238E27FC236}">
                  <a16:creationId xmlns:a16="http://schemas.microsoft.com/office/drawing/2014/main" id="{5E9183D5-3EFF-8C5C-A991-50A9EDDE859D}"/>
                </a:ext>
              </a:extLst>
            </p:cNvPr>
            <p:cNvSpPr/>
            <p:nvPr/>
          </p:nvSpPr>
          <p:spPr>
            <a:xfrm>
              <a:off x="2915144" y="2069271"/>
              <a:ext cx="3275952" cy="32759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10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B597711D-F812-D4D8-D780-4CC1107F8DCA}"/>
                </a:ext>
              </a:extLst>
            </p:cNvPr>
            <p:cNvGrpSpPr/>
            <p:nvPr/>
          </p:nvGrpSpPr>
          <p:grpSpPr>
            <a:xfrm>
              <a:off x="6367625" y="2930314"/>
              <a:ext cx="2423989" cy="2247614"/>
              <a:chOff x="12270887" y="3965996"/>
              <a:chExt cx="4622705" cy="4286346"/>
            </a:xfrm>
          </p:grpSpPr>
          <p:sp>
            <p:nvSpPr>
              <p:cNvPr id="7" name="フリーフォーム: 図形 6">
                <a:extLst>
                  <a:ext uri="{FF2B5EF4-FFF2-40B4-BE49-F238E27FC236}">
                    <a16:creationId xmlns:a16="http://schemas.microsoft.com/office/drawing/2014/main" id="{BB2C6BF2-8D0C-60D0-A7C7-ABB546C9875A}"/>
                  </a:ext>
                </a:extLst>
              </p:cNvPr>
              <p:cNvSpPr/>
              <p:nvPr/>
            </p:nvSpPr>
            <p:spPr>
              <a:xfrm rot="8638859" flipH="1">
                <a:off x="12270887" y="4103923"/>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5">
                  <a:lumMod val="40000"/>
                  <a:lumOff val="60000"/>
                </a:schemeClr>
              </a:solidFill>
              <a:ln w="20168" cap="flat">
                <a:noFill/>
                <a:prstDash val="solid"/>
                <a:miter/>
              </a:ln>
            </p:spPr>
            <p:txBody>
              <a:bodyPr wrap="square" lIns="0" tIns="0" rIns="0" bIns="72000" rtlCol="0" anchor="ctr">
                <a:noAutofit/>
              </a:bodyPr>
              <a:lstStyle/>
              <a:p>
                <a:pPr algn="ctr">
                  <a:lnSpc>
                    <a:spcPct val="130000"/>
                  </a:lnSpc>
                </a:pPr>
                <a:endParaRPr lang="ja-JP" altLang="en-US" sz="1600"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C273182D-988C-E9A0-1341-620D32BFA7F9}"/>
                  </a:ext>
                </a:extLst>
              </p:cNvPr>
              <p:cNvSpPr/>
              <p:nvPr/>
            </p:nvSpPr>
            <p:spPr>
              <a:xfrm flipH="1">
                <a:off x="12576359" y="3965996"/>
                <a:ext cx="4317233" cy="4286346"/>
              </a:xfrm>
              <a:prstGeom prst="roundRect">
                <a:avLst>
                  <a:gd name="adj" fmla="val 2638"/>
                </a:avLst>
              </a:prstGeom>
              <a:solidFill>
                <a:schemeClr val="accent5">
                  <a:lumMod val="40000"/>
                  <a:lumOff val="60000"/>
                </a:schemeClr>
              </a:solidFill>
              <a:ln w="20168" cap="flat">
                <a:noFill/>
                <a:prstDash val="solid"/>
                <a:miter/>
              </a:ln>
            </p:spPr>
            <p:txBody>
              <a:bodyPr wrap="square" lIns="144000" tIns="0" rIns="0" bIns="72000" rtlCol="0" anchor="ctr">
                <a:noAutofit/>
              </a:bodyPr>
              <a:lstStyle/>
              <a:p>
                <a:pPr>
                  <a:lnSpc>
                    <a:spcPct val="130000"/>
                  </a:lnSpc>
                  <a:spcAft>
                    <a:spcPts val="1200"/>
                  </a:spcAft>
                </a:pPr>
                <a:r>
                  <a:rPr lang="ja-JP" altLang="en-US" sz="1600" dirty="0">
                    <a:latin typeface="BIZ UDPゴシック" panose="020B0400000000000000" pitchFamily="50" charset="-128"/>
                    <a:ea typeface="BIZ UDPゴシック" panose="020B0400000000000000" pitchFamily="50" charset="-128"/>
                  </a:rPr>
                  <a:t>雨の日でも楽しめる</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旅行のアイデアを</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いくつかご提案します</a:t>
                </a:r>
                <a:endParaRPr lang="en-US" altLang="ja-JP" sz="1600" dirty="0">
                  <a:latin typeface="BIZ UDPゴシック" panose="020B0400000000000000" pitchFamily="50" charset="-128"/>
                  <a:ea typeface="BIZ UDPゴシック" panose="020B0400000000000000" pitchFamily="50" charset="-128"/>
                </a:endParaRPr>
              </a:p>
              <a:p>
                <a:pPr indent="-457200">
                  <a:lnSpc>
                    <a:spcPct val="130000"/>
                  </a:lnSpc>
                  <a:buClr>
                    <a:schemeClr val="accent2"/>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温泉</a:t>
                </a:r>
                <a:endParaRPr lang="en-US" altLang="ja-JP" sz="1600" dirty="0">
                  <a:latin typeface="BIZ UDPゴシック" panose="020B0400000000000000" pitchFamily="50" charset="-128"/>
                  <a:ea typeface="BIZ UDPゴシック" panose="020B0400000000000000" pitchFamily="50" charset="-128"/>
                </a:endParaRPr>
              </a:p>
              <a:p>
                <a:pPr indent="-457200">
                  <a:lnSpc>
                    <a:spcPct val="130000"/>
                  </a:lnSpc>
                  <a:buClr>
                    <a:schemeClr val="accent2"/>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美術館巡り</a:t>
                </a:r>
                <a:endParaRPr lang="en-US" altLang="ja-JP" sz="1600" dirty="0">
                  <a:latin typeface="BIZ UDPゴシック" panose="020B0400000000000000" pitchFamily="50" charset="-128"/>
                  <a:ea typeface="BIZ UDPゴシック" panose="020B0400000000000000" pitchFamily="50" charset="-128"/>
                </a:endParaRPr>
              </a:p>
              <a:p>
                <a:pPr indent="-457200">
                  <a:lnSpc>
                    <a:spcPct val="130000"/>
                  </a:lnSpc>
                  <a:buClr>
                    <a:schemeClr val="accent2"/>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工場見学　</a:t>
                </a:r>
                <a:r>
                  <a:rPr lang="en-US" altLang="ja-JP" sz="1600" dirty="0">
                    <a:latin typeface="BIZ UDPゴシック" panose="020B0400000000000000" pitchFamily="50" charset="-128"/>
                    <a:ea typeface="BIZ UDPゴシック" panose="020B0400000000000000" pitchFamily="50" charset="-128"/>
                  </a:rPr>
                  <a:t>…</a:t>
                </a:r>
                <a:endParaRPr lang="ja-JP" altLang="en-US" sz="1600" dirty="0">
                  <a:latin typeface="BIZ UDPゴシック" panose="020B0400000000000000" pitchFamily="50" charset="-128"/>
                  <a:ea typeface="BIZ UDPゴシック" panose="020B0400000000000000" pitchFamily="50" charset="-128"/>
                </a:endParaRPr>
              </a:p>
            </p:txBody>
          </p:sp>
        </p:grpSp>
        <p:grpSp>
          <p:nvGrpSpPr>
            <p:cNvPr id="9" name="グループ化 8">
              <a:extLst>
                <a:ext uri="{FF2B5EF4-FFF2-40B4-BE49-F238E27FC236}">
                  <a16:creationId xmlns:a16="http://schemas.microsoft.com/office/drawing/2014/main" id="{796E4DC4-5456-1B72-29C3-6FB9BD6AF1C9}"/>
                </a:ext>
              </a:extLst>
            </p:cNvPr>
            <p:cNvGrpSpPr/>
            <p:nvPr/>
          </p:nvGrpSpPr>
          <p:grpSpPr>
            <a:xfrm>
              <a:off x="3252923" y="4012232"/>
              <a:ext cx="2600392" cy="1127554"/>
              <a:chOff x="6664440" y="6474953"/>
              <a:chExt cx="4959117" cy="2150319"/>
            </a:xfrm>
          </p:grpSpPr>
          <p:sp>
            <p:nvSpPr>
              <p:cNvPr id="10" name="テキスト ボックス 9">
                <a:extLst>
                  <a:ext uri="{FF2B5EF4-FFF2-40B4-BE49-F238E27FC236}">
                    <a16:creationId xmlns:a16="http://schemas.microsoft.com/office/drawing/2014/main" id="{97CAF92E-DE87-4492-73A4-63F1150FDA18}"/>
                  </a:ext>
                </a:extLst>
              </p:cNvPr>
              <p:cNvSpPr txBox="1"/>
              <p:nvPr/>
            </p:nvSpPr>
            <p:spPr>
              <a:xfrm>
                <a:off x="6664440" y="7184065"/>
                <a:ext cx="4959117" cy="1441207"/>
              </a:xfrm>
              <a:prstGeom prst="rect">
                <a:avLst/>
              </a:prstGeom>
              <a:noFill/>
            </p:spPr>
            <p:txBody>
              <a:bodyPr wrap="none" rtlCol="0">
                <a:spAutoFit/>
              </a:bodyPr>
              <a:lstStyle/>
              <a:p>
                <a:pPr algn="ctr">
                  <a:lnSpc>
                    <a:spcPct val="130000"/>
                  </a:lnSpc>
                </a:pPr>
                <a:r>
                  <a:rPr kumimoji="1" lang="ja-JP" altLang="en-US" spc="100" dirty="0">
                    <a:latin typeface="BIZ UDPゴシック" panose="020B0400000000000000" pitchFamily="50" charset="-128"/>
                    <a:ea typeface="BIZ UDPゴシック" panose="020B0400000000000000" pitchFamily="50" charset="-128"/>
                  </a:rPr>
                  <a:t>インターネット上の</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pc="100" dirty="0">
                    <a:latin typeface="BIZ UDPゴシック" panose="020B0400000000000000" pitchFamily="50" charset="-128"/>
                    <a:ea typeface="BIZ UDPゴシック" panose="020B0400000000000000" pitchFamily="50" charset="-128"/>
                  </a:rPr>
                  <a:t>文書などを大量に学習</a:t>
                </a:r>
              </a:p>
            </p:txBody>
          </p:sp>
          <p:sp>
            <p:nvSpPr>
              <p:cNvPr id="11" name="テキスト ボックス 10">
                <a:extLst>
                  <a:ext uri="{FF2B5EF4-FFF2-40B4-BE49-F238E27FC236}">
                    <a16:creationId xmlns:a16="http://schemas.microsoft.com/office/drawing/2014/main" id="{CFF5EBA9-88C5-1590-FD0F-FCF91114AF5B}"/>
                  </a:ext>
                </a:extLst>
              </p:cNvPr>
              <p:cNvSpPr txBox="1"/>
              <p:nvPr/>
            </p:nvSpPr>
            <p:spPr>
              <a:xfrm>
                <a:off x="8193656" y="6474953"/>
                <a:ext cx="2006025" cy="818795"/>
              </a:xfrm>
              <a:prstGeom prst="rect">
                <a:avLst/>
              </a:prstGeom>
              <a:noFill/>
            </p:spPr>
            <p:txBody>
              <a:bodyPr wrap="none" rtlCol="0">
                <a:spAutoFit/>
              </a:bodyPr>
              <a:lstStyle/>
              <a:p>
                <a:pPr algn="ctr">
                  <a:lnSpc>
                    <a:spcPct val="130000"/>
                  </a:lnSpc>
                </a:pPr>
                <a:r>
                  <a:rPr lang="ja-JP" altLang="en-US" sz="2000" spc="100" dirty="0">
                    <a:solidFill>
                      <a:schemeClr val="accent1"/>
                    </a:solidFill>
                    <a:latin typeface="BIZ UDPゴシック" panose="020B0400000000000000" pitchFamily="50" charset="-128"/>
                    <a:ea typeface="BIZ UDPゴシック" panose="020B0400000000000000" pitchFamily="50" charset="-128"/>
                  </a:rPr>
                  <a:t>生成</a:t>
                </a:r>
                <a:r>
                  <a:rPr lang="en-US" altLang="ja-JP" sz="2000" spc="100" dirty="0">
                    <a:solidFill>
                      <a:schemeClr val="accent1"/>
                    </a:solidFill>
                    <a:latin typeface="BIZ UDPゴシック" panose="020B0400000000000000" pitchFamily="50" charset="-128"/>
                    <a:ea typeface="BIZ UDPゴシック" panose="020B0400000000000000" pitchFamily="50" charset="-128"/>
                  </a:rPr>
                  <a:t>AI</a:t>
                </a:r>
                <a:endParaRPr kumimoji="1" lang="ja-JP" altLang="en-US" sz="2000" spc="100" dirty="0">
                  <a:solidFill>
                    <a:schemeClr val="accent1"/>
                  </a:solidFill>
                  <a:latin typeface="BIZ UDPゴシック" panose="020B0400000000000000" pitchFamily="50" charset="-128"/>
                  <a:ea typeface="BIZ UDPゴシック" panose="020B0400000000000000" pitchFamily="50" charset="-128"/>
                </a:endParaRPr>
              </a:p>
            </p:txBody>
          </p:sp>
        </p:grpSp>
        <p:sp>
          <p:nvSpPr>
            <p:cNvPr id="12" name="四角形: 角を丸くする 11">
              <a:extLst>
                <a:ext uri="{FF2B5EF4-FFF2-40B4-BE49-F238E27FC236}">
                  <a16:creationId xmlns:a16="http://schemas.microsoft.com/office/drawing/2014/main" id="{77B2AE1F-E717-66BA-E87C-FAB6C9145094}"/>
                </a:ext>
              </a:extLst>
            </p:cNvPr>
            <p:cNvSpPr/>
            <p:nvPr/>
          </p:nvSpPr>
          <p:spPr>
            <a:xfrm>
              <a:off x="6601111" y="2325696"/>
              <a:ext cx="2088033"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18000" rIns="144000" bIns="18000" rtlCol="0" anchor="ctr">
              <a:spAutoFit/>
            </a:bodyPr>
            <a:lstStyle/>
            <a:p>
              <a:pPr algn="ctr"/>
              <a:r>
                <a:rPr kumimoji="1" lang="ja-JP" altLang="en-US" spc="300" dirty="0">
                  <a:solidFill>
                    <a:schemeClr val="bg1"/>
                  </a:solidFill>
                  <a:latin typeface="BIZ UDPゴシック" panose="020B0400000000000000" pitchFamily="50" charset="-128"/>
                  <a:ea typeface="BIZ UDPゴシック" panose="020B0400000000000000" pitchFamily="50" charset="-128"/>
                </a:rPr>
                <a:t>回答</a:t>
              </a:r>
            </a:p>
          </p:txBody>
        </p:sp>
        <p:sp>
          <p:nvSpPr>
            <p:cNvPr id="13" name="テキスト ボックス 12">
              <a:extLst>
                <a:ext uri="{FF2B5EF4-FFF2-40B4-BE49-F238E27FC236}">
                  <a16:creationId xmlns:a16="http://schemas.microsoft.com/office/drawing/2014/main" id="{776DCD41-C97F-79C3-088B-1FFA3AF6F3F4}"/>
                </a:ext>
              </a:extLst>
            </p:cNvPr>
            <p:cNvSpPr txBox="1"/>
            <p:nvPr/>
          </p:nvSpPr>
          <p:spPr>
            <a:xfrm>
              <a:off x="447853" y="2795011"/>
              <a:ext cx="2026517" cy="361959"/>
            </a:xfrm>
            <a:prstGeom prst="rect">
              <a:avLst/>
            </a:prstGeom>
            <a:noFill/>
          </p:spPr>
          <p:txBody>
            <a:bodyPr wrap="none" rtlCol="0">
              <a:spAutoFit/>
            </a:bodyPr>
            <a:lstStyle/>
            <a:p>
              <a:pPr algn="ctr">
                <a:lnSpc>
                  <a:spcPct val="130000"/>
                </a:lnSpc>
              </a:pPr>
              <a:r>
                <a:rPr lang="en-US" altLang="ja-JP" sz="1600" spc="100" dirty="0">
                  <a:solidFill>
                    <a:schemeClr val="accent1"/>
                  </a:solidFill>
                  <a:latin typeface="BIZ UDPゴシック" panose="020B0400000000000000" pitchFamily="50" charset="-128"/>
                  <a:ea typeface="BIZ UDPゴシック" panose="020B0400000000000000" pitchFamily="50" charset="-128"/>
                </a:rPr>
                <a:t>※</a:t>
              </a:r>
              <a:r>
                <a:rPr lang="ja-JP" altLang="en-US" sz="1600" spc="100" dirty="0">
                  <a:solidFill>
                    <a:schemeClr val="accent1"/>
                  </a:solidFill>
                  <a:latin typeface="BIZ UDPゴシック" panose="020B0400000000000000" pitchFamily="50" charset="-128"/>
                  <a:ea typeface="BIZ UDPゴシック" panose="020B0400000000000000" pitchFamily="50" charset="-128"/>
                </a:rPr>
                <a:t>プロンプトという</a:t>
              </a:r>
              <a:endParaRPr kumimoji="1" lang="ja-JP" altLang="en-US" sz="1600" spc="100" dirty="0">
                <a:solidFill>
                  <a:schemeClr val="accent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11294D61-49E0-5E89-D30C-4D29F154E784}"/>
                </a:ext>
              </a:extLst>
            </p:cNvPr>
            <p:cNvSpPr/>
            <p:nvPr/>
          </p:nvSpPr>
          <p:spPr>
            <a:xfrm>
              <a:off x="417097" y="2325696"/>
              <a:ext cx="2088033"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18000" rIns="144000" bIns="18000" rtlCol="0" anchor="ctr">
              <a:spAutoFit/>
            </a:bodyPr>
            <a:lstStyle/>
            <a:p>
              <a:pPr algn="ctr"/>
              <a:r>
                <a:rPr kumimoji="1" lang="ja-JP" altLang="en-US" spc="300" dirty="0">
                  <a:solidFill>
                    <a:schemeClr val="bg1"/>
                  </a:solidFill>
                  <a:latin typeface="BIZ UDPゴシック" panose="020B0400000000000000" pitchFamily="50" charset="-128"/>
                  <a:ea typeface="BIZ UDPゴシック" panose="020B0400000000000000" pitchFamily="50" charset="-128"/>
                </a:rPr>
                <a:t>指示</a:t>
              </a:r>
            </a:p>
          </p:txBody>
        </p:sp>
        <p:grpSp>
          <p:nvGrpSpPr>
            <p:cNvPr id="15" name="グループ化 14">
              <a:extLst>
                <a:ext uri="{FF2B5EF4-FFF2-40B4-BE49-F238E27FC236}">
                  <a16:creationId xmlns:a16="http://schemas.microsoft.com/office/drawing/2014/main" id="{13684267-7CF6-4C35-9978-A1C33FA70EB2}"/>
                </a:ext>
              </a:extLst>
            </p:cNvPr>
            <p:cNvGrpSpPr/>
            <p:nvPr/>
          </p:nvGrpSpPr>
          <p:grpSpPr>
            <a:xfrm>
              <a:off x="433684" y="3100396"/>
              <a:ext cx="2054859" cy="967741"/>
              <a:chOff x="1319286" y="4427786"/>
              <a:chExt cx="3918750" cy="1845546"/>
            </a:xfrm>
          </p:grpSpPr>
          <p:sp>
            <p:nvSpPr>
              <p:cNvPr id="16" name="フリーフォーム: 図形 15">
                <a:extLst>
                  <a:ext uri="{FF2B5EF4-FFF2-40B4-BE49-F238E27FC236}">
                    <a16:creationId xmlns:a16="http://schemas.microsoft.com/office/drawing/2014/main" id="{9B4CFE02-F075-3966-E7FC-D47FA6B88FCB}"/>
                  </a:ext>
                </a:extLst>
              </p:cNvPr>
              <p:cNvSpPr/>
              <p:nvPr/>
            </p:nvSpPr>
            <p:spPr>
              <a:xfrm rot="12896417" flipV="1">
                <a:off x="2227669" y="5725444"/>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bg1"/>
              </a:solidFill>
              <a:ln w="20168" cap="flat">
                <a:noFill/>
                <a:prstDash val="solid"/>
                <a:miter/>
              </a:ln>
            </p:spPr>
            <p:txBody>
              <a:bodyPr wrap="square" lIns="0" tIns="0" rIns="0" bIns="72000" rtlCol="0" anchor="ctr">
                <a:noAutofit/>
              </a:bodyPr>
              <a:lstStyle/>
              <a:p>
                <a:pPr algn="ct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C92CD624-2D54-89FB-6AA3-42DCE562A167}"/>
                  </a:ext>
                </a:extLst>
              </p:cNvPr>
              <p:cNvSpPr/>
              <p:nvPr/>
            </p:nvSpPr>
            <p:spPr>
              <a:xfrm>
                <a:off x="1319286" y="4427786"/>
                <a:ext cx="3918750" cy="1571602"/>
              </a:xfrm>
              <a:prstGeom prst="roundRect">
                <a:avLst>
                  <a:gd name="adj" fmla="val 6061"/>
                </a:avLst>
              </a:prstGeom>
              <a:solidFill>
                <a:schemeClr val="bg1"/>
              </a:solidFill>
              <a:ln w="20168" cap="flat">
                <a:noFill/>
                <a:prstDash val="solid"/>
                <a:miter/>
              </a:ln>
            </p:spPr>
            <p:txBody>
              <a:bodyPr wrap="square" lIns="0" tIns="0" rIns="0" bIns="72000" rtlCol="0" anchor="ctr" anchorCtr="1">
                <a:noAutofit/>
              </a:bodyPr>
              <a:lstStyle/>
              <a:p>
                <a:pPr>
                  <a:lnSpc>
                    <a:spcPct val="130000"/>
                  </a:lnSpc>
                  <a:spcAft>
                    <a:spcPts val="1200"/>
                  </a:spcAft>
                </a:pPr>
                <a:r>
                  <a:rPr lang="ja-JP" altLang="en-US" dirty="0">
                    <a:latin typeface="BIZ UDPゴシック" panose="020B0400000000000000" pitchFamily="50" charset="-128"/>
                    <a:ea typeface="BIZ UDPゴシック" panose="020B0400000000000000" pitchFamily="50" charset="-128"/>
                  </a:rPr>
                  <a:t>雨の日の旅行の</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アイデアを考えて</a:t>
                </a:r>
              </a:p>
            </p:txBody>
          </p:sp>
        </p:grpSp>
        <p:grpSp>
          <p:nvGrpSpPr>
            <p:cNvPr id="21" name="グループ化 20">
              <a:extLst>
                <a:ext uri="{FF2B5EF4-FFF2-40B4-BE49-F238E27FC236}">
                  <a16:creationId xmlns:a16="http://schemas.microsoft.com/office/drawing/2014/main" id="{2BFAA48E-7910-4B67-F0DE-0079DB3DE199}"/>
                </a:ext>
              </a:extLst>
            </p:cNvPr>
            <p:cNvGrpSpPr/>
            <p:nvPr/>
          </p:nvGrpSpPr>
          <p:grpSpPr>
            <a:xfrm rot="16200000">
              <a:off x="5942309" y="3577649"/>
              <a:ext cx="591435" cy="259196"/>
              <a:chOff x="3235771" y="4141076"/>
              <a:chExt cx="615260" cy="424608"/>
            </a:xfrm>
          </p:grpSpPr>
          <p:grpSp>
            <p:nvGrpSpPr>
              <p:cNvPr id="22" name="グループ化 21">
                <a:extLst>
                  <a:ext uri="{FF2B5EF4-FFF2-40B4-BE49-F238E27FC236}">
                    <a16:creationId xmlns:a16="http://schemas.microsoft.com/office/drawing/2014/main" id="{38921B59-4566-7A6E-3249-184FCCA30597}"/>
                  </a:ext>
                </a:extLst>
              </p:cNvPr>
              <p:cNvGrpSpPr/>
              <p:nvPr/>
            </p:nvGrpSpPr>
            <p:grpSpPr>
              <a:xfrm>
                <a:off x="3235771" y="4141076"/>
                <a:ext cx="615260" cy="231227"/>
                <a:chOff x="3223846" y="4141076"/>
                <a:chExt cx="615260" cy="231227"/>
              </a:xfrm>
            </p:grpSpPr>
            <p:cxnSp>
              <p:nvCxnSpPr>
                <p:cNvPr id="26" name="直線コネクタ 25">
                  <a:extLst>
                    <a:ext uri="{FF2B5EF4-FFF2-40B4-BE49-F238E27FC236}">
                      <a16:creationId xmlns:a16="http://schemas.microsoft.com/office/drawing/2014/main" id="{2D894BFF-0E08-0A1A-ADF7-1B3A1A1CB50D}"/>
                    </a:ext>
                  </a:extLst>
                </p:cNvPr>
                <p:cNvCxnSpPr>
                  <a:cxnSpLocks/>
                </p:cNvCxnSpPr>
                <p:nvPr/>
              </p:nvCxnSpPr>
              <p:spPr>
                <a:xfrm>
                  <a:off x="322384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F6EB868-0427-3667-C369-DF4E030FE6A2}"/>
                    </a:ext>
                  </a:extLst>
                </p:cNvPr>
                <p:cNvCxnSpPr>
                  <a:cxnSpLocks/>
                </p:cNvCxnSpPr>
                <p:nvPr/>
              </p:nvCxnSpPr>
              <p:spPr>
                <a:xfrm flipH="1">
                  <a:off x="353147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FA2BBCEB-0433-CFC7-4CD7-2E6890083F8F}"/>
                  </a:ext>
                </a:extLst>
              </p:cNvPr>
              <p:cNvGrpSpPr/>
              <p:nvPr/>
            </p:nvGrpSpPr>
            <p:grpSpPr>
              <a:xfrm>
                <a:off x="3235771" y="4334457"/>
                <a:ext cx="615260" cy="231227"/>
                <a:chOff x="3223846" y="4141076"/>
                <a:chExt cx="615260" cy="231227"/>
              </a:xfrm>
            </p:grpSpPr>
            <p:cxnSp>
              <p:nvCxnSpPr>
                <p:cNvPr id="24" name="直線コネクタ 23">
                  <a:extLst>
                    <a:ext uri="{FF2B5EF4-FFF2-40B4-BE49-F238E27FC236}">
                      <a16:creationId xmlns:a16="http://schemas.microsoft.com/office/drawing/2014/main" id="{9D420F19-2695-A190-1766-5564A9939C4D}"/>
                    </a:ext>
                  </a:extLst>
                </p:cNvPr>
                <p:cNvCxnSpPr>
                  <a:cxnSpLocks/>
                </p:cNvCxnSpPr>
                <p:nvPr/>
              </p:nvCxnSpPr>
              <p:spPr>
                <a:xfrm>
                  <a:off x="322384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7603BFF-5AC2-A785-799E-C38151CDFD9A}"/>
                    </a:ext>
                  </a:extLst>
                </p:cNvPr>
                <p:cNvCxnSpPr>
                  <a:cxnSpLocks/>
                </p:cNvCxnSpPr>
                <p:nvPr/>
              </p:nvCxnSpPr>
              <p:spPr>
                <a:xfrm flipH="1">
                  <a:off x="353147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grpSp>
        <p:grpSp>
          <p:nvGrpSpPr>
            <p:cNvPr id="28" name="グループ化 27">
              <a:extLst>
                <a:ext uri="{FF2B5EF4-FFF2-40B4-BE49-F238E27FC236}">
                  <a16:creationId xmlns:a16="http://schemas.microsoft.com/office/drawing/2014/main" id="{78ECAE41-DBD4-3EA5-69F4-053662C04A03}"/>
                </a:ext>
              </a:extLst>
            </p:cNvPr>
            <p:cNvGrpSpPr/>
            <p:nvPr/>
          </p:nvGrpSpPr>
          <p:grpSpPr>
            <a:xfrm rot="16200000">
              <a:off x="2572495" y="3562334"/>
              <a:ext cx="591435" cy="259196"/>
              <a:chOff x="3235771" y="4141076"/>
              <a:chExt cx="615260" cy="424608"/>
            </a:xfrm>
          </p:grpSpPr>
          <p:grpSp>
            <p:nvGrpSpPr>
              <p:cNvPr id="29" name="グループ化 28">
                <a:extLst>
                  <a:ext uri="{FF2B5EF4-FFF2-40B4-BE49-F238E27FC236}">
                    <a16:creationId xmlns:a16="http://schemas.microsoft.com/office/drawing/2014/main" id="{21C6AF2D-176E-8383-CD5B-D03F0CD5C74E}"/>
                  </a:ext>
                </a:extLst>
              </p:cNvPr>
              <p:cNvGrpSpPr/>
              <p:nvPr/>
            </p:nvGrpSpPr>
            <p:grpSpPr>
              <a:xfrm>
                <a:off x="3235771" y="4141076"/>
                <a:ext cx="615260" cy="231227"/>
                <a:chOff x="3223846" y="4141076"/>
                <a:chExt cx="615260" cy="231227"/>
              </a:xfrm>
            </p:grpSpPr>
            <p:cxnSp>
              <p:nvCxnSpPr>
                <p:cNvPr id="33" name="直線コネクタ 32">
                  <a:extLst>
                    <a:ext uri="{FF2B5EF4-FFF2-40B4-BE49-F238E27FC236}">
                      <a16:creationId xmlns:a16="http://schemas.microsoft.com/office/drawing/2014/main" id="{45491C76-A0F1-3BEF-84ED-A986FD16164E}"/>
                    </a:ext>
                  </a:extLst>
                </p:cNvPr>
                <p:cNvCxnSpPr>
                  <a:cxnSpLocks/>
                </p:cNvCxnSpPr>
                <p:nvPr/>
              </p:nvCxnSpPr>
              <p:spPr>
                <a:xfrm>
                  <a:off x="322384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789C630-B91A-669B-2CC3-F5BEF76B5AB4}"/>
                    </a:ext>
                  </a:extLst>
                </p:cNvPr>
                <p:cNvCxnSpPr>
                  <a:cxnSpLocks/>
                </p:cNvCxnSpPr>
                <p:nvPr/>
              </p:nvCxnSpPr>
              <p:spPr>
                <a:xfrm flipH="1">
                  <a:off x="353147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C1503AE0-F88C-44B5-A39E-86DC96B4B84A}"/>
                  </a:ext>
                </a:extLst>
              </p:cNvPr>
              <p:cNvGrpSpPr/>
              <p:nvPr/>
            </p:nvGrpSpPr>
            <p:grpSpPr>
              <a:xfrm>
                <a:off x="3235771" y="4334457"/>
                <a:ext cx="615260" cy="231227"/>
                <a:chOff x="3223846" y="4141076"/>
                <a:chExt cx="615260" cy="231227"/>
              </a:xfrm>
            </p:grpSpPr>
            <p:cxnSp>
              <p:nvCxnSpPr>
                <p:cNvPr id="31" name="直線コネクタ 30">
                  <a:extLst>
                    <a:ext uri="{FF2B5EF4-FFF2-40B4-BE49-F238E27FC236}">
                      <a16:creationId xmlns:a16="http://schemas.microsoft.com/office/drawing/2014/main" id="{ADB9A980-B87E-4020-A642-63BB9CD23106}"/>
                    </a:ext>
                  </a:extLst>
                </p:cNvPr>
                <p:cNvCxnSpPr>
                  <a:cxnSpLocks/>
                </p:cNvCxnSpPr>
                <p:nvPr/>
              </p:nvCxnSpPr>
              <p:spPr>
                <a:xfrm>
                  <a:off x="322384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64C68C-EEE9-65C4-C695-A05CB4AB9A3A}"/>
                    </a:ext>
                  </a:extLst>
                </p:cNvPr>
                <p:cNvCxnSpPr>
                  <a:cxnSpLocks/>
                </p:cNvCxnSpPr>
                <p:nvPr/>
              </p:nvCxnSpPr>
              <p:spPr>
                <a:xfrm flipH="1">
                  <a:off x="353147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grpSp>
        <p:pic>
          <p:nvPicPr>
            <p:cNvPr id="35" name="グラフィックス 34">
              <a:extLst>
                <a:ext uri="{FF2B5EF4-FFF2-40B4-BE49-F238E27FC236}">
                  <a16:creationId xmlns:a16="http://schemas.microsoft.com/office/drawing/2014/main" id="{EFAB4701-B67B-F2C0-2C4E-FB8D4CE45F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8393" y="3878059"/>
              <a:ext cx="925441" cy="976204"/>
            </a:xfrm>
            <a:prstGeom prst="rect">
              <a:avLst/>
            </a:prstGeom>
          </p:spPr>
        </p:pic>
        <p:pic>
          <p:nvPicPr>
            <p:cNvPr id="36" name="グラフィックス 35">
              <a:extLst>
                <a:ext uri="{FF2B5EF4-FFF2-40B4-BE49-F238E27FC236}">
                  <a16:creationId xmlns:a16="http://schemas.microsoft.com/office/drawing/2014/main" id="{7B2E7C66-5837-FD66-0F6C-DE87B1CA5A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58712" y="2137414"/>
              <a:ext cx="1919038" cy="1800850"/>
            </a:xfrm>
            <a:prstGeom prst="rect">
              <a:avLst/>
            </a:prstGeom>
          </p:spPr>
        </p:pic>
      </p:grpSp>
    </p:spTree>
    <p:extLst>
      <p:ext uri="{BB962C8B-B14F-4D97-AF65-F5344CB8AC3E}">
        <p14:creationId xmlns:p14="http://schemas.microsoft.com/office/powerpoint/2010/main" val="99517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の特徴・種類</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8676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の特徴として、生成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の種類によっては文章だけでなく、</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画像や動画なども生成できることなどが挙げられます</a:t>
            </a:r>
            <a:endParaRPr lang="en-US" altLang="ja-JP" sz="2000" b="0" dirty="0">
              <a:latin typeface="BIZ UDPゴシック" panose="020B0400000000000000" pitchFamily="50" charset="-128"/>
              <a:ea typeface="BIZ UDPゴシック" panose="020B0400000000000000" pitchFamily="50" charset="-128"/>
            </a:endParaRPr>
          </a:p>
        </p:txBody>
      </p:sp>
      <p:sp>
        <p:nvSpPr>
          <p:cNvPr id="23" name="字幕 14">
            <a:extLst>
              <a:ext uri="{FF2B5EF4-FFF2-40B4-BE49-F238E27FC236}">
                <a16:creationId xmlns:a16="http://schemas.microsoft.com/office/drawing/2014/main" id="{B6D19D59-0ABC-3EAC-9961-C030BC5DFF80}"/>
              </a:ext>
            </a:extLst>
          </p:cNvPr>
          <p:cNvSpPr txBox="1">
            <a:spLocks/>
          </p:cNvSpPr>
          <p:nvPr/>
        </p:nvSpPr>
        <p:spPr>
          <a:xfrm>
            <a:off x="417097" y="3969528"/>
            <a:ext cx="8309799" cy="8171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指示方法には様々な種類があり、高度な技術は必要なく、だれでも簡単に生成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を使うことができます</a:t>
            </a:r>
          </a:p>
          <a:p>
            <a:pPr>
              <a:lnSpc>
                <a:spcPct val="130000"/>
              </a:lnSpc>
              <a:spcBef>
                <a:spcPts val="0"/>
              </a:spcBef>
            </a:pPr>
            <a:endParaRPr lang="en-US" altLang="ja-JP" sz="2000" b="0" dirty="0">
              <a:latin typeface="BIZ UDPゴシック" panose="020B0400000000000000" pitchFamily="50" charset="-128"/>
              <a:ea typeface="BIZ UDPゴシック" panose="020B0400000000000000" pitchFamily="50" charset="-128"/>
            </a:endParaRPr>
          </a:p>
        </p:txBody>
      </p:sp>
      <p:grpSp>
        <p:nvGrpSpPr>
          <p:cNvPr id="32" name="グループ化 31">
            <a:extLst>
              <a:ext uri="{FF2B5EF4-FFF2-40B4-BE49-F238E27FC236}">
                <a16:creationId xmlns:a16="http://schemas.microsoft.com/office/drawing/2014/main" id="{C7BC68BE-D985-1887-F25B-4BEB8BD8B9B1}"/>
              </a:ext>
            </a:extLst>
          </p:cNvPr>
          <p:cNvGrpSpPr/>
          <p:nvPr/>
        </p:nvGrpSpPr>
        <p:grpSpPr>
          <a:xfrm>
            <a:off x="417097" y="2017197"/>
            <a:ext cx="8474930" cy="1787588"/>
            <a:chOff x="417097" y="2080321"/>
            <a:chExt cx="8474930" cy="1787588"/>
          </a:xfrm>
        </p:grpSpPr>
        <p:grpSp>
          <p:nvGrpSpPr>
            <p:cNvPr id="22" name="グループ化 21">
              <a:extLst>
                <a:ext uri="{FF2B5EF4-FFF2-40B4-BE49-F238E27FC236}">
                  <a16:creationId xmlns:a16="http://schemas.microsoft.com/office/drawing/2014/main" id="{C8EEAF53-EDE6-876A-3D5C-F59026D44CB5}"/>
                </a:ext>
              </a:extLst>
            </p:cNvPr>
            <p:cNvGrpSpPr>
              <a:grpSpLocks noChangeAspect="1"/>
            </p:cNvGrpSpPr>
            <p:nvPr/>
          </p:nvGrpSpPr>
          <p:grpSpPr>
            <a:xfrm>
              <a:off x="417097" y="2080321"/>
              <a:ext cx="5207918" cy="1787588"/>
              <a:chOff x="1968037" y="2440754"/>
              <a:chExt cx="5207918" cy="1787588"/>
            </a:xfrm>
          </p:grpSpPr>
          <p:sp>
            <p:nvSpPr>
              <p:cNvPr id="5" name="四角形: 角を丸くする 4">
                <a:extLst>
                  <a:ext uri="{FF2B5EF4-FFF2-40B4-BE49-F238E27FC236}">
                    <a16:creationId xmlns:a16="http://schemas.microsoft.com/office/drawing/2014/main" id="{563A8BB8-FD3A-686B-DBEB-19E57415BBA0}"/>
                  </a:ext>
                </a:extLst>
              </p:cNvPr>
              <p:cNvSpPr/>
              <p:nvPr/>
            </p:nvSpPr>
            <p:spPr>
              <a:xfrm>
                <a:off x="1968037" y="2657140"/>
                <a:ext cx="5207918" cy="157120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文章・画像・音声・動画　など</a:t>
                </a:r>
              </a:p>
            </p:txBody>
          </p:sp>
          <p:sp>
            <p:nvSpPr>
              <p:cNvPr id="4" name="四角形: 角を丸くする 3">
                <a:extLst>
                  <a:ext uri="{FF2B5EF4-FFF2-40B4-BE49-F238E27FC236}">
                    <a16:creationId xmlns:a16="http://schemas.microsoft.com/office/drawing/2014/main" id="{60652D9B-AEA4-6D3B-3F3A-C790F25D15FC}"/>
                  </a:ext>
                </a:extLst>
              </p:cNvPr>
              <p:cNvSpPr/>
              <p:nvPr/>
            </p:nvSpPr>
            <p:spPr>
              <a:xfrm>
                <a:off x="2817274" y="2440754"/>
                <a:ext cx="3509444"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ctr">
                <a:spAutoFit/>
              </a:bodyP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生成</a:t>
                </a:r>
                <a:r>
                  <a:rPr lang="en-US" altLang="ja-JP" dirty="0">
                    <a:solidFill>
                      <a:schemeClr val="bg1"/>
                    </a:solidFill>
                    <a:latin typeface="BIZ UDPゴシック" panose="020B0400000000000000" pitchFamily="50" charset="-128"/>
                    <a:ea typeface="BIZ UDPゴシック" panose="020B0400000000000000" pitchFamily="50" charset="-128"/>
                  </a:rPr>
                  <a:t>AI</a:t>
                </a:r>
                <a:r>
                  <a:rPr lang="ja-JP" altLang="en-US" dirty="0">
                    <a:solidFill>
                      <a:schemeClr val="bg1"/>
                    </a:solidFill>
                    <a:latin typeface="BIZ UDPゴシック" panose="020B0400000000000000" pitchFamily="50" charset="-128"/>
                    <a:ea typeface="BIZ UDPゴシック" panose="020B0400000000000000" pitchFamily="50" charset="-128"/>
                  </a:rPr>
                  <a:t>が生成できるもの</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BFD2D158-9F50-0F33-286C-E7A757300BE0}"/>
                  </a:ext>
                </a:extLst>
              </p:cNvPr>
              <p:cNvGrpSpPr/>
              <p:nvPr/>
            </p:nvGrpSpPr>
            <p:grpSpPr>
              <a:xfrm>
                <a:off x="2229456" y="3363627"/>
                <a:ext cx="4792659" cy="801291"/>
                <a:chOff x="1676307" y="3363627"/>
                <a:chExt cx="4792659" cy="801291"/>
              </a:xfrm>
            </p:grpSpPr>
            <p:pic>
              <p:nvPicPr>
                <p:cNvPr id="8" name="図 7" descr="アイコン&#10;&#10;自動的に生成された説明">
                  <a:extLst>
                    <a:ext uri="{FF2B5EF4-FFF2-40B4-BE49-F238E27FC236}">
                      <a16:creationId xmlns:a16="http://schemas.microsoft.com/office/drawing/2014/main" id="{9FF3F134-1307-F84F-0F6E-23E331D88CD9}"/>
                    </a:ext>
                  </a:extLst>
                </p:cNvPr>
                <p:cNvPicPr>
                  <a:picLocks noChangeAspect="1"/>
                </p:cNvPicPr>
                <p:nvPr/>
              </p:nvPicPr>
              <p:blipFill rotWithShape="1">
                <a:blip r:embed="rId6"/>
                <a:srcRect l="65364" t="59172"/>
                <a:stretch/>
              </p:blipFill>
              <p:spPr>
                <a:xfrm>
                  <a:off x="4217054" y="3363627"/>
                  <a:ext cx="776720" cy="787011"/>
                </a:xfrm>
                <a:prstGeom prst="rect">
                  <a:avLst/>
                </a:prstGeom>
              </p:spPr>
            </p:pic>
            <p:pic>
              <p:nvPicPr>
                <p:cNvPr id="12" name="図 11" descr="時計, 記号, プレート が含まれている画像&#10;&#10;自動的に生成された説明">
                  <a:extLst>
                    <a:ext uri="{FF2B5EF4-FFF2-40B4-BE49-F238E27FC236}">
                      <a16:creationId xmlns:a16="http://schemas.microsoft.com/office/drawing/2014/main" id="{3BD6C729-2BDC-A361-0AEC-CF12CA06C1C5}"/>
                    </a:ext>
                  </a:extLst>
                </p:cNvPr>
                <p:cNvPicPr>
                  <a:picLocks noChangeAspect="1"/>
                </p:cNvPicPr>
                <p:nvPr/>
              </p:nvPicPr>
              <p:blipFill rotWithShape="1">
                <a:blip r:embed="rId7"/>
                <a:srcRect l="60194" t="62542" r="-2339" b="-2979"/>
                <a:stretch/>
              </p:blipFill>
              <p:spPr>
                <a:xfrm>
                  <a:off x="5406482" y="3403692"/>
                  <a:ext cx="1062484" cy="761226"/>
                </a:xfrm>
                <a:prstGeom prst="rect">
                  <a:avLst/>
                </a:prstGeom>
              </p:spPr>
            </p:pic>
            <p:pic>
              <p:nvPicPr>
                <p:cNvPr id="15" name="図 14" descr="アイコン&#10;&#10;自動的に生成された説明">
                  <a:extLst>
                    <a:ext uri="{FF2B5EF4-FFF2-40B4-BE49-F238E27FC236}">
                      <a16:creationId xmlns:a16="http://schemas.microsoft.com/office/drawing/2014/main" id="{7EE42AEA-551E-CF40-600E-FCA42E64C09F}"/>
                    </a:ext>
                  </a:extLst>
                </p:cNvPr>
                <p:cNvPicPr>
                  <a:picLocks noChangeAspect="1"/>
                </p:cNvPicPr>
                <p:nvPr/>
              </p:nvPicPr>
              <p:blipFill rotWithShape="1">
                <a:blip r:embed="rId8"/>
                <a:srcRect t="64172" r="60627"/>
                <a:stretch/>
              </p:blipFill>
              <p:spPr>
                <a:xfrm>
                  <a:off x="2941413" y="3473787"/>
                  <a:ext cx="862933" cy="664699"/>
                </a:xfrm>
                <a:prstGeom prst="rect">
                  <a:avLst/>
                </a:prstGeom>
              </p:spPr>
            </p:pic>
            <p:pic>
              <p:nvPicPr>
                <p:cNvPr id="18" name="図 17" descr="グラフィカル ユーザー インターフェイス&#10;&#10;自動的に生成された説明">
                  <a:extLst>
                    <a:ext uri="{FF2B5EF4-FFF2-40B4-BE49-F238E27FC236}">
                      <a16:creationId xmlns:a16="http://schemas.microsoft.com/office/drawing/2014/main" id="{F7B256F3-4A44-300D-6C20-2840A54560F7}"/>
                    </a:ext>
                  </a:extLst>
                </p:cNvPr>
                <p:cNvPicPr>
                  <a:picLocks noChangeAspect="1"/>
                </p:cNvPicPr>
                <p:nvPr/>
              </p:nvPicPr>
              <p:blipFill rotWithShape="1">
                <a:blip r:embed="rId9"/>
                <a:srcRect r="63543" b="64840"/>
                <a:stretch/>
              </p:blipFill>
              <p:spPr>
                <a:xfrm>
                  <a:off x="1676307" y="3442741"/>
                  <a:ext cx="852398" cy="683129"/>
                </a:xfrm>
                <a:prstGeom prst="rect">
                  <a:avLst/>
                </a:prstGeom>
              </p:spPr>
            </p:pic>
          </p:grpSp>
        </p:grpSp>
        <p:sp>
          <p:nvSpPr>
            <p:cNvPr id="24" name="矢印: 右 23">
              <a:extLst>
                <a:ext uri="{FF2B5EF4-FFF2-40B4-BE49-F238E27FC236}">
                  <a16:creationId xmlns:a16="http://schemas.microsoft.com/office/drawing/2014/main" id="{BB5CFC8F-4926-3034-C96F-47F7C91D752B}"/>
                </a:ext>
              </a:extLst>
            </p:cNvPr>
            <p:cNvSpPr/>
            <p:nvPr/>
          </p:nvSpPr>
          <p:spPr>
            <a:xfrm>
              <a:off x="5716055" y="2622107"/>
              <a:ext cx="353391" cy="920402"/>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AE8B2BC8-A082-5CAC-18CD-8232CE6E75CF}"/>
                </a:ext>
              </a:extLst>
            </p:cNvPr>
            <p:cNvSpPr/>
            <p:nvPr/>
          </p:nvSpPr>
          <p:spPr>
            <a:xfrm>
              <a:off x="6122940" y="2296707"/>
              <a:ext cx="2769087" cy="157120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文脈を理解した回答や、</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通常思いつきにくい</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クリエイティブな回答を</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生成することができます</a:t>
              </a: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grpSp>
      <p:grpSp>
        <p:nvGrpSpPr>
          <p:cNvPr id="33" name="グループ化 32">
            <a:extLst>
              <a:ext uri="{FF2B5EF4-FFF2-40B4-BE49-F238E27FC236}">
                <a16:creationId xmlns:a16="http://schemas.microsoft.com/office/drawing/2014/main" id="{0EBA337E-E847-FBC6-F490-112B24E7C78E}"/>
              </a:ext>
            </a:extLst>
          </p:cNvPr>
          <p:cNvGrpSpPr/>
          <p:nvPr/>
        </p:nvGrpSpPr>
        <p:grpSpPr>
          <a:xfrm>
            <a:off x="417097" y="4886834"/>
            <a:ext cx="8474769" cy="1787588"/>
            <a:chOff x="417097" y="4940624"/>
            <a:chExt cx="8474769" cy="1787588"/>
          </a:xfrm>
        </p:grpSpPr>
        <p:grpSp>
          <p:nvGrpSpPr>
            <p:cNvPr id="27" name="グループ化 26">
              <a:extLst>
                <a:ext uri="{FF2B5EF4-FFF2-40B4-BE49-F238E27FC236}">
                  <a16:creationId xmlns:a16="http://schemas.microsoft.com/office/drawing/2014/main" id="{E14B6A95-0899-FD6B-980D-74F82BAD19AD}"/>
                </a:ext>
              </a:extLst>
            </p:cNvPr>
            <p:cNvGrpSpPr>
              <a:grpSpLocks noChangeAspect="1"/>
            </p:cNvGrpSpPr>
            <p:nvPr/>
          </p:nvGrpSpPr>
          <p:grpSpPr>
            <a:xfrm>
              <a:off x="417097" y="4940624"/>
              <a:ext cx="5207918" cy="1787588"/>
              <a:chOff x="1968037" y="2440754"/>
              <a:chExt cx="5207918" cy="1787588"/>
            </a:xfrm>
          </p:grpSpPr>
          <p:sp>
            <p:nvSpPr>
              <p:cNvPr id="28" name="四角形: 角を丸くする 27">
                <a:extLst>
                  <a:ext uri="{FF2B5EF4-FFF2-40B4-BE49-F238E27FC236}">
                    <a16:creationId xmlns:a16="http://schemas.microsoft.com/office/drawing/2014/main" id="{239464EA-9AFF-303B-5255-ACB804EFE892}"/>
                  </a:ext>
                </a:extLst>
              </p:cNvPr>
              <p:cNvSpPr/>
              <p:nvPr/>
            </p:nvSpPr>
            <p:spPr>
              <a:xfrm>
                <a:off x="1968037" y="2657140"/>
                <a:ext cx="5207918" cy="157120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b"/>
              <a:lstStyle/>
              <a:p>
                <a:pPr algn="r"/>
                <a:r>
                  <a:rPr lang="ja-JP" altLang="en-US" sz="1200" dirty="0">
                    <a:solidFill>
                      <a:schemeClr val="tx1"/>
                    </a:solidFill>
                    <a:latin typeface="BIZ UDPゴシック" panose="020B0400000000000000" pitchFamily="50" charset="-128"/>
                    <a:ea typeface="BIZ UDPゴシック" panose="020B0400000000000000" pitchFamily="50" charset="-128"/>
                  </a:rPr>
                  <a:t>など</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3C4742FC-DCEC-9C4B-59C4-1555326AE53B}"/>
                  </a:ext>
                </a:extLst>
              </p:cNvPr>
              <p:cNvSpPr/>
              <p:nvPr/>
            </p:nvSpPr>
            <p:spPr>
              <a:xfrm>
                <a:off x="2817274" y="2440754"/>
                <a:ext cx="3509444"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ctr">
                <a:spAutoFit/>
              </a:bodyP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生成</a:t>
                </a:r>
                <a:r>
                  <a:rPr lang="en-US" altLang="ja-JP" dirty="0">
                    <a:solidFill>
                      <a:schemeClr val="bg1"/>
                    </a:solidFill>
                    <a:latin typeface="BIZ UDPゴシック" panose="020B0400000000000000" pitchFamily="50" charset="-128"/>
                    <a:ea typeface="BIZ UDPゴシック" panose="020B0400000000000000" pitchFamily="50" charset="-128"/>
                  </a:rPr>
                  <a:t>AI</a:t>
                </a:r>
                <a:r>
                  <a:rPr lang="ja-JP" altLang="en-US" dirty="0">
                    <a:solidFill>
                      <a:schemeClr val="bg1"/>
                    </a:solidFill>
                    <a:latin typeface="BIZ UDPゴシック" panose="020B0400000000000000" pitchFamily="50" charset="-128"/>
                    <a:ea typeface="BIZ UDPゴシック" panose="020B0400000000000000" pitchFamily="50" charset="-128"/>
                  </a:rPr>
                  <a:t>への指示方法</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sp>
          <p:nvSpPr>
            <p:cNvPr id="3" name="矢印: 右 2">
              <a:extLst>
                <a:ext uri="{FF2B5EF4-FFF2-40B4-BE49-F238E27FC236}">
                  <a16:creationId xmlns:a16="http://schemas.microsoft.com/office/drawing/2014/main" id="{96C2FA9F-112E-26DE-3930-C98EDF2B8DD0}"/>
                </a:ext>
              </a:extLst>
            </p:cNvPr>
            <p:cNvSpPr/>
            <p:nvPr/>
          </p:nvSpPr>
          <p:spPr>
            <a:xfrm>
              <a:off x="5718738" y="5482410"/>
              <a:ext cx="353391" cy="920402"/>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52D19A9A-D187-E5C4-1FCD-AC44FC824E28}"/>
                </a:ext>
              </a:extLst>
            </p:cNvPr>
            <p:cNvSpPr/>
            <p:nvPr/>
          </p:nvSpPr>
          <p:spPr>
            <a:xfrm>
              <a:off x="6122779" y="5336867"/>
              <a:ext cx="2769087" cy="121148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文章のほか、画像、音声</a:t>
              </a:r>
              <a:r>
                <a:rPr lang="ja-JP" altLang="en-US"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グラフなどを入力しても</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回答が得られます</a:t>
              </a: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162C2DFE-D1BC-EC29-6859-244DCA5FFC32}"/>
                </a:ext>
              </a:extLst>
            </p:cNvPr>
            <p:cNvGrpSpPr/>
            <p:nvPr/>
          </p:nvGrpSpPr>
          <p:grpSpPr>
            <a:xfrm>
              <a:off x="898181" y="5528218"/>
              <a:ext cx="4245750" cy="1031514"/>
              <a:chOff x="1076929" y="5553726"/>
              <a:chExt cx="3905056" cy="1031514"/>
            </a:xfrm>
          </p:grpSpPr>
          <p:grpSp>
            <p:nvGrpSpPr>
              <p:cNvPr id="11" name="グループ化 10">
                <a:extLst>
                  <a:ext uri="{FF2B5EF4-FFF2-40B4-BE49-F238E27FC236}">
                    <a16:creationId xmlns:a16="http://schemas.microsoft.com/office/drawing/2014/main" id="{86208E74-74B1-9412-B4DF-95BCAC3699B4}"/>
                  </a:ext>
                </a:extLst>
              </p:cNvPr>
              <p:cNvGrpSpPr/>
              <p:nvPr/>
            </p:nvGrpSpPr>
            <p:grpSpPr>
              <a:xfrm>
                <a:off x="1076929" y="5553726"/>
                <a:ext cx="3905056" cy="423199"/>
                <a:chOff x="1035157" y="5565413"/>
                <a:chExt cx="3905056" cy="423199"/>
              </a:xfrm>
              <a:noFill/>
            </p:grpSpPr>
            <p:sp>
              <p:nvSpPr>
                <p:cNvPr id="7" name="フローチャート: 準備 6">
                  <a:extLst>
                    <a:ext uri="{FF2B5EF4-FFF2-40B4-BE49-F238E27FC236}">
                      <a16:creationId xmlns:a16="http://schemas.microsoft.com/office/drawing/2014/main" id="{123F1D1A-E65D-A0DA-CF79-EFEC03DC8A65}"/>
                    </a:ext>
                  </a:extLst>
                </p:cNvPr>
                <p:cNvSpPr/>
                <p:nvPr/>
              </p:nvSpPr>
              <p:spPr>
                <a:xfrm>
                  <a:off x="1035157" y="5565413"/>
                  <a:ext cx="1816930" cy="423199"/>
                </a:xfrm>
                <a:prstGeom prst="flowChartPreparation">
                  <a:avLst/>
                </a:prstGeom>
                <a:grp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文章を入力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9" name="フローチャート: 準備 8">
                  <a:extLst>
                    <a:ext uri="{FF2B5EF4-FFF2-40B4-BE49-F238E27FC236}">
                      <a16:creationId xmlns:a16="http://schemas.microsoft.com/office/drawing/2014/main" id="{93D8BB6C-B2B6-963C-0E8B-0BC1FC00F3D3}"/>
                    </a:ext>
                  </a:extLst>
                </p:cNvPr>
                <p:cNvSpPr/>
                <p:nvPr/>
              </p:nvSpPr>
              <p:spPr>
                <a:xfrm>
                  <a:off x="3123283" y="5565413"/>
                  <a:ext cx="1816930" cy="423199"/>
                </a:xfrm>
                <a:prstGeom prst="flowChartPreparation">
                  <a:avLst/>
                </a:prstGeom>
                <a:grp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画像を</a:t>
                  </a: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D5EAE63A-4E8D-BE45-DF5C-EF1E8BD50BC2}"/>
                  </a:ext>
                </a:extLst>
              </p:cNvPr>
              <p:cNvGrpSpPr/>
              <p:nvPr/>
            </p:nvGrpSpPr>
            <p:grpSpPr>
              <a:xfrm>
                <a:off x="1076929" y="6162041"/>
                <a:ext cx="3905056" cy="423199"/>
                <a:chOff x="1035157" y="5565413"/>
                <a:chExt cx="3905056" cy="423199"/>
              </a:xfrm>
              <a:noFill/>
            </p:grpSpPr>
            <p:sp>
              <p:nvSpPr>
                <p:cNvPr id="26" name="フローチャート: 準備 25">
                  <a:extLst>
                    <a:ext uri="{FF2B5EF4-FFF2-40B4-BE49-F238E27FC236}">
                      <a16:creationId xmlns:a16="http://schemas.microsoft.com/office/drawing/2014/main" id="{1A512E59-D66F-42DE-9C2E-154CED312049}"/>
                    </a:ext>
                  </a:extLst>
                </p:cNvPr>
                <p:cNvSpPr/>
                <p:nvPr/>
              </p:nvSpPr>
              <p:spPr>
                <a:xfrm>
                  <a:off x="1035157" y="5565413"/>
                  <a:ext cx="1816930" cy="423199"/>
                </a:xfrm>
                <a:prstGeom prst="flowChartPreparation">
                  <a:avLst/>
                </a:prstGeom>
                <a:grp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音声を入力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0" name="フローチャート: 準備 29">
                  <a:extLst>
                    <a:ext uri="{FF2B5EF4-FFF2-40B4-BE49-F238E27FC236}">
                      <a16:creationId xmlns:a16="http://schemas.microsoft.com/office/drawing/2014/main" id="{7824581C-D5B5-99ED-E00F-D1287425AED4}"/>
                    </a:ext>
                  </a:extLst>
                </p:cNvPr>
                <p:cNvSpPr/>
                <p:nvPr/>
              </p:nvSpPr>
              <p:spPr>
                <a:xfrm>
                  <a:off x="3123283" y="5565413"/>
                  <a:ext cx="1816930" cy="423199"/>
                </a:xfrm>
                <a:prstGeom prst="flowChartPreparation">
                  <a:avLst/>
                </a:prstGeom>
                <a:grp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グラフを</a:t>
                  </a: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grpSp>
        </p:grpSp>
      </p:grpSp>
    </p:spTree>
    <p:extLst>
      <p:ext uri="{BB962C8B-B14F-4D97-AF65-F5344CB8AC3E}">
        <p14:creationId xmlns:p14="http://schemas.microsoft.com/office/powerpoint/2010/main" val="99187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具体的な活用場面</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7"/>
            <a:ext cx="8309799" cy="8943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の具体的な活用場面です</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以下の例はあくまで一例で、今後も活用場面が増えることが予想されます</a:t>
            </a:r>
            <a:endParaRPr lang="en-US" altLang="ja-JP" sz="2000" b="0" dirty="0">
              <a:latin typeface="BIZ UDPゴシック" panose="020B0400000000000000" pitchFamily="50" charset="-128"/>
              <a:ea typeface="BIZ UDPゴシック" panose="020B0400000000000000" pitchFamily="50" charset="-128"/>
            </a:endParaRPr>
          </a:p>
        </p:txBody>
      </p:sp>
      <p:grpSp>
        <p:nvGrpSpPr>
          <p:cNvPr id="61" name="グループ化 60">
            <a:extLst>
              <a:ext uri="{FF2B5EF4-FFF2-40B4-BE49-F238E27FC236}">
                <a16:creationId xmlns:a16="http://schemas.microsoft.com/office/drawing/2014/main" id="{B02CD7EF-4C0A-DDA1-8253-ED03A60C9769}"/>
              </a:ext>
            </a:extLst>
          </p:cNvPr>
          <p:cNvGrpSpPr>
            <a:grpSpLocks noChangeAspect="1"/>
          </p:cNvGrpSpPr>
          <p:nvPr/>
        </p:nvGrpSpPr>
        <p:grpSpPr>
          <a:xfrm>
            <a:off x="362067" y="2051277"/>
            <a:ext cx="8419858" cy="4201685"/>
            <a:chOff x="891741" y="1370356"/>
            <a:chExt cx="16504517" cy="8236099"/>
          </a:xfrm>
        </p:grpSpPr>
        <p:grpSp>
          <p:nvGrpSpPr>
            <p:cNvPr id="3" name="グループ化 2">
              <a:extLst>
                <a:ext uri="{FF2B5EF4-FFF2-40B4-BE49-F238E27FC236}">
                  <a16:creationId xmlns:a16="http://schemas.microsoft.com/office/drawing/2014/main" id="{A2F66E13-50D3-B31D-F16C-4A39364A7B96}"/>
                </a:ext>
              </a:extLst>
            </p:cNvPr>
            <p:cNvGrpSpPr/>
            <p:nvPr/>
          </p:nvGrpSpPr>
          <p:grpSpPr>
            <a:xfrm>
              <a:off x="891741" y="1370356"/>
              <a:ext cx="16504517" cy="4005685"/>
              <a:chOff x="891741" y="1370356"/>
              <a:chExt cx="16504517" cy="4005685"/>
            </a:xfrm>
          </p:grpSpPr>
          <p:sp>
            <p:nvSpPr>
              <p:cNvPr id="5" name="四角形: 角を丸くする 4">
                <a:extLst>
                  <a:ext uri="{FF2B5EF4-FFF2-40B4-BE49-F238E27FC236}">
                    <a16:creationId xmlns:a16="http://schemas.microsoft.com/office/drawing/2014/main" id="{01B7F289-D20C-DFA0-BA93-4E4886A4A4F0}"/>
                  </a:ext>
                </a:extLst>
              </p:cNvPr>
              <p:cNvSpPr>
                <a:spLocks noChangeAspect="1"/>
              </p:cNvSpPr>
              <p:nvPr/>
            </p:nvSpPr>
            <p:spPr>
              <a:xfrm>
                <a:off x="891741" y="1818291"/>
                <a:ext cx="16504517"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58620301-F80B-8ADE-738E-CF3887E991F0}"/>
                  </a:ext>
                </a:extLst>
              </p:cNvPr>
              <p:cNvSpPr/>
              <p:nvPr/>
            </p:nvSpPr>
            <p:spPr>
              <a:xfrm>
                <a:off x="7267056" y="1370356"/>
                <a:ext cx="3753885"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テキスト生成</a:t>
                </a:r>
              </a:p>
            </p:txBody>
          </p:sp>
          <p:grpSp>
            <p:nvGrpSpPr>
              <p:cNvPr id="8" name="グループ化 7">
                <a:extLst>
                  <a:ext uri="{FF2B5EF4-FFF2-40B4-BE49-F238E27FC236}">
                    <a16:creationId xmlns:a16="http://schemas.microsoft.com/office/drawing/2014/main" id="{43F5BDA2-D12F-5C2E-C428-92F5DE6B489D}"/>
                  </a:ext>
                </a:extLst>
              </p:cNvPr>
              <p:cNvGrpSpPr/>
              <p:nvPr/>
            </p:nvGrpSpPr>
            <p:grpSpPr>
              <a:xfrm>
                <a:off x="1686035" y="2249760"/>
                <a:ext cx="3519870" cy="2753710"/>
                <a:chOff x="1686035" y="2249760"/>
                <a:chExt cx="3519870" cy="2753710"/>
              </a:xfrm>
            </p:grpSpPr>
            <p:sp>
              <p:nvSpPr>
                <p:cNvPr id="30" name="テキスト ボックス 29">
                  <a:extLst>
                    <a:ext uri="{FF2B5EF4-FFF2-40B4-BE49-F238E27FC236}">
                      <a16:creationId xmlns:a16="http://schemas.microsoft.com/office/drawing/2014/main" id="{F9182A09-34E9-C58E-4C4B-110F18846481}"/>
                    </a:ext>
                  </a:extLst>
                </p:cNvPr>
                <p:cNvSpPr txBox="1"/>
                <p:nvPr/>
              </p:nvSpPr>
              <p:spPr>
                <a:xfrm>
                  <a:off x="1686035" y="4429080"/>
                  <a:ext cx="3519870"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文章の作成・要約</a:t>
                  </a:r>
                </a:p>
              </p:txBody>
            </p:sp>
            <p:grpSp>
              <p:nvGrpSpPr>
                <p:cNvPr id="31" name="グループ化 30">
                  <a:extLst>
                    <a:ext uri="{FF2B5EF4-FFF2-40B4-BE49-F238E27FC236}">
                      <a16:creationId xmlns:a16="http://schemas.microsoft.com/office/drawing/2014/main" id="{383F96B9-2547-53BC-01DD-E27C0E241792}"/>
                    </a:ext>
                  </a:extLst>
                </p:cNvPr>
                <p:cNvGrpSpPr/>
                <p:nvPr/>
              </p:nvGrpSpPr>
              <p:grpSpPr>
                <a:xfrm>
                  <a:off x="2405449" y="2249760"/>
                  <a:ext cx="2081048" cy="2081048"/>
                  <a:chOff x="2337732" y="2249760"/>
                  <a:chExt cx="2081048" cy="2081048"/>
                </a:xfrm>
              </p:grpSpPr>
              <p:sp>
                <p:nvSpPr>
                  <p:cNvPr id="32" name="楕円 31">
                    <a:extLst>
                      <a:ext uri="{FF2B5EF4-FFF2-40B4-BE49-F238E27FC236}">
                        <a16:creationId xmlns:a16="http://schemas.microsoft.com/office/drawing/2014/main" id="{082B93A7-7BF6-2DF4-2545-390AB0DD1F61}"/>
                      </a:ext>
                    </a:extLst>
                  </p:cNvPr>
                  <p:cNvSpPr/>
                  <p:nvPr/>
                </p:nvSpPr>
                <p:spPr>
                  <a:xfrm>
                    <a:off x="2337732"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33" name="図 32">
                    <a:extLst>
                      <a:ext uri="{FF2B5EF4-FFF2-40B4-BE49-F238E27FC236}">
                        <a16:creationId xmlns:a16="http://schemas.microsoft.com/office/drawing/2014/main" id="{A6C82A28-ABA4-7D6E-D454-E66BB6D74A1E}"/>
                      </a:ext>
                    </a:extLst>
                  </p:cNvPr>
                  <p:cNvPicPr>
                    <a:picLocks noChangeAspect="1"/>
                  </p:cNvPicPr>
                  <p:nvPr/>
                </p:nvPicPr>
                <p:blipFill>
                  <a:blip r:embed="rId6"/>
                  <a:stretch>
                    <a:fillRect/>
                  </a:stretch>
                </p:blipFill>
                <p:spPr>
                  <a:xfrm>
                    <a:off x="2840513" y="2617584"/>
                    <a:ext cx="1243692" cy="1347333"/>
                  </a:xfrm>
                  <a:prstGeom prst="rect">
                    <a:avLst/>
                  </a:prstGeom>
                </p:spPr>
              </p:pic>
            </p:grpSp>
          </p:grpSp>
          <p:grpSp>
            <p:nvGrpSpPr>
              <p:cNvPr id="10" name="グループ化 9">
                <a:extLst>
                  <a:ext uri="{FF2B5EF4-FFF2-40B4-BE49-F238E27FC236}">
                    <a16:creationId xmlns:a16="http://schemas.microsoft.com/office/drawing/2014/main" id="{29D8230B-FDAE-1E9C-5593-94DD4F26120E}"/>
                  </a:ext>
                </a:extLst>
              </p:cNvPr>
              <p:cNvGrpSpPr/>
              <p:nvPr/>
            </p:nvGrpSpPr>
            <p:grpSpPr>
              <a:xfrm>
                <a:off x="6158989" y="2249760"/>
                <a:ext cx="2081048" cy="2726995"/>
                <a:chOff x="6158989" y="2249760"/>
                <a:chExt cx="2081048" cy="2726995"/>
              </a:xfrm>
            </p:grpSpPr>
            <p:sp>
              <p:nvSpPr>
                <p:cNvPr id="26" name="テキスト ボックス 25">
                  <a:extLst>
                    <a:ext uri="{FF2B5EF4-FFF2-40B4-BE49-F238E27FC236}">
                      <a16:creationId xmlns:a16="http://schemas.microsoft.com/office/drawing/2014/main" id="{EED56C8B-D276-5026-2D88-7C7867F4DE4F}"/>
                    </a:ext>
                  </a:extLst>
                </p:cNvPr>
                <p:cNvSpPr txBox="1"/>
                <p:nvPr/>
              </p:nvSpPr>
              <p:spPr>
                <a:xfrm>
                  <a:off x="6260880" y="4402365"/>
                  <a:ext cx="1877264"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情報検索</a:t>
                  </a:r>
                </a:p>
              </p:txBody>
            </p:sp>
            <p:grpSp>
              <p:nvGrpSpPr>
                <p:cNvPr id="27" name="グループ化 26">
                  <a:extLst>
                    <a:ext uri="{FF2B5EF4-FFF2-40B4-BE49-F238E27FC236}">
                      <a16:creationId xmlns:a16="http://schemas.microsoft.com/office/drawing/2014/main" id="{D9022424-0A8A-B5CC-42CB-D628636D714F}"/>
                    </a:ext>
                  </a:extLst>
                </p:cNvPr>
                <p:cNvGrpSpPr/>
                <p:nvPr/>
              </p:nvGrpSpPr>
              <p:grpSpPr>
                <a:xfrm>
                  <a:off x="6158989" y="2249760"/>
                  <a:ext cx="2081048" cy="2081048"/>
                  <a:chOff x="6158989" y="2249760"/>
                  <a:chExt cx="2081048" cy="2081048"/>
                </a:xfrm>
              </p:grpSpPr>
              <p:sp>
                <p:nvSpPr>
                  <p:cNvPr id="28" name="楕円 27">
                    <a:extLst>
                      <a:ext uri="{FF2B5EF4-FFF2-40B4-BE49-F238E27FC236}">
                        <a16:creationId xmlns:a16="http://schemas.microsoft.com/office/drawing/2014/main" id="{19085919-F4F3-8161-39A0-2FB9A40686C7}"/>
                      </a:ext>
                    </a:extLst>
                  </p:cNvPr>
                  <p:cNvSpPr/>
                  <p:nvPr/>
                </p:nvSpPr>
                <p:spPr>
                  <a:xfrm>
                    <a:off x="6158989"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29" name="図 28">
                    <a:extLst>
                      <a:ext uri="{FF2B5EF4-FFF2-40B4-BE49-F238E27FC236}">
                        <a16:creationId xmlns:a16="http://schemas.microsoft.com/office/drawing/2014/main" id="{356A9816-D094-AE11-40EC-C03052E6E7DE}"/>
                      </a:ext>
                    </a:extLst>
                  </p:cNvPr>
                  <p:cNvPicPr>
                    <a:picLocks noChangeAspect="1"/>
                  </p:cNvPicPr>
                  <p:nvPr/>
                </p:nvPicPr>
                <p:blipFill>
                  <a:blip r:embed="rId7"/>
                  <a:stretch>
                    <a:fillRect/>
                  </a:stretch>
                </p:blipFill>
                <p:spPr>
                  <a:xfrm>
                    <a:off x="6404175" y="2699734"/>
                    <a:ext cx="1585097" cy="1182727"/>
                  </a:xfrm>
                  <a:prstGeom prst="rect">
                    <a:avLst/>
                  </a:prstGeom>
                </p:spPr>
              </p:pic>
            </p:grpSp>
          </p:grpSp>
          <p:grpSp>
            <p:nvGrpSpPr>
              <p:cNvPr id="11" name="グループ化 10">
                <a:extLst>
                  <a:ext uri="{FF2B5EF4-FFF2-40B4-BE49-F238E27FC236}">
                    <a16:creationId xmlns:a16="http://schemas.microsoft.com/office/drawing/2014/main" id="{139E7D2C-2BA6-51FD-D596-015835B804CD}"/>
                  </a:ext>
                </a:extLst>
              </p:cNvPr>
              <p:cNvGrpSpPr/>
              <p:nvPr/>
            </p:nvGrpSpPr>
            <p:grpSpPr>
              <a:xfrm>
                <a:off x="9980246" y="2249760"/>
                <a:ext cx="2081048" cy="2726995"/>
                <a:chOff x="9980246" y="2249760"/>
                <a:chExt cx="2081048" cy="2726995"/>
              </a:xfrm>
            </p:grpSpPr>
            <p:sp>
              <p:nvSpPr>
                <p:cNvPr id="22" name="テキスト ボックス 21">
                  <a:extLst>
                    <a:ext uri="{FF2B5EF4-FFF2-40B4-BE49-F238E27FC236}">
                      <a16:creationId xmlns:a16="http://schemas.microsoft.com/office/drawing/2014/main" id="{0ECE66B6-E6A1-613A-DC1A-A1997A12B8F7}"/>
                    </a:ext>
                  </a:extLst>
                </p:cNvPr>
                <p:cNvSpPr txBox="1"/>
                <p:nvPr/>
              </p:nvSpPr>
              <p:spPr>
                <a:xfrm>
                  <a:off x="10473233" y="4402365"/>
                  <a:ext cx="1095070"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翻 訳</a:t>
                  </a:r>
                </a:p>
              </p:txBody>
            </p:sp>
            <p:grpSp>
              <p:nvGrpSpPr>
                <p:cNvPr id="23" name="グループ化 22">
                  <a:extLst>
                    <a:ext uri="{FF2B5EF4-FFF2-40B4-BE49-F238E27FC236}">
                      <a16:creationId xmlns:a16="http://schemas.microsoft.com/office/drawing/2014/main" id="{B08A95D5-8555-7897-B727-A85614195089}"/>
                    </a:ext>
                  </a:extLst>
                </p:cNvPr>
                <p:cNvGrpSpPr/>
                <p:nvPr/>
              </p:nvGrpSpPr>
              <p:grpSpPr>
                <a:xfrm>
                  <a:off x="9980246" y="2249760"/>
                  <a:ext cx="2081048" cy="2081048"/>
                  <a:chOff x="9980246" y="2249760"/>
                  <a:chExt cx="2081048" cy="2081048"/>
                </a:xfrm>
              </p:grpSpPr>
              <p:sp>
                <p:nvSpPr>
                  <p:cNvPr id="24" name="楕円 23">
                    <a:extLst>
                      <a:ext uri="{FF2B5EF4-FFF2-40B4-BE49-F238E27FC236}">
                        <a16:creationId xmlns:a16="http://schemas.microsoft.com/office/drawing/2014/main" id="{3254F8BE-98FA-C245-AFAF-7D51B411921D}"/>
                      </a:ext>
                    </a:extLst>
                  </p:cNvPr>
                  <p:cNvSpPr/>
                  <p:nvPr/>
                </p:nvSpPr>
                <p:spPr>
                  <a:xfrm>
                    <a:off x="9980246"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4AA4D21C-A728-D123-18F6-B728586EDC57}"/>
                      </a:ext>
                    </a:extLst>
                  </p:cNvPr>
                  <p:cNvPicPr>
                    <a:picLocks noChangeAspect="1"/>
                  </p:cNvPicPr>
                  <p:nvPr/>
                </p:nvPicPr>
                <p:blipFill>
                  <a:blip r:embed="rId8"/>
                  <a:stretch>
                    <a:fillRect/>
                  </a:stretch>
                </p:blipFill>
                <p:spPr>
                  <a:xfrm>
                    <a:off x="10333585" y="2721048"/>
                    <a:ext cx="1408298" cy="1213209"/>
                  </a:xfrm>
                  <a:prstGeom prst="rect">
                    <a:avLst/>
                  </a:prstGeom>
                </p:spPr>
              </p:pic>
            </p:grpSp>
          </p:grpSp>
          <p:grpSp>
            <p:nvGrpSpPr>
              <p:cNvPr id="14" name="グループ化 13">
                <a:extLst>
                  <a:ext uri="{FF2B5EF4-FFF2-40B4-BE49-F238E27FC236}">
                    <a16:creationId xmlns:a16="http://schemas.microsoft.com/office/drawing/2014/main" id="{DAF78776-C06F-76CC-A250-6FA59ECBB974}"/>
                  </a:ext>
                </a:extLst>
              </p:cNvPr>
              <p:cNvGrpSpPr/>
              <p:nvPr/>
            </p:nvGrpSpPr>
            <p:grpSpPr>
              <a:xfrm>
                <a:off x="13057649" y="2249760"/>
                <a:ext cx="3568757" cy="2753710"/>
                <a:chOff x="13057649" y="2249760"/>
                <a:chExt cx="3568757" cy="2753710"/>
              </a:xfrm>
            </p:grpSpPr>
            <p:sp>
              <p:nvSpPr>
                <p:cNvPr id="15" name="テキスト ボックス 14">
                  <a:extLst>
                    <a:ext uri="{FF2B5EF4-FFF2-40B4-BE49-F238E27FC236}">
                      <a16:creationId xmlns:a16="http://schemas.microsoft.com/office/drawing/2014/main" id="{D2BE93AC-704B-F039-B07C-30B19389440B}"/>
                    </a:ext>
                  </a:extLst>
                </p:cNvPr>
                <p:cNvSpPr txBox="1"/>
                <p:nvPr/>
              </p:nvSpPr>
              <p:spPr>
                <a:xfrm>
                  <a:off x="13057649" y="4429080"/>
                  <a:ext cx="3568757"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議論のパートナー</a:t>
                  </a:r>
                </a:p>
              </p:txBody>
            </p:sp>
            <p:grpSp>
              <p:nvGrpSpPr>
                <p:cNvPr id="16" name="グループ化 15">
                  <a:extLst>
                    <a:ext uri="{FF2B5EF4-FFF2-40B4-BE49-F238E27FC236}">
                      <a16:creationId xmlns:a16="http://schemas.microsoft.com/office/drawing/2014/main" id="{AD61F54C-4091-5FA2-7502-41523B47ED7D}"/>
                    </a:ext>
                  </a:extLst>
                </p:cNvPr>
                <p:cNvGrpSpPr/>
                <p:nvPr/>
              </p:nvGrpSpPr>
              <p:grpSpPr>
                <a:xfrm>
                  <a:off x="13801503" y="2249760"/>
                  <a:ext cx="2081048" cy="2081048"/>
                  <a:chOff x="13801503" y="2249760"/>
                  <a:chExt cx="2081048" cy="2081048"/>
                </a:xfrm>
              </p:grpSpPr>
              <p:sp>
                <p:nvSpPr>
                  <p:cNvPr id="18" name="楕円 17">
                    <a:extLst>
                      <a:ext uri="{FF2B5EF4-FFF2-40B4-BE49-F238E27FC236}">
                        <a16:creationId xmlns:a16="http://schemas.microsoft.com/office/drawing/2014/main" id="{1856D0CD-EDBC-D3D7-1DBB-E4CE169EBA50}"/>
                      </a:ext>
                    </a:extLst>
                  </p:cNvPr>
                  <p:cNvSpPr/>
                  <p:nvPr/>
                </p:nvSpPr>
                <p:spPr>
                  <a:xfrm>
                    <a:off x="13801503"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21" name="グラフィックス 20">
                    <a:extLst>
                      <a:ext uri="{FF2B5EF4-FFF2-40B4-BE49-F238E27FC236}">
                        <a16:creationId xmlns:a16="http://schemas.microsoft.com/office/drawing/2014/main" id="{9F5A5203-3397-2D7C-F444-B92AC7A32B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295790" y="2888803"/>
                    <a:ext cx="1123950" cy="885825"/>
                  </a:xfrm>
                  <a:prstGeom prst="rect">
                    <a:avLst/>
                  </a:prstGeom>
                </p:spPr>
              </p:pic>
            </p:grpSp>
          </p:grpSp>
        </p:grpSp>
        <p:grpSp>
          <p:nvGrpSpPr>
            <p:cNvPr id="34" name="グループ化 33">
              <a:extLst>
                <a:ext uri="{FF2B5EF4-FFF2-40B4-BE49-F238E27FC236}">
                  <a16:creationId xmlns:a16="http://schemas.microsoft.com/office/drawing/2014/main" id="{4E7CA2B0-7878-AC4F-FDFA-CC6F7D33F202}"/>
                </a:ext>
              </a:extLst>
            </p:cNvPr>
            <p:cNvGrpSpPr/>
            <p:nvPr/>
          </p:nvGrpSpPr>
          <p:grpSpPr>
            <a:xfrm>
              <a:off x="891741" y="5600770"/>
              <a:ext cx="5109665" cy="4005685"/>
              <a:chOff x="891741" y="5600770"/>
              <a:chExt cx="5109665" cy="4005685"/>
            </a:xfrm>
          </p:grpSpPr>
          <p:sp>
            <p:nvSpPr>
              <p:cNvPr id="35" name="四角形: 角を丸くする 34">
                <a:extLst>
                  <a:ext uri="{FF2B5EF4-FFF2-40B4-BE49-F238E27FC236}">
                    <a16:creationId xmlns:a16="http://schemas.microsoft.com/office/drawing/2014/main" id="{FE6BF212-1798-8E16-999E-B11547B3FE3A}"/>
                  </a:ext>
                </a:extLst>
              </p:cNvPr>
              <p:cNvSpPr>
                <a:spLocks noChangeAspect="1"/>
              </p:cNvSpPr>
              <p:nvPr/>
            </p:nvSpPr>
            <p:spPr>
              <a:xfrm>
                <a:off x="891741" y="6048705"/>
                <a:ext cx="5109665"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30D5AF3E-7FB4-859A-6110-4F6139F20B8C}"/>
                  </a:ext>
                </a:extLst>
              </p:cNvPr>
              <p:cNvSpPr/>
              <p:nvPr/>
            </p:nvSpPr>
            <p:spPr>
              <a:xfrm>
                <a:off x="1345254" y="5600770"/>
                <a:ext cx="4202638"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画像・映像生成</a:t>
                </a:r>
              </a:p>
            </p:txBody>
          </p:sp>
          <p:grpSp>
            <p:nvGrpSpPr>
              <p:cNvPr id="37" name="グループ化 36">
                <a:extLst>
                  <a:ext uri="{FF2B5EF4-FFF2-40B4-BE49-F238E27FC236}">
                    <a16:creationId xmlns:a16="http://schemas.microsoft.com/office/drawing/2014/main" id="{3EE1849A-7DAC-94DC-9B6C-CE8D5A53C050}"/>
                  </a:ext>
                </a:extLst>
              </p:cNvPr>
              <p:cNvGrpSpPr/>
              <p:nvPr/>
            </p:nvGrpSpPr>
            <p:grpSpPr>
              <a:xfrm>
                <a:off x="1720775" y="6552190"/>
                <a:ext cx="3451597" cy="2799154"/>
                <a:chOff x="1720775" y="6552190"/>
                <a:chExt cx="3451597" cy="2799154"/>
              </a:xfrm>
            </p:grpSpPr>
            <p:sp>
              <p:nvSpPr>
                <p:cNvPr id="38" name="テキスト ボックス 37">
                  <a:extLst>
                    <a:ext uri="{FF2B5EF4-FFF2-40B4-BE49-F238E27FC236}">
                      <a16:creationId xmlns:a16="http://schemas.microsoft.com/office/drawing/2014/main" id="{EA8B081C-7481-B927-E021-44E1915820C0}"/>
                    </a:ext>
                  </a:extLst>
                </p:cNvPr>
                <p:cNvSpPr txBox="1"/>
                <p:nvPr/>
              </p:nvSpPr>
              <p:spPr>
                <a:xfrm>
                  <a:off x="1821849" y="8101138"/>
                  <a:ext cx="3154847" cy="1250206"/>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写真・イラスト、</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アニメ等の作成</a:t>
                  </a:r>
                </a:p>
              </p:txBody>
            </p:sp>
            <p:grpSp>
              <p:nvGrpSpPr>
                <p:cNvPr id="39" name="グループ化 38">
                  <a:extLst>
                    <a:ext uri="{FF2B5EF4-FFF2-40B4-BE49-F238E27FC236}">
                      <a16:creationId xmlns:a16="http://schemas.microsoft.com/office/drawing/2014/main" id="{59334F51-36E1-1163-F1F9-523A7B4C67FE}"/>
                    </a:ext>
                  </a:extLst>
                </p:cNvPr>
                <p:cNvGrpSpPr/>
                <p:nvPr/>
              </p:nvGrpSpPr>
              <p:grpSpPr>
                <a:xfrm>
                  <a:off x="1720775" y="6552191"/>
                  <a:ext cx="1562471" cy="1562471"/>
                  <a:chOff x="1720775" y="6552191"/>
                  <a:chExt cx="1562471" cy="1562471"/>
                </a:xfrm>
              </p:grpSpPr>
              <p:sp>
                <p:nvSpPr>
                  <p:cNvPr id="43" name="楕円 42">
                    <a:extLst>
                      <a:ext uri="{FF2B5EF4-FFF2-40B4-BE49-F238E27FC236}">
                        <a16:creationId xmlns:a16="http://schemas.microsoft.com/office/drawing/2014/main" id="{CF36A997-751F-AD32-6CAC-1E88F3C5D297}"/>
                      </a:ext>
                    </a:extLst>
                  </p:cNvPr>
                  <p:cNvSpPr/>
                  <p:nvPr/>
                </p:nvSpPr>
                <p:spPr>
                  <a:xfrm>
                    <a:off x="1720775" y="6552191"/>
                    <a:ext cx="1562471" cy="1562471"/>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44" name="図 43">
                    <a:extLst>
                      <a:ext uri="{FF2B5EF4-FFF2-40B4-BE49-F238E27FC236}">
                        <a16:creationId xmlns:a16="http://schemas.microsoft.com/office/drawing/2014/main" id="{A3E1D29D-32A0-BDB8-B57F-3732CED64DCF}"/>
                      </a:ext>
                    </a:extLst>
                  </p:cNvPr>
                  <p:cNvPicPr>
                    <a:picLocks noChangeAspect="1"/>
                  </p:cNvPicPr>
                  <p:nvPr/>
                </p:nvPicPr>
                <p:blipFill>
                  <a:blip r:embed="rId11"/>
                  <a:stretch>
                    <a:fillRect/>
                  </a:stretch>
                </p:blipFill>
                <p:spPr>
                  <a:xfrm>
                    <a:off x="1946840" y="6909302"/>
                    <a:ext cx="1115665" cy="853514"/>
                  </a:xfrm>
                  <a:prstGeom prst="rect">
                    <a:avLst/>
                  </a:prstGeom>
                </p:spPr>
              </p:pic>
            </p:grpSp>
            <p:grpSp>
              <p:nvGrpSpPr>
                <p:cNvPr id="40" name="グループ化 39">
                  <a:extLst>
                    <a:ext uri="{FF2B5EF4-FFF2-40B4-BE49-F238E27FC236}">
                      <a16:creationId xmlns:a16="http://schemas.microsoft.com/office/drawing/2014/main" id="{985D5471-3B1B-3A6E-46B2-7067BBA160A3}"/>
                    </a:ext>
                  </a:extLst>
                </p:cNvPr>
                <p:cNvGrpSpPr/>
                <p:nvPr/>
              </p:nvGrpSpPr>
              <p:grpSpPr>
                <a:xfrm>
                  <a:off x="3609901" y="6552190"/>
                  <a:ext cx="1562471" cy="1562471"/>
                  <a:chOff x="3609901" y="6552190"/>
                  <a:chExt cx="1562471" cy="1562471"/>
                </a:xfrm>
              </p:grpSpPr>
              <p:sp>
                <p:nvSpPr>
                  <p:cNvPr id="41" name="楕円 40">
                    <a:extLst>
                      <a:ext uri="{FF2B5EF4-FFF2-40B4-BE49-F238E27FC236}">
                        <a16:creationId xmlns:a16="http://schemas.microsoft.com/office/drawing/2014/main" id="{73B3E0F3-FBB7-CB08-D6EA-1BDA7026DDAC}"/>
                      </a:ext>
                    </a:extLst>
                  </p:cNvPr>
                  <p:cNvSpPr/>
                  <p:nvPr/>
                </p:nvSpPr>
                <p:spPr>
                  <a:xfrm>
                    <a:off x="3609901" y="6552190"/>
                    <a:ext cx="1562471" cy="1562471"/>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2C497ECB-72E2-D881-91AF-BC3111B5B558}"/>
                      </a:ext>
                    </a:extLst>
                  </p:cNvPr>
                  <p:cNvPicPr>
                    <a:picLocks noChangeAspect="1"/>
                  </p:cNvPicPr>
                  <p:nvPr/>
                </p:nvPicPr>
                <p:blipFill>
                  <a:blip r:embed="rId12"/>
                  <a:stretch>
                    <a:fillRect/>
                  </a:stretch>
                </p:blipFill>
                <p:spPr>
                  <a:xfrm>
                    <a:off x="3830341" y="6952358"/>
                    <a:ext cx="1121761" cy="762066"/>
                  </a:xfrm>
                  <a:prstGeom prst="rect">
                    <a:avLst/>
                  </a:prstGeom>
                </p:spPr>
              </p:pic>
            </p:grpSp>
          </p:grpSp>
        </p:grpSp>
        <p:grpSp>
          <p:nvGrpSpPr>
            <p:cNvPr id="45" name="グループ化 44">
              <a:extLst>
                <a:ext uri="{FF2B5EF4-FFF2-40B4-BE49-F238E27FC236}">
                  <a16:creationId xmlns:a16="http://schemas.microsoft.com/office/drawing/2014/main" id="{2E2D21FB-D815-2B2F-7AE0-6CCA3C72A926}"/>
                </a:ext>
              </a:extLst>
            </p:cNvPr>
            <p:cNvGrpSpPr/>
            <p:nvPr/>
          </p:nvGrpSpPr>
          <p:grpSpPr>
            <a:xfrm>
              <a:off x="6589167" y="5600770"/>
              <a:ext cx="5109665" cy="4005685"/>
              <a:chOff x="6589167" y="5600770"/>
              <a:chExt cx="5109665" cy="4005685"/>
            </a:xfrm>
          </p:grpSpPr>
          <p:sp>
            <p:nvSpPr>
              <p:cNvPr id="46" name="四角形: 角を丸くする 45">
                <a:extLst>
                  <a:ext uri="{FF2B5EF4-FFF2-40B4-BE49-F238E27FC236}">
                    <a16:creationId xmlns:a16="http://schemas.microsoft.com/office/drawing/2014/main" id="{433B17E9-8EE5-168C-C7D6-1C29EE8CCFB6}"/>
                  </a:ext>
                </a:extLst>
              </p:cNvPr>
              <p:cNvSpPr>
                <a:spLocks noChangeAspect="1"/>
              </p:cNvSpPr>
              <p:nvPr/>
            </p:nvSpPr>
            <p:spPr>
              <a:xfrm>
                <a:off x="6589167" y="6048705"/>
                <a:ext cx="5109665"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47" name="四角形: 角を丸くする 46">
                <a:extLst>
                  <a:ext uri="{FF2B5EF4-FFF2-40B4-BE49-F238E27FC236}">
                    <a16:creationId xmlns:a16="http://schemas.microsoft.com/office/drawing/2014/main" id="{2345B827-F07A-47DD-7C9B-5E1570DB5866}"/>
                  </a:ext>
                </a:extLst>
              </p:cNvPr>
              <p:cNvSpPr/>
              <p:nvPr/>
            </p:nvSpPr>
            <p:spPr>
              <a:xfrm>
                <a:off x="7665278" y="5600770"/>
                <a:ext cx="2957442"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音声生成</a:t>
                </a:r>
              </a:p>
            </p:txBody>
          </p:sp>
          <p:grpSp>
            <p:nvGrpSpPr>
              <p:cNvPr id="48" name="グループ化 47">
                <a:extLst>
                  <a:ext uri="{FF2B5EF4-FFF2-40B4-BE49-F238E27FC236}">
                    <a16:creationId xmlns:a16="http://schemas.microsoft.com/office/drawing/2014/main" id="{895AB4AD-9421-62CF-0FB0-31BBC759FA8F}"/>
                  </a:ext>
                </a:extLst>
              </p:cNvPr>
              <p:cNvGrpSpPr/>
              <p:nvPr/>
            </p:nvGrpSpPr>
            <p:grpSpPr>
              <a:xfrm>
                <a:off x="7384061" y="6552191"/>
                <a:ext cx="3519870" cy="2720361"/>
                <a:chOff x="7384061" y="6552191"/>
                <a:chExt cx="3519870" cy="2720361"/>
              </a:xfrm>
            </p:grpSpPr>
            <p:sp>
              <p:nvSpPr>
                <p:cNvPr id="49" name="テキスト ボックス 48">
                  <a:extLst>
                    <a:ext uri="{FF2B5EF4-FFF2-40B4-BE49-F238E27FC236}">
                      <a16:creationId xmlns:a16="http://schemas.microsoft.com/office/drawing/2014/main" id="{2AF1E08B-F61A-A8F6-4F84-B317F5D7E42B}"/>
                    </a:ext>
                  </a:extLst>
                </p:cNvPr>
                <p:cNvSpPr txBox="1"/>
                <p:nvPr/>
              </p:nvSpPr>
              <p:spPr>
                <a:xfrm>
                  <a:off x="7384061" y="8698162"/>
                  <a:ext cx="3519870"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音声・音楽の作成</a:t>
                  </a:r>
                </a:p>
              </p:txBody>
            </p:sp>
            <p:grpSp>
              <p:nvGrpSpPr>
                <p:cNvPr id="50" name="グループ化 49">
                  <a:extLst>
                    <a:ext uri="{FF2B5EF4-FFF2-40B4-BE49-F238E27FC236}">
                      <a16:creationId xmlns:a16="http://schemas.microsoft.com/office/drawing/2014/main" id="{5691323A-067D-B36F-E126-DB2AF73DC8A0}"/>
                    </a:ext>
                  </a:extLst>
                </p:cNvPr>
                <p:cNvGrpSpPr/>
                <p:nvPr/>
              </p:nvGrpSpPr>
              <p:grpSpPr>
                <a:xfrm>
                  <a:off x="8103475" y="6552191"/>
                  <a:ext cx="2081048" cy="2081048"/>
                  <a:chOff x="8016423" y="6552191"/>
                  <a:chExt cx="2081048" cy="2081048"/>
                </a:xfrm>
              </p:grpSpPr>
              <p:sp>
                <p:nvSpPr>
                  <p:cNvPr id="51" name="楕円 50">
                    <a:extLst>
                      <a:ext uri="{FF2B5EF4-FFF2-40B4-BE49-F238E27FC236}">
                        <a16:creationId xmlns:a16="http://schemas.microsoft.com/office/drawing/2014/main" id="{AF623527-15FE-2375-4754-E49603D21F8E}"/>
                      </a:ext>
                    </a:extLst>
                  </p:cNvPr>
                  <p:cNvSpPr/>
                  <p:nvPr/>
                </p:nvSpPr>
                <p:spPr>
                  <a:xfrm>
                    <a:off x="8016423" y="6552191"/>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52" name="図 51">
                    <a:extLst>
                      <a:ext uri="{FF2B5EF4-FFF2-40B4-BE49-F238E27FC236}">
                        <a16:creationId xmlns:a16="http://schemas.microsoft.com/office/drawing/2014/main" id="{E69F43CB-394C-FD2C-0A81-C4BC13CF5012}"/>
                      </a:ext>
                    </a:extLst>
                  </p:cNvPr>
                  <p:cNvPicPr>
                    <a:picLocks noChangeAspect="1"/>
                  </p:cNvPicPr>
                  <p:nvPr/>
                </p:nvPicPr>
                <p:blipFill>
                  <a:blip r:embed="rId13"/>
                  <a:stretch>
                    <a:fillRect/>
                  </a:stretch>
                </p:blipFill>
                <p:spPr>
                  <a:xfrm>
                    <a:off x="8548393" y="6867077"/>
                    <a:ext cx="1146147" cy="1457070"/>
                  </a:xfrm>
                  <a:prstGeom prst="rect">
                    <a:avLst/>
                  </a:prstGeom>
                </p:spPr>
              </p:pic>
            </p:grpSp>
          </p:grpSp>
        </p:grpSp>
        <p:grpSp>
          <p:nvGrpSpPr>
            <p:cNvPr id="53" name="グループ化 52">
              <a:extLst>
                <a:ext uri="{FF2B5EF4-FFF2-40B4-BE49-F238E27FC236}">
                  <a16:creationId xmlns:a16="http://schemas.microsoft.com/office/drawing/2014/main" id="{26FA3B5D-026C-858E-836F-D7E929573B63}"/>
                </a:ext>
              </a:extLst>
            </p:cNvPr>
            <p:cNvGrpSpPr/>
            <p:nvPr/>
          </p:nvGrpSpPr>
          <p:grpSpPr>
            <a:xfrm>
              <a:off x="12286593" y="5600770"/>
              <a:ext cx="5109665" cy="4005685"/>
              <a:chOff x="12286593" y="5600770"/>
              <a:chExt cx="5109665" cy="4005685"/>
            </a:xfrm>
          </p:grpSpPr>
          <p:sp>
            <p:nvSpPr>
              <p:cNvPr id="54" name="四角形: 角を丸くする 53">
                <a:extLst>
                  <a:ext uri="{FF2B5EF4-FFF2-40B4-BE49-F238E27FC236}">
                    <a16:creationId xmlns:a16="http://schemas.microsoft.com/office/drawing/2014/main" id="{1BE0CB5A-9005-5B7D-02EA-BD77ACCFA29C}"/>
                  </a:ext>
                </a:extLst>
              </p:cNvPr>
              <p:cNvSpPr>
                <a:spLocks noChangeAspect="1"/>
              </p:cNvSpPr>
              <p:nvPr/>
            </p:nvSpPr>
            <p:spPr>
              <a:xfrm>
                <a:off x="12286593" y="6048705"/>
                <a:ext cx="5109665"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55" name="四角形: 角を丸くする 54">
                <a:extLst>
                  <a:ext uri="{FF2B5EF4-FFF2-40B4-BE49-F238E27FC236}">
                    <a16:creationId xmlns:a16="http://schemas.microsoft.com/office/drawing/2014/main" id="{42443391-213C-7145-988B-F804D4D9019E}"/>
                  </a:ext>
                </a:extLst>
              </p:cNvPr>
              <p:cNvSpPr/>
              <p:nvPr/>
            </p:nvSpPr>
            <p:spPr>
              <a:xfrm>
                <a:off x="13616045" y="5600770"/>
                <a:ext cx="2450762"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その他</a:t>
                </a:r>
              </a:p>
            </p:txBody>
          </p:sp>
          <p:grpSp>
            <p:nvGrpSpPr>
              <p:cNvPr id="56" name="グループ化 55">
                <a:extLst>
                  <a:ext uri="{FF2B5EF4-FFF2-40B4-BE49-F238E27FC236}">
                    <a16:creationId xmlns:a16="http://schemas.microsoft.com/office/drawing/2014/main" id="{0DA8525B-D0F1-65D4-C870-740880BDEDD2}"/>
                  </a:ext>
                </a:extLst>
              </p:cNvPr>
              <p:cNvGrpSpPr/>
              <p:nvPr/>
            </p:nvGrpSpPr>
            <p:grpSpPr>
              <a:xfrm>
                <a:off x="13123894" y="6552191"/>
                <a:ext cx="3529646" cy="2720361"/>
                <a:chOff x="13123894" y="6552191"/>
                <a:chExt cx="3529646" cy="2720361"/>
              </a:xfrm>
            </p:grpSpPr>
            <p:sp>
              <p:nvSpPr>
                <p:cNvPr id="57" name="テキスト ボックス 56">
                  <a:extLst>
                    <a:ext uri="{FF2B5EF4-FFF2-40B4-BE49-F238E27FC236}">
                      <a16:creationId xmlns:a16="http://schemas.microsoft.com/office/drawing/2014/main" id="{8CBA7460-538B-6AA7-4F7D-6C3DF83F8D37}"/>
                    </a:ext>
                  </a:extLst>
                </p:cNvPr>
                <p:cNvSpPr txBox="1"/>
                <p:nvPr/>
              </p:nvSpPr>
              <p:spPr>
                <a:xfrm>
                  <a:off x="13123894" y="8698162"/>
                  <a:ext cx="3529646"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en-US" altLang="ja-JP" dirty="0">
                      <a:latin typeface="BIZ UDPゴシック" panose="020B0400000000000000" pitchFamily="50" charset="-128"/>
                      <a:ea typeface="BIZ UDPゴシック" panose="020B0400000000000000" pitchFamily="50" charset="-128"/>
                    </a:rPr>
                    <a:t>3D</a:t>
                  </a:r>
                  <a:r>
                    <a:rPr kumimoji="1" lang="ja-JP" altLang="en-US" dirty="0">
                      <a:latin typeface="BIZ UDPゴシック" panose="020B0400000000000000" pitchFamily="50" charset="-128"/>
                      <a:ea typeface="BIZ UDPゴシック" panose="020B0400000000000000" pitchFamily="50" charset="-128"/>
                    </a:rPr>
                    <a:t>モデルの作成</a:t>
                  </a:r>
                </a:p>
              </p:txBody>
            </p:sp>
            <p:grpSp>
              <p:nvGrpSpPr>
                <p:cNvPr id="58" name="グループ化 57">
                  <a:extLst>
                    <a:ext uri="{FF2B5EF4-FFF2-40B4-BE49-F238E27FC236}">
                      <a16:creationId xmlns:a16="http://schemas.microsoft.com/office/drawing/2014/main" id="{FB3B6E28-5B0C-C44F-C0D8-1C4797450651}"/>
                    </a:ext>
                  </a:extLst>
                </p:cNvPr>
                <p:cNvGrpSpPr/>
                <p:nvPr/>
              </p:nvGrpSpPr>
              <p:grpSpPr>
                <a:xfrm>
                  <a:off x="13800901" y="6552191"/>
                  <a:ext cx="2081048" cy="2081048"/>
                  <a:chOff x="13800901" y="6552191"/>
                  <a:chExt cx="2081048" cy="2081048"/>
                </a:xfrm>
              </p:grpSpPr>
              <p:sp>
                <p:nvSpPr>
                  <p:cNvPr id="59" name="楕円 58">
                    <a:extLst>
                      <a:ext uri="{FF2B5EF4-FFF2-40B4-BE49-F238E27FC236}">
                        <a16:creationId xmlns:a16="http://schemas.microsoft.com/office/drawing/2014/main" id="{34A433AD-0C60-DA92-C476-CF5BB4C66778}"/>
                      </a:ext>
                    </a:extLst>
                  </p:cNvPr>
                  <p:cNvSpPr/>
                  <p:nvPr/>
                </p:nvSpPr>
                <p:spPr>
                  <a:xfrm>
                    <a:off x="13800901" y="6552191"/>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60" name="図 59">
                    <a:extLst>
                      <a:ext uri="{FF2B5EF4-FFF2-40B4-BE49-F238E27FC236}">
                        <a16:creationId xmlns:a16="http://schemas.microsoft.com/office/drawing/2014/main" id="{AC065E1D-B5DE-F68D-3E5F-5181CB36F8AE}"/>
                      </a:ext>
                    </a:extLst>
                  </p:cNvPr>
                  <p:cNvPicPr>
                    <a:picLocks noChangeAspect="1"/>
                  </p:cNvPicPr>
                  <p:nvPr/>
                </p:nvPicPr>
                <p:blipFill>
                  <a:blip r:embed="rId14"/>
                  <a:stretch>
                    <a:fillRect/>
                  </a:stretch>
                </p:blipFill>
                <p:spPr>
                  <a:xfrm>
                    <a:off x="14198242" y="6909448"/>
                    <a:ext cx="1286367" cy="1274174"/>
                  </a:xfrm>
                  <a:prstGeom prst="rect">
                    <a:avLst/>
                  </a:prstGeom>
                </p:spPr>
              </p:pic>
            </p:grpSp>
          </p:grpSp>
        </p:grpSp>
      </p:grpSp>
    </p:spTree>
    <p:extLst>
      <p:ext uri="{BB962C8B-B14F-4D97-AF65-F5344CB8AC3E}">
        <p14:creationId xmlns:p14="http://schemas.microsoft.com/office/powerpoint/2010/main" val="51990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を使ってみよう</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Tree>
    <p:extLst>
      <p:ext uri="{BB962C8B-B14F-4D97-AF65-F5344CB8AC3E}">
        <p14:creationId xmlns:p14="http://schemas.microsoft.com/office/powerpoint/2010/main" val="3485861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c23fec77-1f23-433b-b54b-3158c30b0fa3" xsi:nil="true"/>
    <TaxCatchAll xmlns="956f8374-eac6-4c01-9e9a-c7d7573af740" xsi:nil="true"/>
    <lcf76f155ced4ddcb4097134ff3c332f xmlns="c23fec77-1f23-433b-b54b-3158c30b0fa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9E0E30DB-0415-4458-A9FB-7FC2791A262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35F6EFB-0CE2-4C77-84D3-1D0C5A410262}"/>
</file>

<file path=docProps/app.xml><?xml version="1.0" encoding="utf-8"?>
<Properties xmlns="http://schemas.openxmlformats.org/officeDocument/2006/extended-properties" xmlns:vt="http://schemas.openxmlformats.org/officeDocument/2006/docPropsVTypes">
  <Template>Office Theme</Template>
  <Words>2766</Words>
  <PresentationFormat>画面に合わせる (4:3)</PresentationFormat>
  <Paragraphs>454</Paragraphs>
  <Slides>31</Slides>
  <Notes>31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37" baseType="lpstr">
      <vt:lpstr>BIZ UDPゴシック</vt:lpstr>
      <vt:lpstr>Abadi</vt:lpstr>
      <vt:lpstr>Arial</vt:lpstr>
      <vt:lpstr>Wingdings</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1-B</vt:lpstr>
      <vt:lpstr>1-C</vt:lpstr>
      <vt:lpstr>1-D</vt:lpstr>
      <vt:lpstr>PowerPoint プレゼンテーション</vt:lpstr>
      <vt:lpstr>2-A</vt:lpstr>
      <vt:lpstr>2-A</vt:lpstr>
      <vt:lpstr>2-A</vt:lpstr>
      <vt:lpstr>2-A</vt:lpstr>
      <vt:lpstr>2-B</vt:lpstr>
      <vt:lpstr>2-B</vt:lpstr>
      <vt:lpstr>2-B</vt:lpstr>
      <vt:lpstr>2-C</vt:lpstr>
      <vt:lpstr>PowerPoint プレゼンテーション</vt:lpstr>
      <vt:lpstr>3-A</vt:lpstr>
      <vt:lpstr>3-A</vt:lpstr>
      <vt:lpstr>3-B</vt:lpstr>
      <vt:lpstr>3-B</vt:lpstr>
      <vt:lpstr>3-B</vt:lpstr>
      <vt:lpstr>3-B</vt:lpstr>
      <vt:lpstr>生成AIへの効果的な指示方法</vt:lpstr>
      <vt:lpstr>PowerPoint プレゼンテーション</vt:lpstr>
      <vt:lpstr>4-A</vt:lpstr>
      <vt:lpstr>PowerPoint プレゼンテーション</vt:lpstr>
      <vt:lpstr>PowerPoint プレゼンテーション</vt:lpstr>
      <vt:lpstr>4-C</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4239400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