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png" Extension="tm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4"/>
  </p:notesMasterIdLst>
  <p:sldIdLst>
    <p:sldId id="327" r:id="rId5"/>
    <p:sldId id="676" r:id="rId6"/>
    <p:sldId id="1027" r:id="rId7"/>
    <p:sldId id="343" r:id="rId8"/>
    <p:sldId id="1033" r:id="rId9"/>
    <p:sldId id="1037" r:id="rId10"/>
    <p:sldId id="1034" r:id="rId11"/>
    <p:sldId id="1130" r:id="rId12"/>
    <p:sldId id="1131" r:id="rId13"/>
    <p:sldId id="1132" r:id="rId14"/>
    <p:sldId id="1031" r:id="rId15"/>
    <p:sldId id="1133" r:id="rId16"/>
    <p:sldId id="1125" r:id="rId17"/>
    <p:sldId id="1126" r:id="rId18"/>
    <p:sldId id="1127" r:id="rId19"/>
    <p:sldId id="1028" r:id="rId20"/>
    <p:sldId id="1039" r:id="rId21"/>
    <p:sldId id="1029" r:id="rId22"/>
    <p:sldId id="1040" r:id="rId23"/>
    <p:sldId id="1041" r:id="rId24"/>
    <p:sldId id="1050" r:id="rId25"/>
    <p:sldId id="602" r:id="rId26"/>
    <p:sldId id="562" r:id="rId27"/>
    <p:sldId id="547" r:id="rId28"/>
    <p:sldId id="548" r:id="rId29"/>
    <p:sldId id="549" r:id="rId30"/>
    <p:sldId id="1030" r:id="rId31"/>
    <p:sldId id="1043" r:id="rId32"/>
    <p:sldId id="1090" r:id="rId33"/>
    <p:sldId id="1091" r:id="rId34"/>
    <p:sldId id="1092" r:id="rId35"/>
    <p:sldId id="1093" r:id="rId36"/>
    <p:sldId id="1094" r:id="rId37"/>
    <p:sldId id="1095" r:id="rId38"/>
    <p:sldId id="1096" r:id="rId39"/>
    <p:sldId id="1097" r:id="rId40"/>
    <p:sldId id="1098" r:id="rId41"/>
    <p:sldId id="1102" r:id="rId42"/>
    <p:sldId id="1099" r:id="rId43"/>
    <p:sldId id="1128" r:id="rId44"/>
    <p:sldId id="1100" r:id="rId45"/>
    <p:sldId id="1101" r:id="rId46"/>
    <p:sldId id="1103" r:id="rId47"/>
    <p:sldId id="1104" r:id="rId48"/>
    <p:sldId id="1105" r:id="rId49"/>
    <p:sldId id="1129" r:id="rId50"/>
    <p:sldId id="1032" r:id="rId51"/>
    <p:sldId id="1122" r:id="rId52"/>
    <p:sldId id="1107" r:id="rId53"/>
  </p:sldIdLst>
  <p:sldSz cx="9144000" cy="6858000" type="screen4x3"/>
  <p:notesSz cx="6807200" cy="9939338"/>
  <p:custDataLst>
    <p:tags r:id="rId5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B"/>
    <a:srgbClr val="FFFFFF"/>
    <a:srgbClr val="FF3300"/>
    <a:srgbClr val="6EC9EA"/>
    <a:srgbClr val="7030A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937" autoAdjust="0"/>
  </p:normalViewPr>
  <p:slideViewPr>
    <p:cSldViewPr snapToGrid="0" snapToObjects="1">
      <p:cViewPr varScale="1">
        <p:scale>
          <a:sx n="64" d="100"/>
          <a:sy n="64" d="100"/>
        </p:scale>
        <p:origin x="1124" y="52"/>
      </p:cViewPr>
      <p:guideLst/>
    </p:cSldViewPr>
  </p:slideViewPr>
  <p:outlineViewPr>
    <p:cViewPr>
      <p:scale>
        <a:sx n="33" d="100"/>
        <a:sy n="33" d="100"/>
      </p:scale>
      <p:origin x="0" y="-1497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43" d="100"/>
          <a:sy n="43" d="100"/>
        </p:scale>
        <p:origin x="2812" y="72"/>
      </p:cViewPr>
      <p:guideLst>
        <p:guide orient="horz" pos="3131"/>
        <p:guide pos="2145"/>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notesMasters/notesMaster1.xml" Type="http://schemas.openxmlformats.org/officeDocument/2006/relationships/notesMaster"/><Relationship Id="rId55" Target="tags/tag1.xml" Type="http://schemas.openxmlformats.org/officeDocument/2006/relationships/tags"/><Relationship Id="rId56" Target="commentAuthors.xml" Type="http://schemas.openxmlformats.org/officeDocument/2006/relationships/commentAuthors"/><Relationship Id="rId57" Target="presProps.xml" Type="http://schemas.openxmlformats.org/officeDocument/2006/relationships/presProps"/><Relationship Id="rId58" Target="viewProps.xml" Type="http://schemas.openxmlformats.org/officeDocument/2006/relationships/viewProps"/><Relationship Id="rId59" Target="theme/theme1.xml" Type="http://schemas.openxmlformats.org/officeDocument/2006/relationships/theme"/><Relationship Id="rId6" Target="slides/slide2.xml" Type="http://schemas.openxmlformats.org/officeDocument/2006/relationships/slide"/><Relationship Id="rId60" Target="tableStyles.xml" Type="http://schemas.openxmlformats.org/officeDocument/2006/relationships/tableStyles"/><Relationship Id="rId61" Target="authors.xml" Type="http://schemas.microsoft.com/office/2018/10/relationships/authors"/><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49787" cy="498693"/>
          </a:xfrm>
          <a:prstGeom prst="rect">
            <a:avLst/>
          </a:prstGeom>
        </p:spPr>
        <p:txBody>
          <a:bodyPr vert="horz" lIns="91077" tIns="45538" rIns="91077" bIns="45538"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55841" y="2"/>
            <a:ext cx="2949787" cy="498693"/>
          </a:xfrm>
          <a:prstGeom prst="rect">
            <a:avLst/>
          </a:prstGeom>
        </p:spPr>
        <p:txBody>
          <a:bodyPr vert="horz" lIns="91077" tIns="45538" rIns="91077" bIns="45538"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2025/10/3</a:t>
            </a:fld>
            <a:endParaRPr lang="ja-JP" altLang="en-US" dirty="0"/>
          </a:p>
        </p:txBody>
      </p:sp>
      <p:sp>
        <p:nvSpPr>
          <p:cNvPr id="4" name="スライド イメージ プレースホルダー 3"/>
          <p:cNvSpPr>
            <a:spLocks noGrp="1" noRot="1" noChangeAspect="1"/>
          </p:cNvSpPr>
          <p:nvPr>
            <p:ph type="sldImg" idx="2"/>
          </p:nvPr>
        </p:nvSpPr>
        <p:spPr>
          <a:xfrm>
            <a:off x="730250" y="587375"/>
            <a:ext cx="5346700" cy="4010025"/>
          </a:xfrm>
          <a:prstGeom prst="rect">
            <a:avLst/>
          </a:prstGeom>
          <a:noFill/>
          <a:ln w="12700">
            <a:solidFill>
              <a:prstClr val="black"/>
            </a:solidFill>
          </a:ln>
        </p:spPr>
        <p:txBody>
          <a:bodyPr vert="horz" lIns="91077" tIns="45538" rIns="91077" bIns="45538" rtlCol="0" anchor="ctr"/>
          <a:lstStyle/>
          <a:p>
            <a:endParaRPr lang="ja-JP" altLang="en-US" dirty="0"/>
          </a:p>
        </p:txBody>
      </p:sp>
      <p:sp>
        <p:nvSpPr>
          <p:cNvPr id="5" name="ノート プレースホルダー 4"/>
          <p:cNvSpPr>
            <a:spLocks noGrp="1"/>
          </p:cNvSpPr>
          <p:nvPr>
            <p:ph type="body" sz="quarter" idx="3"/>
          </p:nvPr>
        </p:nvSpPr>
        <p:spPr>
          <a:xfrm>
            <a:off x="388365" y="4646866"/>
            <a:ext cx="6030470" cy="4793781"/>
          </a:xfrm>
          <a:prstGeom prst="rect">
            <a:avLst/>
          </a:prstGeom>
        </p:spPr>
        <p:txBody>
          <a:bodyPr vert="horz" lIns="91077" tIns="45538" rIns="91077" bIns="4553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40650"/>
            <a:ext cx="2949787" cy="498692"/>
          </a:xfrm>
          <a:prstGeom prst="rect">
            <a:avLst/>
          </a:prstGeom>
        </p:spPr>
        <p:txBody>
          <a:bodyPr vert="horz" lIns="91077" tIns="45538" rIns="91077" bIns="45538"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41" y="9440650"/>
            <a:ext cx="2949787" cy="498692"/>
          </a:xfrm>
          <a:prstGeom prst="rect">
            <a:avLst/>
          </a:prstGeom>
        </p:spPr>
        <p:txBody>
          <a:bodyPr vert="horz" lIns="91077" tIns="45538" rIns="91077" bIns="45538"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AE262F31-9C2C-198F-5875-3737871183FD}"/>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193901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D4BC46B4-709F-5762-6BF7-515894D20441}"/>
              </a:ext>
            </a:extLst>
          </p:cNvPr>
          <p:cNvSpPr>
            <a:spLocks noGrp="1" noRot="1" noChangeAspect="1"/>
          </p:cNvSpPr>
          <p:nvPr>
            <p:ph type="sldImg"/>
          </p:nvPr>
        </p:nvSpPr>
        <p:spPr/>
      </p:sp>
    </p:spTree>
    <p:extLst>
      <p:ext uri="{BB962C8B-B14F-4D97-AF65-F5344CB8AC3E}">
        <p14:creationId xmlns:p14="http://schemas.microsoft.com/office/powerpoint/2010/main" val="152522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CB2E059-E359-2487-2263-E1E1DC6DB132}"/>
              </a:ext>
            </a:extLst>
          </p:cNvPr>
          <p:cNvSpPr>
            <a:spLocks noGrp="1" noRot="1" noChangeAspect="1"/>
          </p:cNvSpPr>
          <p:nvPr>
            <p:ph type="sldImg"/>
          </p:nvPr>
        </p:nvSpPr>
        <p:spPr/>
      </p:sp>
    </p:spTree>
    <p:extLst>
      <p:ext uri="{BB962C8B-B14F-4D97-AF65-F5344CB8AC3E}">
        <p14:creationId xmlns:p14="http://schemas.microsoft.com/office/powerpoint/2010/main" val="11708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2157EAA-20E6-E61F-AC52-191749C8D5A4}"/>
              </a:ext>
            </a:extLst>
          </p:cNvPr>
          <p:cNvSpPr>
            <a:spLocks noGrp="1" noRot="1" noChangeAspect="1"/>
          </p:cNvSpPr>
          <p:nvPr>
            <p:ph type="sldImg"/>
          </p:nvPr>
        </p:nvSpPr>
        <p:spPr/>
      </p:sp>
    </p:spTree>
    <p:extLst>
      <p:ext uri="{BB962C8B-B14F-4D97-AF65-F5344CB8AC3E}">
        <p14:creationId xmlns:p14="http://schemas.microsoft.com/office/powerpoint/2010/main" val="278645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BD2DE1D-1F58-236F-5D87-8BAEB70C5137}"/>
              </a:ext>
            </a:extLst>
          </p:cNvPr>
          <p:cNvSpPr>
            <a:spLocks noGrp="1" noRot="1" noChangeAspect="1"/>
          </p:cNvSpPr>
          <p:nvPr>
            <p:ph type="sldImg"/>
          </p:nvPr>
        </p:nvSpPr>
        <p:spPr/>
      </p:sp>
    </p:spTree>
    <p:extLst>
      <p:ext uri="{BB962C8B-B14F-4D97-AF65-F5344CB8AC3E}">
        <p14:creationId xmlns:p14="http://schemas.microsoft.com/office/powerpoint/2010/main" val="447943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32208F4-3AE6-D8EC-12D7-35466C2ADB4D}"/>
              </a:ext>
            </a:extLst>
          </p:cNvPr>
          <p:cNvSpPr>
            <a:spLocks noGrp="1" noRot="1" noChangeAspect="1"/>
          </p:cNvSpPr>
          <p:nvPr>
            <p:ph type="sldImg"/>
          </p:nvPr>
        </p:nvSpPr>
        <p:spPr/>
      </p:sp>
    </p:spTree>
    <p:extLst>
      <p:ext uri="{BB962C8B-B14F-4D97-AF65-F5344CB8AC3E}">
        <p14:creationId xmlns:p14="http://schemas.microsoft.com/office/powerpoint/2010/main" val="77398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DCC01D14-8287-BD7C-CF00-EE687BDC8BAE}"/>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68347F11-2FA6-5AF8-DA7A-77330148F7E1}"/>
              </a:ext>
            </a:extLst>
          </p:cNvPr>
          <p:cNvSpPr>
            <a:spLocks noGrp="1" noRot="1" noChangeAspect="1"/>
          </p:cNvSpPr>
          <p:nvPr>
            <p:ph type="sldImg"/>
          </p:nvPr>
        </p:nvSpPr>
        <p:spPr/>
      </p:sp>
    </p:spTree>
    <p:extLst>
      <p:ext uri="{BB962C8B-B14F-4D97-AF65-F5344CB8AC3E}">
        <p14:creationId xmlns:p14="http://schemas.microsoft.com/office/powerpoint/2010/main" val="1008764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2A992CF9-3B07-15EB-89DA-B73005B0F443}"/>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99BCBC7-9422-8A53-E892-63D0A523CA8B}"/>
              </a:ext>
            </a:extLst>
          </p:cNvPr>
          <p:cNvSpPr>
            <a:spLocks noGrp="1" noRot="1" noChangeAspect="1"/>
          </p:cNvSpPr>
          <p:nvPr>
            <p:ph type="sldImg"/>
          </p:nvPr>
        </p:nvSpPr>
        <p:spPr/>
      </p:sp>
    </p:spTree>
    <p:extLst>
      <p:ext uri="{BB962C8B-B14F-4D97-AF65-F5344CB8AC3E}">
        <p14:creationId xmlns:p14="http://schemas.microsoft.com/office/powerpoint/2010/main" val="427980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729F589-7155-2B7A-8BFE-248423F0BAE7}"/>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AD267D0-3A85-F2FE-51B6-A63C45F62698}"/>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E8A3D612-8C32-8703-DC6A-D7F003F3EB2F}"/>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A7E351BF-49D8-1461-E838-CA0676D14933}"/>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999D81C1-E8D4-4882-EDC5-2F29A5EDF118}"/>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24</a:t>
            </a:fld>
            <a:endParaRPr lang="ja-JP" altLang="en-US"/>
          </a:p>
        </p:txBody>
      </p:sp>
      <p:sp>
        <p:nvSpPr>
          <p:cNvPr id="7" name="スライド イメージ プレースホルダー 6">
            <a:extLst>
              <a:ext uri="{FF2B5EF4-FFF2-40B4-BE49-F238E27FC236}">
                <a16:creationId xmlns:a16="http://schemas.microsoft.com/office/drawing/2014/main" id="{33584366-1C8A-C973-7B1A-7DCB32FEF413}"/>
              </a:ext>
            </a:extLst>
          </p:cNvPr>
          <p:cNvSpPr>
            <a:spLocks noGrp="1" noRot="1" noChangeAspect="1"/>
          </p:cNvSpPr>
          <p:nvPr>
            <p:ph type="sldImg"/>
          </p:nvPr>
        </p:nvSpPr>
        <p:spPr/>
      </p:sp>
    </p:spTree>
    <p:extLst>
      <p:ext uri="{BB962C8B-B14F-4D97-AF65-F5344CB8AC3E}">
        <p14:creationId xmlns:p14="http://schemas.microsoft.com/office/powerpoint/2010/main" val="848034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25</a:t>
            </a:fld>
            <a:endParaRPr lang="ja-JP" altLang="en-US"/>
          </a:p>
        </p:txBody>
      </p:sp>
      <p:sp>
        <p:nvSpPr>
          <p:cNvPr id="7" name="スライド イメージ プレースホルダー 6">
            <a:extLst>
              <a:ext uri="{FF2B5EF4-FFF2-40B4-BE49-F238E27FC236}">
                <a16:creationId xmlns:a16="http://schemas.microsoft.com/office/drawing/2014/main" id="{AD24EA84-E452-A41F-30E5-7127FF496870}"/>
              </a:ext>
            </a:extLst>
          </p:cNvPr>
          <p:cNvSpPr>
            <a:spLocks noGrp="1" noRot="1" noChangeAspect="1"/>
          </p:cNvSpPr>
          <p:nvPr>
            <p:ph type="sldImg"/>
          </p:nvPr>
        </p:nvSpPr>
        <p:spPr/>
      </p:sp>
    </p:spTree>
    <p:extLst>
      <p:ext uri="{BB962C8B-B14F-4D97-AF65-F5344CB8AC3E}">
        <p14:creationId xmlns:p14="http://schemas.microsoft.com/office/powerpoint/2010/main" val="398712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26</a:t>
            </a:fld>
            <a:endParaRPr lang="ja-JP" altLang="en-US"/>
          </a:p>
        </p:txBody>
      </p:sp>
      <p:sp>
        <p:nvSpPr>
          <p:cNvPr id="7" name="スライド イメージ プレースホルダー 6">
            <a:extLst>
              <a:ext uri="{FF2B5EF4-FFF2-40B4-BE49-F238E27FC236}">
                <a16:creationId xmlns:a16="http://schemas.microsoft.com/office/drawing/2014/main" id="{C3FD98A9-F870-7EE4-D897-CAAA0C43C5D2}"/>
              </a:ext>
            </a:extLst>
          </p:cNvPr>
          <p:cNvSpPr>
            <a:spLocks noGrp="1" noRot="1" noChangeAspect="1"/>
          </p:cNvSpPr>
          <p:nvPr>
            <p:ph type="sldImg"/>
          </p:nvPr>
        </p:nvSpPr>
        <p:spPr/>
      </p:sp>
    </p:spTree>
    <p:extLst>
      <p:ext uri="{BB962C8B-B14F-4D97-AF65-F5344CB8AC3E}">
        <p14:creationId xmlns:p14="http://schemas.microsoft.com/office/powerpoint/2010/main" val="1401998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69501DB3-5763-20D3-F8DF-DCAAE7D418DD}"/>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921A4D0-E971-1D59-1144-CC4349F9802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23F2F79-30D0-5CEF-8227-3B06E7592365}"/>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B335EA8-DB64-EB74-EBB5-D9B239E295CB}"/>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6DF300-76AF-A302-BEDF-AD9E016CDFF9}"/>
              </a:ext>
            </a:extLst>
          </p:cNvPr>
          <p:cNvSpPr>
            <a:spLocks noGrp="1" noRot="1" noChangeAspect="1"/>
          </p:cNvSpPr>
          <p:nvPr>
            <p:ph type="sldImg"/>
          </p:nvPr>
        </p:nvSpPr>
        <p:spPr/>
      </p:sp>
    </p:spTree>
    <p:extLst>
      <p:ext uri="{BB962C8B-B14F-4D97-AF65-F5344CB8AC3E}">
        <p14:creationId xmlns:p14="http://schemas.microsoft.com/office/powerpoint/2010/main" val="1866868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8ECF6B-57A5-C2E7-B6B1-A91EC3E3777B}"/>
              </a:ext>
            </a:extLst>
          </p:cNvPr>
          <p:cNvSpPr>
            <a:spLocks noGrp="1" noRot="1" noChangeAspect="1"/>
          </p:cNvSpPr>
          <p:nvPr>
            <p:ph type="sldImg"/>
          </p:nvPr>
        </p:nvSpPr>
        <p:spPr/>
      </p:sp>
    </p:spTree>
    <p:extLst>
      <p:ext uri="{BB962C8B-B14F-4D97-AF65-F5344CB8AC3E}">
        <p14:creationId xmlns:p14="http://schemas.microsoft.com/office/powerpoint/2010/main" val="1772196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8" name="スライド イメージ プレースホルダー 7">
            <a:extLst>
              <a:ext uri="{FF2B5EF4-FFF2-40B4-BE49-F238E27FC236}">
                <a16:creationId xmlns:a16="http://schemas.microsoft.com/office/drawing/2014/main" id="{CA34C304-8C62-1C3E-3AEC-4B7CDD384597}"/>
              </a:ext>
            </a:extLst>
          </p:cNvPr>
          <p:cNvSpPr>
            <a:spLocks noGrp="1" noRot="1" noChangeAspect="1"/>
          </p:cNvSpPr>
          <p:nvPr>
            <p:ph type="sldImg"/>
          </p:nvPr>
        </p:nvSpPr>
        <p:spPr/>
      </p:sp>
    </p:spTree>
    <p:extLst>
      <p:ext uri="{BB962C8B-B14F-4D97-AF65-F5344CB8AC3E}">
        <p14:creationId xmlns:p14="http://schemas.microsoft.com/office/powerpoint/2010/main" val="1742129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F5E74C12-E4C1-54D5-F974-465578962C01}"/>
              </a:ext>
            </a:extLst>
          </p:cNvPr>
          <p:cNvSpPr>
            <a:spLocks noGrp="1" noRot="1" noChangeAspect="1"/>
          </p:cNvSpPr>
          <p:nvPr>
            <p:ph type="sldImg"/>
          </p:nvPr>
        </p:nvSpPr>
        <p:spPr/>
      </p:sp>
    </p:spTree>
    <p:extLst>
      <p:ext uri="{BB962C8B-B14F-4D97-AF65-F5344CB8AC3E}">
        <p14:creationId xmlns:p14="http://schemas.microsoft.com/office/powerpoint/2010/main" val="752758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286B176-4962-03CA-8867-955E1E9781D9}"/>
              </a:ext>
            </a:extLst>
          </p:cNvPr>
          <p:cNvSpPr>
            <a:spLocks noGrp="1" noRot="1" noChangeAspect="1"/>
          </p:cNvSpPr>
          <p:nvPr>
            <p:ph type="sldImg"/>
          </p:nvPr>
        </p:nvSpPr>
        <p:spPr/>
      </p:sp>
    </p:spTree>
    <p:extLst>
      <p:ext uri="{BB962C8B-B14F-4D97-AF65-F5344CB8AC3E}">
        <p14:creationId xmlns:p14="http://schemas.microsoft.com/office/powerpoint/2010/main" val="2145346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49F313A-6450-49FF-CE03-80178697D464}"/>
              </a:ext>
            </a:extLst>
          </p:cNvPr>
          <p:cNvSpPr>
            <a:spLocks noGrp="1" noRot="1" noChangeAspect="1"/>
          </p:cNvSpPr>
          <p:nvPr>
            <p:ph type="sldImg"/>
          </p:nvPr>
        </p:nvSpPr>
        <p:spPr/>
      </p:sp>
    </p:spTree>
    <p:extLst>
      <p:ext uri="{BB962C8B-B14F-4D97-AF65-F5344CB8AC3E}">
        <p14:creationId xmlns:p14="http://schemas.microsoft.com/office/powerpoint/2010/main" val="2898136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81329F0-11AD-2EF2-A944-FD8402000F01}"/>
              </a:ext>
            </a:extLst>
          </p:cNvPr>
          <p:cNvSpPr>
            <a:spLocks noGrp="1" noRot="1" noChangeAspect="1"/>
          </p:cNvSpPr>
          <p:nvPr>
            <p:ph type="sldImg"/>
          </p:nvPr>
        </p:nvSpPr>
        <p:spPr/>
      </p:sp>
    </p:spTree>
    <p:extLst>
      <p:ext uri="{BB962C8B-B14F-4D97-AF65-F5344CB8AC3E}">
        <p14:creationId xmlns:p14="http://schemas.microsoft.com/office/powerpoint/2010/main" val="300176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0504B044-D26D-DE94-AE7D-B6A10304AC6D}"/>
              </a:ext>
            </a:extLst>
          </p:cNvPr>
          <p:cNvSpPr>
            <a:spLocks noGrp="1" noRot="1" noChangeAspect="1"/>
          </p:cNvSpPr>
          <p:nvPr>
            <p:ph type="sldImg"/>
          </p:nvPr>
        </p:nvSpPr>
        <p:spPr/>
      </p:sp>
    </p:spTree>
    <p:extLst>
      <p:ext uri="{BB962C8B-B14F-4D97-AF65-F5344CB8AC3E}">
        <p14:creationId xmlns:p14="http://schemas.microsoft.com/office/powerpoint/2010/main" val="2485063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E2F9A26-D692-4F5F-515F-FC43D66CDD2C}"/>
              </a:ext>
            </a:extLst>
          </p:cNvPr>
          <p:cNvSpPr>
            <a:spLocks noGrp="1" noRot="1" noChangeAspect="1"/>
          </p:cNvSpPr>
          <p:nvPr>
            <p:ph type="sldImg"/>
          </p:nvPr>
        </p:nvSpPr>
        <p:spPr/>
      </p:sp>
    </p:spTree>
    <p:extLst>
      <p:ext uri="{BB962C8B-B14F-4D97-AF65-F5344CB8AC3E}">
        <p14:creationId xmlns:p14="http://schemas.microsoft.com/office/powerpoint/2010/main" val="230995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7B95845C-E0B9-A692-68DE-B4A95CFAB431}"/>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95DA348-94F5-2528-5BD7-B9C482E01903}"/>
              </a:ext>
            </a:extLst>
          </p:cNvPr>
          <p:cNvSpPr>
            <a:spLocks noGrp="1" noRot="1" noChangeAspect="1"/>
          </p:cNvSpPr>
          <p:nvPr>
            <p:ph type="sldImg"/>
          </p:nvPr>
        </p:nvSpPr>
        <p:spPr/>
      </p:sp>
    </p:spTree>
    <p:extLst>
      <p:ext uri="{BB962C8B-B14F-4D97-AF65-F5344CB8AC3E}">
        <p14:creationId xmlns:p14="http://schemas.microsoft.com/office/powerpoint/2010/main" val="1642156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1B54F91-4C0D-C9DD-E3A6-35F26B662AA4}"/>
              </a:ext>
            </a:extLst>
          </p:cNvPr>
          <p:cNvSpPr>
            <a:spLocks noGrp="1" noRot="1" noChangeAspect="1"/>
          </p:cNvSpPr>
          <p:nvPr>
            <p:ph type="sldImg"/>
          </p:nvPr>
        </p:nvSpPr>
        <p:spPr/>
      </p:sp>
    </p:spTree>
    <p:extLst>
      <p:ext uri="{BB962C8B-B14F-4D97-AF65-F5344CB8AC3E}">
        <p14:creationId xmlns:p14="http://schemas.microsoft.com/office/powerpoint/2010/main" val="4035525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7EF83B5-AC0A-7206-1858-FDE5122D54E7}"/>
              </a:ext>
            </a:extLst>
          </p:cNvPr>
          <p:cNvSpPr>
            <a:spLocks noGrp="1" noRot="1" noChangeAspect="1"/>
          </p:cNvSpPr>
          <p:nvPr>
            <p:ph type="sldImg"/>
          </p:nvPr>
        </p:nvSpPr>
        <p:spPr/>
      </p:sp>
    </p:spTree>
    <p:extLst>
      <p:ext uri="{BB962C8B-B14F-4D97-AF65-F5344CB8AC3E}">
        <p14:creationId xmlns:p14="http://schemas.microsoft.com/office/powerpoint/2010/main" val="546317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5262550-DD37-1B25-C8CF-489B873A9DD0}"/>
              </a:ext>
            </a:extLst>
          </p:cNvPr>
          <p:cNvSpPr>
            <a:spLocks noGrp="1" noRot="1" noChangeAspect="1"/>
          </p:cNvSpPr>
          <p:nvPr>
            <p:ph type="sldImg"/>
          </p:nvPr>
        </p:nvSpPr>
        <p:spPr/>
      </p:sp>
    </p:spTree>
    <p:extLst>
      <p:ext uri="{BB962C8B-B14F-4D97-AF65-F5344CB8AC3E}">
        <p14:creationId xmlns:p14="http://schemas.microsoft.com/office/powerpoint/2010/main" val="523056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BA1118B8-0833-90C0-D7EC-111000FA76C4}"/>
              </a:ext>
            </a:extLst>
          </p:cNvPr>
          <p:cNvSpPr>
            <a:spLocks noGrp="1" noRot="1" noChangeAspect="1"/>
          </p:cNvSpPr>
          <p:nvPr>
            <p:ph type="sldImg"/>
          </p:nvPr>
        </p:nvSpPr>
        <p:spPr/>
      </p:sp>
    </p:spTree>
    <p:extLst>
      <p:ext uri="{BB962C8B-B14F-4D97-AF65-F5344CB8AC3E}">
        <p14:creationId xmlns:p14="http://schemas.microsoft.com/office/powerpoint/2010/main" val="2788041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CBA7A1B-CCEB-9D88-9B1D-E42AAE9962E9}"/>
              </a:ext>
            </a:extLst>
          </p:cNvPr>
          <p:cNvSpPr>
            <a:spLocks noGrp="1" noRot="1" noChangeAspect="1"/>
          </p:cNvSpPr>
          <p:nvPr>
            <p:ph type="sldImg"/>
          </p:nvPr>
        </p:nvSpPr>
        <p:spPr/>
      </p:sp>
    </p:spTree>
    <p:extLst>
      <p:ext uri="{BB962C8B-B14F-4D97-AF65-F5344CB8AC3E}">
        <p14:creationId xmlns:p14="http://schemas.microsoft.com/office/powerpoint/2010/main" val="3953240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5" name="スライド イメージ プレースホルダー 4">
            <a:extLst>
              <a:ext uri="{FF2B5EF4-FFF2-40B4-BE49-F238E27FC236}">
                <a16:creationId xmlns:a16="http://schemas.microsoft.com/office/drawing/2014/main" id="{14A45C8D-3FA1-A749-69B1-90D4ECAC57D0}"/>
              </a:ext>
            </a:extLst>
          </p:cNvPr>
          <p:cNvSpPr>
            <a:spLocks noGrp="1" noRot="1" noChangeAspect="1"/>
          </p:cNvSpPr>
          <p:nvPr>
            <p:ph type="sldImg"/>
          </p:nvPr>
        </p:nvSpPr>
        <p:spPr/>
      </p:sp>
    </p:spTree>
    <p:extLst>
      <p:ext uri="{BB962C8B-B14F-4D97-AF65-F5344CB8AC3E}">
        <p14:creationId xmlns:p14="http://schemas.microsoft.com/office/powerpoint/2010/main" val="2629821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47</a:t>
            </a:fld>
            <a:endParaRPr lang="ja-JP" altLang="en-US" dirty="0"/>
          </a:p>
        </p:txBody>
      </p:sp>
      <p:sp>
        <p:nvSpPr>
          <p:cNvPr id="7" name="スライド イメージ プレースホルダー 6">
            <a:extLst>
              <a:ext uri="{FF2B5EF4-FFF2-40B4-BE49-F238E27FC236}">
                <a16:creationId xmlns:a16="http://schemas.microsoft.com/office/drawing/2014/main" id="{5FFC34BC-FC48-7EA7-3223-0E255736C5BC}"/>
              </a:ext>
            </a:extLst>
          </p:cNvPr>
          <p:cNvSpPr>
            <a:spLocks noGrp="1" noRot="1" noChangeAspect="1"/>
          </p:cNvSpPr>
          <p:nvPr>
            <p:ph type="sldImg"/>
          </p:nvPr>
        </p:nvSpPr>
        <p:spPr/>
      </p:sp>
    </p:spTree>
    <p:extLst>
      <p:ext uri="{BB962C8B-B14F-4D97-AF65-F5344CB8AC3E}">
        <p14:creationId xmlns:p14="http://schemas.microsoft.com/office/powerpoint/2010/main" val="3981344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47AB57D-C1FD-83D7-4BD4-F7287F3BA6AE}"/>
              </a:ext>
            </a:extLst>
          </p:cNvPr>
          <p:cNvSpPr>
            <a:spLocks noGrp="1" noRot="1" noChangeAspect="1"/>
          </p:cNvSpPr>
          <p:nvPr>
            <p:ph type="sldImg"/>
          </p:nvPr>
        </p:nvSpPr>
        <p:spPr/>
      </p:sp>
    </p:spTree>
    <p:extLst>
      <p:ext uri="{BB962C8B-B14F-4D97-AF65-F5344CB8AC3E}">
        <p14:creationId xmlns:p14="http://schemas.microsoft.com/office/powerpoint/2010/main" val="768595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49</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D369509-3FE8-EC9E-28AB-C4D31280C9D4}"/>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DC949BD-F5D0-E005-E0FA-9C8068DBC7DB}"/>
              </a:ext>
            </a:extLst>
          </p:cNvPr>
          <p:cNvSpPr>
            <a:spLocks noGrp="1" noRot="1" noChangeAspect="1"/>
          </p:cNvSpPr>
          <p:nvPr>
            <p:ph type="sldImg"/>
          </p:nvPr>
        </p:nvSpPr>
        <p:spPr/>
      </p:sp>
    </p:spTree>
    <p:extLst>
      <p:ext uri="{BB962C8B-B14F-4D97-AF65-F5344CB8AC3E}">
        <p14:creationId xmlns:p14="http://schemas.microsoft.com/office/powerpoint/2010/main" val="418071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CA5855C-0CB1-6661-576D-30AADC5C63FA}"/>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04B2456-4E80-0757-30CF-11369F42FCDE}"/>
              </a:ext>
            </a:extLst>
          </p:cNvPr>
          <p:cNvSpPr>
            <a:spLocks noGrp="1" noRot="1" noChangeAspect="1"/>
          </p:cNvSpPr>
          <p:nvPr>
            <p:ph type="sldImg"/>
          </p:nvPr>
        </p:nvSpPr>
        <p:spPr/>
      </p:sp>
    </p:spTree>
    <p:extLst>
      <p:ext uri="{BB962C8B-B14F-4D97-AF65-F5344CB8AC3E}">
        <p14:creationId xmlns:p14="http://schemas.microsoft.com/office/powerpoint/2010/main" val="2134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481BC06-48B3-B11D-1CAF-405471F4A3EA}"/>
              </a:ext>
            </a:extLst>
          </p:cNvPr>
          <p:cNvSpPr>
            <a:spLocks noGrp="1" noRot="1" noChangeAspect="1"/>
          </p:cNvSpPr>
          <p:nvPr>
            <p:ph type="sldImg"/>
          </p:nvPr>
        </p:nvSpPr>
        <p:spPr/>
      </p:sp>
    </p:spTree>
    <p:extLst>
      <p:ext uri="{BB962C8B-B14F-4D97-AF65-F5344CB8AC3E}">
        <p14:creationId xmlns:p14="http://schemas.microsoft.com/office/powerpoint/2010/main" val="181828841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11" Target="../tags/tag2.xml" Type="http://schemas.openxmlformats.org/officeDocument/2006/relationships/tags"/><Relationship Id="rId12" Target="../embeddings/oleObject1.bin" Type="http://schemas.openxmlformats.org/officeDocument/2006/relationships/oleObject"/><Relationship Id="rId13"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2025/10/3</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media/image6.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media/image8.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9.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media/image10.tmp" Type="http://schemas.openxmlformats.org/officeDocument/2006/relationships/image"/><Relationship Id="rId5" Target="../media/image11.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21.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21.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15.jpg" Type="http://schemas.openxmlformats.org/officeDocument/2006/relationships/image"/><Relationship Id="rId7" Target="../media/image16.jpg" Type="http://schemas.openxmlformats.org/officeDocument/2006/relationships/image"/><Relationship Id="rId8" Target="../media/image17.png" Type="http://schemas.openxmlformats.org/officeDocument/2006/relationships/image"/></Relationships>
</file>

<file path=ppt/slides/_rels/slide22.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22.xml" Type="http://schemas.openxmlformats.org/officeDocument/2006/relationships/notesSlide"/><Relationship Id="rId4" Target="../media/image18.jpeg" Type="http://schemas.openxmlformats.org/officeDocument/2006/relationships/image"/><Relationship Id="rId5" Target="../embeddings/oleObject3.bin" Type="http://schemas.openxmlformats.org/officeDocument/2006/relationships/oleObject"/><Relationship Id="rId6" Target="../media/image1.emf" Type="http://schemas.openxmlformats.org/officeDocument/2006/relationships/image"/><Relationship Id="rId7"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23.xml" Type="http://schemas.openxmlformats.org/officeDocument/2006/relationships/notesSlide"/><Relationship Id="rId4" Target="../media/image20.png" Type="http://schemas.openxmlformats.org/officeDocument/2006/relationships/image"/><Relationship Id="rId5" Target="../media/image21.png" Type="http://schemas.openxmlformats.org/officeDocument/2006/relationships/image"/><Relationship Id="rId6" Target="../embeddings/oleObject3.bin" Type="http://schemas.openxmlformats.org/officeDocument/2006/relationships/oleObject"/><Relationship Id="rId7" Target="../media/image1.emf" Type="http://schemas.openxmlformats.org/officeDocument/2006/relationships/image"/><Relationship Id="rId8" Target="../media/image22.png" Type="http://schemas.openxmlformats.org/officeDocument/2006/relationships/image"/></Relationships>
</file>

<file path=ppt/slides/_rels/slide24.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24.xml" Type="http://schemas.openxmlformats.org/officeDocument/2006/relationships/notesSlide"/><Relationship Id="rId4" Target="../media/image23.png" Type="http://schemas.openxmlformats.org/officeDocument/2006/relationships/image"/><Relationship Id="rId5" Target="../media/image24.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25.png" Type="http://schemas.openxmlformats.org/officeDocument/2006/relationships/image"/></Relationships>
</file>

<file path=ppt/slides/_rels/slide25.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25.xml" Type="http://schemas.openxmlformats.org/officeDocument/2006/relationships/notesSlide"/><Relationship Id="rId4" Target="../media/image26.png" Type="http://schemas.openxmlformats.org/officeDocument/2006/relationships/image"/><Relationship Id="rId5" Target="../media/image27.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s>
</file>

<file path=ppt/slides/_rels/slide26.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26.xml" Type="http://schemas.openxmlformats.org/officeDocument/2006/relationships/notesSlide"/><Relationship Id="rId4" Target="../media/image28.png" Type="http://schemas.openxmlformats.org/officeDocument/2006/relationships/image"/><Relationship Id="rId5" Target="../media/image29.png" Type="http://schemas.openxmlformats.org/officeDocument/2006/relationships/image"/><Relationship Id="rId6" Target="../embeddings/oleObject4.bin" Type="http://schemas.openxmlformats.org/officeDocument/2006/relationships/oleObject"/><Relationship Id="rId7" Target="../media/image1.emf" Type="http://schemas.openxmlformats.org/officeDocument/2006/relationships/image"/><Relationship Id="rId8" Target="../media/image30.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28.xml" Type="http://schemas.openxmlformats.org/officeDocument/2006/relationships/notesSlide"/><Relationship Id="rId4" Target="../media/image31.png" Type="http://schemas.openxmlformats.org/officeDocument/2006/relationships/image"/><Relationship Id="rId5" Target="../media/image32.jpeg" Type="http://schemas.openxmlformats.org/officeDocument/2006/relationships/image"/><Relationship Id="rId6" Target="../media/image15.jpg" Type="http://schemas.openxmlformats.org/officeDocument/2006/relationships/image"/><Relationship Id="rId7" Target="../embeddings/oleObject2.bin" Type="http://schemas.openxmlformats.org/officeDocument/2006/relationships/oleObject"/><Relationship Id="rId8" Target="../media/image1.emf" Type="http://schemas.openxmlformats.org/officeDocument/2006/relationships/image"/></Relationships>
</file>

<file path=ppt/slides/_rels/slide29.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29.xml" Type="http://schemas.openxmlformats.org/officeDocument/2006/relationships/notesSlide"/><Relationship Id="rId4" Target="../media/image33.png" Type="http://schemas.openxmlformats.org/officeDocument/2006/relationships/image"/><Relationship Id="rId5" Target="../media/image34.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30.xml" Type="http://schemas.openxmlformats.org/officeDocument/2006/relationships/notesSlide"/><Relationship Id="rId4" Target="../media/image35.tmp" Type="http://schemas.openxmlformats.org/officeDocument/2006/relationships/image"/><Relationship Id="rId5" Target="../media/image36.png"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1.xml.rels><?xml version="1.0" encoding="UTF-8" standalone="yes"?><Relationships xmlns="http://schemas.openxmlformats.org/package/2006/relationships"><Relationship Id="rId1" Target="../tags/tag25.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media/image37.tmp" Type="http://schemas.openxmlformats.org/officeDocument/2006/relationships/image"/><Relationship Id="rId5" Target="../media/image38.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tags/tag26.xml" Type="http://schemas.openxmlformats.org/officeDocument/2006/relationships/tags"/><Relationship Id="rId2" Target="../slideLayouts/slideLayout4.xml" Type="http://schemas.openxmlformats.org/officeDocument/2006/relationships/slideLayout"/><Relationship Id="rId3" Target="../notesSlides/notesSlide32.xml" Type="http://schemas.openxmlformats.org/officeDocument/2006/relationships/notesSlide"/><Relationship Id="rId4" Target="../media/image6.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s>
</file>

<file path=ppt/slides/_rels/slide33.xml.rels><?xml version="1.0" encoding="UTF-8" standalone="yes"?><Relationships xmlns="http://schemas.openxmlformats.org/package/2006/relationships"><Relationship Id="rId1" Target="../tags/tag27.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media/image39.png" Type="http://schemas.openxmlformats.org/officeDocument/2006/relationships/image"/><Relationship Id="rId5" Target="../media/image40.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1.tmp" Type="http://schemas.openxmlformats.org/officeDocument/2006/relationships/image"/></Relationships>
</file>

<file path=ppt/slides/_rels/slide34.xml.rels><?xml version="1.0" encoding="UTF-8" standalone="yes"?><Relationships xmlns="http://schemas.openxmlformats.org/package/2006/relationships"><Relationship Id="rId1" Target="../tags/tag28.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media/image42.png" Type="http://schemas.openxmlformats.org/officeDocument/2006/relationships/image"/><Relationship Id="rId5" Target="../media/image40.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7.png" Type="http://schemas.openxmlformats.org/officeDocument/2006/relationships/image"/></Relationships>
</file>

<file path=ppt/slides/_rels/slide35.xml.rels><?xml version="1.0" encoding="UTF-8" standalone="yes"?><Relationships xmlns="http://schemas.openxmlformats.org/package/2006/relationships"><Relationship Id="rId1" Target="../tags/tag29.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43.png" Type="http://schemas.openxmlformats.org/officeDocument/2006/relationships/image"/><Relationship Id="rId5" Target="../media/image44.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 Id="rId8" Target="../media/image41.tmp" Type="http://schemas.openxmlformats.org/officeDocument/2006/relationships/image"/></Relationships>
</file>

<file path=ppt/slides/_rels/slide36.xml.rels><?xml version="1.0" encoding="UTF-8" standalone="yes"?><Relationships xmlns="http://schemas.openxmlformats.org/package/2006/relationships"><Relationship Id="rId1" Target="../tags/tag30.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media/image44.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 Id="rId8" Target="../media/image42.png" Type="http://schemas.openxmlformats.org/officeDocument/2006/relationships/image"/></Relationships>
</file>

<file path=ppt/slides/_rels/slide37.xml.rels><?xml version="1.0" encoding="UTF-8" standalone="yes"?><Relationships xmlns="http://schemas.openxmlformats.org/package/2006/relationships"><Relationship Id="rId1" Target="../tags/tag31.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media/image45.tmp" Type="http://schemas.openxmlformats.org/officeDocument/2006/relationships/image"/><Relationship Id="rId5" Target="../media/image46.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38.xml.rels><?xml version="1.0" encoding="UTF-8" standalone="yes"?><Relationships xmlns="http://schemas.openxmlformats.org/package/2006/relationships"><Relationship Id="rId1" Target="../tags/tag32.xml" Type="http://schemas.openxmlformats.org/officeDocument/2006/relationships/tags"/><Relationship Id="rId2" Target="../slideLayouts/slideLayout4.xml" Type="http://schemas.openxmlformats.org/officeDocument/2006/relationships/slideLayout"/><Relationship Id="rId3" Target="../notesSlides/notesSlide38.xml" Type="http://schemas.openxmlformats.org/officeDocument/2006/relationships/notesSlide"/><Relationship Id="rId4" Target="../media/image8.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39.xml.rels><?xml version="1.0" encoding="UTF-8" standalone="yes"?><Relationships xmlns="http://schemas.openxmlformats.org/package/2006/relationships"><Relationship Id="rId1" Target="../tags/tag33.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9.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tags/tag34.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media/image47.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41.xml.rels><?xml version="1.0" encoding="UTF-8" standalone="yes"?><Relationships xmlns="http://schemas.openxmlformats.org/package/2006/relationships"><Relationship Id="rId1" Target="../tags/tag35.xml" Type="http://schemas.openxmlformats.org/officeDocument/2006/relationships/tags"/><Relationship Id="rId2" Target="../slideLayouts/slideLayout4.xml" Type="http://schemas.openxmlformats.org/officeDocument/2006/relationships/slideLayout"/><Relationship Id="rId3" Target="../notesSlides/notesSlide41.xml" Type="http://schemas.openxmlformats.org/officeDocument/2006/relationships/notesSlide"/><Relationship Id="rId4" Target="../media/image48.tmp" Type="http://schemas.openxmlformats.org/officeDocument/2006/relationships/image"/><Relationship Id="rId5" Target="../media/image49.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36.xml" Type="http://schemas.openxmlformats.org/officeDocument/2006/relationships/tags"/><Relationship Id="rId2" Target="../slideLayouts/slideLayout4.xml" Type="http://schemas.openxmlformats.org/officeDocument/2006/relationships/slideLayout"/><Relationship Id="rId3" Target="../notesSlides/notesSlide42.xml" Type="http://schemas.openxmlformats.org/officeDocument/2006/relationships/notesSlide"/><Relationship Id="rId4" Target="../media/image50.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3.xml.rels><?xml version="1.0" encoding="UTF-8" standalone="yes"?><Relationships xmlns="http://schemas.openxmlformats.org/package/2006/relationships"><Relationship Id="rId1" Target="../tags/tag37.xml" Type="http://schemas.openxmlformats.org/officeDocument/2006/relationships/tags"/><Relationship Id="rId2" Target="../slideLayouts/slideLayout4.xml" Type="http://schemas.openxmlformats.org/officeDocument/2006/relationships/slideLayout"/><Relationship Id="rId3" Target="../notesSlides/notesSlide43.xml" Type="http://schemas.openxmlformats.org/officeDocument/2006/relationships/notesSlide"/><Relationship Id="rId4" Target="../media/image51.tmp" Type="http://schemas.openxmlformats.org/officeDocument/2006/relationships/image"/><Relationship Id="rId5" Target="../media/image11.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4.xml.rels><?xml version="1.0" encoding="UTF-8" standalone="yes"?><Relationships xmlns="http://schemas.openxmlformats.org/package/2006/relationships"><Relationship Id="rId1" Target="../tags/tag38.xml" Type="http://schemas.openxmlformats.org/officeDocument/2006/relationships/tags"/><Relationship Id="rId2" Target="../slideLayouts/slideLayout4.xml" Type="http://schemas.openxmlformats.org/officeDocument/2006/relationships/slideLayout"/><Relationship Id="rId3" Target="../notesSlides/notesSlide44.xml" Type="http://schemas.openxmlformats.org/officeDocument/2006/relationships/notesSlide"/><Relationship Id="rId4" Target="../media/image52.tmp" Type="http://schemas.openxmlformats.org/officeDocument/2006/relationships/image"/><Relationship Id="rId5" Target="../media/image10.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5.xml.rels><?xml version="1.0" encoding="UTF-8" standalone="yes"?><Relationships xmlns="http://schemas.openxmlformats.org/package/2006/relationships"><Relationship Id="rId1" Target="../tags/tag39.xml" Type="http://schemas.openxmlformats.org/officeDocument/2006/relationships/tags"/><Relationship Id="rId2" Target="../slideLayouts/slideLayout4.xml" Type="http://schemas.openxmlformats.org/officeDocument/2006/relationships/slideLayout"/><Relationship Id="rId3" Target="../notesSlides/notesSlide45.xml" Type="http://schemas.openxmlformats.org/officeDocument/2006/relationships/notesSlide"/><Relationship Id="rId4" Target="../media/image53.tmp" Type="http://schemas.openxmlformats.org/officeDocument/2006/relationships/image"/><Relationship Id="rId5" Target="../media/image54.tmp" Type="http://schemas.openxmlformats.org/officeDocument/2006/relationships/image"/><Relationship Id="rId6" Target="../embeddings/oleObject2.bin" Type="http://schemas.openxmlformats.org/officeDocument/2006/relationships/oleObject"/><Relationship Id="rId7" Target="../media/image1.emf" Type="http://schemas.openxmlformats.org/officeDocument/2006/relationships/image"/></Relationships>
</file>

<file path=ppt/slides/_rels/slide46.xml.rels><?xml version="1.0" encoding="UTF-8" standalone="yes"?><Relationships xmlns="http://schemas.openxmlformats.org/package/2006/relationships"><Relationship Id="rId1" Target="../tags/tag40.xml" Type="http://schemas.openxmlformats.org/officeDocument/2006/relationships/tags"/><Relationship Id="rId2" Target="../slideLayouts/slideLayout4.xml" Type="http://schemas.openxmlformats.org/officeDocument/2006/relationships/slideLayout"/><Relationship Id="rId3" Target="../notesSlides/notesSlide46.xml" Type="http://schemas.openxmlformats.org/officeDocument/2006/relationships/notesSlide"/><Relationship Id="rId4" Target="../media/image55.tmp"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tags/tag41.xml" Type="http://schemas.openxmlformats.org/officeDocument/2006/relationships/tags"/><Relationship Id="rId2" Target="../slideLayouts/slideLayout4.xml" Type="http://schemas.openxmlformats.org/officeDocument/2006/relationships/slideLayout"/><Relationship Id="rId3" Target="../notesSlides/notesSlide4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ailto:support@yometel.jp" TargetMode="External" Type="http://schemas.openxmlformats.org/officeDocument/2006/relationships/hyperlink"/><Relationship Id="rId7" Target="https://www.yometel.jp/" TargetMode="External" Type="http://schemas.openxmlformats.org/officeDocument/2006/relationships/hyperlink"/><Relationship Id="rId8" Target="../media/image56.png" Type="http://schemas.openxmlformats.org/officeDocument/2006/relationships/image"/></Relationships>
</file>

<file path=ppt/slides/_rels/slide49.xml.rels><?xml version="1.0" encoding="UTF-8" standalone="yes"?><Relationships xmlns="http://schemas.openxmlformats.org/package/2006/relationships"><Relationship Id="rId1" Target="../tags/tag42.xml" Type="http://schemas.openxmlformats.org/officeDocument/2006/relationships/tags"/><Relationship Id="rId10" Target="../diagrams/drawing1.xml" Type="http://schemas.microsoft.com/office/2007/relationships/diagramDrawing"/><Relationship Id="rId2" Target="../slideLayouts/slideLayout4.xml" Type="http://schemas.openxmlformats.org/officeDocument/2006/relationships/slideLayout"/><Relationship Id="rId3" Target="../notesSlides/notesSlide49.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5.xml.rels><?xml version="1.0" encoding="UTF-8" standalone="yes"?><Relationships xmlns="http://schemas.openxmlformats.org/package/2006/relationships"><Relationship Id="rId1" Target="../tags/tag3.xml" Type="http://schemas.openxmlformats.org/officeDocument/2006/relationships/tags"/><Relationship Id="rId2" Target="../slideLayouts/slideLayout4.xml" Type="http://schemas.openxmlformats.org/officeDocument/2006/relationships/slideLayout"/><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tags/tag4.xml" Type="http://schemas.openxmlformats.org/officeDocument/2006/relationships/tags"/><Relationship Id="rId2" Target="../slideLayouts/slideLayout4.xml" Type="http://schemas.openxmlformats.org/officeDocument/2006/relationships/slideLayout"/><Relationship Id="rId3" Target="../notesSlides/notesSlide6.xml" Type="http://schemas.openxmlformats.org/officeDocument/2006/relationships/notesSlide"/><Relationship Id="rId4" Target="../media/image4.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_rels/slide7.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7.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s>
</file>

<file path=ppt/slides/_rels/slide8.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media/image5.png" Type="http://schemas.openxmlformats.org/officeDocument/2006/relationships/image"/><Relationship Id="rId5" Target="../embeddings/oleObject2.bin" Type="http://schemas.openxmlformats.org/officeDocument/2006/relationships/oleObject"/><Relationship Id="rId6" Target="../media/image1.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117935"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11</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a:t>
            </a:r>
            <a:r>
              <a:rPr lang="ja-JP" altLang="en-US" sz="4799" dirty="0">
                <a:solidFill>
                  <a:srgbClr val="4472C4"/>
                </a:solidFill>
                <a:latin typeface="BIZ UDPゴシック" panose="020B0400000000000000" pitchFamily="50" charset="-128"/>
                <a:ea typeface="BIZ UDPゴシック" panose="020B0400000000000000" pitchFamily="50" charset="-128"/>
              </a:rPr>
              <a:t>講習会用</a:t>
            </a:r>
            <a:r>
              <a:rPr lang="en-US" altLang="ja-JP" sz="4799" dirty="0">
                <a:solidFill>
                  <a:srgbClr val="4472C4"/>
                </a:solidFill>
                <a:latin typeface="BIZ UDPゴシック" panose="020B0400000000000000" pitchFamily="50" charset="-128"/>
                <a:ea typeface="BIZ UDPゴシック" panose="020B0400000000000000" pitchFamily="50" charset="-128"/>
              </a:rPr>
              <a:t>】</a:t>
            </a: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文字表示電話サービス</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（ヨメテル）を使ってみよう</a:t>
            </a:r>
          </a:p>
        </p:txBody>
      </p:sp>
      <p:pic>
        <p:nvPicPr>
          <p:cNvPr id="4" name="図 3">
            <a:extLst>
              <a:ext uri="{FF2B5EF4-FFF2-40B4-BE49-F238E27FC236}">
                <a16:creationId xmlns:a16="http://schemas.microsoft.com/office/drawing/2014/main" id="{834E14E9-A086-40C9-8680-569FECD9E2F7}"/>
              </a:ext>
            </a:extLst>
          </p:cNvPr>
          <p:cNvPicPr>
            <a:picLocks noChangeAspect="1"/>
          </p:cNvPicPr>
          <p:nvPr/>
        </p:nvPicPr>
        <p:blipFill>
          <a:blip r:embed="rId3"/>
          <a:stretch>
            <a:fillRect/>
          </a:stretch>
        </p:blipFill>
        <p:spPr>
          <a:xfrm>
            <a:off x="620029" y="5265854"/>
            <a:ext cx="3312191" cy="864253"/>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A6789AF-3702-C30B-BF04-66996E745A9C}"/>
              </a:ext>
            </a:extLst>
          </p:cNvPr>
          <p:cNvSpPr txBox="1">
            <a:spLocks/>
          </p:cNvSpPr>
          <p:nvPr/>
        </p:nvSpPr>
        <p:spPr>
          <a:xfrm>
            <a:off x="417098" y="2826091"/>
            <a:ext cx="3960000" cy="349030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ヨメテルの</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自動音声認識</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の速さは何より驚きましたね。あと、精度がかなり高くて衝撃的でしたよね。自分が笑ってて相手が喋ってるときとかもきこえてないことが多いので、「あっ電話してる」っていう感動はありました。</a:t>
            </a:r>
            <a:endParaRPr lang="en-US" altLang="ja-JP" sz="2000" b="0" dirty="0">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5F54234C-1BA4-9540-DC55-8E332FF5FE12}"/>
              </a:ext>
            </a:extLst>
          </p:cNvPr>
          <p:cNvSpPr txBox="1">
            <a:spLocks/>
          </p:cNvSpPr>
          <p:nvPr/>
        </p:nvSpPr>
        <p:spPr>
          <a:xfrm>
            <a:off x="417097" y="1070878"/>
            <a:ext cx="8309799" cy="5022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ヨメテルを利用した方の声</a:t>
            </a:r>
            <a:endParaRPr lang="en-US" altLang="ja-JP" sz="2000" b="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C846D0A8-42FA-2E45-16E1-8CC830DA0ADC}"/>
              </a:ext>
            </a:extLst>
          </p:cNvPr>
          <p:cNvSpPr/>
          <p:nvPr/>
        </p:nvSpPr>
        <p:spPr>
          <a:xfrm>
            <a:off x="417097" y="1836475"/>
            <a:ext cx="3960000" cy="888965"/>
          </a:xfrm>
          <a:prstGeom prst="rect">
            <a:avLst/>
          </a:prstGeom>
          <a:solidFill>
            <a:schemeClr val="accent2">
              <a:lumMod val="40000"/>
              <a:lumOff val="60000"/>
            </a:scheme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latin typeface="BIZ UDPゴシック" panose="020B0400000000000000" pitchFamily="50" charset="-128"/>
                <a:ea typeface="BIZ UDPゴシック" panose="020B0400000000000000" pitchFamily="50" charset="-128"/>
              </a:rPr>
              <a:t>AI</a:t>
            </a: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の速さと精度が生んだ、</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あっ電話してる！という感動</a:t>
            </a:r>
          </a:p>
        </p:txBody>
      </p:sp>
      <p:sp>
        <p:nvSpPr>
          <p:cNvPr id="13" name="正方形/長方形 12">
            <a:extLst>
              <a:ext uri="{FF2B5EF4-FFF2-40B4-BE49-F238E27FC236}">
                <a16:creationId xmlns:a16="http://schemas.microsoft.com/office/drawing/2014/main" id="{E2CF8AFC-6CA6-4825-2449-2E74D4C6862D}"/>
              </a:ext>
            </a:extLst>
          </p:cNvPr>
          <p:cNvSpPr/>
          <p:nvPr/>
        </p:nvSpPr>
        <p:spPr>
          <a:xfrm>
            <a:off x="4766896" y="1836475"/>
            <a:ext cx="3960000" cy="888965"/>
          </a:xfrm>
          <a:prstGeom prst="rect">
            <a:avLst/>
          </a:prstGeom>
          <a:solidFill>
            <a:schemeClr val="accent2">
              <a:lumMod val="40000"/>
              <a:lumOff val="60000"/>
            </a:scheme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電話だから伝わること、</a:t>
            </a:r>
            <a:endParaRPr kumimoji="1" lang="en-US" altLang="ja-JP" dirty="0">
              <a:solidFill>
                <a:sysClr val="windowText" lastClr="000000"/>
              </a:solidFill>
              <a:latin typeface="BIZ UDPゴシック" panose="020B0400000000000000" pitchFamily="50" charset="-128"/>
              <a:ea typeface="BIZ UDPゴシック" panose="020B0400000000000000" pitchFamily="50" charset="-128"/>
            </a:endParaRPr>
          </a:p>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新しい家族の会話のかたち</a:t>
            </a:r>
          </a:p>
        </p:txBody>
      </p:sp>
      <p:sp>
        <p:nvSpPr>
          <p:cNvPr id="14" name="字幕 14">
            <a:extLst>
              <a:ext uri="{FF2B5EF4-FFF2-40B4-BE49-F238E27FC236}">
                <a16:creationId xmlns:a16="http://schemas.microsoft.com/office/drawing/2014/main" id="{9C412EFC-472D-1C60-FEEE-74CD753CF7F6}"/>
              </a:ext>
            </a:extLst>
          </p:cNvPr>
          <p:cNvSpPr txBox="1">
            <a:spLocks/>
          </p:cNvSpPr>
          <p:nvPr/>
        </p:nvSpPr>
        <p:spPr>
          <a:xfrm>
            <a:off x="4763722" y="2826090"/>
            <a:ext cx="3960000" cy="3490306"/>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このヨメテルを使うようになってからは、「今から帰るよ」っていうやはり言葉のぬくもりみたいな、そこはやはりヨメテルでしか伝わらないんじゃないのかなって。全然メールだと味気ないんだけど、仕事を終わった後も何か「ご苦労さん」って感じで家に帰ってます。</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203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6148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デモ環境を</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389057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6D3B65DA-27D6-F1BE-3C5C-0CAE2E772DDF}"/>
              </a:ext>
            </a:extLst>
          </p:cNvPr>
          <p:cNvPicPr>
            <a:picLocks noChangeAspect="1"/>
          </p:cNvPicPr>
          <p:nvPr/>
        </p:nvPicPr>
        <p:blipFill rotWithShape="1">
          <a:blip r:embed="rId4"/>
          <a:srcRect r="3546"/>
          <a:stretch/>
        </p:blipFill>
        <p:spPr>
          <a:xfrm>
            <a:off x="2166204" y="2280851"/>
            <a:ext cx="5979884" cy="450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講習会会場で用意されたデモ機で電話をかけてみましょう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17157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2238702" y="1512998"/>
            <a:ext cx="5979883"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キーパッドで電話をかけたい相手先の電話番号を入力し、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B77DD137-ACFB-F38A-EAF7-7644BDF57FCD}"/>
              </a:ext>
            </a:extLst>
          </p:cNvPr>
          <p:cNvPicPr>
            <a:picLocks noChangeAspect="1"/>
          </p:cNvPicPr>
          <p:nvPr/>
        </p:nvPicPr>
        <p:blipFill>
          <a:blip r:embed="rId7"/>
          <a:srcRect l="83173" t="6133" r="6568" b="88134"/>
          <a:stretch>
            <a:fillRect/>
          </a:stretch>
        </p:blipFill>
        <p:spPr>
          <a:xfrm>
            <a:off x="4393991" y="189809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13" name="正方形/長方形 12">
            <a:extLst>
              <a:ext uri="{FF2B5EF4-FFF2-40B4-BE49-F238E27FC236}">
                <a16:creationId xmlns:a16="http://schemas.microsoft.com/office/drawing/2014/main" id="{83C18268-CC15-4F54-E2D6-18BEF8D54420}"/>
              </a:ext>
            </a:extLst>
          </p:cNvPr>
          <p:cNvSpPr/>
          <p:nvPr/>
        </p:nvSpPr>
        <p:spPr>
          <a:xfrm>
            <a:off x="4919026" y="5894025"/>
            <a:ext cx="1746178" cy="347032"/>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rgbClr val="FF0000"/>
                </a:solidFill>
                <a:latin typeface="BIZ UDPゴシック" panose="020B0400000000000000" pitchFamily="50" charset="-128"/>
                <a:ea typeface="BIZ UDPゴシック" panose="020B0400000000000000" pitchFamily="50" charset="-128"/>
              </a:rPr>
              <a:t>受話器マーク</a:t>
            </a:r>
          </a:p>
        </p:txBody>
      </p:sp>
      <p:sp>
        <p:nvSpPr>
          <p:cNvPr id="18" name="正方形/長方形 17">
            <a:extLst>
              <a:ext uri="{FF2B5EF4-FFF2-40B4-BE49-F238E27FC236}">
                <a16:creationId xmlns:a16="http://schemas.microsoft.com/office/drawing/2014/main" id="{26F3F828-EBC6-684A-7E19-21F92D6D9CBA}"/>
              </a:ext>
            </a:extLst>
          </p:cNvPr>
          <p:cNvSpPr/>
          <p:nvPr/>
        </p:nvSpPr>
        <p:spPr>
          <a:xfrm>
            <a:off x="5266057" y="3575259"/>
            <a:ext cx="2820323" cy="2043343"/>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EE2EC85-A194-71D6-8FBD-A9499948BCD6}"/>
              </a:ext>
            </a:extLst>
          </p:cNvPr>
          <p:cNvSpPr txBox="1"/>
          <p:nvPr/>
        </p:nvSpPr>
        <p:spPr>
          <a:xfrm>
            <a:off x="4712059" y="3335022"/>
            <a:ext cx="3835041" cy="1475917"/>
          </a:xfrm>
          <a:prstGeom prst="rect">
            <a:avLst/>
          </a:prstGeom>
          <a:noFill/>
        </p:spPr>
        <p:txBody>
          <a:bodyPr wrap="square">
            <a:spAutoFit/>
          </a:bodyPr>
          <a:lstStyle/>
          <a:p>
            <a:pPr>
              <a:lnSpc>
                <a:spcPct val="130000"/>
              </a:lnSpc>
            </a:pPr>
            <a:r>
              <a:rPr lang="ja-JP" altLang="ja-JP"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※デモ機のヨメテル同士の通話では</a:t>
            </a:r>
            <a:r>
              <a:rPr lang="ja-JP" altLang="en-US"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a:t>
            </a:r>
            <a:r>
              <a:rPr lang="ja-JP" altLang="ja-JP" sz="1800" dirty="0">
                <a:solidFill>
                  <a:schemeClr val="accent1"/>
                </a:solidFill>
                <a:effectLst/>
                <a:latin typeface="BIZ UDPゴシック" panose="020B0400000000000000" pitchFamily="50" charset="-128"/>
                <a:ea typeface="BIZ UDPゴシック" panose="020B0400000000000000" pitchFamily="50" charset="-128"/>
                <a:cs typeface="游明朝" panose="02020400000000000000" pitchFamily="18" charset="-128"/>
              </a:rPr>
              <a:t>自動音声ガイドは「通話相手もヨメテルを使用しています」というガイダンスが流れますのでご注意ください</a:t>
            </a:r>
          </a:p>
        </p:txBody>
      </p:sp>
    </p:spTree>
    <p:extLst>
      <p:ext uri="{BB962C8B-B14F-4D97-AF65-F5344CB8AC3E}">
        <p14:creationId xmlns:p14="http://schemas.microsoft.com/office/powerpoint/2010/main" val="216023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pic>
        <p:nvPicPr>
          <p:cNvPr id="5" name="図 4">
            <a:extLst>
              <a:ext uri="{FF2B5EF4-FFF2-40B4-BE49-F238E27FC236}">
                <a16:creationId xmlns:a16="http://schemas.microsoft.com/office/drawing/2014/main" id="{7539837A-C943-CBFA-29A2-87579FFFB1D1}"/>
              </a:ext>
            </a:extLst>
          </p:cNvPr>
          <p:cNvPicPr>
            <a:picLocks noChangeAspect="1"/>
          </p:cNvPicPr>
          <p:nvPr/>
        </p:nvPicPr>
        <p:blipFill>
          <a:blip r:embed="rId4"/>
          <a:stretch>
            <a:fillRect/>
          </a:stretch>
        </p:blipFill>
        <p:spPr>
          <a:xfrm>
            <a:off x="3502575" y="2302075"/>
            <a:ext cx="4279763"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781567" y="5609984"/>
            <a:ext cx="1363512" cy="531629"/>
          </a:xfrm>
          <a:prstGeom prst="rect">
            <a:avLst/>
          </a:prstGeom>
        </p:spPr>
      </p:pic>
      <p:pic>
        <p:nvPicPr>
          <p:cNvPr id="25" name="図 24">
            <a:extLst>
              <a:ext uri="{FF2B5EF4-FFF2-40B4-BE49-F238E27FC236}">
                <a16:creationId xmlns:a16="http://schemas.microsoft.com/office/drawing/2014/main" id="{5844D211-9395-0591-AEBA-849540BB45FA}"/>
              </a:ext>
            </a:extLst>
          </p:cNvPr>
          <p:cNvPicPr>
            <a:picLocks noChangeAspect="1"/>
          </p:cNvPicPr>
          <p:nvPr/>
        </p:nvPicPr>
        <p:blipFill rotWithShape="1">
          <a:blip r:embed="rId4"/>
          <a:srcRect l="25256" t="11911" r="63885" b="83888"/>
          <a:stretch/>
        </p:blipFill>
        <p:spPr>
          <a:xfrm>
            <a:off x="4769748" y="1945307"/>
            <a:ext cx="755818" cy="304931"/>
          </a:xfrm>
          <a:custGeom>
            <a:avLst/>
            <a:gdLst>
              <a:gd name="connsiteX0" fmla="*/ 202708 w 1260000"/>
              <a:gd name="connsiteY0" fmla="*/ 0 h 508341"/>
              <a:gd name="connsiteX1" fmla="*/ 1057292 w 1260000"/>
              <a:gd name="connsiteY1" fmla="*/ 0 h 508341"/>
              <a:gd name="connsiteX2" fmla="*/ 1260000 w 1260000"/>
              <a:gd name="connsiteY2" fmla="*/ 254171 h 508341"/>
              <a:gd name="connsiteX3" fmla="*/ 1057292 w 1260000"/>
              <a:gd name="connsiteY3" fmla="*/ 508341 h 508341"/>
              <a:gd name="connsiteX4" fmla="*/ 202708 w 1260000"/>
              <a:gd name="connsiteY4" fmla="*/ 508341 h 508341"/>
              <a:gd name="connsiteX5" fmla="*/ 0 w 1260000"/>
              <a:gd name="connsiteY5" fmla="*/ 254171 h 508341"/>
              <a:gd name="connsiteX6" fmla="*/ 202708 w 1260000"/>
              <a:gd name="connsiteY6" fmla="*/ 0 h 5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508341">
                <a:moveTo>
                  <a:pt x="202708" y="0"/>
                </a:moveTo>
                <a:lnTo>
                  <a:pt x="1057292" y="0"/>
                </a:lnTo>
                <a:cubicBezTo>
                  <a:pt x="1169234" y="0"/>
                  <a:pt x="1260000" y="113788"/>
                  <a:pt x="1260000" y="254171"/>
                </a:cubicBezTo>
                <a:cubicBezTo>
                  <a:pt x="1260000" y="394553"/>
                  <a:pt x="1169234" y="508341"/>
                  <a:pt x="1057292" y="508341"/>
                </a:cubicBezTo>
                <a:lnTo>
                  <a:pt x="202708" y="508341"/>
                </a:lnTo>
                <a:cubicBezTo>
                  <a:pt x="90767" y="508341"/>
                  <a:pt x="0" y="394553"/>
                  <a:pt x="0" y="254171"/>
                </a:cubicBezTo>
                <a:cubicBezTo>
                  <a:pt x="0" y="113788"/>
                  <a:pt x="90767" y="0"/>
                  <a:pt x="202708" y="0"/>
                </a:cubicBezTo>
                <a:close/>
              </a:path>
            </a:pathLst>
          </a:custGeom>
        </p:spPr>
      </p:pic>
      <p:sp>
        <p:nvSpPr>
          <p:cNvPr id="8" name="タイトル 1">
            <a:extLst>
              <a:ext uri="{FF2B5EF4-FFF2-40B4-BE49-F238E27FC236}">
                <a16:creationId xmlns:a16="http://schemas.microsoft.com/office/drawing/2014/main" id="{12731468-B440-D53A-3A82-EB3834C08ACC}"/>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1B1B061A-4543-1412-F786-16DE5C9DEA5D}"/>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デモ環境で電話を受けてみよう</a:t>
            </a:r>
          </a:p>
        </p:txBody>
      </p:sp>
      <p:sp>
        <p:nvSpPr>
          <p:cNvPr id="10" name="字幕 14">
            <a:extLst>
              <a:ext uri="{FF2B5EF4-FFF2-40B4-BE49-F238E27FC236}">
                <a16:creationId xmlns:a16="http://schemas.microsoft.com/office/drawing/2014/main" id="{5505AE47-0213-ACDA-8703-90EB4D36F12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デモ環境で電話を受けてみましょう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8069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552B8DF-B4BD-28E9-6659-BC9DE7B39B62}"/>
              </a:ext>
            </a:extLst>
          </p:cNvPr>
          <p:cNvPicPr>
            <a:picLocks noChangeAspect="1"/>
          </p:cNvPicPr>
          <p:nvPr/>
        </p:nvPicPr>
        <p:blipFill>
          <a:blip r:embed="rId4"/>
          <a:stretch>
            <a:fillRect/>
          </a:stretch>
        </p:blipFill>
        <p:spPr>
          <a:xfrm>
            <a:off x="3491429" y="2261849"/>
            <a:ext cx="4249280" cy="449923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ED48CA7-5182-ABFE-301C-C1BE23672522}"/>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27" name="図 26">
            <a:extLst>
              <a:ext uri="{FF2B5EF4-FFF2-40B4-BE49-F238E27FC236}">
                <a16:creationId xmlns:a16="http://schemas.microsoft.com/office/drawing/2014/main" id="{B935279D-ABA1-86A4-8B30-5B67D612FBAA}"/>
              </a:ext>
            </a:extLst>
          </p:cNvPr>
          <p:cNvPicPr>
            <a:picLocks noChangeAspect="1"/>
          </p:cNvPicPr>
          <p:nvPr/>
        </p:nvPicPr>
        <p:blipFill rotWithShape="1">
          <a:blip r:embed="rId4"/>
          <a:srcRect l="42286" t="4220" r="51466" b="89879"/>
          <a:stretch/>
        </p:blipFill>
        <p:spPr>
          <a:xfrm>
            <a:off x="4717547" y="1911849"/>
            <a:ext cx="360099" cy="360099"/>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p:spPr>
      </p:pic>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7" name="タイトル 1">
            <a:extLst>
              <a:ext uri="{FF2B5EF4-FFF2-40B4-BE49-F238E27FC236}">
                <a16:creationId xmlns:a16="http://schemas.microsoft.com/office/drawing/2014/main" id="{9906CB70-3546-DD59-FE8F-D33F411C08E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8" name="タイトル 1">
            <a:extLst>
              <a:ext uri="{FF2B5EF4-FFF2-40B4-BE49-F238E27FC236}">
                <a16:creationId xmlns:a16="http://schemas.microsoft.com/office/drawing/2014/main" id="{9BA29BE9-EB1B-7853-54A2-3E74F26F76A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デモ環境で電話を受けてみよう</a:t>
            </a:r>
          </a:p>
        </p:txBody>
      </p:sp>
      <p:sp>
        <p:nvSpPr>
          <p:cNvPr id="9" name="字幕 14">
            <a:extLst>
              <a:ext uri="{FF2B5EF4-FFF2-40B4-BE49-F238E27FC236}">
                <a16:creationId xmlns:a16="http://schemas.microsoft.com/office/drawing/2014/main" id="{573BF144-11BF-A13F-9F4D-6AC0525F43D6}"/>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デモ環境で電話を受けてみましょう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5596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64098625-58AD-39CA-661A-BD99EE009A34}"/>
              </a:ext>
            </a:extLst>
          </p:cNvPr>
          <p:cNvPicPr>
            <a:picLocks noChangeAspect="1"/>
          </p:cNvPicPr>
          <p:nvPr/>
        </p:nvPicPr>
        <p:blipFill>
          <a:blip r:embed="rId4"/>
          <a:stretch>
            <a:fillRect/>
          </a:stretch>
        </p:blipFill>
        <p:spPr>
          <a:xfrm>
            <a:off x="5707241" y="2282580"/>
            <a:ext cx="2275591" cy="4428000"/>
          </a:xfrm>
          <a:prstGeom prst="rect">
            <a:avLst/>
          </a:prstGeom>
        </p:spPr>
      </p:pic>
      <p:pic>
        <p:nvPicPr>
          <p:cNvPr id="13" name="図 12" descr="テキスト, 手紙&#10;&#10;自動的に生成された説明">
            <a:extLst>
              <a:ext uri="{FF2B5EF4-FFF2-40B4-BE49-F238E27FC236}">
                <a16:creationId xmlns:a16="http://schemas.microsoft.com/office/drawing/2014/main" id="{04E1C4ED-9441-1E17-BB65-FDB99985BE0E}"/>
              </a:ext>
            </a:extLst>
          </p:cNvPr>
          <p:cNvPicPr>
            <a:picLocks noChangeAspect="1"/>
          </p:cNvPicPr>
          <p:nvPr/>
        </p:nvPicPr>
        <p:blipFill>
          <a:blip r:embed="rId5"/>
          <a:stretch>
            <a:fillRect/>
          </a:stretch>
        </p:blipFill>
        <p:spPr>
          <a:xfrm>
            <a:off x="1248628" y="2279351"/>
            <a:ext cx="2277550"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デモ環境で通話してみよう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デモ環境で通話してみましょう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98569" y="1512998"/>
            <a:ext cx="3375131" cy="755720"/>
          </a:xfrm>
          <a:prstGeom prst="rect">
            <a:avLst/>
          </a:prstGeom>
          <a:noFill/>
        </p:spPr>
        <p:txBody>
          <a:bodyPr wrap="square" lIns="72000" rtlCol="0" anchor="ctr">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ある程度会話した後、</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「終了する」を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18461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通話画面に文字が表示されるか</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確認します</a:t>
            </a:r>
          </a:p>
        </p:txBody>
      </p:sp>
      <p:sp>
        <p:nvSpPr>
          <p:cNvPr id="4" name="テキスト ボックス 3">
            <a:extLst>
              <a:ext uri="{FF2B5EF4-FFF2-40B4-BE49-F238E27FC236}">
                <a16:creationId xmlns:a16="http://schemas.microsoft.com/office/drawing/2014/main" id="{C16DF7CD-6E9C-F629-9D5A-D1AA548B00BD}"/>
              </a:ext>
            </a:extLst>
          </p:cNvPr>
          <p:cNvSpPr txBox="1"/>
          <p:nvPr/>
        </p:nvSpPr>
        <p:spPr>
          <a:xfrm>
            <a:off x="3569315" y="4264889"/>
            <a:ext cx="2107989" cy="1475917"/>
          </a:xfrm>
          <a:prstGeom prst="rect">
            <a:avLst/>
          </a:prstGeom>
          <a:noFill/>
        </p:spPr>
        <p:txBody>
          <a:bodyPr wrap="square" lIns="36000" tIns="45720" rIns="36000" bIns="45720" rtlCol="0" anchor="t">
            <a:spAutoFit/>
          </a:bodyPr>
          <a:lstStyle/>
          <a:p>
            <a:pPr>
              <a:lnSpc>
                <a:spcPct val="130000"/>
              </a:lnSpc>
            </a:pPr>
            <a:r>
              <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文字が表示されることを確認したら、実際に会話してみましょう</a:t>
            </a:r>
          </a:p>
        </p:txBody>
      </p:sp>
      <p:cxnSp>
        <p:nvCxnSpPr>
          <p:cNvPr id="7" name="直線矢印コネクタ 6">
            <a:extLst>
              <a:ext uri="{FF2B5EF4-FFF2-40B4-BE49-F238E27FC236}">
                <a16:creationId xmlns:a16="http://schemas.microsoft.com/office/drawing/2014/main" id="{F9917D3A-994C-1ED9-93C1-62E421F96C3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62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590397" y="2313608"/>
            <a:ext cx="700885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サービスの利用について</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Tree>
    <p:extLst>
      <p:ext uri="{BB962C8B-B14F-4D97-AF65-F5344CB8AC3E}">
        <p14:creationId xmlns:p14="http://schemas.microsoft.com/office/powerpoint/2010/main" val="3485861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利用料金体系について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236184"/>
            <a:ext cx="8309799" cy="8835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料金体系は「月額料なしプラン」と「月額料ありプラン」の</a:t>
            </a:r>
            <a:r>
              <a:rPr lang="en-US" altLang="ja-JP" sz="2000" b="0" dirty="0">
                <a:latin typeface="BIZ UDPゴシック" panose="020B0400000000000000" pitchFamily="50" charset="-128"/>
                <a:ea typeface="BIZ UDPゴシック" panose="020B0400000000000000" pitchFamily="50" charset="-128"/>
              </a:rPr>
              <a:t>2</a:t>
            </a:r>
            <a:r>
              <a:rPr lang="ja-JP" altLang="en-US" sz="2000" b="0" dirty="0">
                <a:latin typeface="BIZ UDPゴシック" panose="020B0400000000000000" pitchFamily="50" charset="-128"/>
                <a:ea typeface="BIZ UDPゴシック" panose="020B0400000000000000" pitchFamily="50" charset="-128"/>
              </a:rPr>
              <a:t>種類があります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B6449E6-019D-697C-DAA2-5FCC3C8DEF65}"/>
              </a:ext>
            </a:extLst>
          </p:cNvPr>
          <p:cNvSpPr/>
          <p:nvPr/>
        </p:nvSpPr>
        <p:spPr>
          <a:xfrm>
            <a:off x="486149" y="2791326"/>
            <a:ext cx="3763478" cy="3441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800"/>
              </a:lnSpc>
              <a:spcAft>
                <a:spcPts val="1200"/>
              </a:spcAft>
            </a:pPr>
            <a:r>
              <a:rPr kumimoji="1" lang="ja-JP" altLang="en-US" dirty="0">
                <a:solidFill>
                  <a:srgbClr val="00ACDB"/>
                </a:solidFill>
                <a:latin typeface="BIZ UDPゴシック" panose="020B0400000000000000" pitchFamily="50" charset="-128"/>
                <a:ea typeface="BIZ UDPゴシック" panose="020B0400000000000000" pitchFamily="50" charset="-128"/>
              </a:rPr>
              <a:t>月額料</a:t>
            </a:r>
            <a:r>
              <a:rPr lang="ja-JP" altLang="en-US" dirty="0">
                <a:solidFill>
                  <a:srgbClr val="FF0000"/>
                </a:solidFill>
                <a:latin typeface="BIZ UDPゴシック" panose="020B0400000000000000" pitchFamily="50" charset="-128"/>
                <a:ea typeface="BIZ UDPゴシック" panose="020B0400000000000000" pitchFamily="50" charset="-128"/>
              </a:rPr>
              <a:t>　</a:t>
            </a:r>
            <a:br>
              <a:rPr lang="en-US" altLang="ja-JP" dirty="0">
                <a:solidFill>
                  <a:srgbClr val="FF0000"/>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通話料（固定電話着）　</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spcAft>
                <a:spcPts val="1200"/>
              </a:spcAft>
            </a:pPr>
            <a:r>
              <a:rPr kumimoji="1" lang="ja-JP" altLang="en-US" dirty="0">
                <a:solidFill>
                  <a:schemeClr val="tx1"/>
                </a:solidFill>
                <a:latin typeface="BIZ UDPゴシック" panose="020B0400000000000000" pitchFamily="50" charset="-128"/>
                <a:ea typeface="BIZ UDPゴシック" panose="020B0400000000000000" pitchFamily="50" charset="-128"/>
              </a:rPr>
              <a:t>　１６．５円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分（税抜き</a:t>
            </a:r>
            <a:r>
              <a:rPr kumimoji="1" lang="en-US" altLang="ja-JP" dirty="0">
                <a:solidFill>
                  <a:schemeClr val="tx1"/>
                </a:solidFill>
                <a:latin typeface="BIZ UDPゴシック" panose="020B0400000000000000" pitchFamily="50" charset="-128"/>
                <a:ea typeface="BIZ UDPゴシック" panose="020B0400000000000000" pitchFamily="50" charset="-128"/>
              </a:rPr>
              <a:t>15</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a:t>
            </a:r>
            <a:r>
              <a:rPr lang="en-US" altLang="ja-JP" dirty="0">
                <a:solidFill>
                  <a:srgbClr val="00ACDB"/>
                </a:solidFill>
                <a:latin typeface="BIZ UDPゴシック" panose="020B0400000000000000" pitchFamily="50" charset="-128"/>
                <a:ea typeface="BIZ UDPゴシック" panose="020B0400000000000000" pitchFamily="50" charset="-128"/>
              </a:rPr>
              <a:t>(</a:t>
            </a:r>
            <a:r>
              <a:rPr lang="ja-JP" altLang="en-US" dirty="0">
                <a:solidFill>
                  <a:srgbClr val="00ACDB"/>
                </a:solidFill>
                <a:latin typeface="BIZ UDPゴシック" panose="020B0400000000000000" pitchFamily="50" charset="-128"/>
                <a:ea typeface="BIZ UDPゴシック" panose="020B0400000000000000" pitchFamily="50" charset="-128"/>
              </a:rPr>
              <a:t>携帯電話着</a:t>
            </a:r>
            <a:r>
              <a:rPr lang="en-US" altLang="ja-JP" dirty="0">
                <a:solidFill>
                  <a:srgbClr val="00ACDB"/>
                </a:solidFill>
                <a:latin typeface="BIZ UDPゴシック" panose="020B0400000000000000" pitchFamily="50" charset="-128"/>
                <a:ea typeface="BIZ UDPゴシック" panose="020B0400000000000000" pitchFamily="50" charset="-128"/>
              </a:rPr>
              <a:t>)</a:t>
            </a:r>
          </a:p>
          <a:p>
            <a:pPr>
              <a:lnSpc>
                <a:spcPts val="2800"/>
              </a:lnSpc>
              <a:spcAft>
                <a:spcPts val="1200"/>
              </a:spcAft>
            </a:pPr>
            <a:r>
              <a:rPr lang="ja-JP" altLang="en-US" dirty="0">
                <a:solidFill>
                  <a:schemeClr val="tx1"/>
                </a:solidFill>
                <a:latin typeface="BIZ UDPゴシック" panose="020B0400000000000000" pitchFamily="50" charset="-128"/>
                <a:ea typeface="BIZ UDPゴシック" panose="020B0400000000000000" pitchFamily="50" charset="-128"/>
              </a:rPr>
              <a:t>　</a:t>
            </a:r>
            <a:r>
              <a:rPr lang="en-US" altLang="ja-JP" dirty="0">
                <a:solidFill>
                  <a:schemeClr val="tx1"/>
                </a:solidFill>
                <a:latin typeface="BIZ UDPゴシック" panose="020B0400000000000000" pitchFamily="50" charset="-128"/>
                <a:ea typeface="BIZ UDPゴシック" panose="020B0400000000000000" pitchFamily="50" charset="-128"/>
              </a:rPr>
              <a:t>44</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分（税抜き</a:t>
            </a:r>
            <a:r>
              <a:rPr lang="en-US" altLang="ja-JP" dirty="0">
                <a:solidFill>
                  <a:schemeClr val="tx1"/>
                </a:solidFill>
                <a:latin typeface="BIZ UDPゴシック" panose="020B0400000000000000" pitchFamily="50" charset="-128"/>
                <a:ea typeface="BIZ UDPゴシック" panose="020B0400000000000000" pitchFamily="50" charset="-128"/>
              </a:rPr>
              <a:t>40</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緊急通報・フリーダイヤル</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9CBC18FC-6C22-2BCE-860F-F1DF41BF47F5}"/>
              </a:ext>
            </a:extLst>
          </p:cNvPr>
          <p:cNvSpPr/>
          <p:nvPr/>
        </p:nvSpPr>
        <p:spPr>
          <a:xfrm>
            <a:off x="4786361" y="2792930"/>
            <a:ext cx="3763478" cy="3439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2800"/>
              </a:lnSpc>
              <a:spcAft>
                <a:spcPts val="1200"/>
              </a:spcAft>
            </a:pPr>
            <a:r>
              <a:rPr kumimoji="1" lang="ja-JP" altLang="en-US" dirty="0">
                <a:solidFill>
                  <a:srgbClr val="00ACDB"/>
                </a:solidFill>
                <a:latin typeface="BIZ UDPゴシック" panose="020B0400000000000000" pitchFamily="50" charset="-128"/>
                <a:ea typeface="BIZ UDPゴシック" panose="020B0400000000000000" pitchFamily="50" charset="-128"/>
              </a:rPr>
              <a:t>月額料</a:t>
            </a:r>
            <a:r>
              <a:rPr lang="ja-JP" altLang="en-US" dirty="0">
                <a:solidFill>
                  <a:srgbClr val="FF0000"/>
                </a:solidFill>
                <a:latin typeface="BIZ UDPゴシック" panose="020B0400000000000000" pitchFamily="50" charset="-128"/>
                <a:ea typeface="BIZ UDPゴシック" panose="020B0400000000000000" pitchFamily="50" charset="-128"/>
              </a:rPr>
              <a:t>　</a:t>
            </a:r>
            <a:br>
              <a:rPr lang="en-US" altLang="ja-JP" dirty="0">
                <a:solidFill>
                  <a:srgbClr val="FF0000"/>
                </a:solidFill>
                <a:latin typeface="BIZ UDPゴシック" panose="020B0400000000000000" pitchFamily="50" charset="-128"/>
                <a:ea typeface="BIZ UDPゴシック" panose="020B0400000000000000" pitchFamily="50" charset="-128"/>
              </a:rPr>
            </a:br>
            <a:r>
              <a:rPr lang="ja-JP" altLang="en-US" dirty="0">
                <a:solidFill>
                  <a:srgbClr val="FF0000"/>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178.2</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月（税抜き</a:t>
            </a:r>
            <a:r>
              <a:rPr kumimoji="1" lang="en-US" altLang="ja-JP" dirty="0">
                <a:solidFill>
                  <a:schemeClr val="tx1"/>
                </a:solidFill>
                <a:latin typeface="BIZ UDPゴシック" panose="020B0400000000000000" pitchFamily="50" charset="-128"/>
                <a:ea typeface="BIZ UDPゴシック" panose="020B0400000000000000" pitchFamily="50" charset="-128"/>
              </a:rPr>
              <a:t>162</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通話料（固定電話着）　</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spcAft>
                <a:spcPts val="1200"/>
              </a:spcAft>
            </a:pP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．５円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分（税抜き</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円</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通話料</a:t>
            </a:r>
            <a:r>
              <a:rPr lang="en-US" altLang="ja-JP" dirty="0">
                <a:solidFill>
                  <a:srgbClr val="00ACDB"/>
                </a:solidFill>
                <a:latin typeface="BIZ UDPゴシック" panose="020B0400000000000000" pitchFamily="50" charset="-128"/>
                <a:ea typeface="BIZ UDPゴシック" panose="020B0400000000000000" pitchFamily="50" charset="-128"/>
              </a:rPr>
              <a:t>(</a:t>
            </a:r>
            <a:r>
              <a:rPr lang="ja-JP" altLang="en-US" dirty="0">
                <a:solidFill>
                  <a:srgbClr val="00ACDB"/>
                </a:solidFill>
                <a:latin typeface="BIZ UDPゴシック" panose="020B0400000000000000" pitchFamily="50" charset="-128"/>
                <a:ea typeface="BIZ UDPゴシック" panose="020B0400000000000000" pitchFamily="50" charset="-128"/>
              </a:rPr>
              <a:t>携帯電話着</a:t>
            </a:r>
            <a:r>
              <a:rPr lang="en-US" altLang="ja-JP" dirty="0">
                <a:solidFill>
                  <a:srgbClr val="00ACDB"/>
                </a:solidFill>
                <a:latin typeface="BIZ UDPゴシック" panose="020B0400000000000000" pitchFamily="50" charset="-128"/>
                <a:ea typeface="BIZ UDPゴシック" panose="020B0400000000000000" pitchFamily="50" charset="-128"/>
              </a:rPr>
              <a:t>)</a:t>
            </a:r>
          </a:p>
          <a:p>
            <a:pPr>
              <a:lnSpc>
                <a:spcPts val="2800"/>
              </a:lnSpc>
              <a:spcAft>
                <a:spcPts val="1200"/>
              </a:spcAft>
            </a:pPr>
            <a:r>
              <a:rPr lang="en-US" altLang="ja-JP" dirty="0">
                <a:solidFill>
                  <a:schemeClr val="tx1"/>
                </a:solidFill>
                <a:latin typeface="BIZ UDPゴシック" panose="020B0400000000000000" pitchFamily="50" charset="-128"/>
                <a:ea typeface="BIZ UDPゴシック" panose="020B0400000000000000" pitchFamily="50" charset="-128"/>
              </a:rPr>
              <a:t>33</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分（税抜き</a:t>
            </a:r>
            <a:r>
              <a:rPr lang="en-US" altLang="ja-JP" dirty="0">
                <a:solidFill>
                  <a:schemeClr val="tx1"/>
                </a:solidFill>
                <a:latin typeface="BIZ UDPゴシック" panose="020B0400000000000000" pitchFamily="50" charset="-128"/>
                <a:ea typeface="BIZ UDPゴシック" panose="020B0400000000000000" pitchFamily="50" charset="-128"/>
              </a:rPr>
              <a:t>30</a:t>
            </a:r>
            <a:r>
              <a:rPr lang="ja-JP" altLang="en-US" dirty="0">
                <a:solidFill>
                  <a:schemeClr val="tx1"/>
                </a:solidFill>
                <a:latin typeface="BIZ UDPゴシック" panose="020B0400000000000000" pitchFamily="50" charset="-128"/>
                <a:ea typeface="BIZ UDPゴシック" panose="020B0400000000000000" pitchFamily="50" charset="-128"/>
              </a:rPr>
              <a:t>円</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分）</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00ACDB"/>
                </a:solidFill>
                <a:latin typeface="BIZ UDPゴシック" panose="020B0400000000000000" pitchFamily="50" charset="-128"/>
                <a:ea typeface="BIZ UDPゴシック" panose="020B0400000000000000" pitchFamily="50" charset="-128"/>
              </a:rPr>
              <a:t>緊急通報・フリーダイヤル</a:t>
            </a:r>
            <a:endParaRPr lang="en-US" altLang="ja-JP" dirty="0">
              <a:solidFill>
                <a:srgbClr val="00ACDB"/>
              </a:solidFill>
              <a:latin typeface="BIZ UDPゴシック" panose="020B0400000000000000" pitchFamily="50" charset="-128"/>
              <a:ea typeface="BIZ UDPゴシック" panose="020B0400000000000000" pitchFamily="50" charset="-128"/>
            </a:endParaRPr>
          </a:p>
          <a:p>
            <a:pPr>
              <a:lnSpc>
                <a:spcPts val="2800"/>
              </a:lnSpc>
            </a:pPr>
            <a:r>
              <a:rPr kumimoji="1" lang="ja-JP" altLang="en-US" dirty="0">
                <a:solidFill>
                  <a:schemeClr val="tx1"/>
                </a:solidFill>
                <a:latin typeface="BIZ UDPゴシック" panose="020B0400000000000000" pitchFamily="50" charset="-128"/>
                <a:ea typeface="BIZ UDPゴシック" panose="020B0400000000000000" pitchFamily="50" charset="-128"/>
              </a:rPr>
              <a:t>無料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68663462-B92D-5DA5-5632-3B16038BDAF1}"/>
              </a:ext>
            </a:extLst>
          </p:cNvPr>
          <p:cNvSpPr/>
          <p:nvPr/>
        </p:nvSpPr>
        <p:spPr>
          <a:xfrm>
            <a:off x="488888" y="2334126"/>
            <a:ext cx="3763478" cy="457200"/>
          </a:xfrm>
          <a:prstGeom prst="roundRect">
            <a:avLst/>
          </a:prstGeom>
          <a:solidFill>
            <a:srgbClr val="00ACDB"/>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月額料なしプラン</a:t>
            </a:r>
          </a:p>
        </p:txBody>
      </p:sp>
      <p:sp>
        <p:nvSpPr>
          <p:cNvPr id="12" name="四角形: 角を丸くする 11">
            <a:extLst>
              <a:ext uri="{FF2B5EF4-FFF2-40B4-BE49-F238E27FC236}">
                <a16:creationId xmlns:a16="http://schemas.microsoft.com/office/drawing/2014/main" id="{9E3F276D-2F2B-FD61-B7CF-29B4E87C962B}"/>
              </a:ext>
            </a:extLst>
          </p:cNvPr>
          <p:cNvSpPr/>
          <p:nvPr/>
        </p:nvSpPr>
        <p:spPr>
          <a:xfrm>
            <a:off x="4783622" y="2330747"/>
            <a:ext cx="3763478" cy="457200"/>
          </a:xfrm>
          <a:prstGeom prst="roundRect">
            <a:avLst/>
          </a:prstGeom>
          <a:solidFill>
            <a:srgbClr val="00ACDB"/>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月額料ありプラン</a:t>
            </a:r>
          </a:p>
        </p:txBody>
      </p:sp>
      <p:sp>
        <p:nvSpPr>
          <p:cNvPr id="14" name="四角形: 角を丸くする 13">
            <a:extLst>
              <a:ext uri="{FF2B5EF4-FFF2-40B4-BE49-F238E27FC236}">
                <a16:creationId xmlns:a16="http://schemas.microsoft.com/office/drawing/2014/main" id="{A58FFD31-A526-5AB2-6446-015BCA83BFF7}"/>
              </a:ext>
            </a:extLst>
          </p:cNvPr>
          <p:cNvSpPr/>
          <p:nvPr/>
        </p:nvSpPr>
        <p:spPr>
          <a:xfrm>
            <a:off x="496107" y="2348317"/>
            <a:ext cx="3763478" cy="4010441"/>
          </a:xfrm>
          <a:prstGeom prst="roundRect">
            <a:avLst>
              <a:gd name="adj" fmla="val 1307"/>
            </a:avLst>
          </a:prstGeom>
          <a:noFill/>
          <a:ln w="28575">
            <a:solidFill>
              <a:srgbClr val="00ACD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C70C04D9-CB5F-79F2-2CE5-E87846CA217D}"/>
              </a:ext>
            </a:extLst>
          </p:cNvPr>
          <p:cNvSpPr/>
          <p:nvPr/>
        </p:nvSpPr>
        <p:spPr>
          <a:xfrm>
            <a:off x="4793583" y="2348317"/>
            <a:ext cx="3753517" cy="4010441"/>
          </a:xfrm>
          <a:prstGeom prst="roundRect">
            <a:avLst>
              <a:gd name="adj" fmla="val 1307"/>
            </a:avLst>
          </a:prstGeom>
          <a:noFill/>
          <a:ln w="28575">
            <a:solidFill>
              <a:srgbClr val="00ACDB"/>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21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ヨメテルの使用条件について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8" name="字幕 14">
            <a:extLst>
              <a:ext uri="{FF2B5EF4-FFF2-40B4-BE49-F238E27FC236}">
                <a16:creationId xmlns:a16="http://schemas.microsoft.com/office/drawing/2014/main" id="{374F90F1-7A65-E0C3-0EDF-02FA89BA0E74}"/>
              </a:ext>
            </a:extLst>
          </p:cNvPr>
          <p:cNvSpPr txBox="1">
            <a:spLocks/>
          </p:cNvSpPr>
          <p:nvPr/>
        </p:nvSpPr>
        <p:spPr>
          <a:xfrm>
            <a:off x="417097" y="109313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電話で相手の声がきこえにくいことがある</a:t>
            </a:r>
            <a:br>
              <a:rPr lang="ja-JP" altLang="en-US" sz="2000" b="0" dirty="0">
                <a:latin typeface="BIZ UDPゴシック" panose="020B0400000000000000" pitchFamily="50" charset="-128"/>
                <a:ea typeface="BIZ UDPゴシック" panose="020B0400000000000000" pitchFamily="50" charset="-128"/>
              </a:rPr>
            </a:br>
            <a:r>
              <a:rPr lang="ja-JP" altLang="en-US" sz="2000" b="0" dirty="0">
                <a:latin typeface="BIZ UDPゴシック" panose="020B0400000000000000" pitchFamily="50" charset="-128"/>
                <a:ea typeface="BIZ UDPゴシック" panose="020B0400000000000000" pitchFamily="50" charset="-128"/>
              </a:rPr>
              <a:t>以下の条件を満たしていればヨメテルをお使いいただくことができます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9" name="字幕 14">
            <a:extLst>
              <a:ext uri="{FF2B5EF4-FFF2-40B4-BE49-F238E27FC236}">
                <a16:creationId xmlns:a16="http://schemas.microsoft.com/office/drawing/2014/main" id="{FD7B0C04-4F10-A6D2-0D0E-589393198912}"/>
              </a:ext>
            </a:extLst>
          </p:cNvPr>
          <p:cNvSpPr txBox="1">
            <a:spLocks/>
          </p:cNvSpPr>
          <p:nvPr/>
        </p:nvSpPr>
        <p:spPr>
          <a:xfrm>
            <a:off x="535259" y="2102007"/>
            <a:ext cx="8191636" cy="40815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①スマートフォンを所有していること</a:t>
            </a:r>
            <a:endParaRPr lang="en-US" altLang="ja-JP" sz="20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ヨメテルのご利用にはスマートフォンが必要です（</a:t>
            </a:r>
            <a:r>
              <a:rPr lang="en-US" altLang="ja-JP" sz="1800" b="0" dirty="0">
                <a:latin typeface="BIZ UDPゴシック" panose="020B0400000000000000" pitchFamily="50" charset="-128"/>
                <a:ea typeface="BIZ UDPゴシック" panose="020B0400000000000000" pitchFamily="50" charset="-128"/>
              </a:rPr>
              <a:t>iOS</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Android</a:t>
            </a:r>
            <a:r>
              <a:rPr lang="ja-JP" altLang="en-US" sz="1800" b="0" dirty="0">
                <a:latin typeface="BIZ UDPゴシック" panose="020B0400000000000000" pitchFamily="50" charset="-128"/>
                <a:ea typeface="BIZ UDPゴシック" panose="020B0400000000000000" pitchFamily="50" charset="-128"/>
              </a:rPr>
              <a:t>）。</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②</a:t>
            </a:r>
            <a:r>
              <a:rPr lang="en-US" altLang="ja-JP" sz="2000" b="0" dirty="0">
                <a:solidFill>
                  <a:schemeClr val="accent1"/>
                </a:solidFill>
                <a:latin typeface="BIZ UDPゴシック" panose="020B0400000000000000" pitchFamily="50" charset="-128"/>
                <a:ea typeface="BIZ UDPゴシック" panose="020B0400000000000000" pitchFamily="50" charset="-128"/>
              </a:rPr>
              <a:t>4G </a:t>
            </a:r>
            <a:r>
              <a:rPr lang="ja-JP" altLang="en-US" sz="2000" b="0" dirty="0">
                <a:solidFill>
                  <a:schemeClr val="accent1"/>
                </a:solidFill>
                <a:latin typeface="BIZ UDPゴシック" panose="020B0400000000000000" pitchFamily="50" charset="-128"/>
                <a:ea typeface="BIZ UDPゴシック" panose="020B0400000000000000" pitchFamily="50" charset="-128"/>
              </a:rPr>
              <a:t>や </a:t>
            </a:r>
            <a:r>
              <a:rPr lang="en-US" altLang="ja-JP" sz="2000" b="0" dirty="0">
                <a:solidFill>
                  <a:schemeClr val="accent1"/>
                </a:solidFill>
                <a:latin typeface="BIZ UDPゴシック" panose="020B0400000000000000" pitchFamily="50" charset="-128"/>
                <a:ea typeface="BIZ UDPゴシック" panose="020B0400000000000000" pitchFamily="50" charset="-128"/>
              </a:rPr>
              <a:t>5G </a:t>
            </a:r>
            <a:r>
              <a:rPr lang="ja-JP" altLang="en-US" sz="2000" b="0" dirty="0">
                <a:solidFill>
                  <a:schemeClr val="accent1"/>
                </a:solidFill>
                <a:latin typeface="BIZ UDPゴシック" panose="020B0400000000000000" pitchFamily="50" charset="-128"/>
                <a:ea typeface="BIZ UDPゴシック" panose="020B0400000000000000" pitchFamily="50" charset="-128"/>
              </a:rPr>
              <a:t>を含むインターネット環境に接続できること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ヨメテルのご利用にはインターネット環境への接続が必要です。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※SIM</a:t>
            </a:r>
            <a:r>
              <a:rPr lang="ja-JP" altLang="en-US" sz="1800" b="0" dirty="0">
                <a:latin typeface="BIZ UDPゴシック" panose="020B0400000000000000" pitchFamily="50" charset="-128"/>
                <a:ea typeface="BIZ UDPゴシック" panose="020B0400000000000000" pitchFamily="50" charset="-128"/>
              </a:rPr>
              <a:t>がなくても</a:t>
            </a:r>
            <a:r>
              <a:rPr lang="en-US" altLang="ja-JP" sz="1800" b="0" dirty="0">
                <a:latin typeface="BIZ UDPゴシック" panose="020B0400000000000000" pitchFamily="50" charset="-128"/>
                <a:ea typeface="BIZ UDPゴシック" panose="020B0400000000000000" pitchFamily="50" charset="-128"/>
              </a:rPr>
              <a:t>Wi-Fi</a:t>
            </a:r>
            <a:r>
              <a:rPr lang="ja-JP" altLang="en-US" sz="1800" b="0" dirty="0">
                <a:latin typeface="BIZ UDPゴシック" panose="020B0400000000000000" pitchFamily="50" charset="-128"/>
                <a:ea typeface="BIZ UDPゴシック" panose="020B0400000000000000" pitchFamily="50" charset="-128"/>
              </a:rPr>
              <a:t>があれば利用できます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③自身の声で発話できること</a:t>
            </a:r>
            <a:endParaRPr lang="en-US" altLang="ja-JP" sz="20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ヨメテルは双方共に音声で会話をします。</a:t>
            </a:r>
          </a:p>
        </p:txBody>
      </p:sp>
      <p:pic>
        <p:nvPicPr>
          <p:cNvPr id="31" name="図 30" descr="アイコン&#10;&#10;自動的に生成された説明">
            <a:extLst>
              <a:ext uri="{FF2B5EF4-FFF2-40B4-BE49-F238E27FC236}">
                <a16:creationId xmlns:a16="http://schemas.microsoft.com/office/drawing/2014/main" id="{D28100EC-4608-EC62-67E0-655BF2E60F53}"/>
              </a:ext>
            </a:extLst>
          </p:cNvPr>
          <p:cNvPicPr>
            <a:picLocks noChangeAspect="1"/>
          </p:cNvPicPr>
          <p:nvPr/>
        </p:nvPicPr>
        <p:blipFill>
          <a:blip r:embed="rId6"/>
          <a:stretch>
            <a:fillRect/>
          </a:stretch>
        </p:blipFill>
        <p:spPr>
          <a:xfrm>
            <a:off x="7230279" y="3512117"/>
            <a:ext cx="1046427" cy="979015"/>
          </a:xfrm>
          <a:prstGeom prst="rect">
            <a:avLst/>
          </a:prstGeom>
        </p:spPr>
      </p:pic>
      <p:pic>
        <p:nvPicPr>
          <p:cNvPr id="33" name="図 32" descr="挿絵 が含まれている画像&#10;&#10;自動的に生成された説明">
            <a:extLst>
              <a:ext uri="{FF2B5EF4-FFF2-40B4-BE49-F238E27FC236}">
                <a16:creationId xmlns:a16="http://schemas.microsoft.com/office/drawing/2014/main" id="{D288D931-CCE6-58FA-D182-0D03F8D665BC}"/>
              </a:ext>
            </a:extLst>
          </p:cNvPr>
          <p:cNvPicPr>
            <a:picLocks noChangeAspect="1"/>
          </p:cNvPicPr>
          <p:nvPr/>
        </p:nvPicPr>
        <p:blipFill>
          <a:blip r:embed="rId7"/>
          <a:stretch>
            <a:fillRect/>
          </a:stretch>
        </p:blipFill>
        <p:spPr>
          <a:xfrm>
            <a:off x="5109088" y="4891907"/>
            <a:ext cx="1885302" cy="1088422"/>
          </a:xfrm>
          <a:prstGeom prst="rect">
            <a:avLst/>
          </a:prstGeom>
        </p:spPr>
      </p:pic>
      <p:pic>
        <p:nvPicPr>
          <p:cNvPr id="35" name="図 34" descr="アイコン&#10;&#10;自動的に生成された説明">
            <a:extLst>
              <a:ext uri="{FF2B5EF4-FFF2-40B4-BE49-F238E27FC236}">
                <a16:creationId xmlns:a16="http://schemas.microsoft.com/office/drawing/2014/main" id="{FB7F30D8-07A9-69ED-42E9-2B3E297B1F9C}"/>
              </a:ext>
            </a:extLst>
          </p:cNvPr>
          <p:cNvPicPr>
            <a:picLocks noChangeAspect="1"/>
          </p:cNvPicPr>
          <p:nvPr/>
        </p:nvPicPr>
        <p:blipFill>
          <a:blip r:embed="rId8"/>
          <a:stretch>
            <a:fillRect/>
          </a:stretch>
        </p:blipFill>
        <p:spPr>
          <a:xfrm>
            <a:off x="7600481" y="2251261"/>
            <a:ext cx="1224115" cy="1255503"/>
          </a:xfrm>
          <a:prstGeom prst="rect">
            <a:avLst/>
          </a:prstGeom>
        </p:spPr>
      </p:pic>
    </p:spTree>
    <p:extLst>
      <p:ext uri="{BB962C8B-B14F-4D97-AF65-F5344CB8AC3E}">
        <p14:creationId xmlns:p14="http://schemas.microsoft.com/office/powerpoint/2010/main" val="157934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12" name="グループ化 11">
            <a:extLst>
              <a:ext uri="{FF2B5EF4-FFF2-40B4-BE49-F238E27FC236}">
                <a16:creationId xmlns:a16="http://schemas.microsoft.com/office/drawing/2014/main" id="{24DBA642-3796-1D4B-18D0-2DD62F0CEE0C}"/>
              </a:ext>
            </a:extLst>
          </p:cNvPr>
          <p:cNvGrpSpPr/>
          <p:nvPr/>
        </p:nvGrpSpPr>
        <p:grpSpPr>
          <a:xfrm>
            <a:off x="1866900" y="787978"/>
            <a:ext cx="6958068" cy="2210181"/>
            <a:chOff x="1818414" y="1252441"/>
            <a:chExt cx="6958068" cy="2210181"/>
          </a:xfrm>
        </p:grpSpPr>
        <p:sp>
          <p:nvSpPr>
            <p:cNvPr id="13" name="正方形/長方形 12">
              <a:extLst>
                <a:ext uri="{FF2B5EF4-FFF2-40B4-BE49-F238E27FC236}">
                  <a16:creationId xmlns:a16="http://schemas.microsoft.com/office/drawing/2014/main" id="{102DAD7D-AC2A-12CD-AA18-659D3350626C}"/>
                </a:ext>
              </a:extLst>
            </p:cNvPr>
            <p:cNvSpPr/>
            <p:nvPr/>
          </p:nvSpPr>
          <p:spPr>
            <a:xfrm>
              <a:off x="2547256" y="1714096"/>
              <a:ext cx="6229226" cy="174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文字表示電話サービス（ヨメテル）の全体図</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サービスが求められる背景</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文字表示電話サービス（ヨメテル）の利用シーン</a:t>
              </a:r>
              <a:r>
                <a:rPr lang="en-US" altLang="ja-JP" dirty="0">
                  <a:ln w="0"/>
                  <a:solidFill>
                    <a:prstClr val="black"/>
                  </a:solidFill>
                  <a:latin typeface="BIZ UDPゴシック" panose="020B0400000000000000" pitchFamily="50" charset="-128"/>
                  <a:ea typeface="BIZ UDPゴシック" panose="020B0400000000000000" pitchFamily="50" charset="-128"/>
                </a:rPr>
                <a:t>…………P5</a:t>
              </a:r>
              <a:endParaRPr lang="ja-JP" altLang="en-US"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663D82A-541A-0256-6316-28368006ED84}"/>
                </a:ext>
              </a:extLst>
            </p:cNvPr>
            <p:cNvSpPr/>
            <p:nvPr/>
          </p:nvSpPr>
          <p:spPr>
            <a:xfrm>
              <a:off x="1871664" y="1714096"/>
              <a:ext cx="675592" cy="17485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15" name="テキスト ボックス 14">
              <a:extLst>
                <a:ext uri="{FF2B5EF4-FFF2-40B4-BE49-F238E27FC236}">
                  <a16:creationId xmlns:a16="http://schemas.microsoft.com/office/drawing/2014/main" id="{0C04D13A-545F-8709-1C63-68B4BFDB48B4}"/>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１．文字表示電話サービス（ヨメテル）とは</a:t>
              </a:r>
            </a:p>
          </p:txBody>
        </p:sp>
      </p:grpSp>
      <p:grpSp>
        <p:nvGrpSpPr>
          <p:cNvPr id="20" name="グループ化 19">
            <a:extLst>
              <a:ext uri="{FF2B5EF4-FFF2-40B4-BE49-F238E27FC236}">
                <a16:creationId xmlns:a16="http://schemas.microsoft.com/office/drawing/2014/main" id="{A148D0C5-B40E-3B57-0EB7-A62D58ADF3DD}"/>
              </a:ext>
            </a:extLst>
          </p:cNvPr>
          <p:cNvGrpSpPr/>
          <p:nvPr/>
        </p:nvGrpSpPr>
        <p:grpSpPr>
          <a:xfrm>
            <a:off x="1860757" y="5068790"/>
            <a:ext cx="6958068" cy="924042"/>
            <a:chOff x="1818414" y="1252441"/>
            <a:chExt cx="6958068" cy="923312"/>
          </a:xfrm>
        </p:grpSpPr>
        <p:sp>
          <p:nvSpPr>
            <p:cNvPr id="21" name="正方形/長方形 20">
              <a:extLst>
                <a:ext uri="{FF2B5EF4-FFF2-40B4-BE49-F238E27FC236}">
                  <a16:creationId xmlns:a16="http://schemas.microsoft.com/office/drawing/2014/main" id="{4C246E6F-5B10-052A-1699-9165E0C852CC}"/>
                </a:ext>
              </a:extLst>
            </p:cNvPr>
            <p:cNvSpPr/>
            <p:nvPr/>
          </p:nvSpPr>
          <p:spPr>
            <a:xfrm>
              <a:off x="2547256" y="1714098"/>
              <a:ext cx="6229226" cy="4616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利用料金体系について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p>
          </p:txBody>
        </p:sp>
        <p:sp>
          <p:nvSpPr>
            <p:cNvPr id="22" name="正方形/長方形 21">
              <a:extLst>
                <a:ext uri="{FF2B5EF4-FFF2-40B4-BE49-F238E27FC236}">
                  <a16:creationId xmlns:a16="http://schemas.microsoft.com/office/drawing/2014/main" id="{C366D4C6-1699-B3F6-5BEE-ADF108607F5E}"/>
                </a:ext>
              </a:extLst>
            </p:cNvPr>
            <p:cNvSpPr/>
            <p:nvPr/>
          </p:nvSpPr>
          <p:spPr>
            <a:xfrm>
              <a:off x="1871664" y="1714097"/>
              <a:ext cx="675590" cy="461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 </a:t>
              </a:r>
            </a:p>
          </p:txBody>
        </p:sp>
        <p:sp>
          <p:nvSpPr>
            <p:cNvPr id="23" name="テキスト ボックス 22">
              <a:extLst>
                <a:ext uri="{FF2B5EF4-FFF2-40B4-BE49-F238E27FC236}">
                  <a16:creationId xmlns:a16="http://schemas.microsoft.com/office/drawing/2014/main" id="{E1499767-FF53-57D1-572A-1FDFB9562DBF}"/>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．サービスの利用について</a:t>
              </a:r>
            </a:p>
          </p:txBody>
        </p:sp>
      </p:grpSp>
      <p:grpSp>
        <p:nvGrpSpPr>
          <p:cNvPr id="24" name="グループ化 23">
            <a:extLst>
              <a:ext uri="{FF2B5EF4-FFF2-40B4-BE49-F238E27FC236}">
                <a16:creationId xmlns:a16="http://schemas.microsoft.com/office/drawing/2014/main" id="{5BF49431-BF14-E975-C155-31CE25F29922}"/>
              </a:ext>
            </a:extLst>
          </p:cNvPr>
          <p:cNvGrpSpPr/>
          <p:nvPr/>
        </p:nvGrpSpPr>
        <p:grpSpPr>
          <a:xfrm>
            <a:off x="1860757" y="3152754"/>
            <a:ext cx="6958068" cy="1761806"/>
            <a:chOff x="1818414" y="1252441"/>
            <a:chExt cx="6958068" cy="1761806"/>
          </a:xfrm>
        </p:grpSpPr>
        <p:sp>
          <p:nvSpPr>
            <p:cNvPr id="25" name="正方形/長方形 24">
              <a:extLst>
                <a:ext uri="{FF2B5EF4-FFF2-40B4-BE49-F238E27FC236}">
                  <a16:creationId xmlns:a16="http://schemas.microsoft.com/office/drawing/2014/main" id="{86F45401-C582-9679-57BE-8F105F1B754A}"/>
                </a:ext>
              </a:extLst>
            </p:cNvPr>
            <p:cNvSpPr/>
            <p:nvPr/>
          </p:nvSpPr>
          <p:spPr>
            <a:xfrm>
              <a:off x="2547256" y="1714097"/>
              <a:ext cx="6229226" cy="130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デモ環境で電話をかけてみよう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デモ環境で電話を受けてみよう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デモ環境で通話をしてみよう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……………………………P12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0FD783D5-C923-6EDE-75B1-9839FB1C9D39}"/>
                </a:ext>
              </a:extLst>
            </p:cNvPr>
            <p:cNvSpPr/>
            <p:nvPr/>
          </p:nvSpPr>
          <p:spPr>
            <a:xfrm>
              <a:off x="1871664" y="1714097"/>
              <a:ext cx="675592" cy="1300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27" name="テキスト ボックス 26">
              <a:extLst>
                <a:ext uri="{FF2B5EF4-FFF2-40B4-BE49-F238E27FC236}">
                  <a16:creationId xmlns:a16="http://schemas.microsoft.com/office/drawing/2014/main" id="{9DD49F29-7314-74A2-DEEB-343C5AA8F37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．デモ環境を使ってみよう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利用登録前準備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FDF2AA0E-837A-4231-96B4-E0CDF3276546}"/>
              </a:ext>
            </a:extLst>
          </p:cNvPr>
          <p:cNvSpPr txBox="1">
            <a:spLocks/>
          </p:cNvSpPr>
          <p:nvPr/>
        </p:nvSpPr>
        <p:spPr>
          <a:xfrm>
            <a:off x="417096" y="1104900"/>
            <a:ext cx="8309799" cy="4340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ヨメテルの利用登録時には以下のものをご準備ください</a:t>
            </a:r>
          </a:p>
        </p:txBody>
      </p:sp>
      <p:sp>
        <p:nvSpPr>
          <p:cNvPr id="21" name="字幕 14">
            <a:extLst>
              <a:ext uri="{FF2B5EF4-FFF2-40B4-BE49-F238E27FC236}">
                <a16:creationId xmlns:a16="http://schemas.microsoft.com/office/drawing/2014/main" id="{F38EDB25-06CD-A01C-E1AD-085F704C1447}"/>
              </a:ext>
            </a:extLst>
          </p:cNvPr>
          <p:cNvSpPr txBox="1">
            <a:spLocks/>
          </p:cNvSpPr>
          <p:nvPr/>
        </p:nvSpPr>
        <p:spPr>
          <a:xfrm>
            <a:off x="417095" y="1788553"/>
            <a:ext cx="8309799" cy="15166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solidFill>
                  <a:schemeClr val="accent1"/>
                </a:solidFill>
                <a:latin typeface="BIZ UDPゴシック" panose="020B0400000000000000" pitchFamily="50" charset="-128"/>
                <a:ea typeface="BIZ UDPゴシック" panose="020B0400000000000000" pitchFamily="50" charset="-128"/>
              </a:rPr>
              <a:t>〇登録時</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メールアドレス</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マイナンバーカードまたは運転免許証</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zh-TW" altLang="en-US" sz="2000" b="0" dirty="0">
                <a:latin typeface="BIZ UDPゴシック" panose="020B0400000000000000" pitchFamily="50" charset="-128"/>
                <a:ea typeface="BIZ UDPゴシック" panose="020B0400000000000000" pitchFamily="50" charset="-128"/>
              </a:rPr>
              <a:t>各種健康保険被保険</a:t>
            </a:r>
            <a:r>
              <a:rPr lang="ja-JP" altLang="en-US" sz="2000" b="0" dirty="0">
                <a:latin typeface="BIZ UDPゴシック" panose="020B0400000000000000" pitchFamily="50" charset="-128"/>
                <a:ea typeface="BIZ UDPゴシック" panose="020B0400000000000000" pitchFamily="50" charset="-128"/>
              </a:rPr>
              <a:t>者</a:t>
            </a:r>
            <a:r>
              <a:rPr lang="zh-TW" altLang="en-US" sz="2000" b="0" dirty="0">
                <a:latin typeface="BIZ UDPゴシック" panose="020B0400000000000000" pitchFamily="50" charset="-128"/>
                <a:ea typeface="BIZ UDPゴシック" panose="020B0400000000000000" pitchFamily="50" charset="-128"/>
              </a:rPr>
              <a:t>証</a:t>
            </a:r>
            <a:r>
              <a:rPr lang="ja-JP" altLang="en-US" sz="2000" b="0" dirty="0">
                <a:latin typeface="BIZ UDPゴシック" panose="020B0400000000000000" pitchFamily="50" charset="-128"/>
                <a:ea typeface="BIZ UDPゴシック" panose="020B0400000000000000" pitchFamily="50" charset="-128"/>
              </a:rPr>
              <a:t>または資格確認書</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マイナンバーカードまたは運転免許証があれば不要</a:t>
            </a:r>
            <a:endParaRPr lang="en-US" altLang="ja-JP" sz="2000" b="0"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FC1B783F-588F-160B-0A5F-23E5777BA659}"/>
              </a:ext>
            </a:extLst>
          </p:cNvPr>
          <p:cNvSpPr txBox="1">
            <a:spLocks/>
          </p:cNvSpPr>
          <p:nvPr/>
        </p:nvSpPr>
        <p:spPr>
          <a:xfrm>
            <a:off x="417095" y="4294701"/>
            <a:ext cx="8309799" cy="18012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solidFill>
                  <a:schemeClr val="accent1"/>
                </a:solidFill>
                <a:latin typeface="BIZ UDPゴシック" panose="020B0400000000000000" pitchFamily="50" charset="-128"/>
                <a:ea typeface="BIZ UDPゴシック" panose="020B0400000000000000" pitchFamily="50" charset="-128"/>
              </a:rPr>
              <a:t>〇未成年の登録時（法定代理人の登録が必要）</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ja-JP" altLang="en-US" sz="2000" b="0" dirty="0">
                <a:latin typeface="BIZ UDPゴシック" panose="020B0400000000000000" pitchFamily="50" charset="-128"/>
                <a:ea typeface="BIZ UDPゴシック" panose="020B0400000000000000" pitchFamily="50" charset="-128"/>
              </a:rPr>
              <a:t>マイナンバーカードまたは運転免許証</a:t>
            </a:r>
            <a:endParaRPr lang="en-US" altLang="ja-JP" sz="2000" b="0" dirty="0">
              <a:latin typeface="BIZ UDPゴシック" panose="020B0400000000000000" pitchFamily="50" charset="-128"/>
              <a:ea typeface="BIZ UDPゴシック" panose="020B0400000000000000" pitchFamily="50" charset="-128"/>
            </a:endParaRPr>
          </a:p>
          <a:p>
            <a:pPr marL="266700" indent="-266700">
              <a:lnSpc>
                <a:spcPct val="130000"/>
              </a:lnSpc>
              <a:spcBef>
                <a:spcPts val="0"/>
              </a:spcBef>
              <a:buFont typeface="Arial" panose="020B0604020202020204" pitchFamily="34" charset="0"/>
              <a:buChar char="•"/>
            </a:pPr>
            <a:r>
              <a:rPr lang="zh-TW" altLang="en-US" sz="2000" b="0" dirty="0">
                <a:latin typeface="BIZ UDPゴシック" panose="020B0400000000000000" pitchFamily="50" charset="-128"/>
                <a:ea typeface="BIZ UDPゴシック" panose="020B0400000000000000" pitchFamily="50" charset="-128"/>
              </a:rPr>
              <a:t>各種健康保険被保険</a:t>
            </a:r>
            <a:r>
              <a:rPr lang="ja-JP" altLang="en-US" sz="2000" b="0" dirty="0">
                <a:latin typeface="BIZ UDPゴシック" panose="020B0400000000000000" pitchFamily="50" charset="-128"/>
                <a:ea typeface="BIZ UDPゴシック" panose="020B0400000000000000" pitchFamily="50" charset="-128"/>
              </a:rPr>
              <a:t>者</a:t>
            </a:r>
            <a:r>
              <a:rPr lang="zh-TW" altLang="en-US" sz="2000" b="0" dirty="0">
                <a:latin typeface="BIZ UDPゴシック" panose="020B0400000000000000" pitchFamily="50" charset="-128"/>
                <a:ea typeface="BIZ UDPゴシック" panose="020B0400000000000000" pitchFamily="50" charset="-128"/>
              </a:rPr>
              <a:t>証</a:t>
            </a:r>
            <a:r>
              <a:rPr lang="ja-JP" altLang="en-US" sz="2000" b="0" dirty="0">
                <a:latin typeface="BIZ UDPゴシック" panose="020B0400000000000000" pitchFamily="50" charset="-128"/>
                <a:ea typeface="BIZ UDPゴシック" panose="020B0400000000000000" pitchFamily="50" charset="-128"/>
              </a:rPr>
              <a:t>または資格確認書</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　 </a:t>
            </a:r>
            <a:r>
              <a:rPr lang="en-US" altLang="ja-JP" sz="2000" b="0" dirty="0">
                <a:latin typeface="BIZ UDPゴシック" panose="020B0400000000000000" pitchFamily="50" charset="-128"/>
                <a:ea typeface="BIZ UDPゴシック" panose="020B0400000000000000" pitchFamily="50" charset="-128"/>
              </a:rPr>
              <a:t>※</a:t>
            </a:r>
            <a:r>
              <a:rPr lang="ja-JP" altLang="en-US" sz="2000" b="0" dirty="0">
                <a:latin typeface="BIZ UDPゴシック" panose="020B0400000000000000" pitchFamily="50" charset="-128"/>
                <a:ea typeface="BIZ UDPゴシック" panose="020B0400000000000000" pitchFamily="50" charset="-128"/>
              </a:rPr>
              <a:t>マイナンバーカードまたは運転免許証があれば不要</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5283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6"/>
          <a:stretch>
            <a:fillRect/>
          </a:stretch>
        </p:blipFill>
        <p:spPr>
          <a:xfrm>
            <a:off x="1427933" y="2330028"/>
            <a:ext cx="1993846" cy="4320000"/>
          </a:xfrm>
          <a:prstGeom prst="rect">
            <a:avLst/>
          </a:prstGeom>
          <a:ln>
            <a:solidFill>
              <a:schemeClr val="tx1"/>
            </a:solidFill>
          </a:ln>
        </p:spPr>
      </p:pic>
      <p:pic>
        <p:nvPicPr>
          <p:cNvPr id="18" name="図 17">
            <a:extLst>
              <a:ext uri="{FF2B5EF4-FFF2-40B4-BE49-F238E27FC236}">
                <a16:creationId xmlns:a16="http://schemas.microsoft.com/office/drawing/2014/main" id="{92AEA280-EB17-7090-5AB6-32CE2A90F460}"/>
              </a:ext>
            </a:extLst>
          </p:cNvPr>
          <p:cNvPicPr>
            <a:picLocks noChangeAspect="1"/>
          </p:cNvPicPr>
          <p:nvPr/>
        </p:nvPicPr>
        <p:blipFill>
          <a:blip r:embed="rId7"/>
          <a:stretch>
            <a:fillRect/>
          </a:stretch>
        </p:blipFill>
        <p:spPr>
          <a:xfrm>
            <a:off x="5689792" y="2330028"/>
            <a:ext cx="1993847"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502136"/>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0" name="図 19" descr="グラフィカル ユーザー インターフェイス, アプリケーション&#10;&#10;説明は自動で生成されたものです">
            <a:extLst>
              <a:ext uri="{FF2B5EF4-FFF2-40B4-BE49-F238E27FC236}">
                <a16:creationId xmlns:a16="http://schemas.microsoft.com/office/drawing/2014/main" id="{DADA6025-865B-82B8-4B65-B33756B02E64}"/>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5" name="サブタイトル 2">
            <a:extLst>
              <a:ext uri="{FF2B5EF4-FFF2-40B4-BE49-F238E27FC236}">
                <a16:creationId xmlns:a16="http://schemas.microsoft.com/office/drawing/2014/main" id="{15437EF0-FEE6-7240-5A90-8CEC25EBDE95}"/>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23" name="タイトル 1">
            <a:extLst>
              <a:ext uri="{FF2B5EF4-FFF2-40B4-BE49-F238E27FC236}">
                <a16:creationId xmlns:a16="http://schemas.microsoft.com/office/drawing/2014/main" id="{A5A8C5B9-6C3D-CE4C-6E98-FB1BF90E0500}"/>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7" name="Slide Number Placeholder 5">
            <a:extLst>
              <a:ext uri="{FF2B5EF4-FFF2-40B4-BE49-F238E27FC236}">
                <a16:creationId xmlns:a16="http://schemas.microsoft.com/office/drawing/2014/main" id="{34A87CEA-7B45-620F-E3B9-0C5352124628}"/>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9" name="テキスト ボックス 8">
            <a:extLst>
              <a:ext uri="{FF2B5EF4-FFF2-40B4-BE49-F238E27FC236}">
                <a16:creationId xmlns:a16="http://schemas.microsoft.com/office/drawing/2014/main" id="{8742BFC4-932E-B25E-EB70-1266AAABEA95}"/>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BA45ECF9-95F1-AA42-51FA-F46E394C93F1}"/>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タイトル 1">
            <a:extLst>
              <a:ext uri="{FF2B5EF4-FFF2-40B4-BE49-F238E27FC236}">
                <a16:creationId xmlns:a16="http://schemas.microsoft.com/office/drawing/2014/main" id="{4CE6E19F-1A7C-EFA0-1AE0-6AAF85F51CD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テキスト ボックス 3">
            <a:extLst>
              <a:ext uri="{FF2B5EF4-FFF2-40B4-BE49-F238E27FC236}">
                <a16:creationId xmlns:a16="http://schemas.microsoft.com/office/drawing/2014/main" id="{CAD42DDB-4D8A-D925-A7C3-9B3E4034CB2A}"/>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913009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19D423E1-71A0-A278-754A-7361812D6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908" y="2332197"/>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285A404-2D97-2C83-49EB-F9FE69603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595" y="2337325"/>
            <a:ext cx="1994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0119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テキスト ボックス 3">
            <a:extLst>
              <a:ext uri="{FF2B5EF4-FFF2-40B4-BE49-F238E27FC236}">
                <a16:creationId xmlns:a16="http://schemas.microsoft.com/office/drawing/2014/main" id="{C6A45D65-07A4-28B6-0EE7-7D8AFE331C5C}"/>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877668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F9DF26B-B7CD-7554-821E-B86E22E35602}"/>
              </a:ext>
            </a:extLst>
          </p:cNvPr>
          <p:cNvPicPr>
            <a:picLocks noChangeAspect="1"/>
          </p:cNvPicPr>
          <p:nvPr/>
        </p:nvPicPr>
        <p:blipFill>
          <a:blip r:embed="rId4"/>
          <a:stretch>
            <a:fillRect/>
          </a:stretch>
        </p:blipFill>
        <p:spPr>
          <a:xfrm>
            <a:off x="5658696" y="2324929"/>
            <a:ext cx="2042337" cy="4340728"/>
          </a:xfrm>
          <a:prstGeom prst="rect">
            <a:avLst/>
          </a:prstGeom>
        </p:spPr>
      </p:pic>
      <p:pic>
        <p:nvPicPr>
          <p:cNvPr id="20" name="図 19">
            <a:extLst>
              <a:ext uri="{FF2B5EF4-FFF2-40B4-BE49-F238E27FC236}">
                <a16:creationId xmlns:a16="http://schemas.microsoft.com/office/drawing/2014/main" id="{2A25BE05-3599-C023-EE9A-B92972F3BDA9}"/>
              </a:ext>
            </a:extLst>
          </p:cNvPr>
          <p:cNvPicPr>
            <a:picLocks noChangeAspect="1"/>
          </p:cNvPicPr>
          <p:nvPr/>
        </p:nvPicPr>
        <p:blipFill>
          <a:blip r:embed="rId5"/>
          <a:stretch>
            <a:fillRect/>
          </a:stretch>
        </p:blipFill>
        <p:spPr>
          <a:xfrm>
            <a:off x="1439874" y="2342010"/>
            <a:ext cx="2017951" cy="4346825"/>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436916" y="2792296"/>
            <a:ext cx="1987430"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674367" y="3965416"/>
            <a:ext cx="1993846" cy="33483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5" name="サブタイトル 2">
            <a:extLst>
              <a:ext uri="{FF2B5EF4-FFF2-40B4-BE49-F238E27FC236}">
                <a16:creationId xmlns:a16="http://schemas.microsoft.com/office/drawing/2014/main" id="{4367359F-9841-1A8E-B93A-A5B4C86A03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2" name="タイトル 1">
            <a:extLst>
              <a:ext uri="{FF2B5EF4-FFF2-40B4-BE49-F238E27FC236}">
                <a16:creationId xmlns:a16="http://schemas.microsoft.com/office/drawing/2014/main" id="{5B555C0B-1391-E5F5-2B94-E0E2156E4E5C}"/>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6" name="タイトル 1">
            <a:extLst>
              <a:ext uri="{FF2B5EF4-FFF2-40B4-BE49-F238E27FC236}">
                <a16:creationId xmlns:a16="http://schemas.microsoft.com/office/drawing/2014/main" id="{C56F095C-CF56-F8AE-36BA-0F332DC0B46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2" name="テキスト ボックス 1">
            <a:extLst>
              <a:ext uri="{FF2B5EF4-FFF2-40B4-BE49-F238E27FC236}">
                <a16:creationId xmlns:a16="http://schemas.microsoft.com/office/drawing/2014/main" id="{74DA1216-7BE0-3B56-F96D-9CF258E5B680}"/>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28" name="図 27" descr="QR コード&#10;&#10;自動的に生成された説明">
            <a:extLst>
              <a:ext uri="{FF2B5EF4-FFF2-40B4-BE49-F238E27FC236}">
                <a16:creationId xmlns:a16="http://schemas.microsoft.com/office/drawing/2014/main" id="{7B24D41F-D5E0-A5DE-0F00-8225844803A1}"/>
              </a:ext>
            </a:extLst>
          </p:cNvPr>
          <p:cNvPicPr>
            <a:picLocks noChangeAspect="1"/>
          </p:cNvPicPr>
          <p:nvPr/>
        </p:nvPicPr>
        <p:blipFill>
          <a:blip r:embed="rId8"/>
          <a:stretch>
            <a:fillRect/>
          </a:stretch>
        </p:blipFill>
        <p:spPr>
          <a:xfrm>
            <a:off x="4109466" y="5691999"/>
            <a:ext cx="925067" cy="925067"/>
          </a:xfrm>
          <a:prstGeom prst="rect">
            <a:avLst/>
          </a:prstGeom>
          <a:ln>
            <a:solidFill>
              <a:schemeClr val="tx1"/>
            </a:solidFill>
          </a:ln>
        </p:spPr>
      </p:pic>
      <p:sp>
        <p:nvSpPr>
          <p:cNvPr id="29" name="テキスト ボックス 28">
            <a:extLst>
              <a:ext uri="{FF2B5EF4-FFF2-40B4-BE49-F238E27FC236}">
                <a16:creationId xmlns:a16="http://schemas.microsoft.com/office/drawing/2014/main" id="{638D38E4-4604-49ED-DCED-901658E38C6B}"/>
              </a:ext>
            </a:extLst>
          </p:cNvPr>
          <p:cNvSpPr txBox="1"/>
          <p:nvPr/>
        </p:nvSpPr>
        <p:spPr>
          <a:xfrm flipH="1">
            <a:off x="3510469" y="4170932"/>
            <a:ext cx="2216542" cy="1322221"/>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QR</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を読み込むことで❶～❹の</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手順をスキップ</a:t>
            </a:r>
            <a:r>
              <a:rPr lang="ja-JP" altLang="en-US" sz="1600" dirty="0">
                <a:solidFill>
                  <a:schemeClr val="accent1"/>
                </a:solidFill>
                <a:latin typeface="BIZ UDPゴシック" panose="020B0400000000000000" pitchFamily="50" charset="-128"/>
                <a:ea typeface="BIZ UDPゴシック" panose="020B0400000000000000" pitchFamily="50" charset="-128"/>
              </a:rPr>
              <a:t>する</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ことが</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できます</a:t>
            </a:r>
          </a:p>
        </p:txBody>
      </p:sp>
    </p:spTree>
    <p:extLst>
      <p:ext uri="{BB962C8B-B14F-4D97-AF65-F5344CB8AC3E}">
        <p14:creationId xmlns:p14="http://schemas.microsoft.com/office/powerpoint/2010/main" val="799558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8292AD-6880-9E6C-74B1-049AD452F269}"/>
              </a:ext>
            </a:extLst>
          </p:cNvPr>
          <p:cNvPicPr>
            <a:picLocks noChangeAspect="1"/>
          </p:cNvPicPr>
          <p:nvPr/>
        </p:nvPicPr>
        <p:blipFill>
          <a:blip r:embed="rId4"/>
          <a:stretch>
            <a:fillRect/>
          </a:stretch>
        </p:blipFill>
        <p:spPr>
          <a:xfrm>
            <a:off x="5470746" y="2253634"/>
            <a:ext cx="2475191" cy="4377307"/>
          </a:xfrm>
          <a:prstGeom prst="rect">
            <a:avLst/>
          </a:prstGeom>
        </p:spPr>
      </p:pic>
      <p:pic>
        <p:nvPicPr>
          <p:cNvPr id="23" name="Picture 2">
            <a:extLst>
              <a:ext uri="{FF2B5EF4-FFF2-40B4-BE49-F238E27FC236}">
                <a16:creationId xmlns:a16="http://schemas.microsoft.com/office/drawing/2014/main" id="{C129D300-E542-E1E5-D702-21976539883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68422" y="2253634"/>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7" name="直線コネクタ 16">
            <a:extLst>
              <a:ext uri="{FF2B5EF4-FFF2-40B4-BE49-F238E27FC236}">
                <a16:creationId xmlns:a16="http://schemas.microsoft.com/office/drawing/2014/main" id="{B6AF429B-7677-BAA5-B194-E7DE995AF4F1}"/>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8" name="四角形: 角を丸くする 7">
            <a:extLst>
              <a:ext uri="{FF2B5EF4-FFF2-40B4-BE49-F238E27FC236}">
                <a16:creationId xmlns:a16="http://schemas.microsoft.com/office/drawing/2014/main" id="{742D61A0-62BF-1DCE-6E3B-621C1F52094D}"/>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677FFD77-C3F4-2219-74F2-CEABF38500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91F39756-4A47-2498-421E-5258B44D86FF}"/>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22" name="図 21">
            <a:extLst>
              <a:ext uri="{FF2B5EF4-FFF2-40B4-BE49-F238E27FC236}">
                <a16:creationId xmlns:a16="http://schemas.microsoft.com/office/drawing/2014/main" id="{A3F6F25E-4368-92F9-F53A-46FA4687EC12}"/>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25" name="四角形: 角を丸くする 24">
            <a:extLst>
              <a:ext uri="{FF2B5EF4-FFF2-40B4-BE49-F238E27FC236}">
                <a16:creationId xmlns:a16="http://schemas.microsoft.com/office/drawing/2014/main" id="{A4C4995C-D652-E6A2-5153-C15BD6C81814}"/>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016E869D-F794-9BAF-9CB8-E906C5B40C0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F30958C-A88C-3B36-43DE-10ABFEBEBF9E}"/>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5257D894-889F-DABE-78E5-B401AA81E4F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D9B24625-7187-8B17-2843-D83FF11487B3}"/>
              </a:ext>
            </a:extLst>
          </p:cNvPr>
          <p:cNvSpPr txBox="1"/>
          <p:nvPr/>
        </p:nvSpPr>
        <p:spPr>
          <a:xfrm>
            <a:off x="5607129" y="1489248"/>
            <a:ext cx="3192520"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10" name="サブタイトル 2">
            <a:extLst>
              <a:ext uri="{FF2B5EF4-FFF2-40B4-BE49-F238E27FC236}">
                <a16:creationId xmlns:a16="http://schemas.microsoft.com/office/drawing/2014/main" id="{00AE94E6-D5A9-F87E-0D81-EE0C3077CDC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8" name="タイトル 1">
            <a:extLst>
              <a:ext uri="{FF2B5EF4-FFF2-40B4-BE49-F238E27FC236}">
                <a16:creationId xmlns:a16="http://schemas.microsoft.com/office/drawing/2014/main" id="{E77D40AD-B365-C3E2-6EB3-86A411DB1835}"/>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9" name="タイトル 1">
            <a:extLst>
              <a:ext uri="{FF2B5EF4-FFF2-40B4-BE49-F238E27FC236}">
                <a16:creationId xmlns:a16="http://schemas.microsoft.com/office/drawing/2014/main" id="{1C96121A-9029-507D-F8FC-C1DADA3B920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A43EE40D-DECA-A55A-6950-D0A5090A5163}"/>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913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DE69DE18-9DCC-5F38-8915-38F1D1D1D5D4}"/>
              </a:ext>
            </a:extLst>
          </p:cNvPr>
          <p:cNvPicPr>
            <a:picLocks noChangeAspect="1"/>
          </p:cNvPicPr>
          <p:nvPr/>
        </p:nvPicPr>
        <p:blipFill>
          <a:blip r:embed="rId4"/>
          <a:stretch>
            <a:fillRect/>
          </a:stretch>
        </p:blipFill>
        <p:spPr>
          <a:xfrm>
            <a:off x="5477877" y="2255128"/>
            <a:ext cx="2469094" cy="4377307"/>
          </a:xfrm>
          <a:prstGeom prst="rect">
            <a:avLst/>
          </a:prstGeom>
        </p:spPr>
      </p:pic>
      <p:pic>
        <p:nvPicPr>
          <p:cNvPr id="6" name="図 5">
            <a:extLst>
              <a:ext uri="{FF2B5EF4-FFF2-40B4-BE49-F238E27FC236}">
                <a16:creationId xmlns:a16="http://schemas.microsoft.com/office/drawing/2014/main" id="{9002F99E-C8DE-4067-ADAB-F295072733A2}"/>
              </a:ext>
            </a:extLst>
          </p:cNvPr>
          <p:cNvPicPr>
            <a:picLocks noChangeAspect="1"/>
          </p:cNvPicPr>
          <p:nvPr/>
        </p:nvPicPr>
        <p:blipFill>
          <a:blip r:embed="rId5"/>
          <a:stretch>
            <a:fillRect/>
          </a:stretch>
        </p:blipFill>
        <p:spPr>
          <a:xfrm>
            <a:off x="1152950" y="2265873"/>
            <a:ext cx="2475191" cy="4377307"/>
          </a:xfrm>
          <a:prstGeom prst="rect">
            <a:avLst/>
          </a:prstGeom>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8" name="直線コネクタ 17">
            <a:extLst>
              <a:ext uri="{FF2B5EF4-FFF2-40B4-BE49-F238E27FC236}">
                <a16:creationId xmlns:a16="http://schemas.microsoft.com/office/drawing/2014/main" id="{8F1C8EE1-2CB7-ADA0-3BB6-D0A5BABD257D}"/>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8" name="直線矢印コネクタ 7">
            <a:extLst>
              <a:ext uri="{FF2B5EF4-FFF2-40B4-BE49-F238E27FC236}">
                <a16:creationId xmlns:a16="http://schemas.microsoft.com/office/drawing/2014/main" id="{D6E7F9A8-832B-79FA-C0BA-7346B6B9F75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896C2A67-7599-9153-1872-C263263C8BB6}"/>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dirty="0">
                <a:latin typeface="BIZ UDPゴシック" panose="020B0400000000000000" pitchFamily="50" charset="-128"/>
                <a:ea typeface="BIZ UDPゴシック" panose="020B0400000000000000" pitchFamily="50" charset="-128"/>
              </a:rPr>
              <a:t>」と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24" name="四角形: 角を丸くする 23">
            <a:extLst>
              <a:ext uri="{FF2B5EF4-FFF2-40B4-BE49-F238E27FC236}">
                <a16:creationId xmlns:a16="http://schemas.microsoft.com/office/drawing/2014/main" id="{70174355-42BC-4E52-1B8D-D2BA7D5E47B7}"/>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72DFE4C5-6352-DCC9-7BD9-83ACF3955466}"/>
              </a:ext>
            </a:extLst>
          </p:cNvPr>
          <p:cNvSpPr/>
          <p:nvPr/>
        </p:nvSpPr>
        <p:spPr>
          <a:xfrm>
            <a:off x="7395484" y="5907953"/>
            <a:ext cx="584774" cy="75572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C4601175-3FF8-9CAB-AB4A-C982980FE02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C660333-70DF-D74D-0998-858D98BC9EC8}"/>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C2D866B-9EB4-03B0-5348-7035A1D88F5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AAEDBA18-A3A3-740F-9828-C8908BD506B8}"/>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押して検索します</a:t>
            </a:r>
          </a:p>
        </p:txBody>
      </p:sp>
      <p:sp>
        <p:nvSpPr>
          <p:cNvPr id="9" name="サブタイトル 2">
            <a:extLst>
              <a:ext uri="{FF2B5EF4-FFF2-40B4-BE49-F238E27FC236}">
                <a16:creationId xmlns:a16="http://schemas.microsoft.com/office/drawing/2014/main" id="{F8275AA0-A82B-BF5D-7E1A-21AA1210439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16" name="タイトル 1">
            <a:extLst>
              <a:ext uri="{FF2B5EF4-FFF2-40B4-BE49-F238E27FC236}">
                <a16:creationId xmlns:a16="http://schemas.microsoft.com/office/drawing/2014/main" id="{00946449-A581-8C0B-B327-8A9DDA61C81C}"/>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17" name="タイトル 1">
            <a:extLst>
              <a:ext uri="{FF2B5EF4-FFF2-40B4-BE49-F238E27FC236}">
                <a16:creationId xmlns:a16="http://schemas.microsoft.com/office/drawing/2014/main" id="{72829147-9083-3737-8048-895948ED79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4A9B2A40-306C-A677-11D1-CAA46DC18C52}"/>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368067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2942183B-0F46-941E-A735-235D55F64A79}"/>
              </a:ext>
            </a:extLst>
          </p:cNvPr>
          <p:cNvPicPr>
            <a:picLocks noChangeAspect="1"/>
          </p:cNvPicPr>
          <p:nvPr/>
        </p:nvPicPr>
        <p:blipFill>
          <a:blip r:embed="rId4"/>
          <a:stretch>
            <a:fillRect/>
          </a:stretch>
        </p:blipFill>
        <p:spPr>
          <a:xfrm>
            <a:off x="5489963" y="2247991"/>
            <a:ext cx="2481287" cy="4352921"/>
          </a:xfrm>
          <a:prstGeom prst="rect">
            <a:avLst/>
          </a:prstGeom>
          <a:ln>
            <a:solidFill>
              <a:schemeClr val="tx1"/>
            </a:solidFill>
          </a:ln>
        </p:spPr>
      </p:pic>
      <p:pic>
        <p:nvPicPr>
          <p:cNvPr id="26" name="図 25">
            <a:extLst>
              <a:ext uri="{FF2B5EF4-FFF2-40B4-BE49-F238E27FC236}">
                <a16:creationId xmlns:a16="http://schemas.microsoft.com/office/drawing/2014/main" id="{F587DED7-0DE0-CB92-C02E-EADFED8FB8D1}"/>
              </a:ext>
            </a:extLst>
          </p:cNvPr>
          <p:cNvPicPr>
            <a:picLocks noChangeAspect="1"/>
          </p:cNvPicPr>
          <p:nvPr/>
        </p:nvPicPr>
        <p:blipFill>
          <a:blip r:embed="rId5"/>
          <a:stretch>
            <a:fillRect/>
          </a:stretch>
        </p:blipFill>
        <p:spPr>
          <a:xfrm>
            <a:off x="1172750" y="2250076"/>
            <a:ext cx="2481287" cy="4352921"/>
          </a:xfrm>
          <a:prstGeom prst="rect">
            <a:avLst/>
          </a:prstGeom>
          <a:ln>
            <a:solidFill>
              <a:schemeClr val="tx1"/>
            </a:solidFill>
          </a:ln>
        </p:spPr>
      </p:pic>
      <p:sp>
        <p:nvSpPr>
          <p:cNvPr id="15" name="正方形/長方形 14">
            <a:extLst>
              <a:ext uri="{FF2B5EF4-FFF2-40B4-BE49-F238E27FC236}">
                <a16:creationId xmlns:a16="http://schemas.microsoft.com/office/drawing/2014/main" id="{F1C8090F-BD67-0446-B228-EAE7AF8233E9}"/>
              </a:ext>
            </a:extLst>
          </p:cNvPr>
          <p:cNvSpPr/>
          <p:nvPr/>
        </p:nvSpPr>
        <p:spPr>
          <a:xfrm>
            <a:off x="3997959" y="2848415"/>
            <a:ext cx="315028" cy="1255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3E782833-57C0-DCC2-2536-DC0F8ECA0A6F}"/>
              </a:ext>
            </a:extLst>
          </p:cNvPr>
          <p:cNvSpPr/>
          <p:nvPr/>
        </p:nvSpPr>
        <p:spPr>
          <a:xfrm>
            <a:off x="3034958" y="2997734"/>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FE19DBDC-2AAD-6147-E03F-F91332E761F3}"/>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8C680E4A-0BE2-4519-D78C-AC83CB5058A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CBCA45A-DA02-FBA1-BE84-A44EC1FDDD3C}"/>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3" name="四角形: 角を丸くする 22">
            <a:extLst>
              <a:ext uri="{FF2B5EF4-FFF2-40B4-BE49-F238E27FC236}">
                <a16:creationId xmlns:a16="http://schemas.microsoft.com/office/drawing/2014/main" id="{AE8B6018-004E-1F80-1ED1-BAB2BE4FAA1E}"/>
              </a:ext>
            </a:extLst>
          </p:cNvPr>
          <p:cNvSpPr/>
          <p:nvPr/>
        </p:nvSpPr>
        <p:spPr>
          <a:xfrm>
            <a:off x="7305271" y="3051209"/>
            <a:ext cx="584774" cy="36363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Slide Number Placeholder 5">
            <a:extLst>
              <a:ext uri="{FF2B5EF4-FFF2-40B4-BE49-F238E27FC236}">
                <a16:creationId xmlns:a16="http://schemas.microsoft.com/office/drawing/2014/main" id="{A895D6FF-0FF3-C219-9497-49135599D9C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A95E11A-4925-6BF8-BAB2-DEB93EFC423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テキスト ボックス 16">
            <a:extLst>
              <a:ext uri="{FF2B5EF4-FFF2-40B4-BE49-F238E27FC236}">
                <a16:creationId xmlns:a16="http://schemas.microsoft.com/office/drawing/2014/main" id="{942B93A4-86C6-4575-8C6E-6A748F095B0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5E5109E2-2583-1A83-D135-128366EF7ABB}"/>
              </a:ext>
            </a:extLst>
          </p:cNvPr>
          <p:cNvSpPr txBox="1"/>
          <p:nvPr/>
        </p:nvSpPr>
        <p:spPr>
          <a:xfrm>
            <a:off x="5607129" y="1489248"/>
            <a:ext cx="3192520"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5" name="サブタイトル 2">
            <a:extLst>
              <a:ext uri="{FF2B5EF4-FFF2-40B4-BE49-F238E27FC236}">
                <a16:creationId xmlns:a16="http://schemas.microsoft.com/office/drawing/2014/main" id="{82481A9D-87FF-A2C5-E7A0-028DC05703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ヨメテルアプリをインストールしましょう</a:t>
            </a:r>
          </a:p>
        </p:txBody>
      </p:sp>
      <p:sp>
        <p:nvSpPr>
          <p:cNvPr id="9" name="タイトル 1">
            <a:extLst>
              <a:ext uri="{FF2B5EF4-FFF2-40B4-BE49-F238E27FC236}">
                <a16:creationId xmlns:a16="http://schemas.microsoft.com/office/drawing/2014/main" id="{92352968-7B10-E2E9-C2A4-96A464D1CC54}"/>
              </a:ext>
            </a:extLst>
          </p:cNvPr>
          <p:cNvSpPr>
            <a:spLocks noGrp="1"/>
          </p:cNvSpPr>
          <p:nvPr>
            <p:ph type="ctrTitle"/>
          </p:nvPr>
        </p:nvSpPr>
        <p:spPr>
          <a:xfrm>
            <a:off x="1392691" y="227059"/>
            <a:ext cx="5572359" cy="480003"/>
          </a:xfrm>
        </p:spPr>
        <p:txBody>
          <a:bodyPr wrap="none">
            <a:spAutoFit/>
          </a:bodyPr>
          <a:lstStyle/>
          <a:p>
            <a:r>
              <a:rPr lang="ja-JP" altLang="en-US" dirty="0">
                <a:solidFill>
                  <a:srgbClr val="4472C4"/>
                </a:solidFill>
              </a:rPr>
              <a:t>ヨメテル</a:t>
            </a:r>
            <a:r>
              <a:rPr lang="ja-JP" altLang="en-US" sz="2799" dirty="0">
                <a:solidFill>
                  <a:srgbClr val="4472C4"/>
                </a:solidFill>
              </a:rPr>
              <a:t>アプリのインストール方法</a:t>
            </a:r>
            <a:endParaRPr lang="ja-JP" altLang="en-US" dirty="0">
              <a:solidFill>
                <a:srgbClr val="4472C4"/>
              </a:solidFill>
            </a:endParaRPr>
          </a:p>
        </p:txBody>
      </p:sp>
      <p:sp>
        <p:nvSpPr>
          <p:cNvPr id="20" name="タイトル 1">
            <a:extLst>
              <a:ext uri="{FF2B5EF4-FFF2-40B4-BE49-F238E27FC236}">
                <a16:creationId xmlns:a16="http://schemas.microsoft.com/office/drawing/2014/main" id="{43C600D0-57DB-DF3D-BBD4-CC93835EA84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3" name="テキスト ボックス 2">
            <a:extLst>
              <a:ext uri="{FF2B5EF4-FFF2-40B4-BE49-F238E27FC236}">
                <a16:creationId xmlns:a16="http://schemas.microsoft.com/office/drawing/2014/main" id="{8425D62B-A040-E8DB-ADFE-E93F4F1BBA48}"/>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1" name="テキスト ボックス 30">
            <a:extLst>
              <a:ext uri="{FF2B5EF4-FFF2-40B4-BE49-F238E27FC236}">
                <a16:creationId xmlns:a16="http://schemas.microsoft.com/office/drawing/2014/main" id="{E3F6C62F-4DAD-579A-F347-E5F20E4592EA}"/>
              </a:ext>
            </a:extLst>
          </p:cNvPr>
          <p:cNvSpPr txBox="1"/>
          <p:nvPr/>
        </p:nvSpPr>
        <p:spPr>
          <a:xfrm flipH="1">
            <a:off x="3723312" y="4170932"/>
            <a:ext cx="1835926" cy="1642309"/>
          </a:xfrm>
          <a:prstGeom prst="rect">
            <a:avLst/>
          </a:prstGeom>
          <a:noFill/>
        </p:spPr>
        <p:txBody>
          <a:bodyPr wrap="square" rtlCol="0">
            <a:spAutoFit/>
          </a:bodyPr>
          <a:lstStyle/>
          <a:p>
            <a:pPr>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こちらの</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QR</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を読み込むことで</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❶～❹の手順を</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スキップ</a:t>
            </a:r>
            <a:r>
              <a:rPr lang="ja-JP" altLang="en-US" sz="1600" dirty="0">
                <a:solidFill>
                  <a:schemeClr val="accent1"/>
                </a:solidFill>
                <a:latin typeface="BIZ UDPゴシック" panose="020B0400000000000000" pitchFamily="50" charset="-128"/>
                <a:ea typeface="BIZ UDPゴシック" panose="020B0400000000000000" pitchFamily="50" charset="-128"/>
              </a:rPr>
              <a:t>することが</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できます</a:t>
            </a:r>
          </a:p>
        </p:txBody>
      </p:sp>
      <p:pic>
        <p:nvPicPr>
          <p:cNvPr id="1025" name="図 1024" descr="QR コード&#10;&#10;自動的に生成された説明">
            <a:extLst>
              <a:ext uri="{FF2B5EF4-FFF2-40B4-BE49-F238E27FC236}">
                <a16:creationId xmlns:a16="http://schemas.microsoft.com/office/drawing/2014/main" id="{2E3C34FD-7C67-96C0-D69B-C834FFDA2C81}"/>
              </a:ext>
            </a:extLst>
          </p:cNvPr>
          <p:cNvPicPr>
            <a:picLocks noChangeAspect="1"/>
          </p:cNvPicPr>
          <p:nvPr/>
        </p:nvPicPr>
        <p:blipFill>
          <a:blip r:embed="rId8"/>
          <a:stretch>
            <a:fillRect/>
          </a:stretch>
        </p:blipFill>
        <p:spPr>
          <a:xfrm>
            <a:off x="4099559" y="5835951"/>
            <a:ext cx="920449" cy="920449"/>
          </a:xfrm>
          <a:prstGeom prst="rect">
            <a:avLst/>
          </a:prstGeom>
          <a:ln>
            <a:solidFill>
              <a:schemeClr val="tx1"/>
            </a:solidFill>
          </a:ln>
        </p:spPr>
      </p:pic>
    </p:spTree>
    <p:extLst>
      <p:ext uri="{BB962C8B-B14F-4D97-AF65-F5344CB8AC3E}">
        <p14:creationId xmlns:p14="http://schemas.microsoft.com/office/powerpoint/2010/main" val="225292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利用の流れ</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Tree>
    <p:extLst>
      <p:ext uri="{BB962C8B-B14F-4D97-AF65-F5344CB8AC3E}">
        <p14:creationId xmlns:p14="http://schemas.microsoft.com/office/powerpoint/2010/main" val="243999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E38C9A25-2BA4-3112-6154-0AE0E99F4AA4}"/>
              </a:ext>
            </a:extLst>
          </p:cNvPr>
          <p:cNvPicPr>
            <a:picLocks noChangeAspect="1"/>
          </p:cNvPicPr>
          <p:nvPr/>
        </p:nvPicPr>
        <p:blipFill>
          <a:blip r:embed="rId4"/>
          <a:stretch>
            <a:fillRect/>
          </a:stretch>
        </p:blipFill>
        <p:spPr>
          <a:xfrm>
            <a:off x="5424880" y="2248875"/>
            <a:ext cx="2333625" cy="4429125"/>
          </a:xfrm>
          <a:prstGeom prst="rect">
            <a:avLst/>
          </a:prstGeom>
        </p:spPr>
      </p:pic>
      <p:pic>
        <p:nvPicPr>
          <p:cNvPr id="29" name="図 28">
            <a:extLst>
              <a:ext uri="{FF2B5EF4-FFF2-40B4-BE49-F238E27FC236}">
                <a16:creationId xmlns:a16="http://schemas.microsoft.com/office/drawing/2014/main" id="{311930B3-8154-DB2E-1B1D-FF52229F8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92" t="9279" r="54138" b="83897"/>
          <a:stretch>
            <a:fillRect/>
          </a:stretch>
        </p:blipFill>
        <p:spPr bwMode="auto">
          <a:xfrm>
            <a:off x="2430778" y="1543678"/>
            <a:ext cx="396000" cy="396000"/>
          </a:xfrm>
          <a:custGeom>
            <a:avLst/>
            <a:gdLst>
              <a:gd name="connsiteX0" fmla="*/ 103400 w 468000"/>
              <a:gd name="connsiteY0" fmla="*/ 0 h 468000"/>
              <a:gd name="connsiteX1" fmla="*/ 364600 w 468000"/>
              <a:gd name="connsiteY1" fmla="*/ 0 h 468000"/>
              <a:gd name="connsiteX2" fmla="*/ 468000 w 468000"/>
              <a:gd name="connsiteY2" fmla="*/ 103400 h 468000"/>
              <a:gd name="connsiteX3" fmla="*/ 468000 w 468000"/>
              <a:gd name="connsiteY3" fmla="*/ 364600 h 468000"/>
              <a:gd name="connsiteX4" fmla="*/ 364600 w 468000"/>
              <a:gd name="connsiteY4" fmla="*/ 468000 h 468000"/>
              <a:gd name="connsiteX5" fmla="*/ 103400 w 468000"/>
              <a:gd name="connsiteY5" fmla="*/ 468000 h 468000"/>
              <a:gd name="connsiteX6" fmla="*/ 0 w 468000"/>
              <a:gd name="connsiteY6" fmla="*/ 364600 h 468000"/>
              <a:gd name="connsiteX7" fmla="*/ 0 w 468000"/>
              <a:gd name="connsiteY7" fmla="*/ 103400 h 468000"/>
              <a:gd name="connsiteX8" fmla="*/ 103400 w 468000"/>
              <a:gd name="connsiteY8"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 h="468000">
                <a:moveTo>
                  <a:pt x="103400" y="0"/>
                </a:moveTo>
                <a:lnTo>
                  <a:pt x="364600" y="0"/>
                </a:lnTo>
                <a:cubicBezTo>
                  <a:pt x="421706" y="0"/>
                  <a:pt x="468000" y="46294"/>
                  <a:pt x="468000" y="103400"/>
                </a:cubicBezTo>
                <a:lnTo>
                  <a:pt x="468000" y="364600"/>
                </a:lnTo>
                <a:cubicBezTo>
                  <a:pt x="468000" y="421706"/>
                  <a:pt x="421706" y="468000"/>
                  <a:pt x="364600" y="468000"/>
                </a:cubicBezTo>
                <a:lnTo>
                  <a:pt x="103400" y="468000"/>
                </a:lnTo>
                <a:cubicBezTo>
                  <a:pt x="46294" y="468000"/>
                  <a:pt x="0" y="421706"/>
                  <a:pt x="0" y="364600"/>
                </a:cubicBezTo>
                <a:lnTo>
                  <a:pt x="0" y="103400"/>
                </a:lnTo>
                <a:cubicBezTo>
                  <a:pt x="0" y="46294"/>
                  <a:pt x="46294" y="0"/>
                  <a:pt x="10340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3D58664F-6685-9A7B-BBB8-995AAF1AF3E8}"/>
              </a:ext>
            </a:extLst>
          </p:cNvPr>
          <p:cNvPicPr>
            <a:picLocks noChangeAspect="1"/>
          </p:cNvPicPr>
          <p:nvPr/>
        </p:nvPicPr>
        <p:blipFill>
          <a:blip r:embed="rId6"/>
          <a:stretch>
            <a:fillRect/>
          </a:stretch>
        </p:blipFill>
        <p:spPr>
          <a:xfrm>
            <a:off x="1400077" y="2284472"/>
            <a:ext cx="2027076"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27084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メールアドレスまたはヨメテル用電話番号、パスワードを入力します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2895197" y="4725011"/>
            <a:ext cx="484900"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35D893A-695A-EAE1-68C4-316807EC150C}"/>
              </a:ext>
            </a:extLst>
          </p:cNvPr>
          <p:cNvSpPr txBox="1"/>
          <p:nvPr/>
        </p:nvSpPr>
        <p:spPr>
          <a:xfrm>
            <a:off x="7841359" y="3086268"/>
            <a:ext cx="1226450" cy="2282484"/>
          </a:xfrm>
          <a:prstGeom prst="rect">
            <a:avLst/>
          </a:prstGeom>
          <a:noFill/>
        </p:spPr>
        <p:txBody>
          <a:bodyPr wrap="square" lIns="0" rIns="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ヨメテル用電話番号・</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パスワードは利用登録時に発行されたものを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入力します</a:t>
            </a:r>
          </a:p>
        </p:txBody>
      </p:sp>
      <p:pic>
        <p:nvPicPr>
          <p:cNvPr id="30" name="図 29">
            <a:extLst>
              <a:ext uri="{FF2B5EF4-FFF2-40B4-BE49-F238E27FC236}">
                <a16:creationId xmlns:a16="http://schemas.microsoft.com/office/drawing/2014/main" id="{11F184FD-0056-47F6-6D45-580F970BB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092" t="9279" r="54138" b="83897"/>
          <a:stretch>
            <a:fillRect/>
          </a:stretch>
        </p:blipFill>
        <p:spPr bwMode="auto">
          <a:xfrm>
            <a:off x="2993369" y="4780357"/>
            <a:ext cx="288000" cy="288000"/>
          </a:xfrm>
          <a:custGeom>
            <a:avLst/>
            <a:gdLst>
              <a:gd name="connsiteX0" fmla="*/ 103400 w 468000"/>
              <a:gd name="connsiteY0" fmla="*/ 0 h 468000"/>
              <a:gd name="connsiteX1" fmla="*/ 364600 w 468000"/>
              <a:gd name="connsiteY1" fmla="*/ 0 h 468000"/>
              <a:gd name="connsiteX2" fmla="*/ 468000 w 468000"/>
              <a:gd name="connsiteY2" fmla="*/ 103400 h 468000"/>
              <a:gd name="connsiteX3" fmla="*/ 468000 w 468000"/>
              <a:gd name="connsiteY3" fmla="*/ 364600 h 468000"/>
              <a:gd name="connsiteX4" fmla="*/ 364600 w 468000"/>
              <a:gd name="connsiteY4" fmla="*/ 468000 h 468000"/>
              <a:gd name="connsiteX5" fmla="*/ 103400 w 468000"/>
              <a:gd name="connsiteY5" fmla="*/ 468000 h 468000"/>
              <a:gd name="connsiteX6" fmla="*/ 0 w 468000"/>
              <a:gd name="connsiteY6" fmla="*/ 364600 h 468000"/>
              <a:gd name="connsiteX7" fmla="*/ 0 w 468000"/>
              <a:gd name="connsiteY7" fmla="*/ 103400 h 468000"/>
              <a:gd name="connsiteX8" fmla="*/ 103400 w 468000"/>
              <a:gd name="connsiteY8"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00" h="468000">
                <a:moveTo>
                  <a:pt x="103400" y="0"/>
                </a:moveTo>
                <a:lnTo>
                  <a:pt x="364600" y="0"/>
                </a:lnTo>
                <a:cubicBezTo>
                  <a:pt x="421706" y="0"/>
                  <a:pt x="468000" y="46294"/>
                  <a:pt x="468000" y="103400"/>
                </a:cubicBezTo>
                <a:lnTo>
                  <a:pt x="468000" y="364600"/>
                </a:lnTo>
                <a:cubicBezTo>
                  <a:pt x="468000" y="421706"/>
                  <a:pt x="421706" y="468000"/>
                  <a:pt x="364600" y="468000"/>
                </a:cubicBezTo>
                <a:lnTo>
                  <a:pt x="103400" y="468000"/>
                </a:lnTo>
                <a:cubicBezTo>
                  <a:pt x="46294" y="468000"/>
                  <a:pt x="0" y="421706"/>
                  <a:pt x="0" y="364600"/>
                </a:cubicBezTo>
                <a:lnTo>
                  <a:pt x="0" y="103400"/>
                </a:lnTo>
                <a:cubicBezTo>
                  <a:pt x="0" y="46294"/>
                  <a:pt x="46294" y="0"/>
                  <a:pt x="103400" y="0"/>
                </a:cubicBezTo>
                <a:close/>
              </a:path>
            </a:pathLst>
          </a:custGeom>
          <a:noFill/>
          <a:extLst>
            <a:ext uri="{909E8E84-426E-40DD-AFC4-6F175D3DCCD1}">
              <a14:hiddenFill xmlns:a14="http://schemas.microsoft.com/office/drawing/2010/main">
                <a:solidFill>
                  <a:srgbClr val="FFFFFF"/>
                </a:solidFill>
              </a14:hiddenFill>
            </a:ext>
          </a:extLst>
        </p:spPr>
      </p:pic>
      <p:sp>
        <p:nvSpPr>
          <p:cNvPr id="2048" name="四角形: 角を丸くする 2047">
            <a:extLst>
              <a:ext uri="{FF2B5EF4-FFF2-40B4-BE49-F238E27FC236}">
                <a16:creationId xmlns:a16="http://schemas.microsoft.com/office/drawing/2014/main" id="{8F9866B1-C2EC-011B-C2C6-3E09F4ED9916}"/>
              </a:ext>
            </a:extLst>
          </p:cNvPr>
          <p:cNvSpPr/>
          <p:nvPr/>
        </p:nvSpPr>
        <p:spPr>
          <a:xfrm>
            <a:off x="5541217" y="3375660"/>
            <a:ext cx="2141088" cy="853440"/>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61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F5025886-85DC-8B2E-CD84-B1F42A541332}"/>
              </a:ext>
            </a:extLst>
          </p:cNvPr>
          <p:cNvPicPr>
            <a:picLocks noChangeAspect="1"/>
          </p:cNvPicPr>
          <p:nvPr/>
        </p:nvPicPr>
        <p:blipFill>
          <a:blip r:embed="rId4"/>
          <a:stretch>
            <a:fillRect/>
          </a:stretch>
        </p:blipFill>
        <p:spPr>
          <a:xfrm>
            <a:off x="1283780" y="2229951"/>
            <a:ext cx="2334970" cy="4432176"/>
          </a:xfrm>
          <a:prstGeom prst="rect">
            <a:avLst/>
          </a:prstGeom>
        </p:spPr>
      </p:pic>
      <p:pic>
        <p:nvPicPr>
          <p:cNvPr id="24" name="図 23">
            <a:extLst>
              <a:ext uri="{FF2B5EF4-FFF2-40B4-BE49-F238E27FC236}">
                <a16:creationId xmlns:a16="http://schemas.microsoft.com/office/drawing/2014/main" id="{6382E705-5F30-1F83-B478-FB7187AC3E77}"/>
              </a:ext>
            </a:extLst>
          </p:cNvPr>
          <p:cNvPicPr>
            <a:picLocks noChangeAspect="1"/>
          </p:cNvPicPr>
          <p:nvPr/>
        </p:nvPicPr>
        <p:blipFill>
          <a:blip r:embed="rId5"/>
          <a:stretch>
            <a:fillRect/>
          </a:stretch>
        </p:blipFill>
        <p:spPr>
          <a:xfrm>
            <a:off x="5352197" y="2244968"/>
            <a:ext cx="2276475" cy="4419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利用規約に同意し、</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「次へ」を押します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「ログイン」</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71740" y="4783346"/>
            <a:ext cx="2527871"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034D96CD-76C5-3976-6D67-2913C8E168A7}"/>
              </a:ext>
            </a:extLst>
          </p:cNvPr>
          <p:cNvSpPr/>
          <p:nvPr/>
        </p:nvSpPr>
        <p:spPr>
          <a:xfrm>
            <a:off x="5237346" y="6139107"/>
            <a:ext cx="2460293" cy="39562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25" name="四角形: 角を丸くする 24">
            <a:extLst>
              <a:ext uri="{FF2B5EF4-FFF2-40B4-BE49-F238E27FC236}">
                <a16:creationId xmlns:a16="http://schemas.microsoft.com/office/drawing/2014/main" id="{D78FFA4D-C222-0BC1-5BEC-4117CC7615AE}"/>
              </a:ext>
            </a:extLst>
          </p:cNvPr>
          <p:cNvSpPr/>
          <p:nvPr/>
        </p:nvSpPr>
        <p:spPr>
          <a:xfrm>
            <a:off x="5471305" y="5896593"/>
            <a:ext cx="227075" cy="245649"/>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C437813-DA9D-D68D-7F81-0CD6684FA46F}"/>
              </a:ext>
            </a:extLst>
          </p:cNvPr>
          <p:cNvSpPr txBox="1"/>
          <p:nvPr/>
        </p:nvSpPr>
        <p:spPr>
          <a:xfrm>
            <a:off x="7697803" y="3123759"/>
            <a:ext cx="1414205" cy="1642309"/>
          </a:xfrm>
          <a:prstGeom prst="rect">
            <a:avLst/>
          </a:prstGeom>
          <a:noFill/>
        </p:spPr>
        <p:txBody>
          <a:bodyPr wrap="square" lIns="36000" rIns="3600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④の画面は、利用規約が</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改定になった</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場合に表示されます</a:t>
            </a:r>
          </a:p>
        </p:txBody>
      </p:sp>
    </p:spTree>
    <p:extLst>
      <p:ext uri="{BB962C8B-B14F-4D97-AF65-F5344CB8AC3E}">
        <p14:creationId xmlns:p14="http://schemas.microsoft.com/office/powerpoint/2010/main" val="62393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90254" y="2622741"/>
            <a:ext cx="6958068" cy="2280826"/>
            <a:chOff x="1818414" y="1252441"/>
            <a:chExt cx="6958068" cy="228082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181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ヨメテルにログインしよう</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電話をかけてみよう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……………………………………P29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電話を受けてみよう</a:t>
              </a:r>
              <a:r>
                <a:rPr lang="en-US" altLang="ja-JP" dirty="0">
                  <a:ln w="0"/>
                  <a:solidFill>
                    <a:prstClr val="black"/>
                  </a:solidFill>
                  <a:latin typeface="BIZ UDPゴシック" panose="020B0400000000000000" pitchFamily="50" charset="-128"/>
                  <a:ea typeface="BIZ UDPゴシック" panose="020B0400000000000000" pitchFamily="50" charset="-128"/>
                </a:rPr>
                <a:t>……………………………………P35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通話画面について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………………………………………P40</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6"/>
              <a:ext cx="675592" cy="1819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5-D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5</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．利用の流れ</a:t>
              </a:r>
            </a:p>
          </p:txBody>
        </p:sp>
      </p:grpSp>
      <p:grpSp>
        <p:nvGrpSpPr>
          <p:cNvPr id="12" name="グループ化 11">
            <a:extLst>
              <a:ext uri="{FF2B5EF4-FFF2-40B4-BE49-F238E27FC236}">
                <a16:creationId xmlns:a16="http://schemas.microsoft.com/office/drawing/2014/main" id="{0C598851-852C-3DF9-1208-459A9F304BB5}"/>
              </a:ext>
            </a:extLst>
          </p:cNvPr>
          <p:cNvGrpSpPr/>
          <p:nvPr/>
        </p:nvGrpSpPr>
        <p:grpSpPr>
          <a:xfrm>
            <a:off x="1866039" y="5148021"/>
            <a:ext cx="6958068" cy="990934"/>
            <a:chOff x="1818414" y="1252441"/>
            <a:chExt cx="6958068" cy="990934"/>
          </a:xfrm>
        </p:grpSpPr>
        <p:sp>
          <p:nvSpPr>
            <p:cNvPr id="13" name="正方形/長方形 12">
              <a:extLst>
                <a:ext uri="{FF2B5EF4-FFF2-40B4-BE49-F238E27FC236}">
                  <a16:creationId xmlns:a16="http://schemas.microsoft.com/office/drawing/2014/main" id="{2A0624ED-3760-2E1A-FD5C-17740303AD11}"/>
                </a:ext>
              </a:extLst>
            </p:cNvPr>
            <p:cNvSpPr/>
            <p:nvPr/>
          </p:nvSpPr>
          <p:spPr>
            <a:xfrm>
              <a:off x="2547256" y="1714097"/>
              <a:ext cx="6229226" cy="52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サービス提供・お問合せ先</a:t>
              </a:r>
              <a:r>
                <a:rPr lang="en-US" altLang="ja-JP" dirty="0">
                  <a:ln w="0"/>
                  <a:solidFill>
                    <a:prstClr val="black"/>
                  </a:solidFill>
                  <a:latin typeface="BIZ UDPゴシック" panose="020B0400000000000000" pitchFamily="50" charset="-128"/>
                  <a:ea typeface="BIZ UDPゴシック" panose="020B0400000000000000" pitchFamily="50" charset="-128"/>
                </a:rPr>
                <a:t>………………………………P45</a:t>
              </a:r>
            </a:p>
          </p:txBody>
        </p:sp>
        <p:sp>
          <p:nvSpPr>
            <p:cNvPr id="14" name="正方形/長方形 13">
              <a:extLst>
                <a:ext uri="{FF2B5EF4-FFF2-40B4-BE49-F238E27FC236}">
                  <a16:creationId xmlns:a16="http://schemas.microsoft.com/office/drawing/2014/main" id="{B616B447-7060-3D34-CACB-B857174A7938}"/>
                </a:ext>
              </a:extLst>
            </p:cNvPr>
            <p:cNvSpPr/>
            <p:nvPr/>
          </p:nvSpPr>
          <p:spPr>
            <a:xfrm>
              <a:off x="1871664" y="1714097"/>
              <a:ext cx="675592" cy="529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6-A</a:t>
              </a:r>
            </a:p>
          </p:txBody>
        </p:sp>
        <p:sp>
          <p:nvSpPr>
            <p:cNvPr id="15" name="テキスト ボックス 14">
              <a:extLst>
                <a:ext uri="{FF2B5EF4-FFF2-40B4-BE49-F238E27FC236}">
                  <a16:creationId xmlns:a16="http://schemas.microsoft.com/office/drawing/2014/main" id="{22DAA0A5-0EA1-BAD1-44A8-18F3781B946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6</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．サービス提供・お問合せ先</a:t>
              </a:r>
            </a:p>
          </p:txBody>
        </p:sp>
      </p:grpSp>
      <p:grpSp>
        <p:nvGrpSpPr>
          <p:cNvPr id="16" name="グループ化 15">
            <a:extLst>
              <a:ext uri="{FF2B5EF4-FFF2-40B4-BE49-F238E27FC236}">
                <a16:creationId xmlns:a16="http://schemas.microsoft.com/office/drawing/2014/main" id="{2629ED56-805B-81D2-FAA9-F309843C1DC2}"/>
              </a:ext>
            </a:extLst>
          </p:cNvPr>
          <p:cNvGrpSpPr/>
          <p:nvPr/>
        </p:nvGrpSpPr>
        <p:grpSpPr>
          <a:xfrm>
            <a:off x="1866900" y="610037"/>
            <a:ext cx="6958068" cy="1848276"/>
            <a:chOff x="1818414" y="1252441"/>
            <a:chExt cx="6958068" cy="1848276"/>
          </a:xfrm>
        </p:grpSpPr>
        <p:sp>
          <p:nvSpPr>
            <p:cNvPr id="17" name="正方形/長方形 16">
              <a:extLst>
                <a:ext uri="{FF2B5EF4-FFF2-40B4-BE49-F238E27FC236}">
                  <a16:creationId xmlns:a16="http://schemas.microsoft.com/office/drawing/2014/main" id="{B54AB4B5-9577-7769-3468-F1917138C581}"/>
                </a:ext>
              </a:extLst>
            </p:cNvPr>
            <p:cNvSpPr/>
            <p:nvPr/>
          </p:nvSpPr>
          <p:spPr>
            <a:xfrm>
              <a:off x="2547256" y="1714097"/>
              <a:ext cx="6229226" cy="1386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ヨメテルの使用条件について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利用登録前準備</a:t>
              </a:r>
              <a:r>
                <a:rPr lang="en-US" altLang="ja-JP" dirty="0">
                  <a:ln w="0"/>
                  <a:solidFill>
                    <a:prstClr val="black"/>
                  </a:solidFill>
                  <a:latin typeface="BIZ UDPゴシック" panose="020B0400000000000000" pitchFamily="50" charset="-128"/>
                  <a:ea typeface="BIZ UDPゴシック" panose="020B0400000000000000" pitchFamily="50" charset="-128"/>
                </a:rPr>
                <a:t>……………………………………………P17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ヨメテルアプリのインストール方法</a:t>
              </a:r>
              <a:r>
                <a:rPr lang="en-US" altLang="ja-JP" dirty="0">
                  <a:ln w="0"/>
                  <a:solidFill>
                    <a:prstClr val="black"/>
                  </a:solidFill>
                  <a:latin typeface="BIZ UDPゴシック" panose="020B0400000000000000" pitchFamily="50" charset="-128"/>
                  <a:ea typeface="BIZ UDPゴシック" panose="020B0400000000000000" pitchFamily="50" charset="-128"/>
                </a:rPr>
                <a:t>………………………P18</a:t>
              </a:r>
            </a:p>
          </p:txBody>
        </p:sp>
        <p:sp>
          <p:nvSpPr>
            <p:cNvPr id="18" name="正方形/長方形 17">
              <a:extLst>
                <a:ext uri="{FF2B5EF4-FFF2-40B4-BE49-F238E27FC236}">
                  <a16:creationId xmlns:a16="http://schemas.microsoft.com/office/drawing/2014/main" id="{D66123CF-7D08-326C-866A-A158332CB3CF}"/>
                </a:ext>
              </a:extLst>
            </p:cNvPr>
            <p:cNvSpPr/>
            <p:nvPr/>
          </p:nvSpPr>
          <p:spPr>
            <a:xfrm>
              <a:off x="1871664" y="1714096"/>
              <a:ext cx="675592" cy="1386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19" name="テキスト ボックス 18">
              <a:extLst>
                <a:ext uri="{FF2B5EF4-FFF2-40B4-BE49-F238E27FC236}">
                  <a16:creationId xmlns:a16="http://schemas.microsoft.com/office/drawing/2014/main" id="{B11C4EDA-8035-4AA4-AAAE-34D27AE6FBA4}"/>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．利用登録の流れ</a:t>
              </a:r>
            </a:p>
          </p:txBody>
        </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 テキスト, アプリケーション, メール&#10;&#10;自動的に生成された説明">
            <a:extLst>
              <a:ext uri="{FF2B5EF4-FFF2-40B4-BE49-F238E27FC236}">
                <a16:creationId xmlns:a16="http://schemas.microsoft.com/office/drawing/2014/main" id="{98F8AFB1-01FD-3CCC-F0A6-60FA94C05D8A}"/>
              </a:ext>
            </a:extLst>
          </p:cNvPr>
          <p:cNvPicPr>
            <a:picLocks noChangeAspect="1"/>
          </p:cNvPicPr>
          <p:nvPr/>
        </p:nvPicPr>
        <p:blipFill>
          <a:blip r:embed="rId4"/>
          <a:stretch>
            <a:fillRect/>
          </a:stretch>
        </p:blipFill>
        <p:spPr>
          <a:xfrm>
            <a:off x="1299817" y="2268718"/>
            <a:ext cx="2232000" cy="4400531"/>
          </a:xfrm>
          <a:prstGeom prst="rect">
            <a:avLst/>
          </a:prstGeom>
        </p:spPr>
      </p:pic>
      <p:pic>
        <p:nvPicPr>
          <p:cNvPr id="3" name="図 2">
            <a:extLst>
              <a:ext uri="{FF2B5EF4-FFF2-40B4-BE49-F238E27FC236}">
                <a16:creationId xmlns:a16="http://schemas.microsoft.com/office/drawing/2014/main" id="{6323E716-A993-8EE6-8860-70C81FFB803F}"/>
              </a:ext>
            </a:extLst>
          </p:cNvPr>
          <p:cNvPicPr>
            <a:picLocks noChangeAspect="1"/>
          </p:cNvPicPr>
          <p:nvPr/>
        </p:nvPicPr>
        <p:blipFill>
          <a:blip r:embed="rId5"/>
          <a:stretch>
            <a:fillRect/>
          </a:stretch>
        </p:blipFill>
        <p:spPr>
          <a:xfrm>
            <a:off x="5633178" y="2285478"/>
            <a:ext cx="2266950" cy="442912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48924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切り替えボタンで音声認識と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オペレータの切り替えが可能です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設定したいパスワードを入力し「次へ」</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75475" y="6106699"/>
            <a:ext cx="2479727" cy="485836"/>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CE1F3A8-54EA-EAE9-201F-CC1FCB9CCF59}"/>
              </a:ext>
            </a:extLst>
          </p:cNvPr>
          <p:cNvSpPr txBox="1"/>
          <p:nvPr/>
        </p:nvSpPr>
        <p:spPr>
          <a:xfrm>
            <a:off x="8050136" y="2255311"/>
            <a:ext cx="1040195" cy="755720"/>
          </a:xfrm>
          <a:prstGeom prst="rect">
            <a:avLst/>
          </a:prstGeom>
          <a:solidFill>
            <a:schemeClr val="bg1"/>
          </a:solidFill>
          <a:ln w="38100">
            <a:noFill/>
          </a:ln>
        </p:spPr>
        <p:txBody>
          <a:bodyPr wrap="square" lIns="72000" rtlCol="0" anchor="ctr">
            <a:spAutoFit/>
          </a:bodyPr>
          <a:lstStyle/>
          <a:p>
            <a:pPr algn="ctr">
              <a:lnSpc>
                <a:spcPct val="130000"/>
              </a:lnSpc>
            </a:pPr>
            <a:r>
              <a:rPr lang="ja-JP" altLang="en-US" dirty="0">
                <a:latin typeface="BIZ UDPゴシック" panose="020B0400000000000000" pitchFamily="50" charset="-128"/>
                <a:ea typeface="BIZ UDPゴシック" panose="020B0400000000000000" pitchFamily="50" charset="-128"/>
              </a:rPr>
              <a:t>切り替え</a:t>
            </a:r>
            <a:endParaRPr lang="en-US" altLang="ja-JP" dirty="0">
              <a:latin typeface="BIZ UDPゴシック" panose="020B0400000000000000" pitchFamily="50" charset="-128"/>
              <a:ea typeface="BIZ UDPゴシック" panose="020B0400000000000000" pitchFamily="50" charset="-128"/>
            </a:endParaRPr>
          </a:p>
          <a:p>
            <a:pPr algn="ctr">
              <a:lnSpc>
                <a:spcPct val="130000"/>
              </a:lnSpc>
            </a:pPr>
            <a:r>
              <a:rPr lang="ja-JP" altLang="en-US" dirty="0">
                <a:latin typeface="BIZ UDPゴシック" panose="020B0400000000000000" pitchFamily="50" charset="-128"/>
                <a:ea typeface="BIZ UDPゴシック" panose="020B0400000000000000" pitchFamily="50" charset="-128"/>
              </a:rPr>
              <a:t>ボタン</a:t>
            </a:r>
          </a:p>
        </p:txBody>
      </p:sp>
      <p:sp>
        <p:nvSpPr>
          <p:cNvPr id="13" name="タイトル 1">
            <a:extLst>
              <a:ext uri="{FF2B5EF4-FFF2-40B4-BE49-F238E27FC236}">
                <a16:creationId xmlns:a16="http://schemas.microsoft.com/office/drawing/2014/main" id="{5BA4F6F9-9718-B9ED-942A-C63C092A0C8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sp>
        <p:nvSpPr>
          <p:cNvPr id="4" name="四角形: 角を丸くする 3">
            <a:extLst>
              <a:ext uri="{FF2B5EF4-FFF2-40B4-BE49-F238E27FC236}">
                <a16:creationId xmlns:a16="http://schemas.microsoft.com/office/drawing/2014/main" id="{4A07ECAC-55BD-D763-654F-9FC98A3D7063}"/>
              </a:ext>
            </a:extLst>
          </p:cNvPr>
          <p:cNvSpPr/>
          <p:nvPr/>
        </p:nvSpPr>
        <p:spPr>
          <a:xfrm>
            <a:off x="6631517" y="2307406"/>
            <a:ext cx="1173318" cy="317261"/>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C6D8FA30-BDF3-5192-BF22-B6CEBAF80065}"/>
              </a:ext>
            </a:extLst>
          </p:cNvPr>
          <p:cNvCxnSpPr/>
          <p:nvPr/>
        </p:nvCxnSpPr>
        <p:spPr>
          <a:xfrm>
            <a:off x="7805445" y="2471733"/>
            <a:ext cx="323349" cy="0"/>
          </a:xfrm>
          <a:prstGeom prst="line">
            <a:avLst/>
          </a:prstGeom>
          <a:ln w="28575">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096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B6D1E11E-4497-3AB4-6CCF-0739DB47FA9B}"/>
              </a:ext>
            </a:extLst>
          </p:cNvPr>
          <p:cNvPicPr>
            <a:picLocks noChangeAspect="1"/>
          </p:cNvPicPr>
          <p:nvPr/>
        </p:nvPicPr>
        <p:blipFill>
          <a:blip r:embed="rId4"/>
          <a:stretch>
            <a:fillRect/>
          </a:stretch>
        </p:blipFill>
        <p:spPr>
          <a:xfrm>
            <a:off x="1270839" y="2235555"/>
            <a:ext cx="2277820" cy="4392000"/>
          </a:xfrm>
          <a:prstGeom prst="rect">
            <a:avLst/>
          </a:prstGeom>
        </p:spPr>
      </p:pic>
      <p:pic>
        <p:nvPicPr>
          <p:cNvPr id="14" name="図 13" descr="テキスト&#10;&#10;自動的に生成された説明">
            <a:extLst>
              <a:ext uri="{FF2B5EF4-FFF2-40B4-BE49-F238E27FC236}">
                <a16:creationId xmlns:a16="http://schemas.microsoft.com/office/drawing/2014/main" id="{EB79E04B-B512-7FF7-2914-8CB893E6AB5A}"/>
              </a:ext>
            </a:extLst>
          </p:cNvPr>
          <p:cNvPicPr>
            <a:picLocks noChangeAspect="1"/>
          </p:cNvPicPr>
          <p:nvPr/>
        </p:nvPicPr>
        <p:blipFill>
          <a:blip r:embed="rId5"/>
          <a:stretch>
            <a:fillRect/>
          </a:stretch>
        </p:blipFill>
        <p:spPr>
          <a:xfrm>
            <a:off x="5611136" y="2269269"/>
            <a:ext cx="2283067"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ヨメテルにログインしよう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ヨメテルにログインしましょう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4990186" y="1489248"/>
            <a:ext cx="3592154" cy="755720"/>
          </a:xfrm>
          <a:prstGeom prst="rect">
            <a:avLst/>
          </a:prstGeom>
          <a:noFill/>
        </p:spPr>
        <p:txBody>
          <a:bodyPr wrap="square" lIns="72000" rtlCol="0" anchor="ctr">
            <a:spAutoFit/>
          </a:bodyPr>
          <a:lstStyle/>
          <a:p>
            <a:pPr algn="ctr">
              <a:lnSpc>
                <a:spcPct val="130000"/>
              </a:lnSpc>
            </a:pPr>
            <a:r>
              <a:rPr lang="ja-JP" altLang="en-US" dirty="0">
                <a:latin typeface="BIZ UDPゴシック" panose="020B0400000000000000" pitchFamily="50" charset="-128"/>
                <a:ea typeface="BIZ UDPゴシック" panose="020B0400000000000000" pitchFamily="50" charset="-128"/>
              </a:rPr>
              <a:t>オペレータ⇒自動音声認識への</a:t>
            </a:r>
          </a:p>
          <a:p>
            <a:pPr algn="ctr">
              <a:lnSpc>
                <a:spcPct val="130000"/>
              </a:lnSpc>
            </a:pPr>
            <a:r>
              <a:rPr lang="ja-JP" altLang="en-US" dirty="0">
                <a:latin typeface="BIZ UDPゴシック" panose="020B0400000000000000" pitchFamily="50" charset="-128"/>
                <a:ea typeface="BIZ UDPゴシック" panose="020B0400000000000000" pitchFamily="50" charset="-128"/>
              </a:rPr>
              <a:t>切り替え画面</a:t>
            </a: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729388" y="1512998"/>
            <a:ext cx="3348280" cy="755720"/>
          </a:xfrm>
          <a:prstGeom prst="rect">
            <a:avLst/>
          </a:prstGeom>
          <a:noFill/>
        </p:spPr>
        <p:txBody>
          <a:bodyPr wrap="square" lIns="91440" tIns="45720" rIns="91440" bIns="45720" rtlCol="0" anchor="t">
            <a:spAutoFit/>
          </a:bodyPr>
          <a:lstStyle/>
          <a:p>
            <a:pPr algn="ct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自動音声認識⇒オペレータへの切り替え画面</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タイトル 1">
            <a:extLst>
              <a:ext uri="{FF2B5EF4-FFF2-40B4-BE49-F238E27FC236}">
                <a16:creationId xmlns:a16="http://schemas.microsoft.com/office/drawing/2014/main" id="{C499F592-9002-5F2A-B7F2-B2ECB81D5AD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5-A</a:t>
            </a:r>
            <a:endParaRPr kumimoji="0" lang="ja-JP" altLang="en-US" kern="0" dirty="0">
              <a:solidFill>
                <a:sysClr val="windowText" lastClr="000000"/>
              </a:solidFill>
            </a:endParaRPr>
          </a:p>
        </p:txBody>
      </p:sp>
      <p:grpSp>
        <p:nvGrpSpPr>
          <p:cNvPr id="7" name="グループ化 6">
            <a:extLst>
              <a:ext uri="{FF2B5EF4-FFF2-40B4-BE49-F238E27FC236}">
                <a16:creationId xmlns:a16="http://schemas.microsoft.com/office/drawing/2014/main" id="{2C12439E-D886-C442-1A4F-4C7BB5E1EBA1}"/>
              </a:ext>
            </a:extLst>
          </p:cNvPr>
          <p:cNvGrpSpPr/>
          <p:nvPr/>
        </p:nvGrpSpPr>
        <p:grpSpPr>
          <a:xfrm>
            <a:off x="4367066" y="3658667"/>
            <a:ext cx="409860" cy="1589314"/>
            <a:chOff x="4350856" y="3384687"/>
            <a:chExt cx="409860" cy="1589314"/>
          </a:xfrm>
        </p:grpSpPr>
        <p:cxnSp>
          <p:nvCxnSpPr>
            <p:cNvPr id="2" name="直線矢印コネクタ 1">
              <a:extLst>
                <a:ext uri="{FF2B5EF4-FFF2-40B4-BE49-F238E27FC236}">
                  <a16:creationId xmlns:a16="http://schemas.microsoft.com/office/drawing/2014/main" id="{784B5BF1-4E25-864A-7F06-47F8AA081A84}"/>
                </a:ext>
              </a:extLst>
            </p:cNvPr>
            <p:cNvCxnSpPr>
              <a:cxnSpLocks/>
            </p:cNvCxnSpPr>
            <p:nvPr/>
          </p:nvCxnSpPr>
          <p:spPr>
            <a:xfrm>
              <a:off x="4350856" y="3384687"/>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ED56408-D2E3-3417-68AC-335A3A149B18}"/>
                </a:ext>
              </a:extLst>
            </p:cNvPr>
            <p:cNvCxnSpPr>
              <a:cxnSpLocks/>
            </p:cNvCxnSpPr>
            <p:nvPr/>
          </p:nvCxnSpPr>
          <p:spPr>
            <a:xfrm rot="10800000">
              <a:off x="4350857" y="4974001"/>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C2504AF7-0D6C-E401-9307-2BA8D24D3343}"/>
              </a:ext>
            </a:extLst>
          </p:cNvPr>
          <p:cNvSpPr txBox="1"/>
          <p:nvPr/>
        </p:nvSpPr>
        <p:spPr>
          <a:xfrm>
            <a:off x="3623933" y="3930488"/>
            <a:ext cx="2283067" cy="1002134"/>
          </a:xfrm>
          <a:prstGeom prst="rect">
            <a:avLst/>
          </a:prstGeom>
          <a:noFill/>
          <a:ln w="38100">
            <a:noFill/>
          </a:ln>
        </p:spPr>
        <p:txBody>
          <a:bodyPr wrap="square" lIns="0" rIns="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「切り替え」を押すと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切り替えることができ</a:t>
            </a:r>
            <a:br>
              <a:rPr lang="en-US" altLang="ja-JP" sz="1600" dirty="0">
                <a:solidFill>
                  <a:schemeClr val="accent1"/>
                </a:solidFill>
                <a:latin typeface="BIZ UDPゴシック" panose="020B0400000000000000" pitchFamily="50" charset="-128"/>
                <a:ea typeface="BIZ UDPゴシック" panose="020B0400000000000000" pitchFamily="50" charset="-128"/>
              </a:rPr>
            </a:br>
            <a:r>
              <a:rPr lang="ja-JP" altLang="en-US" sz="1600" dirty="0">
                <a:solidFill>
                  <a:schemeClr val="accent1"/>
                </a:solidFill>
                <a:latin typeface="BIZ UDPゴシック" panose="020B0400000000000000" pitchFamily="50" charset="-128"/>
                <a:ea typeface="BIZ UDPゴシック" panose="020B0400000000000000" pitchFamily="50" charset="-128"/>
              </a:rPr>
              <a:t>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40950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6D3B65DA-27D6-F1BE-3C5C-0CAE2E772DDF}"/>
              </a:ext>
            </a:extLst>
          </p:cNvPr>
          <p:cNvPicPr>
            <a:picLocks noChangeAspect="1"/>
          </p:cNvPicPr>
          <p:nvPr/>
        </p:nvPicPr>
        <p:blipFill rotWithShape="1">
          <a:blip r:embed="rId4"/>
          <a:srcRect r="3546"/>
          <a:stretch/>
        </p:blipFill>
        <p:spPr>
          <a:xfrm>
            <a:off x="2166204" y="2280851"/>
            <a:ext cx="5979884" cy="450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1"/>
                </a:solidFill>
                <a:latin typeface="BIZ UDPゴシック" panose="020B0400000000000000" pitchFamily="50" charset="-128"/>
                <a:ea typeface="BIZ UDPゴシック" panose="020B0400000000000000" pitchFamily="50" charset="-128"/>
              </a:rPr>
              <a:t>電話番号を入力して電話をかけてみましょう</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17157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2238702" y="1512998"/>
            <a:ext cx="5979883"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キーパッドで電話をかけたい相手先の電話番号を入力し、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a:extLst>
              <a:ext uri="{FF2B5EF4-FFF2-40B4-BE49-F238E27FC236}">
                <a16:creationId xmlns:a16="http://schemas.microsoft.com/office/drawing/2014/main" id="{B77DD137-ACFB-F38A-EAF7-7644BDF57FCD}"/>
              </a:ext>
            </a:extLst>
          </p:cNvPr>
          <p:cNvPicPr>
            <a:picLocks noChangeAspect="1"/>
          </p:cNvPicPr>
          <p:nvPr/>
        </p:nvPicPr>
        <p:blipFill>
          <a:blip r:embed="rId7"/>
          <a:srcRect l="83173" t="6133" r="6568" b="88134"/>
          <a:stretch>
            <a:fillRect/>
          </a:stretch>
        </p:blipFill>
        <p:spPr>
          <a:xfrm>
            <a:off x="4393991" y="189809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18" name="正方形/長方形 17">
            <a:extLst>
              <a:ext uri="{FF2B5EF4-FFF2-40B4-BE49-F238E27FC236}">
                <a16:creationId xmlns:a16="http://schemas.microsoft.com/office/drawing/2014/main" id="{26F3F828-EBC6-684A-7E19-21F92D6D9CBA}"/>
              </a:ext>
            </a:extLst>
          </p:cNvPr>
          <p:cNvSpPr/>
          <p:nvPr/>
        </p:nvSpPr>
        <p:spPr>
          <a:xfrm>
            <a:off x="5266057" y="3575259"/>
            <a:ext cx="2820323" cy="2043343"/>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9342480-6AF7-2EB1-2A32-7CF8AFDE4290}"/>
              </a:ext>
            </a:extLst>
          </p:cNvPr>
          <p:cNvSpPr txBox="1"/>
          <p:nvPr/>
        </p:nvSpPr>
        <p:spPr>
          <a:xfrm>
            <a:off x="4754089" y="3364877"/>
            <a:ext cx="4137937" cy="1475917"/>
          </a:xfrm>
          <a:prstGeom prst="rect">
            <a:avLst/>
          </a:prstGeom>
          <a:noFill/>
        </p:spPr>
        <p:txBody>
          <a:bodyPr wrap="square">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ヨメテルから発信すると、相手には</a:t>
            </a:r>
            <a:r>
              <a:rPr lang="en-US" altLang="ja-JP" dirty="0">
                <a:solidFill>
                  <a:schemeClr val="accent1"/>
                </a:solidFill>
                <a:latin typeface="BIZ UDPゴシック" panose="020B0400000000000000" pitchFamily="50" charset="-128"/>
                <a:ea typeface="BIZ UDPゴシック" panose="020B0400000000000000" pitchFamily="50" charset="-128"/>
              </a:rPr>
              <a:t>050</a:t>
            </a:r>
            <a:r>
              <a:rPr lang="ja-JP" altLang="en-US" dirty="0">
                <a:solidFill>
                  <a:schemeClr val="accent1"/>
                </a:solidFill>
                <a:latin typeface="BIZ UDPゴシック" panose="020B0400000000000000" pitchFamily="50" charset="-128"/>
                <a:ea typeface="BIZ UDPゴシック" panose="020B0400000000000000" pitchFamily="50" charset="-128"/>
              </a:rPr>
              <a:t>から始まるヨメテル用電話番号（携帯電話の電話番号と異なる番号）が表示されます</a:t>
            </a:r>
          </a:p>
        </p:txBody>
      </p:sp>
    </p:spTree>
    <p:extLst>
      <p:ext uri="{BB962C8B-B14F-4D97-AF65-F5344CB8AC3E}">
        <p14:creationId xmlns:p14="http://schemas.microsoft.com/office/powerpoint/2010/main" val="468153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9DB1ECC8-87E7-3C33-28E0-62CBCCEF2417}"/>
              </a:ext>
            </a:extLst>
          </p:cNvPr>
          <p:cNvPicPr>
            <a:picLocks noChangeAspect="1"/>
          </p:cNvPicPr>
          <p:nvPr/>
        </p:nvPicPr>
        <p:blipFill>
          <a:blip r:embed="rId4"/>
          <a:stretch>
            <a:fillRect/>
          </a:stretch>
        </p:blipFill>
        <p:spPr>
          <a:xfrm>
            <a:off x="1362973" y="2259969"/>
            <a:ext cx="4267570" cy="4462659"/>
          </a:xfrm>
          <a:prstGeom prst="rect">
            <a:avLst/>
          </a:prstGeom>
        </p:spPr>
      </p:pic>
      <p:pic>
        <p:nvPicPr>
          <p:cNvPr id="23" name="図 22" descr="グラフィカル ユーザー インターフェイス, テキスト, アプリケーション&#10;&#10;自動的に生成された説明">
            <a:extLst>
              <a:ext uri="{FF2B5EF4-FFF2-40B4-BE49-F238E27FC236}">
                <a16:creationId xmlns:a16="http://schemas.microsoft.com/office/drawing/2014/main" id="{2D649153-0F17-B192-C97C-252578693004}"/>
              </a:ext>
            </a:extLst>
          </p:cNvPr>
          <p:cNvPicPr>
            <a:picLocks noChangeAspect="1"/>
          </p:cNvPicPr>
          <p:nvPr/>
        </p:nvPicPr>
        <p:blipFill>
          <a:blip r:embed="rId5"/>
          <a:stretch>
            <a:fillRect/>
          </a:stretch>
        </p:blipFill>
        <p:spPr>
          <a:xfrm>
            <a:off x="5641174" y="2259438"/>
            <a:ext cx="22345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2">
                    <a:lumMod val="75000"/>
                  </a:schemeClr>
                </a:solidFill>
                <a:latin typeface="BIZ UDPゴシック" panose="020B0400000000000000" pitchFamily="50" charset="-128"/>
                <a:ea typeface="BIZ UDPゴシック" panose="020B0400000000000000" pitchFamily="50" charset="-128"/>
              </a:rPr>
              <a:t>連絡先から電話をかけてみましょう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連絡先一覧が表示されます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連絡先ボタン　　　を押します</a:t>
            </a:r>
          </a:p>
        </p:txBody>
      </p:sp>
      <p:pic>
        <p:nvPicPr>
          <p:cNvPr id="18" name="図 17" descr="テキスト&#10;&#10;自動的に生成された説明">
            <a:extLst>
              <a:ext uri="{FF2B5EF4-FFF2-40B4-BE49-F238E27FC236}">
                <a16:creationId xmlns:a16="http://schemas.microsoft.com/office/drawing/2014/main" id="{7C7B8CA6-EBB5-E7DB-D590-F57790E92454}"/>
              </a:ext>
            </a:extLst>
          </p:cNvPr>
          <p:cNvPicPr>
            <a:picLocks noChangeAspect="1"/>
          </p:cNvPicPr>
          <p:nvPr/>
        </p:nvPicPr>
        <p:blipFill rotWithShape="1">
          <a:blip r:embed="rId8"/>
          <a:srcRect l="39880" t="89645" r="53097" b="3857"/>
          <a:stretch/>
        </p:blipFill>
        <p:spPr>
          <a:xfrm>
            <a:off x="2874948" y="1539929"/>
            <a:ext cx="397444" cy="387604"/>
          </a:xfrm>
          <a:prstGeom prst="rect">
            <a:avLst/>
          </a:prstGeom>
        </p:spPr>
      </p:pic>
    </p:spTree>
    <p:extLst>
      <p:ext uri="{BB962C8B-B14F-4D97-AF65-F5344CB8AC3E}">
        <p14:creationId xmlns:p14="http://schemas.microsoft.com/office/powerpoint/2010/main" val="255580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34B2A6CD-1216-307B-9490-652BCF85DCE8}"/>
              </a:ext>
            </a:extLst>
          </p:cNvPr>
          <p:cNvPicPr>
            <a:picLocks noChangeAspect="1"/>
          </p:cNvPicPr>
          <p:nvPr/>
        </p:nvPicPr>
        <p:blipFill>
          <a:blip r:embed="rId4"/>
          <a:stretch>
            <a:fillRect/>
          </a:stretch>
        </p:blipFill>
        <p:spPr>
          <a:xfrm>
            <a:off x="5650988" y="2287023"/>
            <a:ext cx="2219136" cy="4462659"/>
          </a:xfrm>
          <a:prstGeom prst="rect">
            <a:avLst/>
          </a:prstGeom>
        </p:spPr>
      </p:pic>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BFEB3673-C5CF-1A00-D95F-811511B6E4A7}"/>
              </a:ext>
            </a:extLst>
          </p:cNvPr>
          <p:cNvPicPr>
            <a:picLocks noChangeAspect="1"/>
          </p:cNvPicPr>
          <p:nvPr/>
        </p:nvPicPr>
        <p:blipFill>
          <a:blip r:embed="rId5"/>
          <a:stretch>
            <a:fillRect/>
          </a:stretch>
        </p:blipFill>
        <p:spPr>
          <a:xfrm>
            <a:off x="1362469" y="2284472"/>
            <a:ext cx="22345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chemeClr val="accent2">
                    <a:lumMod val="75000"/>
                  </a:schemeClr>
                </a:solidFill>
                <a:latin typeface="BIZ UDPゴシック" panose="020B0400000000000000" pitchFamily="50" charset="-128"/>
                <a:ea typeface="BIZ UDPゴシック" panose="020B0400000000000000" pitchFamily="50" charset="-128"/>
              </a:rPr>
              <a:t>連絡先から電話をかけてみましょう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電話をかける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連絡先を選択します</a:t>
            </a:r>
          </a:p>
        </p:txBody>
      </p:sp>
      <p:sp>
        <p:nvSpPr>
          <p:cNvPr id="16" name="四角形: 角を丸くする 15">
            <a:extLst>
              <a:ext uri="{FF2B5EF4-FFF2-40B4-BE49-F238E27FC236}">
                <a16:creationId xmlns:a16="http://schemas.microsoft.com/office/drawing/2014/main" id="{01F126EC-D76A-A5AE-EBE7-5C734227E5F0}"/>
              </a:ext>
            </a:extLst>
          </p:cNvPr>
          <p:cNvSpPr/>
          <p:nvPr/>
        </p:nvSpPr>
        <p:spPr>
          <a:xfrm>
            <a:off x="1180214" y="3859620"/>
            <a:ext cx="2541182" cy="808074"/>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2D85A4ED-6537-9A73-E75A-C16CAC1E3720}"/>
              </a:ext>
            </a:extLst>
          </p:cNvPr>
          <p:cNvPicPr>
            <a:picLocks noChangeAspect="1"/>
          </p:cNvPicPr>
          <p:nvPr/>
        </p:nvPicPr>
        <p:blipFill>
          <a:blip r:embed="rId8"/>
          <a:srcRect l="83173" t="6133" r="6568" b="88134"/>
          <a:stretch>
            <a:fillRect/>
          </a:stretch>
        </p:blipFill>
        <p:spPr>
          <a:xfrm>
            <a:off x="7724644"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Tree>
    <p:extLst>
      <p:ext uri="{BB962C8B-B14F-4D97-AF65-F5344CB8AC3E}">
        <p14:creationId xmlns:p14="http://schemas.microsoft.com/office/powerpoint/2010/main" val="164130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462D841-720F-C690-58F3-40DB2FFAB1C5}"/>
              </a:ext>
            </a:extLst>
          </p:cNvPr>
          <p:cNvPicPr>
            <a:picLocks noChangeAspect="1"/>
          </p:cNvPicPr>
          <p:nvPr/>
        </p:nvPicPr>
        <p:blipFill>
          <a:blip r:embed="rId4"/>
          <a:stretch>
            <a:fillRect/>
          </a:stretch>
        </p:blipFill>
        <p:spPr>
          <a:xfrm>
            <a:off x="1354280" y="2274002"/>
            <a:ext cx="4304149" cy="4426080"/>
          </a:xfrm>
          <a:prstGeom prst="rect">
            <a:avLst/>
          </a:prstGeom>
        </p:spPr>
      </p:pic>
      <p:pic>
        <p:nvPicPr>
          <p:cNvPr id="22" name="図 21" descr="グラフィカル ユーザー インターフェイス, テキスト, アプリケーション&#10;&#10;自動的に生成された説明">
            <a:extLst>
              <a:ext uri="{FF2B5EF4-FFF2-40B4-BE49-F238E27FC236}">
                <a16:creationId xmlns:a16="http://schemas.microsoft.com/office/drawing/2014/main" id="{FB95A29C-2ABE-543F-F0DC-1283C1C8101C}"/>
              </a:ext>
            </a:extLst>
          </p:cNvPr>
          <p:cNvPicPr>
            <a:picLocks noChangeAspect="1"/>
          </p:cNvPicPr>
          <p:nvPr/>
        </p:nvPicPr>
        <p:blipFill>
          <a:blip r:embed="rId5"/>
          <a:stretch>
            <a:fillRect/>
          </a:stretch>
        </p:blipFill>
        <p:spPr>
          <a:xfrm>
            <a:off x="5630540" y="2255042"/>
            <a:ext cx="225600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rgbClr val="7030A0"/>
                </a:solidFill>
                <a:latin typeface="BIZ UDPゴシック" panose="020B0400000000000000" pitchFamily="50" charset="-128"/>
                <a:ea typeface="BIZ UDPゴシック" panose="020B0400000000000000" pitchFamily="50" charset="-128"/>
              </a:rPr>
              <a:t>発着信の履歴から電話をかけてみましょう</a:t>
            </a: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履歴一覧が表示されます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履歴ボタン　　　を押します</a:t>
            </a:r>
          </a:p>
        </p:txBody>
      </p:sp>
      <p:pic>
        <p:nvPicPr>
          <p:cNvPr id="3" name="図 2" descr="テキスト&#10;&#10;自動的に生成された説明">
            <a:extLst>
              <a:ext uri="{FF2B5EF4-FFF2-40B4-BE49-F238E27FC236}">
                <a16:creationId xmlns:a16="http://schemas.microsoft.com/office/drawing/2014/main" id="{6B0EBB09-4C96-66B7-821D-8CDFF44AF1A1}"/>
              </a:ext>
            </a:extLst>
          </p:cNvPr>
          <p:cNvPicPr>
            <a:picLocks noChangeAspect="1"/>
          </p:cNvPicPr>
          <p:nvPr/>
        </p:nvPicPr>
        <p:blipFill rotWithShape="1">
          <a:blip r:embed="rId8"/>
          <a:srcRect l="6142" t="90025" r="88058" b="4064"/>
          <a:stretch/>
        </p:blipFill>
        <p:spPr>
          <a:xfrm>
            <a:off x="2682773" y="1582749"/>
            <a:ext cx="301655" cy="324000"/>
          </a:xfrm>
          <a:prstGeom prst="rect">
            <a:avLst/>
          </a:prstGeom>
        </p:spPr>
      </p:pic>
    </p:spTree>
    <p:extLst>
      <p:ext uri="{BB962C8B-B14F-4D97-AF65-F5344CB8AC3E}">
        <p14:creationId xmlns:p14="http://schemas.microsoft.com/office/powerpoint/2010/main" val="1447505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ECA60181-E6A4-3665-51FD-28855ED38CEB}"/>
              </a:ext>
            </a:extLst>
          </p:cNvPr>
          <p:cNvPicPr>
            <a:picLocks noChangeAspect="1"/>
          </p:cNvPicPr>
          <p:nvPr/>
        </p:nvPicPr>
        <p:blipFill>
          <a:blip r:embed="rId4"/>
          <a:stretch>
            <a:fillRect/>
          </a:stretch>
        </p:blipFill>
        <p:spPr>
          <a:xfrm>
            <a:off x="1367382" y="2255042"/>
            <a:ext cx="225600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電話をかける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履歴</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を選択します</a:t>
            </a:r>
          </a:p>
        </p:txBody>
      </p:sp>
      <p:pic>
        <p:nvPicPr>
          <p:cNvPr id="22" name="図 21">
            <a:extLst>
              <a:ext uri="{FF2B5EF4-FFF2-40B4-BE49-F238E27FC236}">
                <a16:creationId xmlns:a16="http://schemas.microsoft.com/office/drawing/2014/main" id="{2D85A4ED-6537-9A73-E75A-C16CAC1E3720}"/>
              </a:ext>
            </a:extLst>
          </p:cNvPr>
          <p:cNvPicPr>
            <a:picLocks noChangeAspect="1"/>
          </p:cNvPicPr>
          <p:nvPr/>
        </p:nvPicPr>
        <p:blipFill>
          <a:blip r:embed="rId7"/>
          <a:srcRect l="83173" t="6133" r="6568" b="88134"/>
          <a:stretch>
            <a:fillRect/>
          </a:stretch>
        </p:blipFill>
        <p:spPr>
          <a:xfrm>
            <a:off x="7724644"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sp>
        <p:nvSpPr>
          <p:cNvPr id="4" name="字幕 14">
            <a:extLst>
              <a:ext uri="{FF2B5EF4-FFF2-40B4-BE49-F238E27FC236}">
                <a16:creationId xmlns:a16="http://schemas.microsoft.com/office/drawing/2014/main" id="{3A0C6357-0241-EF4B-08AD-A1241BA2AA4E}"/>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solidFill>
                  <a:srgbClr val="7030A0"/>
                </a:solidFill>
                <a:latin typeface="BIZ UDPゴシック" panose="020B0400000000000000" pitchFamily="50" charset="-128"/>
                <a:ea typeface="BIZ UDPゴシック" panose="020B0400000000000000" pitchFamily="50" charset="-128"/>
              </a:rPr>
              <a:t>発着信の履歴から電話をかけてみましょう</a:t>
            </a:r>
          </a:p>
        </p:txBody>
      </p:sp>
      <p:pic>
        <p:nvPicPr>
          <p:cNvPr id="24" name="図 23">
            <a:extLst>
              <a:ext uri="{FF2B5EF4-FFF2-40B4-BE49-F238E27FC236}">
                <a16:creationId xmlns:a16="http://schemas.microsoft.com/office/drawing/2014/main" id="{0129E650-B219-C895-C96C-7B2B97056BA7}"/>
              </a:ext>
            </a:extLst>
          </p:cNvPr>
          <p:cNvPicPr>
            <a:picLocks noChangeAspect="1"/>
          </p:cNvPicPr>
          <p:nvPr/>
        </p:nvPicPr>
        <p:blipFill>
          <a:blip r:embed="rId8"/>
          <a:stretch>
            <a:fillRect/>
          </a:stretch>
        </p:blipFill>
        <p:spPr>
          <a:xfrm>
            <a:off x="5650988" y="2287023"/>
            <a:ext cx="2219136" cy="4462659"/>
          </a:xfrm>
          <a:prstGeom prst="rect">
            <a:avLst/>
          </a:prstGeom>
        </p:spPr>
      </p:pic>
    </p:spTree>
    <p:extLst>
      <p:ext uri="{BB962C8B-B14F-4D97-AF65-F5344CB8AC3E}">
        <p14:creationId xmlns:p14="http://schemas.microsoft.com/office/powerpoint/2010/main" val="316247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10;&#10;低い精度で自動的に生成された説明">
            <a:extLst>
              <a:ext uri="{FF2B5EF4-FFF2-40B4-BE49-F238E27FC236}">
                <a16:creationId xmlns:a16="http://schemas.microsoft.com/office/drawing/2014/main" id="{FEE1C44F-2D36-7E47-F9C3-7AEDF272F1B6}"/>
              </a:ext>
            </a:extLst>
          </p:cNvPr>
          <p:cNvPicPr>
            <a:picLocks noChangeAspect="1"/>
          </p:cNvPicPr>
          <p:nvPr/>
        </p:nvPicPr>
        <p:blipFill>
          <a:blip r:embed="rId4"/>
          <a:stretch>
            <a:fillRect/>
          </a:stretch>
        </p:blipFill>
        <p:spPr>
          <a:xfrm>
            <a:off x="5643034" y="2269268"/>
            <a:ext cx="2202820" cy="4392000"/>
          </a:xfrm>
          <a:prstGeom prst="rect">
            <a:avLst/>
          </a:prstGeom>
        </p:spPr>
      </p:pic>
      <p:pic>
        <p:nvPicPr>
          <p:cNvPr id="22" name="図 21" descr="グラフ が含まれている画像&#10;&#10;自動的に生成された説明">
            <a:extLst>
              <a:ext uri="{FF2B5EF4-FFF2-40B4-BE49-F238E27FC236}">
                <a16:creationId xmlns:a16="http://schemas.microsoft.com/office/drawing/2014/main" id="{10A417E3-DD6A-F29A-3F2D-DF91782DB869}"/>
              </a:ext>
            </a:extLst>
          </p:cNvPr>
          <p:cNvPicPr>
            <a:picLocks noChangeAspect="1"/>
          </p:cNvPicPr>
          <p:nvPr/>
        </p:nvPicPr>
        <p:blipFill>
          <a:blip r:embed="rId5"/>
          <a:stretch>
            <a:fillRect/>
          </a:stretch>
        </p:blipFill>
        <p:spPr>
          <a:xfrm>
            <a:off x="1302341" y="2279901"/>
            <a:ext cx="2246910" cy="439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195925" y="1489248"/>
            <a:ext cx="4049001"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このままお待ちいただくか</a:t>
            </a:r>
          </a:p>
          <a:p>
            <a:pPr>
              <a:lnSpc>
                <a:spcPct val="130000"/>
              </a:lnSpc>
            </a:pPr>
            <a:r>
              <a:rPr lang="ja-JP" altLang="en-US" dirty="0">
                <a:latin typeface="BIZ UDPゴシック" panose="020B0400000000000000" pitchFamily="50" charset="-128"/>
                <a:ea typeface="BIZ UDPゴシック" panose="020B0400000000000000" pitchFamily="50" charset="-128"/>
              </a:rPr>
              <a:t>音声認識に切り替えることもできます</a:t>
            </a: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065661" y="1547349"/>
            <a:ext cx="2767174" cy="6870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混雑していた場合は、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待機順番が表示されます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タイトル 1">
            <a:extLst>
              <a:ext uri="{FF2B5EF4-FFF2-40B4-BE49-F238E27FC236}">
                <a16:creationId xmlns:a16="http://schemas.microsoft.com/office/drawing/2014/main" id="{19F0EB47-9B4D-E68B-E8CF-E442E1902B3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5-B</a:t>
            </a:r>
            <a:endParaRPr kumimoji="0" lang="ja-JP" altLang="en-US" kern="0" dirty="0">
              <a:solidFill>
                <a:sysClr val="windowText" lastClr="000000"/>
              </a:solidFill>
            </a:endParaRPr>
          </a:p>
        </p:txBody>
      </p:sp>
      <p:sp>
        <p:nvSpPr>
          <p:cNvPr id="16" name="タイトル 1">
            <a:extLst>
              <a:ext uri="{FF2B5EF4-FFF2-40B4-BE49-F238E27FC236}">
                <a16:creationId xmlns:a16="http://schemas.microsoft.com/office/drawing/2014/main" id="{2E01CA1D-CCC5-B65F-E966-2A5AEB12ACE7}"/>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電話をかけてみよう</a:t>
            </a:r>
          </a:p>
        </p:txBody>
      </p:sp>
      <p:sp>
        <p:nvSpPr>
          <p:cNvPr id="18" name="字幕 14">
            <a:extLst>
              <a:ext uri="{FF2B5EF4-FFF2-40B4-BE49-F238E27FC236}">
                <a16:creationId xmlns:a16="http://schemas.microsoft.com/office/drawing/2014/main" id="{6DC27928-A632-B0FF-6B3F-08DCC1DF5F6C}"/>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（文字入力オペレータ選択した場合）混雑時に表示される画面について</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79EC772-23D8-59C7-C4BA-D0428BFDC867}"/>
              </a:ext>
            </a:extLst>
          </p:cNvPr>
          <p:cNvSpPr txBox="1"/>
          <p:nvPr/>
        </p:nvSpPr>
        <p:spPr>
          <a:xfrm>
            <a:off x="3500967" y="2719610"/>
            <a:ext cx="2138320" cy="2922660"/>
          </a:xfrm>
          <a:prstGeom prst="rect">
            <a:avLst/>
          </a:prstGeom>
          <a:noFill/>
        </p:spPr>
        <p:txBody>
          <a:bodyPr wrap="square">
            <a:spAutoFit/>
          </a:bodyPr>
          <a:lstStyle>
            <a:defPPr>
              <a:defRPr lang="ja-JP"/>
            </a:defPPr>
            <a:lvl1pPr>
              <a:lnSpc>
                <a:spcPct val="130000"/>
              </a:lnSpc>
              <a:defRPr sz="1600">
                <a:solidFill>
                  <a:schemeClr val="accent1"/>
                </a:solidFill>
                <a:latin typeface="BIZ UDPゴシック" panose="020B0400000000000000" pitchFamily="50" charset="-128"/>
                <a:ea typeface="BIZ UDPゴシック" panose="020B0400000000000000" pitchFamily="50" charset="-128"/>
              </a:defRPr>
            </a:lvl1pPr>
          </a:lstStyle>
          <a:p>
            <a:r>
              <a:rPr lang="en-US" altLang="ja-JP" dirty="0"/>
              <a:t>※</a:t>
            </a:r>
            <a:r>
              <a:rPr lang="ja-JP" altLang="en-US" dirty="0"/>
              <a:t>ヨメテルから電話を受ける場合、以下のガイダンスが流れます</a:t>
            </a:r>
            <a:endParaRPr lang="en-US" altLang="ja-JP" dirty="0"/>
          </a:p>
          <a:p>
            <a:r>
              <a:rPr lang="ja-JP" altLang="en-US" dirty="0"/>
              <a:t>「電話リレーサービスのヨメテルです。あなたの声を文字にして、相手に表示します。はっきりとお話しください。」</a:t>
            </a:r>
          </a:p>
        </p:txBody>
      </p:sp>
    </p:spTree>
    <p:extLst>
      <p:ext uri="{BB962C8B-B14F-4D97-AF65-F5344CB8AC3E}">
        <p14:creationId xmlns:p14="http://schemas.microsoft.com/office/powerpoint/2010/main" val="2251215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pic>
        <p:nvPicPr>
          <p:cNvPr id="5" name="図 4">
            <a:extLst>
              <a:ext uri="{FF2B5EF4-FFF2-40B4-BE49-F238E27FC236}">
                <a16:creationId xmlns:a16="http://schemas.microsoft.com/office/drawing/2014/main" id="{7539837A-C943-CBFA-29A2-87579FFFB1D1}"/>
              </a:ext>
            </a:extLst>
          </p:cNvPr>
          <p:cNvPicPr>
            <a:picLocks noChangeAspect="1"/>
          </p:cNvPicPr>
          <p:nvPr/>
        </p:nvPicPr>
        <p:blipFill>
          <a:blip r:embed="rId4"/>
          <a:stretch>
            <a:fillRect/>
          </a:stretch>
        </p:blipFill>
        <p:spPr>
          <a:xfrm>
            <a:off x="3502575" y="2302075"/>
            <a:ext cx="4279763" cy="4462659"/>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アプリを開いた状態で電話を受ける方法です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781567" y="5609984"/>
            <a:ext cx="1363512" cy="531629"/>
          </a:xfrm>
          <a:prstGeom prst="rect">
            <a:avLst/>
          </a:prstGeom>
        </p:spPr>
      </p:pic>
      <p:pic>
        <p:nvPicPr>
          <p:cNvPr id="25" name="図 24">
            <a:extLst>
              <a:ext uri="{FF2B5EF4-FFF2-40B4-BE49-F238E27FC236}">
                <a16:creationId xmlns:a16="http://schemas.microsoft.com/office/drawing/2014/main" id="{5844D211-9395-0591-AEBA-849540BB45FA}"/>
              </a:ext>
            </a:extLst>
          </p:cNvPr>
          <p:cNvPicPr>
            <a:picLocks noChangeAspect="1"/>
          </p:cNvPicPr>
          <p:nvPr/>
        </p:nvPicPr>
        <p:blipFill rotWithShape="1">
          <a:blip r:embed="rId4"/>
          <a:srcRect l="25256" t="11911" r="63885" b="83888"/>
          <a:stretch/>
        </p:blipFill>
        <p:spPr>
          <a:xfrm>
            <a:off x="4769748" y="1945307"/>
            <a:ext cx="755818" cy="304931"/>
          </a:xfrm>
          <a:custGeom>
            <a:avLst/>
            <a:gdLst>
              <a:gd name="connsiteX0" fmla="*/ 202708 w 1260000"/>
              <a:gd name="connsiteY0" fmla="*/ 0 h 508341"/>
              <a:gd name="connsiteX1" fmla="*/ 1057292 w 1260000"/>
              <a:gd name="connsiteY1" fmla="*/ 0 h 508341"/>
              <a:gd name="connsiteX2" fmla="*/ 1260000 w 1260000"/>
              <a:gd name="connsiteY2" fmla="*/ 254171 h 508341"/>
              <a:gd name="connsiteX3" fmla="*/ 1057292 w 1260000"/>
              <a:gd name="connsiteY3" fmla="*/ 508341 h 508341"/>
              <a:gd name="connsiteX4" fmla="*/ 202708 w 1260000"/>
              <a:gd name="connsiteY4" fmla="*/ 508341 h 508341"/>
              <a:gd name="connsiteX5" fmla="*/ 0 w 1260000"/>
              <a:gd name="connsiteY5" fmla="*/ 254171 h 508341"/>
              <a:gd name="connsiteX6" fmla="*/ 202708 w 1260000"/>
              <a:gd name="connsiteY6" fmla="*/ 0 h 50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000" h="508341">
                <a:moveTo>
                  <a:pt x="202708" y="0"/>
                </a:moveTo>
                <a:lnTo>
                  <a:pt x="1057292" y="0"/>
                </a:lnTo>
                <a:cubicBezTo>
                  <a:pt x="1169234" y="0"/>
                  <a:pt x="1260000" y="113788"/>
                  <a:pt x="1260000" y="254171"/>
                </a:cubicBezTo>
                <a:cubicBezTo>
                  <a:pt x="1260000" y="394553"/>
                  <a:pt x="1169234" y="508341"/>
                  <a:pt x="1057292" y="508341"/>
                </a:cubicBezTo>
                <a:lnTo>
                  <a:pt x="202708" y="508341"/>
                </a:lnTo>
                <a:cubicBezTo>
                  <a:pt x="90767" y="508341"/>
                  <a:pt x="0" y="394553"/>
                  <a:pt x="0" y="254171"/>
                </a:cubicBezTo>
                <a:cubicBezTo>
                  <a:pt x="0" y="113788"/>
                  <a:pt x="90767" y="0"/>
                  <a:pt x="202708" y="0"/>
                </a:cubicBezTo>
                <a:close/>
              </a:path>
            </a:pathLst>
          </a:custGeom>
        </p:spPr>
      </p:pic>
    </p:spTree>
    <p:extLst>
      <p:ext uri="{BB962C8B-B14F-4D97-AF65-F5344CB8AC3E}">
        <p14:creationId xmlns:p14="http://schemas.microsoft.com/office/powerpoint/2010/main" val="393359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5552B8DF-B4BD-28E9-6659-BC9DE7B39B62}"/>
              </a:ext>
            </a:extLst>
          </p:cNvPr>
          <p:cNvPicPr>
            <a:picLocks noChangeAspect="1"/>
          </p:cNvPicPr>
          <p:nvPr/>
        </p:nvPicPr>
        <p:blipFill>
          <a:blip r:embed="rId4"/>
          <a:stretch>
            <a:fillRect/>
          </a:stretch>
        </p:blipFill>
        <p:spPr>
          <a:xfrm>
            <a:off x="3491429" y="2261849"/>
            <a:ext cx="4249280" cy="449923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アプリを開いた状態で電話を受ける方法です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ED48CA7-5182-ABFE-301C-C1BE23672522}"/>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27" name="図 26">
            <a:extLst>
              <a:ext uri="{FF2B5EF4-FFF2-40B4-BE49-F238E27FC236}">
                <a16:creationId xmlns:a16="http://schemas.microsoft.com/office/drawing/2014/main" id="{B935279D-ABA1-86A4-8B30-5B67D612FBAA}"/>
              </a:ext>
            </a:extLst>
          </p:cNvPr>
          <p:cNvPicPr>
            <a:picLocks noChangeAspect="1"/>
          </p:cNvPicPr>
          <p:nvPr/>
        </p:nvPicPr>
        <p:blipFill rotWithShape="1">
          <a:blip r:embed="rId4"/>
          <a:srcRect l="42286" t="4220" r="51466" b="89879"/>
          <a:stretch/>
        </p:blipFill>
        <p:spPr>
          <a:xfrm>
            <a:off x="4717547" y="1911849"/>
            <a:ext cx="360099" cy="360099"/>
          </a:xfrm>
          <a:custGeom>
            <a:avLst/>
            <a:gdLst>
              <a:gd name="connsiteX0" fmla="*/ 252000 w 504000"/>
              <a:gd name="connsiteY0" fmla="*/ 0 h 504000"/>
              <a:gd name="connsiteX1" fmla="*/ 504000 w 504000"/>
              <a:gd name="connsiteY1" fmla="*/ 252000 h 504000"/>
              <a:gd name="connsiteX2" fmla="*/ 252000 w 504000"/>
              <a:gd name="connsiteY2" fmla="*/ 504000 h 504000"/>
              <a:gd name="connsiteX3" fmla="*/ 0 w 504000"/>
              <a:gd name="connsiteY3" fmla="*/ 252000 h 504000"/>
              <a:gd name="connsiteX4" fmla="*/ 252000 w 504000"/>
              <a:gd name="connsiteY4" fmla="*/ 0 h 50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 h="504000">
                <a:moveTo>
                  <a:pt x="252000" y="0"/>
                </a:moveTo>
                <a:cubicBezTo>
                  <a:pt x="391176" y="0"/>
                  <a:pt x="504000" y="112824"/>
                  <a:pt x="504000" y="252000"/>
                </a:cubicBezTo>
                <a:cubicBezTo>
                  <a:pt x="504000" y="391176"/>
                  <a:pt x="391176" y="504000"/>
                  <a:pt x="252000" y="504000"/>
                </a:cubicBezTo>
                <a:cubicBezTo>
                  <a:pt x="112824" y="504000"/>
                  <a:pt x="0" y="391176"/>
                  <a:pt x="0" y="252000"/>
                </a:cubicBezTo>
                <a:cubicBezTo>
                  <a:pt x="0" y="112824"/>
                  <a:pt x="112824" y="0"/>
                  <a:pt x="252000" y="0"/>
                </a:cubicBezTo>
                <a:close/>
              </a:path>
            </a:pathLst>
          </a:custGeom>
        </p:spPr>
      </p:pic>
      <p:sp>
        <p:nvSpPr>
          <p:cNvPr id="29" name="テキスト ボックス 28">
            <a:extLst>
              <a:ext uri="{FF2B5EF4-FFF2-40B4-BE49-F238E27FC236}">
                <a16:creationId xmlns:a16="http://schemas.microsoft.com/office/drawing/2014/main" id="{C5569A93-DF7B-7969-BCDC-3E4550D37EC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93AAEDD6-912E-FB61-4BA0-84715B6FEC80}"/>
              </a:ext>
            </a:extLst>
          </p:cNvPr>
          <p:cNvSpPr txBox="1"/>
          <p:nvPr/>
        </p:nvSpPr>
        <p:spPr>
          <a:xfrm>
            <a:off x="3485787" y="1512998"/>
            <a:ext cx="42495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または</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応答</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　　　を押します</a:t>
            </a:r>
          </a:p>
        </p:txBody>
      </p:sp>
      <p:sp>
        <p:nvSpPr>
          <p:cNvPr id="31" name="テキスト ボックス 30">
            <a:extLst>
              <a:ext uri="{FF2B5EF4-FFF2-40B4-BE49-F238E27FC236}">
                <a16:creationId xmlns:a16="http://schemas.microsoft.com/office/drawing/2014/main" id="{A9090618-A49F-92DE-CEF9-B6083259A754}"/>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367921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文字表示電話サービス（ヨメテル）とは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
        <p:nvSpPr>
          <p:cNvPr id="5" name="サブタイトル 2">
            <a:extLst>
              <a:ext uri="{FF2B5EF4-FFF2-40B4-BE49-F238E27FC236}">
                <a16:creationId xmlns:a16="http://schemas.microsoft.com/office/drawing/2014/main" id="{1B5F62B5-7C97-D88C-5362-1DEA2360968C}"/>
              </a:ext>
            </a:extLst>
          </p:cNvPr>
          <p:cNvSpPr txBox="1">
            <a:spLocks/>
          </p:cNvSpPr>
          <p:nvPr/>
        </p:nvSpPr>
        <p:spPr>
          <a:xfrm>
            <a:off x="529389" y="4731549"/>
            <a:ext cx="7848106" cy="134062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講師用</a:t>
            </a:r>
            <a:r>
              <a:rPr lang="en-US" altLang="ja-JP" dirty="0">
                <a:solidFill>
                  <a:srgbClr val="4472C4"/>
                </a:solidFill>
                <a:latin typeface="BIZ UDPゴシック" panose="020B0400000000000000" pitchFamily="50" charset="-128"/>
                <a:ea typeface="BIZ UDPゴシック" panose="020B0400000000000000" pitchFamily="50" charset="-128"/>
              </a:rPr>
              <a:t>PC</a:t>
            </a:r>
            <a:r>
              <a:rPr lang="ja-JP" altLang="en-US" b="1" dirty="0">
                <a:solidFill>
                  <a:srgbClr val="4472C4"/>
                </a:solidFill>
                <a:latin typeface="BIZ UDPゴシック" panose="020B0400000000000000" pitchFamily="50" charset="-128"/>
                <a:ea typeface="BIZ UDPゴシック" panose="020B0400000000000000" pitchFamily="50" charset="-128"/>
                <a:cs typeface="Meiryo" charset="-128"/>
              </a:rPr>
              <a:t>に動画再生環境がございましたら再生ください</a:t>
            </a:r>
            <a:endParaRPr lang="en-US" altLang="ja-JP"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lang="en-US" altLang="ja-JP" dirty="0">
                <a:solidFill>
                  <a:srgbClr val="4472C4"/>
                </a:solidFill>
                <a:latin typeface="BIZ UDPゴシック" panose="020B0400000000000000" pitchFamily="50" charset="-128"/>
                <a:ea typeface="BIZ UDPゴシック" panose="020B0400000000000000" pitchFamily="50" charset="-128"/>
              </a:rPr>
              <a:t>https://youtu.be/--o_PmR6XCg</a:t>
            </a:r>
            <a:r>
              <a:rPr lang="ja-JP" altLang="en-US" dirty="0">
                <a:solidFill>
                  <a:srgbClr val="4472C4"/>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222912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D4673AF9-8BF4-1D22-E229-4B73630424C3}"/>
              </a:ext>
            </a:extLst>
          </p:cNvPr>
          <p:cNvPicPr>
            <a:picLocks noChangeAspect="1"/>
          </p:cNvPicPr>
          <p:nvPr/>
        </p:nvPicPr>
        <p:blipFill>
          <a:blip r:embed="rId4"/>
          <a:stretch>
            <a:fillRect/>
          </a:stretch>
        </p:blipFill>
        <p:spPr>
          <a:xfrm>
            <a:off x="3502573" y="2302074"/>
            <a:ext cx="2360839" cy="4500000"/>
          </a:xfrm>
          <a:prstGeom prst="rect">
            <a:avLst/>
          </a:prstGeom>
        </p:spPr>
      </p:pic>
      <p:sp>
        <p:nvSpPr>
          <p:cNvPr id="11" name="テキスト ボックス 10">
            <a:extLst>
              <a:ext uri="{FF2B5EF4-FFF2-40B4-BE49-F238E27FC236}">
                <a16:creationId xmlns:a16="http://schemas.microsoft.com/office/drawing/2014/main" id="{666AE22B-2DDC-50ED-DF32-39FC51C77737}"/>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緑色の受話器マーク　　　</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を押します</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2" name="テキスト ボックス 1">
            <a:extLst>
              <a:ext uri="{FF2B5EF4-FFF2-40B4-BE49-F238E27FC236}">
                <a16:creationId xmlns:a16="http://schemas.microsoft.com/office/drawing/2014/main" id="{AAA9F7C7-0603-88D7-2376-451E2F6396D4}"/>
              </a:ext>
            </a:extLst>
          </p:cNvPr>
          <p:cNvSpPr txBox="1"/>
          <p:nvPr/>
        </p:nvSpPr>
        <p:spPr>
          <a:xfrm>
            <a:off x="6522189" y="983661"/>
            <a:ext cx="2476471" cy="369332"/>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pic>
        <p:nvPicPr>
          <p:cNvPr id="7" name="図 6">
            <a:extLst>
              <a:ext uri="{FF2B5EF4-FFF2-40B4-BE49-F238E27FC236}">
                <a16:creationId xmlns:a16="http://schemas.microsoft.com/office/drawing/2014/main" id="{9768D29A-0D87-6D7D-C7AE-5C54CB41EB47}"/>
              </a:ext>
            </a:extLst>
          </p:cNvPr>
          <p:cNvPicPr>
            <a:picLocks noChangeAspect="1"/>
          </p:cNvPicPr>
          <p:nvPr/>
        </p:nvPicPr>
        <p:blipFill>
          <a:blip r:embed="rId7"/>
          <a:srcRect l="83173" t="6133" r="6568" b="88134"/>
          <a:stretch>
            <a:fillRect/>
          </a:stretch>
        </p:blipFill>
        <p:spPr>
          <a:xfrm>
            <a:off x="5630019" y="1555344"/>
            <a:ext cx="360099" cy="360099"/>
          </a:xfrm>
          <a:custGeom>
            <a:avLst/>
            <a:gdLst>
              <a:gd name="connsiteX0" fmla="*/ 187216 w 374432"/>
              <a:gd name="connsiteY0" fmla="*/ 0 h 374432"/>
              <a:gd name="connsiteX1" fmla="*/ 374432 w 374432"/>
              <a:gd name="connsiteY1" fmla="*/ 187216 h 374432"/>
              <a:gd name="connsiteX2" fmla="*/ 187216 w 374432"/>
              <a:gd name="connsiteY2" fmla="*/ 374432 h 374432"/>
              <a:gd name="connsiteX3" fmla="*/ 0 w 374432"/>
              <a:gd name="connsiteY3" fmla="*/ 187216 h 374432"/>
              <a:gd name="connsiteX4" fmla="*/ 187216 w 374432"/>
              <a:gd name="connsiteY4" fmla="*/ 0 h 37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32" h="374432">
                <a:moveTo>
                  <a:pt x="187216" y="0"/>
                </a:moveTo>
                <a:cubicBezTo>
                  <a:pt x="290613" y="0"/>
                  <a:pt x="374432" y="83819"/>
                  <a:pt x="374432" y="187216"/>
                </a:cubicBezTo>
                <a:cubicBezTo>
                  <a:pt x="374432" y="290613"/>
                  <a:pt x="290613" y="374432"/>
                  <a:pt x="187216" y="374432"/>
                </a:cubicBezTo>
                <a:cubicBezTo>
                  <a:pt x="83819" y="374432"/>
                  <a:pt x="0" y="290613"/>
                  <a:pt x="0" y="187216"/>
                </a:cubicBezTo>
                <a:cubicBezTo>
                  <a:pt x="0" y="83819"/>
                  <a:pt x="83819" y="0"/>
                  <a:pt x="187216" y="0"/>
                </a:cubicBezTo>
                <a:close/>
              </a:path>
            </a:pathLst>
          </a:custGeom>
          <a:ln>
            <a:noFill/>
          </a:ln>
          <a:effectLst/>
        </p:spPr>
      </p:pic>
      <p:pic>
        <p:nvPicPr>
          <p:cNvPr id="17" name="図 16">
            <a:extLst>
              <a:ext uri="{FF2B5EF4-FFF2-40B4-BE49-F238E27FC236}">
                <a16:creationId xmlns:a16="http://schemas.microsoft.com/office/drawing/2014/main" id="{EB732EC4-0DA4-2B61-6243-5BFA90C22C13}"/>
              </a:ext>
            </a:extLst>
          </p:cNvPr>
          <p:cNvPicPr>
            <a:picLocks noChangeAspect="1"/>
          </p:cNvPicPr>
          <p:nvPr/>
        </p:nvPicPr>
        <p:blipFill rotWithShape="1">
          <a:blip r:embed="rId8"/>
          <a:srcRect l="53566" t="74861" r="14346" b="13323"/>
          <a:stretch/>
        </p:blipFill>
        <p:spPr>
          <a:xfrm>
            <a:off x="5810068" y="5609984"/>
            <a:ext cx="1363512" cy="531629"/>
          </a:xfrm>
          <a:prstGeom prst="rect">
            <a:avLst/>
          </a:prstGeom>
        </p:spPr>
      </p:pic>
      <p:sp>
        <p:nvSpPr>
          <p:cNvPr id="3" name="字幕 14">
            <a:extLst>
              <a:ext uri="{FF2B5EF4-FFF2-40B4-BE49-F238E27FC236}">
                <a16:creationId xmlns:a16="http://schemas.microsoft.com/office/drawing/2014/main" id="{2D7F9A3C-B487-9F28-E6F5-CC249978828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9812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パソコンの画面&#10;&#10;自動的に生成された説明">
            <a:extLst>
              <a:ext uri="{FF2B5EF4-FFF2-40B4-BE49-F238E27FC236}">
                <a16:creationId xmlns:a16="http://schemas.microsoft.com/office/drawing/2014/main" id="{DEEE27A7-B13E-6F4F-A6FC-1653D4D49E35}"/>
              </a:ext>
            </a:extLst>
          </p:cNvPr>
          <p:cNvPicPr>
            <a:picLocks noChangeAspect="1"/>
          </p:cNvPicPr>
          <p:nvPr/>
        </p:nvPicPr>
        <p:blipFill>
          <a:blip r:embed="rId4"/>
          <a:stretch>
            <a:fillRect/>
          </a:stretch>
        </p:blipFill>
        <p:spPr>
          <a:xfrm>
            <a:off x="5630699" y="2282580"/>
            <a:ext cx="2217358" cy="4428000"/>
          </a:xfrm>
          <a:prstGeom prst="rect">
            <a:avLst/>
          </a:prstGeom>
        </p:spPr>
      </p:pic>
      <p:pic>
        <p:nvPicPr>
          <p:cNvPr id="4" name="図 3" descr="背景パターン&#10;&#10;自動的に生成された説明">
            <a:extLst>
              <a:ext uri="{FF2B5EF4-FFF2-40B4-BE49-F238E27FC236}">
                <a16:creationId xmlns:a16="http://schemas.microsoft.com/office/drawing/2014/main" id="{950EA151-2C25-8462-6AB6-81F1838B73E4}"/>
              </a:ext>
            </a:extLst>
          </p:cNvPr>
          <p:cNvPicPr>
            <a:picLocks noChangeAspect="1"/>
          </p:cNvPicPr>
          <p:nvPr/>
        </p:nvPicPr>
        <p:blipFill>
          <a:blip r:embed="rId5"/>
          <a:stretch>
            <a:fillRect/>
          </a:stretch>
        </p:blipFill>
        <p:spPr>
          <a:xfrm>
            <a:off x="1364525" y="2282581"/>
            <a:ext cx="2238103"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13571603-6222-8091-45FA-091A7BA514EC}"/>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395621"/>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「ヨメテル」を押します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「スライドで応答」部分を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左から右に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スクロールします</a:t>
            </a:r>
          </a:p>
        </p:txBody>
      </p:sp>
      <p:sp>
        <p:nvSpPr>
          <p:cNvPr id="8" name="矢印: 右 7">
            <a:extLst>
              <a:ext uri="{FF2B5EF4-FFF2-40B4-BE49-F238E27FC236}">
                <a16:creationId xmlns:a16="http://schemas.microsoft.com/office/drawing/2014/main" id="{152370FE-9CE8-B20B-6BDE-B8A672F07224}"/>
              </a:ext>
            </a:extLst>
          </p:cNvPr>
          <p:cNvSpPr/>
          <p:nvPr/>
        </p:nvSpPr>
        <p:spPr>
          <a:xfrm>
            <a:off x="2116122" y="5972970"/>
            <a:ext cx="1682441" cy="556929"/>
          </a:xfrm>
          <a:prstGeom prst="right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2E9541-7AAB-15E1-E7A6-3AD32723CE29}"/>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2340841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10;&#10;自動的に生成された説明">
            <a:extLst>
              <a:ext uri="{FF2B5EF4-FFF2-40B4-BE49-F238E27FC236}">
                <a16:creationId xmlns:a16="http://schemas.microsoft.com/office/drawing/2014/main" id="{ADB7E488-EA0F-6ADB-9E17-C0642E3F4BBE}"/>
              </a:ext>
            </a:extLst>
          </p:cNvPr>
          <p:cNvPicPr>
            <a:picLocks noChangeAspect="1"/>
          </p:cNvPicPr>
          <p:nvPr/>
        </p:nvPicPr>
        <p:blipFill>
          <a:blip r:embed="rId4"/>
          <a:stretch>
            <a:fillRect/>
          </a:stretch>
        </p:blipFill>
        <p:spPr>
          <a:xfrm>
            <a:off x="3438261" y="2308207"/>
            <a:ext cx="2294384"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DAADE3C-72C9-5B67-283C-139355EC87CA}"/>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テキスト ボックス 21">
            <a:extLst>
              <a:ext uri="{FF2B5EF4-FFF2-40B4-BE49-F238E27FC236}">
                <a16:creationId xmlns:a16="http://schemas.microsoft.com/office/drawing/2014/main" id="{0604E1DB-7186-B5E2-70A1-898D8DC58F9B}"/>
              </a:ext>
            </a:extLst>
          </p:cNvPr>
          <p:cNvSpPr txBox="1"/>
          <p:nvPr/>
        </p:nvSpPr>
        <p:spPr>
          <a:xfrm>
            <a:off x="3485787" y="1512998"/>
            <a:ext cx="4249543" cy="395621"/>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パスコードを入力します</a:t>
            </a: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電話を受けてみよう</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画面ロック中に電話を受ける方法です</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BC862A5-0FC3-BFB0-2E86-F0313378FD27}"/>
              </a:ext>
            </a:extLst>
          </p:cNvPr>
          <p:cNvSpPr txBox="1"/>
          <p:nvPr/>
        </p:nvSpPr>
        <p:spPr>
          <a:xfrm>
            <a:off x="5966717" y="3231189"/>
            <a:ext cx="2903333" cy="755720"/>
          </a:xfrm>
          <a:prstGeom prst="rect">
            <a:avLst/>
          </a:prstGeom>
          <a:noFill/>
        </p:spPr>
        <p:txBody>
          <a:bodyPr wrap="square" lIns="91440" tIns="45720" rIns="91440" bIns="45720" rtlCol="0" anchor="t">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パスコードを入力後、</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通話画面が表示されます</a:t>
            </a:r>
          </a:p>
        </p:txBody>
      </p:sp>
      <p:sp>
        <p:nvSpPr>
          <p:cNvPr id="21" name="テキスト ボックス 20">
            <a:extLst>
              <a:ext uri="{FF2B5EF4-FFF2-40B4-BE49-F238E27FC236}">
                <a16:creationId xmlns:a16="http://schemas.microsoft.com/office/drawing/2014/main" id="{EA1E07EF-3854-E36E-317E-566C39704EED}"/>
              </a:ext>
            </a:extLst>
          </p:cNvPr>
          <p:cNvSpPr txBox="1"/>
          <p:nvPr/>
        </p:nvSpPr>
        <p:spPr>
          <a:xfrm>
            <a:off x="6522189" y="983661"/>
            <a:ext cx="2476471" cy="369332"/>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427562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図形, 円&#10;&#10;中程度の精度で自動的に生成された説明">
            <a:extLst>
              <a:ext uri="{FF2B5EF4-FFF2-40B4-BE49-F238E27FC236}">
                <a16:creationId xmlns:a16="http://schemas.microsoft.com/office/drawing/2014/main" id="{7064799C-1392-1203-422D-50F0A8FBEE65}"/>
              </a:ext>
            </a:extLst>
          </p:cNvPr>
          <p:cNvPicPr>
            <a:picLocks noChangeAspect="1"/>
          </p:cNvPicPr>
          <p:nvPr/>
        </p:nvPicPr>
        <p:blipFill>
          <a:blip r:embed="rId4"/>
          <a:stretch>
            <a:fillRect/>
          </a:stretch>
        </p:blipFill>
        <p:spPr>
          <a:xfrm>
            <a:off x="5634421" y="2282581"/>
            <a:ext cx="2232531" cy="4406354"/>
          </a:xfrm>
          <a:prstGeom prst="rect">
            <a:avLst/>
          </a:prstGeom>
        </p:spPr>
      </p:pic>
      <p:pic>
        <p:nvPicPr>
          <p:cNvPr id="13" name="図 12" descr="テキスト, 手紙&#10;&#10;自動的に生成された説明">
            <a:extLst>
              <a:ext uri="{FF2B5EF4-FFF2-40B4-BE49-F238E27FC236}">
                <a16:creationId xmlns:a16="http://schemas.microsoft.com/office/drawing/2014/main" id="{04E1C4ED-9441-1E17-BB65-FDB99985BE0E}"/>
              </a:ext>
            </a:extLst>
          </p:cNvPr>
          <p:cNvPicPr>
            <a:picLocks noChangeAspect="1"/>
          </p:cNvPicPr>
          <p:nvPr/>
        </p:nvPicPr>
        <p:blipFill>
          <a:blip r:embed="rId5"/>
          <a:stretch>
            <a:fillRect/>
          </a:stretch>
        </p:blipFill>
        <p:spPr>
          <a:xfrm>
            <a:off x="1317208" y="2279351"/>
            <a:ext cx="2277550" cy="4464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ダイヤル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通話中に数字やマークを押せます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通話画面</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この画面に文字が表示されます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B215685C-0D3F-0B54-38C2-73934B92A81C}"/>
              </a:ext>
            </a:extLst>
          </p:cNvPr>
          <p:cNvSpPr/>
          <p:nvPr/>
        </p:nvSpPr>
        <p:spPr>
          <a:xfrm>
            <a:off x="1217040" y="6007760"/>
            <a:ext cx="2479727" cy="584775"/>
          </a:xfrm>
          <a:prstGeom prst="roundRect">
            <a:avLst>
              <a:gd name="adj" fmla="val 8761"/>
            </a:avLst>
          </a:prstGeom>
          <a:no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B326BC5C-F111-0E08-C976-78CD1738F1EC}"/>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A41B9E4-4DA2-7483-2547-C82A3D6B650F}"/>
              </a:ext>
            </a:extLst>
          </p:cNvPr>
          <p:cNvSpPr txBox="1"/>
          <p:nvPr/>
        </p:nvSpPr>
        <p:spPr>
          <a:xfrm>
            <a:off x="3634391" y="5005626"/>
            <a:ext cx="2012370" cy="1002134"/>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画面下に</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通話中に操作できる</a:t>
            </a:r>
            <a:endPar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アイコンがあります</a:t>
            </a:r>
          </a:p>
        </p:txBody>
      </p:sp>
    </p:spTree>
    <p:extLst>
      <p:ext uri="{BB962C8B-B14F-4D97-AF65-F5344CB8AC3E}">
        <p14:creationId xmlns:p14="http://schemas.microsoft.com/office/powerpoint/2010/main" val="1106793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図形 が含まれている画像&#10;&#10;自動的に生成された説明">
            <a:extLst>
              <a:ext uri="{FF2B5EF4-FFF2-40B4-BE49-F238E27FC236}">
                <a16:creationId xmlns:a16="http://schemas.microsoft.com/office/drawing/2014/main" id="{B0AF46E1-C1EE-2890-DAF2-AAD9136B399F}"/>
              </a:ext>
            </a:extLst>
          </p:cNvPr>
          <p:cNvPicPr>
            <a:picLocks noChangeAspect="1"/>
          </p:cNvPicPr>
          <p:nvPr/>
        </p:nvPicPr>
        <p:blipFill>
          <a:blip r:embed="rId4"/>
          <a:stretch>
            <a:fillRect/>
          </a:stretch>
        </p:blipFill>
        <p:spPr>
          <a:xfrm>
            <a:off x="5615917" y="2279350"/>
            <a:ext cx="2304000" cy="4437819"/>
          </a:xfrm>
          <a:prstGeom prst="rect">
            <a:avLst/>
          </a:prstGeom>
        </p:spPr>
      </p:pic>
      <p:pic>
        <p:nvPicPr>
          <p:cNvPr id="7" name="図 6" descr="図形&#10;&#10;中程度の精度で自動的に生成された説明">
            <a:extLst>
              <a:ext uri="{FF2B5EF4-FFF2-40B4-BE49-F238E27FC236}">
                <a16:creationId xmlns:a16="http://schemas.microsoft.com/office/drawing/2014/main" id="{A1EC1E21-2151-C0E4-F024-B25196156D12}"/>
              </a:ext>
            </a:extLst>
          </p:cNvPr>
          <p:cNvPicPr>
            <a:picLocks noChangeAspect="1"/>
          </p:cNvPicPr>
          <p:nvPr/>
        </p:nvPicPr>
        <p:blipFill>
          <a:blip r:embed="rId5"/>
          <a:stretch>
            <a:fillRect/>
          </a:stretch>
        </p:blipFill>
        <p:spPr>
          <a:xfrm>
            <a:off x="1320233" y="2282580"/>
            <a:ext cx="2275591"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ミュート　自分の声が</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相手にきこえなくなります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425379"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終了</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通話を終了する際に押します</a:t>
            </a:r>
          </a:p>
        </p:txBody>
      </p:sp>
      <p:cxnSp>
        <p:nvCxnSpPr>
          <p:cNvPr id="3" name="直線矢印コネクタ 2">
            <a:extLst>
              <a:ext uri="{FF2B5EF4-FFF2-40B4-BE49-F238E27FC236}">
                <a16:creationId xmlns:a16="http://schemas.microsoft.com/office/drawing/2014/main" id="{2B5D00AE-E44E-3164-1980-2D466645FCCB}"/>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406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33393449-D777-969F-D184-92F3BB597E1A}"/>
              </a:ext>
            </a:extLst>
          </p:cNvPr>
          <p:cNvPicPr>
            <a:picLocks noChangeAspect="1"/>
          </p:cNvPicPr>
          <p:nvPr/>
        </p:nvPicPr>
        <p:blipFill>
          <a:blip r:embed="rId4"/>
          <a:stretch>
            <a:fillRect/>
          </a:stretch>
        </p:blipFill>
        <p:spPr>
          <a:xfrm>
            <a:off x="5627152" y="2268717"/>
            <a:ext cx="2294092" cy="4464000"/>
          </a:xfrm>
          <a:prstGeom prst="rect">
            <a:avLst/>
          </a:prstGeom>
        </p:spPr>
      </p:pic>
      <p:pic>
        <p:nvPicPr>
          <p:cNvPr id="13" name="図 12" descr="グラフィカル ユーザー インターフェイス, アプリケーション&#10;&#10;中程度の精度で自動的に生成された説明">
            <a:extLst>
              <a:ext uri="{FF2B5EF4-FFF2-40B4-BE49-F238E27FC236}">
                <a16:creationId xmlns:a16="http://schemas.microsoft.com/office/drawing/2014/main" id="{50D53A96-860A-48C8-EAAB-6817BCF9F3CB}"/>
              </a:ext>
            </a:extLst>
          </p:cNvPr>
          <p:cNvPicPr>
            <a:picLocks noChangeAspect="1"/>
          </p:cNvPicPr>
          <p:nvPr/>
        </p:nvPicPr>
        <p:blipFill>
          <a:blip r:embed="rId5"/>
          <a:stretch>
            <a:fillRect/>
          </a:stretch>
        </p:blipFill>
        <p:spPr>
          <a:xfrm>
            <a:off x="1309598" y="2290812"/>
            <a:ext cx="227541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4681303-3148-795A-B1FE-DD2EAD432207}"/>
              </a:ext>
            </a:extLst>
          </p:cNvPr>
          <p:cNvSpPr txBox="1"/>
          <p:nvPr/>
        </p:nvSpPr>
        <p:spPr>
          <a:xfrm>
            <a:off x="5607129" y="1512998"/>
            <a:ext cx="3592154" cy="755720"/>
          </a:xfrm>
          <a:prstGeom prst="rect">
            <a:avLst/>
          </a:prstGeom>
          <a:noFill/>
        </p:spPr>
        <p:txBody>
          <a:bodyPr wrap="square" lIns="72000"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通話評価画面</a:t>
            </a:r>
          </a:p>
          <a:p>
            <a:pPr>
              <a:lnSpc>
                <a:spcPct val="130000"/>
              </a:lnSpc>
            </a:pPr>
            <a:r>
              <a:rPr lang="ja-JP" altLang="en-US" dirty="0">
                <a:latin typeface="BIZ UDPゴシック" panose="020B0400000000000000" pitchFamily="50" charset="-128"/>
                <a:ea typeface="BIZ UDPゴシック" panose="020B0400000000000000" pitchFamily="50" charset="-128"/>
              </a:rPr>
              <a:t>通話終了時に表示されます</a:t>
            </a:r>
          </a:p>
        </p:txBody>
      </p:sp>
      <p:sp>
        <p:nvSpPr>
          <p:cNvPr id="10" name="テキスト ボックス 9">
            <a:extLst>
              <a:ext uri="{FF2B5EF4-FFF2-40B4-BE49-F238E27FC236}">
                <a16:creationId xmlns:a16="http://schemas.microsoft.com/office/drawing/2014/main" id="{BB211CA3-CE51-7003-2F34-742FF4C746A4}"/>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1BC49516-FB77-C2DB-044A-C80ACF1EE072}"/>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CF28E17A-665A-1179-F854-A84120FAD3AA}"/>
              </a:ext>
            </a:extLst>
          </p:cNvPr>
          <p:cNvSpPr txBox="1"/>
          <p:nvPr/>
        </p:nvSpPr>
        <p:spPr>
          <a:xfrm>
            <a:off x="1412435" y="1512998"/>
            <a:ext cx="3670110"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内蔵オーディオ</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スピーカーから音声がきこえます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A3C95AB1-31A3-E6C6-BDE2-BCF333D936CF}"/>
              </a:ext>
            </a:extLst>
          </p:cNvPr>
          <p:cNvSpPr txBox="1"/>
          <p:nvPr/>
        </p:nvSpPr>
        <p:spPr>
          <a:xfrm>
            <a:off x="7845008" y="3199431"/>
            <a:ext cx="1280062" cy="2602572"/>
          </a:xfrm>
          <a:prstGeom prst="rect">
            <a:avLst/>
          </a:prstGeom>
          <a:noFill/>
        </p:spPr>
        <p:txBody>
          <a:bodyPr wrap="square" lIns="72000" rtlCol="0" anchor="ctr">
            <a:spAutoFit/>
          </a:bodyPr>
          <a:lstStyle/>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評価いただき「送信する」を押すか</a:t>
            </a: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評価をしない場合は、左上の</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を押すと画面が閉じます</a:t>
            </a:r>
          </a:p>
        </p:txBody>
      </p:sp>
      <p:cxnSp>
        <p:nvCxnSpPr>
          <p:cNvPr id="3" name="直線矢印コネクタ 2">
            <a:extLst>
              <a:ext uri="{FF2B5EF4-FFF2-40B4-BE49-F238E27FC236}">
                <a16:creationId xmlns:a16="http://schemas.microsoft.com/office/drawing/2014/main" id="{38736F1F-F0C2-F1AF-B506-61AD0B3DE6FC}"/>
              </a:ext>
            </a:extLst>
          </p:cNvPr>
          <p:cNvCxnSpPr>
            <a:cxnSpLocks/>
          </p:cNvCxnSpPr>
          <p:nvPr/>
        </p:nvCxnSpPr>
        <p:spPr>
          <a:xfrm>
            <a:off x="44062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2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C7722F1-B6F5-999D-87F2-2FB97DA23C9F}"/>
              </a:ext>
            </a:extLst>
          </p:cNvPr>
          <p:cNvPicPr>
            <a:picLocks noChangeAspect="1"/>
          </p:cNvPicPr>
          <p:nvPr/>
        </p:nvPicPr>
        <p:blipFill>
          <a:blip r:embed="rId4"/>
          <a:stretch>
            <a:fillRect/>
          </a:stretch>
        </p:blipFill>
        <p:spPr>
          <a:xfrm>
            <a:off x="3502573" y="2315447"/>
            <a:ext cx="2214000" cy="4428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5-D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通話画面について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通話画面について知りましょう</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AB519D8-FCCA-C396-2E52-98CDA5E9C154}"/>
              </a:ext>
            </a:extLst>
          </p:cNvPr>
          <p:cNvSpPr txBox="1"/>
          <p:nvPr/>
        </p:nvSpPr>
        <p:spPr>
          <a:xfrm>
            <a:off x="3485787" y="1512998"/>
            <a:ext cx="506131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通話終了後、</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時間は文字化された内容を</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通話履歴から表示することができます</a:t>
            </a:r>
          </a:p>
        </p:txBody>
      </p:sp>
      <p:sp>
        <p:nvSpPr>
          <p:cNvPr id="8" name="テキスト ボックス 7">
            <a:extLst>
              <a:ext uri="{FF2B5EF4-FFF2-40B4-BE49-F238E27FC236}">
                <a16:creationId xmlns:a16="http://schemas.microsoft.com/office/drawing/2014/main" id="{D874D693-BF6A-76C5-70D9-C9372CEBB84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7A2FD5F-470C-0EF5-E0B4-EA8265D522E0}"/>
              </a:ext>
            </a:extLst>
          </p:cNvPr>
          <p:cNvSpPr txBox="1"/>
          <p:nvPr/>
        </p:nvSpPr>
        <p:spPr>
          <a:xfrm>
            <a:off x="6064169" y="3664567"/>
            <a:ext cx="2482931" cy="682046"/>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メイン画面の履歴から</a:t>
            </a: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確認することができます</a:t>
            </a:r>
          </a:p>
        </p:txBody>
      </p:sp>
    </p:spTree>
    <p:extLst>
      <p:ext uri="{BB962C8B-B14F-4D97-AF65-F5344CB8AC3E}">
        <p14:creationId xmlns:p14="http://schemas.microsoft.com/office/powerpoint/2010/main" val="9322085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サービス提供・</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お問合せ先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6</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44</a:t>
            </a:r>
          </a:p>
        </p:txBody>
      </p:sp>
    </p:spTree>
    <p:extLst>
      <p:ext uri="{BB962C8B-B14F-4D97-AF65-F5344CB8AC3E}">
        <p14:creationId xmlns:p14="http://schemas.microsoft.com/office/powerpoint/2010/main" val="564841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DF0C59C6-8866-969E-4BFD-D2168E24327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６</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タイトル 1">
            <a:extLst>
              <a:ext uri="{FF2B5EF4-FFF2-40B4-BE49-F238E27FC236}">
                <a16:creationId xmlns:a16="http://schemas.microsoft.com/office/drawing/2014/main" id="{8BED216E-0B66-0B2B-7A0D-A6773F6E74FF}"/>
              </a:ext>
            </a:extLst>
          </p:cNvPr>
          <p:cNvSpPr txBox="1">
            <a:spLocks noChangeAspect="1"/>
          </p:cNvSpPr>
          <p:nvPr/>
        </p:nvSpPr>
        <p:spPr>
          <a:xfrm>
            <a:off x="1403289" y="146005"/>
            <a:ext cx="6900740"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サービス提供・お問合せ先</a:t>
            </a:r>
          </a:p>
        </p:txBody>
      </p:sp>
      <p:sp>
        <p:nvSpPr>
          <p:cNvPr id="2" name="字幕 14">
            <a:extLst>
              <a:ext uri="{FF2B5EF4-FFF2-40B4-BE49-F238E27FC236}">
                <a16:creationId xmlns:a16="http://schemas.microsoft.com/office/drawing/2014/main" id="{D3B25E72-3CBF-E0B8-6B4F-63E43D257A92}"/>
              </a:ext>
            </a:extLst>
          </p:cNvPr>
          <p:cNvSpPr txBox="1">
            <a:spLocks/>
          </p:cNvSpPr>
          <p:nvPr/>
        </p:nvSpPr>
        <p:spPr>
          <a:xfrm>
            <a:off x="417097" y="949886"/>
            <a:ext cx="8309799" cy="55744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サービス提供機関：</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総務大臣指定 電話リレーサービス提供機関</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一般財団法人日本財団電話リレーサービス</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お問合せ：</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ヨメテルカスタマーセンター</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FF0000"/>
                </a:solidFill>
                <a:latin typeface="BIZ UDPゴシック" panose="020B0400000000000000" pitchFamily="50" charset="-128"/>
                <a:ea typeface="BIZ UDPゴシック" panose="020B0400000000000000" pitchFamily="50" charset="-128"/>
              </a:rPr>
              <a:t>受付時間　</a:t>
            </a:r>
            <a:r>
              <a:rPr lang="en-US" altLang="ja-JP" sz="1800" b="0" dirty="0">
                <a:solidFill>
                  <a:srgbClr val="FF0000"/>
                </a:solidFill>
                <a:latin typeface="BIZ UDPゴシック" panose="020B0400000000000000" pitchFamily="50" charset="-128"/>
                <a:ea typeface="BIZ UDPゴシック" panose="020B0400000000000000" pitchFamily="50" charset="-128"/>
              </a:rPr>
              <a:t>9:30</a:t>
            </a:r>
            <a:r>
              <a:rPr lang="ja-JP" altLang="en-US" sz="1800" b="0" dirty="0">
                <a:solidFill>
                  <a:srgbClr val="FF0000"/>
                </a:solidFill>
                <a:latin typeface="BIZ UDPゴシック" panose="020B0400000000000000" pitchFamily="50" charset="-128"/>
                <a:ea typeface="BIZ UDPゴシック" panose="020B0400000000000000" pitchFamily="50" charset="-128"/>
              </a:rPr>
              <a:t>～</a:t>
            </a:r>
            <a:r>
              <a:rPr lang="en-US" altLang="ja-JP" sz="1800" b="0" dirty="0">
                <a:solidFill>
                  <a:srgbClr val="FF0000"/>
                </a:solidFill>
                <a:latin typeface="BIZ UDPゴシック" panose="020B0400000000000000" pitchFamily="50" charset="-128"/>
                <a:ea typeface="BIZ UDPゴシック" panose="020B0400000000000000" pitchFamily="50" charset="-128"/>
              </a:rPr>
              <a:t>17:00  </a:t>
            </a:r>
            <a:r>
              <a:rPr lang="ja-JP" altLang="en-US" sz="1800" b="0" dirty="0">
                <a:solidFill>
                  <a:srgbClr val="FF0000"/>
                </a:solidFill>
                <a:latin typeface="BIZ UDPゴシック" panose="020B0400000000000000" pitchFamily="50" charset="-128"/>
                <a:ea typeface="BIZ UDPゴシック" panose="020B0400000000000000" pitchFamily="50" charset="-128"/>
              </a:rPr>
              <a:t>定休日なし</a:t>
            </a:r>
            <a:r>
              <a:rPr lang="en-US" altLang="ja-JP" sz="1800" b="0" dirty="0">
                <a:solidFill>
                  <a:srgbClr val="FF0000"/>
                </a:solidFill>
                <a:latin typeface="BIZ UDPゴシック" panose="020B0400000000000000" pitchFamily="50" charset="-128"/>
                <a:ea typeface="BIZ UDPゴシック" panose="020B0400000000000000" pitchFamily="50" charset="-128"/>
              </a:rPr>
              <a:t>(</a:t>
            </a:r>
            <a:r>
              <a:rPr lang="ja-JP" altLang="en-US" sz="1800" b="0" dirty="0">
                <a:solidFill>
                  <a:srgbClr val="FF0000"/>
                </a:solidFill>
                <a:latin typeface="BIZ UDPゴシック" panose="020B0400000000000000" pitchFamily="50" charset="-128"/>
                <a:ea typeface="BIZ UDPゴシック" panose="020B0400000000000000" pitchFamily="50" charset="-128"/>
              </a:rPr>
              <a:t>年末年始除く</a:t>
            </a:r>
            <a:r>
              <a:rPr lang="en-US" altLang="ja-JP" sz="1800" b="0" dirty="0">
                <a:solidFill>
                  <a:srgbClr val="FF0000"/>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TEL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0120-328-123</a:t>
            </a: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■E-mail</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hlinkClick r:id="rId6"/>
              </a:rPr>
              <a:t>support@yometel.jp</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■文字チャット　■ビデオ通話　：公式サイトから</a:t>
            </a:r>
            <a:br>
              <a:rPr lang="ja-JP" altLang="en-US" sz="1800" b="0" dirty="0">
                <a:latin typeface="BIZ UDPゴシック" panose="020B0400000000000000" pitchFamily="50" charset="-128"/>
                <a:ea typeface="BIZ UDPゴシック" panose="020B0400000000000000" pitchFamily="50" charset="-128"/>
              </a:rPr>
            </a:br>
            <a:r>
              <a:rPr lang="ja-JP" altLang="en-US" sz="1800" b="0" dirty="0">
                <a:latin typeface="BIZ UDPゴシック" panose="020B0400000000000000" pitchFamily="50" charset="-128"/>
                <a:ea typeface="BIZ UDPゴシック" panose="020B0400000000000000" pitchFamily="50" charset="-128"/>
              </a:rPr>
              <a:t>公式サイト：</a:t>
            </a:r>
            <a:r>
              <a:rPr lang="en-US" altLang="ja-JP" sz="1800" b="0" dirty="0">
                <a:latin typeface="BIZ UDPゴシック" panose="020B0400000000000000" pitchFamily="50" charset="-128"/>
                <a:ea typeface="BIZ UDPゴシック" panose="020B0400000000000000" pitchFamily="50" charset="-128"/>
                <a:hlinkClick r:id="rId7"/>
              </a:rPr>
              <a:t>https://www.yometel.jp/</a:t>
            </a:r>
            <a:r>
              <a:rPr lang="ja-JP" altLang="en-US" sz="1800" b="0" dirty="0">
                <a:latin typeface="BIZ UDPゴシック" panose="020B0400000000000000" pitchFamily="50" charset="-128"/>
                <a:ea typeface="BIZ UDPゴシック" panose="020B0400000000000000" pitchFamily="50" charset="-128"/>
              </a:rPr>
              <a:t>　</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1800" b="0" dirty="0">
                <a:latin typeface="BIZ UDPゴシック" panose="020B0400000000000000" pitchFamily="50" charset="-128"/>
                <a:ea typeface="BIZ UDPゴシック" panose="020B0400000000000000" pitchFamily="50" charset="-128"/>
              </a:rPr>
              <a:t>QR</a:t>
            </a:r>
            <a:r>
              <a:rPr lang="ja-JP" altLang="en-US" sz="1800" b="0" dirty="0">
                <a:latin typeface="BIZ UDPゴシック" panose="020B0400000000000000" pitchFamily="50" charset="-128"/>
                <a:ea typeface="BIZ UDPゴシック" panose="020B0400000000000000" pitchFamily="50" charset="-128"/>
              </a:rPr>
              <a:t>コード：</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開設時間</a:t>
            </a:r>
            <a:r>
              <a:rPr lang="en-US" altLang="ja-JP" sz="1800" b="0" dirty="0">
                <a:latin typeface="BIZ UDPゴシック" panose="020B0400000000000000" pitchFamily="50" charset="-128"/>
                <a:ea typeface="BIZ UDPゴシック" panose="020B0400000000000000" pitchFamily="50" charset="-128"/>
              </a:rPr>
              <a:t>/09:30</a:t>
            </a:r>
            <a:r>
              <a:rPr lang="ja-JP" altLang="en-US" sz="1800" b="0" dirty="0">
                <a:latin typeface="BIZ UDPゴシック" panose="020B0400000000000000" pitchFamily="50" charset="-128"/>
                <a:ea typeface="BIZ UDPゴシック" panose="020B0400000000000000" pitchFamily="50" charset="-128"/>
              </a:rPr>
              <a:t>～</a:t>
            </a:r>
            <a:r>
              <a:rPr lang="en-US" altLang="ja-JP" sz="1800" b="0" dirty="0">
                <a:latin typeface="BIZ UDPゴシック" panose="020B0400000000000000" pitchFamily="50" charset="-128"/>
                <a:ea typeface="BIZ UDPゴシック" panose="020B0400000000000000" pitchFamily="50" charset="-128"/>
              </a:rPr>
              <a:t>17:00</a:t>
            </a:r>
            <a:r>
              <a:rPr lang="ja-JP" altLang="en-US" sz="1800" b="0" dirty="0">
                <a:latin typeface="BIZ UDPゴシック" panose="020B0400000000000000" pitchFamily="50" charset="-128"/>
                <a:ea typeface="BIZ UDPゴシック" panose="020B0400000000000000" pitchFamily="50" charset="-128"/>
              </a:rPr>
              <a:t>　休日</a:t>
            </a:r>
            <a:r>
              <a:rPr lang="en-US" altLang="ja-JP" sz="1800" b="0" dirty="0">
                <a:latin typeface="BIZ UDPゴシック" panose="020B0400000000000000" pitchFamily="50" charset="-128"/>
                <a:ea typeface="BIZ UDPゴシック" panose="020B0400000000000000" pitchFamily="50" charset="-128"/>
              </a:rPr>
              <a:t>/</a:t>
            </a:r>
            <a:r>
              <a:rPr lang="ja-JP" altLang="en-US" sz="1800" b="0" dirty="0">
                <a:latin typeface="BIZ UDPゴシック" panose="020B0400000000000000" pitchFamily="50" charset="-128"/>
                <a:ea typeface="BIZ UDPゴシック" panose="020B0400000000000000" pitchFamily="50" charset="-128"/>
              </a:rPr>
              <a:t>年末年始</a:t>
            </a:r>
          </a:p>
        </p:txBody>
      </p:sp>
      <p:pic>
        <p:nvPicPr>
          <p:cNvPr id="4098" name="Picture 2">
            <a:extLst>
              <a:ext uri="{FF2B5EF4-FFF2-40B4-BE49-F238E27FC236}">
                <a16:creationId xmlns:a16="http://schemas.microsoft.com/office/drawing/2014/main" id="{D081868F-0F9A-AB93-6D72-37B630427E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7029" y="4968715"/>
            <a:ext cx="1287100" cy="128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77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2" y="5534023"/>
            <a:ext cx="8093908" cy="112210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dirty="0">
                <a:solidFill>
                  <a:srgbClr val="4472C4"/>
                </a:solidFill>
                <a:latin typeface="BIZ UDPゴシック" panose="020B0400000000000000" pitchFamily="50" charset="-128"/>
                <a:ea typeface="BIZ UDPゴシック" panose="020B0400000000000000" pitchFamily="50" charset="-128"/>
              </a:rPr>
              <a:t>※</a:t>
            </a:r>
            <a:r>
              <a:rPr lang="ja-JP" altLang="en-US" sz="1800" b="0" dirty="0">
                <a:solidFill>
                  <a:srgbClr val="4472C4"/>
                </a:solidFill>
                <a:latin typeface="BIZ UDPゴシック" panose="020B0400000000000000" pitchFamily="50" charset="-128"/>
                <a:ea typeface="BIZ UDPゴシック" panose="020B0400000000000000" pitchFamily="50" charset="-128"/>
              </a:rPr>
              <a:t>「ヨメテル」は一般財団法人日本財団電話リレーサービスが提供する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文字表示電話サービスです</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本教材では、こちらのアプリを使用してご説明いたします</a:t>
            </a:r>
            <a:endParaRPr lang="ja-JP" altLang="en-US" sz="1800" b="0" dirty="0">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245911" y="1055887"/>
            <a:ext cx="8652178" cy="2500998"/>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ヨメテルは、電話で相手先の声が聞こえにくいことがある人（以下、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きこえにくい人）へのサービスとして、通話相手の音声を文字にする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電話です</a:t>
            </a:r>
            <a:r>
              <a:rPr lang="en-US" altLang="ja-JP" sz="2200" b="0" dirty="0">
                <a:latin typeface="BIZ UDPゴシック" panose="020B0400000000000000" pitchFamily="50" charset="-128"/>
                <a:ea typeface="BIZ UDPゴシック" panose="020B0400000000000000" pitchFamily="50" charset="-128"/>
              </a:rPr>
              <a:t> </a:t>
            </a: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24</a:t>
            </a:r>
            <a:r>
              <a:rPr lang="ja-JP" altLang="en-US" sz="2200" b="0" dirty="0">
                <a:latin typeface="BIZ UDPゴシック" panose="020B0400000000000000" pitchFamily="50" charset="-128"/>
                <a:ea typeface="BIZ UDPゴシック" panose="020B0400000000000000" pitchFamily="50" charset="-128"/>
              </a:rPr>
              <a:t>時間・</a:t>
            </a:r>
            <a:r>
              <a:rPr lang="en-US" altLang="ja-JP" sz="2200" b="0" dirty="0">
                <a:latin typeface="BIZ UDPゴシック" panose="020B0400000000000000" pitchFamily="50" charset="-128"/>
                <a:ea typeface="BIZ UDPゴシック" panose="020B0400000000000000" pitchFamily="50" charset="-128"/>
              </a:rPr>
              <a:t>365</a:t>
            </a:r>
            <a:r>
              <a:rPr lang="ja-JP" altLang="en-US" sz="2200" b="0" dirty="0">
                <a:latin typeface="BIZ UDPゴシック" panose="020B0400000000000000" pitchFamily="50" charset="-128"/>
                <a:ea typeface="BIZ UDPゴシック" panose="020B0400000000000000" pitchFamily="50" charset="-128"/>
              </a:rPr>
              <a:t>日、双方向での利用、緊急通報機関への連絡も可能です</a:t>
            </a:r>
            <a:r>
              <a:rPr lang="en-US" altLang="ja-JP" sz="2200" b="0" dirty="0">
                <a:latin typeface="BIZ UDPゴシック" panose="020B0400000000000000" pitchFamily="50" charset="-128"/>
                <a:ea typeface="BIZ UDPゴシック" panose="020B0400000000000000" pitchFamily="50" charset="-128"/>
              </a:rPr>
              <a:t> </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通話相手の音声を文字にすることで、電話でのコミュニケーションを</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スムーズにする、法律に基づいた公共インフラとしてのサービスです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5FF699D-7565-13BD-E53E-4175772A17CF}"/>
              </a:ext>
            </a:extLst>
          </p:cNvPr>
          <p:cNvSpPr txBox="1"/>
          <p:nvPr/>
        </p:nvSpPr>
        <p:spPr>
          <a:xfrm>
            <a:off x="6120663" y="4733995"/>
            <a:ext cx="2874169" cy="523220"/>
          </a:xfrm>
          <a:prstGeom prst="rect">
            <a:avLst/>
          </a:prstGeom>
          <a:noFill/>
        </p:spPr>
        <p:txBody>
          <a:bodyPr wrap="square">
            <a:spAutoFit/>
          </a:bodyPr>
          <a:lstStyle/>
          <a:p>
            <a:r>
              <a:rPr lang="ja-JP" altLang="en-US" sz="1400" dirty="0">
                <a:latin typeface="BIZ UDPゴシック" panose="020B0400000000000000" pitchFamily="50" charset="-128"/>
                <a:ea typeface="BIZ UDPゴシック" panose="020B0400000000000000" pitchFamily="50" charset="-128"/>
              </a:rPr>
              <a:t>画像提供：一般財団法人</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日本財団電話リレーサービス</a:t>
            </a:r>
          </a:p>
        </p:txBody>
      </p:sp>
      <p:pic>
        <p:nvPicPr>
          <p:cNvPr id="5" name="図 4">
            <a:extLst>
              <a:ext uri="{FF2B5EF4-FFF2-40B4-BE49-F238E27FC236}">
                <a16:creationId xmlns:a16="http://schemas.microsoft.com/office/drawing/2014/main" id="{747429CB-BF52-4797-9E5F-637F7E6E8E09}"/>
              </a:ext>
            </a:extLst>
          </p:cNvPr>
          <p:cNvPicPr>
            <a:picLocks noChangeAspect="1"/>
          </p:cNvPicPr>
          <p:nvPr/>
        </p:nvPicPr>
        <p:blipFill>
          <a:blip r:embed="rId6"/>
          <a:stretch>
            <a:fillRect/>
          </a:stretch>
        </p:blipFill>
        <p:spPr>
          <a:xfrm>
            <a:off x="524680" y="4121606"/>
            <a:ext cx="4047320" cy="1056071"/>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ED6E1D7-3B0F-2A81-430D-1F9E79E03501}"/>
              </a:ext>
            </a:extLst>
          </p:cNvPr>
          <p:cNvPicPr>
            <a:picLocks noChangeAspect="1"/>
          </p:cNvPicPr>
          <p:nvPr/>
        </p:nvPicPr>
        <p:blipFill>
          <a:blip r:embed="rId4"/>
          <a:stretch>
            <a:fillRect/>
          </a:stretch>
        </p:blipFill>
        <p:spPr>
          <a:xfrm>
            <a:off x="1096464" y="2707631"/>
            <a:ext cx="6951071" cy="391673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文字表示電話サービス（ヨメテル）の全体図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1020413" y="1042669"/>
            <a:ext cx="7100181"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ヨメテルは直接、声で話して通話相手の声を文字で読むことができるサービスです</a:t>
            </a:r>
            <a:endParaRPr lang="en-US" altLang="ja-JP" sz="2000" b="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9FB801F-C0CB-A29A-9973-DC7460EAA117}"/>
              </a:ext>
            </a:extLst>
          </p:cNvPr>
          <p:cNvSpPr txBox="1"/>
          <p:nvPr/>
        </p:nvSpPr>
        <p:spPr>
          <a:xfrm>
            <a:off x="1020413" y="2065866"/>
            <a:ext cx="7308166" cy="395621"/>
          </a:xfrm>
          <a:prstGeom prst="rect">
            <a:avLst/>
          </a:prstGeom>
          <a:noFill/>
        </p:spPr>
        <p:txBody>
          <a:bodyPr wrap="square">
            <a:spAutoFit/>
          </a:bodyPr>
          <a:lstStyle/>
          <a:p>
            <a:pPr>
              <a:lnSpc>
                <a:spcPct val="130000"/>
              </a:lnSpc>
            </a:pPr>
            <a:r>
              <a:rPr lang="en-US" altLang="ja-JP" dirty="0">
                <a:solidFill>
                  <a:schemeClr val="accent1"/>
                </a:solidFill>
                <a:effectLst/>
                <a:latin typeface="BIZ UDPゴシック" panose="020B0400000000000000" pitchFamily="50" charset="-128"/>
                <a:ea typeface="BIZ UDPゴシック" panose="020B0400000000000000" pitchFamily="50" charset="-128"/>
              </a:rPr>
              <a:t>※</a:t>
            </a:r>
            <a:r>
              <a:rPr lang="ja-JP" altLang="en-US" dirty="0">
                <a:solidFill>
                  <a:schemeClr val="accent1"/>
                </a:solidFill>
                <a:effectLst/>
                <a:latin typeface="BIZ UDPゴシック" panose="020B0400000000000000" pitchFamily="50" charset="-128"/>
                <a:ea typeface="BIZ UDPゴシック" panose="020B0400000000000000" pitchFamily="50" charset="-128"/>
              </a:rPr>
              <a:t>音声を文字にする料金はかかりません</a:t>
            </a:r>
            <a:endParaRPr lang="ja-JP" altLang="en-US"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396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サービスが求められる背景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336195" y="1299463"/>
            <a:ext cx="8474923" cy="9288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全てのきこえにくい人（難聴者・中途失聴者等）がメインユーザーです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742BE5F-50CC-3288-2C19-70B6457AEAFA}"/>
              </a:ext>
            </a:extLst>
          </p:cNvPr>
          <p:cNvSpPr txBox="1"/>
          <p:nvPr/>
        </p:nvSpPr>
        <p:spPr>
          <a:xfrm>
            <a:off x="5449717" y="2889738"/>
            <a:ext cx="3619247" cy="3242747"/>
          </a:xfrm>
          <a:prstGeom prst="rect">
            <a:avLst/>
          </a:prstGeom>
          <a:noFill/>
        </p:spPr>
        <p:txBody>
          <a:bodyPr wrap="square">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一般社団法人　</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全日本難聴者・中途失聴者団体連合会作成資料などを基に作成</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・電話で相手先の声がきこえにくいことがある人</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・耳はきこえにくいが自分の声で話したい（話せる）人等、</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きこえにくさのある全ての方にとってニーズのあるサービスです</a:t>
            </a:r>
          </a:p>
        </p:txBody>
      </p:sp>
      <p:grpSp>
        <p:nvGrpSpPr>
          <p:cNvPr id="4" name="グループ化 3">
            <a:extLst>
              <a:ext uri="{FF2B5EF4-FFF2-40B4-BE49-F238E27FC236}">
                <a16:creationId xmlns:a16="http://schemas.microsoft.com/office/drawing/2014/main" id="{A7142294-422A-0E10-1763-D2F2D00BFA86}"/>
              </a:ext>
            </a:extLst>
          </p:cNvPr>
          <p:cNvGrpSpPr>
            <a:grpSpLocks noChangeAspect="1"/>
          </p:cNvGrpSpPr>
          <p:nvPr/>
        </p:nvGrpSpPr>
        <p:grpSpPr>
          <a:xfrm>
            <a:off x="296566" y="2450106"/>
            <a:ext cx="4986132" cy="3528663"/>
            <a:chOff x="4638473" y="1010640"/>
            <a:chExt cx="6936137" cy="5343238"/>
          </a:xfrm>
        </p:grpSpPr>
        <p:sp>
          <p:nvSpPr>
            <p:cNvPr id="27" name="楕円 26">
              <a:extLst>
                <a:ext uri="{FF2B5EF4-FFF2-40B4-BE49-F238E27FC236}">
                  <a16:creationId xmlns:a16="http://schemas.microsoft.com/office/drawing/2014/main" id="{5BE0E6D7-EE50-B346-E3AB-2CDD54A8BDF7}"/>
                </a:ext>
              </a:extLst>
            </p:cNvPr>
            <p:cNvSpPr/>
            <p:nvPr/>
          </p:nvSpPr>
          <p:spPr>
            <a:xfrm>
              <a:off x="4638473" y="1010640"/>
              <a:ext cx="6936137" cy="5343238"/>
            </a:xfrm>
            <a:prstGeom prst="ellipse">
              <a:avLst/>
            </a:prstGeom>
            <a:solidFill>
              <a:srgbClr val="00A0DA">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DD84AD71-5229-8C2C-65E6-099BBFE53D37}"/>
                </a:ext>
              </a:extLst>
            </p:cNvPr>
            <p:cNvSpPr/>
            <p:nvPr/>
          </p:nvSpPr>
          <p:spPr>
            <a:xfrm>
              <a:off x="7008539" y="4489963"/>
              <a:ext cx="2196004" cy="1691687"/>
            </a:xfrm>
            <a:prstGeom prst="ellipse">
              <a:avLst/>
            </a:prstGeom>
            <a:solidFill>
              <a:srgbClr val="00A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FA17127D-234C-663A-E118-2D573E674E94}"/>
                </a:ext>
              </a:extLst>
            </p:cNvPr>
            <p:cNvSpPr txBox="1"/>
            <p:nvPr/>
          </p:nvSpPr>
          <p:spPr>
            <a:xfrm>
              <a:off x="5974511" y="1580646"/>
              <a:ext cx="4154450" cy="978699"/>
            </a:xfrm>
            <a:prstGeom prst="rect">
              <a:avLst/>
            </a:prstGeom>
            <a:noFill/>
          </p:spPr>
          <p:txBody>
            <a:bodyPr wrap="square" rtlCol="0">
              <a:spAutoFit/>
            </a:bodyPr>
            <a:lstStyle/>
            <a:p>
              <a:pPr algn="ctr"/>
              <a:r>
                <a:rPr kumimoji="1" lang="en-US" altLang="ja-JP" b="1" u="sng" dirty="0">
                  <a:latin typeface="BIZ UDPゴシック" panose="020B0400000000000000" pitchFamily="50" charset="-128"/>
                  <a:ea typeface="BIZ UDPゴシック" panose="020B0400000000000000" pitchFamily="50" charset="-128"/>
                </a:rPr>
                <a:t>1400</a:t>
              </a:r>
              <a:r>
                <a:rPr kumimoji="1" lang="ja-JP" altLang="en-US" b="1" u="sng" dirty="0">
                  <a:latin typeface="BIZ UDPゴシック" panose="020B0400000000000000" pitchFamily="50" charset="-128"/>
                  <a:ea typeface="BIZ UDPゴシック" panose="020B0400000000000000" pitchFamily="50" charset="-128"/>
                </a:rPr>
                <a:t>万人</a:t>
              </a:r>
              <a:endParaRPr kumimoji="1" lang="en-US" altLang="ja-JP" b="1" u="sng" dirty="0">
                <a:latin typeface="BIZ UDPゴシック" panose="020B0400000000000000" pitchFamily="50" charset="-128"/>
                <a:ea typeface="BIZ UDPゴシック" panose="020B0400000000000000" pitchFamily="50" charset="-128"/>
              </a:endParaRPr>
            </a:p>
            <a:p>
              <a:pPr algn="ctr"/>
              <a:r>
                <a:rPr kumimoji="1" lang="ja-JP" altLang="en-US" b="1" u="sng" dirty="0">
                  <a:latin typeface="BIZ UDPゴシック" panose="020B0400000000000000" pitchFamily="50" charset="-128"/>
                  <a:ea typeface="BIZ UDPゴシック" panose="020B0400000000000000" pitchFamily="50" charset="-128"/>
                </a:rPr>
                <a:t>きこえにくさがある人</a:t>
              </a:r>
            </a:p>
          </p:txBody>
        </p:sp>
        <p:sp>
          <p:nvSpPr>
            <p:cNvPr id="30" name="楕円 29">
              <a:extLst>
                <a:ext uri="{FF2B5EF4-FFF2-40B4-BE49-F238E27FC236}">
                  <a16:creationId xmlns:a16="http://schemas.microsoft.com/office/drawing/2014/main" id="{70A2E33F-E1B0-139D-59B8-5C7D511060DC}"/>
                </a:ext>
              </a:extLst>
            </p:cNvPr>
            <p:cNvSpPr/>
            <p:nvPr/>
          </p:nvSpPr>
          <p:spPr>
            <a:xfrm>
              <a:off x="7527195" y="5199744"/>
              <a:ext cx="1158693" cy="89259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A43523E2-7BE5-998D-99BE-E04D486584C8}"/>
                </a:ext>
              </a:extLst>
            </p:cNvPr>
            <p:cNvSpPr txBox="1"/>
            <p:nvPr/>
          </p:nvSpPr>
          <p:spPr>
            <a:xfrm>
              <a:off x="7580281" y="5420544"/>
              <a:ext cx="1052520" cy="498767"/>
            </a:xfrm>
            <a:prstGeom prst="rect">
              <a:avLst/>
            </a:prstGeom>
            <a:noFill/>
          </p:spPr>
          <p:txBody>
            <a:bodyPr wrap="none" rtlCol="0">
              <a:spAutoFit/>
            </a:bodyPr>
            <a:lstStyle/>
            <a:p>
              <a:pPr algn="ctr"/>
              <a:r>
                <a:rPr kumimoji="1" lang="en-US" altLang="ja-JP" sz="900" b="1" dirty="0">
                  <a:solidFill>
                    <a:schemeClr val="bg1"/>
                  </a:solidFill>
                  <a:latin typeface="BIZ UDPゴシック" panose="020B0400000000000000" pitchFamily="50" charset="-128"/>
                  <a:ea typeface="BIZ UDPゴシック" panose="020B0400000000000000" pitchFamily="50" charset="-128"/>
                </a:rPr>
                <a:t>6</a:t>
              </a:r>
              <a:r>
                <a:rPr kumimoji="1" lang="ja-JP" altLang="en-US" sz="900" b="1" dirty="0">
                  <a:solidFill>
                    <a:schemeClr val="bg1"/>
                  </a:solidFill>
                  <a:latin typeface="BIZ UDPゴシック" panose="020B0400000000000000" pitchFamily="50" charset="-128"/>
                  <a:ea typeface="BIZ UDPゴシック" panose="020B0400000000000000" pitchFamily="50" charset="-128"/>
                </a:rPr>
                <a:t>～</a:t>
              </a:r>
              <a:r>
                <a:rPr kumimoji="1" lang="en-US" altLang="ja-JP" sz="900" b="1" dirty="0">
                  <a:solidFill>
                    <a:schemeClr val="bg1"/>
                  </a:solidFill>
                  <a:latin typeface="BIZ UDPゴシック" panose="020B0400000000000000" pitchFamily="50" charset="-128"/>
                  <a:ea typeface="BIZ UDPゴシック" panose="020B0400000000000000" pitchFamily="50" charset="-128"/>
                </a:rPr>
                <a:t>10</a:t>
              </a:r>
              <a:r>
                <a:rPr kumimoji="1" lang="ja-JP" altLang="en-US" sz="900" b="1" dirty="0">
                  <a:solidFill>
                    <a:schemeClr val="bg1"/>
                  </a:solidFill>
                  <a:latin typeface="BIZ UDPゴシック" panose="020B0400000000000000" pitchFamily="50" charset="-128"/>
                  <a:ea typeface="BIZ UDPゴシック" panose="020B0400000000000000" pitchFamily="50" charset="-128"/>
                </a:rPr>
                <a:t>万人</a:t>
              </a:r>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bg1"/>
                  </a:solidFill>
                  <a:latin typeface="BIZ UDPゴシック" panose="020B0400000000000000" pitchFamily="50" charset="-128"/>
                  <a:ea typeface="BIZ UDPゴシック" panose="020B0400000000000000" pitchFamily="50" charset="-128"/>
                </a:rPr>
                <a:t>手話使用者</a:t>
              </a:r>
            </a:p>
          </p:txBody>
        </p:sp>
        <p:sp>
          <p:nvSpPr>
            <p:cNvPr id="32" name="テキスト ボックス 31">
              <a:extLst>
                <a:ext uri="{FF2B5EF4-FFF2-40B4-BE49-F238E27FC236}">
                  <a16:creationId xmlns:a16="http://schemas.microsoft.com/office/drawing/2014/main" id="{5884A9C4-9CC2-042D-02B4-F22487C7A780}"/>
                </a:ext>
              </a:extLst>
            </p:cNvPr>
            <p:cNvSpPr txBox="1"/>
            <p:nvPr/>
          </p:nvSpPr>
          <p:spPr>
            <a:xfrm>
              <a:off x="7150571" y="4641030"/>
              <a:ext cx="1911939" cy="623459"/>
            </a:xfrm>
            <a:prstGeom prst="rect">
              <a:avLst/>
            </a:prstGeom>
            <a:noFill/>
          </p:spPr>
          <p:txBody>
            <a:bodyPr wrap="none" rtlCol="0">
              <a:spAutoFit/>
            </a:bodyPr>
            <a:lstStyle/>
            <a:p>
              <a:pPr algn="ctr"/>
              <a:r>
                <a:rPr kumimoji="1" lang="en-US" altLang="ja-JP" sz="1200" b="1" dirty="0">
                  <a:solidFill>
                    <a:schemeClr val="tx1"/>
                  </a:solidFill>
                  <a:latin typeface="BIZ UDPゴシック" panose="020B0400000000000000" pitchFamily="50" charset="-128"/>
                  <a:ea typeface="BIZ UDPゴシック" panose="020B0400000000000000" pitchFamily="50" charset="-128"/>
                </a:rPr>
                <a:t>37.9</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万人</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障害者手帳保有者</a:t>
              </a:r>
            </a:p>
          </p:txBody>
        </p:sp>
      </p:grpSp>
    </p:spTree>
    <p:extLst>
      <p:ext uri="{BB962C8B-B14F-4D97-AF65-F5344CB8AC3E}">
        <p14:creationId xmlns:p14="http://schemas.microsoft.com/office/powerpoint/2010/main" val="99517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ヨメテルを利用する利点は以下のとおりです</a:t>
            </a:r>
            <a:endParaRPr lang="en-US" altLang="ja-JP" sz="2000" b="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C342E31B-F562-6F51-D756-D4690A5DF491}"/>
              </a:ext>
            </a:extLst>
          </p:cNvPr>
          <p:cNvPicPr>
            <a:picLocks noChangeAspect="1"/>
          </p:cNvPicPr>
          <p:nvPr/>
        </p:nvPicPr>
        <p:blipFill rotWithShape="1">
          <a:blip r:embed="rId6"/>
          <a:srcRect l="6955" t="32463" r="53196" b="49817"/>
          <a:stretch/>
        </p:blipFill>
        <p:spPr>
          <a:xfrm>
            <a:off x="639096" y="4533175"/>
            <a:ext cx="1956619" cy="1818464"/>
          </a:xfrm>
          <a:prstGeom prst="rect">
            <a:avLst/>
          </a:prstGeom>
          <a:ln>
            <a:solidFill>
              <a:schemeClr val="tx1"/>
            </a:solidFill>
          </a:ln>
        </p:spPr>
      </p:pic>
      <p:sp>
        <p:nvSpPr>
          <p:cNvPr id="8" name="字幕 14">
            <a:extLst>
              <a:ext uri="{FF2B5EF4-FFF2-40B4-BE49-F238E27FC236}">
                <a16:creationId xmlns:a16="http://schemas.microsoft.com/office/drawing/2014/main" id="{AF6B3C56-1332-1FDF-5968-3DF70B3B9FC1}"/>
              </a:ext>
            </a:extLst>
          </p:cNvPr>
          <p:cNvSpPr txBox="1">
            <a:spLocks/>
          </p:cNvSpPr>
          <p:nvPr/>
        </p:nvSpPr>
        <p:spPr>
          <a:xfrm>
            <a:off x="2743200" y="22559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①離れていても声でつながる</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遠方に住む孫との電話で以前は聞き返しが多く、会話が続きませんでした。今は孫の声を読みながら楽しく話せるようになり、毎週末孫との電話が習慣になりました。</a:t>
            </a:r>
            <a:endParaRPr lang="en-US" altLang="ja-JP" sz="1800" b="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ECCB3E57-7CDA-BA4E-3E38-EE7AD6ECA6E3}"/>
              </a:ext>
            </a:extLst>
          </p:cNvPr>
          <p:cNvPicPr>
            <a:picLocks noChangeAspect="1"/>
          </p:cNvPicPr>
          <p:nvPr/>
        </p:nvPicPr>
        <p:blipFill rotWithShape="1">
          <a:blip r:embed="rId6"/>
          <a:srcRect l="46484" t="8533" r="11110" b="72809"/>
          <a:stretch/>
        </p:blipFill>
        <p:spPr>
          <a:xfrm>
            <a:off x="639097" y="2250635"/>
            <a:ext cx="1956619" cy="1799304"/>
          </a:xfrm>
          <a:prstGeom prst="rect">
            <a:avLst/>
          </a:prstGeom>
          <a:ln>
            <a:solidFill>
              <a:schemeClr val="tx1"/>
            </a:solidFill>
          </a:ln>
        </p:spPr>
      </p:pic>
      <p:sp>
        <p:nvSpPr>
          <p:cNvPr id="10" name="字幕 14">
            <a:extLst>
              <a:ext uri="{FF2B5EF4-FFF2-40B4-BE49-F238E27FC236}">
                <a16:creationId xmlns:a16="http://schemas.microsoft.com/office/drawing/2014/main" id="{929D4472-34D1-574D-3057-6BF5F00F0065}"/>
              </a:ext>
            </a:extLst>
          </p:cNvPr>
          <p:cNvSpPr txBox="1">
            <a:spLocks/>
          </p:cNvSpPr>
          <p:nvPr/>
        </p:nvSpPr>
        <p:spPr>
          <a:xfrm>
            <a:off x="2743199" y="45576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②ビジネスシーンも主体的に</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取引先との電話で「専門用語や数字がよくきこえない」という不安から解放され、自信をもってやり取りができる</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ようになりました。</a:t>
            </a:r>
            <a:endParaRPr lang="en-US" altLang="ja-JP" sz="18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2597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342E31B-F562-6F51-D756-D4690A5DF491}"/>
              </a:ext>
            </a:extLst>
          </p:cNvPr>
          <p:cNvPicPr>
            <a:picLocks noChangeAspect="1"/>
          </p:cNvPicPr>
          <p:nvPr/>
        </p:nvPicPr>
        <p:blipFill rotWithShape="1">
          <a:blip r:embed="rId4"/>
          <a:srcRect l="7237" t="80018" r="53571" b="2746"/>
          <a:stretch/>
        </p:blipFill>
        <p:spPr>
          <a:xfrm>
            <a:off x="630147" y="4533175"/>
            <a:ext cx="1978517" cy="1818464"/>
          </a:xfrm>
          <a:prstGeom prst="rect">
            <a:avLst/>
          </a:prstGeom>
          <a:ln>
            <a:solidFill>
              <a:schemeClr val="tx1"/>
            </a:solidFill>
          </a:ln>
        </p:spPr>
      </p:pic>
      <p:pic>
        <p:nvPicPr>
          <p:cNvPr id="4" name="図 3">
            <a:extLst>
              <a:ext uri="{FF2B5EF4-FFF2-40B4-BE49-F238E27FC236}">
                <a16:creationId xmlns:a16="http://schemas.microsoft.com/office/drawing/2014/main" id="{A26A59E1-38F7-8986-22B0-184E09427C01}"/>
              </a:ext>
            </a:extLst>
          </p:cNvPr>
          <p:cNvPicPr>
            <a:picLocks noChangeAspect="1"/>
          </p:cNvPicPr>
          <p:nvPr/>
        </p:nvPicPr>
        <p:blipFill rotWithShape="1">
          <a:blip r:embed="rId4"/>
          <a:srcRect l="47749" t="55169" r="10622" b="26523"/>
          <a:stretch/>
        </p:blipFill>
        <p:spPr>
          <a:xfrm>
            <a:off x="644012" y="2250081"/>
            <a:ext cx="1951703" cy="1793991"/>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21781"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文字表示電話サービス（ヨメテル）の利用シーン</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字幕 14">
            <a:extLst>
              <a:ext uri="{FF2B5EF4-FFF2-40B4-BE49-F238E27FC236}">
                <a16:creationId xmlns:a16="http://schemas.microsoft.com/office/drawing/2014/main" id="{CA6789AF-3702-C30B-BF04-66996E745A9C}"/>
              </a:ext>
            </a:extLst>
          </p:cNvPr>
          <p:cNvSpPr txBox="1">
            <a:spLocks/>
          </p:cNvSpPr>
          <p:nvPr/>
        </p:nvSpPr>
        <p:spPr>
          <a:xfrm>
            <a:off x="2743200" y="22559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③急な対応にもすぐに対応</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イヤホンや補聴器をつけていなくても着信にすぐに対応</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できます。相手の声が読めるので、ためらいなく会話をはじめることができます。</a:t>
            </a:r>
            <a:endParaRPr lang="en-US" altLang="ja-JP" sz="1800" b="0" dirty="0">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F73DDD2B-3A47-94F7-55F8-54B8A1ADDEEC}"/>
              </a:ext>
            </a:extLst>
          </p:cNvPr>
          <p:cNvSpPr txBox="1">
            <a:spLocks/>
          </p:cNvSpPr>
          <p:nvPr/>
        </p:nvSpPr>
        <p:spPr>
          <a:xfrm>
            <a:off x="2743199" y="4557648"/>
            <a:ext cx="5983695" cy="1793991"/>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④音声ガイダンスも読める</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以前はクレジットカードの本人確認や問い合わせなどの音声ガイダンスを家族に任せていましたが、今は自分で簡単に済ませられるようになり、嬉しいです。</a:t>
            </a:r>
            <a:endParaRPr lang="en-US" altLang="ja-JP" sz="1800" b="0" dirty="0">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C59038ED-5B03-4A36-D00E-2C0AE5FBA970}"/>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ヨメテルを利用する利点は以下のとおりです</a:t>
            </a:r>
            <a:endParaRPr lang="en-US" altLang="ja-JP" sz="20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92633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3300"/>
          </a:solidFill>
          <a:prstDash val="sysDot"/>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72947482-2D64-4B45-BB37-8E89FDEA6409}"/>
</file>

<file path=customXml/itemProps3.xml><?xml version="1.0" encoding="utf-8"?>
<ds:datastoreItem xmlns:ds="http://schemas.openxmlformats.org/officeDocument/2006/customXml" ds:itemID="{9E0E30DB-0415-4458-A9FB-7FC2791A262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aa866a95-882d-4e3b-bad5-7bdcce3ea4d3"/>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Words>2680</Words>
  <PresentationFormat>画面に合わせる (4:3)</PresentationFormat>
  <Paragraphs>576</Paragraphs>
  <Slides>49</Slides>
  <Notes>49</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4" baseType="lpstr">
      <vt:lpstr>BIZ UDPゴシック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1-D</vt:lpstr>
      <vt:lpstr>1-D</vt:lpstr>
      <vt:lpstr>PowerPoint プレゼンテーション</vt:lpstr>
      <vt:lpstr>2-A</vt:lpstr>
      <vt:lpstr>2-B</vt:lpstr>
      <vt:lpstr>2-B</vt:lpstr>
      <vt:lpstr>2-C</vt:lpstr>
      <vt:lpstr>PowerPoint プレゼンテーション</vt:lpstr>
      <vt:lpstr>3-A</vt:lpstr>
      <vt:lpstr>PowerPoint プレゼンテーション</vt:lpstr>
      <vt:lpstr>4-A</vt:lpstr>
      <vt:lpstr>4-B</vt:lpstr>
      <vt:lpstr>ヨメテルアプリのインストール方法</vt:lpstr>
      <vt:lpstr>ヨメテルアプリのインストール方法</vt:lpstr>
      <vt:lpstr>ヨメテルアプリのインストール方法</vt:lpstr>
      <vt:lpstr>ヨメテルアプリのインストール方法</vt:lpstr>
      <vt:lpstr>ヨメテルアプリのインストール方法</vt:lpstr>
      <vt:lpstr>ヨメテルアプリのインストール方法</vt:lpstr>
      <vt:lpstr>PowerPoint プレゼンテーション</vt:lpstr>
      <vt:lpstr>5-A</vt:lpstr>
      <vt:lpstr>PowerPoint プレゼンテーション</vt:lpstr>
      <vt:lpstr>5-A</vt:lpstr>
      <vt:lpstr>5-A</vt:lpstr>
      <vt:lpstr>5-B</vt:lpstr>
      <vt:lpstr>5-B</vt:lpstr>
      <vt:lpstr>5-B</vt:lpstr>
      <vt:lpstr>5-B</vt:lpstr>
      <vt:lpstr>5-B</vt:lpstr>
      <vt:lpstr>5-B</vt:lpstr>
      <vt:lpstr>5-C</vt:lpstr>
      <vt:lpstr>5-C</vt:lpstr>
      <vt:lpstr>5-C</vt:lpstr>
      <vt:lpstr>5-C</vt:lpstr>
      <vt:lpstr>5-C</vt:lpstr>
      <vt:lpstr>5-D</vt:lpstr>
      <vt:lpstr>5-D</vt:lpstr>
      <vt:lpstr>5-D</vt:lpstr>
      <vt:lpstr>5-D</vt:lpstr>
      <vt:lpstr>PowerPoint プレゼンテーション</vt:lpstr>
      <vt:lpstr>６-A</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Order">
    <vt:r8>4244700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