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664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0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41DE2-42EF-4A02-9389-01E03D2AC6A1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EDC6B-C9CA-45EB-A181-06CBB5989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43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13D022-85DA-4043-A808-C2B26D1D517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34282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348884"/>
            <a:ext cx="8420100" cy="878597"/>
          </a:xfrm>
        </p:spPr>
        <p:txBody>
          <a:bodyPr>
            <a:normAutofit/>
          </a:bodyPr>
          <a:lstStyle>
            <a:lvl1pPr>
              <a:defRPr sz="3600">
                <a:latin typeface="HGS創英角ｺﾞｼｯｸUB" panose="020B0900000000000000" pitchFamily="50" charset="-128"/>
                <a:ea typeface="HGS創英角ｺﾞｼｯｸUB" panose="020B09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485900" y="3886204"/>
            <a:ext cx="6934200" cy="997461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defRPr>
            </a:lvl1pPr>
            <a:lvl2pPr marL="457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/>
              <a:t>2018</a:t>
            </a:r>
            <a:r>
              <a:rPr kumimoji="1" lang="ja-JP" altLang="en-US"/>
              <a:t>年</a:t>
            </a:r>
            <a:r>
              <a:rPr kumimoji="1" lang="en-US" altLang="ja-JP"/>
              <a:t>7</a:t>
            </a:r>
            <a:r>
              <a:rPr kumimoji="1" lang="ja-JP" altLang="en-US"/>
              <a:t>月</a:t>
            </a:r>
            <a:r>
              <a:rPr kumimoji="1" lang="en-US" altLang="ja-JP"/>
              <a:t>30</a:t>
            </a:r>
            <a:r>
              <a:rPr kumimoji="1" lang="ja-JP" altLang="en-US"/>
              <a:t>日</a:t>
            </a:r>
            <a:endParaRPr kumimoji="1" lang="en-US" altLang="ja-JP"/>
          </a:p>
          <a:p>
            <a:r>
              <a:rPr kumimoji="1" lang="ja-JP" altLang="en-US"/>
              <a:t>事　　務　　局</a:t>
            </a:r>
          </a:p>
        </p:txBody>
      </p:sp>
      <p:sp>
        <p:nvSpPr>
          <p:cNvPr id="9" name="正方形/長方形 8"/>
          <p:cNvSpPr/>
          <p:nvPr userDrawn="1"/>
        </p:nvSpPr>
        <p:spPr>
          <a:xfrm>
            <a:off x="7905330" y="260648"/>
            <a:ext cx="1656184" cy="4320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資料●－●</a:t>
            </a:r>
          </a:p>
        </p:txBody>
      </p:sp>
    </p:spTree>
    <p:extLst>
      <p:ext uri="{BB962C8B-B14F-4D97-AF65-F5344CB8AC3E}">
        <p14:creationId xmlns:p14="http://schemas.microsoft.com/office/powerpoint/2010/main" val="243100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4375"/>
            <a:ext cx="8991184" cy="402652"/>
          </a:xfrm>
        </p:spPr>
        <p:txBody>
          <a:bodyPr>
            <a:noAutofit/>
          </a:bodyPr>
          <a:lstStyle>
            <a:lvl1pPr>
              <a:defRPr sz="20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0472" y="620688"/>
            <a:ext cx="9505056" cy="6048672"/>
          </a:xfrm>
        </p:spPr>
        <p:txBody>
          <a:bodyPr>
            <a:normAutofit/>
          </a:bodyPr>
          <a:lstStyle>
            <a:lvl1pPr marL="342898" indent="-342898">
              <a:buFont typeface="Wingdings" panose="05000000000000000000" pitchFamily="2" charset="2"/>
              <a:buChar char="n"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630235" indent="-273048">
              <a:buFont typeface="Wingdings" panose="05000000000000000000" pitchFamily="2" charset="2"/>
              <a:buChar char="l"/>
              <a:defRPr sz="18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 marL="893758" indent="-263524">
              <a:defRPr sz="16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 marL="1250943" indent="-357186"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 marL="1523991" indent="-273048"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486486" y="31941"/>
            <a:ext cx="344895" cy="365125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2CFD6DCB-1C8B-41B0-9738-FCEF4BEE0E2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8" name="Line 51"/>
          <p:cNvSpPr>
            <a:spLocks noChangeShapeType="1"/>
          </p:cNvSpPr>
          <p:nvPr userDrawn="1"/>
        </p:nvSpPr>
        <p:spPr bwMode="auto">
          <a:xfrm>
            <a:off x="0" y="445894"/>
            <a:ext cx="9906000" cy="0"/>
          </a:xfrm>
          <a:prstGeom prst="line">
            <a:avLst/>
          </a:prstGeom>
          <a:noFill/>
          <a:ln w="63500" cmpd="thickThin">
            <a:solidFill>
              <a:schemeClr val="accent6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正方形/長方形 8"/>
          <p:cNvSpPr/>
          <p:nvPr userDrawn="1"/>
        </p:nvSpPr>
        <p:spPr>
          <a:xfrm>
            <a:off x="9486485" y="24379"/>
            <a:ext cx="374984" cy="372687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10" name="スライド番号プレースホルダー 1"/>
          <p:cNvSpPr txBox="1">
            <a:spLocks/>
          </p:cNvSpPr>
          <p:nvPr userDrawn="1"/>
        </p:nvSpPr>
        <p:spPr>
          <a:xfrm>
            <a:off x="9507973" y="24375"/>
            <a:ext cx="353496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1050">
              <a:solidFill>
                <a:prstClr val="black">
                  <a:tint val="75000"/>
                </a:prst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7503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51"/>
          <p:cNvSpPr>
            <a:spLocks noChangeShapeType="1"/>
          </p:cNvSpPr>
          <p:nvPr userDrawn="1"/>
        </p:nvSpPr>
        <p:spPr bwMode="auto">
          <a:xfrm>
            <a:off x="0" y="445894"/>
            <a:ext cx="9906000" cy="0"/>
          </a:xfrm>
          <a:prstGeom prst="line">
            <a:avLst/>
          </a:prstGeom>
          <a:noFill/>
          <a:ln w="63500" cmpd="thickThin">
            <a:solidFill>
              <a:schemeClr val="accent6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495300" y="24375"/>
            <a:ext cx="8991184" cy="402652"/>
          </a:xfrm>
        </p:spPr>
        <p:txBody>
          <a:bodyPr>
            <a:noAutofit/>
          </a:bodyPr>
          <a:lstStyle>
            <a:lvl1pPr>
              <a:defRPr sz="20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9486486" y="31941"/>
            <a:ext cx="3448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FD6DCB-1C8B-41B0-9738-FCEF4BEE0E2C}" type="slidenum">
              <a:rPr lang="ja-JP" altLang="en-US" sz="1050" smtClean="0">
                <a:solidFill>
                  <a:schemeClr val="tx1"/>
                </a:solidFill>
              </a:rPr>
              <a:pPr/>
              <a:t>‹#›</a:t>
            </a:fld>
            <a:endParaRPr lang="ja-JP" altLang="en-US" sz="105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 userDrawn="1"/>
        </p:nvSpPr>
        <p:spPr>
          <a:xfrm>
            <a:off x="9486485" y="24379"/>
            <a:ext cx="374984" cy="372687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10" name="スライド番号プレースホルダー 1"/>
          <p:cNvSpPr txBox="1">
            <a:spLocks/>
          </p:cNvSpPr>
          <p:nvPr userDrawn="1"/>
        </p:nvSpPr>
        <p:spPr>
          <a:xfrm>
            <a:off x="9507973" y="24375"/>
            <a:ext cx="353496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1050">
              <a:solidFill>
                <a:prstClr val="black">
                  <a:tint val="75000"/>
                </a:prst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016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FA04-2FE4-4AD3-A3B9-6D8DFFA69E8E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273480" y="44624"/>
            <a:ext cx="576064" cy="391351"/>
          </a:xfrm>
          <a:ln>
            <a:solidFill>
              <a:schemeClr val="tx1"/>
            </a:solidFill>
          </a:ln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2CFD6DCB-1C8B-41B0-9738-FCEF4BEE0E2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52727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4C397-1F13-4E7D-A6A8-B088C0C3B024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D6DCB-1C8B-41B0-9738-FCEF4BEE0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3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ctr" defTabSz="91439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8" indent="-3428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9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4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402" y="118920"/>
            <a:ext cx="9927499" cy="52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1704" algn="l"/>
              </a:tabLst>
              <a:defRPr/>
            </a:pPr>
            <a:r>
              <a:rPr kumimoji="1" lang="ja-JP" altLang="en-US" sz="1700" b="1" i="0" u="none" strike="noStrike" kern="1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「安全性・信頼性を確保したデジタルインフラの海外展開支援事業」</a:t>
            </a:r>
            <a:endParaRPr kumimoji="1" lang="en-US" altLang="ja-JP" sz="1700" b="1" i="0" u="none" strike="noStrike" kern="100" cap="none" spc="0" normalizeH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1704" algn="l"/>
              </a:tabLst>
              <a:defRPr/>
            </a:pPr>
            <a:r>
              <a:rPr kumimoji="1" lang="en-US" altLang="ja-JP" sz="1700" b="1" i="0" u="none" strike="noStrike" kern="1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2026</a:t>
            </a:r>
            <a:r>
              <a:rPr kumimoji="1" lang="ja-JP" altLang="en-US" sz="1700" b="1" i="0" u="none" strike="noStrike" kern="1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年度「ローカル・スタートアップ枠」：提案事業概要</a:t>
            </a:r>
          </a:p>
        </p:txBody>
      </p:sp>
      <p:sp>
        <p:nvSpPr>
          <p:cNvPr id="38" name="Line 51"/>
          <p:cNvSpPr>
            <a:spLocks noChangeShapeType="1"/>
          </p:cNvSpPr>
          <p:nvPr/>
        </p:nvSpPr>
        <p:spPr bwMode="auto">
          <a:xfrm>
            <a:off x="-13709" y="723560"/>
            <a:ext cx="9906000" cy="0"/>
          </a:xfrm>
          <a:prstGeom prst="line">
            <a:avLst/>
          </a:prstGeom>
          <a:noFill/>
          <a:ln w="63500" cmpd="thickThin">
            <a:solidFill>
              <a:schemeClr val="accent6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28464" y="1564808"/>
            <a:ext cx="9649072" cy="44863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事業者名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marR="0" lvl="0" algn="l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Clr>
                <a:prstClr val="black"/>
              </a:buClr>
              <a:buSzTx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展開先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endParaRPr kumimoji="1" lang="en-US" altLang="ja-JP" sz="1600" b="1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事業概要（製品・サービス）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案件受注までのロードマップ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事業費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●万円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1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1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014AC4DE-1080-0927-0B3A-72AD5126BBC0}"/>
              </a:ext>
            </a:extLst>
          </p:cNvPr>
          <p:cNvSpPr/>
          <p:nvPr/>
        </p:nvSpPr>
        <p:spPr>
          <a:xfrm>
            <a:off x="9652952" y="4761720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1E531B-1136-08F4-FD1E-D6A2E0F4AA2C}"/>
              </a:ext>
            </a:extLst>
          </p:cNvPr>
          <p:cNvSpPr txBox="1"/>
          <p:nvPr/>
        </p:nvSpPr>
        <p:spPr>
          <a:xfrm>
            <a:off x="8311896" y="55367"/>
            <a:ext cx="142518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kumimoji="1" lang="en-US" altLang="ja-JP" sz="1600" b="1" dirty="0"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2</a:t>
            </a:r>
            <a:endParaRPr kumimoji="1" lang="ja-JP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F1C6B66-CAB4-CE57-C709-A531429AF20C}"/>
              </a:ext>
            </a:extLst>
          </p:cNvPr>
          <p:cNvSpPr/>
          <p:nvPr/>
        </p:nvSpPr>
        <p:spPr>
          <a:xfrm>
            <a:off x="73600" y="890368"/>
            <a:ext cx="9763828" cy="583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marL="625475" marR="0" lvl="0" indent="-625475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提案書（様式</a:t>
            </a:r>
            <a:r>
              <a:rPr kumimoji="1" lang="en-US" altLang="ja-JP" sz="1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）の「</a:t>
            </a:r>
            <a:r>
              <a:rPr kumimoji="1" lang="en-US" altLang="zh-TW" sz="1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1" lang="ja-JP" alt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 提案内容」（海外展開に取り組むデジタルソリューションに関する製品・サービスの概要等）に該当する</a:t>
            </a:r>
            <a:endParaRPr kumimoji="1" lang="en-US" altLang="ja-JP" sz="15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5475" marR="0" lvl="0" indent="-625475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説明を</a:t>
            </a:r>
            <a:r>
              <a:rPr kumimoji="1" lang="ja-JP" altLang="en-US" sz="1500" dirty="0">
                <a:solidFill>
                  <a:srgbClr val="FF0000"/>
                </a:solidFill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図表などを用いて</a:t>
            </a:r>
            <a:r>
              <a:rPr kumimoji="1" lang="ja-JP" alt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簡潔に記載してください。</a:t>
            </a:r>
            <a:endParaRPr kumimoji="1" lang="en-US" altLang="ja-JP" sz="15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529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179"/>
    </mc:Choice>
    <mc:Fallback xmlns="">
      <p:transition spd="slow" advTm="78179"/>
    </mc:Fallback>
  </mc:AlternateContent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103</Words>
  <PresentationFormat>A4 210 x 297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AR丸ゴシック体E</vt:lpstr>
      <vt:lpstr>HGS創英角ｺﾞｼｯｸUB</vt:lpstr>
      <vt:lpstr>Meiryo UI</vt:lpstr>
      <vt:lpstr>ＭＳ ゴシック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