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15" r:id="rId1"/>
  </p:sldMasterIdLst>
  <p:notesMasterIdLst>
    <p:notesMasterId r:id="rId25"/>
  </p:notesMasterIdLst>
  <p:handoutMasterIdLst>
    <p:handoutMasterId r:id="rId26"/>
  </p:handoutMasterIdLst>
  <p:sldIdLst>
    <p:sldId id="1303" r:id="rId2"/>
    <p:sldId id="2147481236" r:id="rId3"/>
    <p:sldId id="1328" r:id="rId4"/>
    <p:sldId id="2147481237" r:id="rId5"/>
    <p:sldId id="2147481239" r:id="rId6"/>
    <p:sldId id="2147481242" r:id="rId7"/>
    <p:sldId id="2147481276" r:id="rId8"/>
    <p:sldId id="2147481277" r:id="rId9"/>
    <p:sldId id="2147481279" r:id="rId10"/>
    <p:sldId id="2147481280" r:id="rId11"/>
    <p:sldId id="2147481281" r:id="rId12"/>
    <p:sldId id="2147481243" r:id="rId13"/>
    <p:sldId id="2147481278" r:id="rId14"/>
    <p:sldId id="2147481283" r:id="rId15"/>
    <p:sldId id="2147481284" r:id="rId16"/>
    <p:sldId id="2147481282" r:id="rId17"/>
    <p:sldId id="2147481271" r:id="rId18"/>
    <p:sldId id="2147481272" r:id="rId19"/>
    <p:sldId id="2147481285" r:id="rId20"/>
    <p:sldId id="2147481286" r:id="rId21"/>
    <p:sldId id="2147481287" r:id="rId22"/>
    <p:sldId id="2147481288" r:id="rId23"/>
    <p:sldId id="2147481275" r:id="rId24"/>
  </p:sldIdLst>
  <p:sldSz cx="9906000" cy="6858000" type="A4"/>
  <p:notesSz cx="6794500" cy="9931400"/>
  <p:custDataLst>
    <p:tags r:id="rId27"/>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マトリックス・矢羽根" id="{5463F5BB-BE8C-43F1-8994-EBB0F37DADF2}">
          <p14:sldIdLst>
            <p14:sldId id="1303"/>
            <p14:sldId id="2147481236"/>
            <p14:sldId id="1328"/>
            <p14:sldId id="2147481237"/>
            <p14:sldId id="2147481239"/>
            <p14:sldId id="2147481242"/>
            <p14:sldId id="2147481276"/>
            <p14:sldId id="2147481277"/>
            <p14:sldId id="2147481279"/>
            <p14:sldId id="2147481280"/>
            <p14:sldId id="2147481281"/>
            <p14:sldId id="2147481243"/>
            <p14:sldId id="2147481278"/>
            <p14:sldId id="2147481283"/>
            <p14:sldId id="2147481284"/>
            <p14:sldId id="2147481282"/>
            <p14:sldId id="2147481271"/>
            <p14:sldId id="2147481272"/>
            <p14:sldId id="2147481285"/>
            <p14:sldId id="2147481286"/>
            <p14:sldId id="2147481287"/>
            <p14:sldId id="2147481288"/>
            <p14:sldId id="2147481275"/>
          </p14:sldIdLst>
        </p14:section>
      </p14:sectionLst>
    </p:ext>
    <p:ext uri="{EFAFB233-063F-42B5-8137-9DF3F51BA10A}">
      <p15:sldGuideLst xmlns:p15="http://schemas.microsoft.com/office/powerpoint/2012/main">
        <p15:guide id="2" pos="3120">
          <p15:clr>
            <a:srgbClr val="A4A3A4"/>
          </p15:clr>
        </p15:guide>
        <p15:guide id="3" orient="horz" pos="61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971679-A672-43ED-B477-2E1051EDB7C8}" v="1" dt="2026-04-23T13:12:39.1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8" autoAdjust="0"/>
    <p:restoredTop sz="95923" autoAdjust="0"/>
  </p:normalViewPr>
  <p:slideViewPr>
    <p:cSldViewPr snapToObjects="1" showGuides="1">
      <p:cViewPr varScale="1">
        <p:scale>
          <a:sx n="95" d="100"/>
          <a:sy n="95" d="100"/>
        </p:scale>
        <p:origin x="1734" y="306"/>
      </p:cViewPr>
      <p:guideLst>
        <p:guide pos="3120"/>
        <p:guide orient="horz" pos="618"/>
      </p:guideLst>
    </p:cSldViewPr>
  </p:slideViewPr>
  <p:outlineViewPr>
    <p:cViewPr>
      <p:scale>
        <a:sx n="33" d="100"/>
        <a:sy n="33" d="100"/>
      </p:scale>
      <p:origin x="0" y="-15258"/>
    </p:cViewPr>
  </p:outlineViewPr>
  <p:notesTextViewPr>
    <p:cViewPr>
      <p:scale>
        <a:sx n="100" d="100"/>
        <a:sy n="100" d="100"/>
      </p:scale>
      <p:origin x="0" y="0"/>
    </p:cViewPr>
  </p:notesTextViewPr>
  <p:sorterViewPr>
    <p:cViewPr>
      <p:scale>
        <a:sx n="75" d="100"/>
        <a:sy n="75" d="100"/>
      </p:scale>
      <p:origin x="0" y="0"/>
    </p:cViewPr>
  </p:sorterViewPr>
  <p:notesViewPr>
    <p:cSldViewPr snapToObjects="1" showGuides="1">
      <p:cViewPr varScale="1">
        <p:scale>
          <a:sx n="72" d="100"/>
          <a:sy n="72" d="100"/>
        </p:scale>
        <p:origin x="4092" y="66"/>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notesMasters/notesMaster1.xml" Type="http://schemas.openxmlformats.org/officeDocument/2006/relationships/notesMaster"/><Relationship Id="rId26" Target="handoutMasters/handoutMaster1.xml" Type="http://schemas.openxmlformats.org/officeDocument/2006/relationships/handoutMaster"/><Relationship Id="rId27" Target="tags/tag1.xml" Type="http://schemas.openxmlformats.org/officeDocument/2006/relationships/tags"/><Relationship Id="rId28" Target="commentAuthors.xml" Type="http://schemas.openxmlformats.org/officeDocument/2006/relationships/commentAuthors"/><Relationship Id="rId29" Target="presProps.xml" Type="http://schemas.openxmlformats.org/officeDocument/2006/relationships/presProps"/><Relationship Id="rId3" Target="slides/slide2.xml" Type="http://schemas.openxmlformats.org/officeDocument/2006/relationships/slide"/><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33" Target="revisionInfo.xml" Type="http://schemas.microsoft.com/office/2015/10/relationships/revisionInfo"/><Relationship Id="rId34" Target="authors.xml" Type="http://schemas.microsoft.com/office/2018/10/relationships/authors"/><Relationship Id="rId35" Target="../customXml/item1.xml" Type="http://schemas.openxmlformats.org/officeDocument/2006/relationships/customXml"/><Relationship Id="rId36" Target="../customXml/item2.xml" Type="http://schemas.openxmlformats.org/officeDocument/2006/relationships/customXml"/><Relationship Id="rId37" Target="../customXml/item3.xml" Type="http://schemas.openxmlformats.org/officeDocument/2006/relationships/customXml"/><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D0365-DF38-6046-9301-954ABA44AAAD}"/>
              </a:ext>
            </a:extLst>
          </p:cNvPr>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634775-D7A9-0542-ADD4-BA28AD6AB114}"/>
              </a:ext>
            </a:extLst>
          </p:cNvPr>
          <p:cNvSpPr>
            <a:spLocks noGrp="1"/>
          </p:cNvSpPr>
          <p:nvPr>
            <p:ph type="dt" sz="quarter" idx="1"/>
          </p:nvPr>
        </p:nvSpPr>
        <p:spPr>
          <a:xfrm>
            <a:off x="3848647" y="1"/>
            <a:ext cx="2944282" cy="498295"/>
          </a:xfrm>
          <a:prstGeom prst="rect">
            <a:avLst/>
          </a:prstGeom>
        </p:spPr>
        <p:txBody>
          <a:bodyPr vert="horz" lIns="91366" tIns="45684" rIns="91366" bIns="45684" rtlCol="0"/>
          <a:lstStyle>
            <a:lvl1pPr algn="r">
              <a:defRPr sz="1200"/>
            </a:lvl1pPr>
          </a:lstStyle>
          <a:p>
            <a:fld id="{5451D7CC-EF2C-FD46-8E9B-555F408ACD43}" type="datetimeFigureOut">
              <a:rPr kumimoji="1" lang="ja-JP" altLang="en-US" smtClean="0"/>
              <a:t>2026/4/24</a:t>
            </a:fld>
            <a:endParaRPr kumimoji="1" lang="ja-JP" altLang="en-US"/>
          </a:p>
        </p:txBody>
      </p:sp>
      <p:sp>
        <p:nvSpPr>
          <p:cNvPr id="4" name="フッター プレースホルダー 3">
            <a:extLst>
              <a:ext uri="{FF2B5EF4-FFF2-40B4-BE49-F238E27FC236}">
                <a16:creationId xmlns:a16="http://schemas.microsoft.com/office/drawing/2014/main" id="{79A105A2-D089-1A48-829A-82E85E34EE9C}"/>
              </a:ext>
            </a:extLst>
          </p:cNvPr>
          <p:cNvSpPr>
            <a:spLocks noGrp="1"/>
          </p:cNvSpPr>
          <p:nvPr>
            <p:ph type="ftr" sz="quarter" idx="2"/>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EE9F88C-A495-8E4C-91E4-A0448F8E7A49}"/>
              </a:ext>
            </a:extLst>
          </p:cNvPr>
          <p:cNvSpPr>
            <a:spLocks noGrp="1"/>
          </p:cNvSpPr>
          <p:nvPr>
            <p:ph type="sldNum" sz="quarter" idx="3"/>
          </p:nvPr>
        </p:nvSpPr>
        <p:spPr>
          <a:xfrm>
            <a:off x="3848647" y="9433109"/>
            <a:ext cx="2944282" cy="498294"/>
          </a:xfrm>
          <a:prstGeom prst="rect">
            <a:avLst/>
          </a:prstGeom>
        </p:spPr>
        <p:txBody>
          <a:bodyPr vert="horz" lIns="91366" tIns="45684" rIns="91366" bIns="45684" rtlCol="0" anchor="b"/>
          <a:lstStyle>
            <a:lvl1pPr algn="r">
              <a:defRPr sz="1200"/>
            </a:lvl1pPr>
          </a:lstStyle>
          <a:p>
            <a:fld id="{B8E56E7F-BC97-8844-B5AB-A0E20FD94166}" type="slidenum">
              <a:rPr kumimoji="1" lang="ja-JP" altLang="en-US" smtClean="0"/>
              <a:t>‹#›</a:t>
            </a:fld>
            <a:endParaRPr kumimoji="1" lang="ja-JP" altLang="en-US"/>
          </a:p>
        </p:txBody>
      </p:sp>
    </p:spTree>
    <p:extLst>
      <p:ext uri="{BB962C8B-B14F-4D97-AF65-F5344CB8AC3E}">
        <p14:creationId xmlns:p14="http://schemas.microsoft.com/office/powerpoint/2010/main" val="4235008315"/>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28" userDrawn="1">
          <p15:clr>
            <a:srgbClr val="F26B43"/>
          </p15:clr>
        </p15:guide>
        <p15:guide id="2" pos="2140" userDrawn="1">
          <p15:clr>
            <a:srgbClr val="F26B43"/>
          </p15:clr>
        </p15:guide>
      </p15:sldGuideLst>
    </p:ext>
  </p:extLst>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7" y="1"/>
            <a:ext cx="2944282" cy="498295"/>
          </a:xfrm>
          <a:prstGeom prst="rect">
            <a:avLst/>
          </a:prstGeom>
        </p:spPr>
        <p:txBody>
          <a:bodyPr vert="horz" lIns="91366" tIns="45684" rIns="91366" bIns="45684" rtlCol="0"/>
          <a:lstStyle>
            <a:lvl1pPr algn="r">
              <a:defRPr sz="1200"/>
            </a:lvl1pPr>
          </a:lstStyle>
          <a:p>
            <a:fld id="{038CA037-5F36-E240-9624-6014F2A8F4EC}" type="datetimeFigureOut">
              <a:rPr kumimoji="1" lang="ja-JP" altLang="en-US" smtClean="0"/>
              <a:t>2026/4/24</a:t>
            </a:fld>
            <a:endParaRPr kumimoji="1" lang="ja-JP" altLang="en-US"/>
          </a:p>
        </p:txBody>
      </p:sp>
      <p:sp>
        <p:nvSpPr>
          <p:cNvPr id="4" name="スライド イメージ プレースホルダー 3"/>
          <p:cNvSpPr>
            <a:spLocks noGrp="1" noRot="1" noChangeAspect="1"/>
          </p:cNvSpPr>
          <p:nvPr>
            <p:ph type="sldImg" idx="2"/>
          </p:nvPr>
        </p:nvSpPr>
        <p:spPr>
          <a:xfrm>
            <a:off x="979488" y="1243013"/>
            <a:ext cx="4835525" cy="3349625"/>
          </a:xfrm>
          <a:prstGeom prst="rect">
            <a:avLst/>
          </a:prstGeom>
          <a:noFill/>
          <a:ln w="12700">
            <a:solidFill>
              <a:prstClr val="black"/>
            </a:solidFill>
          </a:ln>
        </p:spPr>
        <p:txBody>
          <a:bodyPr vert="horz" lIns="91366" tIns="45684" rIns="91366" bIns="45684" rtlCol="0" anchor="ctr"/>
          <a:lstStyle/>
          <a:p>
            <a:endParaRPr lang="ja-JP" altLang="en-US"/>
          </a:p>
        </p:txBody>
      </p:sp>
      <p:sp>
        <p:nvSpPr>
          <p:cNvPr id="5" name="ノート プレースホルダー 4"/>
          <p:cNvSpPr>
            <a:spLocks noGrp="1"/>
          </p:cNvSpPr>
          <p:nvPr>
            <p:ph type="body" sz="quarter" idx="3"/>
          </p:nvPr>
        </p:nvSpPr>
        <p:spPr>
          <a:xfrm>
            <a:off x="679450" y="4779488"/>
            <a:ext cx="5435600" cy="3910489"/>
          </a:xfrm>
          <a:prstGeom prst="rect">
            <a:avLst/>
          </a:prstGeom>
        </p:spPr>
        <p:txBody>
          <a:bodyPr vert="horz" lIns="91366" tIns="45684" rIns="91366" bIns="45684"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7" y="9433109"/>
            <a:ext cx="2944282" cy="498294"/>
          </a:xfrm>
          <a:prstGeom prst="rect">
            <a:avLst/>
          </a:prstGeom>
        </p:spPr>
        <p:txBody>
          <a:bodyPr vert="horz" lIns="91366" tIns="45684" rIns="91366" bIns="45684" rtlCol="0" anchor="b"/>
          <a:lstStyle>
            <a:lvl1pPr algn="r">
              <a:defRPr sz="1200"/>
            </a:lvl1pPr>
          </a:lstStyle>
          <a:p>
            <a:fld id="{17B69022-2E16-7042-BFCB-B914F4A6E3B0}" type="slidenum">
              <a:rPr kumimoji="1" lang="ja-JP" altLang="en-US" smtClean="0"/>
              <a:t>‹#›</a:t>
            </a:fld>
            <a:endParaRPr kumimoji="1" lang="ja-JP" altLang="en-US"/>
          </a:p>
        </p:txBody>
      </p:sp>
    </p:spTree>
    <p:extLst>
      <p:ext uri="{BB962C8B-B14F-4D97-AF65-F5344CB8AC3E}">
        <p14:creationId xmlns:p14="http://schemas.microsoft.com/office/powerpoint/2010/main" val="40201952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3.emf" Type="http://schemas.openxmlformats.org/officeDocument/2006/relationships/image"/></Relationships>
</file>

<file path=ppt/slideLayouts/_rels/slideLayout2.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3.emf" Type="http://schemas.openxmlformats.org/officeDocument/2006/relationships/image"/><Relationship Id="rId5" Target="../media/image2.png"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4.bin" Type="http://schemas.openxmlformats.org/officeDocument/2006/relationships/oleObject"/><Relationship Id="rId4" Target="../media/image1.emf"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6.xml" Type="http://schemas.openxmlformats.org/officeDocument/2006/relationships/tags"/><Relationship Id="rId2" Target="../slideMasters/slideMaster1.xml" Type="http://schemas.openxmlformats.org/officeDocument/2006/relationships/slideMaster"/><Relationship Id="rId3" Target="../embeddings/oleObject5.bin" Type="http://schemas.openxmlformats.org/officeDocument/2006/relationships/oleObject"/><Relationship Id="rId4" Target="../media/image1.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7.xml" Type="http://schemas.openxmlformats.org/officeDocument/2006/relationships/tags"/><Relationship Id="rId2" Target="../slideMasters/slideMaster1.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8.xml" Type="http://schemas.openxmlformats.org/officeDocument/2006/relationships/tags"/><Relationship Id="rId2" Target="../slideMasters/slideMaster1.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tags/tag9.xml" Type="http://schemas.openxmlformats.org/officeDocument/2006/relationships/tags"/><Relationship Id="rId2" Target="../slideMasters/slideMaster1.xml" Type="http://schemas.openxmlformats.org/officeDocument/2006/relationships/slideMaster"/><Relationship Id="rId3" Target="../embeddings/oleObject8.bin" Type="http://schemas.openxmlformats.org/officeDocument/2006/relationships/oleObject"/><Relationship Id="rId4" Target="../media/image4.emf"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1851126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417697E7-3F46-4BBA-A911-DBD857A6FCC5}"/>
              </a:ext>
            </a:extLst>
          </p:cNvPr>
          <p:cNvSpPr>
            <a:spLocks noGrp="1"/>
          </p:cNvSpPr>
          <p:nvPr>
            <p:ph type="title" hasCustomPrompt="1"/>
          </p:nvPr>
        </p:nvSpPr>
        <p:spPr>
          <a:xfrm>
            <a:off x="201000" y="259200"/>
            <a:ext cx="9504000" cy="380480"/>
          </a:xfrm>
          <a:prstGeom prst="rect">
            <a:avLst/>
          </a:prstGeom>
        </p:spPr>
        <p:txBody>
          <a:bodyPr vert="horz"/>
          <a:lstStyle>
            <a:lvl1pPr>
              <a:defRPr baseline="0">
                <a:latin typeface="+mj-ea"/>
                <a:ea typeface="+mj-ea"/>
              </a:defRPr>
            </a:lvl1pPr>
          </a:lstStyle>
          <a:p>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846332700"/>
      </p:ext>
    </p:extLst>
  </p:cSld>
  <p:clrMapOvr>
    <a:masterClrMapping/>
  </p:clrMapOvr>
  <p:extLst>
    <p:ext uri="{DCECCB84-F9BA-43D5-87BE-67443E8EF086}">
      <p15:sldGuideLst xmlns:p15="http://schemas.microsoft.com/office/powerpoint/2012/main">
        <p15:guide id="1" orient="horz" pos="52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行タイトル+本文">
    <p:spTree>
      <p:nvGrpSpPr>
        <p:cNvPr id="1" name=""/>
        <p:cNvGrpSpPr/>
        <p:nvPr/>
      </p:nvGrpSpPr>
      <p:grpSpPr>
        <a:xfrm>
          <a:off x="0" y="0"/>
          <a:ext cx="0" cy="0"/>
          <a:chOff x="0" y="0"/>
          <a:chExt cx="0" cy="0"/>
        </a:xfrm>
      </p:grpSpPr>
      <p:graphicFrame>
        <p:nvGraphicFramePr>
          <p:cNvPr id="5" name="オブジェクト 4" hidden="1"/>
          <p:cNvGraphicFramePr>
            <a:graphicFrameLocks/>
          </p:cNvGraphicFramePr>
          <p:nvPr userDrawn="1">
            <p:custDataLst>
              <p:tags r:id="rId1"/>
            </p:custDataLst>
            <p:extLst>
              <p:ext uri="{D42A27DB-BD31-4B8C-83A1-F6EECF244321}">
                <p14:modId xmlns:p14="http://schemas.microsoft.com/office/powerpoint/2010/main" val="19223952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コンテンツ プレースホルダー 3">
            <a:extLst>
              <a:ext uri="{FF2B5EF4-FFF2-40B4-BE49-F238E27FC236}">
                <a16:creationId xmlns:a16="http://schemas.microsoft.com/office/drawing/2014/main" id="{B89C78DF-9F4E-428F-8949-4660E432C58A}"/>
              </a:ext>
            </a:extLst>
          </p:cNvPr>
          <p:cNvSpPr>
            <a:spLocks noGrp="1"/>
          </p:cNvSpPr>
          <p:nvPr>
            <p:ph sz="quarter" idx="10"/>
          </p:nvPr>
        </p:nvSpPr>
        <p:spPr>
          <a:xfrm>
            <a:off x="200025" y="836712"/>
            <a:ext cx="9504000" cy="5616575"/>
          </a:xfrm>
        </p:spPr>
        <p:txBody>
          <a:bodyPr/>
          <a:lstStyle>
            <a:lvl1pPr>
              <a:defRPr>
                <a:latin typeface="+mn-ea"/>
                <a:ea typeface="+mn-ea"/>
              </a:defRPr>
            </a:lvl1pPr>
            <a:lvl2pPr>
              <a:defRPr>
                <a:latin typeface="+mn-ea"/>
                <a:ea typeface="+mn-ea"/>
              </a:defRPr>
            </a:lvl2pPr>
            <a:lvl3pPr>
              <a:defRPr>
                <a:latin typeface="+mn-ea"/>
                <a:ea typeface="+mn-ea"/>
              </a:defRPr>
            </a:lvl3pPr>
            <a:lvl4pPr>
              <a:defRPr>
                <a:latin typeface="+mn-ea"/>
                <a:ea typeface="+mn-ea"/>
              </a:defRPr>
            </a:lvl4pPr>
            <a:lvl5pP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3" name="タイトル 2">
            <a:extLst>
              <a:ext uri="{FF2B5EF4-FFF2-40B4-BE49-F238E27FC236}">
                <a16:creationId xmlns:a16="http://schemas.microsoft.com/office/drawing/2014/main" id="{8E5B7E22-4349-4043-8C35-8AA7558D38DE}"/>
              </a:ext>
            </a:extLst>
          </p:cNvPr>
          <p:cNvSpPr>
            <a:spLocks noGrp="1"/>
          </p:cNvSpPr>
          <p:nvPr>
            <p:ph type="title" hasCustomPrompt="1"/>
          </p:nvPr>
        </p:nvSpPr>
        <p:spPr>
          <a:xfrm>
            <a:off x="201000" y="259200"/>
            <a:ext cx="9504000" cy="380480"/>
          </a:xfrm>
          <a:prstGeom prst="rect">
            <a:avLst/>
          </a:prstGeom>
          <a:blipFill>
            <a:blip r:embed="rId5"/>
            <a:stretch>
              <a:fillRect/>
            </a:stretch>
          </a:blipFill>
        </p:spPr>
        <p:txBody>
          <a:bodyPr vert="horz"/>
          <a:lstStyle>
            <a:lvl1pPr>
              <a:defRPr>
                <a:latin typeface="+mj-ea"/>
                <a:ea typeface="+mj-ea"/>
              </a:defRPr>
            </a:lvl1pPr>
          </a:lstStyle>
          <a:p>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3911159723"/>
      </p:ext>
    </p:extLst>
  </p:cSld>
  <p:clrMapOvr>
    <a:masterClrMapping/>
  </p:clrMapOvr>
  <p:extLst>
    <p:ext uri="{DCECCB84-F9BA-43D5-87BE-67443E8EF086}">
      <p15:sldGuideLst xmlns:p15="http://schemas.microsoft.com/office/powerpoint/2012/main">
        <p15:guide id="3" orient="horz" pos="52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章＋1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2772004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673200"/>
          </a:xfrm>
        </p:spPr>
        <p:txBody>
          <a:bodyPr vert="horz" tIns="324000">
            <a:spAutoFit/>
          </a:bodyPr>
          <a:lstStyle>
            <a:lvl1pPr fontAlgn="ctr">
              <a:defRPr baseline="0">
                <a:latin typeface="+mj-ea"/>
                <a:ea typeface="+mj-ea"/>
              </a:defRPr>
            </a:lvl1pPr>
          </a:lstStyle>
          <a:p>
            <a:r>
              <a:rPr lang="en-US" altLang="ja-JP" dirty="0"/>
              <a:t>1</a:t>
            </a:r>
            <a:r>
              <a:rPr lang="ja-JP" altLang="en-US" dirty="0"/>
              <a:t>行レイアウト タイトル</a:t>
            </a:r>
            <a:r>
              <a:rPr lang="en-US" altLang="ja-JP" dirty="0"/>
              <a:t>/</a:t>
            </a:r>
            <a:r>
              <a:rPr lang="ja-JP" altLang="en-US" dirty="0"/>
              <a:t>スライドタイトルを入力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rPr>
              <a:t>章タイトル</a:t>
            </a:r>
            <a:r>
              <a:rPr kumimoji="1" lang="en-US" altLang="ja-JP" sz="1400" b="1" i="0" kern="1200" baseline="0" dirty="0">
                <a:solidFill>
                  <a:srgbClr val="000F78"/>
                </a:solidFill>
                <a:latin typeface="Yu Gothic UI" panose="020B0500000000000000" pitchFamily="50" charset="-128"/>
                <a:ea typeface="Yu Gothic UI" panose="020B0500000000000000" pitchFamily="50" charset="-128"/>
                <a:cs typeface="+mj-cs"/>
              </a:rPr>
              <a:t>/</a:t>
            </a:r>
            <a:r>
              <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rPr>
              <a:t>スライドタイトルを入力</a:t>
            </a:r>
          </a:p>
        </p:txBody>
      </p:sp>
    </p:spTree>
    <p:extLst>
      <p:ext uri="{BB962C8B-B14F-4D97-AF65-F5344CB8AC3E}">
        <p14:creationId xmlns:p14="http://schemas.microsoft.com/office/powerpoint/2010/main" val="1545910695"/>
      </p:ext>
    </p:extLst>
  </p:cSld>
  <p:clrMapOvr>
    <a:masterClrMapping/>
  </p:clrMapOvr>
  <p:extLst>
    <p:ext uri="{DCECCB84-F9BA-43D5-87BE-67443E8EF086}">
      <p15:sldGuideLst xmlns:p15="http://schemas.microsoft.com/office/powerpoint/2012/main">
        <p15:guide id="1" orient="horz" pos="70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章＋1行タイトル+本文">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11912033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673200"/>
          </a:xfrm>
        </p:spPr>
        <p:txBody>
          <a:bodyPr vert="horz" tIns="324000">
            <a:spAutoFit/>
          </a:bodyPr>
          <a:lstStyle>
            <a:lvl1pPr fontAlgn="ctr">
              <a:defRPr>
                <a:latin typeface="+mj-ea"/>
                <a:ea typeface="+mj-ea"/>
              </a:defRPr>
            </a:lvl1pPr>
          </a:lstStyle>
          <a:p>
            <a:r>
              <a:rPr lang="en-US" altLang="ja-JP" dirty="0"/>
              <a:t>1</a:t>
            </a:r>
            <a:r>
              <a:rPr lang="ja-JP" altLang="en-US" dirty="0"/>
              <a:t>行レイアウト タイトル</a:t>
            </a:r>
            <a:r>
              <a:rPr lang="en-US" altLang="ja-JP" dirty="0"/>
              <a:t>/</a:t>
            </a:r>
            <a:r>
              <a:rPr lang="ja-JP" altLang="en-US" dirty="0"/>
              <a:t>スライドタイトルを入力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01000" y="1124744"/>
            <a:ext cx="9502775" cy="5328000"/>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dirty="0"/>
              <a:t>章タイトル</a:t>
            </a:r>
            <a:r>
              <a:rPr lang="en-US" altLang="ja-JP" dirty="0"/>
              <a:t>/</a:t>
            </a:r>
            <a:r>
              <a:rPr lang="ja-JP" altLang="en-US" dirty="0"/>
              <a:t>スライドタイトル</a:t>
            </a:r>
            <a:r>
              <a:rPr kumimoji="1" lang="ja-JP" altLang="en-US" dirty="0"/>
              <a:t>を入力</a:t>
            </a:r>
            <a:endPar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1773596125"/>
      </p:ext>
    </p:extLst>
  </p:cSld>
  <p:clrMapOvr>
    <a:masterClrMapping/>
  </p:clrMapOvr>
  <p:extLst>
    <p:ext uri="{DCECCB84-F9BA-43D5-87BE-67443E8EF086}">
      <p15:sldGuideLst xmlns:p15="http://schemas.microsoft.com/office/powerpoint/2012/main">
        <p15:guide id="1" orient="horz" pos="70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章＋2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39257177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979200"/>
          </a:xfrm>
        </p:spPr>
        <p:txBody>
          <a:bodyPr vert="horz" tIns="324000">
            <a:spAutoFit/>
          </a:bodyPr>
          <a:lstStyle>
            <a:lvl1pPr fontAlgn="ctr">
              <a:spcBef>
                <a:spcPct val="0"/>
              </a:spcBef>
              <a:defRPr baseline="0">
                <a:latin typeface="+mj-ea"/>
                <a:ea typeface="+mj-ea"/>
              </a:defRPr>
            </a:lvl1pPr>
          </a:lstStyle>
          <a:p>
            <a:pPr lvl="0">
              <a:spcBef>
                <a:spcPct val="0"/>
              </a:spcBef>
            </a:pPr>
            <a:r>
              <a:rPr kumimoji="1" lang="en-US" altLang="ja-JP" dirty="0"/>
              <a:t>2</a:t>
            </a:r>
            <a:r>
              <a:rPr kumimoji="1" lang="ja-JP" altLang="en-US" dirty="0"/>
              <a:t>行レイアウト タイトル</a:t>
            </a:r>
            <a:r>
              <a:rPr lang="en-US" altLang="ja-JP" dirty="0"/>
              <a:t>/</a:t>
            </a:r>
            <a:br>
              <a:rPr lang="en-US" altLang="ja-JP" dirty="0"/>
            </a:br>
            <a:r>
              <a:rPr lang="ja-JP" altLang="en-US" dirty="0"/>
              <a:t>スライドタイトル</a:t>
            </a:r>
            <a:r>
              <a:rPr kumimoji="1" lang="ja-JP" altLang="en-US" dirty="0"/>
              <a:t>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dirty="0"/>
              <a:t>章タイトル</a:t>
            </a:r>
            <a:r>
              <a:rPr lang="en-US" altLang="ja-JP" dirty="0"/>
              <a:t>/</a:t>
            </a:r>
            <a:r>
              <a:rPr lang="ja-JP" altLang="en-US" dirty="0"/>
              <a:t>スライドタイトル</a:t>
            </a:r>
            <a:r>
              <a:rPr kumimoji="1" lang="ja-JP" altLang="en-US" dirty="0"/>
              <a:t>を入力</a:t>
            </a:r>
            <a:endPar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659205950"/>
      </p:ext>
    </p:extLst>
  </p:cSld>
  <p:clrMapOvr>
    <a:masterClrMapping/>
  </p:clrMapOvr>
  <p:extLst>
    <p:ext uri="{DCECCB84-F9BA-43D5-87BE-67443E8EF086}">
      <p15:sldGuideLst xmlns:p15="http://schemas.microsoft.com/office/powerpoint/2012/main">
        <p15:guide id="1" orient="horz" pos="935">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章＋2行タイトル+本文">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2049067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979200"/>
          </a:xfrm>
        </p:spPr>
        <p:txBody>
          <a:bodyPr vert="horz" tIns="324000">
            <a:spAutoFit/>
          </a:bodyPr>
          <a:lstStyle>
            <a:lvl1pPr fontAlgn="ctr">
              <a:spcBef>
                <a:spcPct val="0"/>
              </a:spcBef>
              <a:defRPr>
                <a:latin typeface="+mj-ea"/>
                <a:ea typeface="+mj-ea"/>
              </a:defRPr>
            </a:lvl1pPr>
          </a:lstStyle>
          <a:p>
            <a:pPr lvl="0">
              <a:spcBef>
                <a:spcPct val="0"/>
              </a:spcBef>
            </a:pPr>
            <a:r>
              <a:rPr kumimoji="1" lang="en-US" altLang="ja-JP" dirty="0"/>
              <a:t>2</a:t>
            </a:r>
            <a:r>
              <a:rPr kumimoji="1" lang="ja-JP" altLang="en-US" dirty="0"/>
              <a:t>行レイアウト タイトル</a:t>
            </a:r>
            <a:r>
              <a:rPr lang="en-US" altLang="ja-JP" dirty="0"/>
              <a:t>/</a:t>
            </a:r>
            <a:br>
              <a:rPr lang="en-US" altLang="ja-JP" dirty="0"/>
            </a:br>
            <a:r>
              <a:rPr lang="ja-JP" altLang="en-US" dirty="0"/>
              <a:t>スライドタイトル</a:t>
            </a:r>
            <a:r>
              <a:rPr kumimoji="1" lang="ja-JP" altLang="en-US" dirty="0"/>
              <a:t>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01000" y="1485336"/>
            <a:ext cx="9502775" cy="4968000"/>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dirty="0"/>
              <a:t>章タイトル</a:t>
            </a:r>
            <a:r>
              <a:rPr lang="en-US" altLang="ja-JP" dirty="0"/>
              <a:t>/</a:t>
            </a:r>
            <a:r>
              <a:rPr lang="ja-JP" altLang="en-US" dirty="0"/>
              <a:t>スライドタイトル</a:t>
            </a:r>
            <a:r>
              <a:rPr kumimoji="1" lang="ja-JP" altLang="en-US" dirty="0"/>
              <a:t>を入力</a:t>
            </a:r>
            <a:endPar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400108200"/>
      </p:ext>
    </p:extLst>
  </p:cSld>
  <p:clrMapOvr>
    <a:masterClrMapping/>
  </p:clrMapOvr>
  <p:extLst>
    <p:ext uri="{DCECCB84-F9BA-43D5-87BE-67443E8EF086}">
      <p15:sldGuideLst xmlns:p15="http://schemas.microsoft.com/office/powerpoint/2012/main">
        <p15:guide id="1" orient="horz" pos="93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6FFF03A-DA3A-F203-59D2-E224495FEDE5}"/>
              </a:ext>
            </a:extLst>
          </p:cNvPr>
          <p:cNvGraphicFramePr>
            <a:graphicFrameLocks/>
          </p:cNvGraphicFramePr>
          <p:nvPr userDrawn="1">
            <p:custDataLst>
              <p:tags r:id="rId1"/>
            </p:custDataLst>
            <p:extLst>
              <p:ext uri="{D42A27DB-BD31-4B8C-83A1-F6EECF244321}">
                <p14:modId xmlns:p14="http://schemas.microsoft.com/office/powerpoint/2010/main" val="6446898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93" imgH="689" progId="TCLayout.ActiveDocument.1">
                  <p:embed/>
                </p:oleObj>
              </mc:Choice>
              <mc:Fallback>
                <p:oleObj name="think-cellスライド" r:id="rId3" imgW="693" imgH="689" progId="TCLayout.ActiveDocument.1">
                  <p:embed/>
                  <p:pic>
                    <p:nvPicPr>
                      <p:cNvPr id="5" name="think-cell data - do not delete" hidden="1">
                        <a:extLst>
                          <a:ext uri="{FF2B5EF4-FFF2-40B4-BE49-F238E27FC236}">
                            <a16:creationId xmlns:a16="http://schemas.microsoft.com/office/drawing/2014/main" id="{D6FFF03A-DA3A-F203-59D2-E224495FEDE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p:cNvSpPr>
            <a:spLocks noGrp="1"/>
          </p:cNvSpPr>
          <p:nvPr>
            <p:ph type="ctrTitle" hasCustomPrompt="1"/>
          </p:nvPr>
        </p:nvSpPr>
        <p:spPr>
          <a:xfrm>
            <a:off x="2324419" y="1779357"/>
            <a:ext cx="5257155" cy="647700"/>
          </a:xfrm>
          <a:prstGeom prst="rect">
            <a:avLst/>
          </a:prstGeom>
          <a:noFill/>
          <a:effectLst/>
        </p:spPr>
        <p:txBody>
          <a:bodyPr vert="horz" lIns="91387" tIns="45694" rIns="91387" bIns="45694" anchor="ctr">
            <a:normAutofit/>
          </a:bodyPr>
          <a:lstStyle>
            <a:lvl1pPr algn="ctr">
              <a:defRPr sz="3200">
                <a:solidFill>
                  <a:schemeClr val="accent1"/>
                </a:solidFill>
              </a:defRPr>
            </a:lvl1pPr>
          </a:lstStyle>
          <a:p>
            <a:r>
              <a:rPr kumimoji="1" lang="ja-JP" altLang="en-US" dirty="0"/>
              <a:t>実証件名</a:t>
            </a:r>
          </a:p>
        </p:txBody>
      </p:sp>
      <p:sp>
        <p:nvSpPr>
          <p:cNvPr id="3" name="サブタイトル 2"/>
          <p:cNvSpPr>
            <a:spLocks noGrp="1"/>
          </p:cNvSpPr>
          <p:nvPr>
            <p:ph type="subTitle" idx="1" hasCustomPrompt="1"/>
          </p:nvPr>
        </p:nvSpPr>
        <p:spPr>
          <a:xfrm>
            <a:off x="410400" y="5081076"/>
            <a:ext cx="6947932" cy="430886"/>
          </a:xfrm>
          <a:prstGeom prst="rect">
            <a:avLst/>
          </a:prstGeom>
        </p:spPr>
        <p:txBody>
          <a:bodyPr lIns="91387" tIns="45694" rIns="91387" bIns="45694"/>
          <a:lstStyle>
            <a:lvl1pPr marL="0" indent="0" algn="l">
              <a:buNone/>
              <a:defRPr sz="2000" b="0">
                <a:solidFill>
                  <a:schemeClr val="tx1">
                    <a:lumMod val="85000"/>
                    <a:lumOff val="15000"/>
                  </a:schemeClr>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dirty="0"/>
              <a:t>サービス開発事業者名</a:t>
            </a:r>
            <a:endParaRPr kumimoji="1" lang="en-US" altLang="ja-JP" dirty="0"/>
          </a:p>
        </p:txBody>
      </p:sp>
      <p:sp>
        <p:nvSpPr>
          <p:cNvPr id="7" name="字幕 4">
            <a:extLst>
              <a:ext uri="{FF2B5EF4-FFF2-40B4-BE49-F238E27FC236}">
                <a16:creationId xmlns:a16="http://schemas.microsoft.com/office/drawing/2014/main" id="{4575967C-0CD3-4E24-A440-1C885FFE317B}"/>
              </a:ext>
            </a:extLst>
          </p:cNvPr>
          <p:cNvSpPr txBox="1">
            <a:spLocks/>
          </p:cNvSpPr>
          <p:nvPr userDrawn="1"/>
        </p:nvSpPr>
        <p:spPr>
          <a:xfrm>
            <a:off x="410400" y="606404"/>
            <a:ext cx="9086400" cy="399706"/>
          </a:xfrm>
          <a:prstGeom prst="rect">
            <a:avLst/>
          </a:prstGeom>
        </p:spPr>
        <p:txBody>
          <a:bodyPr/>
          <a:lst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a:r>
              <a:rPr lang="ja-JP" altLang="en-US" sz="2200" b="1" dirty="0">
                <a:solidFill>
                  <a:schemeClr val="accent1"/>
                </a:solidFill>
              </a:rPr>
              <a:t>令和</a:t>
            </a:r>
            <a:r>
              <a:rPr lang="en-US" altLang="ja-JP" sz="2200" b="1" dirty="0">
                <a:solidFill>
                  <a:schemeClr val="accent1"/>
                </a:solidFill>
              </a:rPr>
              <a:t>8</a:t>
            </a:r>
            <a:r>
              <a:rPr lang="ja-JP" altLang="en-US" sz="2200" b="1" dirty="0">
                <a:solidFill>
                  <a:schemeClr val="accent1"/>
                </a:solidFill>
              </a:rPr>
              <a:t>年度 </a:t>
            </a:r>
            <a:r>
              <a:rPr kumimoji="1" lang="ja-JP" altLang="ja-JP" sz="2000" b="1" kern="1200" baseline="0" dirty="0">
                <a:solidFill>
                  <a:schemeClr val="accent1"/>
                </a:solidFill>
                <a:effectLst/>
                <a:latin typeface="+mn-lt"/>
                <a:ea typeface="+mn-ea"/>
                <a:cs typeface="+mn-cs"/>
              </a:rPr>
              <a:t>公共分野における信頼できる</a:t>
            </a:r>
            <a:r>
              <a:rPr kumimoji="1" lang="en-US" altLang="ja-JP" sz="2000" b="1" kern="1200" baseline="0" dirty="0">
                <a:solidFill>
                  <a:schemeClr val="accent1"/>
                </a:solidFill>
                <a:effectLst/>
                <a:latin typeface="+mn-lt"/>
                <a:ea typeface="+mn-ea"/>
                <a:cs typeface="+mn-cs"/>
              </a:rPr>
              <a:t>AI</a:t>
            </a:r>
            <a:r>
              <a:rPr kumimoji="1" lang="ja-JP" altLang="ja-JP" sz="2000" b="1" kern="1200" baseline="0" dirty="0">
                <a:solidFill>
                  <a:schemeClr val="accent1"/>
                </a:solidFill>
                <a:effectLst/>
                <a:latin typeface="+mn-lt"/>
                <a:ea typeface="+mn-ea"/>
                <a:cs typeface="+mn-cs"/>
              </a:rPr>
              <a:t>を用いた開発実証事業</a:t>
            </a:r>
            <a:endParaRPr lang="ja-JP" altLang="en-US" sz="2800" dirty="0">
              <a:solidFill>
                <a:schemeClr val="accent1"/>
              </a:solidFill>
              <a:latin typeface="+mj-ea"/>
              <a:ea typeface="+mj-ea"/>
            </a:endParaRPr>
          </a:p>
          <a:p>
            <a:pPr algn="ctr"/>
            <a:endParaRPr lang="ja-JP" altLang="en-US" sz="2800" dirty="0">
              <a:solidFill>
                <a:schemeClr val="accent1"/>
              </a:solidFill>
              <a:latin typeface="+mj-ea"/>
              <a:ea typeface="+mj-ea"/>
            </a:endParaRPr>
          </a:p>
        </p:txBody>
      </p:sp>
      <p:sp>
        <p:nvSpPr>
          <p:cNvPr id="9" name="Rectangle 2">
            <a:extLst>
              <a:ext uri="{FF2B5EF4-FFF2-40B4-BE49-F238E27FC236}">
                <a16:creationId xmlns:a16="http://schemas.microsoft.com/office/drawing/2014/main" id="{BA89D17E-B7C2-4230-9FBC-AE51BC64C7B8}"/>
              </a:ext>
            </a:extLst>
          </p:cNvPr>
          <p:cNvSpPr>
            <a:spLocks noChangeArrowheads="1"/>
          </p:cNvSpPr>
          <p:nvPr userDrawn="1"/>
        </p:nvSpPr>
        <p:spPr bwMode="gray">
          <a:xfrm>
            <a:off x="4055317" y="3587232"/>
            <a:ext cx="1795363" cy="430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lvl="0" algn="ctr" fontAlgn="base">
              <a:spcBef>
                <a:spcPct val="0"/>
              </a:spcBef>
              <a:spcAft>
                <a:spcPct val="0"/>
              </a:spcAft>
            </a:pPr>
            <a:r>
              <a:rPr lang="ja-JP" altLang="en-US" sz="2800" b="1" dirty="0">
                <a:solidFill>
                  <a:schemeClr val="tx1"/>
                </a:solidFill>
                <a:latin typeface="+mj-ea"/>
                <a:ea typeface="+mj-ea"/>
              </a:rPr>
              <a:t>提案書概要</a:t>
            </a:r>
            <a:endParaRPr lang="ja-JP" altLang="ja-JP" sz="2800" b="1" dirty="0">
              <a:solidFill>
                <a:schemeClr val="tx1"/>
              </a:solidFill>
              <a:latin typeface="+mj-ea"/>
              <a:ea typeface="+mj-ea"/>
            </a:endParaRPr>
          </a:p>
        </p:txBody>
      </p:sp>
      <p:sp>
        <p:nvSpPr>
          <p:cNvPr id="15" name="テキスト プレースホルダー 14">
            <a:extLst>
              <a:ext uri="{FF2B5EF4-FFF2-40B4-BE49-F238E27FC236}">
                <a16:creationId xmlns:a16="http://schemas.microsoft.com/office/drawing/2014/main" id="{A725FE80-F157-4AE8-9B58-8372A19CA23A}"/>
              </a:ext>
            </a:extLst>
          </p:cNvPr>
          <p:cNvSpPr>
            <a:spLocks noGrp="1"/>
          </p:cNvSpPr>
          <p:nvPr>
            <p:ph type="body" sz="quarter" idx="10" hasCustomPrompt="1"/>
          </p:nvPr>
        </p:nvSpPr>
        <p:spPr>
          <a:xfrm>
            <a:off x="410400" y="5653454"/>
            <a:ext cx="6946900" cy="454025"/>
          </a:xfrm>
          <a:prstGeom prst="rect">
            <a:avLst/>
          </a:prstGeom>
        </p:spPr>
        <p:txBody>
          <a:bodyPr anchor="ctr"/>
          <a:lstStyle>
            <a:lvl5pPr marL="888493" indent="0">
              <a:buNone/>
              <a:defRPr/>
            </a:lvl5pPr>
          </a:lstStyle>
          <a:p>
            <a:r>
              <a:rPr kumimoji="1" lang="ja-JP" altLang="en-US" dirty="0"/>
              <a:t>実証推進体制名（ある場合のみ記載）</a:t>
            </a:r>
            <a:endParaRPr kumimoji="1" lang="en-US" altLang="ja-JP" dirty="0"/>
          </a:p>
        </p:txBody>
      </p:sp>
      <p:sp>
        <p:nvSpPr>
          <p:cNvPr id="17" name="テキスト プレースホルダー 16">
            <a:extLst>
              <a:ext uri="{FF2B5EF4-FFF2-40B4-BE49-F238E27FC236}">
                <a16:creationId xmlns:a16="http://schemas.microsoft.com/office/drawing/2014/main" id="{21D025D5-85B4-4167-8E39-B492C7230169}"/>
              </a:ext>
            </a:extLst>
          </p:cNvPr>
          <p:cNvSpPr>
            <a:spLocks noGrp="1"/>
          </p:cNvSpPr>
          <p:nvPr>
            <p:ph type="body" sz="quarter" idx="11" hasCustomPrompt="1"/>
          </p:nvPr>
        </p:nvSpPr>
        <p:spPr>
          <a:xfrm>
            <a:off x="6075498" y="4244975"/>
            <a:ext cx="3560627" cy="398463"/>
          </a:xfrm>
          <a:prstGeom prst="rect">
            <a:avLst/>
          </a:prstGeom>
        </p:spPr>
        <p:txBody>
          <a:bodyPr anchor="ctr"/>
          <a:lstStyle>
            <a:lvl1pPr>
              <a:defRPr>
                <a:solidFill>
                  <a:schemeClr val="tx1">
                    <a:lumMod val="85000"/>
                    <a:lumOff val="15000"/>
                  </a:schemeClr>
                </a:solidFill>
              </a:defRPr>
            </a:lvl1pPr>
            <a:lvl5pPr>
              <a:buNone/>
              <a:defRPr/>
            </a:lvl5pPr>
          </a:lstStyle>
          <a:p>
            <a:r>
              <a:rPr lang="ja-JP" altLang="en-US" dirty="0"/>
              <a:t>提出日（例：令和８年５月</a:t>
            </a:r>
            <a:r>
              <a:rPr lang="en-US" altLang="ja-JP" dirty="0"/>
              <a:t>18</a:t>
            </a:r>
            <a:r>
              <a:rPr lang="ja-JP" altLang="en-US" dirty="0"/>
              <a:t>日）</a:t>
            </a:r>
          </a:p>
        </p:txBody>
      </p:sp>
      <p:cxnSp>
        <p:nvCxnSpPr>
          <p:cNvPr id="11" name="直線コネクタ 10">
            <a:extLst>
              <a:ext uri="{FF2B5EF4-FFF2-40B4-BE49-F238E27FC236}">
                <a16:creationId xmlns:a16="http://schemas.microsoft.com/office/drawing/2014/main" id="{15743B62-ECA9-EA9F-57B3-C18BA10906B4}"/>
              </a:ext>
            </a:extLst>
          </p:cNvPr>
          <p:cNvCxnSpPr/>
          <p:nvPr userDrawn="1"/>
        </p:nvCxnSpPr>
        <p:spPr>
          <a:xfrm>
            <a:off x="410400" y="3429000"/>
            <a:ext cx="90864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5780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a:prstGeom prst="rect">
            <a:avLst/>
          </a:prstGeom>
        </p:spPr>
        <p:txBody>
          <a:bodyPr lIns="91387" tIns="45694" rIns="91387" bIns="45694" anchor="ctr">
            <a:normAutofit/>
          </a:bodyPr>
          <a:lstStyle>
            <a:lvl1pPr algn="ctr">
              <a:defRPr sz="23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3"/>
            <a:ext cx="6912000" cy="215444"/>
          </a:xfrm>
          <a:prstGeom prst="rect">
            <a:avLst/>
          </a:prstGeom>
        </p:spPr>
        <p:txBody>
          <a:bodyPr lIns="91387" tIns="45694" rIns="91387" bIns="45694" anchor="t"/>
          <a:lstStyle>
            <a:lvl1pPr marL="0" indent="0">
              <a:buNone/>
              <a:defRPr sz="1400">
                <a:solidFill>
                  <a:schemeClr val="tx1"/>
                </a:solidFill>
              </a:defRPr>
            </a:lvl1pPr>
            <a:lvl2pPr marL="456941" indent="0">
              <a:buNone/>
              <a:defRPr sz="1800">
                <a:solidFill>
                  <a:schemeClr val="tx1">
                    <a:tint val="75000"/>
                  </a:schemeClr>
                </a:solidFill>
              </a:defRPr>
            </a:lvl2pPr>
            <a:lvl3pPr marL="913880" indent="0">
              <a:buNone/>
              <a:defRPr sz="1600">
                <a:solidFill>
                  <a:schemeClr val="tx1">
                    <a:tint val="75000"/>
                  </a:schemeClr>
                </a:solidFill>
              </a:defRPr>
            </a:lvl3pPr>
            <a:lvl4pPr marL="1370820" indent="0">
              <a:buNone/>
              <a:defRPr sz="1400">
                <a:solidFill>
                  <a:schemeClr val="tx1">
                    <a:tint val="75000"/>
                  </a:schemeClr>
                </a:solidFill>
              </a:defRPr>
            </a:lvl4pPr>
            <a:lvl5pPr marL="1827761" indent="0">
              <a:buNone/>
              <a:defRPr sz="1400">
                <a:solidFill>
                  <a:schemeClr val="tx1">
                    <a:tint val="75000"/>
                  </a:schemeClr>
                </a:solidFill>
              </a:defRPr>
            </a:lvl5pPr>
            <a:lvl6pPr marL="2284700" indent="0">
              <a:buNone/>
              <a:defRPr sz="1400">
                <a:solidFill>
                  <a:schemeClr val="tx1">
                    <a:tint val="75000"/>
                  </a:schemeClr>
                </a:solidFill>
              </a:defRPr>
            </a:lvl6pPr>
            <a:lvl7pPr marL="2741640" indent="0">
              <a:buNone/>
              <a:defRPr sz="1400">
                <a:solidFill>
                  <a:schemeClr val="tx1">
                    <a:tint val="75000"/>
                  </a:schemeClr>
                </a:solidFill>
              </a:defRPr>
            </a:lvl7pPr>
            <a:lvl8pPr marL="3198580" indent="0">
              <a:buNone/>
              <a:defRPr sz="1400">
                <a:solidFill>
                  <a:schemeClr val="tx1">
                    <a:tint val="75000"/>
                  </a:schemeClr>
                </a:solidFill>
              </a:defRPr>
            </a:lvl8pPr>
            <a:lvl9pPr marL="3655521"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3"/>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Tree>
    <p:extLst>
      <p:ext uri="{BB962C8B-B14F-4D97-AF65-F5344CB8AC3E}">
        <p14:creationId xmlns:p14="http://schemas.microsoft.com/office/powerpoint/2010/main" val="11576398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2.xml" Type="http://schemas.openxmlformats.org/officeDocument/2006/relationships/tags"/><Relationship Id="rId11" Target="../embeddings/oleObject1.bin" Type="http://schemas.openxmlformats.org/officeDocument/2006/relationships/oleObject"/><Relationship Id="rId12" Target="../media/image1.emf" Type="http://schemas.openxmlformats.org/officeDocument/2006/relationships/image"/><Relationship Id="rId13" Target="../media/image2.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オブジェクト 4" hidden="1"/>
          <p:cNvGraphicFramePr>
            <a:graphicFrameLocks/>
          </p:cNvGraphicFramePr>
          <p:nvPr userDrawn="1">
            <p:custDataLst>
              <p:tags r:id="rId10"/>
            </p:custDataLst>
            <p:extLst>
              <p:ext uri="{D42A27DB-BD31-4B8C-83A1-F6EECF244321}">
                <p14:modId xmlns:p14="http://schemas.microsoft.com/office/powerpoint/2010/main" val="39703371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1" imgW="347" imgH="348" progId="TCLayout.ActiveDocument.1">
                  <p:embed/>
                </p:oleObj>
              </mc:Choice>
              <mc:Fallback>
                <p:oleObj name="think-cellスライド" r:id="rId11" imgW="347" imgH="348" progId="TCLayout.ActiveDocument.1">
                  <p:embed/>
                  <p:pic>
                    <p:nvPicPr>
                      <p:cNvPr id="5" name="オブジェクト 4" hidden="1"/>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201000" y="259200"/>
            <a:ext cx="9504000" cy="380480"/>
          </a:xfrm>
          <a:prstGeom prst="rect">
            <a:avLst/>
          </a:prstGeom>
          <a:blipFill dpi="0" rotWithShape="1">
            <a:blip r:embed="rId13"/>
            <a:srcRect/>
            <a:stretch>
              <a:fillRect/>
            </a:stretch>
          </a:blipFill>
        </p:spPr>
        <p:txBody>
          <a:bodyPr vert="horz" lIns="144000" tIns="36000" rIns="0" bIns="36000" rtlCol="0" anchor="t" anchorCtr="0">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01000" y="863999"/>
            <a:ext cx="9504000" cy="5589335"/>
          </a:xfrm>
          <a:prstGeom prst="rect">
            <a:avLst/>
          </a:prstGeom>
        </p:spPr>
        <p:txBody>
          <a:bodyPr vert="horz" lIns="90000" tIns="46800" rIns="90000" bIns="4680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a:t>
            </a:r>
            <a:r>
              <a:rPr kumimoji="1" lang="en-US" altLang="ja-JP" dirty="0"/>
              <a:t>6</a:t>
            </a:r>
            <a:r>
              <a:rPr kumimoji="1" lang="ja-JP" altLang="en-US" dirty="0"/>
              <a:t>レベル</a:t>
            </a:r>
          </a:p>
        </p:txBody>
      </p:sp>
    </p:spTree>
    <p:extLst>
      <p:ext uri="{BB962C8B-B14F-4D97-AF65-F5344CB8AC3E}">
        <p14:creationId xmlns:p14="http://schemas.microsoft.com/office/powerpoint/2010/main" val="1659817983"/>
      </p:ext>
    </p:extLst>
  </p:cSld>
  <p:clrMap bg1="lt1" tx1="dk1" bg2="lt2" tx2="dk2" accent1="accent1" accent2="accent2" accent3="accent3" accent4="accent4" accent5="accent5" accent6="accent6" hlink="hlink" folHlink="folHlink"/>
  <p:sldLayoutIdLst>
    <p:sldLayoutId id="2147483723" r:id="rId1"/>
    <p:sldLayoutId id="2147483854" r:id="rId2"/>
    <p:sldLayoutId id="2147483857" r:id="rId3"/>
    <p:sldLayoutId id="2147483856" r:id="rId4"/>
    <p:sldLayoutId id="2147483861" r:id="rId5"/>
    <p:sldLayoutId id="2147483860" r:id="rId6"/>
    <p:sldLayoutId id="2147483868" r:id="rId7"/>
    <p:sldLayoutId id="2147483870" r:id="rId8"/>
  </p:sldLayoutIdLst>
  <p:hf hdr="0" ftr="0" dt="0"/>
  <p:txStyles>
    <p:titleStyle>
      <a:lvl1pPr algn="l" defTabSz="914400" rtl="0" eaLnBrk="1" fontAlgn="ctr" latinLnBrk="0" hangingPunct="1">
        <a:lnSpc>
          <a:spcPct val="100000"/>
        </a:lnSpc>
        <a:spcBef>
          <a:spcPct val="0"/>
        </a:spcBef>
        <a:buNone/>
        <a:defRPr kumimoji="1" sz="2000" b="1" i="0" kern="1200" baseline="0">
          <a:solidFill>
            <a:srgbClr val="000F78"/>
          </a:solidFill>
          <a:latin typeface="+mn-ea"/>
          <a:ea typeface="+mn-ea"/>
          <a:cs typeface="+mj-cs"/>
        </a:defRPr>
      </a:lvl1pPr>
    </p:titleStyle>
    <p:body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5ACBF0"/>
          </p15:clr>
        </p15:guide>
        <p15:guide id="2" pos="3120" userDrawn="1">
          <p15:clr>
            <a:srgbClr val="5ACBF0"/>
          </p15:clr>
        </p15:guide>
        <p15:guide id="3" pos="6114" userDrawn="1">
          <p15:clr>
            <a:srgbClr val="5ACBF0"/>
          </p15:clr>
        </p15:guide>
        <p15:guide id="4" pos="126" userDrawn="1">
          <p15:clr>
            <a:srgbClr val="5ACBF0"/>
          </p15:clr>
        </p15:guide>
        <p15:guide id="5" orient="horz" pos="4065" userDrawn="1">
          <p15:clr>
            <a:srgbClr val="5ACBF0"/>
          </p15:clr>
        </p15:guide>
      </p15:sldGuideLst>
    </p:ext>
  </p:extLst>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tags/tag10.xml" Type="http://schemas.openxmlformats.org/officeDocument/2006/relationships/tags"/><Relationship Id="rId2" Target="../slideLayouts/slideLayout1.xml" Type="http://schemas.openxmlformats.org/officeDocument/2006/relationships/slideLayout"/><Relationship Id="rId3" Target="../embeddings/oleObject9.bin" Type="http://schemas.openxmlformats.org/officeDocument/2006/relationships/oleObject"/><Relationship Id="rId4" Target="../media/image5.emf"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3.xml.rels><?xml version="1.0" encoding="UTF-8" standalone="yes"?><Relationships xmlns="http://schemas.openxmlformats.org/package/2006/relationships"><Relationship Id="rId1" Target="../tags/tag12.xml" Type="http://schemas.openxmlformats.org/officeDocument/2006/relationships/tags"/><Relationship Id="rId2" Target="../tags/tag13.xml" Type="http://schemas.openxmlformats.org/officeDocument/2006/relationships/tags"/><Relationship Id="rId3" Target="../slideLayouts/slideLayout1.xml" Type="http://schemas.openxmlformats.org/officeDocument/2006/relationships/slideLayout"/><Relationship Id="rId4" Target="../embeddings/oleObject11.bin" Type="http://schemas.openxmlformats.org/officeDocument/2006/relationships/oleObject"/><Relationship Id="rId5" Target="../media/image5.emf" Type="http://schemas.openxmlformats.org/officeDocument/2006/relationships/image"/><Relationship Id="rId6" Target="../embeddings/oleObject12.bin" Type="http://schemas.openxmlformats.org/officeDocument/2006/relationships/oleObject"/></Relationships>
</file>

<file path=ppt/slides/_rels/slide3.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4.xml.rels><?xml version="1.0" encoding="UTF-8" standalone="yes"?><Relationships xmlns="http://schemas.openxmlformats.org/package/2006/relationships"><Relationship Id="rId1" Target="../tags/tag11.xml" Type="http://schemas.openxmlformats.org/officeDocument/2006/relationships/tags"/><Relationship Id="rId2" Target="../slideLayouts/slideLayout1.xml" Type="http://schemas.openxmlformats.org/officeDocument/2006/relationships/slideLayout"/><Relationship Id="rId3" Target="../embeddings/oleObject10.bin" Type="http://schemas.openxmlformats.org/officeDocument/2006/relationships/oleObject"/><Relationship Id="rId4" Target="../media/image5.emf"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33F0F1D-EE65-493D-928C-CF8A4F8BBF37}"/>
              </a:ext>
            </a:extLst>
          </p:cNvPr>
          <p:cNvSpPr>
            <a:spLocks noGrp="1"/>
          </p:cNvSpPr>
          <p:nvPr>
            <p:ph type="ctrTitle"/>
          </p:nvPr>
        </p:nvSpPr>
        <p:spPr/>
        <p:txBody>
          <a:bodyPr/>
          <a:lstStyle/>
          <a:p>
            <a:endParaRPr lang="ja-JP" altLang="en-US" dirty="0"/>
          </a:p>
        </p:txBody>
      </p:sp>
      <p:sp>
        <p:nvSpPr>
          <p:cNvPr id="8" name="字幕 7">
            <a:extLst>
              <a:ext uri="{FF2B5EF4-FFF2-40B4-BE49-F238E27FC236}">
                <a16:creationId xmlns:a16="http://schemas.microsoft.com/office/drawing/2014/main" id="{0D832518-86EB-4ABA-982A-2E136357A594}"/>
              </a:ext>
            </a:extLst>
          </p:cNvPr>
          <p:cNvSpPr>
            <a:spLocks noGrp="1"/>
          </p:cNvSpPr>
          <p:nvPr>
            <p:ph type="subTitle" idx="1"/>
          </p:nvPr>
        </p:nvSpPr>
        <p:spPr/>
        <p:txBody>
          <a:bodyPr/>
          <a:lstStyle/>
          <a:p>
            <a:endParaRPr lang="ja-JP" altLang="en-US"/>
          </a:p>
        </p:txBody>
      </p:sp>
      <p:sp>
        <p:nvSpPr>
          <p:cNvPr id="9" name="テキスト プレースホルダー 8">
            <a:extLst>
              <a:ext uri="{FF2B5EF4-FFF2-40B4-BE49-F238E27FC236}">
                <a16:creationId xmlns:a16="http://schemas.microsoft.com/office/drawing/2014/main" id="{833C712A-608F-4822-98A4-C404175353FA}"/>
              </a:ext>
            </a:extLst>
          </p:cNvPr>
          <p:cNvSpPr>
            <a:spLocks noGrp="1"/>
          </p:cNvSpPr>
          <p:nvPr>
            <p:ph type="body" sz="quarter" idx="10"/>
          </p:nvPr>
        </p:nvSpPr>
        <p:spPr/>
        <p:txBody>
          <a:bodyPr/>
          <a:lstStyle/>
          <a:p>
            <a:endParaRPr lang="ja-JP" altLang="en-US"/>
          </a:p>
        </p:txBody>
      </p:sp>
      <p:sp>
        <p:nvSpPr>
          <p:cNvPr id="10" name="テキスト プレースホルダー 9">
            <a:extLst>
              <a:ext uri="{FF2B5EF4-FFF2-40B4-BE49-F238E27FC236}">
                <a16:creationId xmlns:a16="http://schemas.microsoft.com/office/drawing/2014/main" id="{7801A65E-DD6A-4F78-BBC3-876C4F8D904E}"/>
              </a:ext>
            </a:extLst>
          </p:cNvPr>
          <p:cNvSpPr>
            <a:spLocks noGrp="1"/>
          </p:cNvSpPr>
          <p:nvPr>
            <p:ph type="body" sz="quarter" idx="11"/>
          </p:nvPr>
        </p:nvSpPr>
        <p:spPr/>
        <p:txBody>
          <a:bodyPr/>
          <a:lstStyle/>
          <a:p>
            <a:endParaRPr lang="ja-JP" altLang="en-US" dirty="0"/>
          </a:p>
        </p:txBody>
      </p:sp>
    </p:spTree>
    <p:extLst>
      <p:ext uri="{BB962C8B-B14F-4D97-AF65-F5344CB8AC3E}">
        <p14:creationId xmlns:p14="http://schemas.microsoft.com/office/powerpoint/2010/main" val="1936416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5E27A-BE41-D9CB-1EDB-CA1096559D1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1776D15-52F9-637E-D587-02F8B5DEA22C}"/>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49557CAB-604F-378B-A272-DF6DA87D3F39}"/>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0FC22762-F91A-018C-A07A-1A171FA472E8}"/>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ユーザ機関の業務詳細を把握するための計画・手法</a:t>
            </a:r>
          </a:p>
        </p:txBody>
      </p:sp>
      <p:sp>
        <p:nvSpPr>
          <p:cNvPr id="14" name="正方形/長方形 13">
            <a:extLst>
              <a:ext uri="{FF2B5EF4-FFF2-40B4-BE49-F238E27FC236}">
                <a16:creationId xmlns:a16="http://schemas.microsoft.com/office/drawing/2014/main" id="{7A5C9A5D-C636-C963-94B1-807D0271562A}"/>
              </a:ext>
            </a:extLst>
          </p:cNvPr>
          <p:cNvSpPr/>
          <p:nvPr/>
        </p:nvSpPr>
        <p:spPr>
          <a:xfrm>
            <a:off x="215258" y="1144927"/>
            <a:ext cx="9504000" cy="210636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5" name="正方形/長方形 4">
            <a:extLst>
              <a:ext uri="{FF2B5EF4-FFF2-40B4-BE49-F238E27FC236}">
                <a16:creationId xmlns:a16="http://schemas.microsoft.com/office/drawing/2014/main" id="{E68BDB93-782A-C9B9-8320-03D1EB35373B}"/>
              </a:ext>
            </a:extLst>
          </p:cNvPr>
          <p:cNvSpPr/>
          <p:nvPr/>
        </p:nvSpPr>
        <p:spPr>
          <a:xfrm>
            <a:off x="208312" y="3486892"/>
            <a:ext cx="697693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サービス開発におけるユーザ機関との仕様すり合わせ及び改善の計画・手法</a:t>
            </a:r>
          </a:p>
        </p:txBody>
      </p:sp>
      <p:sp>
        <p:nvSpPr>
          <p:cNvPr id="6" name="正方形/長方形 5">
            <a:extLst>
              <a:ext uri="{FF2B5EF4-FFF2-40B4-BE49-F238E27FC236}">
                <a16:creationId xmlns:a16="http://schemas.microsoft.com/office/drawing/2014/main" id="{1C9EEF15-D5DD-ADBF-61F2-9F16D97DFDB6}"/>
              </a:ext>
            </a:extLst>
          </p:cNvPr>
          <p:cNvSpPr/>
          <p:nvPr/>
        </p:nvSpPr>
        <p:spPr>
          <a:xfrm>
            <a:off x="215258" y="3756539"/>
            <a:ext cx="9504000" cy="2696649"/>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Tree>
    <p:extLst>
      <p:ext uri="{BB962C8B-B14F-4D97-AF65-F5344CB8AC3E}">
        <p14:creationId xmlns:p14="http://schemas.microsoft.com/office/powerpoint/2010/main" val="3115604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B9110-1ED5-F498-6032-53E405A7A18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70D30C1-C3B9-4C46-8BCF-57CF90F9B6F2}"/>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D249E6DC-D86E-3A06-1E3C-42785671217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8BA60472-AC3F-DC03-802D-B8A1FC5FF1D0}"/>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比較用</a:t>
            </a:r>
            <a:r>
              <a:rPr kumimoji="1" lang="en-US" altLang="ja-JP" b="1" dirty="0">
                <a:solidFill>
                  <a:schemeClr val="accent1"/>
                </a:solidFill>
              </a:rPr>
              <a:t>AI</a:t>
            </a:r>
            <a:r>
              <a:rPr kumimoji="1" lang="ja-JP" altLang="en-US" b="1" dirty="0">
                <a:solidFill>
                  <a:schemeClr val="accent1"/>
                </a:solidFill>
              </a:rPr>
              <a:t>を用いた実証</a:t>
            </a:r>
            <a:r>
              <a:rPr kumimoji="1" lang="en-US" altLang="ja-JP" b="1" dirty="0">
                <a:solidFill>
                  <a:schemeClr val="accent1"/>
                </a:solidFill>
              </a:rPr>
              <a:t>AI</a:t>
            </a:r>
            <a:r>
              <a:rPr kumimoji="1" lang="ja-JP" altLang="en-US" b="1" dirty="0">
                <a:solidFill>
                  <a:schemeClr val="accent1"/>
                </a:solidFill>
              </a:rPr>
              <a:t>優位性の評価計画</a:t>
            </a:r>
          </a:p>
        </p:txBody>
      </p:sp>
      <p:sp>
        <p:nvSpPr>
          <p:cNvPr id="14" name="正方形/長方形 13">
            <a:extLst>
              <a:ext uri="{FF2B5EF4-FFF2-40B4-BE49-F238E27FC236}">
                <a16:creationId xmlns:a16="http://schemas.microsoft.com/office/drawing/2014/main" id="{7162AEBB-204A-43A3-DB32-868AE0142DB0}"/>
              </a:ext>
            </a:extLst>
          </p:cNvPr>
          <p:cNvSpPr/>
          <p:nvPr/>
        </p:nvSpPr>
        <p:spPr>
          <a:xfrm>
            <a:off x="215258" y="1144927"/>
            <a:ext cx="9504000" cy="530826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実際の行政データや業務フローを用い、比較用</a:t>
            </a:r>
            <a:r>
              <a:rPr lang="en-US" altLang="ja-JP" sz="1400" i="1" dirty="0">
                <a:solidFill>
                  <a:schemeClr val="accent6"/>
                </a:solidFill>
              </a:rPr>
              <a:t>AI</a:t>
            </a:r>
            <a:r>
              <a:rPr lang="ja-JP" altLang="en-US" sz="1400" i="1" dirty="0">
                <a:solidFill>
                  <a:schemeClr val="accent6"/>
                </a:solidFill>
              </a:rPr>
              <a:t>（海外主要</a:t>
            </a:r>
            <a:r>
              <a:rPr lang="en-US" altLang="ja-JP" sz="1400" i="1" dirty="0">
                <a:solidFill>
                  <a:schemeClr val="accent6"/>
                </a:solidFill>
              </a:rPr>
              <a:t>LLM</a:t>
            </a:r>
            <a:r>
              <a:rPr lang="ja-JP" altLang="en-US" sz="1400" i="1" dirty="0">
                <a:solidFill>
                  <a:schemeClr val="accent6"/>
                </a:solidFill>
              </a:rPr>
              <a:t>等）に対する優位性を詳細かつ具体的に評価・抽出するための計画・手法を記載してください。</a:t>
            </a:r>
          </a:p>
        </p:txBody>
      </p:sp>
    </p:spTree>
    <p:extLst>
      <p:ext uri="{BB962C8B-B14F-4D97-AF65-F5344CB8AC3E}">
        <p14:creationId xmlns:p14="http://schemas.microsoft.com/office/powerpoint/2010/main" val="1623390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4EF6-7B18-4D50-1FF5-924AB5A47A6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5F758B5-5CAB-562F-82B8-3904033EB484}"/>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CA994658-7A06-6651-BC7A-DD0E3BAFF04F}"/>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C1870232-87A2-CD82-E71F-D10D85A6657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3ADF68AF-E263-0722-566A-644C7EDC6CD5}"/>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実証</a:t>
            </a:r>
            <a:r>
              <a:rPr kumimoji="1" lang="en-US" altLang="ja-JP" b="1" dirty="0">
                <a:solidFill>
                  <a:schemeClr val="accent1"/>
                </a:solidFill>
              </a:rPr>
              <a:t>AI</a:t>
            </a:r>
            <a:r>
              <a:rPr kumimoji="1" lang="ja-JP" altLang="en-US" b="1" dirty="0">
                <a:solidFill>
                  <a:schemeClr val="accent1"/>
                </a:solidFill>
              </a:rPr>
              <a:t>の機能要件把握に資する実証の工夫</a:t>
            </a:r>
          </a:p>
        </p:txBody>
      </p:sp>
      <p:sp>
        <p:nvSpPr>
          <p:cNvPr id="9" name="正方形/長方形 8">
            <a:extLst>
              <a:ext uri="{FF2B5EF4-FFF2-40B4-BE49-F238E27FC236}">
                <a16:creationId xmlns:a16="http://schemas.microsoft.com/office/drawing/2014/main" id="{B03FD811-41F6-BD4D-F45C-007371360C18}"/>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本実証事業全体の取りまとめに向けた、実証</a:t>
            </a:r>
            <a:r>
              <a:rPr lang="en-US" altLang="ja-JP" sz="1400" i="1" dirty="0">
                <a:solidFill>
                  <a:schemeClr val="accent6"/>
                </a:solidFill>
              </a:rPr>
              <a:t>AI</a:t>
            </a:r>
            <a:r>
              <a:rPr lang="ja-JP" altLang="en-US" sz="1400" i="1" dirty="0">
                <a:solidFill>
                  <a:schemeClr val="accent6"/>
                </a:solidFill>
              </a:rPr>
              <a:t>の機能要件の把握に資する実証とするための具体的な工夫を記載してください。</a:t>
            </a:r>
            <a:endParaRPr lang="ja-JP" altLang="en-US" sz="1400" dirty="0">
              <a:solidFill>
                <a:schemeClr val="accent6"/>
              </a:solidFill>
            </a:endParaRPr>
          </a:p>
        </p:txBody>
      </p:sp>
    </p:spTree>
    <p:extLst>
      <p:ext uri="{BB962C8B-B14F-4D97-AF65-F5344CB8AC3E}">
        <p14:creationId xmlns:p14="http://schemas.microsoft.com/office/powerpoint/2010/main" val="2294694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2F872-D99D-3901-E8A2-12DF667AAB7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64620EF-025E-BD08-F81B-56079E1F8F13}"/>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３．提案詳細（２）</a:t>
            </a:r>
            <a:r>
              <a:rPr lang="en-US" altLang="ja-JP" dirty="0">
                <a:solidFill>
                  <a:schemeClr val="tx1">
                    <a:lumMod val="75000"/>
                    <a:lumOff val="25000"/>
                  </a:schemeClr>
                </a:solidFill>
              </a:rPr>
              <a:t>AI</a:t>
            </a:r>
            <a:r>
              <a:rPr lang="ja-JP" altLang="en-US" dirty="0">
                <a:solidFill>
                  <a:schemeClr val="tx1">
                    <a:lumMod val="75000"/>
                    <a:lumOff val="25000"/>
                  </a:schemeClr>
                </a:solidFill>
              </a:rPr>
              <a:t>技術・検証要件の適合性評価計画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73C3B1C5-D7F0-267F-9777-A2349057C204}"/>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8340BBC1-0126-2BE1-E1E7-83A6BF327E24}"/>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8B30CB3D-CC3D-BF09-9A6F-27D3F11D18F1}"/>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実証</a:t>
            </a:r>
            <a:r>
              <a:rPr kumimoji="1" lang="en-US" altLang="ja-JP" b="1" dirty="0">
                <a:solidFill>
                  <a:schemeClr val="accent1"/>
                </a:solidFill>
              </a:rPr>
              <a:t>AI</a:t>
            </a:r>
            <a:r>
              <a:rPr kumimoji="1" lang="ja-JP" altLang="en-US" b="1" dirty="0">
                <a:solidFill>
                  <a:schemeClr val="accent1"/>
                </a:solidFill>
              </a:rPr>
              <a:t>に関する適合性評価</a:t>
            </a:r>
          </a:p>
        </p:txBody>
      </p:sp>
      <p:sp>
        <p:nvSpPr>
          <p:cNvPr id="9" name="正方形/長方形 8">
            <a:extLst>
              <a:ext uri="{FF2B5EF4-FFF2-40B4-BE49-F238E27FC236}">
                <a16:creationId xmlns:a16="http://schemas.microsoft.com/office/drawing/2014/main" id="{5CDEE151-CC82-E0BA-AC43-9159E76E10BD}"/>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373063" indent="-285750">
              <a:buFont typeface="Wingdings" panose="05000000000000000000" pitchFamily="2" charset="2"/>
              <a:buChar char="n"/>
            </a:pPr>
            <a:r>
              <a:rPr lang="ja-JP" altLang="en-US" sz="1400" i="1" dirty="0">
                <a:solidFill>
                  <a:schemeClr val="accent6"/>
                </a:solidFill>
              </a:rPr>
              <a:t>以下の観点を参考としつつ、実証事業の中で「どのようなテスト・確認を行い、評価するか」をそれぞれ具体的に記載してください。</a:t>
            </a:r>
            <a:endParaRPr lang="en-US" altLang="ja-JP" sz="1400" i="1" dirty="0">
              <a:solidFill>
                <a:schemeClr val="accent6"/>
              </a:solidFill>
            </a:endParaRPr>
          </a:p>
          <a:p>
            <a:pPr marL="981075" indent="-285750">
              <a:buFont typeface="Wingdings" panose="05000000000000000000" pitchFamily="2" charset="2"/>
              <a:buChar char="ü"/>
            </a:pPr>
            <a:r>
              <a:rPr lang="ja-JP" altLang="en-US" sz="1400" i="1" dirty="0">
                <a:solidFill>
                  <a:schemeClr val="accent6"/>
                </a:solidFill>
              </a:rPr>
              <a:t>日本の法体系（法律、政令、条例等）の優先順位や階層構造に基づく推論の正確性</a:t>
            </a:r>
          </a:p>
          <a:p>
            <a:pPr marL="981075" indent="-285750">
              <a:buFont typeface="Wingdings" panose="05000000000000000000" pitchFamily="2" charset="2"/>
              <a:buChar char="ü"/>
            </a:pPr>
            <a:r>
              <a:rPr lang="ja-JP" altLang="en-US" sz="1400" i="1" dirty="0">
                <a:solidFill>
                  <a:schemeClr val="accent6"/>
                </a:solidFill>
              </a:rPr>
              <a:t>「起案」、「答弁」、「通知」等の行政手続に特有の様式及び文体への準拠</a:t>
            </a:r>
          </a:p>
          <a:p>
            <a:pPr marL="981075" indent="-285750">
              <a:buFont typeface="Wingdings" panose="05000000000000000000" pitchFamily="2" charset="2"/>
              <a:buChar char="ü"/>
            </a:pPr>
            <a:r>
              <a:rPr lang="ja-JP" altLang="en-US" sz="1400" i="1" dirty="0">
                <a:solidFill>
                  <a:schemeClr val="accent6"/>
                </a:solidFill>
              </a:rPr>
              <a:t>回答の根拠となった法令、マニュアル、ガイドライン等の該当ページや条文の正確な提示（根拠の明示性）</a:t>
            </a:r>
          </a:p>
          <a:p>
            <a:pPr marL="981075" indent="-285750">
              <a:buFont typeface="Wingdings" panose="05000000000000000000" pitchFamily="2" charset="2"/>
              <a:buChar char="ü"/>
            </a:pPr>
            <a:r>
              <a:rPr lang="en-US" altLang="ja-JP" sz="1400" i="1" dirty="0">
                <a:solidFill>
                  <a:schemeClr val="accent6"/>
                </a:solidFill>
              </a:rPr>
              <a:t>AI</a:t>
            </a:r>
            <a:r>
              <a:rPr lang="ja-JP" altLang="en-US" sz="1400" i="1" dirty="0">
                <a:solidFill>
                  <a:schemeClr val="accent6"/>
                </a:solidFill>
              </a:rPr>
              <a:t>が回答を生成するに至った推論プロセスの可視化（利用職員が理解可能な形式か）</a:t>
            </a:r>
          </a:p>
          <a:p>
            <a:pPr marL="981075" indent="-285750">
              <a:buFont typeface="Wingdings" panose="05000000000000000000" pitchFamily="2" charset="2"/>
              <a:buChar char="ü"/>
            </a:pPr>
            <a:r>
              <a:rPr lang="ja-JP" altLang="en-US" sz="1400" i="1" dirty="0">
                <a:solidFill>
                  <a:schemeClr val="accent6"/>
                </a:solidFill>
              </a:rPr>
              <a:t>特定の地域や属性に対するバイアスや差別的表現の排除・中立性の確保</a:t>
            </a:r>
          </a:p>
        </p:txBody>
      </p:sp>
    </p:spTree>
    <p:extLst>
      <p:ext uri="{BB962C8B-B14F-4D97-AF65-F5344CB8AC3E}">
        <p14:creationId xmlns:p14="http://schemas.microsoft.com/office/powerpoint/2010/main" val="3961361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ED9BC-623F-1E30-2592-8FF9776521B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24CF6CB-FD12-CAA6-DEF5-72EFDA2274AB}"/>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３．提案詳細（２）</a:t>
            </a:r>
            <a:r>
              <a:rPr lang="en-US" altLang="ja-JP" dirty="0">
                <a:solidFill>
                  <a:schemeClr val="tx1">
                    <a:lumMod val="75000"/>
                    <a:lumOff val="25000"/>
                  </a:schemeClr>
                </a:solidFill>
              </a:rPr>
              <a:t>AI</a:t>
            </a:r>
            <a:r>
              <a:rPr lang="ja-JP" altLang="en-US" dirty="0">
                <a:solidFill>
                  <a:schemeClr val="tx1">
                    <a:lumMod val="75000"/>
                    <a:lumOff val="25000"/>
                  </a:schemeClr>
                </a:solidFill>
              </a:rPr>
              <a:t>技術・検証要件の適合性評価計画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9B1FA4BC-E897-45C1-6DA3-996BE5C8786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DEA42856-8966-DB99-3103-85D08C49C151}"/>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7403BBEE-B9CD-53CF-E783-CCA5C8122187}"/>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サービスに関する適合性評価</a:t>
            </a:r>
          </a:p>
        </p:txBody>
      </p:sp>
      <p:sp>
        <p:nvSpPr>
          <p:cNvPr id="9" name="正方形/長方形 8">
            <a:extLst>
              <a:ext uri="{FF2B5EF4-FFF2-40B4-BE49-F238E27FC236}">
                <a16:creationId xmlns:a16="http://schemas.microsoft.com/office/drawing/2014/main" id="{E32C8D63-4205-3C31-FB1D-9E6A69F87368}"/>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373063" indent="-285750">
              <a:buFont typeface="Wingdings" panose="05000000000000000000" pitchFamily="2" charset="2"/>
              <a:buChar char="n"/>
            </a:pPr>
            <a:r>
              <a:rPr lang="ja-JP" altLang="en-US" sz="1400" i="1" dirty="0">
                <a:solidFill>
                  <a:schemeClr val="accent6"/>
                </a:solidFill>
              </a:rPr>
              <a:t>以下の観点を参考としつつ、実証事業の中で「どのようなテスト・確認を行い、評価するか」をそれぞれ具体的に記載してください。</a:t>
            </a:r>
            <a:endParaRPr lang="en-US" altLang="ja-JP" sz="1400" i="1" dirty="0">
              <a:solidFill>
                <a:schemeClr val="accent6"/>
              </a:solidFill>
            </a:endParaRPr>
          </a:p>
          <a:p>
            <a:pPr marL="981075" indent="-285750">
              <a:buFont typeface="Wingdings" panose="05000000000000000000" pitchFamily="2" charset="2"/>
              <a:buChar char="ü"/>
            </a:pPr>
            <a:r>
              <a:rPr lang="en-US" altLang="ja-JP" sz="1400" i="1" dirty="0">
                <a:solidFill>
                  <a:schemeClr val="accent6"/>
                </a:solidFill>
              </a:rPr>
              <a:t>IT</a:t>
            </a:r>
            <a:r>
              <a:rPr lang="ja-JP" altLang="en-US" sz="1400" i="1" dirty="0">
                <a:solidFill>
                  <a:schemeClr val="accent6"/>
                </a:solidFill>
              </a:rPr>
              <a:t>機器の操作に不慣れな職員でも直感的に操作可能なユーザビリティ</a:t>
            </a:r>
          </a:p>
          <a:p>
            <a:pPr marL="981075" indent="-285750">
              <a:buFont typeface="Wingdings" panose="05000000000000000000" pitchFamily="2" charset="2"/>
              <a:buChar char="ü"/>
            </a:pPr>
            <a:r>
              <a:rPr lang="ja-JP" altLang="en-US" sz="1400" i="1" dirty="0">
                <a:solidFill>
                  <a:schemeClr val="accent6"/>
                </a:solidFill>
              </a:rPr>
              <a:t>既存の庁内コミュニケーションツール（</a:t>
            </a:r>
            <a:r>
              <a:rPr lang="en-US" altLang="ja-JP" sz="1400" i="1" dirty="0">
                <a:solidFill>
                  <a:schemeClr val="accent6"/>
                </a:solidFill>
              </a:rPr>
              <a:t>Teams</a:t>
            </a:r>
            <a:r>
              <a:rPr lang="ja-JP" altLang="en-US" sz="1400" i="1" dirty="0">
                <a:solidFill>
                  <a:schemeClr val="accent6"/>
                </a:solidFill>
              </a:rPr>
              <a:t>、</a:t>
            </a:r>
            <a:r>
              <a:rPr lang="en-US" altLang="ja-JP" sz="1400" i="1" dirty="0">
                <a:solidFill>
                  <a:schemeClr val="accent6"/>
                </a:solidFill>
              </a:rPr>
              <a:t>Slack</a:t>
            </a:r>
            <a:r>
              <a:rPr lang="ja-JP" altLang="en-US" sz="1400" i="1" dirty="0">
                <a:solidFill>
                  <a:schemeClr val="accent6"/>
                </a:solidFill>
              </a:rPr>
              <a:t>等）との</a:t>
            </a:r>
            <a:r>
              <a:rPr lang="en-US" altLang="ja-JP" sz="1400" i="1" dirty="0">
                <a:solidFill>
                  <a:schemeClr val="accent6"/>
                </a:solidFill>
              </a:rPr>
              <a:t>API</a:t>
            </a:r>
            <a:r>
              <a:rPr lang="ja-JP" altLang="en-US" sz="1400" i="1" dirty="0">
                <a:solidFill>
                  <a:schemeClr val="accent6"/>
                </a:solidFill>
              </a:rPr>
              <a:t>連携・業務組み込み</a:t>
            </a:r>
          </a:p>
          <a:p>
            <a:pPr marL="981075" indent="-285750">
              <a:buFont typeface="Wingdings" panose="05000000000000000000" pitchFamily="2" charset="2"/>
              <a:buChar char="ü"/>
            </a:pPr>
            <a:r>
              <a:rPr lang="ja-JP" altLang="en-US" sz="1400" i="1" dirty="0">
                <a:solidFill>
                  <a:schemeClr val="accent6"/>
                </a:solidFill>
              </a:rPr>
              <a:t>テキスト以外のデータ（音声データ、手書き帳票などの画像データ等）の直接読み込み・処理（マルチモーダル対応）</a:t>
            </a:r>
          </a:p>
        </p:txBody>
      </p:sp>
    </p:spTree>
    <p:extLst>
      <p:ext uri="{BB962C8B-B14F-4D97-AF65-F5344CB8AC3E}">
        <p14:creationId xmlns:p14="http://schemas.microsoft.com/office/powerpoint/2010/main" val="1904402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4C98E-F899-7031-1D9B-422B825E64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6054500-1B0B-8B03-9905-2143A8D12ABC}"/>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３．提案詳細（２）</a:t>
            </a:r>
            <a:r>
              <a:rPr lang="en-US" altLang="ja-JP" dirty="0">
                <a:solidFill>
                  <a:schemeClr val="tx1">
                    <a:lumMod val="75000"/>
                    <a:lumOff val="25000"/>
                  </a:schemeClr>
                </a:solidFill>
              </a:rPr>
              <a:t>AI</a:t>
            </a:r>
            <a:r>
              <a:rPr lang="ja-JP" altLang="en-US" dirty="0">
                <a:solidFill>
                  <a:schemeClr val="tx1">
                    <a:lumMod val="75000"/>
                    <a:lumOff val="25000"/>
                  </a:schemeClr>
                </a:solidFill>
              </a:rPr>
              <a:t>技術・検証要件の適合性評価計画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94750400-415D-C986-FE37-9F7EBBA2DC5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50BDCF68-E954-A1FE-A147-D32B223C251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6" name="正方形/長方形 5">
            <a:extLst>
              <a:ext uri="{FF2B5EF4-FFF2-40B4-BE49-F238E27FC236}">
                <a16:creationId xmlns:a16="http://schemas.microsoft.com/office/drawing/2014/main" id="{2EBBA211-5418-11E6-6FB4-24F354CFE349}"/>
              </a:ext>
            </a:extLst>
          </p:cNvPr>
          <p:cNvSpPr/>
          <p:nvPr/>
        </p:nvSpPr>
        <p:spPr>
          <a:xfrm>
            <a:off x="208312" y="861258"/>
            <a:ext cx="654488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想定される生成</a:t>
            </a:r>
            <a:r>
              <a:rPr kumimoji="1" lang="en-US" altLang="ja-JP" b="1" dirty="0">
                <a:solidFill>
                  <a:schemeClr val="accent1"/>
                </a:solidFill>
              </a:rPr>
              <a:t>AI</a:t>
            </a:r>
            <a:r>
              <a:rPr kumimoji="1" lang="ja-JP" altLang="en-US" b="1" dirty="0">
                <a:solidFill>
                  <a:schemeClr val="accent1"/>
                </a:solidFill>
              </a:rPr>
              <a:t>導入後の業務フロー変化（</a:t>
            </a:r>
            <a:r>
              <a:rPr kumimoji="1" lang="en-US" altLang="ja-JP" b="1" dirty="0">
                <a:solidFill>
                  <a:schemeClr val="accent1"/>
                </a:solidFill>
              </a:rPr>
              <a:t>※</a:t>
            </a:r>
            <a:r>
              <a:rPr kumimoji="1" lang="ja-JP" altLang="en-US" b="1" dirty="0">
                <a:solidFill>
                  <a:schemeClr val="accent1"/>
                </a:solidFill>
              </a:rPr>
              <a:t>別紙での提出も可）</a:t>
            </a:r>
          </a:p>
        </p:txBody>
      </p:sp>
      <p:sp>
        <p:nvSpPr>
          <p:cNvPr id="7" name="テキスト プレースホルダー 1">
            <a:extLst>
              <a:ext uri="{FF2B5EF4-FFF2-40B4-BE49-F238E27FC236}">
                <a16:creationId xmlns:a16="http://schemas.microsoft.com/office/drawing/2014/main" id="{9D9C5AD9-3C55-C9FD-18C7-838C0A2722C5}"/>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0" name="正方形/長方形 9">
            <a:extLst>
              <a:ext uri="{FF2B5EF4-FFF2-40B4-BE49-F238E27FC236}">
                <a16:creationId xmlns:a16="http://schemas.microsoft.com/office/drawing/2014/main" id="{E3B20083-5D28-39F9-06A9-6608CC4AE057}"/>
              </a:ext>
            </a:extLst>
          </p:cNvPr>
          <p:cNvSpPr/>
          <p:nvPr/>
        </p:nvSpPr>
        <p:spPr>
          <a:xfrm>
            <a:off x="201000" y="2419027"/>
            <a:ext cx="4752000" cy="288032"/>
          </a:xfrm>
          <a:prstGeom prst="rect">
            <a:avLst/>
          </a:prstGeom>
          <a:solidFill>
            <a:schemeClr val="tx1">
              <a:lumMod val="50000"/>
              <a:lumOff val="50000"/>
            </a:schemeClr>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400" dirty="0">
                <a:solidFill>
                  <a:schemeClr val="bg1"/>
                </a:solidFill>
              </a:rPr>
              <a:t>サービス導入前</a:t>
            </a:r>
          </a:p>
        </p:txBody>
      </p:sp>
      <p:sp>
        <p:nvSpPr>
          <p:cNvPr id="11" name="正方形/長方形 10">
            <a:extLst>
              <a:ext uri="{FF2B5EF4-FFF2-40B4-BE49-F238E27FC236}">
                <a16:creationId xmlns:a16="http://schemas.microsoft.com/office/drawing/2014/main" id="{4FBE2321-59AD-C059-8534-44CF5CA6479B}"/>
              </a:ext>
            </a:extLst>
          </p:cNvPr>
          <p:cNvSpPr/>
          <p:nvPr/>
        </p:nvSpPr>
        <p:spPr>
          <a:xfrm>
            <a:off x="4953000" y="2419027"/>
            <a:ext cx="4752000" cy="288032"/>
          </a:xfrm>
          <a:prstGeom prst="rect">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400" dirty="0">
                <a:solidFill>
                  <a:schemeClr val="bg1"/>
                </a:solidFill>
              </a:rPr>
              <a:t>サービス導入後</a:t>
            </a:r>
          </a:p>
        </p:txBody>
      </p:sp>
      <p:sp>
        <p:nvSpPr>
          <p:cNvPr id="12" name="正方形/長方形 11">
            <a:extLst>
              <a:ext uri="{FF2B5EF4-FFF2-40B4-BE49-F238E27FC236}">
                <a16:creationId xmlns:a16="http://schemas.microsoft.com/office/drawing/2014/main" id="{24A64E7A-3D04-A14B-7197-B89F73B7096D}"/>
              </a:ext>
            </a:extLst>
          </p:cNvPr>
          <p:cNvSpPr/>
          <p:nvPr/>
        </p:nvSpPr>
        <p:spPr>
          <a:xfrm>
            <a:off x="201000" y="2707058"/>
            <a:ext cx="4752000" cy="3746129"/>
          </a:xfrm>
          <a:prstGeom prst="rec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400" dirty="0"/>
          </a:p>
        </p:txBody>
      </p:sp>
      <p:sp>
        <p:nvSpPr>
          <p:cNvPr id="13" name="正方形/長方形 12">
            <a:extLst>
              <a:ext uri="{FF2B5EF4-FFF2-40B4-BE49-F238E27FC236}">
                <a16:creationId xmlns:a16="http://schemas.microsoft.com/office/drawing/2014/main" id="{C6F5CAF9-101E-8675-7E75-2E47F139E70F}"/>
              </a:ext>
            </a:extLst>
          </p:cNvPr>
          <p:cNvSpPr/>
          <p:nvPr/>
        </p:nvSpPr>
        <p:spPr>
          <a:xfrm>
            <a:off x="4953000" y="2707058"/>
            <a:ext cx="4752000" cy="3746129"/>
          </a:xfrm>
          <a:prstGeom prst="rec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400" dirty="0"/>
          </a:p>
        </p:txBody>
      </p:sp>
      <p:sp>
        <p:nvSpPr>
          <p:cNvPr id="14" name="正方形/長方形 13">
            <a:extLst>
              <a:ext uri="{FF2B5EF4-FFF2-40B4-BE49-F238E27FC236}">
                <a16:creationId xmlns:a16="http://schemas.microsoft.com/office/drawing/2014/main" id="{1B352696-1D72-2867-E30C-8CC48623F064}"/>
              </a:ext>
            </a:extLst>
          </p:cNvPr>
          <p:cNvSpPr/>
          <p:nvPr/>
        </p:nvSpPr>
        <p:spPr>
          <a:xfrm>
            <a:off x="215258" y="1293405"/>
            <a:ext cx="9504000" cy="956798"/>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en-US" altLang="ja-JP" sz="1400" i="1" dirty="0">
                <a:solidFill>
                  <a:schemeClr val="accent6"/>
                </a:solidFill>
              </a:rPr>
              <a:t>(AI</a:t>
            </a:r>
            <a:r>
              <a:rPr lang="ja-JP" altLang="en-US" sz="1400" i="1" dirty="0">
                <a:solidFill>
                  <a:schemeClr val="accent6"/>
                </a:solidFill>
              </a:rPr>
              <a:t>導入前（</a:t>
            </a:r>
            <a:r>
              <a:rPr lang="en-US" altLang="ja-JP" sz="1400" i="1" dirty="0">
                <a:solidFill>
                  <a:schemeClr val="accent6"/>
                </a:solidFill>
              </a:rPr>
              <a:t>As-Is</a:t>
            </a:r>
            <a:r>
              <a:rPr lang="ja-JP" altLang="en-US" sz="1400" i="1" dirty="0">
                <a:solidFill>
                  <a:schemeClr val="accent6"/>
                </a:solidFill>
              </a:rPr>
              <a:t>）と導入後（</a:t>
            </a:r>
            <a:r>
              <a:rPr lang="en-US" altLang="ja-JP" sz="1400" i="1" dirty="0">
                <a:solidFill>
                  <a:schemeClr val="accent6"/>
                </a:solidFill>
              </a:rPr>
              <a:t>To-Be</a:t>
            </a:r>
            <a:r>
              <a:rPr lang="ja-JP" altLang="en-US" sz="1400" i="1" dirty="0">
                <a:solidFill>
                  <a:schemeClr val="accent6"/>
                </a:solidFill>
              </a:rPr>
              <a:t>）の業務フロー図を記載してください。</a:t>
            </a:r>
          </a:p>
          <a:p>
            <a:pPr marL="285750" indent="-285750">
              <a:buFont typeface="Wingdings" panose="05000000000000000000" pitchFamily="2" charset="2"/>
              <a:buChar char="n"/>
            </a:pPr>
            <a:r>
              <a:rPr lang="ja-JP" altLang="en-US" sz="1400" i="1" dirty="0">
                <a:solidFill>
                  <a:schemeClr val="accent6"/>
                </a:solidFill>
              </a:rPr>
              <a:t>特に、</a:t>
            </a:r>
            <a:r>
              <a:rPr lang="en-US" altLang="ja-JP" sz="1400" i="1" dirty="0">
                <a:solidFill>
                  <a:schemeClr val="accent6"/>
                </a:solidFill>
              </a:rPr>
              <a:t>AI</a:t>
            </a:r>
            <a:r>
              <a:rPr lang="ja-JP" altLang="en-US" sz="1400" i="1" dirty="0">
                <a:solidFill>
                  <a:schemeClr val="accent6"/>
                </a:solidFill>
              </a:rPr>
              <a:t>が完全に業務を自動化するのではなく、</a:t>
            </a:r>
            <a:r>
              <a:rPr lang="en-US" altLang="ja-JP" sz="1400" i="1" dirty="0">
                <a:solidFill>
                  <a:schemeClr val="accent6"/>
                </a:solidFill>
              </a:rPr>
              <a:t>AI</a:t>
            </a:r>
            <a:r>
              <a:rPr lang="ja-JP" altLang="en-US" sz="1400" i="1" dirty="0">
                <a:solidFill>
                  <a:schemeClr val="accent6"/>
                </a:solidFill>
              </a:rPr>
              <a:t>の回答案を職員が確認・承認し、最終的な意思決定・責任を人間が行う「ヒューマンインザループ」のプロセスが、どの業務ステップに組み込まれているかを明確に図示・説明してください。</a:t>
            </a:r>
          </a:p>
          <a:p>
            <a:endParaRPr lang="ja-JP" altLang="en-US" sz="1400" i="1" dirty="0">
              <a:solidFill>
                <a:schemeClr val="accent6"/>
              </a:solidFill>
            </a:endParaRPr>
          </a:p>
        </p:txBody>
      </p:sp>
    </p:spTree>
    <p:extLst>
      <p:ext uri="{BB962C8B-B14F-4D97-AF65-F5344CB8AC3E}">
        <p14:creationId xmlns:p14="http://schemas.microsoft.com/office/powerpoint/2010/main" val="1958644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2E9FA-7A67-F5BA-5B48-5FD1D08485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E66CA0-5126-11CC-94D6-C92C8B3A6A76}"/>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３．提案詳細（３）その他特記事項</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EAA149B0-1600-751E-8543-512FC038CA3D}"/>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97489ACA-0E95-A0FE-452F-C8BFF7AD736F}"/>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1" name="正方形/長方形 10">
            <a:extLst>
              <a:ext uri="{FF2B5EF4-FFF2-40B4-BE49-F238E27FC236}">
                <a16:creationId xmlns:a16="http://schemas.microsoft.com/office/drawing/2014/main" id="{1ABDDBFE-518F-F9C3-1970-5B3B069CE592}"/>
              </a:ext>
            </a:extLst>
          </p:cNvPr>
          <p:cNvSpPr/>
          <p:nvPr/>
        </p:nvSpPr>
        <p:spPr>
          <a:xfrm>
            <a:off x="215258" y="832193"/>
            <a:ext cx="9504000" cy="562099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本事業の背景や目的に照らして、独自の提案がある場合には記載してください。</a:t>
            </a:r>
            <a:endParaRPr lang="ja-JP" altLang="en-US" sz="1400" dirty="0">
              <a:solidFill>
                <a:schemeClr val="accent6"/>
              </a:solidFill>
            </a:endParaRPr>
          </a:p>
        </p:txBody>
      </p:sp>
    </p:spTree>
    <p:extLst>
      <p:ext uri="{BB962C8B-B14F-4D97-AF65-F5344CB8AC3E}">
        <p14:creationId xmlns:p14="http://schemas.microsoft.com/office/powerpoint/2010/main" val="4112731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0AD13-1888-2829-300D-838038CB6CA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4D7C99D-A716-2EFC-7EB2-ABE01F23D073}"/>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A68C191E-7D1B-E0CF-375F-7003858BD54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graphicFrame>
        <p:nvGraphicFramePr>
          <p:cNvPr id="5" name="表 4">
            <a:extLst>
              <a:ext uri="{FF2B5EF4-FFF2-40B4-BE49-F238E27FC236}">
                <a16:creationId xmlns:a16="http://schemas.microsoft.com/office/drawing/2014/main" id="{FC7E3D9C-E0D9-84DE-19BC-29942DE265BA}"/>
              </a:ext>
            </a:extLst>
          </p:cNvPr>
          <p:cNvGraphicFramePr>
            <a:graphicFrameLocks noGrp="1"/>
          </p:cNvGraphicFramePr>
          <p:nvPr>
            <p:extLst>
              <p:ext uri="{D42A27DB-BD31-4B8C-83A1-F6EECF244321}">
                <p14:modId xmlns:p14="http://schemas.microsoft.com/office/powerpoint/2010/main" val="3264293031"/>
              </p:ext>
            </p:extLst>
          </p:nvPr>
        </p:nvGraphicFramePr>
        <p:xfrm>
          <a:off x="200024" y="2164874"/>
          <a:ext cx="9504001" cy="4296587"/>
        </p:xfrm>
        <a:graphic>
          <a:graphicData uri="http://schemas.openxmlformats.org/drawingml/2006/table">
            <a:tbl>
              <a:tblPr firstRow="1" firstCol="1" bandRow="1">
                <a:tableStyleId>{5C22544A-7EE6-4342-B048-85BDC9FD1C3A}</a:tableStyleId>
              </a:tblPr>
              <a:tblGrid>
                <a:gridCol w="2266197">
                  <a:extLst>
                    <a:ext uri="{9D8B030D-6E8A-4147-A177-3AD203B41FA5}">
                      <a16:colId xmlns:a16="http://schemas.microsoft.com/office/drawing/2014/main" val="1269101964"/>
                    </a:ext>
                  </a:extLst>
                </a:gridCol>
                <a:gridCol w="722978">
                  <a:extLst>
                    <a:ext uri="{9D8B030D-6E8A-4147-A177-3AD203B41FA5}">
                      <a16:colId xmlns:a16="http://schemas.microsoft.com/office/drawing/2014/main" val="2715956645"/>
                    </a:ext>
                  </a:extLst>
                </a:gridCol>
                <a:gridCol w="723981">
                  <a:extLst>
                    <a:ext uri="{9D8B030D-6E8A-4147-A177-3AD203B41FA5}">
                      <a16:colId xmlns:a16="http://schemas.microsoft.com/office/drawing/2014/main" val="2505355057"/>
                    </a:ext>
                  </a:extLst>
                </a:gridCol>
                <a:gridCol w="723981">
                  <a:extLst>
                    <a:ext uri="{9D8B030D-6E8A-4147-A177-3AD203B41FA5}">
                      <a16:colId xmlns:a16="http://schemas.microsoft.com/office/drawing/2014/main" val="2998758592"/>
                    </a:ext>
                  </a:extLst>
                </a:gridCol>
                <a:gridCol w="723981">
                  <a:extLst>
                    <a:ext uri="{9D8B030D-6E8A-4147-A177-3AD203B41FA5}">
                      <a16:colId xmlns:a16="http://schemas.microsoft.com/office/drawing/2014/main" val="116804868"/>
                    </a:ext>
                  </a:extLst>
                </a:gridCol>
                <a:gridCol w="723981">
                  <a:extLst>
                    <a:ext uri="{9D8B030D-6E8A-4147-A177-3AD203B41FA5}">
                      <a16:colId xmlns:a16="http://schemas.microsoft.com/office/drawing/2014/main" val="2038404479"/>
                    </a:ext>
                  </a:extLst>
                </a:gridCol>
                <a:gridCol w="722978">
                  <a:extLst>
                    <a:ext uri="{9D8B030D-6E8A-4147-A177-3AD203B41FA5}">
                      <a16:colId xmlns:a16="http://schemas.microsoft.com/office/drawing/2014/main" val="4190042823"/>
                    </a:ext>
                  </a:extLst>
                </a:gridCol>
                <a:gridCol w="723981">
                  <a:extLst>
                    <a:ext uri="{9D8B030D-6E8A-4147-A177-3AD203B41FA5}">
                      <a16:colId xmlns:a16="http://schemas.microsoft.com/office/drawing/2014/main" val="421045767"/>
                    </a:ext>
                  </a:extLst>
                </a:gridCol>
                <a:gridCol w="723981">
                  <a:extLst>
                    <a:ext uri="{9D8B030D-6E8A-4147-A177-3AD203B41FA5}">
                      <a16:colId xmlns:a16="http://schemas.microsoft.com/office/drawing/2014/main" val="2921706349"/>
                    </a:ext>
                  </a:extLst>
                </a:gridCol>
                <a:gridCol w="723981">
                  <a:extLst>
                    <a:ext uri="{9D8B030D-6E8A-4147-A177-3AD203B41FA5}">
                      <a16:colId xmlns:a16="http://schemas.microsoft.com/office/drawing/2014/main" val="2844165929"/>
                    </a:ext>
                  </a:extLst>
                </a:gridCol>
                <a:gridCol w="723981">
                  <a:extLst>
                    <a:ext uri="{9D8B030D-6E8A-4147-A177-3AD203B41FA5}">
                      <a16:colId xmlns:a16="http://schemas.microsoft.com/office/drawing/2014/main" val="2916712547"/>
                    </a:ext>
                  </a:extLst>
                </a:gridCol>
              </a:tblGrid>
              <a:tr h="570847">
                <a:tc>
                  <a:txBody>
                    <a:bodyPr/>
                    <a:lstStyle/>
                    <a:p>
                      <a:pPr algn="just">
                        <a:buNone/>
                      </a:pPr>
                      <a:r>
                        <a:rPr lang="ja-JP" sz="1200" kern="100" dirty="0">
                          <a:effectLst/>
                        </a:rPr>
                        <a:t>実施項目</a:t>
                      </a:r>
                      <a:endParaRPr lang="ja-JP" sz="12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6</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7</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8</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9</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10</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11</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12</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2</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3</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extLst>
                  <a:ext uri="{0D108BD9-81ED-4DB2-BD59-A6C34878D82A}">
                    <a16:rowId xmlns:a16="http://schemas.microsoft.com/office/drawing/2014/main" val="1420814947"/>
                  </a:ext>
                </a:extLst>
              </a:tr>
              <a:tr h="570847">
                <a:tc>
                  <a:txBody>
                    <a:bodyPr/>
                    <a:lstStyle/>
                    <a:p>
                      <a:pPr algn="l">
                        <a:buNone/>
                      </a:pPr>
                      <a:r>
                        <a:rPr lang="en-US" sz="1050" b="0" kern="100" dirty="0">
                          <a:solidFill>
                            <a:schemeClr val="accent1"/>
                          </a:solidFill>
                          <a:effectLst/>
                        </a:rPr>
                        <a:t>1. </a:t>
                      </a:r>
                      <a:r>
                        <a:rPr lang="ja-JP" sz="1050" b="0" kern="100" dirty="0">
                          <a:solidFill>
                            <a:schemeClr val="accent1"/>
                          </a:solidFill>
                          <a:effectLst/>
                        </a:rPr>
                        <a:t>要件定義・業務フロー詳細把握</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lgn="ctr">
                        <a:buNone/>
                      </a:pPr>
                      <a:r>
                        <a:rPr lang="ja-JP" sz="1400" kern="100" dirty="0">
                          <a:solidFill>
                            <a:schemeClr val="tx2">
                              <a:lumMod val="75000"/>
                            </a:schemeClr>
                          </a:solidFill>
                          <a:effectLst/>
                        </a:rPr>
                        <a:t>■</a:t>
                      </a:r>
                      <a:br>
                        <a:rPr lang="en-US" altLang="ja-JP" sz="1400" kern="100" dirty="0">
                          <a:solidFill>
                            <a:schemeClr val="tx2">
                              <a:lumMod val="75000"/>
                            </a:schemeClr>
                          </a:solidFill>
                          <a:effectLst/>
                        </a:rPr>
                      </a:br>
                      <a:r>
                        <a:rPr lang="en-US" altLang="ja-JP" sz="1400" kern="100" dirty="0">
                          <a:solidFill>
                            <a:schemeClr val="tx2">
                              <a:lumMod val="75000"/>
                            </a:schemeClr>
                          </a:solidFill>
                          <a:effectLst/>
                        </a:rPr>
                        <a:t>(</a:t>
                      </a:r>
                      <a:r>
                        <a:rPr lang="ja-JP" altLang="en-US" sz="1400" kern="100" dirty="0">
                          <a:solidFill>
                            <a:schemeClr val="tx2">
                              <a:lumMod val="75000"/>
                            </a:schemeClr>
                          </a:solidFill>
                          <a:effectLst/>
                        </a:rPr>
                        <a:t>削除</a:t>
                      </a:r>
                      <a:r>
                        <a:rPr lang="en-US" alt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40050989"/>
                  </a:ext>
                </a:extLst>
              </a:tr>
              <a:tr h="570847">
                <a:tc>
                  <a:txBody>
                    <a:bodyPr/>
                    <a:lstStyle/>
                    <a:p>
                      <a:pPr algn="l">
                        <a:buNone/>
                      </a:pPr>
                      <a:r>
                        <a:rPr lang="en-US" sz="1050" b="0" kern="100">
                          <a:solidFill>
                            <a:schemeClr val="accent1"/>
                          </a:solidFill>
                          <a:effectLst/>
                        </a:rPr>
                        <a:t>2. </a:t>
                      </a:r>
                      <a:r>
                        <a:rPr lang="ja-JP" sz="1050" b="0" kern="100">
                          <a:solidFill>
                            <a:schemeClr val="accent1"/>
                          </a:solidFill>
                          <a:effectLst/>
                        </a:rPr>
                        <a:t>実証・比較環境の構築、データ整備</a:t>
                      </a:r>
                      <a:endParaRPr lang="ja-JP" sz="1050" b="0" kern="10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699566"/>
                  </a:ext>
                </a:extLst>
              </a:tr>
              <a:tr h="570847">
                <a:tc>
                  <a:txBody>
                    <a:bodyPr/>
                    <a:lstStyle/>
                    <a:p>
                      <a:pPr algn="l">
                        <a:buNone/>
                      </a:pPr>
                      <a:r>
                        <a:rPr lang="en-US" sz="1050" b="0" kern="100">
                          <a:solidFill>
                            <a:schemeClr val="accent1"/>
                          </a:solidFill>
                          <a:effectLst/>
                        </a:rPr>
                        <a:t>3. </a:t>
                      </a:r>
                      <a:r>
                        <a:rPr lang="ja-JP" sz="1050" b="0" kern="100">
                          <a:solidFill>
                            <a:schemeClr val="accent1"/>
                          </a:solidFill>
                          <a:effectLst/>
                        </a:rPr>
                        <a:t>現場テスト運用</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93930063"/>
                  </a:ext>
                </a:extLst>
              </a:tr>
              <a:tr h="863232">
                <a:tc>
                  <a:txBody>
                    <a:bodyPr/>
                    <a:lstStyle/>
                    <a:p>
                      <a:pPr algn="l">
                        <a:buNone/>
                      </a:pPr>
                      <a:r>
                        <a:rPr lang="en-US" sz="1050" b="0" kern="100">
                          <a:solidFill>
                            <a:schemeClr val="accent1"/>
                          </a:solidFill>
                          <a:effectLst/>
                        </a:rPr>
                        <a:t>4. </a:t>
                      </a:r>
                      <a:r>
                        <a:rPr lang="ja-JP" sz="1050" b="0" kern="100">
                          <a:solidFill>
                            <a:schemeClr val="accent1"/>
                          </a:solidFill>
                          <a:effectLst/>
                        </a:rPr>
                        <a:t>比較用</a:t>
                      </a:r>
                      <a:r>
                        <a:rPr lang="en-US" sz="1050" b="0" kern="100">
                          <a:solidFill>
                            <a:schemeClr val="accent1"/>
                          </a:solidFill>
                          <a:effectLst/>
                        </a:rPr>
                        <a:t>AI</a:t>
                      </a:r>
                      <a:r>
                        <a:rPr lang="ja-JP" sz="1050" b="0" kern="100">
                          <a:solidFill>
                            <a:schemeClr val="accent1"/>
                          </a:solidFill>
                          <a:effectLst/>
                        </a:rPr>
                        <a:t>との性能評価・</a:t>
                      </a:r>
                      <a:br>
                        <a:rPr lang="en-US" altLang="ja-JP" sz="1050" b="0" kern="100">
                          <a:solidFill>
                            <a:schemeClr val="accent1"/>
                          </a:solidFill>
                          <a:effectLst/>
                        </a:rPr>
                      </a:br>
                      <a:r>
                        <a:rPr lang="ja-JP" altLang="en-US" sz="1050" b="0" kern="100">
                          <a:solidFill>
                            <a:schemeClr val="accent1"/>
                          </a:solidFill>
                          <a:effectLst/>
                        </a:rPr>
                        <a:t>　</a:t>
                      </a:r>
                      <a:r>
                        <a:rPr lang="ja-JP" sz="1050" b="0" kern="100">
                          <a:solidFill>
                            <a:schemeClr val="accent1"/>
                          </a:solidFill>
                          <a:effectLst/>
                        </a:rPr>
                        <a:t>要件適合性評価</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6135854"/>
                  </a:ext>
                </a:extLst>
              </a:tr>
              <a:tr h="570847">
                <a:tc>
                  <a:txBody>
                    <a:bodyPr/>
                    <a:lstStyle/>
                    <a:p>
                      <a:pPr algn="l">
                        <a:buNone/>
                      </a:pPr>
                      <a:r>
                        <a:rPr lang="ja-JP" sz="1050" b="0" kern="100">
                          <a:solidFill>
                            <a:schemeClr val="accent1"/>
                          </a:solidFill>
                          <a:effectLst/>
                        </a:rPr>
                        <a:t>５</a:t>
                      </a:r>
                      <a:r>
                        <a:rPr lang="en-US" sz="1050" b="0" kern="100">
                          <a:solidFill>
                            <a:schemeClr val="accent1"/>
                          </a:solidFill>
                          <a:effectLst/>
                        </a:rPr>
                        <a:t>. </a:t>
                      </a:r>
                      <a:r>
                        <a:rPr lang="ja-JP" sz="1050" b="0" kern="100">
                          <a:solidFill>
                            <a:schemeClr val="accent1"/>
                          </a:solidFill>
                          <a:effectLst/>
                        </a:rPr>
                        <a:t>共有会議の参加・報告</a:t>
                      </a:r>
                      <a:endParaRPr lang="ja-JP" sz="1050" b="0" kern="10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gridSpan="10">
                  <a:txBody>
                    <a:bodyPr/>
                    <a:lstStyle/>
                    <a:p>
                      <a:pPr algn="ctr">
                        <a:buNone/>
                      </a:pPr>
                      <a:r>
                        <a:rPr lang="ja-JP" sz="1400" kern="100" dirty="0">
                          <a:solidFill>
                            <a:schemeClr val="accent1"/>
                          </a:solidFill>
                          <a:effectLst/>
                        </a:rPr>
                        <a:t>（共有会議の開催に合わせて随時対応）</a:t>
                      </a:r>
                      <a:endParaRPr lang="ja-JP" sz="200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23253435"/>
                  </a:ext>
                </a:extLst>
              </a:tr>
              <a:tr h="570847">
                <a:tc>
                  <a:txBody>
                    <a:bodyPr/>
                    <a:lstStyle/>
                    <a:p>
                      <a:pPr algn="l">
                        <a:buNone/>
                      </a:pPr>
                      <a:r>
                        <a:rPr lang="en-US" sz="1050" b="0" kern="100" dirty="0">
                          <a:solidFill>
                            <a:schemeClr val="accent1"/>
                          </a:solidFill>
                          <a:effectLst/>
                        </a:rPr>
                        <a:t>6. </a:t>
                      </a:r>
                      <a:r>
                        <a:rPr lang="ja-JP" altLang="en-US" sz="1050" b="0" kern="100" dirty="0">
                          <a:solidFill>
                            <a:schemeClr val="accent1"/>
                          </a:solidFill>
                          <a:effectLst/>
                        </a:rPr>
                        <a:t>成果報告書の骨子案・</a:t>
                      </a:r>
                      <a:br>
                        <a:rPr lang="en-US" altLang="ja-JP" sz="1050" b="0" kern="100" dirty="0">
                          <a:solidFill>
                            <a:schemeClr val="accent1"/>
                          </a:solidFill>
                          <a:effectLst/>
                        </a:rPr>
                      </a:br>
                      <a:r>
                        <a:rPr lang="ja-JP" altLang="en-US" sz="1050" b="0" kern="100" dirty="0">
                          <a:solidFill>
                            <a:schemeClr val="accent1"/>
                          </a:solidFill>
                          <a:effectLst/>
                        </a:rPr>
                        <a:t>　</a:t>
                      </a:r>
                      <a:r>
                        <a:rPr lang="ja-JP" sz="1050" b="0" kern="100" dirty="0">
                          <a:solidFill>
                            <a:schemeClr val="accent1"/>
                          </a:solidFill>
                          <a:effectLst/>
                        </a:rPr>
                        <a:t>成果報告書案の提出・最終納品</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lgn="ctr">
                        <a:buNone/>
                      </a:pPr>
                      <a:r>
                        <a:rPr lang="ja-JP" altLang="en-US" sz="1400" kern="100" dirty="0">
                          <a:solidFill>
                            <a:schemeClr val="tx2">
                              <a:lumMod val="75000"/>
                            </a:schemeClr>
                          </a:solidFill>
                          <a:effectLst/>
                          <a:latin typeface="Times New Roman" panose="02020603050405020304" pitchFamily="18" charset="0"/>
                          <a:cs typeface="Arial" panose="020B0604020202020204" pitchFamily="34" charset="0"/>
                        </a:rPr>
                        <a:t>■</a:t>
                      </a: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394490823"/>
                  </a:ext>
                </a:extLst>
              </a:tr>
            </a:tbl>
          </a:graphicData>
        </a:graphic>
      </p:graphicFrame>
      <p:sp>
        <p:nvSpPr>
          <p:cNvPr id="6" name="正方形/長方形 5">
            <a:extLst>
              <a:ext uri="{FF2B5EF4-FFF2-40B4-BE49-F238E27FC236}">
                <a16:creationId xmlns:a16="http://schemas.microsoft.com/office/drawing/2014/main" id="{43A4BB7F-45A5-146E-1390-FF73D1740A8B}"/>
              </a:ext>
            </a:extLst>
          </p:cNvPr>
          <p:cNvSpPr/>
          <p:nvPr/>
        </p:nvSpPr>
        <p:spPr>
          <a:xfrm>
            <a:off x="215258" y="1129255"/>
            <a:ext cx="9504000" cy="99128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次のような月単位の表で技術検証期間中のスケジュールを記載してください。重要なマイルストンがある場合は表中に分かるように記載してください。</a:t>
            </a:r>
            <a:endParaRPr lang="en-US" altLang="ja-JP"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■は記載例であり、消去して実際のスケジュールに修正すること</a:t>
            </a:r>
          </a:p>
        </p:txBody>
      </p:sp>
      <p:sp>
        <p:nvSpPr>
          <p:cNvPr id="7" name="正方形/長方形 6">
            <a:extLst>
              <a:ext uri="{FF2B5EF4-FFF2-40B4-BE49-F238E27FC236}">
                <a16:creationId xmlns:a16="http://schemas.microsoft.com/office/drawing/2014/main" id="{C5E9EB87-05C9-2316-B38C-E6EC1D33D1B1}"/>
              </a:ext>
            </a:extLst>
          </p:cNvPr>
          <p:cNvSpPr/>
          <p:nvPr/>
        </p:nvSpPr>
        <p:spPr>
          <a:xfrm>
            <a:off x="208312" y="861258"/>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実施スケジュール</a:t>
            </a:r>
          </a:p>
        </p:txBody>
      </p:sp>
    </p:spTree>
    <p:extLst>
      <p:ext uri="{BB962C8B-B14F-4D97-AF65-F5344CB8AC3E}">
        <p14:creationId xmlns:p14="http://schemas.microsoft.com/office/powerpoint/2010/main" val="1232004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9B812-8A3B-BCBD-8F71-F6BC6CAC889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C66D997-1061-9D29-306B-DDEA68AAE9FB}"/>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E0C8B27E-3F89-2181-03E3-8A2832B0F6C1}"/>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正方形/長方形 4">
            <a:extLst>
              <a:ext uri="{FF2B5EF4-FFF2-40B4-BE49-F238E27FC236}">
                <a16:creationId xmlns:a16="http://schemas.microsoft.com/office/drawing/2014/main" id="{1C5CEE39-AC63-0DA2-EB7B-3D6A838F004B}"/>
              </a:ext>
            </a:extLst>
          </p:cNvPr>
          <p:cNvSpPr/>
          <p:nvPr/>
        </p:nvSpPr>
        <p:spPr>
          <a:xfrm>
            <a:off x="215258" y="1230946"/>
            <a:ext cx="9504000" cy="522224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体制を構成する主体の事業者名と、本プロジェクトにおける具体的な役割・責任範囲を明記した体制図を記載し、実証推進体制の構成員についてその概要を記載してください。</a:t>
            </a:r>
            <a:br>
              <a:rPr lang="en-US" altLang="ja-JP" sz="1400" i="1" dirty="0">
                <a:solidFill>
                  <a:schemeClr val="accent6"/>
                </a:solidFill>
              </a:rPr>
            </a:br>
            <a:r>
              <a:rPr lang="en-US" altLang="ja-JP" sz="1400" i="1" dirty="0">
                <a:solidFill>
                  <a:schemeClr val="accent6"/>
                </a:solidFill>
              </a:rPr>
              <a:t>※</a:t>
            </a:r>
            <a:r>
              <a:rPr lang="ja-JP" altLang="en-US" sz="1400" i="1" dirty="0">
                <a:solidFill>
                  <a:schemeClr val="accent6"/>
                </a:solidFill>
              </a:rPr>
              <a:t>単独の事業者が複数の役割を兼務する場合は、その旨を明記するとともに、人員配置を記載してください。</a:t>
            </a:r>
            <a:endParaRPr lang="en-US" altLang="ja-JP" sz="1400" i="1" dirty="0">
              <a:solidFill>
                <a:schemeClr val="accent6"/>
              </a:solidFill>
            </a:endParaRPr>
          </a:p>
          <a:p>
            <a:pPr marL="285750" indent="-285750">
              <a:buFont typeface="Wingdings" panose="05000000000000000000" pitchFamily="2" charset="2"/>
              <a:buChar char="n"/>
            </a:pPr>
            <a:endParaRPr lang="en-US" altLang="ja-JP" sz="1400" i="1" dirty="0">
              <a:solidFill>
                <a:schemeClr val="accent6"/>
              </a:solidFill>
            </a:endParaRPr>
          </a:p>
          <a:p>
            <a:pPr marL="285750" indent="-285750">
              <a:buFont typeface="Wingdings" panose="05000000000000000000" pitchFamily="2" charset="2"/>
              <a:buChar char="n"/>
            </a:pPr>
            <a:r>
              <a:rPr lang="ja-JP" altLang="en-US" sz="1400" i="1" dirty="0">
                <a:solidFill>
                  <a:schemeClr val="accent6"/>
                </a:solidFill>
              </a:rPr>
              <a:t>ユーザ機関（実証自治体）と実証内容や実施体制について、現時点でどの程度合意形成がなされているか（握れているか）を明記してください。</a:t>
            </a:r>
          </a:p>
          <a:p>
            <a:endParaRPr lang="ja-JP" altLang="en-US" sz="1400" i="1" dirty="0">
              <a:solidFill>
                <a:schemeClr val="accent6"/>
              </a:solidFill>
            </a:endParaRPr>
          </a:p>
        </p:txBody>
      </p:sp>
      <p:sp>
        <p:nvSpPr>
          <p:cNvPr id="7" name="正方形/長方形 6">
            <a:extLst>
              <a:ext uri="{FF2B5EF4-FFF2-40B4-BE49-F238E27FC236}">
                <a16:creationId xmlns:a16="http://schemas.microsoft.com/office/drawing/2014/main" id="{0932EB0E-52FD-BA79-6492-E468ED32F26E}"/>
              </a:ext>
            </a:extLst>
          </p:cNvPr>
          <p:cNvSpPr/>
          <p:nvPr/>
        </p:nvSpPr>
        <p:spPr>
          <a:xfrm>
            <a:off x="208312" y="991312"/>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実施体制図</a:t>
            </a:r>
            <a:endParaRPr kumimoji="1" lang="ja-JP" altLang="en-US" b="1" dirty="0">
              <a:solidFill>
                <a:schemeClr val="accent1"/>
              </a:solidFill>
            </a:endParaRPr>
          </a:p>
        </p:txBody>
      </p:sp>
    </p:spTree>
    <p:extLst>
      <p:ext uri="{BB962C8B-B14F-4D97-AF65-F5344CB8AC3E}">
        <p14:creationId xmlns:p14="http://schemas.microsoft.com/office/powerpoint/2010/main" val="2959415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05821-7D26-2311-ECE6-3116F789FEE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3856029-DFDA-18CF-5732-EF9E0404621E}"/>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FCFB1DFA-9480-B608-1130-8CCF68D6B7DC}"/>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正方形/長方形 4">
            <a:extLst>
              <a:ext uri="{FF2B5EF4-FFF2-40B4-BE49-F238E27FC236}">
                <a16:creationId xmlns:a16="http://schemas.microsoft.com/office/drawing/2014/main" id="{B2458642-E8AB-6B5E-D079-EEB3B87AC952}"/>
              </a:ext>
            </a:extLst>
          </p:cNvPr>
          <p:cNvSpPr/>
          <p:nvPr/>
        </p:nvSpPr>
        <p:spPr>
          <a:xfrm>
            <a:off x="215258" y="1230946"/>
            <a:ext cx="9504000" cy="522224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各構成企業が有する、</a:t>
            </a:r>
            <a:r>
              <a:rPr lang="en-US" altLang="ja-JP" sz="1400" i="1" dirty="0">
                <a:solidFill>
                  <a:schemeClr val="accent6"/>
                </a:solidFill>
              </a:rPr>
              <a:t>AI</a:t>
            </a:r>
            <a:r>
              <a:rPr lang="ja-JP" altLang="en-US" sz="1400" i="1" dirty="0">
                <a:solidFill>
                  <a:schemeClr val="accent6"/>
                </a:solidFill>
              </a:rPr>
              <a:t>開発実績、自治体システムの導入実績、</a:t>
            </a:r>
            <a:r>
              <a:rPr lang="en-US" altLang="ja-JP" sz="1400" i="1" dirty="0">
                <a:solidFill>
                  <a:schemeClr val="accent6"/>
                </a:solidFill>
              </a:rPr>
              <a:t>DX</a:t>
            </a:r>
            <a:r>
              <a:rPr lang="ja-JP" altLang="en-US" sz="1400" i="1" dirty="0">
                <a:solidFill>
                  <a:schemeClr val="accent6"/>
                </a:solidFill>
              </a:rPr>
              <a:t>推進の伴走支援実績等を具体的に記載してください。</a:t>
            </a:r>
          </a:p>
          <a:p>
            <a:pPr marL="285750" indent="-285750">
              <a:buFont typeface="Wingdings" panose="05000000000000000000" pitchFamily="2" charset="2"/>
              <a:buChar char="n"/>
            </a:pPr>
            <a:r>
              <a:rPr lang="ja-JP" altLang="en-US" sz="1400" i="1" dirty="0">
                <a:solidFill>
                  <a:schemeClr val="accent6"/>
                </a:solidFill>
              </a:rPr>
              <a:t>また、プロジェクトを牽引するプロジェクトマネージャー（</a:t>
            </a:r>
            <a:r>
              <a:rPr lang="en-US" altLang="ja-JP" sz="1400" i="1" dirty="0">
                <a:solidFill>
                  <a:schemeClr val="accent6"/>
                </a:solidFill>
              </a:rPr>
              <a:t>PM</a:t>
            </a:r>
            <a:r>
              <a:rPr lang="ja-JP" altLang="en-US" sz="1400" i="1" dirty="0">
                <a:solidFill>
                  <a:schemeClr val="accent6"/>
                </a:solidFill>
              </a:rPr>
              <a:t>）や主要エンジニア、有識者の経歴（保有資格、類似プロジェクトの経験等）を記載してください。</a:t>
            </a:r>
            <a:endParaRPr lang="en-US" altLang="ja-JP" sz="1400" i="1" dirty="0">
              <a:solidFill>
                <a:schemeClr val="accent6"/>
              </a:solidFill>
            </a:endParaRPr>
          </a:p>
          <a:p>
            <a:pPr marL="285750" lvl="0" indent="-285750">
              <a:buFont typeface="Wingdings" panose="05000000000000000000" pitchFamily="2" charset="2"/>
              <a:buChar char="n"/>
            </a:pPr>
            <a:r>
              <a:rPr lang="ja-JP" altLang="ja-JP" sz="1400" i="1" dirty="0">
                <a:solidFill>
                  <a:schemeClr val="accent6"/>
                </a:solidFill>
              </a:rPr>
              <a:t>業務従事者が、提案の事業の履行に必要若しくは有用な、又は背景となる経歴、知見、語学能力（母語及び英語等）、文化的背景（在留経験等）を有することを記載してください。</a:t>
            </a:r>
            <a:r>
              <a:rPr lang="en-US" altLang="ja-JP" sz="1400" i="1" dirty="0">
                <a:solidFill>
                  <a:schemeClr val="accent6"/>
                </a:solidFill>
              </a:rPr>
              <a:t>  </a:t>
            </a:r>
            <a:endParaRPr lang="ja-JP" altLang="ja-JP" sz="1400" i="1" dirty="0">
              <a:solidFill>
                <a:schemeClr val="accent6"/>
              </a:solidFill>
            </a:endParaRPr>
          </a:p>
          <a:p>
            <a:pPr>
              <a:buNone/>
            </a:pPr>
            <a:r>
              <a:rPr lang="en-US" altLang="ja-JP" sz="1100" kern="100" dirty="0">
                <a:effectLst/>
                <a:latin typeface="ＭＳ 明朝" panose="02020609040205080304" pitchFamily="17" charset="-128"/>
                <a:ea typeface="ＭＳ 明朝" panose="02020609040205080304" pitchFamily="17" charset="-128"/>
                <a:cs typeface="Arial" panose="020B0604020202020204" pitchFamily="34" charset="0"/>
              </a:rPr>
              <a:t> </a:t>
            </a:r>
            <a:endParaRPr lang="ja-JP" altLang="en-US" sz="1400" i="1" dirty="0">
              <a:solidFill>
                <a:schemeClr val="accent6"/>
              </a:solidFill>
            </a:endParaRPr>
          </a:p>
          <a:p>
            <a:endParaRPr lang="ja-JP" altLang="en-US" sz="1400" i="1" dirty="0">
              <a:solidFill>
                <a:schemeClr val="accent6"/>
              </a:solidFill>
            </a:endParaRPr>
          </a:p>
        </p:txBody>
      </p:sp>
      <p:sp>
        <p:nvSpPr>
          <p:cNvPr id="7" name="正方形/長方形 6">
            <a:extLst>
              <a:ext uri="{FF2B5EF4-FFF2-40B4-BE49-F238E27FC236}">
                <a16:creationId xmlns:a16="http://schemas.microsoft.com/office/drawing/2014/main" id="{60E2F351-7609-0FB2-FCB4-119848C34474}"/>
              </a:ext>
            </a:extLst>
          </p:cNvPr>
          <p:cNvSpPr/>
          <p:nvPr/>
        </p:nvSpPr>
        <p:spPr>
          <a:xfrm>
            <a:off x="208312" y="991312"/>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事業遂行に必要な実績・ノウハウ</a:t>
            </a:r>
            <a:endParaRPr kumimoji="1" lang="ja-JP" altLang="en-US" b="1" dirty="0">
              <a:solidFill>
                <a:schemeClr val="accent1"/>
              </a:solidFill>
            </a:endParaRPr>
          </a:p>
        </p:txBody>
      </p:sp>
    </p:spTree>
    <p:extLst>
      <p:ext uri="{BB962C8B-B14F-4D97-AF65-F5344CB8AC3E}">
        <p14:creationId xmlns:p14="http://schemas.microsoft.com/office/powerpoint/2010/main" val="947846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38D4DD6-5ED4-6CF4-0B88-E2C735992651}"/>
              </a:ext>
            </a:extLst>
          </p:cNvPr>
          <p:cNvGraphicFramePr>
            <a:graphicFrameLocks/>
          </p:cNvGraphicFramePr>
          <p:nvPr>
            <p:custDataLst>
              <p:tags r:id="rId1"/>
            </p:custDataLst>
            <p:extLst>
              <p:ext uri="{D42A27DB-BD31-4B8C-83A1-F6EECF244321}">
                <p14:modId xmlns:p14="http://schemas.microsoft.com/office/powerpoint/2010/main" val="38873586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6" imgH="346" progId="TCLayout.ActiveDocument.1">
                  <p:embed/>
                </p:oleObj>
              </mc:Choice>
              <mc:Fallback>
                <p:oleObj name="think-cellスライド" r:id="rId3" imgW="346" imgH="34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087BC2F3-2126-E9E2-6C3E-ED29D8F12344}"/>
              </a:ext>
            </a:extLst>
          </p:cNvPr>
          <p:cNvSpPr>
            <a:spLocks noGrp="1"/>
          </p:cNvSpPr>
          <p:nvPr>
            <p:ph type="title"/>
          </p:nvPr>
        </p:nvSpPr>
        <p:spPr>
          <a:xfrm>
            <a:off x="201000" y="259200"/>
            <a:ext cx="9504000" cy="380480"/>
          </a:xfrm>
        </p:spPr>
        <p:txBody>
          <a:bodyPr vert="horz" rIns="0">
            <a:spAutoFit/>
          </a:bodyPr>
          <a:lstStyle/>
          <a:p>
            <a:r>
              <a:rPr lang="ja-JP" altLang="en-US" dirty="0"/>
              <a:t>提案書概要の記載について</a:t>
            </a:r>
            <a:endParaRPr kumimoji="1" lang="ja-JP" altLang="en-US" dirty="0"/>
          </a:p>
        </p:txBody>
      </p:sp>
      <p:sp>
        <p:nvSpPr>
          <p:cNvPr id="4" name="テキスト プレースホルダー 1">
            <a:extLst>
              <a:ext uri="{FF2B5EF4-FFF2-40B4-BE49-F238E27FC236}">
                <a16:creationId xmlns:a16="http://schemas.microsoft.com/office/drawing/2014/main" id="{36FF0B79-123D-48D4-9490-C9FC1CFAF2D3}"/>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r>
              <a:rPr lang="ja-JP" altLang="en-US" sz="1800" dirty="0">
                <a:solidFill>
                  <a:schemeClr val="tx1">
                    <a:lumMod val="75000"/>
                    <a:lumOff val="25000"/>
                  </a:schemeClr>
                </a:solidFill>
              </a:rPr>
              <a:t>提案書の基本構成に従って、</a:t>
            </a:r>
            <a:r>
              <a:rPr lang="ja-JP" altLang="en-US" sz="1800" b="1" u="sng" dirty="0">
                <a:solidFill>
                  <a:schemeClr val="tx1">
                    <a:lumMod val="75000"/>
                    <a:lumOff val="25000"/>
                  </a:schemeClr>
                </a:solidFill>
              </a:rPr>
              <a:t>必ず</a:t>
            </a:r>
            <a:r>
              <a:rPr lang="ja-JP" altLang="en-US" sz="1800" dirty="0">
                <a:solidFill>
                  <a:schemeClr val="tx1">
                    <a:lumMod val="75000"/>
                    <a:lumOff val="25000"/>
                  </a:schemeClr>
                </a:solidFill>
              </a:rPr>
              <a:t>以下の章立てで作成すること。</a:t>
            </a:r>
            <a:endParaRPr lang="en-US" altLang="ja-JP" sz="18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実証事業の全体概要と目的</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必須要件の適合状況</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提案の詳細</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事業の実現性</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機密情報管理・情報保全の管理体制</a:t>
            </a:r>
            <a:endParaRPr lang="en-US" altLang="ja-JP" sz="1600" dirty="0">
              <a:solidFill>
                <a:schemeClr val="tx1">
                  <a:lumMod val="75000"/>
                  <a:lumOff val="25000"/>
                </a:schemeClr>
              </a:solidFill>
            </a:endParaRPr>
          </a:p>
          <a:p>
            <a:pPr marL="269875" indent="-269875">
              <a:buFont typeface="Wingdings" panose="05000000000000000000" pitchFamily="2" charset="2"/>
              <a:buChar char="p"/>
            </a:pPr>
            <a:endParaRPr lang="en-US" altLang="ja-JP" sz="1200" dirty="0">
              <a:solidFill>
                <a:schemeClr val="tx1">
                  <a:lumMod val="75000"/>
                  <a:lumOff val="25000"/>
                </a:schemeClr>
              </a:solidFill>
            </a:endParaRPr>
          </a:p>
          <a:p>
            <a:pPr marL="269875" indent="-269875">
              <a:buFont typeface="Wingdings" panose="05000000000000000000" pitchFamily="2" charset="2"/>
              <a:buChar char="p"/>
            </a:pPr>
            <a:r>
              <a:rPr lang="ja-JP" altLang="en-US" sz="1800" dirty="0">
                <a:solidFill>
                  <a:schemeClr val="tx1">
                    <a:lumMod val="75000"/>
                    <a:lumOff val="25000"/>
                  </a:schemeClr>
                </a:solidFill>
              </a:rPr>
              <a:t>後掲する「様式」に従い、提案の概要および審査項目への対応を</a:t>
            </a:r>
            <a:r>
              <a:rPr lang="ja-JP" altLang="ja-JP" sz="1800" dirty="0">
                <a:solidFill>
                  <a:schemeClr val="tx1">
                    <a:lumMod val="75000"/>
                    <a:lumOff val="25000"/>
                  </a:schemeClr>
                </a:solidFill>
              </a:rPr>
              <a:t>記載することとし、本書類のみでも提案書の要点・</a:t>
            </a:r>
            <a:r>
              <a:rPr lang="ja-JP" altLang="en-US" sz="1800" dirty="0">
                <a:solidFill>
                  <a:schemeClr val="tx1">
                    <a:lumMod val="75000"/>
                    <a:lumOff val="25000"/>
                  </a:schemeClr>
                </a:solidFill>
              </a:rPr>
              <a:t>審査項目に対する具体的なアピールポイント等が分かる資料として作成すること。</a:t>
            </a:r>
            <a:endParaRPr lang="en-US" altLang="ja-JP" sz="1800" dirty="0">
              <a:solidFill>
                <a:schemeClr val="tx1">
                  <a:lumMod val="75000"/>
                  <a:lumOff val="25000"/>
                </a:schemeClr>
              </a:solidFill>
            </a:endParaRPr>
          </a:p>
          <a:p>
            <a:pPr marL="269875" indent="-269875">
              <a:buFont typeface="Wingdings" panose="05000000000000000000" pitchFamily="2" charset="2"/>
              <a:buChar char="p"/>
            </a:pPr>
            <a:endParaRPr lang="en-US" altLang="ja-JP" sz="1200" dirty="0">
              <a:solidFill>
                <a:schemeClr val="tx1">
                  <a:lumMod val="75000"/>
                  <a:lumOff val="25000"/>
                </a:schemeClr>
              </a:solidFill>
            </a:endParaRPr>
          </a:p>
          <a:p>
            <a:pPr marL="269875" indent="-269875">
              <a:buFont typeface="Wingdings" panose="05000000000000000000" pitchFamily="2" charset="2"/>
              <a:buChar char="p"/>
            </a:pPr>
            <a:r>
              <a:rPr lang="ja-JP" altLang="en-US" sz="1800" dirty="0">
                <a:solidFill>
                  <a:schemeClr val="tx1">
                    <a:lumMod val="75000"/>
                    <a:lumOff val="25000"/>
                  </a:schemeClr>
                </a:solidFill>
              </a:rPr>
              <a:t>各章、</a:t>
            </a:r>
            <a:r>
              <a:rPr lang="en-US" altLang="ja-JP" sz="1800" dirty="0">
                <a:solidFill>
                  <a:schemeClr val="tx1">
                    <a:lumMod val="75000"/>
                    <a:lumOff val="25000"/>
                  </a:schemeClr>
                </a:solidFill>
              </a:rPr>
              <a:t>1</a:t>
            </a:r>
            <a:r>
              <a:rPr lang="ja-JP" altLang="en-US" sz="1800" dirty="0">
                <a:solidFill>
                  <a:schemeClr val="tx1">
                    <a:lumMod val="75000"/>
                    <a:lumOff val="25000"/>
                  </a:schemeClr>
                </a:solidFill>
              </a:rPr>
              <a:t>頁で作成すること（審査項目への対応は、項目毎に</a:t>
            </a:r>
            <a:r>
              <a:rPr lang="en-US" altLang="ja-JP" sz="1800" dirty="0">
                <a:solidFill>
                  <a:schemeClr val="tx1">
                    <a:lumMod val="75000"/>
                    <a:lumOff val="25000"/>
                  </a:schemeClr>
                </a:solidFill>
              </a:rPr>
              <a:t>1</a:t>
            </a:r>
            <a:r>
              <a:rPr lang="ja-JP" altLang="en-US" sz="1800" dirty="0">
                <a:solidFill>
                  <a:schemeClr val="tx1">
                    <a:lumMod val="75000"/>
                    <a:lumOff val="25000"/>
                  </a:schemeClr>
                </a:solidFill>
              </a:rPr>
              <a:t>頁）。必ず様式に記載の項目で作成することし、該当する提案書本紙の項番・頁数を記載すること。なお、様式レイアウトを変更することは妨げない。</a:t>
            </a:r>
            <a:r>
              <a:rPr lang="ja-JP" altLang="en-US" sz="1800" b="1" u="sng" dirty="0">
                <a:solidFill>
                  <a:schemeClr val="tx1">
                    <a:lumMod val="75000"/>
                    <a:lumOff val="25000"/>
                  </a:schemeClr>
                </a:solidFill>
              </a:rPr>
              <a:t>提出時、様式中の事務局コメント（青字）は削除すること。</a:t>
            </a:r>
            <a:endParaRPr lang="en-US" altLang="ja-JP" sz="1800" dirty="0">
              <a:solidFill>
                <a:schemeClr val="tx1">
                  <a:lumMod val="75000"/>
                  <a:lumOff val="25000"/>
                </a:schemeClr>
              </a:solidFill>
            </a:endParaRPr>
          </a:p>
        </p:txBody>
      </p:sp>
    </p:spTree>
    <p:extLst>
      <p:ext uri="{BB962C8B-B14F-4D97-AF65-F5344CB8AC3E}">
        <p14:creationId xmlns:p14="http://schemas.microsoft.com/office/powerpoint/2010/main" val="1597117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A1580-560A-08E7-020C-2D7E4C9DABE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1645873-7825-6591-1CB9-FA748AC5A33E}"/>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4964F1B0-6F52-2C93-8BF4-3BC1081C8E7A}"/>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7" name="正方形/長方形 6">
            <a:extLst>
              <a:ext uri="{FF2B5EF4-FFF2-40B4-BE49-F238E27FC236}">
                <a16:creationId xmlns:a16="http://schemas.microsoft.com/office/drawing/2014/main" id="{10A5797B-EA1E-238D-0DE2-0C9D72986D28}"/>
              </a:ext>
            </a:extLst>
          </p:cNvPr>
          <p:cNvSpPr/>
          <p:nvPr/>
        </p:nvSpPr>
        <p:spPr>
          <a:xfrm>
            <a:off x="208312" y="871495"/>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事業のリスクと進捗管理</a:t>
            </a:r>
            <a:endParaRPr kumimoji="1" lang="ja-JP" altLang="en-US" b="1" dirty="0">
              <a:solidFill>
                <a:schemeClr val="accent1"/>
              </a:solidFill>
            </a:endParaRPr>
          </a:p>
        </p:txBody>
      </p:sp>
      <p:graphicFrame>
        <p:nvGraphicFramePr>
          <p:cNvPr id="6" name="表 5">
            <a:extLst>
              <a:ext uri="{FF2B5EF4-FFF2-40B4-BE49-F238E27FC236}">
                <a16:creationId xmlns:a16="http://schemas.microsoft.com/office/drawing/2014/main" id="{503AB712-8337-37CF-82F2-D8B751CCF078}"/>
              </a:ext>
            </a:extLst>
          </p:cNvPr>
          <p:cNvGraphicFramePr>
            <a:graphicFrameLocks noGrp="1"/>
          </p:cNvGraphicFramePr>
          <p:nvPr>
            <p:extLst>
              <p:ext uri="{D42A27DB-BD31-4B8C-83A1-F6EECF244321}">
                <p14:modId xmlns:p14="http://schemas.microsoft.com/office/powerpoint/2010/main" val="2371185325"/>
              </p:ext>
            </p:extLst>
          </p:nvPr>
        </p:nvGraphicFramePr>
        <p:xfrm>
          <a:off x="208312" y="1692301"/>
          <a:ext cx="9496689" cy="4760887"/>
        </p:xfrm>
        <a:graphic>
          <a:graphicData uri="http://schemas.openxmlformats.org/drawingml/2006/table">
            <a:tbl>
              <a:tblPr firstRow="1" firstCol="1" bandRow="1">
                <a:tableStyleId>{5C22544A-7EE6-4342-B048-85BDC9FD1C3A}</a:tableStyleId>
              </a:tblPr>
              <a:tblGrid>
                <a:gridCol w="706403">
                  <a:extLst>
                    <a:ext uri="{9D8B030D-6E8A-4147-A177-3AD203B41FA5}">
                      <a16:colId xmlns:a16="http://schemas.microsoft.com/office/drawing/2014/main" val="963876827"/>
                    </a:ext>
                  </a:extLst>
                </a:gridCol>
                <a:gridCol w="2353182">
                  <a:extLst>
                    <a:ext uri="{9D8B030D-6E8A-4147-A177-3AD203B41FA5}">
                      <a16:colId xmlns:a16="http://schemas.microsoft.com/office/drawing/2014/main" val="3356088722"/>
                    </a:ext>
                  </a:extLst>
                </a:gridCol>
                <a:gridCol w="6437104">
                  <a:extLst>
                    <a:ext uri="{9D8B030D-6E8A-4147-A177-3AD203B41FA5}">
                      <a16:colId xmlns:a16="http://schemas.microsoft.com/office/drawing/2014/main" val="274082534"/>
                    </a:ext>
                  </a:extLst>
                </a:gridCol>
              </a:tblGrid>
              <a:tr h="709069">
                <a:tc>
                  <a:txBody>
                    <a:bodyPr/>
                    <a:lstStyle/>
                    <a:p>
                      <a:pPr algn="just">
                        <a:buNone/>
                      </a:pPr>
                      <a:r>
                        <a:rPr lang="en-US" sz="1050" kern="100" dirty="0">
                          <a:effectLst/>
                        </a:rPr>
                        <a:t>No.</a:t>
                      </a:r>
                      <a:endParaRPr lang="ja-JP" sz="1050" kern="100" dirty="0">
                        <a:effectLst/>
                      </a:endParaRPr>
                    </a:p>
                  </a:txBody>
                  <a:tcPr marL="68580" marR="68580" marT="0" marB="0" anchor="ctr"/>
                </a:tc>
                <a:tc>
                  <a:txBody>
                    <a:bodyPr/>
                    <a:lstStyle/>
                    <a:p>
                      <a:pPr algn="just">
                        <a:buNone/>
                      </a:pPr>
                      <a:r>
                        <a:rPr lang="ja-JP" sz="1050" kern="100" dirty="0">
                          <a:effectLst/>
                        </a:rPr>
                        <a:t>想定されるリスク</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ja-JP" sz="1050" kern="100" dirty="0">
                          <a:effectLst/>
                        </a:rPr>
                        <a:t>対策</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303362906"/>
                  </a:ext>
                </a:extLst>
              </a:tr>
              <a:tr h="675303">
                <a:tc>
                  <a:txBody>
                    <a:bodyPr/>
                    <a:lstStyle/>
                    <a:p>
                      <a:pPr algn="ctr">
                        <a:buNone/>
                      </a:pPr>
                      <a:r>
                        <a:rPr lang="en-US" sz="1400" kern="100" dirty="0">
                          <a:effectLst/>
                        </a:rPr>
                        <a:t>1</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1418946124"/>
                  </a:ext>
                </a:extLst>
              </a:tr>
              <a:tr h="675303">
                <a:tc>
                  <a:txBody>
                    <a:bodyPr/>
                    <a:lstStyle/>
                    <a:p>
                      <a:pPr algn="ctr">
                        <a:buNone/>
                      </a:pPr>
                      <a:r>
                        <a:rPr lang="en-US" sz="1400" kern="100" dirty="0">
                          <a:effectLst/>
                        </a:rPr>
                        <a:t>2</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2236550364"/>
                  </a:ext>
                </a:extLst>
              </a:tr>
              <a:tr h="675303">
                <a:tc>
                  <a:txBody>
                    <a:bodyPr/>
                    <a:lstStyle/>
                    <a:p>
                      <a:pPr algn="ctr">
                        <a:buNone/>
                      </a:pPr>
                      <a:r>
                        <a:rPr lang="en-US" sz="1400" kern="100" dirty="0">
                          <a:effectLst/>
                        </a:rPr>
                        <a:t>3</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1753308281"/>
                  </a:ext>
                </a:extLst>
              </a:tr>
              <a:tr h="675303">
                <a:tc>
                  <a:txBody>
                    <a:bodyPr/>
                    <a:lstStyle/>
                    <a:p>
                      <a:pPr algn="ctr">
                        <a:buNone/>
                      </a:pPr>
                      <a:r>
                        <a:rPr lang="en-US" sz="1400" kern="100" dirty="0">
                          <a:effectLst/>
                        </a:rPr>
                        <a:t>4</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471101942"/>
                  </a:ext>
                </a:extLst>
              </a:tr>
              <a:tr h="675303">
                <a:tc>
                  <a:txBody>
                    <a:bodyPr/>
                    <a:lstStyle/>
                    <a:p>
                      <a:pPr algn="ctr">
                        <a:buNone/>
                      </a:pPr>
                      <a:r>
                        <a:rPr lang="en-US" sz="1400" kern="100" dirty="0">
                          <a:effectLst/>
                        </a:rPr>
                        <a:t>5</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494534354"/>
                  </a:ext>
                </a:extLst>
              </a:tr>
              <a:tr h="675303">
                <a:tc>
                  <a:txBody>
                    <a:bodyPr/>
                    <a:lstStyle/>
                    <a:p>
                      <a:pPr algn="ctr">
                        <a:buNone/>
                      </a:pPr>
                      <a:r>
                        <a:rPr lang="en-US" sz="1400" kern="100" dirty="0">
                          <a:effectLst/>
                        </a:rPr>
                        <a:t>6</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4273110006"/>
                  </a:ext>
                </a:extLst>
              </a:tr>
            </a:tbl>
          </a:graphicData>
        </a:graphic>
      </p:graphicFrame>
      <p:sp>
        <p:nvSpPr>
          <p:cNvPr id="8" name="正方形/長方形 7">
            <a:extLst>
              <a:ext uri="{FF2B5EF4-FFF2-40B4-BE49-F238E27FC236}">
                <a16:creationId xmlns:a16="http://schemas.microsoft.com/office/drawing/2014/main" id="{E89D7AFC-F9C6-A087-7FD9-B29CBF0EB5B9}"/>
              </a:ext>
            </a:extLst>
          </p:cNvPr>
          <p:cNvSpPr/>
          <p:nvPr/>
        </p:nvSpPr>
        <p:spPr>
          <a:xfrm>
            <a:off x="215258" y="1150431"/>
            <a:ext cx="9504000" cy="491976"/>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提案書作成時点で想定されるリスク（進捗遅延、性能不足、必要な検証環境の確保が不十分、安全面の課題等）と、想定される対策を上記の表に記載してください。</a:t>
            </a:r>
          </a:p>
        </p:txBody>
      </p:sp>
    </p:spTree>
    <p:extLst>
      <p:ext uri="{BB962C8B-B14F-4D97-AF65-F5344CB8AC3E}">
        <p14:creationId xmlns:p14="http://schemas.microsoft.com/office/powerpoint/2010/main" val="282751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1A43D-76D5-9583-1797-B5A3179B0E5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B27BD23-D6D4-E40E-E980-4D02F1D0AB16}"/>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86A8862F-A8AF-9B15-C8DC-32C7C099AEA4}"/>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9" name="正方形/長方形 8">
            <a:extLst>
              <a:ext uri="{FF2B5EF4-FFF2-40B4-BE49-F238E27FC236}">
                <a16:creationId xmlns:a16="http://schemas.microsoft.com/office/drawing/2014/main" id="{5D304CE4-E950-DCAB-4244-65954F4A2705}"/>
              </a:ext>
            </a:extLst>
          </p:cNvPr>
          <p:cNvSpPr/>
          <p:nvPr/>
        </p:nvSpPr>
        <p:spPr>
          <a:xfrm>
            <a:off x="208312" y="861258"/>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事業の進捗管理方法</a:t>
            </a:r>
            <a:endParaRPr kumimoji="1" lang="ja-JP" altLang="en-US" b="1" dirty="0">
              <a:solidFill>
                <a:schemeClr val="accent1"/>
              </a:solidFill>
            </a:endParaRPr>
          </a:p>
        </p:txBody>
      </p:sp>
      <p:sp>
        <p:nvSpPr>
          <p:cNvPr id="10" name="正方形/長方形 9">
            <a:extLst>
              <a:ext uri="{FF2B5EF4-FFF2-40B4-BE49-F238E27FC236}">
                <a16:creationId xmlns:a16="http://schemas.microsoft.com/office/drawing/2014/main" id="{522AB5D4-DD1F-A354-8961-41F9C83F62C7}"/>
              </a:ext>
            </a:extLst>
          </p:cNvPr>
          <p:cNvSpPr/>
          <p:nvPr/>
        </p:nvSpPr>
        <p:spPr>
          <a:xfrm>
            <a:off x="215258" y="1140193"/>
            <a:ext cx="9504000" cy="531299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想定している技術検証の進捗状況の管理方法について記載してください。事業を中止する際の明確な基準についても記載してください。</a:t>
            </a:r>
          </a:p>
          <a:p>
            <a:pPr marL="285750" indent="-285750">
              <a:buFont typeface="Wingdings" panose="05000000000000000000" pitchFamily="2" charset="2"/>
              <a:buChar char="n"/>
            </a:pPr>
            <a:r>
              <a:rPr lang="ja-JP" altLang="en-US" sz="1400" i="1" dirty="0">
                <a:solidFill>
                  <a:schemeClr val="accent6"/>
                </a:solidFill>
              </a:rPr>
              <a:t>進捗状況を管理するためのツール（アプリケーション、サービス等）の利用を予定している場合には、当該ツールの名称及び利用目的も記載してください。</a:t>
            </a:r>
          </a:p>
        </p:txBody>
      </p:sp>
    </p:spTree>
    <p:extLst>
      <p:ext uri="{BB962C8B-B14F-4D97-AF65-F5344CB8AC3E}">
        <p14:creationId xmlns:p14="http://schemas.microsoft.com/office/powerpoint/2010/main" val="21630903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1DC7A-F527-7BBE-24F1-6CED96E6435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46A076B-3A51-80CB-6D5E-85D7BBEEDB3D}"/>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88979AC2-C1BC-498B-272B-D2C5BF97FBF6}"/>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9" name="正方形/長方形 8">
            <a:extLst>
              <a:ext uri="{FF2B5EF4-FFF2-40B4-BE49-F238E27FC236}">
                <a16:creationId xmlns:a16="http://schemas.microsoft.com/office/drawing/2014/main" id="{BB563BC8-972F-4205-EB6C-6D7C0E30B7F4}"/>
              </a:ext>
            </a:extLst>
          </p:cNvPr>
          <p:cNvSpPr/>
          <p:nvPr/>
        </p:nvSpPr>
        <p:spPr>
          <a:xfrm>
            <a:off x="208312" y="861258"/>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機密情報管理・情報保全の履行体制</a:t>
            </a:r>
            <a:endParaRPr kumimoji="1" lang="ja-JP" altLang="en-US" b="1" dirty="0">
              <a:solidFill>
                <a:schemeClr val="accent1"/>
              </a:solidFill>
            </a:endParaRPr>
          </a:p>
        </p:txBody>
      </p:sp>
      <p:sp>
        <p:nvSpPr>
          <p:cNvPr id="10" name="正方形/長方形 9">
            <a:extLst>
              <a:ext uri="{FF2B5EF4-FFF2-40B4-BE49-F238E27FC236}">
                <a16:creationId xmlns:a16="http://schemas.microsoft.com/office/drawing/2014/main" id="{35FA4C29-C149-AF71-DFE7-4F9A2502B465}"/>
              </a:ext>
            </a:extLst>
          </p:cNvPr>
          <p:cNvSpPr/>
          <p:nvPr/>
        </p:nvSpPr>
        <p:spPr>
          <a:xfrm>
            <a:off x="215258" y="1140193"/>
            <a:ext cx="9504000" cy="531299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実証で扱う行政データや、開発されたノウハウ（機密情報）の外部流出を防ぐための具体的な管理体制を記載してください。</a:t>
            </a:r>
          </a:p>
          <a:p>
            <a:pPr marL="285750" indent="-285750">
              <a:buFont typeface="Wingdings" panose="05000000000000000000" pitchFamily="2" charset="2"/>
              <a:buChar char="n"/>
            </a:pPr>
            <a:r>
              <a:rPr lang="ja-JP" altLang="en-US" sz="1400" i="1" dirty="0">
                <a:solidFill>
                  <a:schemeClr val="accent6"/>
                </a:solidFill>
              </a:rPr>
              <a:t>情報漏洩対策や、実証・比較用</a:t>
            </a:r>
            <a:r>
              <a:rPr lang="en-US" altLang="ja-JP" sz="1400" i="1" dirty="0">
                <a:solidFill>
                  <a:schemeClr val="accent6"/>
                </a:solidFill>
              </a:rPr>
              <a:t>AI</a:t>
            </a:r>
            <a:r>
              <a:rPr lang="ja-JP" altLang="en-US" sz="1400" i="1" dirty="0">
                <a:solidFill>
                  <a:schemeClr val="accent6"/>
                </a:solidFill>
              </a:rPr>
              <a:t>の不適切な学習利用を防止するための適切な保護方策について記載してください。</a:t>
            </a:r>
          </a:p>
          <a:p>
            <a:pPr marL="285750" indent="-285750">
              <a:buFont typeface="Wingdings" panose="05000000000000000000" pitchFamily="2" charset="2"/>
              <a:buChar char="n"/>
            </a:pPr>
            <a:r>
              <a:rPr lang="ja-JP" altLang="en-US" sz="1400" i="1" dirty="0">
                <a:solidFill>
                  <a:schemeClr val="accent6"/>
                </a:solidFill>
              </a:rPr>
              <a:t>公募要領に従って、提案者が実施する情報セキュリティ確保のための具体策を記載してください。</a:t>
            </a:r>
          </a:p>
          <a:p>
            <a:pPr marL="285750" indent="-285750">
              <a:buFont typeface="Wingdings" panose="05000000000000000000" pitchFamily="2" charset="2"/>
              <a:buChar char="n"/>
            </a:pPr>
            <a:r>
              <a:rPr lang="ja-JP" altLang="en-US" sz="1400" i="1" dirty="0">
                <a:solidFill>
                  <a:schemeClr val="accent6"/>
                </a:solidFill>
              </a:rPr>
              <a:t>また、各組織個別の具体策ではなく、実証推進体制全体で実施する機密保持、資料の取り扱い等の情報管理に関する具体策を記載してください。</a:t>
            </a:r>
          </a:p>
        </p:txBody>
      </p:sp>
    </p:spTree>
    <p:extLst>
      <p:ext uri="{BB962C8B-B14F-4D97-AF65-F5344CB8AC3E}">
        <p14:creationId xmlns:p14="http://schemas.microsoft.com/office/powerpoint/2010/main" val="3907861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263EA-2D69-8794-4A79-39675AEF2669}"/>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F94D9E50-BF7F-8006-EB67-2DFA62B12E3C}"/>
              </a:ext>
            </a:extLst>
          </p:cNvPr>
          <p:cNvGraphicFramePr>
            <a:graphicFrameLocks/>
          </p:cNvGraphicFramePr>
          <p:nvPr>
            <p:custDataLst>
              <p:tags r:id="rId1"/>
            </p:custDataLst>
            <p:extLst>
              <p:ext uri="{D42A27DB-BD31-4B8C-83A1-F6EECF244321}">
                <p14:modId xmlns:p14="http://schemas.microsoft.com/office/powerpoint/2010/main" val="19531877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5" name="think-cell data - do not delete" hidden="1">
            <a:extLst>
              <a:ext uri="{FF2B5EF4-FFF2-40B4-BE49-F238E27FC236}">
                <a16:creationId xmlns:a16="http://schemas.microsoft.com/office/drawing/2014/main" id="{995A15D4-BF7E-96FD-99F6-E5E536C088AC}"/>
              </a:ext>
            </a:extLst>
          </p:cNvPr>
          <p:cNvGraphicFramePr>
            <a:graphicFrameLocks noChangeAspect="1"/>
          </p:cNvGraphicFramePr>
          <p:nvPr>
            <p:custDataLst>
              <p:tags r:id="rId2"/>
            </p:custDataLst>
            <p:extLst>
              <p:ext uri="{D42A27DB-BD31-4B8C-83A1-F6EECF244321}">
                <p14:modId xmlns:p14="http://schemas.microsoft.com/office/powerpoint/2010/main" val="39702577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46" imgH="346" progId="TCLayout.ActiveDocument.1">
                  <p:embed/>
                </p:oleObj>
              </mc:Choice>
              <mc:Fallback>
                <p:oleObj name="think-cellスライド" r:id="rId6"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9B0353E9-276C-3627-6BA0-810B413E6605}"/>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５</a:t>
            </a:r>
            <a:r>
              <a:rPr lang="en-US" altLang="ja-JP" dirty="0">
                <a:solidFill>
                  <a:schemeClr val="tx1">
                    <a:lumMod val="75000"/>
                    <a:lumOff val="25000"/>
                  </a:schemeClr>
                </a:solidFill>
              </a:rPr>
              <a:t>.</a:t>
            </a:r>
            <a:r>
              <a:rPr lang="ja-JP" altLang="en-US" dirty="0">
                <a:solidFill>
                  <a:schemeClr val="tx1">
                    <a:lumMod val="75000"/>
                    <a:lumOff val="25000"/>
                  </a:schemeClr>
                </a:solidFill>
              </a:rPr>
              <a:t>事業費・経費計画</a:t>
            </a:r>
          </a:p>
        </p:txBody>
      </p:sp>
      <p:sp>
        <p:nvSpPr>
          <p:cNvPr id="4" name="テキスト プレースホルダー 1">
            <a:extLst>
              <a:ext uri="{FF2B5EF4-FFF2-40B4-BE49-F238E27FC236}">
                <a16:creationId xmlns:a16="http://schemas.microsoft.com/office/drawing/2014/main" id="{47970B06-CAAA-27A8-2F2D-BC13D7E765D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6" name="正方形/長方形 5">
            <a:extLst>
              <a:ext uri="{FF2B5EF4-FFF2-40B4-BE49-F238E27FC236}">
                <a16:creationId xmlns:a16="http://schemas.microsoft.com/office/drawing/2014/main" id="{598B9EC4-504A-3BA2-5024-9C7F12C3DB22}"/>
              </a:ext>
            </a:extLst>
          </p:cNvPr>
          <p:cNvSpPr/>
          <p:nvPr/>
        </p:nvSpPr>
        <p:spPr>
          <a:xfrm>
            <a:off x="200025" y="836613"/>
            <a:ext cx="9519233" cy="208833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本実証事業の実施に必要となる経費の概算（</a:t>
            </a:r>
            <a:r>
              <a:rPr lang="en-US" altLang="ja-JP" sz="1400" i="1" dirty="0">
                <a:solidFill>
                  <a:schemeClr val="accent6"/>
                </a:solidFill>
              </a:rPr>
              <a:t>1</a:t>
            </a:r>
            <a:r>
              <a:rPr lang="ja-JP" altLang="en-US" sz="1400" i="1" dirty="0">
                <a:solidFill>
                  <a:schemeClr val="accent6"/>
                </a:solidFill>
              </a:rPr>
              <a:t>億円程度・税込）と、主要な費目ごとの内訳（設備備品費、人件費、外注費など）を分かりやすく記載してください。</a:t>
            </a:r>
          </a:p>
          <a:p>
            <a:pPr marL="285750" indent="-285750">
              <a:buFont typeface="Wingdings" panose="05000000000000000000" pitchFamily="2" charset="2"/>
              <a:buChar char="n"/>
            </a:pPr>
            <a:r>
              <a:rPr lang="ja-JP" altLang="en-US" sz="1400" i="1" dirty="0">
                <a:solidFill>
                  <a:schemeClr val="accent6"/>
                </a:solidFill>
              </a:rPr>
              <a:t>各費目が実証事業のどの取組（例：国産</a:t>
            </a:r>
            <a:r>
              <a:rPr lang="en-US" altLang="ja-JP" sz="1400" i="1" dirty="0">
                <a:solidFill>
                  <a:schemeClr val="accent6"/>
                </a:solidFill>
              </a:rPr>
              <a:t>AI</a:t>
            </a:r>
            <a:r>
              <a:rPr lang="ja-JP" altLang="en-US" sz="1400" i="1" dirty="0">
                <a:solidFill>
                  <a:schemeClr val="accent6"/>
                </a:solidFill>
              </a:rPr>
              <a:t>の環境構築、現場テスト運用、性能評価など）に紐づく費用なのか、使途の算出根拠（概要）が審査員に一目で伝わるように記載してください。</a:t>
            </a:r>
          </a:p>
          <a:p>
            <a:endParaRPr lang="ja-JP" altLang="en-US"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対象外経費（既存設備の撤去費、汎用パソコン、飲食費等）が含まれていないことを確認してください。</a:t>
            </a:r>
          </a:p>
          <a:p>
            <a:r>
              <a:rPr lang="en-US" altLang="ja-JP" sz="1400" i="1" dirty="0">
                <a:solidFill>
                  <a:schemeClr val="accent6"/>
                </a:solidFill>
              </a:rPr>
              <a:t>※</a:t>
            </a:r>
            <a:r>
              <a:rPr lang="ja-JP" altLang="en-US" sz="1400" i="1" dirty="0">
                <a:solidFill>
                  <a:schemeClr val="accent6"/>
                </a:solidFill>
              </a:rPr>
              <a:t>提案金額を実際の事業費が超過した場合の対応方針（例：「超過分はサービス開発事業者の自主財源にて負担し、実証を完遂する」等）を必ずスライド内に明記してください。</a:t>
            </a:r>
            <a:endParaRPr lang="en-US" altLang="ja-JP"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経費超過時の対応方針についても記載してください。</a:t>
            </a:r>
          </a:p>
        </p:txBody>
      </p:sp>
    </p:spTree>
    <p:extLst>
      <p:ext uri="{BB962C8B-B14F-4D97-AF65-F5344CB8AC3E}">
        <p14:creationId xmlns:p14="http://schemas.microsoft.com/office/powerpoint/2010/main" val="826977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ACB25834-E9CA-4819-9B76-20DC417CE8E6}"/>
              </a:ext>
            </a:extLst>
          </p:cNvPr>
          <p:cNvSpPr>
            <a:spLocks noGrp="1"/>
          </p:cNvSpPr>
          <p:nvPr>
            <p:ph type="title"/>
          </p:nvPr>
        </p:nvSpPr>
        <p:spPr>
          <a:solidFill>
            <a:schemeClr val="accent2">
              <a:lumMod val="20000"/>
              <a:lumOff val="80000"/>
            </a:schemeClr>
          </a:solidFill>
        </p:spPr>
        <p:txBody>
          <a:bodyPr/>
          <a:lstStyle/>
          <a:p>
            <a:r>
              <a:rPr lang="ja-JP" altLang="en-US" dirty="0"/>
              <a:t>様式</a:t>
            </a:r>
          </a:p>
        </p:txBody>
      </p:sp>
    </p:spTree>
    <p:extLst>
      <p:ext uri="{BB962C8B-B14F-4D97-AF65-F5344CB8AC3E}">
        <p14:creationId xmlns:p14="http://schemas.microsoft.com/office/powerpoint/2010/main" val="156890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5F3B0-7F6B-2146-9A14-CF3963A59643}"/>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F0E1551-FF41-D64E-5D5E-B308ADFEAAE4}"/>
              </a:ext>
            </a:extLst>
          </p:cNvPr>
          <p:cNvGraphicFramePr>
            <a:graphicFrameLocks/>
          </p:cNvGraphicFramePr>
          <p:nvPr>
            <p:custDataLst>
              <p:tags r:id="rId1"/>
            </p:custDataLst>
            <p:extLst>
              <p:ext uri="{D42A27DB-BD31-4B8C-83A1-F6EECF244321}">
                <p14:modId xmlns:p14="http://schemas.microsoft.com/office/powerpoint/2010/main" val="14122674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6" imgH="346" progId="TCLayout.ActiveDocument.1">
                  <p:embed/>
                </p:oleObj>
              </mc:Choice>
              <mc:Fallback>
                <p:oleObj name="think-cellスライド" r:id="rId3" imgW="346" imgH="34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C7223FB0-1F15-48EB-31DB-C081BF271B6F}"/>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１</a:t>
            </a:r>
            <a:r>
              <a:rPr lang="en-US" altLang="ja-JP" dirty="0">
                <a:solidFill>
                  <a:schemeClr val="tx1">
                    <a:lumMod val="75000"/>
                    <a:lumOff val="25000"/>
                  </a:schemeClr>
                </a:solidFill>
              </a:rPr>
              <a:t>.</a:t>
            </a:r>
            <a:r>
              <a:rPr lang="ja-JP" altLang="en-US" dirty="0">
                <a:solidFill>
                  <a:schemeClr val="tx1">
                    <a:lumMod val="75000"/>
                    <a:lumOff val="25000"/>
                  </a:schemeClr>
                </a:solidFill>
              </a:rPr>
              <a:t>実証事業の全体概要　（</a:t>
            </a:r>
            <a:r>
              <a:rPr lang="en-US" altLang="ja-JP" dirty="0">
                <a:solidFill>
                  <a:schemeClr val="tx1">
                    <a:lumMod val="75000"/>
                    <a:lumOff val="25000"/>
                  </a:schemeClr>
                </a:solidFill>
              </a:rPr>
              <a:t>1</a:t>
            </a:r>
            <a:r>
              <a:rPr lang="ja-JP" altLang="en-US" dirty="0">
                <a:solidFill>
                  <a:schemeClr val="tx1">
                    <a:lumMod val="75000"/>
                    <a:lumOff val="25000"/>
                  </a:schemeClr>
                </a:solidFill>
              </a:rPr>
              <a:t>）対象となる行政業務 </a:t>
            </a:r>
            <a:r>
              <a:rPr lang="en-US" altLang="ja-JP" dirty="0">
                <a:solidFill>
                  <a:schemeClr val="tx1">
                    <a:lumMod val="75000"/>
                    <a:lumOff val="25000"/>
                  </a:schemeClr>
                </a:solidFill>
              </a:rPr>
              <a:t>/</a:t>
            </a:r>
            <a:r>
              <a:rPr lang="ja-JP" altLang="en-US" dirty="0">
                <a:solidFill>
                  <a:schemeClr val="tx1">
                    <a:lumMod val="75000"/>
                    <a:lumOff val="25000"/>
                  </a:schemeClr>
                </a:solidFill>
              </a:rPr>
              <a:t>（</a:t>
            </a:r>
            <a:r>
              <a:rPr lang="en-US" altLang="ja-JP" dirty="0">
                <a:solidFill>
                  <a:schemeClr val="tx1">
                    <a:lumMod val="75000"/>
                    <a:lumOff val="25000"/>
                  </a:schemeClr>
                </a:solidFill>
              </a:rPr>
              <a:t>2</a:t>
            </a:r>
            <a:r>
              <a:rPr lang="ja-JP" altLang="en-US" dirty="0">
                <a:solidFill>
                  <a:schemeClr val="tx1">
                    <a:lumMod val="75000"/>
                    <a:lumOff val="25000"/>
                  </a:schemeClr>
                </a:solidFill>
              </a:rPr>
              <a:t>）現状の課題と目指す姿</a:t>
            </a:r>
            <a:endParaRPr kumimoji="1" lang="ja-JP" altLang="en-US" dirty="0"/>
          </a:p>
        </p:txBody>
      </p:sp>
      <p:sp>
        <p:nvSpPr>
          <p:cNvPr id="6" name="正方形/長方形 5">
            <a:extLst>
              <a:ext uri="{FF2B5EF4-FFF2-40B4-BE49-F238E27FC236}">
                <a16:creationId xmlns:a16="http://schemas.microsoft.com/office/drawing/2014/main" id="{F71C1F94-6599-6AF6-1935-8D3EC62A68D6}"/>
              </a:ext>
            </a:extLst>
          </p:cNvPr>
          <p:cNvSpPr/>
          <p:nvPr/>
        </p:nvSpPr>
        <p:spPr>
          <a:xfrm>
            <a:off x="208312" y="836614"/>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rtlCol="0" anchor="ctr"/>
          <a:lstStyle/>
          <a:p>
            <a:r>
              <a:rPr kumimoji="1" lang="ja-JP" altLang="en-US" sz="1600" b="1" dirty="0">
                <a:solidFill>
                  <a:schemeClr val="accent1"/>
                </a:solidFill>
              </a:rPr>
              <a:t>対象となる行政業務</a:t>
            </a:r>
          </a:p>
        </p:txBody>
      </p:sp>
      <p:sp>
        <p:nvSpPr>
          <p:cNvPr id="7" name="正方形/長方形 6">
            <a:extLst>
              <a:ext uri="{FF2B5EF4-FFF2-40B4-BE49-F238E27FC236}">
                <a16:creationId xmlns:a16="http://schemas.microsoft.com/office/drawing/2014/main" id="{B40E742A-E64A-6A9D-C35A-F9B8BD7138AC}"/>
              </a:ext>
            </a:extLst>
          </p:cNvPr>
          <p:cNvSpPr/>
          <p:nvPr/>
        </p:nvSpPr>
        <p:spPr>
          <a:xfrm>
            <a:off x="201000" y="1076247"/>
            <a:ext cx="9504000" cy="249721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kumimoji="1" lang="ja-JP" altLang="en-US" sz="1400" i="1" dirty="0">
                <a:solidFill>
                  <a:schemeClr val="accent6"/>
                </a:solidFill>
              </a:rPr>
              <a:t>本実証で</a:t>
            </a:r>
            <a:r>
              <a:rPr kumimoji="1" lang="en-US" altLang="ja-JP" sz="1400" i="1" dirty="0">
                <a:solidFill>
                  <a:schemeClr val="accent6"/>
                </a:solidFill>
              </a:rPr>
              <a:t>AI</a:t>
            </a:r>
            <a:r>
              <a:rPr kumimoji="1" lang="ja-JP" altLang="en-US" sz="1400" i="1" dirty="0">
                <a:solidFill>
                  <a:schemeClr val="accent6"/>
                </a:solidFill>
              </a:rPr>
              <a:t>を適用する具体的な行政業務の名称とその概要を記載してください。</a:t>
            </a:r>
            <a:endParaRPr kumimoji="1" lang="en-US" altLang="ja-JP" sz="1400" i="1" dirty="0">
              <a:solidFill>
                <a:schemeClr val="accent6"/>
              </a:solidFill>
            </a:endParaRPr>
          </a:p>
          <a:p>
            <a:pPr marL="285750" indent="-285750">
              <a:buFont typeface="Wingdings" panose="05000000000000000000" pitchFamily="2" charset="2"/>
              <a:buChar char="n"/>
            </a:pPr>
            <a:r>
              <a:rPr kumimoji="1" lang="ja-JP" altLang="en-US" sz="1400" i="1" dirty="0">
                <a:solidFill>
                  <a:schemeClr val="accent6"/>
                </a:solidFill>
              </a:rPr>
              <a:t>また、直接的・間接的な受益者（住民、行政職員など）を明記してください。</a:t>
            </a:r>
            <a:endParaRPr kumimoji="1" lang="en-US" altLang="ja-JP" sz="1400" i="1" dirty="0">
              <a:solidFill>
                <a:schemeClr val="accent6"/>
              </a:solidFill>
            </a:endParaRPr>
          </a:p>
          <a:p>
            <a:r>
              <a:rPr kumimoji="1" lang="en-US" altLang="ja-JP" sz="1400" i="1" dirty="0">
                <a:solidFill>
                  <a:schemeClr val="accent6"/>
                </a:solidFill>
              </a:rPr>
              <a:t>※</a:t>
            </a:r>
            <a:r>
              <a:rPr kumimoji="1" lang="ja-JP" altLang="en-US" sz="1400" i="1" dirty="0">
                <a:solidFill>
                  <a:schemeClr val="accent6"/>
                </a:solidFill>
              </a:rPr>
              <a:t>原則として実証自治体が業務遂行にあたり取得・保有しているデータをインプット情報とする業務を選定してください。</a:t>
            </a:r>
          </a:p>
          <a:p>
            <a:endParaRPr kumimoji="1" lang="ja-JP" altLang="en-US" sz="1400" i="1" dirty="0">
              <a:solidFill>
                <a:schemeClr val="tx1">
                  <a:lumMod val="85000"/>
                  <a:lumOff val="15000"/>
                </a:schemeClr>
              </a:solidFill>
            </a:endParaRPr>
          </a:p>
        </p:txBody>
      </p:sp>
      <p:sp>
        <p:nvSpPr>
          <p:cNvPr id="16" name="正方形/長方形 15">
            <a:extLst>
              <a:ext uri="{FF2B5EF4-FFF2-40B4-BE49-F238E27FC236}">
                <a16:creationId xmlns:a16="http://schemas.microsoft.com/office/drawing/2014/main" id="{C594085A-51F5-9785-9403-9CF8279F321B}"/>
              </a:ext>
            </a:extLst>
          </p:cNvPr>
          <p:cNvSpPr/>
          <p:nvPr/>
        </p:nvSpPr>
        <p:spPr>
          <a:xfrm>
            <a:off x="208312" y="3765430"/>
            <a:ext cx="5392760"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rtlCol="0" anchor="ctr"/>
          <a:lstStyle/>
          <a:p>
            <a:r>
              <a:rPr kumimoji="1" lang="ja-JP" altLang="en-US" sz="1600" b="1" dirty="0">
                <a:solidFill>
                  <a:schemeClr val="accent1"/>
                </a:solidFill>
              </a:rPr>
              <a:t>現状の課題と国産</a:t>
            </a:r>
            <a:r>
              <a:rPr kumimoji="1" lang="en-US" altLang="ja-JP" sz="1600" b="1" dirty="0">
                <a:solidFill>
                  <a:schemeClr val="accent1"/>
                </a:solidFill>
              </a:rPr>
              <a:t>AI</a:t>
            </a:r>
            <a:r>
              <a:rPr kumimoji="1" lang="ja-JP" altLang="en-US" sz="1600" b="1" dirty="0">
                <a:solidFill>
                  <a:schemeClr val="accent1"/>
                </a:solidFill>
              </a:rPr>
              <a:t>の活用が求められる背景、目指す姿</a:t>
            </a:r>
          </a:p>
        </p:txBody>
      </p:sp>
      <p:sp>
        <p:nvSpPr>
          <p:cNvPr id="17" name="正方形/長方形 16">
            <a:extLst>
              <a:ext uri="{FF2B5EF4-FFF2-40B4-BE49-F238E27FC236}">
                <a16:creationId xmlns:a16="http://schemas.microsoft.com/office/drawing/2014/main" id="{8A610C74-23B9-1F70-AE24-650F602F28F9}"/>
              </a:ext>
            </a:extLst>
          </p:cNvPr>
          <p:cNvSpPr/>
          <p:nvPr/>
        </p:nvSpPr>
        <p:spPr>
          <a:xfrm>
            <a:off x="201000" y="4005063"/>
            <a:ext cx="9504000" cy="244812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対象業務において現在直面している具体的な課題と当該課題に対して国産</a:t>
            </a:r>
            <a:r>
              <a:rPr lang="en-US" altLang="ja-JP" sz="1400" i="1" dirty="0">
                <a:solidFill>
                  <a:schemeClr val="accent6"/>
                </a:solidFill>
              </a:rPr>
              <a:t>AI</a:t>
            </a:r>
            <a:r>
              <a:rPr lang="ja-JP" altLang="en-US" sz="1400" i="1" dirty="0">
                <a:solidFill>
                  <a:schemeClr val="accent6"/>
                </a:solidFill>
              </a:rPr>
              <a:t>の活用が求められる背景（国産</a:t>
            </a:r>
            <a:r>
              <a:rPr lang="en-US" altLang="ja-JP" sz="1400" i="1" dirty="0">
                <a:solidFill>
                  <a:schemeClr val="accent6"/>
                </a:solidFill>
              </a:rPr>
              <a:t>AI</a:t>
            </a:r>
            <a:r>
              <a:rPr lang="ja-JP" altLang="en-US" sz="1400" i="1" dirty="0">
                <a:solidFill>
                  <a:schemeClr val="accent6"/>
                </a:solidFill>
              </a:rPr>
              <a:t>モデルの特性を含むがこの限りではない。）、本事業を通じて実現したい目指す姿を記載してください。</a:t>
            </a:r>
          </a:p>
          <a:p>
            <a:pPr marL="285750" indent="-285750">
              <a:buFont typeface="Wingdings" panose="05000000000000000000" pitchFamily="2" charset="2"/>
              <a:buChar char="n"/>
            </a:pPr>
            <a:r>
              <a:rPr lang="ja-JP" altLang="en-US" sz="1400" i="1" dirty="0">
                <a:solidFill>
                  <a:schemeClr val="accent6"/>
                </a:solidFill>
              </a:rPr>
              <a:t>課題を記載する際、現状生成</a:t>
            </a:r>
            <a:r>
              <a:rPr lang="en-US" altLang="ja-JP" sz="1400" i="1" dirty="0">
                <a:solidFill>
                  <a:schemeClr val="accent6"/>
                </a:solidFill>
              </a:rPr>
              <a:t>AI</a:t>
            </a:r>
            <a:r>
              <a:rPr lang="ja-JP" altLang="en-US" sz="1400" i="1" dirty="0">
                <a:solidFill>
                  <a:schemeClr val="accent6"/>
                </a:solidFill>
              </a:rPr>
              <a:t>活用が進展していない・活用余地があると思われる背景要因についても記載してください。</a:t>
            </a:r>
          </a:p>
          <a:p>
            <a:endParaRPr lang="ja-JP" altLang="en-US" sz="1400" i="1" dirty="0">
              <a:solidFill>
                <a:schemeClr val="accent6"/>
              </a:solidFill>
            </a:endParaRPr>
          </a:p>
        </p:txBody>
      </p:sp>
    </p:spTree>
    <p:extLst>
      <p:ext uri="{BB962C8B-B14F-4D97-AF65-F5344CB8AC3E}">
        <p14:creationId xmlns:p14="http://schemas.microsoft.com/office/powerpoint/2010/main" val="421400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A91C3-2356-05E0-1F69-2F868D9A9F0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D2B3A71-CC95-53AF-5670-6754F4D55203}"/>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１</a:t>
            </a:r>
            <a:r>
              <a:rPr lang="en-US" altLang="ja-JP" dirty="0">
                <a:solidFill>
                  <a:schemeClr val="tx1">
                    <a:lumMod val="75000"/>
                    <a:lumOff val="25000"/>
                  </a:schemeClr>
                </a:solidFill>
              </a:rPr>
              <a:t>.</a:t>
            </a:r>
            <a:r>
              <a:rPr lang="ja-JP" altLang="en-US" dirty="0">
                <a:solidFill>
                  <a:schemeClr val="tx1">
                    <a:lumMod val="75000"/>
                    <a:lumOff val="25000"/>
                  </a:schemeClr>
                </a:solidFill>
              </a:rPr>
              <a:t>実証事業の全体概要　（</a:t>
            </a:r>
            <a:r>
              <a:rPr lang="en-US" altLang="ja-JP" dirty="0">
                <a:solidFill>
                  <a:schemeClr val="tx1">
                    <a:lumMod val="75000"/>
                    <a:lumOff val="25000"/>
                  </a:schemeClr>
                </a:solidFill>
              </a:rPr>
              <a:t>3</a:t>
            </a:r>
            <a:r>
              <a:rPr lang="ja-JP" altLang="en-US" dirty="0">
                <a:solidFill>
                  <a:schemeClr val="tx1">
                    <a:lumMod val="75000"/>
                    <a:lumOff val="25000"/>
                  </a:schemeClr>
                </a:solidFill>
              </a:rPr>
              <a:t>）解決策の全体像 </a:t>
            </a:r>
            <a:r>
              <a:rPr lang="en-US" altLang="ja-JP" dirty="0">
                <a:solidFill>
                  <a:schemeClr val="tx1">
                    <a:lumMod val="75000"/>
                    <a:lumOff val="25000"/>
                  </a:schemeClr>
                </a:solidFill>
              </a:rPr>
              <a:t>/ </a:t>
            </a:r>
            <a:r>
              <a:rPr lang="ja-JP" altLang="en-US" dirty="0">
                <a:solidFill>
                  <a:schemeClr val="tx1">
                    <a:lumMod val="75000"/>
                    <a:lumOff val="25000"/>
                  </a:schemeClr>
                </a:solidFill>
              </a:rPr>
              <a:t>（</a:t>
            </a:r>
            <a:r>
              <a:rPr lang="en-US" altLang="ja-JP" dirty="0">
                <a:solidFill>
                  <a:schemeClr val="tx1">
                    <a:lumMod val="75000"/>
                    <a:lumOff val="25000"/>
                  </a:schemeClr>
                </a:solidFill>
              </a:rPr>
              <a:t>4</a:t>
            </a:r>
            <a:r>
              <a:rPr lang="ja-JP" altLang="en-US" dirty="0">
                <a:solidFill>
                  <a:schemeClr val="tx1">
                    <a:lumMod val="75000"/>
                    <a:lumOff val="25000"/>
                  </a:schemeClr>
                </a:solidFill>
              </a:rPr>
              <a:t>）想定されるモニタリング指標</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69C56EEC-A8C4-CB28-C9F6-BA13A7C5ED25}"/>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6" name="正方形/長方形 5">
            <a:extLst>
              <a:ext uri="{FF2B5EF4-FFF2-40B4-BE49-F238E27FC236}">
                <a16:creationId xmlns:a16="http://schemas.microsoft.com/office/drawing/2014/main" id="{67384CC5-DB1E-8E92-B030-A996594FB41E}"/>
              </a:ext>
            </a:extLst>
          </p:cNvPr>
          <p:cNvSpPr/>
          <p:nvPr/>
        </p:nvSpPr>
        <p:spPr>
          <a:xfrm>
            <a:off x="201000" y="1196752"/>
            <a:ext cx="4319952" cy="3312368"/>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課題解決のために、実証</a:t>
            </a:r>
            <a:r>
              <a:rPr lang="en-US" altLang="ja-JP" sz="1400" i="1" dirty="0">
                <a:solidFill>
                  <a:schemeClr val="accent6"/>
                </a:solidFill>
              </a:rPr>
              <a:t>AI</a:t>
            </a:r>
            <a:r>
              <a:rPr lang="ja-JP" altLang="en-US" sz="1400" i="1" dirty="0">
                <a:solidFill>
                  <a:schemeClr val="accent6"/>
                </a:solidFill>
              </a:rPr>
              <a:t>のどのような機能を用いて、どのようなサービス・システムを構築・提供するのか記載してください。</a:t>
            </a:r>
          </a:p>
          <a:p>
            <a:pPr marL="285750" indent="-285750">
              <a:buFont typeface="Wingdings" panose="05000000000000000000" pitchFamily="2" charset="2"/>
              <a:buChar char="n"/>
            </a:pPr>
            <a:r>
              <a:rPr lang="ja-JP" altLang="en-US" sz="1400" i="1" dirty="0">
                <a:solidFill>
                  <a:schemeClr val="accent6"/>
                </a:solidFill>
              </a:rPr>
              <a:t>特に、「（２）現状の課題と国産</a:t>
            </a:r>
            <a:r>
              <a:rPr lang="en-US" altLang="ja-JP" sz="1400" i="1" dirty="0">
                <a:solidFill>
                  <a:schemeClr val="accent6"/>
                </a:solidFill>
              </a:rPr>
              <a:t>AI</a:t>
            </a:r>
            <a:r>
              <a:rPr lang="ja-JP" altLang="en-US" sz="1400" i="1" dirty="0">
                <a:solidFill>
                  <a:schemeClr val="accent6"/>
                </a:solidFill>
              </a:rPr>
              <a:t>の活用が求められる背景、目指す姿」の記載事項を踏まえ、国産</a:t>
            </a:r>
            <a:r>
              <a:rPr lang="en-US" altLang="ja-JP" sz="1400" i="1" dirty="0">
                <a:solidFill>
                  <a:schemeClr val="accent6"/>
                </a:solidFill>
              </a:rPr>
              <a:t>AI</a:t>
            </a:r>
            <a:r>
              <a:rPr lang="ja-JP" altLang="en-US" sz="1400" i="1" dirty="0">
                <a:solidFill>
                  <a:schemeClr val="accent6"/>
                </a:solidFill>
              </a:rPr>
              <a:t>を活用したサービス導入と当該業務との適合性についても整理してください。</a:t>
            </a:r>
          </a:p>
        </p:txBody>
      </p:sp>
      <p:sp>
        <p:nvSpPr>
          <p:cNvPr id="5" name="正方形/長方形 4">
            <a:extLst>
              <a:ext uri="{FF2B5EF4-FFF2-40B4-BE49-F238E27FC236}">
                <a16:creationId xmlns:a16="http://schemas.microsoft.com/office/drawing/2014/main" id="{41498F7B-E17B-82DA-E127-27E04752ADBE}"/>
              </a:ext>
            </a:extLst>
          </p:cNvPr>
          <p:cNvSpPr/>
          <p:nvPr/>
        </p:nvSpPr>
        <p:spPr>
          <a:xfrm>
            <a:off x="208312" y="4648622"/>
            <a:ext cx="6688904"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想定されるモニタリング評価指標（定量的な</a:t>
            </a:r>
            <a:r>
              <a:rPr lang="en-US" altLang="ja-JP" b="1" dirty="0">
                <a:solidFill>
                  <a:schemeClr val="accent1"/>
                </a:solidFill>
              </a:rPr>
              <a:t>KPI</a:t>
            </a:r>
            <a:r>
              <a:rPr lang="ja-JP" altLang="en-US" b="1" dirty="0">
                <a:solidFill>
                  <a:schemeClr val="accent1"/>
                </a:solidFill>
              </a:rPr>
              <a:t>、</a:t>
            </a:r>
            <a:r>
              <a:rPr lang="en-US" altLang="ja-JP" b="1" dirty="0">
                <a:solidFill>
                  <a:schemeClr val="accent1"/>
                </a:solidFill>
              </a:rPr>
              <a:t>KGI</a:t>
            </a:r>
            <a:r>
              <a:rPr lang="ja-JP" altLang="en-US" b="1" dirty="0">
                <a:solidFill>
                  <a:schemeClr val="accent1"/>
                </a:solidFill>
              </a:rPr>
              <a:t>等のアウトカム）</a:t>
            </a:r>
            <a:endParaRPr kumimoji="1" lang="ja-JP" altLang="en-US" b="1" dirty="0">
              <a:solidFill>
                <a:schemeClr val="accent1"/>
              </a:solidFill>
            </a:endParaRPr>
          </a:p>
        </p:txBody>
      </p:sp>
      <p:sp>
        <p:nvSpPr>
          <p:cNvPr id="7" name="正方形/長方形 6">
            <a:extLst>
              <a:ext uri="{FF2B5EF4-FFF2-40B4-BE49-F238E27FC236}">
                <a16:creationId xmlns:a16="http://schemas.microsoft.com/office/drawing/2014/main" id="{45DFD005-0F62-2D49-3675-42CEBDCD2A41}"/>
              </a:ext>
            </a:extLst>
          </p:cNvPr>
          <p:cNvSpPr/>
          <p:nvPr/>
        </p:nvSpPr>
        <p:spPr>
          <a:xfrm>
            <a:off x="201000" y="4944744"/>
            <a:ext cx="9504000" cy="150844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実証事業の成果を測るための具体的な指標（業務時間削減など）と、実証用</a:t>
            </a:r>
            <a:r>
              <a:rPr lang="en-US" altLang="ja-JP" sz="1400" i="1" dirty="0">
                <a:solidFill>
                  <a:schemeClr val="accent6"/>
                </a:solidFill>
              </a:rPr>
              <a:t>AI</a:t>
            </a:r>
            <a:r>
              <a:rPr lang="ja-JP" altLang="en-US" sz="1400" i="1" dirty="0">
                <a:solidFill>
                  <a:schemeClr val="accent6"/>
                </a:solidFill>
              </a:rPr>
              <a:t>と比較用</a:t>
            </a:r>
            <a:r>
              <a:rPr lang="en-US" altLang="ja-JP" sz="1400" i="1" dirty="0">
                <a:solidFill>
                  <a:schemeClr val="accent6"/>
                </a:solidFill>
              </a:rPr>
              <a:t>AI</a:t>
            </a:r>
            <a:r>
              <a:rPr lang="ja-JP" altLang="en-US" sz="1400" i="1" dirty="0">
                <a:solidFill>
                  <a:schemeClr val="accent6"/>
                </a:solidFill>
              </a:rPr>
              <a:t>を比較するための評価指標（正答率、ハルシネーション発生率等）を記載してください。</a:t>
            </a:r>
          </a:p>
          <a:p>
            <a:pPr marL="285750" indent="-285750">
              <a:buFont typeface="Wingdings" panose="05000000000000000000" pitchFamily="2" charset="2"/>
              <a:buChar char="n"/>
            </a:pPr>
            <a:r>
              <a:rPr lang="en-US" altLang="ja-JP" sz="1400" i="1" dirty="0">
                <a:solidFill>
                  <a:schemeClr val="accent6"/>
                </a:solidFill>
              </a:rPr>
              <a:t>AI</a:t>
            </a:r>
            <a:r>
              <a:rPr lang="ja-JP" altLang="en-US" sz="1400" i="1" dirty="0">
                <a:solidFill>
                  <a:schemeClr val="accent6"/>
                </a:solidFill>
              </a:rPr>
              <a:t>導入前後比の評価指標だけでなく、実証用</a:t>
            </a:r>
            <a:r>
              <a:rPr lang="en-US" altLang="ja-JP" sz="1400" i="1" dirty="0">
                <a:solidFill>
                  <a:schemeClr val="accent6"/>
                </a:solidFill>
              </a:rPr>
              <a:t>AI</a:t>
            </a:r>
            <a:r>
              <a:rPr lang="ja-JP" altLang="en-US" sz="1400" i="1" dirty="0">
                <a:solidFill>
                  <a:schemeClr val="accent6"/>
                </a:solidFill>
              </a:rPr>
              <a:t>と比較用</a:t>
            </a:r>
            <a:r>
              <a:rPr lang="en-US" altLang="ja-JP" sz="1400" i="1" dirty="0">
                <a:solidFill>
                  <a:schemeClr val="accent6"/>
                </a:solidFill>
              </a:rPr>
              <a:t>AI</a:t>
            </a:r>
            <a:r>
              <a:rPr lang="ja-JP" altLang="en-US" sz="1400" i="1" dirty="0">
                <a:solidFill>
                  <a:schemeClr val="accent6"/>
                </a:solidFill>
              </a:rPr>
              <a:t>とを比較するための評価指標を含みます。</a:t>
            </a:r>
          </a:p>
        </p:txBody>
      </p:sp>
      <p:sp>
        <p:nvSpPr>
          <p:cNvPr id="8" name="正方形/長方形 7">
            <a:extLst>
              <a:ext uri="{FF2B5EF4-FFF2-40B4-BE49-F238E27FC236}">
                <a16:creationId xmlns:a16="http://schemas.microsoft.com/office/drawing/2014/main" id="{4AF9AA11-AE0B-0C5A-B4EE-3E064DA0BB83}"/>
              </a:ext>
            </a:extLst>
          </p:cNvPr>
          <p:cNvSpPr/>
          <p:nvPr/>
        </p:nvSpPr>
        <p:spPr>
          <a:xfrm>
            <a:off x="208312" y="860862"/>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解決策の全体像とシステム構成</a:t>
            </a:r>
            <a:endParaRPr kumimoji="1" lang="ja-JP" altLang="en-US" b="1" dirty="0">
              <a:solidFill>
                <a:schemeClr val="accent1"/>
              </a:solidFill>
            </a:endParaRPr>
          </a:p>
        </p:txBody>
      </p:sp>
      <p:sp>
        <p:nvSpPr>
          <p:cNvPr id="9" name="正方形/長方形 8">
            <a:extLst>
              <a:ext uri="{FF2B5EF4-FFF2-40B4-BE49-F238E27FC236}">
                <a16:creationId xmlns:a16="http://schemas.microsoft.com/office/drawing/2014/main" id="{119F0BFA-20BE-5300-15B1-983690659983}"/>
              </a:ext>
            </a:extLst>
          </p:cNvPr>
          <p:cNvSpPr/>
          <p:nvPr/>
        </p:nvSpPr>
        <p:spPr>
          <a:xfrm>
            <a:off x="4649003" y="1196752"/>
            <a:ext cx="5056972" cy="3312368"/>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実証</a:t>
            </a:r>
            <a:r>
              <a:rPr lang="en-US" altLang="ja-JP" sz="1400" i="1" dirty="0">
                <a:solidFill>
                  <a:schemeClr val="accent6"/>
                </a:solidFill>
              </a:rPr>
              <a:t>AI</a:t>
            </a:r>
            <a:r>
              <a:rPr lang="ja-JP" altLang="en-US" sz="1400" i="1" dirty="0">
                <a:solidFill>
                  <a:schemeClr val="accent6"/>
                </a:solidFill>
              </a:rPr>
              <a:t>、比較用</a:t>
            </a:r>
            <a:r>
              <a:rPr lang="en-US" altLang="ja-JP" sz="1400" i="1" dirty="0">
                <a:solidFill>
                  <a:schemeClr val="accent6"/>
                </a:solidFill>
              </a:rPr>
              <a:t>AI</a:t>
            </a:r>
            <a:r>
              <a:rPr lang="ja-JP" altLang="en-US" sz="1400" i="1" dirty="0">
                <a:solidFill>
                  <a:schemeClr val="accent6"/>
                </a:solidFill>
              </a:rPr>
              <a:t>、自治体内システム等をどのように連携させるか、データの流れが視覚的にわかるシステム全体の構成図をここに記載してください。</a:t>
            </a:r>
            <a:endParaRPr lang="en-US" altLang="ja-JP"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レイアウトは適宜微修正を加えて構いません。</a:t>
            </a:r>
          </a:p>
        </p:txBody>
      </p:sp>
    </p:spTree>
    <p:extLst>
      <p:ext uri="{BB962C8B-B14F-4D97-AF65-F5344CB8AC3E}">
        <p14:creationId xmlns:p14="http://schemas.microsoft.com/office/powerpoint/2010/main" val="1580360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44E42-6FC2-4105-E239-3D322F11AFA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8879DC3-D33F-7F75-0FB8-E184D8D629C0}"/>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２</a:t>
            </a:r>
            <a:r>
              <a:rPr lang="en-US" altLang="ja-JP" dirty="0">
                <a:solidFill>
                  <a:schemeClr val="tx1">
                    <a:lumMod val="75000"/>
                    <a:lumOff val="25000"/>
                  </a:schemeClr>
                </a:solidFill>
              </a:rPr>
              <a:t>.</a:t>
            </a:r>
            <a:r>
              <a:rPr lang="ja-JP" altLang="en-US" dirty="0">
                <a:solidFill>
                  <a:schemeClr val="tx1">
                    <a:lumMod val="75000"/>
                    <a:lumOff val="25000"/>
                  </a:schemeClr>
                </a:solidFill>
              </a:rPr>
              <a:t>必須要件の適合状況</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C9E2F1AA-2655-EB79-54DB-519027308EAC}"/>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75F5EE8C-DF40-30B6-BA04-CEDE02A94C63}"/>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実証</a:t>
            </a:r>
            <a:r>
              <a:rPr kumimoji="1" lang="en-US" altLang="ja-JP" b="1" dirty="0">
                <a:solidFill>
                  <a:schemeClr val="accent1"/>
                </a:solidFill>
              </a:rPr>
              <a:t>AI</a:t>
            </a:r>
            <a:r>
              <a:rPr kumimoji="1" lang="ja-JP" altLang="en-US" b="1" dirty="0">
                <a:solidFill>
                  <a:schemeClr val="accent1"/>
                </a:solidFill>
              </a:rPr>
              <a:t>および関連サービスの要件適合状況</a:t>
            </a:r>
          </a:p>
        </p:txBody>
      </p:sp>
      <p:sp>
        <p:nvSpPr>
          <p:cNvPr id="14" name="正方形/長方形 13">
            <a:extLst>
              <a:ext uri="{FF2B5EF4-FFF2-40B4-BE49-F238E27FC236}">
                <a16:creationId xmlns:a16="http://schemas.microsoft.com/office/drawing/2014/main" id="{BAED48EF-2953-CF70-58B4-1228D1F08370}"/>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使用する国産</a:t>
            </a:r>
            <a:r>
              <a:rPr lang="en-US" altLang="ja-JP" sz="1400" i="1" dirty="0">
                <a:solidFill>
                  <a:schemeClr val="accent6"/>
                </a:solidFill>
              </a:rPr>
              <a:t>LLM</a:t>
            </a:r>
            <a:r>
              <a:rPr lang="ja-JP" altLang="en-US" sz="1400" i="1" dirty="0">
                <a:solidFill>
                  <a:schemeClr val="accent6"/>
                </a:solidFill>
              </a:rPr>
              <a:t>（大規模言語モデル）や</a:t>
            </a:r>
            <a:r>
              <a:rPr lang="en-US" altLang="ja-JP" sz="1400" i="1" dirty="0">
                <a:solidFill>
                  <a:schemeClr val="accent6"/>
                </a:solidFill>
              </a:rPr>
              <a:t>SLM</a:t>
            </a:r>
            <a:r>
              <a:rPr lang="ja-JP" altLang="en-US" sz="1400" i="1" dirty="0">
                <a:solidFill>
                  <a:schemeClr val="accent6"/>
                </a:solidFill>
              </a:rPr>
              <a:t>（小規模言語モデル）の名称を記載し、公募要領で求められる以下の要件への適合状況を記載してください。</a:t>
            </a:r>
            <a:endParaRPr lang="en-US" altLang="ja-JP" sz="1400" i="1" dirty="0">
              <a:solidFill>
                <a:schemeClr val="accent6"/>
              </a:solidFill>
            </a:endParaRPr>
          </a:p>
          <a:p>
            <a:pPr marL="285750" indent="-285750">
              <a:buFont typeface="Wingdings" panose="05000000000000000000" pitchFamily="2" charset="2"/>
              <a:buChar char="n"/>
            </a:pPr>
            <a:r>
              <a:rPr lang="ja-JP" altLang="ja-JP" sz="1400" i="1" dirty="0">
                <a:solidFill>
                  <a:schemeClr val="accent6"/>
                </a:solidFill>
              </a:rPr>
              <a:t>実証</a:t>
            </a:r>
            <a:r>
              <a:rPr lang="en-US" altLang="ja-JP" sz="1400" i="1" dirty="0">
                <a:solidFill>
                  <a:schemeClr val="accent6"/>
                </a:solidFill>
              </a:rPr>
              <a:t>AI</a:t>
            </a:r>
            <a:r>
              <a:rPr lang="ja-JP" altLang="ja-JP" sz="1400" i="1" dirty="0">
                <a:solidFill>
                  <a:schemeClr val="accent6"/>
                </a:solidFill>
              </a:rPr>
              <a:t>で用いられる計算リソースを含めて適合状況を記載してください。</a:t>
            </a:r>
            <a:br>
              <a:rPr lang="en-US" altLang="ja-JP" sz="1400" i="1" dirty="0">
                <a:solidFill>
                  <a:schemeClr val="accent6"/>
                </a:solidFill>
              </a:rPr>
            </a:br>
            <a:endParaRPr lang="ja-JP" altLang="en-US" sz="1400" i="1" dirty="0">
              <a:solidFill>
                <a:schemeClr val="accent6"/>
              </a:solidFill>
            </a:endParaRPr>
          </a:p>
          <a:p>
            <a:r>
              <a:rPr lang="ja-JP" altLang="en-US" sz="1400" i="1" dirty="0">
                <a:solidFill>
                  <a:schemeClr val="accent6"/>
                </a:solidFill>
              </a:rPr>
              <a:t>　①国内開発モデルであることおよび国内完結・データ主権の確保が担保できていること　</a:t>
            </a:r>
          </a:p>
          <a:p>
            <a:r>
              <a:rPr lang="ja-JP" altLang="en-US" sz="1400" i="1" dirty="0">
                <a:solidFill>
                  <a:schemeClr val="accent6"/>
                </a:solidFill>
              </a:rPr>
              <a:t>　②情報の漏洩や不適切な学習利用を防止する保護方策の実施状況</a:t>
            </a:r>
          </a:p>
        </p:txBody>
      </p:sp>
    </p:spTree>
    <p:extLst>
      <p:ext uri="{BB962C8B-B14F-4D97-AF65-F5344CB8AC3E}">
        <p14:creationId xmlns:p14="http://schemas.microsoft.com/office/powerpoint/2010/main" val="1458583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18C57-E97B-85F7-6B46-18F6D3AEC83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5A95B06-437A-CB4A-2B24-C7CF636EB17F}"/>
              </a:ext>
            </a:extLst>
          </p:cNvPr>
          <p:cNvSpPr>
            <a:spLocks noGrp="1"/>
          </p:cNvSpPr>
          <p:nvPr>
            <p:ph type="title"/>
          </p:nvPr>
        </p:nvSpPr>
        <p:spPr>
          <a:xfrm>
            <a:off x="187270" y="259200"/>
            <a:ext cx="9504000" cy="380480"/>
          </a:xfrm>
        </p:spPr>
        <p:txBody>
          <a:bodyPr vert="horz" rIns="0">
            <a:spAutoFit/>
          </a:bodyPr>
          <a:lstStyle/>
          <a:p>
            <a:r>
              <a:rPr lang="ja-JP" altLang="en-US" dirty="0">
                <a:solidFill>
                  <a:schemeClr val="tx1">
                    <a:lumMod val="75000"/>
                    <a:lumOff val="25000"/>
                  </a:schemeClr>
                </a:solidFill>
              </a:rPr>
              <a:t>２</a:t>
            </a:r>
            <a:r>
              <a:rPr lang="en-US" altLang="ja-JP" dirty="0">
                <a:solidFill>
                  <a:schemeClr val="tx1">
                    <a:lumMod val="75000"/>
                    <a:lumOff val="25000"/>
                  </a:schemeClr>
                </a:solidFill>
              </a:rPr>
              <a:t>.</a:t>
            </a:r>
            <a:r>
              <a:rPr lang="ja-JP" altLang="en-US" dirty="0">
                <a:solidFill>
                  <a:schemeClr val="tx1">
                    <a:lumMod val="75000"/>
                    <a:lumOff val="25000"/>
                  </a:schemeClr>
                </a:solidFill>
              </a:rPr>
              <a:t>必須要件の適合状況</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FFD07F17-9B1A-969D-3F77-3F100770E956}"/>
              </a:ext>
            </a:extLst>
          </p:cNvPr>
          <p:cNvSpPr txBox="1">
            <a:spLocks/>
          </p:cNvSpPr>
          <p:nvPr/>
        </p:nvSpPr>
        <p:spPr>
          <a:xfrm>
            <a:off x="18727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E9D81A0B-B2C4-D336-C3CE-805C6C77583C}"/>
              </a:ext>
            </a:extLst>
          </p:cNvPr>
          <p:cNvSpPr/>
          <p:nvPr/>
        </p:nvSpPr>
        <p:spPr>
          <a:xfrm>
            <a:off x="19458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開発するサービス・システム全般の要件適合状況</a:t>
            </a:r>
          </a:p>
        </p:txBody>
      </p:sp>
      <p:sp>
        <p:nvSpPr>
          <p:cNvPr id="14" name="正方形/長方形 13">
            <a:extLst>
              <a:ext uri="{FF2B5EF4-FFF2-40B4-BE49-F238E27FC236}">
                <a16:creationId xmlns:a16="http://schemas.microsoft.com/office/drawing/2014/main" id="{9B0B38E9-38C0-DA9F-5CF8-72570CE08DA4}"/>
              </a:ext>
            </a:extLst>
          </p:cNvPr>
          <p:cNvSpPr/>
          <p:nvPr/>
        </p:nvSpPr>
        <p:spPr>
          <a:xfrm>
            <a:off x="201528" y="1144928"/>
            <a:ext cx="9504000" cy="3364192"/>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以下の要件項目に関するシステム環境全体としての要件適合状況を記載してください。</a:t>
            </a:r>
          </a:p>
          <a:p>
            <a:endParaRPr lang="en-US" altLang="ja-JP" sz="1400" i="1" dirty="0">
              <a:solidFill>
                <a:schemeClr val="accent6"/>
              </a:solidFill>
            </a:endParaRPr>
          </a:p>
          <a:p>
            <a:r>
              <a:rPr lang="ja-JP" altLang="en-US" sz="1400" i="1" dirty="0">
                <a:solidFill>
                  <a:schemeClr val="accent6"/>
                </a:solidFill>
              </a:rPr>
              <a:t>　①ネットワーク・インフラ環境：実証自治体の庁内ネットワーク（</a:t>
            </a:r>
            <a:r>
              <a:rPr lang="en-US" altLang="ja-JP" sz="1400" i="1" dirty="0">
                <a:solidFill>
                  <a:schemeClr val="accent6"/>
                </a:solidFill>
              </a:rPr>
              <a:t>LGWAN</a:t>
            </a:r>
            <a:r>
              <a:rPr lang="ja-JP" altLang="en-US" sz="1400" i="1" dirty="0">
                <a:solidFill>
                  <a:schemeClr val="accent6"/>
                </a:solidFill>
              </a:rPr>
              <a:t>等）からどのように安全に利用するか。ガバメントクラウド上の推論環境での動作想定や、</a:t>
            </a:r>
            <a:r>
              <a:rPr lang="en-US" altLang="ja-JP" sz="1400" i="1" dirty="0">
                <a:solidFill>
                  <a:schemeClr val="accent6"/>
                </a:solidFill>
              </a:rPr>
              <a:t>ISMAP</a:t>
            </a:r>
            <a:r>
              <a:rPr lang="ja-JP" altLang="en-US" sz="1400" i="1" dirty="0">
                <a:solidFill>
                  <a:schemeClr val="accent6"/>
                </a:solidFill>
              </a:rPr>
              <a:t>の取得（または手続開始）・</a:t>
            </a:r>
            <a:r>
              <a:rPr lang="en-US" altLang="ja-JP" sz="1400" i="1" dirty="0">
                <a:solidFill>
                  <a:schemeClr val="accent6"/>
                </a:solidFill>
              </a:rPr>
              <a:t>DMP</a:t>
            </a:r>
            <a:r>
              <a:rPr lang="ja-JP" altLang="en-US" sz="1400" i="1" dirty="0">
                <a:solidFill>
                  <a:schemeClr val="accent6"/>
                </a:solidFill>
              </a:rPr>
              <a:t>掲載状況について記載してください。</a:t>
            </a:r>
          </a:p>
          <a:p>
            <a:endParaRPr lang="en-US" altLang="ja-JP" sz="1400" i="1" dirty="0">
              <a:solidFill>
                <a:schemeClr val="accent6"/>
              </a:solidFill>
            </a:endParaRPr>
          </a:p>
          <a:p>
            <a:r>
              <a:rPr lang="ja-JP" altLang="en-US" sz="1400" i="1" dirty="0">
                <a:solidFill>
                  <a:schemeClr val="accent6"/>
                </a:solidFill>
              </a:rPr>
              <a:t>　②セキュリティ・ログ機能：自治体機密性</a:t>
            </a:r>
            <a:r>
              <a:rPr lang="en-US" altLang="ja-JP" sz="1400" i="1" dirty="0">
                <a:solidFill>
                  <a:schemeClr val="accent6"/>
                </a:solidFill>
              </a:rPr>
              <a:t>3B</a:t>
            </a:r>
            <a:r>
              <a:rPr lang="ja-JP" altLang="en-US" sz="1400" i="1" dirty="0">
                <a:solidFill>
                  <a:schemeClr val="accent6"/>
                </a:solidFill>
              </a:rPr>
              <a:t>情報を扱う上でのセキュリティ対策、マイナンバー等機微情報が入力された際の「自動検知・マスキング・送信ブロック機能」の実装方法、および「誰が・いつ・何を」入力・出力したかを改ざん不可能な状態で保存・一括出力する機能について記載してください。</a:t>
            </a:r>
          </a:p>
        </p:txBody>
      </p:sp>
      <p:sp>
        <p:nvSpPr>
          <p:cNvPr id="5" name="正方形/長方形 4">
            <a:extLst>
              <a:ext uri="{FF2B5EF4-FFF2-40B4-BE49-F238E27FC236}">
                <a16:creationId xmlns:a16="http://schemas.microsoft.com/office/drawing/2014/main" id="{BF5C3691-6F36-1C72-134C-AEC3AB16B56F}"/>
              </a:ext>
            </a:extLst>
          </p:cNvPr>
          <p:cNvSpPr/>
          <p:nvPr/>
        </p:nvSpPr>
        <p:spPr>
          <a:xfrm>
            <a:off x="194582" y="4555310"/>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知的財産権・損害賠償補償の要件適合状況</a:t>
            </a:r>
          </a:p>
        </p:txBody>
      </p:sp>
      <p:sp>
        <p:nvSpPr>
          <p:cNvPr id="6" name="正方形/長方形 5">
            <a:extLst>
              <a:ext uri="{FF2B5EF4-FFF2-40B4-BE49-F238E27FC236}">
                <a16:creationId xmlns:a16="http://schemas.microsoft.com/office/drawing/2014/main" id="{C10B3B75-FF1B-C904-0B19-79A8DED9095E}"/>
              </a:ext>
            </a:extLst>
          </p:cNvPr>
          <p:cNvSpPr/>
          <p:nvPr/>
        </p:nvSpPr>
        <p:spPr>
          <a:xfrm>
            <a:off x="201528" y="4841134"/>
            <a:ext cx="9504000" cy="1612053"/>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en-US" altLang="ja-JP" sz="1400" i="1" dirty="0">
                <a:solidFill>
                  <a:schemeClr val="accent6"/>
                </a:solidFill>
              </a:rPr>
              <a:t>AI</a:t>
            </a:r>
            <a:r>
              <a:rPr lang="ja-JP" altLang="en-US" sz="1400" i="1" dirty="0">
                <a:solidFill>
                  <a:schemeClr val="accent6"/>
                </a:solidFill>
              </a:rPr>
              <a:t>生成物が第三者の著作権等を侵害したと訴えられた際、ベンダーが損害賠償等を補償する条項（利用規約等）の有無と内容を記載してください。</a:t>
            </a:r>
          </a:p>
        </p:txBody>
      </p:sp>
    </p:spTree>
    <p:extLst>
      <p:ext uri="{BB962C8B-B14F-4D97-AF65-F5344CB8AC3E}">
        <p14:creationId xmlns:p14="http://schemas.microsoft.com/office/powerpoint/2010/main" val="1481443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B3CE1-505F-14FF-DA2C-2BDCA364BE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6FED977-B887-CDE4-7426-542413377B97}"/>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FF09EC8D-A551-7D17-781F-D979879F67B6}"/>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B600DC30-F021-2B84-410B-C6227EAA11C6}"/>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ユーザ機関の業務詳細を把握するための計画・手法</a:t>
            </a:r>
          </a:p>
        </p:txBody>
      </p:sp>
      <p:sp>
        <p:nvSpPr>
          <p:cNvPr id="14" name="正方形/長方形 13">
            <a:extLst>
              <a:ext uri="{FF2B5EF4-FFF2-40B4-BE49-F238E27FC236}">
                <a16:creationId xmlns:a16="http://schemas.microsoft.com/office/drawing/2014/main" id="{5B1DFB43-1D15-0546-698D-ECF16D640DE0}"/>
              </a:ext>
            </a:extLst>
          </p:cNvPr>
          <p:cNvSpPr/>
          <p:nvPr/>
        </p:nvSpPr>
        <p:spPr>
          <a:xfrm>
            <a:off x="215258" y="1144928"/>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5" name="正方形/長方形 4">
            <a:extLst>
              <a:ext uri="{FF2B5EF4-FFF2-40B4-BE49-F238E27FC236}">
                <a16:creationId xmlns:a16="http://schemas.microsoft.com/office/drawing/2014/main" id="{B8958500-C222-3C08-B712-9CBE8B10EE6B}"/>
              </a:ext>
            </a:extLst>
          </p:cNvPr>
          <p:cNvSpPr/>
          <p:nvPr/>
        </p:nvSpPr>
        <p:spPr>
          <a:xfrm>
            <a:off x="208312" y="2762758"/>
            <a:ext cx="697693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サービス開発におけるユーザ機関との仕様すり合わせ及び改善の計画・手法</a:t>
            </a:r>
          </a:p>
        </p:txBody>
      </p:sp>
      <p:sp>
        <p:nvSpPr>
          <p:cNvPr id="6" name="正方形/長方形 5">
            <a:extLst>
              <a:ext uri="{FF2B5EF4-FFF2-40B4-BE49-F238E27FC236}">
                <a16:creationId xmlns:a16="http://schemas.microsoft.com/office/drawing/2014/main" id="{E503CB2D-74F6-3D38-BC2F-230C6E615E16}"/>
              </a:ext>
            </a:extLst>
          </p:cNvPr>
          <p:cNvSpPr/>
          <p:nvPr/>
        </p:nvSpPr>
        <p:spPr>
          <a:xfrm>
            <a:off x="215258" y="3030791"/>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7" name="正方形/長方形 6">
            <a:extLst>
              <a:ext uri="{FF2B5EF4-FFF2-40B4-BE49-F238E27FC236}">
                <a16:creationId xmlns:a16="http://schemas.microsoft.com/office/drawing/2014/main" id="{F4AF1241-2F44-4F9F-42A0-CD7090E4C758}"/>
              </a:ext>
            </a:extLst>
          </p:cNvPr>
          <p:cNvSpPr/>
          <p:nvPr/>
        </p:nvSpPr>
        <p:spPr>
          <a:xfrm>
            <a:off x="208312" y="4677020"/>
            <a:ext cx="4672680"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比較用</a:t>
            </a:r>
            <a:r>
              <a:rPr kumimoji="1" lang="en-US" altLang="ja-JP" b="1" dirty="0">
                <a:solidFill>
                  <a:schemeClr val="accent1"/>
                </a:solidFill>
              </a:rPr>
              <a:t>AI</a:t>
            </a:r>
            <a:r>
              <a:rPr kumimoji="1" lang="ja-JP" altLang="en-US" b="1" dirty="0">
                <a:solidFill>
                  <a:schemeClr val="accent1"/>
                </a:solidFill>
              </a:rPr>
              <a:t>を用いた実証</a:t>
            </a:r>
            <a:r>
              <a:rPr kumimoji="1" lang="en-US" altLang="ja-JP" b="1" dirty="0">
                <a:solidFill>
                  <a:schemeClr val="accent1"/>
                </a:solidFill>
              </a:rPr>
              <a:t>AI</a:t>
            </a:r>
            <a:r>
              <a:rPr kumimoji="1" lang="ja-JP" altLang="en-US" b="1" dirty="0">
                <a:solidFill>
                  <a:schemeClr val="accent1"/>
                </a:solidFill>
              </a:rPr>
              <a:t>優位性の評価計画</a:t>
            </a:r>
          </a:p>
        </p:txBody>
      </p:sp>
      <p:sp>
        <p:nvSpPr>
          <p:cNvPr id="8" name="正方形/長方形 7">
            <a:extLst>
              <a:ext uri="{FF2B5EF4-FFF2-40B4-BE49-F238E27FC236}">
                <a16:creationId xmlns:a16="http://schemas.microsoft.com/office/drawing/2014/main" id="{24CC2C56-8151-AB2B-0AC2-D29E3321FE36}"/>
              </a:ext>
            </a:extLst>
          </p:cNvPr>
          <p:cNvSpPr/>
          <p:nvPr/>
        </p:nvSpPr>
        <p:spPr>
          <a:xfrm>
            <a:off x="215258" y="4945053"/>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実際の行政データや業務フローを用い、比較用</a:t>
            </a:r>
            <a:r>
              <a:rPr lang="en-US" altLang="ja-JP" sz="1400" i="1" dirty="0">
                <a:solidFill>
                  <a:schemeClr val="accent6"/>
                </a:solidFill>
              </a:rPr>
              <a:t>AI</a:t>
            </a:r>
            <a:r>
              <a:rPr lang="ja-JP" altLang="en-US" sz="1400" i="1" dirty="0">
                <a:solidFill>
                  <a:schemeClr val="accent6"/>
                </a:solidFill>
              </a:rPr>
              <a:t>（海外主要</a:t>
            </a:r>
            <a:r>
              <a:rPr lang="en-US" altLang="ja-JP" sz="1400" i="1" dirty="0">
                <a:solidFill>
                  <a:schemeClr val="accent6"/>
                </a:solidFill>
              </a:rPr>
              <a:t>LLM</a:t>
            </a:r>
            <a:r>
              <a:rPr lang="ja-JP" altLang="en-US" sz="1400" i="1" dirty="0">
                <a:solidFill>
                  <a:schemeClr val="accent6"/>
                </a:solidFill>
              </a:rPr>
              <a:t>等）に対する優位性を詳細かつ具体的に評価・抽出するための計画・手法を記載してください。</a:t>
            </a:r>
          </a:p>
        </p:txBody>
      </p:sp>
    </p:spTree>
    <p:extLst>
      <p:ext uri="{BB962C8B-B14F-4D97-AF65-F5344CB8AC3E}">
        <p14:creationId xmlns:p14="http://schemas.microsoft.com/office/powerpoint/2010/main" val="1582912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4E1A1-71C5-BF58-3C0D-324290D1161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E4C3863-2F5F-7937-C39F-90023B84C510}"/>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C429D37B-B851-CDF6-7968-E93401564C2C}"/>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A30FD192-8273-0B70-79AC-0B474E36B37F}"/>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ユーザ機関の業務詳細を把握するための計画・手法</a:t>
            </a:r>
          </a:p>
        </p:txBody>
      </p:sp>
      <p:sp>
        <p:nvSpPr>
          <p:cNvPr id="14" name="正方形/長方形 13">
            <a:extLst>
              <a:ext uri="{FF2B5EF4-FFF2-40B4-BE49-F238E27FC236}">
                <a16:creationId xmlns:a16="http://schemas.microsoft.com/office/drawing/2014/main" id="{33EEED39-5FA4-80FE-FC0D-4CCA22A915B6}"/>
              </a:ext>
            </a:extLst>
          </p:cNvPr>
          <p:cNvSpPr/>
          <p:nvPr/>
        </p:nvSpPr>
        <p:spPr>
          <a:xfrm>
            <a:off x="215258" y="1144928"/>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5" name="正方形/長方形 4">
            <a:extLst>
              <a:ext uri="{FF2B5EF4-FFF2-40B4-BE49-F238E27FC236}">
                <a16:creationId xmlns:a16="http://schemas.microsoft.com/office/drawing/2014/main" id="{199F3228-BB91-4BBA-A60C-E34F6062B7E0}"/>
              </a:ext>
            </a:extLst>
          </p:cNvPr>
          <p:cNvSpPr/>
          <p:nvPr/>
        </p:nvSpPr>
        <p:spPr>
          <a:xfrm>
            <a:off x="208312" y="2762758"/>
            <a:ext cx="697693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サービス開発におけるユーザ機関との仕様すり合わせ及び改善の計画・手法</a:t>
            </a:r>
          </a:p>
        </p:txBody>
      </p:sp>
      <p:sp>
        <p:nvSpPr>
          <p:cNvPr id="6" name="正方形/長方形 5">
            <a:extLst>
              <a:ext uri="{FF2B5EF4-FFF2-40B4-BE49-F238E27FC236}">
                <a16:creationId xmlns:a16="http://schemas.microsoft.com/office/drawing/2014/main" id="{68C8485F-1BDB-A87E-0F24-48242F0D856E}"/>
              </a:ext>
            </a:extLst>
          </p:cNvPr>
          <p:cNvSpPr/>
          <p:nvPr/>
        </p:nvSpPr>
        <p:spPr>
          <a:xfrm>
            <a:off x="215258" y="3030791"/>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7" name="正方形/長方形 6">
            <a:extLst>
              <a:ext uri="{FF2B5EF4-FFF2-40B4-BE49-F238E27FC236}">
                <a16:creationId xmlns:a16="http://schemas.microsoft.com/office/drawing/2014/main" id="{7D07AA11-8E26-EC74-1C48-B2D09201B1B6}"/>
              </a:ext>
            </a:extLst>
          </p:cNvPr>
          <p:cNvSpPr/>
          <p:nvPr/>
        </p:nvSpPr>
        <p:spPr>
          <a:xfrm>
            <a:off x="208312" y="4677020"/>
            <a:ext cx="4672680"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比較用</a:t>
            </a:r>
            <a:r>
              <a:rPr kumimoji="1" lang="en-US" altLang="ja-JP" b="1" dirty="0">
                <a:solidFill>
                  <a:schemeClr val="accent1"/>
                </a:solidFill>
              </a:rPr>
              <a:t>AI</a:t>
            </a:r>
            <a:r>
              <a:rPr kumimoji="1" lang="ja-JP" altLang="en-US" b="1" dirty="0">
                <a:solidFill>
                  <a:schemeClr val="accent1"/>
                </a:solidFill>
              </a:rPr>
              <a:t>を用いた実証</a:t>
            </a:r>
            <a:r>
              <a:rPr kumimoji="1" lang="en-US" altLang="ja-JP" b="1" dirty="0">
                <a:solidFill>
                  <a:schemeClr val="accent1"/>
                </a:solidFill>
              </a:rPr>
              <a:t>AI</a:t>
            </a:r>
            <a:r>
              <a:rPr kumimoji="1" lang="ja-JP" altLang="en-US" b="1" dirty="0">
                <a:solidFill>
                  <a:schemeClr val="accent1"/>
                </a:solidFill>
              </a:rPr>
              <a:t>優位性の評価計画</a:t>
            </a:r>
          </a:p>
        </p:txBody>
      </p:sp>
      <p:sp>
        <p:nvSpPr>
          <p:cNvPr id="8" name="正方形/長方形 7">
            <a:extLst>
              <a:ext uri="{FF2B5EF4-FFF2-40B4-BE49-F238E27FC236}">
                <a16:creationId xmlns:a16="http://schemas.microsoft.com/office/drawing/2014/main" id="{C1C11A7B-EB31-1DAD-6E27-B0C51C028ADD}"/>
              </a:ext>
            </a:extLst>
          </p:cNvPr>
          <p:cNvSpPr/>
          <p:nvPr/>
        </p:nvSpPr>
        <p:spPr>
          <a:xfrm>
            <a:off x="215258" y="4945053"/>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実際の行政データや業務フローを用い、比較用</a:t>
            </a:r>
            <a:r>
              <a:rPr lang="en-US" altLang="ja-JP" sz="1400" i="1" dirty="0">
                <a:solidFill>
                  <a:schemeClr val="accent6"/>
                </a:solidFill>
              </a:rPr>
              <a:t>AI</a:t>
            </a:r>
            <a:r>
              <a:rPr lang="ja-JP" altLang="en-US" sz="1400" i="1" dirty="0">
                <a:solidFill>
                  <a:schemeClr val="accent6"/>
                </a:solidFill>
              </a:rPr>
              <a:t>（海外主要</a:t>
            </a:r>
            <a:r>
              <a:rPr lang="en-US" altLang="ja-JP" sz="1400" i="1" dirty="0">
                <a:solidFill>
                  <a:schemeClr val="accent6"/>
                </a:solidFill>
              </a:rPr>
              <a:t>LLM</a:t>
            </a:r>
            <a:r>
              <a:rPr lang="ja-JP" altLang="en-US" sz="1400" i="1" dirty="0">
                <a:solidFill>
                  <a:schemeClr val="accent6"/>
                </a:solidFill>
              </a:rPr>
              <a:t>等）に対する優位性を詳細かつ具体的に評価・抽出するための計画・手法を記載してください。</a:t>
            </a:r>
          </a:p>
        </p:txBody>
      </p:sp>
    </p:spTree>
    <p:extLst>
      <p:ext uri="{BB962C8B-B14F-4D97-AF65-F5344CB8AC3E}">
        <p14:creationId xmlns:p14="http://schemas.microsoft.com/office/powerpoint/2010/main" val="3129272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RIGroupPowerPointTemplate2023">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オブジェクト" id="{31FB3B1B-9219-4F5E-9E38-A533BE50FAD4}" vid="{C7BB6867-1588-4C9D-A5BF-DA7A605D012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11D00A11EDC4442A1828E060E7A5DF1" ma:contentTypeVersion="3" ma:contentTypeDescription="新しいドキュメントを作成します。" ma:contentTypeScope="" ma:versionID="8a936cc1b93a6c2e9eeeb3b84bcac8a0">
  <xsd:schema xmlns:xsd="http://www.w3.org/2001/XMLSchema" xmlns:xs="http://www.w3.org/2001/XMLSchema" xmlns:p="http://schemas.microsoft.com/office/2006/metadata/properties" xmlns:ns2="4fb9138a-aa89-4a6c-bf4c-7cead34325f4" targetNamespace="http://schemas.microsoft.com/office/2006/metadata/properties" ma:root="true" ma:fieldsID="ae6e1873b36100ee4f4b925808364a12" ns2:_="">
    <xsd:import namespace="4fb9138a-aa89-4a6c-bf4c-7cead34325f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b9138a-aa89-4a6c-bf4c-7cead34325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9E318E-ABC2-4A35-A648-FBEAB9874C71}"/>
</file>

<file path=customXml/itemProps2.xml><?xml version="1.0" encoding="utf-8"?>
<ds:datastoreItem xmlns:ds="http://schemas.openxmlformats.org/officeDocument/2006/customXml" ds:itemID="{1CC65964-1519-4BC7-A85D-F21EB1E5D671}"/>
</file>

<file path=customXml/itemProps3.xml><?xml version="1.0" encoding="utf-8"?>
<ds:datastoreItem xmlns:ds="http://schemas.openxmlformats.org/officeDocument/2006/customXml" ds:itemID="{624C5245-43CA-401E-940A-6C55EB1DDAD8}"/>
</file>

<file path=docProps/app.xml><?xml version="1.0" encoding="utf-8"?>
<Properties xmlns="http://schemas.openxmlformats.org/officeDocument/2006/extended-properties" xmlns:vt="http://schemas.openxmlformats.org/officeDocument/2006/docPropsVTypes">
  <Template>オブジェクト</Template>
  <Words>3132</Words>
  <PresentationFormat>A4 210 x 297 mm</PresentationFormat>
  <Paragraphs>184</Paragraphs>
  <Slides>23</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23</vt:i4>
      </vt:variant>
    </vt:vector>
  </HeadingPairs>
  <TitlesOfParts>
    <vt:vector size="31" baseType="lpstr">
      <vt:lpstr>ＭＳ 明朝</vt:lpstr>
      <vt:lpstr>Yu Gothic UI</vt:lpstr>
      <vt:lpstr>游ゴシック</vt:lpstr>
      <vt:lpstr>Arial</vt:lpstr>
      <vt:lpstr>Times New Roman</vt:lpstr>
      <vt:lpstr>Wingdings</vt:lpstr>
      <vt:lpstr>NRIGroupPowerPointTemplate2023</vt:lpstr>
      <vt:lpstr>think-cellスライド</vt:lpstr>
      <vt:lpstr>PowerPoint プレゼンテーション</vt:lpstr>
      <vt:lpstr>提案書概要の記載について</vt:lpstr>
      <vt:lpstr>様式</vt:lpstr>
      <vt:lpstr>１.実証事業の全体概要　（1）対象となる行政業務 /（2）現状の課題と目指す姿</vt:lpstr>
      <vt:lpstr>１.実証事業の全体概要　（3）解決策の全体像 / （4）想定されるモニタリング指標</vt:lpstr>
      <vt:lpstr>２.必須要件の適合状況</vt:lpstr>
      <vt:lpstr>２.必須要件の適合状況</vt:lpstr>
      <vt:lpstr>３．提案詳細（１）事業内容の妥当性に関する検証計画</vt:lpstr>
      <vt:lpstr>３．提案詳細（１）事業内容の妥当性に関する検証計画</vt:lpstr>
      <vt:lpstr>３．提案詳細（１）事業内容の妥当性に関する検証計画</vt:lpstr>
      <vt:lpstr>３．提案詳細（１）事業内容の妥当性に関する検証計画</vt:lpstr>
      <vt:lpstr>３．提案詳細（１）事業内容の妥当性に関する検証計画</vt:lpstr>
      <vt:lpstr>３．提案詳細（２）AI技術・検証要件の適合性評価計画</vt:lpstr>
      <vt:lpstr>３．提案詳細（２）AI技術・検証要件の適合性評価計画</vt:lpstr>
      <vt:lpstr>３．提案詳細（２）AI技術・検証要件の適合性評価計画</vt:lpstr>
      <vt:lpstr>３．提案詳細（３）その他特記事項</vt:lpstr>
      <vt:lpstr>４.事業の実現性</vt:lpstr>
      <vt:lpstr>４.事業の実現性</vt:lpstr>
      <vt:lpstr>４.事業の実現性</vt:lpstr>
      <vt:lpstr>４.事業の実現性</vt:lpstr>
      <vt:lpstr>４.事業の実現性</vt:lpstr>
      <vt:lpstr>４.事業の実現性</vt:lpstr>
      <vt:lpstr>５.事業費・経費計画</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0x010100511D00A11EDC4442A1828E060E7A5DF1</vt:lpwstr>
  </property>
</Properties>
</file>