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Lst>
  <p:notesMasterIdLst>
    <p:notesMasterId r:id="rId3"/>
  </p:notesMasterIdLst>
  <p:handoutMasterIdLst>
    <p:handoutMasterId r:id="rId4"/>
  </p:handoutMasterIdLst>
  <p:sldIdLst>
    <p:sldId id="2147481275" r:id="rId2"/>
  </p:sldIdLst>
  <p:sldSz cx="9906000" cy="6858000" type="A4"/>
  <p:notesSz cx="6794500" cy="9931400"/>
  <p:custDataLst>
    <p:tags r:id="rId5"/>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マトリックス・矢羽根" id="{5463F5BB-BE8C-43F1-8994-EBB0F37DADF2}">
          <p14:sldIdLst>
            <p14:sldId id="2147481275"/>
          </p14:sldIdLst>
        </p14:section>
      </p14:sectionLst>
    </p:ext>
    <p:ext uri="{EFAFB233-063F-42B5-8137-9DF3F51BA10A}">
      <p15:sldGuideLst xmlns:p15="http://schemas.microsoft.com/office/powerpoint/2012/main">
        <p15:guide id="2" pos="3120">
          <p15:clr>
            <a:srgbClr val="A4A3A4"/>
          </p15:clr>
        </p15:guide>
        <p15:guide id="3" orient="horz" pos="61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3ABD7E-6634-4C2F-84FF-25C97DD0F067}" v="27" dt="2026-04-24T01:12:02.6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8" autoAdjust="0"/>
    <p:restoredTop sz="95923" autoAdjust="0"/>
  </p:normalViewPr>
  <p:slideViewPr>
    <p:cSldViewPr snapToObjects="1" showGuides="1">
      <p:cViewPr varScale="1">
        <p:scale>
          <a:sx n="95" d="100"/>
          <a:sy n="95" d="100"/>
        </p:scale>
        <p:origin x="1734" y="306"/>
      </p:cViewPr>
      <p:guideLst>
        <p:guide pos="3120"/>
        <p:guide orient="horz" pos="618"/>
      </p:guideLst>
    </p:cSldViewPr>
  </p:slideViewPr>
  <p:outlineViewPr>
    <p:cViewPr>
      <p:scale>
        <a:sx n="33" d="100"/>
        <a:sy n="33" d="100"/>
      </p:scale>
      <p:origin x="0" y="-15258"/>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74" d="100"/>
          <a:sy n="74" d="100"/>
        </p:scale>
        <p:origin x="3006" y="54"/>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notesMasters/notesMaster1.xml" Type="http://schemas.openxmlformats.org/officeDocument/2006/relationships/notesMaster"/><Relationship Id="rId4" Target="handoutMasters/handoutMaster1.xml" Type="http://schemas.openxmlformats.org/officeDocument/2006/relationships/handoutMaster"/><Relationship Id="rId5" Target="tags/tag1.xml" Type="http://schemas.openxmlformats.org/officeDocument/2006/relationships/tags"/><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48647" y="1"/>
            <a:ext cx="2944282" cy="498295"/>
          </a:xfrm>
          <a:prstGeom prst="rect">
            <a:avLst/>
          </a:prstGeom>
        </p:spPr>
        <p:txBody>
          <a:bodyPr vert="horz" lIns="91366" tIns="45684" rIns="91366" bIns="45684" rtlCol="0"/>
          <a:lstStyle>
            <a:lvl1pPr algn="r">
              <a:defRPr sz="1200"/>
            </a:lvl1pPr>
          </a:lstStyle>
          <a:p>
            <a:fld id="{5451D7CC-EF2C-FD46-8E9B-555F408ACD43}" type="datetimeFigureOut">
              <a:rPr kumimoji="1" lang="ja-JP" altLang="en-US" smtClean="0"/>
              <a:t>2026/4/24</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48647" y="9433109"/>
            <a:ext cx="2944282" cy="498294"/>
          </a:xfrm>
          <a:prstGeom prst="rect">
            <a:avLst/>
          </a:prstGeom>
        </p:spPr>
        <p:txBody>
          <a:bodyPr vert="horz" lIns="91366" tIns="45684" rIns="91366" bIns="45684"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7" y="1"/>
            <a:ext cx="2944282" cy="498295"/>
          </a:xfrm>
          <a:prstGeom prst="rect">
            <a:avLst/>
          </a:prstGeom>
        </p:spPr>
        <p:txBody>
          <a:bodyPr vert="horz" lIns="91366" tIns="45684" rIns="91366" bIns="45684" rtlCol="0"/>
          <a:lstStyle>
            <a:lvl1pPr algn="r">
              <a:defRPr sz="1200"/>
            </a:lvl1pPr>
          </a:lstStyle>
          <a:p>
            <a:fld id="{038CA037-5F36-E240-9624-6014F2A8F4EC}" type="datetimeFigureOut">
              <a:rPr kumimoji="1" lang="ja-JP" altLang="en-US" smtClean="0"/>
              <a:t>2026/4/24</a:t>
            </a:fld>
            <a:endParaRPr kumimoji="1" lang="ja-JP" altLang="en-US"/>
          </a:p>
        </p:txBody>
      </p:sp>
      <p:sp>
        <p:nvSpPr>
          <p:cNvPr id="4" name="スライド イメージ プレースホルダー 3"/>
          <p:cNvSpPr>
            <a:spLocks noGrp="1" noRot="1" noChangeAspect="1"/>
          </p:cNvSpPr>
          <p:nvPr>
            <p:ph type="sldImg" idx="2"/>
          </p:nvPr>
        </p:nvSpPr>
        <p:spPr>
          <a:xfrm>
            <a:off x="979488" y="1243013"/>
            <a:ext cx="4835525" cy="3349625"/>
          </a:xfrm>
          <a:prstGeom prst="rect">
            <a:avLst/>
          </a:prstGeom>
          <a:noFill/>
          <a:ln w="12700">
            <a:solidFill>
              <a:prstClr val="black"/>
            </a:solidFill>
          </a:ln>
        </p:spPr>
        <p:txBody>
          <a:bodyPr vert="horz" lIns="91366" tIns="45684" rIns="91366" bIns="45684" rtlCol="0" anchor="ctr"/>
          <a:lstStyle/>
          <a:p>
            <a:endParaRPr lang="ja-JP" altLang="en-US"/>
          </a:p>
        </p:txBody>
      </p:sp>
      <p:sp>
        <p:nvSpPr>
          <p:cNvPr id="5" name="ノート プレースホルダー 4"/>
          <p:cNvSpPr>
            <a:spLocks noGrp="1"/>
          </p:cNvSpPr>
          <p:nvPr>
            <p:ph type="body" sz="quarter" idx="3"/>
          </p:nvPr>
        </p:nvSpPr>
        <p:spPr>
          <a:xfrm>
            <a:off x="679450" y="4779488"/>
            <a:ext cx="5435600" cy="3910489"/>
          </a:xfrm>
          <a:prstGeom prst="rect">
            <a:avLst/>
          </a:prstGeom>
        </p:spPr>
        <p:txBody>
          <a:bodyPr vert="horz" lIns="91366" tIns="45684" rIns="91366" bIns="45684"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7" y="9433109"/>
            <a:ext cx="2944282" cy="498294"/>
          </a:xfrm>
          <a:prstGeom prst="rect">
            <a:avLst/>
          </a:prstGeom>
        </p:spPr>
        <p:txBody>
          <a:bodyPr vert="horz" lIns="91366" tIns="45684" rIns="91366" bIns="45684"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3.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185112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a:xfrm>
            <a:off x="201000" y="259200"/>
            <a:ext cx="9504000" cy="380480"/>
          </a:xfrm>
          <a:prstGeom prst="rect">
            <a:avLst/>
          </a:prstGeom>
        </p:spPr>
        <p:txBody>
          <a:bodyPr vert="horz"/>
          <a:lstStyle>
            <a:lvl1pPr>
              <a:defRPr baseline="0">
                <a:latin typeface="+mj-ea"/>
                <a:ea typeface="+mj-ea"/>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846332700"/>
      </p:ext>
    </p:extLst>
  </p:cSld>
  <p:clrMapOvr>
    <a:masterClrMapping/>
  </p:clrMapOvr>
  <p:extLst>
    <p:ext uri="{DCECCB84-F9BA-43D5-87BE-67443E8EF086}">
      <p15:sldGuideLst xmlns:p15="http://schemas.microsoft.com/office/powerpoint/2012/main">
        <p15:guide id="1" orient="horz" pos="527" userDrawn="1">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 Id="rId3" Target="../tags/tag2.xml" Type="http://schemas.openxmlformats.org/officeDocument/2006/relationships/tags"/><Relationship Id="rId4" Target="../embeddings/oleObject1.bin" Type="http://schemas.openxmlformats.org/officeDocument/2006/relationships/oleObject"/><Relationship Id="rId5" Target="../media/image1.emf" Type="http://schemas.openxmlformats.org/officeDocument/2006/relationships/image"/><Relationship Id="rId6" Target="../media/image2.pn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3"/>
            </p:custDataLst>
            <p:extLst>
              <p:ext uri="{D42A27DB-BD31-4B8C-83A1-F6EECF244321}">
                <p14:modId xmlns:p14="http://schemas.microsoft.com/office/powerpoint/2010/main" val="39703371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7" imgH="348" progId="TCLayout.ActiveDocument.1">
                  <p:embed/>
                </p:oleObj>
              </mc:Choice>
              <mc:Fallback>
                <p:oleObj name="think-cellスライド" r:id="rId4" imgW="347" imgH="348" progId="TCLayout.ActiveDocument.1">
                  <p:embed/>
                  <p:pic>
                    <p:nvPicPr>
                      <p:cNvPr id="5" name="オブジェクト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201000" y="259200"/>
            <a:ext cx="9504000" cy="380480"/>
          </a:xfrm>
          <a:prstGeom prst="rect">
            <a:avLst/>
          </a:prstGeom>
          <a:blipFill dpi="0" rotWithShape="1">
            <a:blip r:embed="rId6"/>
            <a:srcRect/>
            <a:stretch>
              <a:fillRect/>
            </a:stretch>
          </a:blipFill>
        </p:spPr>
        <p:txBody>
          <a:bodyPr vert="horz" lIns="144000" tIns="36000" rIns="0" bIns="36000" rtlCol="0" anchor="t" anchorCtr="0">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01000" y="863999"/>
            <a:ext cx="9504000" cy="5589335"/>
          </a:xfrm>
          <a:prstGeom prst="rect">
            <a:avLst/>
          </a:prstGeom>
        </p:spPr>
        <p:txBody>
          <a:bodyPr vert="horz" lIns="90000" tIns="46800" rIns="90000" bIns="4680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a:t>
            </a:r>
            <a:r>
              <a:rPr kumimoji="1" lang="en-US" altLang="ja-JP" dirty="0"/>
              <a:t>6</a:t>
            </a:r>
            <a:r>
              <a:rPr kumimoji="1" lang="ja-JP" altLang="en-US" dirty="0"/>
              <a:t>レベル</a:t>
            </a: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23" r:id="rId1"/>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mn-ea"/>
          <a:ea typeface="+mn-ea"/>
          <a:cs typeface="+mj-cs"/>
        </a:defRPr>
      </a:lvl1pPr>
    </p:titleStyle>
    <p:body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5ACBF0"/>
          </p15:clr>
        </p15:guide>
        <p15:guide id="2" pos="3120" userDrawn="1">
          <p15:clr>
            <a:srgbClr val="5ACBF0"/>
          </p15:clr>
        </p15:guide>
        <p15:guide id="3" pos="6114" userDrawn="1">
          <p15:clr>
            <a:srgbClr val="5ACBF0"/>
          </p15:clr>
        </p15:guide>
        <p15:guide id="4" pos="126" userDrawn="1">
          <p15:clr>
            <a:srgbClr val="5ACBF0"/>
          </p15:clr>
        </p15:guide>
        <p15:guide id="5" orient="horz" pos="4065" userDrawn="1">
          <p15:clr>
            <a:srgbClr val="5ACBF0"/>
          </p15:clr>
        </p15:guide>
      </p15:sldGuideLst>
    </p:ext>
  </p:extLst>
</p:sldMaster>
</file>

<file path=ppt/slides/_rels/slide1.xml.rels><?xml version="1.0" encoding="UTF-8" standalone="yes"?><Relationships xmlns="http://schemas.openxmlformats.org/package/2006/relationships"><Relationship Id="rId1" Target="../tags/tag4.xml" Type="http://schemas.openxmlformats.org/officeDocument/2006/relationships/tags"/><Relationship Id="rId2" Target="../tags/tag5.xml" Type="http://schemas.openxmlformats.org/officeDocument/2006/relationships/tags"/><Relationship Id="rId3" Target="../slideLayouts/slideLayout1.xml" Type="http://schemas.openxmlformats.org/officeDocument/2006/relationships/slideLayout"/><Relationship Id="rId4" Target="../embeddings/oleObject3.bin" Type="http://schemas.openxmlformats.org/officeDocument/2006/relationships/oleObject"/><Relationship Id="rId5" Target="../media/image4.emf" Type="http://schemas.openxmlformats.org/officeDocument/2006/relationships/image"/><Relationship Id="rId6" Target="../embeddings/oleObject4.bin" Type="http://schemas.openxmlformats.org/officeDocument/2006/relationships/oleObjec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263EA-2D69-8794-4A79-39675AEF2669}"/>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3C59EC0A-24A0-CF2B-FCAF-DBA34B6F5EC0}"/>
              </a:ext>
            </a:extLst>
          </p:cNvPr>
          <p:cNvGraphicFramePr>
            <a:graphicFrameLocks/>
          </p:cNvGraphicFramePr>
          <p:nvPr>
            <p:custDataLst>
              <p:tags r:id="rId1"/>
            </p:custDataLst>
            <p:extLst>
              <p:ext uri="{D42A27DB-BD31-4B8C-83A1-F6EECF244321}">
                <p14:modId xmlns:p14="http://schemas.microsoft.com/office/powerpoint/2010/main" val="24318328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2" name="think-cell data - do not delete" hidden="1">
            <a:extLst>
              <a:ext uri="{FF2B5EF4-FFF2-40B4-BE49-F238E27FC236}">
                <a16:creationId xmlns:a16="http://schemas.microsoft.com/office/drawing/2014/main" id="{00795DA1-8361-0412-518E-912FA4A9D506}"/>
              </a:ext>
            </a:extLst>
          </p:cNvPr>
          <p:cNvGraphicFramePr>
            <a:graphicFrameLocks noChangeAspect="1"/>
          </p:cNvGraphicFramePr>
          <p:nvPr>
            <p:custDataLst>
              <p:tags r:id="rId2"/>
            </p:custDataLst>
            <p:extLst>
              <p:ext uri="{D42A27DB-BD31-4B8C-83A1-F6EECF244321}">
                <p14:modId xmlns:p14="http://schemas.microsoft.com/office/powerpoint/2010/main" val="6525179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46" imgH="346" progId="TCLayout.ActiveDocument.1">
                  <p:embed/>
                </p:oleObj>
              </mc:Choice>
              <mc:Fallback>
                <p:oleObj name="think-cellスライド" r:id="rId6"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テキスト プレースホルダー 1">
            <a:extLst>
              <a:ext uri="{FF2B5EF4-FFF2-40B4-BE49-F238E27FC236}">
                <a16:creationId xmlns:a16="http://schemas.microsoft.com/office/drawing/2014/main" id="{47970B06-CAAA-27A8-2F2D-BC13D7E765D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598B9EC4-504A-3BA2-5024-9C7F12C3DB22}"/>
              </a:ext>
            </a:extLst>
          </p:cNvPr>
          <p:cNvSpPr/>
          <p:nvPr/>
        </p:nvSpPr>
        <p:spPr>
          <a:xfrm>
            <a:off x="200025" y="836613"/>
            <a:ext cx="9519233" cy="561657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algn="l">
              <a:spcAft>
                <a:spcPts val="1500"/>
              </a:spcAft>
              <a:buNone/>
            </a:pPr>
            <a:r>
              <a:rPr lang="ja-JP" altLang="en-US" sz="1400" b="0" i="1" dirty="0">
                <a:solidFill>
                  <a:schemeClr val="accent6"/>
                </a:solidFill>
                <a:effectLst/>
                <a:latin typeface="Noto Sans JP" panose="020B0200000000000000" pitchFamily="50" charset="-128"/>
                <a:ea typeface="Noto Sans JP" panose="020B0200000000000000" pitchFamily="50" charset="-128"/>
              </a:rPr>
              <a:t>（青字は記載要領ですので、応募書類作成時の参考にしてください）</a:t>
            </a:r>
            <a:br>
              <a:rPr lang="ja-JP" altLang="en-US" sz="1400" b="0" i="1" dirty="0">
                <a:solidFill>
                  <a:schemeClr val="accent6"/>
                </a:solidFill>
                <a:effectLst/>
                <a:latin typeface="Noto Sans JP" panose="020B0200000000000000" pitchFamily="50" charset="-128"/>
                <a:ea typeface="Noto Sans JP" panose="020B0200000000000000" pitchFamily="50" charset="-128"/>
              </a:rPr>
            </a:br>
            <a:r>
              <a:rPr lang="ja-JP" altLang="en-US" sz="1400" b="0" i="1" dirty="0">
                <a:solidFill>
                  <a:schemeClr val="accent6"/>
                </a:solidFill>
                <a:effectLst/>
                <a:latin typeface="Noto Sans JP" panose="020B0200000000000000" pitchFamily="50" charset="-128"/>
                <a:ea typeface="Noto Sans JP" panose="020B0200000000000000" pitchFamily="50" charset="-128"/>
              </a:rPr>
              <a:t>本資料は、代表事業者（サービス開発事業者）が本実証事業を円滑かつ安定的に遂行するための組織体制、経営基盤、資金管理能力を有していることを確認するためのものです。</a:t>
            </a:r>
            <a:br>
              <a:rPr lang="ja-JP" altLang="en-US" sz="1400" b="0" i="1" dirty="0">
                <a:solidFill>
                  <a:schemeClr val="accent6"/>
                </a:solidFill>
                <a:effectLst/>
                <a:latin typeface="Noto Sans JP" panose="020B0200000000000000" pitchFamily="50" charset="-128"/>
                <a:ea typeface="Noto Sans JP" panose="020B0200000000000000" pitchFamily="50" charset="-128"/>
              </a:rPr>
            </a:br>
            <a:r>
              <a:rPr lang="ja-JP" altLang="en-US" sz="1400" b="0" i="1" dirty="0">
                <a:solidFill>
                  <a:schemeClr val="accent6"/>
                </a:solidFill>
                <a:effectLst/>
                <a:latin typeface="Noto Sans JP" panose="020B0200000000000000" pitchFamily="50" charset="-128"/>
                <a:ea typeface="Noto Sans JP" panose="020B0200000000000000" pitchFamily="50" charset="-128"/>
              </a:rPr>
              <a:t>特定の様式はありません（自由形式）ので、以下の要領に従い、貴社の経営状況が客観的に分かる資料をご提出ください。</a:t>
            </a:r>
          </a:p>
          <a:p>
            <a:pPr>
              <a:spcAft>
                <a:spcPts val="1500"/>
              </a:spcAft>
            </a:pP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 提出書類の例</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・直近</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2</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期分の財務諸表（貸借対照表、損益計算書 など）</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・最新の会社概要（パンフレット等）、事業報告書、有価証券報告書 など</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上記のうち、経営基盤の安定性を証明するのに十分と判断される資料を組み合わせてご提出ください。</a:t>
            </a:r>
            <a:b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b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設立から間もない企業（スタートアップ等）の場合など、財務諸表が揃っていない、または提出が困難な場合は、事業計画書や、資金調達状況（資本金、第三者割当増資の実績等）が客観的に分かる代替資料を提出ください。</a:t>
            </a:r>
          </a:p>
          <a:p>
            <a:pPr>
              <a:spcAft>
                <a:spcPts val="1500"/>
              </a:spcAft>
            </a:pP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 提出時の注意事項</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・本資料は代表事業者（サービス開発事業者）のみ提出必須となります。その他の共同提案事業者についての提出は任意ですが、提案体制全体の安定性を示す目的で追加提出していただいても構いません。</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endPar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endParaRPr>
          </a:p>
          <a:p>
            <a:pPr>
              <a:spcAft>
                <a:spcPts val="1500"/>
              </a:spcAft>
            </a:pP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・提出ファイルは</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PDF</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形式とし、ファイル名には「</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代表事業者名</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様式</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5_</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経営基盤の安定性を示す資料</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.pdf</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」などと分かりやすい名称を付けてください。</a:t>
            </a:r>
          </a:p>
        </p:txBody>
      </p:sp>
      <p:sp>
        <p:nvSpPr>
          <p:cNvPr id="11" name="タイトル 1">
            <a:extLst>
              <a:ext uri="{FF2B5EF4-FFF2-40B4-BE49-F238E27FC236}">
                <a16:creationId xmlns:a16="http://schemas.microsoft.com/office/drawing/2014/main" id="{9B0353E9-276C-3627-6BA0-810B413E6605}"/>
              </a:ext>
            </a:extLst>
          </p:cNvPr>
          <p:cNvSpPr>
            <a:spLocks noGrp="1"/>
          </p:cNvSpPr>
          <p:nvPr>
            <p:ph type="title"/>
          </p:nvPr>
        </p:nvSpPr>
        <p:spPr>
          <a:xfrm>
            <a:off x="201613" y="258763"/>
            <a:ext cx="9502775" cy="381000"/>
          </a:xfrm>
        </p:spPr>
        <p:txBody>
          <a:bodyPr vert="horz" rIns="0">
            <a:spAutoFit/>
          </a:bodyPr>
          <a:lstStyle/>
          <a:p>
            <a:r>
              <a:rPr lang="ja-JP" altLang="en-US" dirty="0">
                <a:solidFill>
                  <a:schemeClr val="tx1">
                    <a:lumMod val="75000"/>
                    <a:lumOff val="25000"/>
                  </a:schemeClr>
                </a:solidFill>
              </a:rPr>
              <a:t>様式</a:t>
            </a:r>
            <a:r>
              <a:rPr lang="en-US" altLang="ja-JP" dirty="0">
                <a:solidFill>
                  <a:schemeClr val="tx1">
                    <a:lumMod val="75000"/>
                    <a:lumOff val="25000"/>
                  </a:schemeClr>
                </a:solidFill>
              </a:rPr>
              <a:t>5_</a:t>
            </a:r>
            <a:r>
              <a:rPr lang="ja-JP" altLang="en-US" dirty="0">
                <a:solidFill>
                  <a:schemeClr val="tx1">
                    <a:lumMod val="75000"/>
                    <a:lumOff val="25000"/>
                  </a:schemeClr>
                </a:solidFill>
              </a:rPr>
              <a:t>経営基盤の安定性を示す資料</a:t>
            </a:r>
          </a:p>
        </p:txBody>
      </p:sp>
    </p:spTree>
    <p:extLst>
      <p:ext uri="{BB962C8B-B14F-4D97-AF65-F5344CB8AC3E}">
        <p14:creationId xmlns:p14="http://schemas.microsoft.com/office/powerpoint/2010/main" val="8269772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オブジェクト" id="{31FB3B1B-9219-4F5E-9E38-A533BE50FAD4}" vid="{C7BB6867-1588-4C9D-A5BF-DA7A605D012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11D00A11EDC4442A1828E060E7A5DF1" ma:contentTypeVersion="3" ma:contentTypeDescription="新しいドキュメントを作成します。" ma:contentTypeScope="" ma:versionID="8a936cc1b93a6c2e9eeeb3b84bcac8a0">
  <xsd:schema xmlns:xsd="http://www.w3.org/2001/XMLSchema" xmlns:xs="http://www.w3.org/2001/XMLSchema" xmlns:p="http://schemas.microsoft.com/office/2006/metadata/properties" xmlns:ns2="4fb9138a-aa89-4a6c-bf4c-7cead34325f4" targetNamespace="http://schemas.microsoft.com/office/2006/metadata/properties" ma:root="true" ma:fieldsID="ae6e1873b36100ee4f4b925808364a12" ns2:_="">
    <xsd:import namespace="4fb9138a-aa89-4a6c-bf4c-7cead34325f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b9138a-aa89-4a6c-bf4c-7cead34325f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B497554-632E-43BD-BD69-5FEEA367800E}"/>
</file>

<file path=customXml/itemProps2.xml><?xml version="1.0" encoding="utf-8"?>
<ds:datastoreItem xmlns:ds="http://schemas.openxmlformats.org/officeDocument/2006/customXml" ds:itemID="{79365199-93BE-46B5-BFC6-9521DD6774BB}"/>
</file>

<file path=customXml/itemProps3.xml><?xml version="1.0" encoding="utf-8"?>
<ds:datastoreItem xmlns:ds="http://schemas.openxmlformats.org/officeDocument/2006/customXml" ds:itemID="{1DED07ED-DD15-43BA-B7E2-88D0C2BD9233}"/>
</file>

<file path=docProps/app.xml><?xml version="1.0" encoding="utf-8"?>
<Properties xmlns="http://schemas.openxmlformats.org/officeDocument/2006/extended-properties" xmlns:vt="http://schemas.openxmlformats.org/officeDocument/2006/docPropsVTypes">
  <Template>オブジェクト</Template>
  <Words>319</Words>
  <PresentationFormat>A4 210 x 297 mm</PresentationFormat>
  <Paragraphs>5</Paragraphs>
  <Slides>1</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8" baseType="lpstr">
      <vt:lpstr>Noto Sans JP</vt:lpstr>
      <vt:lpstr>Yu Gothic UI</vt:lpstr>
      <vt:lpstr>游ゴシック</vt:lpstr>
      <vt:lpstr>Arial</vt:lpstr>
      <vt:lpstr>Wingdings</vt:lpstr>
      <vt:lpstr>NRIGroupPowerPointTemplate2023</vt:lpstr>
      <vt:lpstr>think-cellスライド</vt:lpstr>
      <vt:lpstr>様式5_経営基盤の安定性を示す資料</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0x010100511D00A11EDC4442A1828E060E7A5DF1</vt:lpwstr>
  </property>
</Properties>
</file>