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34.xml" ContentType="application/vnd.openxmlformats-officedocument.presentationml.tags+xml"/>
  <Override PartName="/ppt/notesSlides/notesSlide1.xml" ContentType="application/vnd.openxmlformats-officedocument.presentationml.notesSlide+xml"/>
  <Override PartName="/ppt/tags/tag35.xml" ContentType="application/vnd.openxmlformats-officedocument.presentationml.tags+xml"/>
  <Override PartName="/ppt/notesSlides/notesSlide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5.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6.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7.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253" r:id="rId4"/>
    <p:sldMasterId id="2147485323" r:id="rId5"/>
    <p:sldMasterId id="2147485328" r:id="rId6"/>
  </p:sldMasterIdLst>
  <p:notesMasterIdLst>
    <p:notesMasterId r:id="rId30"/>
  </p:notesMasterIdLst>
  <p:handoutMasterIdLst>
    <p:handoutMasterId r:id="rId31"/>
  </p:handoutMasterIdLst>
  <p:sldIdLst>
    <p:sldId id="2147477040" r:id="rId7"/>
    <p:sldId id="2147483190" r:id="rId8"/>
    <p:sldId id="2147477042" r:id="rId9"/>
    <p:sldId id="2147477046" r:id="rId10"/>
    <p:sldId id="2147477035" r:id="rId11"/>
    <p:sldId id="2147477050" r:id="rId12"/>
    <p:sldId id="2147481122" r:id="rId13"/>
    <p:sldId id="2147483187" r:id="rId14"/>
    <p:sldId id="2147477068" r:id="rId15"/>
    <p:sldId id="2147481123" r:id="rId16"/>
    <p:sldId id="2147483180" r:id="rId17"/>
    <p:sldId id="2147477069" r:id="rId18"/>
    <p:sldId id="2147481116" r:id="rId19"/>
    <p:sldId id="2147481118" r:id="rId20"/>
    <p:sldId id="2147481120" r:id="rId21"/>
    <p:sldId id="2147477027" r:id="rId22"/>
    <p:sldId id="2147483185" r:id="rId23"/>
    <p:sldId id="2147483168" r:id="rId24"/>
    <p:sldId id="2147483177" r:id="rId25"/>
    <p:sldId id="2147481111" r:id="rId26"/>
    <p:sldId id="2147481105" r:id="rId27"/>
    <p:sldId id="2147481107" r:id="rId28"/>
    <p:sldId id="2147483191" r:id="rId29"/>
  </p:sldIdLst>
  <p:sldSz cx="9906000" cy="6858000" type="A4"/>
  <p:notesSz cx="6807200" cy="9939338"/>
  <p:custShowLst>
    <p:custShow name="Format Guide Workshop" id="0">
      <p:sldLst/>
    </p:custShow>
  </p:custShowLst>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1F333EB-F036-416B-A7DA-F1CB81DD1CDD}">
          <p14:sldIdLst>
            <p14:sldId id="2147477040"/>
            <p14:sldId id="2147483190"/>
            <p14:sldId id="2147477042"/>
            <p14:sldId id="2147477046"/>
            <p14:sldId id="2147477035"/>
            <p14:sldId id="2147477050"/>
            <p14:sldId id="2147481122"/>
            <p14:sldId id="2147483187"/>
            <p14:sldId id="2147477068"/>
            <p14:sldId id="2147481123"/>
            <p14:sldId id="2147483180"/>
            <p14:sldId id="2147477069"/>
            <p14:sldId id="2147481116"/>
            <p14:sldId id="2147481118"/>
            <p14:sldId id="2147481120"/>
            <p14:sldId id="2147477027"/>
            <p14:sldId id="2147483185"/>
            <p14:sldId id="2147483168"/>
            <p14:sldId id="2147483177"/>
            <p14:sldId id="2147481111"/>
            <p14:sldId id="2147481105"/>
            <p14:sldId id="2147481107"/>
            <p14:sldId id="2147483191"/>
          </p14:sldIdLst>
        </p14:section>
      </p14:sectionLst>
    </p:ext>
    <p:ext uri="{EFAFB233-063F-42B5-8137-9DF3F51BA10A}">
      <p15:sldGuideLst xmlns:p15="http://schemas.microsoft.com/office/powerpoint/2012/main">
        <p15:guide id="2" pos="3120" userDrawn="1">
          <p15:clr>
            <a:srgbClr val="A4A3A4"/>
          </p15:clr>
        </p15:guide>
        <p15:guide id="3" orient="horz" pos="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a:srgbClr val="EEF3B3"/>
    <a:srgbClr val="FFCDA7"/>
    <a:srgbClr val="E2EEF6"/>
    <a:srgbClr val="FF8222"/>
    <a:srgbClr val="FFB47A"/>
    <a:srgbClr val="FE9341"/>
    <a:srgbClr val="3EAD92"/>
    <a:srgbClr val="58B8A1"/>
    <a:srgbClr val="29BA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2DF40-69F7-4D95-8CC2-AD68D70DACDA}" v="214" dt="2026-05-14T00:32:40.8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4" d="100"/>
          <a:sy n="94" d="100"/>
        </p:scale>
        <p:origin x="460" y="44"/>
      </p:cViewPr>
      <p:guideLst>
        <p:guide pos="3120"/>
        <p:guide orient="horz" pos="96"/>
      </p:guideLst>
    </p:cSldViewPr>
  </p:slideViewPr>
  <p:notesTextViewPr>
    <p:cViewPr>
      <p:scale>
        <a:sx n="1" d="1"/>
        <a:sy n="1" d="1"/>
      </p:scale>
      <p:origin x="0" y="0"/>
    </p:cViewPr>
  </p:notesTextViewPr>
  <p:notesViewPr>
    <p:cSldViewPr snapToGrid="0" showGuides="1">
      <p:cViewPr varScale="1">
        <p:scale>
          <a:sx n="89" d="100"/>
          <a:sy n="89" d="100"/>
        </p:scale>
        <p:origin x="2216"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6"/>
            <a:ext cx="2949787" cy="498693"/>
          </a:xfrm>
          <a:prstGeom prst="rect">
            <a:avLst/>
          </a:prstGeom>
        </p:spPr>
        <p:txBody>
          <a:bodyPr vert="horz" lIns="95682" tIns="47841" rIns="95682" bIns="47841" rtlCol="0"/>
          <a:lstStyle>
            <a:lvl1pPr algn="l">
              <a:defRPr sz="1300"/>
            </a:lvl1pPr>
          </a:lstStyle>
          <a:p>
            <a:endParaRPr lang="en-US" sz="900"/>
          </a:p>
        </p:txBody>
      </p:sp>
      <p:sp>
        <p:nvSpPr>
          <p:cNvPr id="3" name="Date Placeholder 2"/>
          <p:cNvSpPr>
            <a:spLocks noGrp="1"/>
          </p:cNvSpPr>
          <p:nvPr>
            <p:ph type="dt" sz="quarter" idx="1"/>
          </p:nvPr>
        </p:nvSpPr>
        <p:spPr>
          <a:xfrm>
            <a:off x="3855843" y="6"/>
            <a:ext cx="2949787" cy="498693"/>
          </a:xfrm>
          <a:prstGeom prst="rect">
            <a:avLst/>
          </a:prstGeom>
        </p:spPr>
        <p:txBody>
          <a:bodyPr vert="horz" lIns="95682" tIns="47841" rIns="95682" bIns="47841" rtlCol="0"/>
          <a:lstStyle>
            <a:lvl1pPr algn="r">
              <a:defRPr sz="1300"/>
            </a:lvl1pPr>
          </a:lstStyle>
          <a:p>
            <a:fld id="{57691E93-EF64-46CC-85E2-BBB5BEDB9501}" type="datetimeFigureOut">
              <a:rPr lang="en-US" sz="900"/>
              <a:t>5/14/2026</a:t>
            </a:fld>
            <a:endParaRPr lang="en-US" sz="900"/>
          </a:p>
        </p:txBody>
      </p:sp>
      <p:sp>
        <p:nvSpPr>
          <p:cNvPr id="4" name="Footer Placeholder 3"/>
          <p:cNvSpPr>
            <a:spLocks noGrp="1"/>
          </p:cNvSpPr>
          <p:nvPr>
            <p:ph type="ftr" sz="quarter" idx="2"/>
          </p:nvPr>
        </p:nvSpPr>
        <p:spPr>
          <a:xfrm>
            <a:off x="4" y="9440650"/>
            <a:ext cx="2949787" cy="498692"/>
          </a:xfrm>
          <a:prstGeom prst="rect">
            <a:avLst/>
          </a:prstGeom>
        </p:spPr>
        <p:txBody>
          <a:bodyPr vert="horz" lIns="95682" tIns="47841" rIns="95682" bIns="47841" rtlCol="0" anchor="b"/>
          <a:lstStyle>
            <a:lvl1pPr algn="l">
              <a:defRPr sz="1300"/>
            </a:lvl1pPr>
          </a:lstStyle>
          <a:p>
            <a:endParaRPr lang="en-US" sz="900"/>
          </a:p>
        </p:txBody>
      </p:sp>
      <p:sp>
        <p:nvSpPr>
          <p:cNvPr id="5" name="Slide Number Placeholder 4"/>
          <p:cNvSpPr>
            <a:spLocks noGrp="1"/>
          </p:cNvSpPr>
          <p:nvPr>
            <p:ph type="sldNum" sz="quarter" idx="3"/>
          </p:nvPr>
        </p:nvSpPr>
        <p:spPr>
          <a:xfrm>
            <a:off x="3855843" y="9440650"/>
            <a:ext cx="2949787" cy="498692"/>
          </a:xfrm>
          <a:prstGeom prst="rect">
            <a:avLst/>
          </a:prstGeom>
        </p:spPr>
        <p:txBody>
          <a:bodyPr vert="horz" lIns="95682" tIns="47841" rIns="95682" bIns="47841" rtlCol="0" anchor="b"/>
          <a:lstStyle>
            <a:lvl1pPr algn="r">
              <a:defRPr sz="1300"/>
            </a:lvl1pPr>
          </a:lstStyle>
          <a:p>
            <a:fld id="{3DCECA85-2A7A-423F-89EA-6868CB52DF19}" type="slidenum">
              <a:rPr lang="en-US" sz="900"/>
              <a:t>‹#›</a:t>
            </a:fld>
            <a:endParaRPr lang="en-US" sz="9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2" y="4746569"/>
            <a:ext cx="6805625" cy="5192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682" tIns="47841" rIns="95682" bIns="47841" rtlCol="0" anchor="ctr"/>
          <a:lstStyle/>
          <a:p>
            <a:pPr algn="ctr"/>
            <a:endParaRPr lang="en-US"/>
          </a:p>
        </p:txBody>
      </p:sp>
      <p:sp>
        <p:nvSpPr>
          <p:cNvPr id="2" name="Header Placeholder 1"/>
          <p:cNvSpPr>
            <a:spLocks noGrp="1"/>
          </p:cNvSpPr>
          <p:nvPr>
            <p:ph type="hdr" sz="quarter"/>
          </p:nvPr>
        </p:nvSpPr>
        <p:spPr>
          <a:xfrm>
            <a:off x="80733" y="6"/>
            <a:ext cx="2869056" cy="498693"/>
          </a:xfrm>
          <a:prstGeom prst="rect">
            <a:avLst/>
          </a:prstGeom>
        </p:spPr>
        <p:txBody>
          <a:bodyPr vert="horz" lIns="95682" tIns="47841" rIns="95682" bIns="47841" rtlCol="0"/>
          <a:lstStyle>
            <a:lvl1pPr algn="l">
              <a:defRPr sz="1400"/>
            </a:lvl1pPr>
          </a:lstStyle>
          <a:p>
            <a:endParaRPr lang="en-US"/>
          </a:p>
        </p:txBody>
      </p:sp>
      <p:sp>
        <p:nvSpPr>
          <p:cNvPr id="4" name="Slide Image Placeholder 3"/>
          <p:cNvSpPr>
            <a:spLocks noGrp="1" noRot="1" noChangeAspect="1"/>
          </p:cNvSpPr>
          <p:nvPr>
            <p:ph type="sldImg" idx="2"/>
          </p:nvPr>
        </p:nvSpPr>
        <p:spPr>
          <a:xfrm>
            <a:off x="498475" y="617538"/>
            <a:ext cx="5791200" cy="4008437"/>
          </a:xfrm>
          <a:prstGeom prst="rect">
            <a:avLst/>
          </a:prstGeom>
          <a:noFill/>
          <a:ln w="9525">
            <a:solidFill>
              <a:schemeClr val="bg2"/>
            </a:solidFill>
          </a:ln>
        </p:spPr>
        <p:txBody>
          <a:bodyPr vert="horz" lIns="95682" tIns="47841" rIns="95682" bIns="47841" rtlCol="0" anchor="ctr"/>
          <a:lstStyle/>
          <a:p>
            <a:endParaRPr lang="en-US"/>
          </a:p>
        </p:txBody>
      </p:sp>
      <p:sp>
        <p:nvSpPr>
          <p:cNvPr id="6" name="Footer Placeholder 5"/>
          <p:cNvSpPr>
            <a:spLocks noGrp="1"/>
          </p:cNvSpPr>
          <p:nvPr>
            <p:ph type="ftr" sz="quarter" idx="4"/>
          </p:nvPr>
        </p:nvSpPr>
        <p:spPr>
          <a:xfrm>
            <a:off x="80733" y="9409899"/>
            <a:ext cx="2869056" cy="498692"/>
          </a:xfrm>
          <a:prstGeom prst="rect">
            <a:avLst/>
          </a:prstGeom>
        </p:spPr>
        <p:txBody>
          <a:bodyPr vert="horz" lIns="95682" tIns="47841" rIns="95682" bIns="47841" rtlCol="0" anchor="b"/>
          <a:lstStyle>
            <a:lvl1pPr algn="l">
              <a:defRPr sz="1400"/>
            </a:lvl1pPr>
          </a:lstStyle>
          <a:p>
            <a:endParaRPr lang="en-US"/>
          </a:p>
        </p:txBody>
      </p:sp>
      <p:sp>
        <p:nvSpPr>
          <p:cNvPr id="7" name="Slide Number Placeholder 6"/>
          <p:cNvSpPr>
            <a:spLocks noGrp="1"/>
          </p:cNvSpPr>
          <p:nvPr>
            <p:ph type="sldNum" sz="quarter" idx="5"/>
          </p:nvPr>
        </p:nvSpPr>
        <p:spPr>
          <a:xfrm>
            <a:off x="3855842" y="9409899"/>
            <a:ext cx="2859930" cy="498692"/>
          </a:xfrm>
          <a:prstGeom prst="rect">
            <a:avLst/>
          </a:prstGeom>
        </p:spPr>
        <p:txBody>
          <a:bodyPr vert="horz" lIns="95682" tIns="47841" rIns="95682" bIns="47841" rtlCol="0" anchor="b"/>
          <a:lstStyle>
            <a:lvl1pPr algn="r">
              <a:defRPr sz="1400"/>
            </a:lvl1pPr>
          </a:lstStyle>
          <a:p>
            <a:r>
              <a:rPr lang="en-US"/>
              <a:t>Notes view: </a:t>
            </a:r>
            <a:fld id="{128CEAFE-FA94-43E5-B0FF-D47E1CCDD1B4}" type="slidenum">
              <a:rPr lang="en-US" smtClean="0"/>
              <a:pPr/>
              <a:t>‹#›</a:t>
            </a:fld>
            <a:endParaRPr lang="en-US"/>
          </a:p>
        </p:txBody>
      </p:sp>
      <p:sp>
        <p:nvSpPr>
          <p:cNvPr id="5" name="Notes Placeholder 4"/>
          <p:cNvSpPr>
            <a:spLocks noGrp="1"/>
          </p:cNvSpPr>
          <p:nvPr>
            <p:ph type="body" sz="quarter" idx="3"/>
          </p:nvPr>
        </p:nvSpPr>
        <p:spPr>
          <a:xfrm>
            <a:off x="254186" y="5073642"/>
            <a:ext cx="6281581" cy="4055926"/>
          </a:xfrm>
          <a:prstGeom prst="rect">
            <a:avLst/>
          </a:prstGeom>
        </p:spPr>
        <p:txBody>
          <a:bodyPr vert="horz" lIns="95682" tIns="47841" rIns="95682" bIns="4784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856066" y="0"/>
            <a:ext cx="2949581" cy="498846"/>
          </a:xfrm>
          <a:prstGeom prst="rect">
            <a:avLst/>
          </a:prstGeom>
        </p:spPr>
        <p:txBody>
          <a:bodyPr vert="horz" lIns="94594" tIns="47297" rIns="94594" bIns="47297" rtlCol="0"/>
          <a:lstStyle>
            <a:lvl1pPr algn="r">
              <a:defRPr sz="1300"/>
            </a:lvl1pPr>
          </a:lstStyle>
          <a:p>
            <a:fld id="{F2C7CF5F-7CF3-4DF3-838A-EE34544862CC}" type="datetimeFigureOut">
              <a:rPr lang="en-US" smtClean="0"/>
              <a:t>5/14/2026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32" userDrawn="1">
          <p15:clr>
            <a:srgbClr val="F26B43"/>
          </p15:clr>
        </p15:guide>
        <p15:guide id="2" pos="2145"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0063" y="617538"/>
            <a:ext cx="5789612" cy="400843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
        <p:nvSpPr>
          <p:cNvPr id="5" name="ヘッダー プレースホルダー 4">
            <a:extLst>
              <a:ext uri="{FF2B5EF4-FFF2-40B4-BE49-F238E27FC236}">
                <a16:creationId xmlns:a16="http://schemas.microsoft.com/office/drawing/2014/main" id="{251560CA-1BAF-406A-C208-C2C32492B590}"/>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400" b="0" i="0" u="none" strike="noStrike" kern="1200" cap="none" spc="0" normalizeH="0" baseline="0" noProof="0">
                <a:ln>
                  <a:noFill/>
                </a:ln>
                <a:solidFill>
                  <a:srgbClr val="6E6F73"/>
                </a:solidFill>
                <a:effectLst/>
                <a:uLnTx/>
                <a:uFillTx/>
                <a:latin typeface="Trebuchet MS"/>
                <a:ea typeface="+mn-ea"/>
                <a:cs typeface="+mn-cs"/>
              </a:rPr>
              <a:t>No.X </a:t>
            </a:r>
            <a:r>
              <a:rPr kumimoji="0" lang="ja-JP" altLang="en-US" sz="1400" b="0" i="0" u="none" strike="noStrike" kern="1200" cap="none" spc="0" normalizeH="0" baseline="0" noProof="0">
                <a:ln>
                  <a:noFill/>
                </a:ln>
                <a:solidFill>
                  <a:srgbClr val="6E6F73"/>
                </a:solidFill>
                <a:effectLst/>
                <a:uLnTx/>
                <a:uFillTx/>
                <a:latin typeface="Trebuchet MS"/>
                <a:ea typeface="+mn-ea"/>
                <a:cs typeface="+mn-cs"/>
              </a:rPr>
              <a:t>実証件名を記載</a:t>
            </a:r>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1832659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ACCE-5FF3-A93F-9ED5-468C5086F8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D9DD7-3F92-FB4F-0A3F-D1EC65C4A1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7A9D74-905C-1701-08FE-E9D1FBEC76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5A24B4D-5E83-00B2-5FC9-50102662F754}"/>
              </a:ext>
            </a:extLst>
          </p:cNvPr>
          <p:cNvSpPr>
            <a:spLocks noGrp="1"/>
          </p:cNvSpPr>
          <p:nvPr>
            <p:ph type="sldNum" sz="quarter" idx="5"/>
          </p:nvPr>
        </p:nvSpPr>
        <p:spPr/>
        <p:txBody>
          <a:bodyPr/>
          <a:lstStyle/>
          <a:p>
            <a:r>
              <a:rPr lang="en-US"/>
              <a:t>Notes view: </a:t>
            </a:r>
            <a:fld id="{128CEAFE-FA94-43E5-B0FF-D47E1CCDD1B4}" type="slidenum">
              <a:rPr lang="en-US" smtClean="0"/>
              <a:pPr/>
              <a:t>1</a:t>
            </a:fld>
            <a:endParaRPr lang="en-US"/>
          </a:p>
        </p:txBody>
      </p:sp>
    </p:spTree>
    <p:extLst>
      <p:ext uri="{BB962C8B-B14F-4D97-AF65-F5344CB8AC3E}">
        <p14:creationId xmlns:p14="http://schemas.microsoft.com/office/powerpoint/2010/main" val="271692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574675"/>
            <a:ext cx="5378450"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183265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98475" y="617538"/>
            <a:ext cx="5791200" cy="4008437"/>
          </a:xfrm>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01553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98475" y="617538"/>
            <a:ext cx="5791200" cy="4008437"/>
          </a:xfrm>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3977721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46951-266E-4DC1-0091-3CA45B88AF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9FADF7-7B23-3C4A-20B7-46054A90FC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B4BFB1-6F59-04E5-15A9-B9F345469580}"/>
              </a:ext>
            </a:extLst>
          </p:cNvPr>
          <p:cNvSpPr>
            <a:spLocks noGrp="1"/>
          </p:cNvSpPr>
          <p:nvPr>
            <p:ph type="body" idx="1"/>
          </p:nvPr>
        </p:nvSpPr>
        <p:spPr/>
        <p:txBody>
          <a:bodyPr/>
          <a:lstStyle/>
          <a:p>
            <a:endParaRPr kumimoji="1" lang="en-US"/>
          </a:p>
        </p:txBody>
      </p:sp>
      <p:sp>
        <p:nvSpPr>
          <p:cNvPr id="4" name="スライド番号プレースホルダー 3">
            <a:extLst>
              <a:ext uri="{FF2B5EF4-FFF2-40B4-BE49-F238E27FC236}">
                <a16:creationId xmlns:a16="http://schemas.microsoft.com/office/drawing/2014/main" id="{CEE9A5A6-9E7A-BC5F-01E7-D5BE127DA24E}"/>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3525055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1880857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9.png"/><Relationship Id="rId4" Type="http://schemas.openxmlformats.org/officeDocument/2006/relationships/image" Target="../media/image7.emf"/></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4.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xml"/><Relationship Id="rId7" Type="http://schemas.openxmlformats.org/officeDocument/2006/relationships/image" Target="../media/image2.emf"/><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oleObject" Target="../embeddings/oleObject7.bin"/><Relationship Id="rId5" Type="http://schemas.openxmlformats.org/officeDocument/2006/relationships/slideMaster" Target="../slideMasters/slideMaster3.xml"/><Relationship Id="rId4" Type="http://schemas.openxmlformats.org/officeDocument/2006/relationships/tags" Target="../tags/tag17.xml"/><Relationship Id="rId9" Type="http://schemas.openxmlformats.org/officeDocument/2006/relationships/image" Target="../media/image4.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8.xml"/><Relationship Id="rId5" Type="http://schemas.openxmlformats.org/officeDocument/2006/relationships/image" Target="../media/image5.png"/><Relationship Id="rId4" Type="http://schemas.openxmlformats.org/officeDocument/2006/relationships/image" Target="../media/image7.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9.xml"/><Relationship Id="rId5" Type="http://schemas.openxmlformats.org/officeDocument/2006/relationships/image" Target="../media/image9.png"/><Relationship Id="rId4" Type="http://schemas.openxmlformats.org/officeDocument/2006/relationships/image" Target="../media/image2.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image" Target="../media/image2.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oleObject" Target="../embeddings/oleObject4.bin"/><Relationship Id="rId5" Type="http://schemas.openxmlformats.org/officeDocument/2006/relationships/slideMaster" Target="../slideMasters/slideMaster3.xml"/><Relationship Id="rId4" Type="http://schemas.openxmlformats.org/officeDocument/2006/relationships/tags" Target="../tags/tag8.xml"/><Relationship Id="rId9" Type="http://schemas.openxmlformats.org/officeDocument/2006/relationships/image" Target="../media/image4.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4.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2.emf"/><Relationship Id="rId5" Type="http://schemas.openxmlformats.org/officeDocument/2006/relationships/oleObject" Target="../embeddings/oleObject8.bin"/><Relationship Id="rId4"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25.xml"/><Relationship Id="rId4" Type="http://schemas.openxmlformats.org/officeDocument/2006/relationships/image" Target="../media/image1.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26.xml"/><Relationship Id="rId4" Type="http://schemas.openxmlformats.org/officeDocument/2006/relationships/image" Target="../media/image1.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27.xml"/><Relationship Id="rId5" Type="http://schemas.openxmlformats.org/officeDocument/2006/relationships/image" Target="../media/image3.png"/><Relationship Id="rId4" Type="http://schemas.openxmlformats.org/officeDocument/2006/relationships/image" Target="../media/image1.emf"/></Relationships>
</file>

<file path=ppt/slideLayouts/_rels/slideLayout6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3.xml"/><Relationship Id="rId1" Type="http://schemas.openxmlformats.org/officeDocument/2006/relationships/tags" Target="../tags/tag30.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3.xml"/><Relationship Id="rId1" Type="http://schemas.openxmlformats.org/officeDocument/2006/relationships/tags" Target="../tags/tag31.xml"/><Relationship Id="rId4" Type="http://schemas.openxmlformats.org/officeDocument/2006/relationships/image" Target="../media/image1.emf"/></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3.xml"/><Relationship Id="rId1" Type="http://schemas.openxmlformats.org/officeDocument/2006/relationships/tags" Target="../tags/tag32.xml"/><Relationship Id="rId5" Type="http://schemas.openxmlformats.org/officeDocument/2006/relationships/image" Target="../media/image3.png"/><Relationship Id="rId4" Type="http://schemas.openxmlformats.org/officeDocument/2006/relationships/image" Target="../media/image1.emf"/></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3.xml"/><Relationship Id="rId1" Type="http://schemas.openxmlformats.org/officeDocument/2006/relationships/tags" Target="../tags/tag33.xml"/><Relationship Id="rId5" Type="http://schemas.openxmlformats.org/officeDocument/2006/relationships/image" Target="../media/image5.png"/><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hidden="1"/>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2023 by Boston Consulting Group. All rights reserved.</a:t>
            </a:r>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932894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White">
          <a:xfrm>
            <a:off x="1043853" y="2668041"/>
            <a:ext cx="7816649" cy="3201026"/>
          </a:xfrm>
          <a:prstGeom prst="rect">
            <a:avLst/>
          </a:prstGeom>
          <a:ln w="9525">
            <a:solidFill>
              <a:schemeClr val="bg1"/>
            </a:solidFill>
          </a:ln>
        </p:spPr>
        <p:txBody>
          <a:bodyPr lIns="274320" tIns="274320" rIns="274320" bIns="137160"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
        <p:nvSpPr>
          <p:cNvPr id="4" name="TextBox 3"/>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59" name="Rectangle 58"/>
          <p:cNvSpPr/>
          <p:nvPr userDrawn="1"/>
        </p:nvSpPr>
        <p:spPr bwMode="white">
          <a:xfrm>
            <a:off x="1043853" y="1428131"/>
            <a:ext cx="769984"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280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47" name="Title 1"/>
          <p:cNvSpPr>
            <a:spLocks noGrp="1"/>
          </p:cNvSpPr>
          <p:nvPr>
            <p:ph type="title" hasCustomPrompt="1"/>
          </p:nvPr>
        </p:nvSpPr>
        <p:spPr bwMode="blackWhite">
          <a:xfrm>
            <a:off x="511875" y="3826800"/>
            <a:ext cx="8886150" cy="2041200"/>
          </a:xfrm>
        </p:spPr>
        <p:txBody>
          <a:bodyPr anchor="t">
            <a:noAutofit/>
          </a:bodyPr>
          <a:lstStyle>
            <a:lvl1pPr>
              <a:defRPr sz="4388">
                <a:solidFill>
                  <a:schemeClr val="bg1"/>
                </a:solidFill>
                <a:latin typeface="+mj-lt"/>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502855" y="3680016"/>
            <a:ext cx="9405747"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7976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3302808" y="0"/>
            <a:ext cx="338773" cy="6858000"/>
          </a:xfrm>
          <a:prstGeom prst="rect">
            <a:avLst/>
          </a:prstGeom>
        </p:spPr>
      </p:pic>
      <p:sp>
        <p:nvSpPr>
          <p:cNvPr id="17" name="Date Placeholder 1"/>
          <p:cNvSpPr>
            <a:spLocks noGrp="1"/>
          </p:cNvSpPr>
          <p:nvPr>
            <p:ph type="dt" sz="half" idx="3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0" name="TextBox 1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0" y="0"/>
            <a:ext cx="3314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511876" y="2681103"/>
            <a:ext cx="2541403" cy="1495794"/>
          </a:xfrm>
          <a:prstGeom prst="rect">
            <a:avLst/>
          </a:prstGeom>
        </p:spPr>
        <p:txBody>
          <a:bodyPr anchor="ctr">
            <a:noAutofit/>
          </a:bodyPr>
          <a:lstStyle>
            <a:lvl1pPr>
              <a:defRPr sz="26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311123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5822055" y="0"/>
            <a:ext cx="338773" cy="6858000"/>
          </a:xfrm>
          <a:prstGeom prst="rect">
            <a:avLst/>
          </a:prstGeom>
        </p:spPr>
      </p:pic>
      <p:sp>
        <p:nvSpPr>
          <p:cNvPr id="13" name="Rectangle 12"/>
          <p:cNvSpPr/>
          <p:nvPr userDrawn="1"/>
        </p:nvSpPr>
        <p:spPr bwMode="white">
          <a:xfrm>
            <a:off x="0" y="0"/>
            <a:ext cx="582721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7" name="TextBox 16"/>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415339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11" name="Title 4"/>
          <p:cNvSpPr>
            <a:spLocks noGrp="1"/>
          </p:cNvSpPr>
          <p:nvPr>
            <p:ph type="title" hasCustomPrompt="1"/>
          </p:nvPr>
        </p:nvSpPr>
        <p:spPr>
          <a:xfrm>
            <a:off x="511876" y="2681103"/>
            <a:ext cx="2541403" cy="1495794"/>
          </a:xfrm>
          <a:prstGeom prst="rect">
            <a:avLst/>
          </a:prstGeom>
        </p:spPr>
        <p:txBody>
          <a:bodyPr anchor="ctr">
            <a:noAutofit/>
          </a:bodyPr>
          <a:lstStyle>
            <a:lvl1pPr>
              <a:defRPr sz="2600">
                <a:solidFill>
                  <a:schemeClr val="bg1"/>
                </a:solidFill>
                <a:latin typeface="+mj-lt"/>
                <a:sym typeface="Trebuchet MS" panose="020B0603020202020204" pitchFamily="34" charset="0"/>
              </a:defRPr>
            </a:lvl1pPr>
          </a:lstStyle>
          <a:p>
            <a:r>
              <a:rPr lang="en-US"/>
              <a:t>Click to add title</a:t>
            </a:r>
          </a:p>
        </p:txBody>
      </p:sp>
      <p:sp>
        <p:nvSpPr>
          <p:cNvPr id="13" name="Rectangle 12"/>
          <p:cNvSpPr/>
          <p:nvPr userDrawn="1"/>
        </p:nvSpPr>
        <p:spPr bwMode="white">
          <a:xfrm>
            <a:off x="3315620" y="-1309"/>
            <a:ext cx="6590380"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2" name="Date Placeholder 1"/>
          <p:cNvSpPr>
            <a:spLocks noGrp="1"/>
          </p:cNvSpPr>
          <p:nvPr>
            <p:ph type="dt" sz="half" idx="29"/>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6701660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4622786" y="0"/>
            <a:ext cx="338773" cy="6858000"/>
          </a:xfrm>
          <a:prstGeom prst="rect">
            <a:avLst/>
          </a:prstGeom>
        </p:spPr>
      </p:pic>
      <p:sp>
        <p:nvSpPr>
          <p:cNvPr id="12" name="Rectangle 11"/>
          <p:cNvSpPr/>
          <p:nvPr userDrawn="1"/>
        </p:nvSpPr>
        <p:spPr>
          <a:xfrm>
            <a:off x="4953000" y="0"/>
            <a:ext cx="4953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Picture Placeholder 18"/>
          <p:cNvSpPr>
            <a:spLocks noGrp="1"/>
          </p:cNvSpPr>
          <p:nvPr>
            <p:ph type="pic" sz="quarter" idx="14" hasCustomPrompt="1"/>
          </p:nvPr>
        </p:nvSpPr>
        <p:spPr>
          <a:xfrm>
            <a:off x="4949768" y="0"/>
            <a:ext cx="4956231" cy="6858000"/>
          </a:xfrm>
          <a:prstGeom prst="rect">
            <a:avLst/>
          </a:prstGeom>
          <a:noFill/>
        </p:spPr>
        <p:txBody>
          <a:bodyPr lIns="914400" tIns="914400" rIns="914400" bIns="914400"/>
          <a:lstStyle>
            <a:lvl1pPr algn="ctr">
              <a:defRPr sz="1463"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511875" y="1785600"/>
            <a:ext cx="3565575" cy="3286800"/>
          </a:xfrm>
          <a:prstGeom prst="rect">
            <a:avLst/>
          </a:prstGeom>
          <a:noFill/>
        </p:spPr>
        <p:txBody>
          <a:bodyPr wrap="square" lIns="0" tIns="0" rIns="320040" bIns="0"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2708115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6020503" y="0"/>
            <a:ext cx="338773" cy="6858000"/>
          </a:xfrm>
          <a:prstGeom prst="rect">
            <a:avLst/>
          </a:prstGeom>
        </p:spPr>
      </p:pic>
      <p:sp>
        <p:nvSpPr>
          <p:cNvPr id="10" name="Rectangle 9"/>
          <p:cNvSpPr/>
          <p:nvPr userDrawn="1"/>
        </p:nvSpPr>
        <p:spPr bwMode="gray">
          <a:xfrm>
            <a:off x="6353379" y="0"/>
            <a:ext cx="355262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6353771" y="0"/>
            <a:ext cx="3552230" cy="6858000"/>
          </a:xfrm>
          <a:prstGeom prst="rect">
            <a:avLst/>
          </a:prstGeom>
          <a:noFill/>
        </p:spPr>
        <p:txBody>
          <a:bodyPr lIns="182880" tIns="914400" rIns="182880" bIns="914400"/>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2" name="Date Placeholder 2"/>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Copyright"/>
          <p:cNvSpPr txBox="1"/>
          <p:nvPr userDrawn="1"/>
        </p:nvSpPr>
        <p:spPr>
          <a:xfrm rot="16200000">
            <a:off x="7226797" y="3926364"/>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4" name="Title 1"/>
          <p:cNvSpPr>
            <a:spLocks noGrp="1"/>
          </p:cNvSpPr>
          <p:nvPr>
            <p:ph type="title" hasCustomPrompt="1"/>
          </p:nvPr>
        </p:nvSpPr>
        <p:spPr bwMode="blackWhite">
          <a:xfrm>
            <a:off x="511875" y="1804650"/>
            <a:ext cx="5076136" cy="3286800"/>
          </a:xfrm>
          <a:prstGeom prst="rect">
            <a:avLst/>
          </a:prstGeom>
        </p:spPr>
        <p:txBody>
          <a:bodyPr anchor="ctr">
            <a:noAutofit/>
          </a:bodyPr>
          <a:lstStyle>
            <a:lvl1pPr>
              <a:defRPr sz="3575">
                <a:solidFill>
                  <a:schemeClr val="bg1"/>
                </a:solidFill>
                <a:latin typeface="+mj-lt"/>
                <a:sym typeface="Trebuchet MS" panose="020B0603020202020204" pitchFamily="34" charset="0"/>
              </a:defRPr>
            </a:lvl1pPr>
          </a:lstStyle>
          <a:p>
            <a:r>
              <a:rPr lang="en-US"/>
              <a:t>Click to edit title</a:t>
            </a:r>
          </a:p>
        </p:txBody>
      </p:sp>
      <p:sp>
        <p:nvSpPr>
          <p:cNvPr id="13" name="TextBox 12"/>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045274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6"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2" name="TextBox 11"/>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511875" y="2764204"/>
            <a:ext cx="2013893" cy="1314311"/>
          </a:xfrm>
          <a:prstGeom prst="rect">
            <a:avLst/>
          </a:prstGeom>
        </p:spPr>
        <p:txBody>
          <a:bodyPr anchor="ctr">
            <a:noAutofit/>
          </a:bodyPr>
          <a:lstStyle>
            <a:lvl1pPr>
              <a:defRPr sz="2600" baseline="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5109" y="3590399"/>
            <a:ext cx="1109266"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9017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sp>
        <p:nvSpPr>
          <p:cNvPr id="16" name="Freeform 14"/>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2764204"/>
            <a:ext cx="2013893" cy="1314311"/>
          </a:xfrm>
        </p:spPr>
        <p:txBody>
          <a:bodyPr anchor="ctr" anchorCtr="0">
            <a:noAutofit/>
          </a:bodyPr>
          <a:lstStyle>
            <a:lvl1pPr>
              <a:defRPr sz="2600" baseline="0">
                <a:solidFill>
                  <a:srgbClr val="FFFFFF"/>
                </a:solidFill>
                <a:latin typeface="+mj-lt"/>
              </a:defRPr>
            </a:lvl1pPr>
          </a:lstStyle>
          <a:p>
            <a:r>
              <a:rPr lang="en-US"/>
              <a:t>Click to add title</a:t>
            </a:r>
          </a:p>
        </p:txBody>
      </p:sp>
      <p:sp>
        <p:nvSpPr>
          <p:cNvPr id="13"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1766897" y="3402829"/>
            <a:ext cx="218941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38422693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25268785"/>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TextBox 4"/>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3" name="Pentagon 3"/>
          <p:cNvSpPr/>
          <p:nvPr userDrawn="1"/>
        </p:nvSpPr>
        <p:spPr bwMode="white">
          <a:xfrm>
            <a:off x="1" y="0"/>
            <a:ext cx="4409373"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chemeClr val="tx2"/>
                </a:solidFill>
                <a:latin typeface="+mj-lt"/>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722490" y="3394393"/>
            <a:ext cx="1055092"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831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5" name="Title 4"/>
          <p:cNvSpPr>
            <a:spLocks noGrp="1"/>
          </p:cNvSpPr>
          <p:nvPr>
            <p:ph type="title" hasCustomPrompt="1"/>
          </p:nvPr>
        </p:nvSpPr>
        <p:spPr>
          <a:xfrm>
            <a:off x="511875" y="622800"/>
            <a:ext cx="8883225"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36868619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sp>
        <p:nvSpPr>
          <p:cNvPr id="13" name="Pentagon 3"/>
          <p:cNvSpPr/>
          <p:nvPr userDrawn="1"/>
        </p:nvSpPr>
        <p:spPr bwMode="white">
          <a:xfrm>
            <a:off x="1" y="0"/>
            <a:ext cx="4409373"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2907173" y="3416300"/>
            <a:ext cx="218941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4258945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6"/>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5170381"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511875" y="622800"/>
            <a:ext cx="3797337"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5717" y="3589606"/>
            <a:ext cx="1109266"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910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sp>
        <p:nvSpPr>
          <p:cNvPr id="14" name="Pentagon 8"/>
          <p:cNvSpPr/>
          <p:nvPr userDrawn="1"/>
        </p:nvSpPr>
        <p:spPr bwMode="white">
          <a:xfrm>
            <a:off x="0" y="0"/>
            <a:ext cx="5170381"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511875" y="622800"/>
            <a:ext cx="3797337"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2"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3" name="TextBox 12"/>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3623890" y="3407804"/>
            <a:ext cx="218941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511216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16" name="Picture 1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85900" y="3589606"/>
            <a:ext cx="1109266"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016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7"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5336198" y="3407804"/>
            <a:ext cx="218941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25523757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3" name="TextBox 2"/>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8" name="Title 1"/>
          <p:cNvSpPr>
            <a:spLocks noGrp="1"/>
          </p:cNvSpPr>
          <p:nvPr>
            <p:ph type="title" hasCustomPrompt="1"/>
          </p:nvPr>
        </p:nvSpPr>
        <p:spPr>
          <a:xfrm>
            <a:off x="511875" y="3826333"/>
            <a:ext cx="8883225" cy="1606550"/>
          </a:xfr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7320170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6" name="Rectangle 5"/>
          <p:cNvSpPr/>
          <p:nvPr userDrawn="1"/>
        </p:nvSpPr>
        <p:spPr bwMode="white">
          <a:xfrm>
            <a:off x="511875" y="625475"/>
            <a:ext cx="757809"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511875" y="3826333"/>
            <a:ext cx="8883225" cy="1606550"/>
          </a:xfrm>
          <a:prstGeom prst="rect">
            <a:avLst/>
          </a:prstGeo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41460422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842619711"/>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6" name="TextBox 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5450820" y="1040802"/>
            <a:ext cx="769257" cy="8141105"/>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906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74295" tIns="37148" rIns="74295" bIns="37148" numCol="1" anchor="t" anchorCtr="0" compatLnSpc="1">
            <a:prstTxWarp prst="textNoShape">
              <a:avLst/>
            </a:prstTxWarp>
            <a:noAutofit/>
          </a:bodyPr>
          <a:lstStyle/>
          <a:p>
            <a:endParaRPr lang="en-US" sz="1463">
              <a:latin typeface="+mn-lt"/>
              <a:sym typeface="Trebuchet MS" panose="020B0603020202020204" pitchFamily="34" charset="0"/>
            </a:endParaRPr>
          </a:p>
        </p:txBody>
      </p:sp>
    </p:spTree>
    <p:extLst>
      <p:ext uri="{BB962C8B-B14F-4D97-AF65-F5344CB8AC3E}">
        <p14:creationId xmlns:p14="http://schemas.microsoft.com/office/powerpoint/2010/main" val="22404426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4"/>
          </p:nvPr>
        </p:nvSpPr>
        <p:spPr bwMode="white">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4" name="Title 3"/>
          <p:cNvSpPr>
            <a:spLocks noGrp="1"/>
          </p:cNvSpPr>
          <p:nvPr>
            <p:ph type="title" hasCustomPrompt="1"/>
          </p:nvPr>
        </p:nvSpPr>
        <p:spPr>
          <a:xfrm>
            <a:off x="511875" y="622800"/>
            <a:ext cx="8883225" cy="382669"/>
          </a:xfrm>
        </p:spPr>
        <p:txBody>
          <a:bodyPr/>
          <a:lstStyle>
            <a:lvl1pPr>
              <a:defRPr sz="2763">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5484114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694403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511875" y="622800"/>
            <a:ext cx="8883347" cy="382669"/>
          </a:xfrm>
        </p:spPr>
        <p:txBody>
          <a:bodyPr/>
          <a:lstStyle>
            <a:lvl1pPr>
              <a:defRPr sz="2763"/>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511387" y="2085629"/>
            <a:ext cx="8883713" cy="4089131"/>
          </a:xfrm>
        </p:spPr>
        <p:txBody>
          <a:bodyPr/>
          <a:lstStyle>
            <a:lvl1pPr>
              <a:lnSpc>
                <a:spcPct val="100000"/>
              </a:lnSpc>
              <a:spcBef>
                <a:spcPts val="0"/>
              </a:spcBef>
              <a:spcAft>
                <a:spcPts val="0"/>
              </a:spcAft>
              <a:defRPr sz="1625"/>
            </a:lvl1pPr>
            <a:lvl2pPr>
              <a:lnSpc>
                <a:spcPct val="100000"/>
              </a:lnSpc>
              <a:spcBef>
                <a:spcPts val="0"/>
              </a:spcBef>
              <a:spcAft>
                <a:spcPts val="0"/>
              </a:spcAft>
              <a:defRPr sz="1625"/>
            </a:lvl2pPr>
            <a:lvl3pPr>
              <a:lnSpc>
                <a:spcPct val="100000"/>
              </a:lnSpc>
              <a:spcBef>
                <a:spcPts val="0"/>
              </a:spcBef>
              <a:spcAft>
                <a:spcPts val="0"/>
              </a:spcAft>
              <a:defRPr sz="1625"/>
            </a:lvl3pPr>
            <a:lvl4pPr>
              <a:lnSpc>
                <a:spcPct val="100000"/>
              </a:lnSpc>
              <a:spcBef>
                <a:spcPts val="0"/>
              </a:spcBef>
              <a:spcAft>
                <a:spcPts val="0"/>
              </a:spcAft>
              <a:defRPr sz="2275"/>
            </a:lvl4pPr>
            <a:lvl5pPr>
              <a:lnSpc>
                <a:spcPct val="100000"/>
              </a:lnSpc>
              <a:spcBef>
                <a:spcPts val="0"/>
              </a:spcBef>
              <a:spcAft>
                <a:spcPts val="0"/>
              </a:spcAft>
              <a:defRPr sz="22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65790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1882417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a:xfrm>
            <a:off x="4080234" y="1976649"/>
            <a:ext cx="5044871" cy="2699200"/>
          </a:xfrm>
          <a:prstGeom prst="rect">
            <a:avLst/>
          </a:prstGeom>
        </p:spPr>
        <p:txBody>
          <a:bodyPr wrap="square" lIns="0" tIns="0" rIns="0" bIns="0" anchor="ctr">
            <a:spAutoFit/>
          </a:bodyPr>
          <a:lstStyle/>
          <a:p>
            <a:pPr indent="0">
              <a:lnSpc>
                <a:spcPct val="100000"/>
              </a:lnSpc>
            </a:pPr>
            <a:r>
              <a:rPr lang="en-US" sz="731" b="0">
                <a:latin typeface="+mn-lt"/>
                <a:sym typeface="Trebuchet MS" panose="020B0603020202020204" pitchFamily="34" charset="0"/>
              </a:rPr>
              <a:t>The services and materials provided by Boston Consulting Group (BCG) are subject to BCG's Standard Terms </a:t>
            </a:r>
            <a:br>
              <a:rPr lang="en-US" sz="731" b="0">
                <a:latin typeface="+mn-lt"/>
                <a:sym typeface="Trebuchet MS" panose="020B0603020202020204" pitchFamily="34" charset="0"/>
              </a:rPr>
            </a:br>
            <a:r>
              <a:rPr lang="en-US" sz="731"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731" b="0">
                <a:latin typeface="+mn-lt"/>
                <a:sym typeface="Trebuchet MS" panose="020B0603020202020204" pitchFamily="34" charset="0"/>
              </a:rPr>
            </a:br>
            <a:r>
              <a:rPr lang="en-US" sz="731" b="0">
                <a:latin typeface="+mn-lt"/>
                <a:sym typeface="Trebuchet MS" panose="020B0603020202020204" pitchFamily="34" charset="0"/>
              </a:rPr>
              <a:t>to update these materials after the date hereof, notwithstanding that such information may become outdated </a:t>
            </a:r>
            <a:br>
              <a:rPr lang="en-US" sz="731" b="0">
                <a:latin typeface="+mn-lt"/>
                <a:sym typeface="Trebuchet MS" panose="020B0603020202020204" pitchFamily="34" charset="0"/>
              </a:rPr>
            </a:br>
            <a:r>
              <a:rPr lang="en-US" sz="731" b="0">
                <a:latin typeface="+mn-lt"/>
                <a:sym typeface="Trebuchet MS" panose="020B0603020202020204" pitchFamily="34" charset="0"/>
              </a:rPr>
              <a:t>or inaccurate.</a:t>
            </a:r>
          </a:p>
          <a:p>
            <a:pPr indent="0">
              <a:lnSpc>
                <a:spcPct val="100000"/>
              </a:lnSpc>
            </a:pPr>
            <a:r>
              <a:rPr lang="en-US" sz="731" b="0">
                <a:latin typeface="+mn-lt"/>
                <a:sym typeface="Trebuchet MS" panose="020B0603020202020204" pitchFamily="34" charset="0"/>
              </a:rPr>
              <a:t> </a:t>
            </a:r>
          </a:p>
          <a:p>
            <a:pPr indent="0">
              <a:lnSpc>
                <a:spcPct val="100000"/>
              </a:lnSpc>
            </a:pPr>
            <a:r>
              <a:rPr lang="en-US" sz="731"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pPr indent="0">
              <a:lnSpc>
                <a:spcPct val="100000"/>
              </a:lnSpc>
            </a:pPr>
            <a:endParaRPr lang="en-US" sz="731" b="0">
              <a:latin typeface="+mn-lt"/>
              <a:sym typeface="Trebuchet MS" panose="020B0603020202020204" pitchFamily="34" charset="0"/>
            </a:endParaRPr>
          </a:p>
          <a:p>
            <a:pPr marL="0" marR="0" indent="0" algn="l" defTabSz="742950" rtl="0" eaLnBrk="1" fontAlgn="auto" latinLnBrk="0" hangingPunct="1">
              <a:lnSpc>
                <a:spcPct val="100000"/>
              </a:lnSpc>
              <a:spcBef>
                <a:spcPts val="0"/>
              </a:spcBef>
              <a:spcAft>
                <a:spcPts val="0"/>
              </a:spcAft>
              <a:buClrTx/>
              <a:buSzTx/>
              <a:buFontTx/>
              <a:buNone/>
              <a:tabLst/>
              <a:defRPr/>
            </a:pPr>
            <a:r>
              <a:rPr lang="en-US" sz="731" b="0">
                <a:latin typeface="+mn-lt"/>
                <a:sym typeface="Trebuchet MS" panose="020B0603020202020204" pitchFamily="34" charset="0"/>
              </a:rPr>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p>
        </p:txBody>
      </p:sp>
      <p:sp>
        <p:nvSpPr>
          <p:cNvPr id="7" name="Title 6"/>
          <p:cNvSpPr txBox="1">
            <a:spLocks/>
          </p:cNvSpPr>
          <p:nvPr/>
        </p:nvSpPr>
        <p:spPr>
          <a:xfrm>
            <a:off x="519224" y="3039279"/>
            <a:ext cx="2599617" cy="573940"/>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4144">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3548917" y="1630186"/>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467012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735369323"/>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5" imgW="384" imgH="384" progId="TCLayout.ActiveDocument.1">
                  <p:embed/>
                </p:oleObj>
              </mc:Choice>
              <mc:Fallback>
                <p:oleObj name="think-cell Slide" r:id="rId5" imgW="384" imgH="384" progId="TCLayout.ActiveDocument.1">
                  <p:embed/>
                  <p:pic>
                    <p:nvPicPr>
                      <p:cNvPr id="2" name="Object 1" hidden="1"/>
                      <p:cNvPicPr/>
                      <p:nvPr/>
                    </p:nvPicPr>
                    <p:blipFill>
                      <a:blip r:embed="rId6"/>
                      <a:stretch>
                        <a:fillRect/>
                      </a:stretch>
                    </p:blipFill>
                    <p:spPr>
                      <a:xfrm>
                        <a:off x="1291" y="1589"/>
                        <a:ext cx="1289" cy="1587"/>
                      </a:xfrm>
                      <a:prstGeom prst="rect">
                        <a:avLst/>
                      </a:prstGeom>
                    </p:spPr>
                  </p:pic>
                </p:oleObj>
              </mc:Fallback>
            </mc:AlternateContent>
          </a:graphicData>
        </a:graphic>
      </p:graphicFrame>
      <p:pic>
        <p:nvPicPr>
          <p:cNvPr id="9" name="TitleAndEndImages"/>
          <p:cNvPicPr>
            <a:picLocks noChangeAspect="1"/>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flipH="1">
            <a:off x="0" y="0"/>
            <a:ext cx="9906000" cy="6858000"/>
          </a:xfrm>
          <a:prstGeom prst="rect">
            <a:avLst/>
          </a:prstGeom>
        </p:spPr>
      </p:pic>
      <p:sp>
        <p:nvSpPr>
          <p:cNvPr id="8" name="Rectangle 7"/>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15" name="TextBox 14"/>
          <p:cNvSpPr txBox="1"/>
          <p:nvPr/>
        </p:nvSpPr>
        <p:spPr bwMode="white">
          <a:xfrm>
            <a:off x="751546" y="5715178"/>
            <a:ext cx="683151" cy="170110"/>
          </a:xfrm>
          <a:prstGeom prst="rect">
            <a:avLst/>
          </a:prstGeom>
          <a:noFill/>
        </p:spPr>
        <p:txBody>
          <a:bodyPr wrap="none" lIns="0" tIns="0" rIns="0" bIns="0" rtlCol="0" anchor="b">
            <a:noAutofit/>
          </a:bodyPr>
          <a:lstStyle/>
          <a:p>
            <a:pPr>
              <a:lnSpc>
                <a:spcPct val="90000"/>
              </a:lnSpc>
              <a:spcAft>
                <a:spcPts val="488"/>
              </a:spcAft>
            </a:pPr>
            <a:r>
              <a:rPr lang="en-US" sz="975">
                <a:solidFill>
                  <a:schemeClr val="bg1"/>
                </a:solidFill>
                <a:latin typeface="+mn-lt"/>
                <a:sym typeface="Trebuchet MS" panose="020B0603020202020204" pitchFamily="34" charset="0"/>
              </a:rPr>
              <a:t>bcg.com</a:t>
            </a:r>
          </a:p>
        </p:txBody>
      </p:sp>
      <p:sp>
        <p:nvSpPr>
          <p:cNvPr id="7" name="Freeform 6"/>
          <p:cNvSpPr>
            <a:spLocks noChangeAspect="1"/>
          </p:cNvSpPr>
          <p:nvPr userDrawn="1">
            <p:custDataLst>
              <p:tags r:id="rId3"/>
            </p:custDataLst>
          </p:nvPr>
        </p:nvSpPr>
        <p:spPr bwMode="auto">
          <a:xfrm>
            <a:off x="2174947" y="2969513"/>
            <a:ext cx="3277103"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860655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pSp>
        <p:nvGrpSpPr>
          <p:cNvPr id="49" name="Group 48"/>
          <p:cNvGrpSpPr/>
          <p:nvPr userDrawn="1"/>
        </p:nvGrpSpPr>
        <p:grpSpPr>
          <a:xfrm>
            <a:off x="-488" y="-1"/>
            <a:ext cx="9907463" cy="68580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solidFill>
                  <a:schemeClr val="tx1"/>
                </a:solidFill>
                <a:latin typeface="+mn-lt"/>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schemeClr val="bg1"/>
                </a:solidFill>
                <a:latin typeface="+mn-lt"/>
              </a:endParaRPr>
            </a:p>
          </p:txBody>
        </p:sp>
        <p:sp>
          <p:nvSpPr>
            <p:cNvPr id="60" name="Footnote example"/>
            <p:cNvSpPr txBox="1"/>
            <p:nvPr/>
          </p:nvSpPr>
          <p:spPr>
            <a:xfrm>
              <a:off x="630000" y="6222155"/>
              <a:ext cx="9030914" cy="337785"/>
            </a:xfrm>
            <a:prstGeom prst="rect">
              <a:avLst/>
            </a:prstGeom>
            <a:noFill/>
          </p:spPr>
          <p:txBody>
            <a:bodyPr wrap="square" lIns="0" tIns="0" rIns="0" bIns="0" rtlCol="0" anchor="b">
              <a:spAutoFit/>
            </a:bodyPr>
            <a:lstStyle/>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178727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654899"/>
              </p:ext>
            </p:extLst>
          </p:nvPr>
        </p:nvGraphicFramePr>
        <p:xfrm>
          <a:off x="1290" y="1588"/>
          <a:ext cx="1290" cy="1588"/>
        </p:xfrm>
        <a:graphic>
          <a:graphicData uri="http://schemas.openxmlformats.org/presentationml/2006/ole">
            <mc:AlternateContent xmlns:mc="http://schemas.openxmlformats.org/markup-compatibility/2006">
              <mc:Choice xmlns:v="urn:schemas-microsoft-com:vml" Requires="v">
                <p:oleObj name="think-cell Slide" r:id="rId6" imgW="384" imgH="384" progId="TCLayout.ActiveDocument.1">
                  <p:embed/>
                </p:oleObj>
              </mc:Choice>
              <mc:Fallback>
                <p:oleObj name="think-cell Slide" r:id="rId6" imgW="384" imgH="384" progId="TCLayout.ActiveDocument.1">
                  <p:embed/>
                  <p:pic>
                    <p:nvPicPr>
                      <p:cNvPr id="3" name="Object 2" hidden="1"/>
                      <p:cNvPicPr/>
                      <p:nvPr/>
                    </p:nvPicPr>
                    <p:blipFill>
                      <a:blip r:embed="rId7"/>
                      <a:stretch>
                        <a:fillRect/>
                      </a:stretch>
                    </p:blipFill>
                    <p:spPr>
                      <a:xfrm>
                        <a:off x="1290" y="1588"/>
                        <a:ext cx="1290" cy="1588"/>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128984"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4388"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4"/>
            <a:ext cx="9906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8">
            <a:extLst>
              <a:ext uri="{28A0092B-C50C-407E-A947-70E740481C1C}">
                <a14:useLocalDpi xmlns:a14="http://schemas.microsoft.com/office/drawing/2010/main" val="0"/>
              </a:ext>
            </a:extLst>
          </a:blip>
          <a:srcRect l="1731" t="8741" r="102" b="27"/>
          <a:stretch/>
        </p:blipFill>
        <p:spPr>
          <a:xfrm rot="16200000" flipH="1">
            <a:off x="6829008" y="2616210"/>
            <a:ext cx="580573" cy="5572125"/>
          </a:xfrm>
          <a:prstGeom prst="rect">
            <a:avLst/>
          </a:prstGeom>
        </p:spPr>
      </p:pic>
      <p:pic>
        <p:nvPicPr>
          <p:cNvPr id="15" name="TitleAndEndImages"/>
          <p:cNvPicPr>
            <a:picLocks noChangeAspect="1"/>
          </p:cNvPicPr>
          <p:nvPr userDrawn="1">
            <p:custDataLst>
              <p:tags r:id="rId3"/>
            </p:custDataLst>
          </p:nvPr>
        </p:nvPicPr>
        <p:blipFill rotWithShape="1">
          <a:blip r:embed="rId9">
            <a:extLst>
              <a:ext uri="{28A0092B-C50C-407E-A947-70E740481C1C}">
                <a14:useLocalDpi xmlns:a14="http://schemas.microsoft.com/office/drawing/2010/main" val="0"/>
              </a:ext>
            </a:extLst>
          </a:blip>
          <a:srcRect b="23056"/>
          <a:stretch/>
        </p:blipFill>
        <p:spPr>
          <a:xfrm flipH="1">
            <a:off x="0" y="0"/>
            <a:ext cx="9906000" cy="5276850"/>
          </a:xfrm>
          <a:prstGeom prst="rect">
            <a:avLst/>
          </a:prstGeom>
        </p:spPr>
      </p:pic>
      <p:sp>
        <p:nvSpPr>
          <p:cNvPr id="20" name="Picture Placeholder 8"/>
          <p:cNvSpPr>
            <a:spLocks noGrp="1"/>
          </p:cNvSpPr>
          <p:nvPr>
            <p:ph type="pic" sz="quarter" idx="13" hasCustomPrompt="1"/>
          </p:nvPr>
        </p:nvSpPr>
        <p:spPr>
          <a:xfrm>
            <a:off x="7610331" y="5570643"/>
            <a:ext cx="1517697" cy="896833"/>
          </a:xfrm>
          <a:prstGeom prst="rect">
            <a:avLst/>
          </a:prstGeom>
        </p:spPr>
        <p:txBody>
          <a:bodyPr anchor="b"/>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907900" y="6207842"/>
            <a:ext cx="5580900" cy="327148"/>
          </a:xfrm>
          <a:prstGeom prst="rect">
            <a:avLst/>
          </a:prstGeom>
          <a:noFill/>
        </p:spPr>
        <p:txBody>
          <a:bodyPr anchor="ctr"/>
          <a:lstStyle>
            <a:lvl1pPr algn="l">
              <a:lnSpc>
                <a:spcPct val="110000"/>
              </a:lnSpc>
              <a:buNone/>
              <a:defRPr sz="975"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185738" indent="0" algn="ctr">
              <a:buNone/>
              <a:defRPr/>
            </a:lvl4pPr>
            <a:lvl5pPr marL="371475"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907900" y="5495707"/>
            <a:ext cx="5580900" cy="436195"/>
          </a:xfrm>
          <a:prstGeom prst="rect">
            <a:avLst/>
          </a:prstGeom>
        </p:spPr>
        <p:txBody>
          <a:bodyPr anchor="ctr"/>
          <a:lstStyle>
            <a:lvl1pPr marL="0" indent="0" algn="l">
              <a:lnSpc>
                <a:spcPct val="110000"/>
              </a:lnSpc>
              <a:buNone/>
              <a:defRPr sz="1300">
                <a:solidFill>
                  <a:schemeClr val="bg1"/>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Subtitle in sentence case</a:t>
            </a:r>
          </a:p>
        </p:txBody>
      </p:sp>
      <p:sp>
        <p:nvSpPr>
          <p:cNvPr id="27" name="Title 1"/>
          <p:cNvSpPr>
            <a:spLocks noGrp="1"/>
          </p:cNvSpPr>
          <p:nvPr>
            <p:ph type="ctrTitle" hasCustomPrompt="1"/>
          </p:nvPr>
        </p:nvSpPr>
        <p:spPr bwMode="ltGray">
          <a:xfrm>
            <a:off x="907900" y="1886243"/>
            <a:ext cx="5580900" cy="3138423"/>
          </a:xfrm>
        </p:spPr>
        <p:txBody>
          <a:bodyPr anchor="b">
            <a:normAutofit/>
          </a:bodyPr>
          <a:lstStyle>
            <a:lvl1pPr algn="l">
              <a:lnSpc>
                <a:spcPct val="93000"/>
              </a:lnSpc>
              <a:defRPr sz="4388">
                <a:solidFill>
                  <a:schemeClr val="bg1"/>
                </a:solidFill>
                <a:latin typeface="+mj-lt"/>
                <a:sym typeface="Trebuchet MS" panose="020B0603020202020204" pitchFamily="34" charset="0"/>
              </a:defRPr>
            </a:lvl1pPr>
          </a:lstStyle>
          <a:p>
            <a:r>
              <a:rPr lang="en-US"/>
              <a:t>Title in Title Case</a:t>
            </a:r>
          </a:p>
        </p:txBody>
      </p:sp>
      <p:sp>
        <p:nvSpPr>
          <p:cNvPr id="13" name="Freeform 12"/>
          <p:cNvSpPr>
            <a:spLocks noChangeAspect="1"/>
          </p:cNvSpPr>
          <p:nvPr userDrawn="1">
            <p:custDataLst>
              <p:tags r:id="rId4"/>
            </p:custDataLst>
          </p:nvPr>
        </p:nvSpPr>
        <p:spPr bwMode="auto">
          <a:xfrm>
            <a:off x="907900" y="1112680"/>
            <a:ext cx="1891211"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2072638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8819046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511388" y="2085628"/>
            <a:ext cx="8883834"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9127324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7" name="Rectangle 6"/>
          <p:cNvSpPr/>
          <p:nvPr userDrawn="1"/>
        </p:nvSpPr>
        <p:spPr bwMode="white">
          <a:xfrm>
            <a:off x="1" y="-1309"/>
            <a:ext cx="38142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511875" y="2158988"/>
            <a:ext cx="3042000" cy="541687"/>
          </a:xfrm>
          <a:prstGeom prst="rect">
            <a:avLst/>
          </a:prstGeom>
        </p:spPr>
        <p:txBody>
          <a:bodyPr>
            <a:noAutofit/>
          </a:bodyPr>
          <a:lstStyle>
            <a:lvl1pPr marL="0" indent="0" algn="l">
              <a:buNone/>
              <a:defRPr sz="1300">
                <a:solidFill>
                  <a:schemeClr val="tx2"/>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add subtitle</a:t>
            </a:r>
          </a:p>
        </p:txBody>
      </p:sp>
      <p:sp>
        <p:nvSpPr>
          <p:cNvPr id="9" name="Title 4"/>
          <p:cNvSpPr>
            <a:spLocks noGrp="1"/>
          </p:cNvSpPr>
          <p:nvPr>
            <p:ph type="title" hasCustomPrompt="1"/>
          </p:nvPr>
        </p:nvSpPr>
        <p:spPr>
          <a:xfrm>
            <a:off x="511875" y="1227049"/>
            <a:ext cx="3042000" cy="664797"/>
          </a:xfrm>
        </p:spPr>
        <p:txBody>
          <a:bodyPr anchor="t">
            <a:noAutofit/>
          </a:bodyPr>
          <a:lstStyle>
            <a:lvl1pPr>
              <a:defRPr sz="195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56720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8" name="Title 1"/>
          <p:cNvSpPr>
            <a:spLocks noGrp="1"/>
          </p:cNvSpPr>
          <p:nvPr>
            <p:ph type="title" hasCustomPrompt="1"/>
          </p:nvPr>
        </p:nvSpPr>
        <p:spPr bwMode="blackWhite">
          <a:xfrm>
            <a:off x="1043853" y="2668041"/>
            <a:ext cx="7816649"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tx2"/>
                </a:solidFill>
                <a:latin typeface="+mj-lt"/>
                <a:ea typeface="+mn-ea"/>
                <a:cs typeface="Arial" panose="020B0604020202020204" pitchFamily="34" charset="0"/>
                <a:sym typeface="Trebuchet MS" panose="020B0603020202020204" pitchFamily="34" charset="0"/>
              </a:defRPr>
            </a:lvl1pPr>
          </a:lstStyle>
          <a:p>
            <a:r>
              <a:rPr lang="en-US"/>
              <a:t>Click to add section title</a:t>
            </a:r>
          </a:p>
        </p:txBody>
      </p:sp>
      <p:sp>
        <p:nvSpPr>
          <p:cNvPr id="11" name="Rectangle 10"/>
          <p:cNvSpPr/>
          <p:nvPr userDrawn="1"/>
        </p:nvSpPr>
        <p:spPr bwMode="white">
          <a:xfrm>
            <a:off x="1040564" y="1424082"/>
            <a:ext cx="773273" cy="951721"/>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307931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Title 1"/>
          <p:cNvSpPr>
            <a:spLocks noGrp="1"/>
          </p:cNvSpPr>
          <p:nvPr>
            <p:ph type="title" hasCustomPrompt="1"/>
          </p:nvPr>
        </p:nvSpPr>
        <p:spPr bwMode="blackWhite">
          <a:xfrm>
            <a:off x="511875" y="3826800"/>
            <a:ext cx="8886150" cy="2041200"/>
          </a:xfrm>
        </p:spPr>
        <p:txBody>
          <a:bodyPr anchor="t">
            <a:noAutofit/>
          </a:bodyPr>
          <a:lstStyle>
            <a:lvl1pPr>
              <a:defRPr sz="4388">
                <a:solidFill>
                  <a:schemeClr val="tx2"/>
                </a:solidFill>
                <a:latin typeface="+mj-lt"/>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511875" y="3680016"/>
            <a:ext cx="9391352"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9652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41688208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3302808" y="0"/>
            <a:ext cx="338773" cy="6858000"/>
          </a:xfrm>
          <a:prstGeom prst="rect">
            <a:avLst/>
          </a:prstGeom>
        </p:spPr>
      </p:pic>
      <p:sp>
        <p:nvSpPr>
          <p:cNvPr id="18" name="Date Placeholder 1"/>
          <p:cNvSpPr>
            <a:spLocks noGrp="1"/>
          </p:cNvSpPr>
          <p:nvPr>
            <p:ph type="dt" sz="half" idx="3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TextBox 1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4" name="Rectangle 23"/>
          <p:cNvSpPr/>
          <p:nvPr userDrawn="1"/>
        </p:nvSpPr>
        <p:spPr bwMode="white">
          <a:xfrm>
            <a:off x="0" y="0"/>
            <a:ext cx="331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511876" y="2681103"/>
            <a:ext cx="2541403" cy="1495794"/>
          </a:xfrm>
          <a:prstGeom prst="rect">
            <a:avLst/>
          </a:prstGeom>
        </p:spPr>
        <p:txBody>
          <a:bodyPr anchor="ctr">
            <a:noAutofit/>
          </a:bodyPr>
          <a:lstStyle>
            <a:lvl1pPr>
              <a:defRPr sz="195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5749737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5822055" y="0"/>
            <a:ext cx="338773" cy="6858000"/>
          </a:xfrm>
          <a:prstGeom prst="rect">
            <a:avLst/>
          </a:prstGeom>
        </p:spPr>
      </p:pic>
      <p:sp>
        <p:nvSpPr>
          <p:cNvPr id="14" name="Rectangle 13"/>
          <p:cNvSpPr/>
          <p:nvPr userDrawn="1"/>
        </p:nvSpPr>
        <p:spPr bwMode="white">
          <a:xfrm>
            <a:off x="0" y="0"/>
            <a:ext cx="582721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 name="Title 1"/>
          <p:cNvSpPr>
            <a:spLocks noGrp="1"/>
          </p:cNvSpPr>
          <p:nvPr>
            <p:ph type="title" hasCustomPrompt="1"/>
          </p:nvPr>
        </p:nvSpPr>
        <p:spPr>
          <a:xfrm>
            <a:off x="511875" y="622801"/>
            <a:ext cx="5099680"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1152042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336263" y="0"/>
            <a:ext cx="338773" cy="6858000"/>
          </a:xfrm>
          <a:prstGeom prst="rect">
            <a:avLst/>
          </a:prstGeom>
        </p:spPr>
      </p:pic>
      <p:sp>
        <p:nvSpPr>
          <p:cNvPr id="10" name="Rectangle 9"/>
          <p:cNvSpPr/>
          <p:nvPr userDrawn="1"/>
        </p:nvSpPr>
        <p:spPr bwMode="white">
          <a:xfrm>
            <a:off x="0" y="0"/>
            <a:ext cx="734034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511875" y="622801"/>
            <a:ext cx="6582537"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603975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24" name="Title 4"/>
          <p:cNvSpPr>
            <a:spLocks noGrp="1"/>
          </p:cNvSpPr>
          <p:nvPr>
            <p:ph type="title" hasCustomPrompt="1"/>
          </p:nvPr>
        </p:nvSpPr>
        <p:spPr>
          <a:xfrm>
            <a:off x="511876" y="2681103"/>
            <a:ext cx="2541403" cy="1495794"/>
          </a:xfrm>
          <a:prstGeom prst="rect">
            <a:avLst/>
          </a:prstGeom>
        </p:spPr>
        <p:txBody>
          <a:bodyPr anchor="ctr">
            <a:noAutofit/>
          </a:bodyPr>
          <a:lstStyle>
            <a:lvl1pPr>
              <a:defRPr sz="1950">
                <a:solidFill>
                  <a:schemeClr val="bg1"/>
                </a:solidFill>
                <a:latin typeface="+mj-lt"/>
                <a:sym typeface="Trebuchet MS" panose="020B0603020202020204" pitchFamily="34" charset="0"/>
              </a:defRPr>
            </a:lvl1pPr>
          </a:lstStyle>
          <a:p>
            <a:r>
              <a:rPr lang="en-US"/>
              <a:t>Click to add title</a:t>
            </a:r>
          </a:p>
        </p:txBody>
      </p:sp>
      <p:sp>
        <p:nvSpPr>
          <p:cNvPr id="26" name="Rectangle 25"/>
          <p:cNvSpPr/>
          <p:nvPr userDrawn="1"/>
        </p:nvSpPr>
        <p:spPr bwMode="ltGray">
          <a:xfrm>
            <a:off x="3315620" y="-1309"/>
            <a:ext cx="6590380"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28" name="TextBox 2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6426203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4622786" y="0"/>
            <a:ext cx="338773" cy="6858000"/>
          </a:xfrm>
          <a:prstGeom prst="rect">
            <a:avLst/>
          </a:prstGeom>
        </p:spPr>
      </p:pic>
      <p:sp>
        <p:nvSpPr>
          <p:cNvPr id="11" name="Rectangle 10"/>
          <p:cNvSpPr/>
          <p:nvPr userDrawn="1"/>
        </p:nvSpPr>
        <p:spPr>
          <a:xfrm>
            <a:off x="4953000" y="0"/>
            <a:ext cx="4953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4949768" y="0"/>
            <a:ext cx="4956231" cy="6858000"/>
          </a:xfrm>
          <a:prstGeom prst="rect">
            <a:avLst/>
          </a:prstGeom>
          <a:noFill/>
        </p:spPr>
        <p:txBody>
          <a:bodyPr lIns="914400" tIns="914400" rIns="914400" bIns="914400"/>
          <a:lstStyle>
            <a:lvl1pPr algn="ctr">
              <a:defRPr sz="1463"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511875" y="1785600"/>
            <a:ext cx="3565575" cy="3286800"/>
          </a:xfrm>
          <a:prstGeom prst="rect">
            <a:avLst/>
          </a:prstGeom>
          <a:noFill/>
        </p:spPr>
        <p:txBody>
          <a:bodyPr wrap="square" lIns="0" tIns="0" rIns="320040" bIns="0"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99130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6020503" y="0"/>
            <a:ext cx="338773" cy="6858000"/>
          </a:xfrm>
          <a:prstGeom prst="rect">
            <a:avLst/>
          </a:prstGeom>
        </p:spPr>
      </p:pic>
      <p:sp>
        <p:nvSpPr>
          <p:cNvPr id="11" name="Rectangle 10"/>
          <p:cNvSpPr/>
          <p:nvPr userDrawn="1"/>
        </p:nvSpPr>
        <p:spPr bwMode="gray">
          <a:xfrm>
            <a:off x="6353379" y="0"/>
            <a:ext cx="355262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6353771" y="0"/>
            <a:ext cx="3552230" cy="6858000"/>
          </a:xfrm>
          <a:prstGeom prst="rect">
            <a:avLst/>
          </a:prstGeom>
          <a:noFill/>
        </p:spPr>
        <p:txBody>
          <a:bodyPr lIns="182880" tIns="914400" rIns="182880" bIns="914400"/>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Date Placeholder 2"/>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5" name="Title 1"/>
          <p:cNvSpPr>
            <a:spLocks noGrp="1"/>
          </p:cNvSpPr>
          <p:nvPr>
            <p:ph type="title" hasCustomPrompt="1"/>
          </p:nvPr>
        </p:nvSpPr>
        <p:spPr bwMode="black">
          <a:xfrm>
            <a:off x="512636" y="1785600"/>
            <a:ext cx="5076136" cy="3286800"/>
          </a:xfrm>
          <a:prstGeom prst="rect">
            <a:avLst/>
          </a:prstGeom>
        </p:spPr>
        <p:txBody>
          <a:bodyPr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234004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279571629"/>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10"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511875" y="2764204"/>
            <a:ext cx="2013893" cy="1314311"/>
          </a:xfrm>
          <a:prstGeom prst="rect">
            <a:avLst/>
          </a:prstGeom>
        </p:spPr>
        <p:txBody>
          <a:bodyPr anchor="ctr">
            <a:noAutofit/>
          </a:bodyPr>
          <a:lstStyle>
            <a:lvl1pPr>
              <a:defRPr sz="195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12" name="Picture 1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45109" y="3590399"/>
            <a:ext cx="1109266"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491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sp>
        <p:nvSpPr>
          <p:cNvPr id="10"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511875" y="2764204"/>
            <a:ext cx="2013893" cy="1314311"/>
          </a:xfrm>
        </p:spPr>
        <p:txBody>
          <a:bodyPr anchor="ctr" anchorCtr="0">
            <a:noAutofit/>
          </a:bodyPr>
          <a:lstStyle>
            <a:lvl1pPr>
              <a:defRPr>
                <a:solidFill>
                  <a:srgbClr val="FFFFFF"/>
                </a:solidFill>
                <a:latin typeface="+mj-lt"/>
              </a:defRPr>
            </a:lvl1pPr>
          </a:lstStyle>
          <a:p>
            <a:r>
              <a:rPr lang="en-US"/>
              <a:t>Click to add title</a:t>
            </a:r>
          </a:p>
        </p:txBody>
      </p:sp>
      <p:sp>
        <p:nvSpPr>
          <p:cNvPr id="15"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1766897" y="3402829"/>
            <a:ext cx="218941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20114081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TextBox 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9" name="Pentagon 3"/>
          <p:cNvSpPr/>
          <p:nvPr userDrawn="1"/>
        </p:nvSpPr>
        <p:spPr bwMode="white">
          <a:xfrm>
            <a:off x="1" y="0"/>
            <a:ext cx="4409373"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chemeClr val="tx2"/>
                </a:solidFill>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22490" y="3394393"/>
            <a:ext cx="1055092"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75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sp>
        <p:nvSpPr>
          <p:cNvPr id="19" name="Pentagon 3"/>
          <p:cNvSpPr/>
          <p:nvPr userDrawn="1"/>
        </p:nvSpPr>
        <p:spPr bwMode="white">
          <a:xfrm>
            <a:off x="1" y="0"/>
            <a:ext cx="4409373"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rgbClr val="FFFFFF"/>
                </a:solidFill>
                <a:latin typeface="+mj-lt"/>
                <a:sym typeface="Trebuchet MS" panose="020B0603020202020204" pitchFamily="34" charset="0"/>
              </a:defRPr>
            </a:lvl1pPr>
          </a:lstStyle>
          <a:p>
            <a:r>
              <a:rPr lang="en-US"/>
              <a:t>Click to add title</a:t>
            </a:r>
          </a:p>
        </p:txBody>
      </p:sp>
      <p:sp>
        <p:nvSpPr>
          <p:cNvPr id="13"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2907173" y="3416300"/>
            <a:ext cx="218941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2897708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511388" y="2085628"/>
            <a:ext cx="8883834"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6702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Pentagon 8"/>
          <p:cNvSpPr/>
          <p:nvPr/>
        </p:nvSpPr>
        <p:spPr bwMode="white">
          <a:xfrm>
            <a:off x="0" y="0"/>
            <a:ext cx="5170381"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622801"/>
            <a:ext cx="3857605"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5717" y="3589606"/>
            <a:ext cx="1109266"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227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sp>
        <p:nvSpPr>
          <p:cNvPr id="9" name="Pentagon 8"/>
          <p:cNvSpPr/>
          <p:nvPr/>
        </p:nvSpPr>
        <p:spPr bwMode="white">
          <a:xfrm>
            <a:off x="0" y="0"/>
            <a:ext cx="5170381"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622801"/>
            <a:ext cx="3857605" cy="270074"/>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3623890" y="3407804"/>
            <a:ext cx="218941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1120136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511875" y="622801"/>
            <a:ext cx="5081778"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85900" y="3589606"/>
            <a:ext cx="1109266"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6079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511875" y="622801"/>
            <a:ext cx="5081778" cy="270074"/>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7"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5336198" y="3407804"/>
            <a:ext cx="218941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2441314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0" name="TextBox 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511875" y="3826333"/>
            <a:ext cx="8883225" cy="1606550"/>
          </a:xfr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11405688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6" name="Rectangle 5"/>
          <p:cNvSpPr/>
          <p:nvPr userDrawn="1"/>
        </p:nvSpPr>
        <p:spPr bwMode="white">
          <a:xfrm>
            <a:off x="511875" y="625475"/>
            <a:ext cx="757809"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511875" y="3826333"/>
            <a:ext cx="8883225" cy="1606550"/>
          </a:xfrm>
          <a:prstGeom prst="rect">
            <a:avLst/>
          </a:prstGeo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7331434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06658069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6" name="TextBox 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5450820" y="1040802"/>
            <a:ext cx="769257" cy="8141105"/>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906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74295" tIns="37148" rIns="74295" bIns="37148" numCol="1" anchor="t" anchorCtr="0" compatLnSpc="1">
            <a:prstTxWarp prst="textNoShape">
              <a:avLst/>
            </a:prstTxWarp>
            <a:noAutofit/>
          </a:bodyPr>
          <a:lstStyle/>
          <a:p>
            <a:endParaRPr lang="en-US" sz="1463">
              <a:latin typeface="+mn-lt"/>
              <a:sym typeface="Trebuchet MS" panose="020B0603020202020204" pitchFamily="34" charset="0"/>
            </a:endParaRPr>
          </a:p>
        </p:txBody>
      </p:sp>
    </p:spTree>
    <p:extLst>
      <p:ext uri="{BB962C8B-B14F-4D97-AF65-F5344CB8AC3E}">
        <p14:creationId xmlns:p14="http://schemas.microsoft.com/office/powerpoint/2010/main" val="510054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 name="Title 1"/>
          <p:cNvSpPr>
            <a:spLocks noGrp="1"/>
          </p:cNvSpPr>
          <p:nvPr>
            <p:ph type="title" hasCustomPrompt="1"/>
          </p:nvPr>
        </p:nvSpPr>
        <p:spPr>
          <a:xfrm>
            <a:off x="511875" y="622801"/>
            <a:ext cx="8883225" cy="270074"/>
          </a:xfrm>
        </p:spPr>
        <p:txBody>
          <a:bodyPr/>
          <a:lstStyle>
            <a:lvl1pPr>
              <a:defRPr>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15225321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3" name="Freeform 12"/>
          <p:cNvSpPr/>
          <p:nvPr/>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7" name="Freeform 12"/>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extBox 19"/>
          <p:cNvSpPr txBox="1"/>
          <p:nvPr userDrawn="1"/>
        </p:nvSpPr>
        <p:spPr>
          <a:xfrm>
            <a:off x="511875" y="2767890"/>
            <a:ext cx="2290763" cy="1381853"/>
          </a:xfrm>
          <a:prstGeom prst="rect">
            <a:avLst/>
          </a:prstGeom>
          <a:noFill/>
        </p:spPr>
        <p:txBody>
          <a:bodyPr wrap="square" lIns="0" tIns="0" rIns="0" bIns="0" rtlCol="0" anchor="ctr">
            <a:spAutoFit/>
          </a:bodyPr>
          <a:lstStyle/>
          <a:p>
            <a:pPr marL="0" indent="0">
              <a:lnSpc>
                <a:spcPct val="106000"/>
              </a:lnSpc>
              <a:spcAft>
                <a:spcPts val="569"/>
              </a:spcAft>
              <a:buFontTx/>
              <a:buNone/>
            </a:pPr>
            <a:r>
              <a:rPr lang="en-US" sz="4388">
                <a:solidFill>
                  <a:schemeClr val="tx2"/>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25768" y="3586748"/>
            <a:ext cx="1109266"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288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6"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1" name="TextBox 10"/>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157340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98561226"/>
              </p:ext>
            </p:extLst>
          </p:nvPr>
        </p:nvGraphicFramePr>
        <p:xfrm>
          <a:off x="1290" y="1588"/>
          <a:ext cx="1290" cy="1588"/>
        </p:xfrm>
        <a:graphic>
          <a:graphicData uri="http://schemas.openxmlformats.org/presentationml/2006/ole">
            <mc:AlternateContent xmlns:mc="http://schemas.openxmlformats.org/markup-compatibility/2006">
              <mc:Choice xmlns:v="urn:schemas-microsoft-com:vml" Requires="v">
                <p:oleObj name="think-cell Slide" r:id="rId6" imgW="384" imgH="384" progId="TCLayout.ActiveDocument.1">
                  <p:embed/>
                </p:oleObj>
              </mc:Choice>
              <mc:Fallback>
                <p:oleObj name="think-cell Slide" r:id="rId6" imgW="384" imgH="384" progId="TCLayout.ActiveDocument.1">
                  <p:embed/>
                  <p:pic>
                    <p:nvPicPr>
                      <p:cNvPr id="4" name="Object 3" hidden="1"/>
                      <p:cNvPicPr/>
                      <p:nvPr/>
                    </p:nvPicPr>
                    <p:blipFill>
                      <a:blip r:embed="rId7"/>
                      <a:stretch>
                        <a:fillRect/>
                      </a:stretch>
                    </p:blipFill>
                    <p:spPr>
                      <a:xfrm>
                        <a:off x="1290" y="1588"/>
                        <a:ext cx="1290" cy="1588"/>
                      </a:xfrm>
                      <a:prstGeom prst="rect">
                        <a:avLst/>
                      </a:prstGeom>
                    </p:spPr>
                  </p:pic>
                </p:oleObj>
              </mc:Fallback>
            </mc:AlternateContent>
          </a:graphicData>
        </a:graphic>
      </p:graphicFrame>
      <p:sp>
        <p:nvSpPr>
          <p:cNvPr id="3" name="Rectangle 2" hidden="1"/>
          <p:cNvSpPr/>
          <p:nvPr userDrawn="1">
            <p:custDataLst>
              <p:tags r:id="rId2"/>
            </p:custDataLst>
          </p:nvPr>
        </p:nvSpPr>
        <p:spPr>
          <a:xfrm>
            <a:off x="0" y="0"/>
            <a:ext cx="128984"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4388"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4"/>
            <a:ext cx="9906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8">
            <a:extLst>
              <a:ext uri="{28A0092B-C50C-407E-A947-70E740481C1C}">
                <a14:useLocalDpi xmlns:a14="http://schemas.microsoft.com/office/drawing/2010/main" val="0"/>
              </a:ext>
            </a:extLst>
          </a:blip>
          <a:srcRect l="1731" t="8741" r="102" b="27"/>
          <a:stretch/>
        </p:blipFill>
        <p:spPr>
          <a:xfrm rot="16200000" flipH="1">
            <a:off x="6829008" y="2616210"/>
            <a:ext cx="580573" cy="5572125"/>
          </a:xfrm>
          <a:prstGeom prst="rect">
            <a:avLst/>
          </a:prstGeom>
        </p:spPr>
      </p:pic>
      <p:pic>
        <p:nvPicPr>
          <p:cNvPr id="15" name="TitleAndEndImages"/>
          <p:cNvPicPr>
            <a:picLocks noChangeAspect="1"/>
          </p:cNvPicPr>
          <p:nvPr userDrawn="1">
            <p:custDataLst>
              <p:tags r:id="rId3"/>
            </p:custDataLst>
          </p:nvPr>
        </p:nvPicPr>
        <p:blipFill rotWithShape="1">
          <a:blip r:embed="rId9">
            <a:extLst>
              <a:ext uri="{28A0092B-C50C-407E-A947-70E740481C1C}">
                <a14:useLocalDpi xmlns:a14="http://schemas.microsoft.com/office/drawing/2010/main" val="0"/>
              </a:ext>
            </a:extLst>
          </a:blip>
          <a:srcRect b="23056"/>
          <a:stretch/>
        </p:blipFill>
        <p:spPr>
          <a:xfrm flipH="1">
            <a:off x="0" y="0"/>
            <a:ext cx="9906000" cy="5276850"/>
          </a:xfrm>
          <a:prstGeom prst="rect">
            <a:avLst/>
          </a:prstGeom>
        </p:spPr>
      </p:pic>
      <p:sp>
        <p:nvSpPr>
          <p:cNvPr id="20" name="Picture Placeholder 8"/>
          <p:cNvSpPr>
            <a:spLocks noGrp="1"/>
          </p:cNvSpPr>
          <p:nvPr>
            <p:ph type="pic" sz="quarter" idx="13" hasCustomPrompt="1"/>
          </p:nvPr>
        </p:nvSpPr>
        <p:spPr>
          <a:xfrm>
            <a:off x="7610331" y="5570643"/>
            <a:ext cx="1517697" cy="896833"/>
          </a:xfrm>
          <a:prstGeom prst="rect">
            <a:avLst/>
          </a:prstGeom>
        </p:spPr>
        <p:txBody>
          <a:bodyPr anchor="b"/>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907900" y="6207842"/>
            <a:ext cx="5580900" cy="327148"/>
          </a:xfrm>
          <a:prstGeom prst="rect">
            <a:avLst/>
          </a:prstGeom>
          <a:noFill/>
        </p:spPr>
        <p:txBody>
          <a:bodyPr anchor="ctr"/>
          <a:lstStyle>
            <a:lvl1pPr algn="l">
              <a:lnSpc>
                <a:spcPct val="110000"/>
              </a:lnSpc>
              <a:buNone/>
              <a:defRPr sz="975"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185738" indent="0" algn="ctr">
              <a:buNone/>
              <a:defRPr/>
            </a:lvl4pPr>
            <a:lvl5pPr marL="371475"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907900" y="5495707"/>
            <a:ext cx="5580900" cy="436195"/>
          </a:xfrm>
          <a:prstGeom prst="rect">
            <a:avLst/>
          </a:prstGeom>
        </p:spPr>
        <p:txBody>
          <a:bodyPr anchor="ctr"/>
          <a:lstStyle>
            <a:lvl1pPr marL="0" indent="0" algn="l">
              <a:lnSpc>
                <a:spcPct val="110000"/>
              </a:lnSpc>
              <a:buNone/>
              <a:defRPr sz="1300" baseline="0">
                <a:solidFill>
                  <a:schemeClr val="bg1"/>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Subtitle in sentence case</a:t>
            </a:r>
          </a:p>
        </p:txBody>
      </p:sp>
      <p:sp>
        <p:nvSpPr>
          <p:cNvPr id="27" name="Title 1"/>
          <p:cNvSpPr>
            <a:spLocks noGrp="1"/>
          </p:cNvSpPr>
          <p:nvPr>
            <p:ph type="ctrTitle" hasCustomPrompt="1"/>
          </p:nvPr>
        </p:nvSpPr>
        <p:spPr bwMode="ltGray">
          <a:xfrm>
            <a:off x="907900" y="1886243"/>
            <a:ext cx="5580900" cy="3138423"/>
          </a:xfrm>
          <a:prstGeom prst="rect">
            <a:avLst/>
          </a:prstGeom>
        </p:spPr>
        <p:txBody>
          <a:bodyPr anchor="b">
            <a:normAutofit/>
          </a:bodyPr>
          <a:lstStyle>
            <a:lvl1pPr algn="l">
              <a:lnSpc>
                <a:spcPct val="93000"/>
              </a:lnSpc>
              <a:defRPr sz="4388" baseline="0">
                <a:solidFill>
                  <a:schemeClr val="bg1"/>
                </a:solidFill>
                <a:latin typeface="+mj-lt"/>
                <a:sym typeface="Trebuchet MS" panose="020B0603020202020204" pitchFamily="34" charset="0"/>
              </a:defRPr>
            </a:lvl1pPr>
          </a:lstStyle>
          <a:p>
            <a:r>
              <a:rPr lang="en-US"/>
              <a:t>Title in Title Case</a:t>
            </a:r>
          </a:p>
        </p:txBody>
      </p:sp>
      <p:sp>
        <p:nvSpPr>
          <p:cNvPr id="33" name="Freeform 32"/>
          <p:cNvSpPr>
            <a:spLocks noChangeAspect="1"/>
          </p:cNvSpPr>
          <p:nvPr userDrawn="1">
            <p:custDataLst>
              <p:tags r:id="rId4"/>
            </p:custDataLst>
          </p:nvPr>
        </p:nvSpPr>
        <p:spPr bwMode="auto">
          <a:xfrm>
            <a:off x="907900" y="1112680"/>
            <a:ext cx="1891211"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18500104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486291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sp>
        <p:nvSpPr>
          <p:cNvPr id="6" name="Rectangle 5"/>
          <p:cNvSpPr/>
          <p:nvPr/>
        </p:nvSpPr>
        <p:spPr>
          <a:xfrm>
            <a:off x="4080234" y="1920416"/>
            <a:ext cx="5044871" cy="2811667"/>
          </a:xfrm>
          <a:prstGeom prst="rect">
            <a:avLst/>
          </a:prstGeom>
        </p:spPr>
        <p:txBody>
          <a:bodyPr wrap="square" lIns="0" tIns="0" rIns="0" bIns="0" anchor="ctr">
            <a:spAutoFit/>
          </a:bodyPr>
          <a:lstStyle/>
          <a:p>
            <a:pPr indent="0">
              <a:lnSpc>
                <a:spcPct val="100000"/>
              </a:lnSpc>
            </a:pPr>
            <a:r>
              <a:rPr lang="en-US" sz="731" b="0">
                <a:latin typeface="+mn-lt"/>
                <a:sym typeface="Trebuchet MS" panose="020B0603020202020204" pitchFamily="34" charset="0"/>
              </a:rPr>
              <a:t>The services and materials provided by Boston Consulting Group (BCG) are subject to BCG's Standard Terms </a:t>
            </a:r>
            <a:br>
              <a:rPr lang="en-US" sz="731" b="0">
                <a:latin typeface="+mn-lt"/>
                <a:sym typeface="Trebuchet MS" panose="020B0603020202020204" pitchFamily="34" charset="0"/>
              </a:rPr>
            </a:br>
            <a:r>
              <a:rPr lang="en-US" sz="731"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731" b="0">
                <a:latin typeface="+mn-lt"/>
                <a:sym typeface="Trebuchet MS" panose="020B0603020202020204" pitchFamily="34" charset="0"/>
              </a:rPr>
            </a:br>
            <a:r>
              <a:rPr lang="en-US" sz="731" b="0">
                <a:latin typeface="+mn-lt"/>
                <a:sym typeface="Trebuchet MS" panose="020B0603020202020204" pitchFamily="34" charset="0"/>
              </a:rPr>
              <a:t>to update these materials after the date hereof, notwithstanding that such information may become outdated </a:t>
            </a:r>
            <a:br>
              <a:rPr lang="en-US" sz="731" b="0">
                <a:latin typeface="+mn-lt"/>
                <a:sym typeface="Trebuchet MS" panose="020B0603020202020204" pitchFamily="34" charset="0"/>
              </a:rPr>
            </a:br>
            <a:r>
              <a:rPr lang="en-US" sz="731" b="0">
                <a:latin typeface="+mn-lt"/>
                <a:sym typeface="Trebuchet MS" panose="020B0603020202020204" pitchFamily="34" charset="0"/>
              </a:rPr>
              <a:t>or inaccurate.</a:t>
            </a:r>
          </a:p>
          <a:p>
            <a:pPr indent="0">
              <a:lnSpc>
                <a:spcPct val="100000"/>
              </a:lnSpc>
            </a:pPr>
            <a:r>
              <a:rPr lang="en-US" sz="731" b="0">
                <a:latin typeface="+mn-lt"/>
                <a:sym typeface="Trebuchet MS" panose="020B0603020202020204" pitchFamily="34" charset="0"/>
              </a:rPr>
              <a:t> </a:t>
            </a:r>
          </a:p>
          <a:p>
            <a:pPr indent="0">
              <a:lnSpc>
                <a:spcPct val="100000"/>
              </a:lnSpc>
            </a:pPr>
            <a:r>
              <a:rPr lang="en-US" sz="731"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a:t>
            </a:r>
            <a:br>
              <a:rPr lang="en-US" sz="731" b="0">
                <a:latin typeface="+mn-lt"/>
                <a:sym typeface="Trebuchet MS" panose="020B0603020202020204" pitchFamily="34" charset="0"/>
              </a:rPr>
            </a:br>
            <a:r>
              <a:rPr lang="en-US" sz="731" b="0">
                <a:latin typeface="+mn-lt"/>
                <a:sym typeface="Trebuchet MS" panose="020B0603020202020204" pitchFamily="34" charset="0"/>
              </a:rPr>
              <a:t>of this document shall be deemed agreement with and consideration for the foregoing.</a:t>
            </a:r>
          </a:p>
          <a:p>
            <a:pPr indent="0">
              <a:lnSpc>
                <a:spcPct val="100000"/>
              </a:lnSpc>
            </a:pPr>
            <a:endParaRPr lang="en-US" sz="731" b="0">
              <a:latin typeface="+mn-lt"/>
              <a:sym typeface="Trebuchet MS" panose="020B0603020202020204" pitchFamily="34" charset="0"/>
            </a:endParaRPr>
          </a:p>
          <a:p>
            <a:pPr marL="0" marR="0" indent="0" algn="l" defTabSz="742950" rtl="0" eaLnBrk="1" fontAlgn="auto" latinLnBrk="0" hangingPunct="1">
              <a:lnSpc>
                <a:spcPct val="100000"/>
              </a:lnSpc>
              <a:spcBef>
                <a:spcPts val="0"/>
              </a:spcBef>
              <a:spcAft>
                <a:spcPts val="0"/>
              </a:spcAft>
              <a:buClrTx/>
              <a:buSzTx/>
              <a:buFontTx/>
              <a:buNone/>
              <a:tabLst/>
              <a:defRPr/>
            </a:pPr>
            <a:r>
              <a:rPr lang="en-US" sz="731" b="0">
                <a:latin typeface="+mn-lt"/>
                <a:sym typeface="Trebuchet MS" panose="020B0603020202020204" pitchFamily="34" charset="0"/>
              </a:rPr>
              <a:t>BCG does not provide fairness opinions or valuations of market transactions, and these materials should not be relied </a:t>
            </a:r>
            <a:br>
              <a:rPr lang="en-US" sz="731" b="0">
                <a:latin typeface="+mn-lt"/>
                <a:sym typeface="Trebuchet MS" panose="020B0603020202020204" pitchFamily="34" charset="0"/>
              </a:rPr>
            </a:br>
            <a:r>
              <a:rPr lang="en-US" sz="731" b="0">
                <a:latin typeface="+mn-lt"/>
                <a:sym typeface="Trebuchet MS" panose="020B0603020202020204" pitchFamily="34" charset="0"/>
              </a:rPr>
              <a:t>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a:t>
            </a:r>
            <a:br>
              <a:rPr lang="en-US" sz="731" b="0">
                <a:latin typeface="+mn-lt"/>
                <a:sym typeface="Trebuchet MS" panose="020B0603020202020204" pitchFamily="34" charset="0"/>
              </a:rPr>
            </a:br>
            <a:r>
              <a:rPr lang="en-US" sz="731" b="0">
                <a:latin typeface="+mn-lt"/>
                <a:sym typeface="Trebuchet MS" panose="020B0603020202020204" pitchFamily="34" charset="0"/>
              </a:rPr>
              <a:t>or operating assumptions will clearly impact the analyses and conclusions.</a:t>
            </a:r>
          </a:p>
        </p:txBody>
      </p:sp>
      <p:sp>
        <p:nvSpPr>
          <p:cNvPr id="7" name="Title 6"/>
          <p:cNvSpPr txBox="1">
            <a:spLocks/>
          </p:cNvSpPr>
          <p:nvPr/>
        </p:nvSpPr>
        <p:spPr>
          <a:xfrm>
            <a:off x="519224" y="3039279"/>
            <a:ext cx="2599617" cy="573940"/>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4144">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3548917" y="1630186"/>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73528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87538226"/>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5" imgW="384" imgH="384" progId="TCLayout.ActiveDocument.1">
                  <p:embed/>
                </p:oleObj>
              </mc:Choice>
              <mc:Fallback>
                <p:oleObj name="think-cell Slide" r:id="rId5" imgW="384" imgH="384" progId="TCLayout.ActiveDocument.1">
                  <p:embed/>
                  <p:pic>
                    <p:nvPicPr>
                      <p:cNvPr id="2" name="Object 1" hidden="1"/>
                      <p:cNvPicPr/>
                      <p:nvPr/>
                    </p:nvPicPr>
                    <p:blipFill>
                      <a:blip r:embed="rId6"/>
                      <a:stretch>
                        <a:fillRect/>
                      </a:stretch>
                    </p:blipFill>
                    <p:spPr>
                      <a:xfrm>
                        <a:off x="1291" y="1589"/>
                        <a:ext cx="1289" cy="1587"/>
                      </a:xfrm>
                      <a:prstGeom prst="rect">
                        <a:avLst/>
                      </a:prstGeom>
                    </p:spPr>
                  </p:pic>
                </p:oleObj>
              </mc:Fallback>
            </mc:AlternateContent>
          </a:graphicData>
        </a:graphic>
      </p:graphicFrame>
      <p:pic>
        <p:nvPicPr>
          <p:cNvPr id="9" name="TitleAndEndImages"/>
          <p:cNvPicPr>
            <a:picLocks noChangeAspect="1"/>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flipH="1">
            <a:off x="0" y="0"/>
            <a:ext cx="9906000" cy="6858000"/>
          </a:xfrm>
          <a:prstGeom prst="rect">
            <a:avLst/>
          </a:prstGeom>
        </p:spPr>
      </p:pic>
      <p:sp>
        <p:nvSpPr>
          <p:cNvPr id="8" name="Rectangle 7"/>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15" name="TextBox 14"/>
          <p:cNvSpPr txBox="1"/>
          <p:nvPr/>
        </p:nvSpPr>
        <p:spPr bwMode="white">
          <a:xfrm>
            <a:off x="751546" y="5715178"/>
            <a:ext cx="683151" cy="170110"/>
          </a:xfrm>
          <a:prstGeom prst="rect">
            <a:avLst/>
          </a:prstGeom>
          <a:noFill/>
        </p:spPr>
        <p:txBody>
          <a:bodyPr wrap="none" lIns="0" tIns="0" rIns="0" bIns="0" rtlCol="0" anchor="b">
            <a:noAutofit/>
          </a:bodyPr>
          <a:lstStyle/>
          <a:p>
            <a:pPr>
              <a:lnSpc>
                <a:spcPct val="90000"/>
              </a:lnSpc>
              <a:spcAft>
                <a:spcPts val="488"/>
              </a:spcAft>
            </a:pPr>
            <a:r>
              <a:rPr lang="en-US" sz="975">
                <a:solidFill>
                  <a:schemeClr val="bg1"/>
                </a:solidFill>
                <a:latin typeface="+mn-lt"/>
                <a:sym typeface="Trebuchet MS" panose="020B0603020202020204" pitchFamily="34" charset="0"/>
              </a:rPr>
              <a:t>bcg.com</a:t>
            </a:r>
          </a:p>
        </p:txBody>
      </p:sp>
      <p:sp>
        <p:nvSpPr>
          <p:cNvPr id="10" name="Freeform 9"/>
          <p:cNvSpPr>
            <a:spLocks noChangeAspect="1"/>
          </p:cNvSpPr>
          <p:nvPr userDrawn="1">
            <p:custDataLst>
              <p:tags r:id="rId3"/>
            </p:custDataLst>
          </p:nvPr>
        </p:nvSpPr>
        <p:spPr bwMode="auto">
          <a:xfrm>
            <a:off x="2174947" y="2969513"/>
            <a:ext cx="3277103"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1571786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pSp>
        <p:nvGrpSpPr>
          <p:cNvPr id="144" name="Group 143"/>
          <p:cNvGrpSpPr/>
          <p:nvPr userDrawn="1"/>
        </p:nvGrpSpPr>
        <p:grpSpPr>
          <a:xfrm>
            <a:off x="-488" y="-1"/>
            <a:ext cx="9907463" cy="68580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solidFill>
                  <a:schemeClr val="tx1"/>
                </a:solidFill>
                <a:latin typeface="+mn-lt"/>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schemeClr val="bg1"/>
                </a:solidFill>
                <a:latin typeface="+mn-lt"/>
              </a:endParaRPr>
            </a:p>
          </p:txBody>
        </p:sp>
        <p:sp>
          <p:nvSpPr>
            <p:cNvPr id="153" name="Footnote example"/>
            <p:cNvSpPr txBox="1"/>
            <p:nvPr/>
          </p:nvSpPr>
          <p:spPr>
            <a:xfrm>
              <a:off x="630000" y="6222155"/>
              <a:ext cx="9030914" cy="337785"/>
            </a:xfrm>
            <a:prstGeom prst="rect">
              <a:avLst/>
            </a:prstGeom>
            <a:noFill/>
          </p:spPr>
          <p:txBody>
            <a:bodyPr wrap="square" lIns="0" tIns="0" rIns="0" bIns="0" rtlCol="0" anchor="b">
              <a:spAutoFit/>
            </a:bodyPr>
            <a:lstStyle/>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23086762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1" name="Rectangle 10"/>
          <p:cNvSpPr/>
          <p:nvPr userDrawn="1"/>
        </p:nvSpPr>
        <p:spPr bwMode="invGray">
          <a:xfrm>
            <a:off x="1127868" y="4691187"/>
            <a:ext cx="755086"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625">
              <a:solidFill>
                <a:prstClr val="white"/>
              </a:solidFill>
              <a:latin typeface="Trebuchet MS" panose="020B0603020202020204" pitchFamily="34" charset="0"/>
            </a:endParaRPr>
          </a:p>
        </p:txBody>
      </p:sp>
      <p:sp>
        <p:nvSpPr>
          <p:cNvPr id="12" name="Rectangle 11"/>
          <p:cNvSpPr/>
          <p:nvPr userDrawn="1">
            <p:custDataLst>
              <p:tags r:id="rId2"/>
            </p:custDataLst>
          </p:nvPr>
        </p:nvSpPr>
        <p:spPr>
          <a:xfrm>
            <a:off x="2038954" y="4691187"/>
            <a:ext cx="1275749"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8590" tIns="146250" rIns="148590" bIns="148590" numCol="1" spcCol="0" rtlCol="0" fromWordArt="0" anchor="t" anchorCtr="0" forceAA="0" compatLnSpc="1">
            <a:prstTxWarp prst="textNoShape">
              <a:avLst/>
            </a:prstTxWarp>
            <a:noAutofit/>
          </a:bodyPr>
          <a:lstStyle/>
          <a:p>
            <a:pPr>
              <a:lnSpc>
                <a:spcPct val="95000"/>
              </a:lnSpc>
            </a:pPr>
            <a:endParaRPr lang="en-US" sz="975">
              <a:solidFill>
                <a:srgbClr val="FFFFFF"/>
              </a:solidFill>
              <a:latin typeface="Trebuchet MS" panose="020B0603020202020204" pitchFamily="34" charset="0"/>
            </a:endParaRPr>
          </a:p>
        </p:txBody>
      </p:sp>
      <p:sp>
        <p:nvSpPr>
          <p:cNvPr id="2" name="TextBox 1"/>
          <p:cNvSpPr txBox="1"/>
          <p:nvPr userDrawn="1"/>
        </p:nvSpPr>
        <p:spPr>
          <a:xfrm>
            <a:off x="511875" y="907200"/>
            <a:ext cx="2802150" cy="991694"/>
          </a:xfrm>
          <a:prstGeom prst="rect">
            <a:avLst/>
          </a:prstGeom>
          <a:noFill/>
          <a:ln>
            <a:solidFill>
              <a:schemeClr val="bg1"/>
            </a:solidFill>
          </a:ln>
        </p:spPr>
        <p:txBody>
          <a:bodyPr wrap="square" lIns="497250" tIns="380250" rIns="0" bIns="0" rtlCol="0" anchor="t">
            <a:spAutoFit/>
          </a:bodyPr>
          <a:lstStyle/>
          <a:p>
            <a:pPr>
              <a:lnSpc>
                <a:spcPct val="90000"/>
              </a:lnSpc>
              <a:spcAft>
                <a:spcPts val="488"/>
              </a:spcAft>
            </a:pPr>
            <a:endParaRPr lang="en-US" sz="4388">
              <a:solidFill>
                <a:schemeClr val="bg1"/>
              </a:solidFill>
            </a:endParaRPr>
          </a:p>
        </p:txBody>
      </p:sp>
      <p:sp>
        <p:nvSpPr>
          <p:cNvPr id="10" name="TextBox 1"/>
          <p:cNvSpPr txBox="1"/>
          <p:nvPr userDrawn="1"/>
        </p:nvSpPr>
        <p:spPr>
          <a:xfrm>
            <a:off x="901804" y="1115417"/>
            <a:ext cx="2021708" cy="733791"/>
          </a:xfrm>
          <a:prstGeom prst="rect">
            <a:avLst/>
          </a:prstGeom>
          <a:noFill/>
        </p:spPr>
        <p:txBody>
          <a:bodyPr wrap="none" rtlCol="0">
            <a:spAutoFit/>
          </a:bodyPr>
          <a:lstStyle/>
          <a:p>
            <a:pPr algn="ctr" fontAlgn="auto">
              <a:lnSpc>
                <a:spcPct val="95000"/>
              </a:lnSpc>
              <a:spcBef>
                <a:spcPts val="0"/>
              </a:spcBef>
              <a:spcAft>
                <a:spcPts val="0"/>
              </a:spcAft>
            </a:pPr>
            <a:r>
              <a:rPr lang="en-US" sz="4388">
                <a:solidFill>
                  <a:schemeClr val="bg1"/>
                </a:solidFill>
                <a:latin typeface="+mj-lt"/>
              </a:rPr>
              <a:t>Agenda</a:t>
            </a:r>
          </a:p>
        </p:txBody>
      </p:sp>
    </p:spTree>
    <p:extLst>
      <p:ext uri="{BB962C8B-B14F-4D97-AF65-F5344CB8AC3E}">
        <p14:creationId xmlns:p14="http://schemas.microsoft.com/office/powerpoint/2010/main" val="11889993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96349202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0" name="Rectangle 9"/>
          <p:cNvSpPr/>
          <p:nvPr userDrawn="1"/>
        </p:nvSpPr>
        <p:spPr bwMode="white">
          <a:xfrm>
            <a:off x="1043853" y="1428131"/>
            <a:ext cx="769984"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Trebuchet MS" panose="020B0603020202020204" pitchFamily="34" charset="0"/>
              <a:sym typeface="Trebuchet MS" panose="020B0603020202020204" pitchFamily="34" charset="0"/>
            </a:endParaRPr>
          </a:p>
        </p:txBody>
      </p:sp>
      <p:sp>
        <p:nvSpPr>
          <p:cNvPr id="13" name="Rectangle 12"/>
          <p:cNvSpPr/>
          <p:nvPr userDrawn="1"/>
        </p:nvSpPr>
        <p:spPr>
          <a:xfrm>
            <a:off x="1044225" y="2667600"/>
            <a:ext cx="78156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625">
              <a:solidFill>
                <a:prstClr val="white"/>
              </a:solidFill>
              <a:latin typeface="Trebuchet MS" panose="020B0603020202020204" pitchFamily="34" charset="0"/>
            </a:endParaRPr>
          </a:p>
        </p:txBody>
      </p:sp>
    </p:spTree>
    <p:extLst>
      <p:ext uri="{BB962C8B-B14F-4D97-AF65-F5344CB8AC3E}">
        <p14:creationId xmlns:p14="http://schemas.microsoft.com/office/powerpoint/2010/main" val="17556053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0" name="Title 1"/>
          <p:cNvSpPr txBox="1">
            <a:spLocks/>
          </p:cNvSpPr>
          <p:nvPr userDrawn="1"/>
        </p:nvSpPr>
        <p:spPr>
          <a:xfrm>
            <a:off x="511875" y="622801"/>
            <a:ext cx="5841873" cy="38266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2763">
                <a:solidFill>
                  <a:schemeClr val="bg1"/>
                </a:solidFill>
              </a:rPr>
              <a:t>Agenda</a:t>
            </a:r>
          </a:p>
        </p:txBody>
      </p:sp>
      <p:cxnSp>
        <p:nvCxnSpPr>
          <p:cNvPr id="13" name="Straight Connector 12"/>
          <p:cNvCxnSpPr/>
          <p:nvPr userDrawn="1"/>
        </p:nvCxnSpPr>
        <p:spPr bwMode="white">
          <a:xfrm>
            <a:off x="502855" y="1206000"/>
            <a:ext cx="9405747"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40456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13" name="Rectangle 12"/>
          <p:cNvSpPr/>
          <p:nvPr userDrawn="1"/>
        </p:nvSpPr>
        <p:spPr bwMode="white">
          <a:xfrm>
            <a:off x="3315620" y="-1309"/>
            <a:ext cx="6590380"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TextBox 16"/>
          <p:cNvSpPr txBox="1"/>
          <p:nvPr userDrawn="1"/>
        </p:nvSpPr>
        <p:spPr>
          <a:xfrm>
            <a:off x="511875" y="3207716"/>
            <a:ext cx="1257054" cy="360099"/>
          </a:xfrm>
          <a:prstGeom prst="rect">
            <a:avLst/>
          </a:prstGeom>
          <a:noFill/>
        </p:spPr>
        <p:txBody>
          <a:bodyPr wrap="square" lIns="0" tIns="0" rIns="0" bIns="0" rtlCol="0" anchor="t">
            <a:spAutoFit/>
          </a:bodyPr>
          <a:lstStyle/>
          <a:p>
            <a:pPr>
              <a:lnSpc>
                <a:spcPct val="90000"/>
              </a:lnSpc>
              <a:spcAft>
                <a:spcPts val="488"/>
              </a:spcAft>
            </a:pPr>
            <a:r>
              <a:rPr lang="en-US" sz="2600">
                <a:solidFill>
                  <a:schemeClr val="bg1"/>
                </a:solidFill>
              </a:rPr>
              <a:t>Agenda</a:t>
            </a:r>
          </a:p>
        </p:txBody>
      </p:sp>
    </p:spTree>
    <p:extLst>
      <p:ext uri="{BB962C8B-B14F-4D97-AF65-F5344CB8AC3E}">
        <p14:creationId xmlns:p14="http://schemas.microsoft.com/office/powerpoint/2010/main" val="1224231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8" name="Rectangle 7"/>
          <p:cNvSpPr/>
          <p:nvPr userDrawn="1"/>
        </p:nvSpPr>
        <p:spPr bwMode="invGray">
          <a:xfrm>
            <a:off x="1127868" y="4691187"/>
            <a:ext cx="755086" cy="995874"/>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625">
              <a:solidFill>
                <a:prstClr val="white"/>
              </a:solidFill>
              <a:latin typeface="Trebuchet MS" panose="020B0603020202020204" pitchFamily="34" charset="0"/>
            </a:endParaRPr>
          </a:p>
        </p:txBody>
      </p:sp>
      <p:sp>
        <p:nvSpPr>
          <p:cNvPr id="10" name="Rectangle 9"/>
          <p:cNvSpPr/>
          <p:nvPr userDrawn="1">
            <p:custDataLst>
              <p:tags r:id="rId2"/>
            </p:custDataLst>
          </p:nvPr>
        </p:nvSpPr>
        <p:spPr>
          <a:xfrm>
            <a:off x="2038954" y="4691187"/>
            <a:ext cx="1275749" cy="1468176"/>
          </a:xfrm>
          <a:prstGeom prst="rect">
            <a:avLst/>
          </a:prstGeom>
          <a:noFill/>
          <a:ln w="9525" cmpd="sng">
            <a:solidFill>
              <a:schemeClr val="accent4"/>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8590" tIns="146250" rIns="148590" bIns="148590" numCol="1" spcCol="0" rtlCol="0" fromWordArt="0" anchor="t" anchorCtr="0" forceAA="0" compatLnSpc="1">
            <a:prstTxWarp prst="textNoShape">
              <a:avLst/>
            </a:prstTxWarp>
            <a:noAutofit/>
          </a:bodyPr>
          <a:lstStyle/>
          <a:p>
            <a:pPr>
              <a:lnSpc>
                <a:spcPct val="95000"/>
              </a:lnSpc>
            </a:pPr>
            <a:endParaRPr lang="en-US" sz="975">
              <a:solidFill>
                <a:srgbClr val="FFFFFF"/>
              </a:solidFill>
              <a:latin typeface="Trebuchet MS" panose="020B0603020202020204" pitchFamily="34" charset="0"/>
            </a:endParaRPr>
          </a:p>
        </p:txBody>
      </p:sp>
      <p:sp>
        <p:nvSpPr>
          <p:cNvPr id="11" name="TextBox 10"/>
          <p:cNvSpPr txBox="1"/>
          <p:nvPr userDrawn="1"/>
        </p:nvSpPr>
        <p:spPr>
          <a:xfrm>
            <a:off x="511875" y="907199"/>
            <a:ext cx="2802150" cy="991694"/>
          </a:xfrm>
          <a:prstGeom prst="rect">
            <a:avLst/>
          </a:prstGeom>
          <a:noFill/>
          <a:ln>
            <a:solidFill>
              <a:schemeClr val="accent4"/>
            </a:solidFill>
          </a:ln>
        </p:spPr>
        <p:txBody>
          <a:bodyPr wrap="square" lIns="497250" tIns="380250" rIns="0" bIns="0" rtlCol="0" anchor="t">
            <a:spAutoFit/>
          </a:bodyPr>
          <a:lstStyle/>
          <a:p>
            <a:pPr>
              <a:lnSpc>
                <a:spcPct val="90000"/>
              </a:lnSpc>
              <a:spcAft>
                <a:spcPts val="488"/>
              </a:spcAft>
            </a:pPr>
            <a:endParaRPr lang="en-US" sz="4388">
              <a:solidFill>
                <a:schemeClr val="accent4"/>
              </a:solidFill>
            </a:endParaRPr>
          </a:p>
        </p:txBody>
      </p:sp>
      <p:sp>
        <p:nvSpPr>
          <p:cNvPr id="9" name="TextBox 1"/>
          <p:cNvSpPr txBox="1"/>
          <p:nvPr userDrawn="1"/>
        </p:nvSpPr>
        <p:spPr>
          <a:xfrm>
            <a:off x="901804" y="1115417"/>
            <a:ext cx="2021708" cy="733791"/>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4388"/>
              <a:t>Agenda</a:t>
            </a:r>
          </a:p>
        </p:txBody>
      </p:sp>
    </p:spTree>
    <p:extLst>
      <p:ext uri="{BB962C8B-B14F-4D97-AF65-F5344CB8AC3E}">
        <p14:creationId xmlns:p14="http://schemas.microsoft.com/office/powerpoint/2010/main" val="4168007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44006171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8" name="Rectangle 7"/>
          <p:cNvSpPr/>
          <p:nvPr userDrawn="1"/>
        </p:nvSpPr>
        <p:spPr bwMode="white">
          <a:xfrm>
            <a:off x="1043853" y="1428131"/>
            <a:ext cx="769984" cy="947672"/>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044225" y="2667600"/>
            <a:ext cx="7815600" cy="3200400"/>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625">
              <a:solidFill>
                <a:prstClr val="white"/>
              </a:solidFill>
              <a:latin typeface="Trebuchet MS" panose="020B0603020202020204" pitchFamily="34" charset="0"/>
            </a:endParaRPr>
          </a:p>
        </p:txBody>
      </p:sp>
    </p:spTree>
    <p:extLst>
      <p:ext uri="{BB962C8B-B14F-4D97-AF65-F5344CB8AC3E}">
        <p14:creationId xmlns:p14="http://schemas.microsoft.com/office/powerpoint/2010/main" val="16765606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5" name="Title 4"/>
          <p:cNvSpPr>
            <a:spLocks noGrp="1"/>
          </p:cNvSpPr>
          <p:nvPr>
            <p:ph type="title" hasCustomPrompt="1"/>
          </p:nvPr>
        </p:nvSpPr>
        <p:spPr>
          <a:xfrm>
            <a:off x="511875" y="622800"/>
            <a:ext cx="8883225"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698044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7" name="Title 1"/>
          <p:cNvSpPr txBox="1">
            <a:spLocks/>
          </p:cNvSpPr>
          <p:nvPr userDrawn="1"/>
        </p:nvSpPr>
        <p:spPr>
          <a:xfrm>
            <a:off x="511875" y="622801"/>
            <a:ext cx="5841873" cy="38266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2763">
                <a:solidFill>
                  <a:schemeClr val="accent4"/>
                </a:solidFill>
              </a:rPr>
              <a:t>Agenda</a:t>
            </a:r>
          </a:p>
        </p:txBody>
      </p:sp>
      <p:cxnSp>
        <p:nvCxnSpPr>
          <p:cNvPr id="9" name="Straight Connector 8"/>
          <p:cNvCxnSpPr/>
          <p:nvPr userDrawn="1"/>
        </p:nvCxnSpPr>
        <p:spPr bwMode="white">
          <a:xfrm>
            <a:off x="502855" y="1206000"/>
            <a:ext cx="9405747" cy="0"/>
          </a:xfrm>
          <a:prstGeom prst="line">
            <a:avLst/>
          </a:prstGeom>
          <a:ln w="9525" cmpd="sng">
            <a:solidFill>
              <a:schemeClr val="accent4"/>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00190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26" name="Rectangle 25"/>
          <p:cNvSpPr/>
          <p:nvPr userDrawn="1"/>
        </p:nvSpPr>
        <p:spPr bwMode="ltGray">
          <a:xfrm>
            <a:off x="3315620" y="-1309"/>
            <a:ext cx="6590380"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28" name="TextBox 2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0" name="TextBox 9"/>
          <p:cNvSpPr txBox="1"/>
          <p:nvPr userDrawn="1"/>
        </p:nvSpPr>
        <p:spPr>
          <a:xfrm>
            <a:off x="511875" y="3262145"/>
            <a:ext cx="943351" cy="270074"/>
          </a:xfrm>
          <a:prstGeom prst="rect">
            <a:avLst/>
          </a:prstGeom>
          <a:noFill/>
        </p:spPr>
        <p:txBody>
          <a:bodyPr wrap="square" lIns="0" tIns="0" rIns="0" bIns="0" rtlCol="0" anchor="t">
            <a:spAutoFit/>
          </a:bodyPr>
          <a:lstStyle/>
          <a:p>
            <a:pPr>
              <a:lnSpc>
                <a:spcPct val="90000"/>
              </a:lnSpc>
              <a:spcAft>
                <a:spcPts val="488"/>
              </a:spcAft>
            </a:pPr>
            <a:r>
              <a:rPr lang="en-US" sz="1950">
                <a:solidFill>
                  <a:schemeClr val="bg1"/>
                </a:solidFill>
              </a:rPr>
              <a:t>Agenda</a:t>
            </a:r>
          </a:p>
        </p:txBody>
      </p:sp>
    </p:spTree>
    <p:extLst>
      <p:ext uri="{BB962C8B-B14F-4D97-AF65-F5344CB8AC3E}">
        <p14:creationId xmlns:p14="http://schemas.microsoft.com/office/powerpoint/2010/main" val="41628688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13" name="Freeform 12"/>
          <p:cNvSpPr/>
          <p:nvPr/>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511875" y="2767890"/>
            <a:ext cx="2290763" cy="1381853"/>
          </a:xfrm>
          <a:prstGeom prst="rect">
            <a:avLst/>
          </a:prstGeom>
          <a:noFill/>
        </p:spPr>
        <p:txBody>
          <a:bodyPr wrap="square" lIns="0" tIns="0" rIns="0" bIns="0" rtlCol="0" anchor="ctr">
            <a:spAutoFit/>
          </a:bodyPr>
          <a:lstStyle/>
          <a:p>
            <a:pPr marL="0" indent="0">
              <a:lnSpc>
                <a:spcPct val="106000"/>
              </a:lnSpc>
              <a:spcAft>
                <a:spcPts val="569"/>
              </a:spcAft>
              <a:buFontTx/>
              <a:buNone/>
            </a:pPr>
            <a:r>
              <a:rPr lang="en-US" sz="4388">
                <a:solidFill>
                  <a:schemeClr val="tx2"/>
                </a:solidFill>
                <a:latin typeface="Trebuchet MS" panose="020B0603020202020204" pitchFamily="34" charset="0"/>
                <a:sym typeface="Trebuchet MS" panose="020B0603020202020204" pitchFamily="34" charset="0"/>
              </a:rPr>
              <a:t>Table of contents</a:t>
            </a:r>
          </a:p>
        </p:txBody>
      </p:sp>
      <p:sp>
        <p:nvSpPr>
          <p:cNvPr id="2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25768" y="3586748"/>
            <a:ext cx="1109266"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7960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511875" y="622800"/>
            <a:ext cx="8883347" cy="382669"/>
          </a:xfrm>
        </p:spPr>
        <p:txBody>
          <a:bodyPr/>
          <a:lstStyle>
            <a:lvl1pPr>
              <a:defRPr sz="2763"/>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511387" y="2085629"/>
            <a:ext cx="8883713" cy="4089131"/>
          </a:xfrm>
        </p:spPr>
        <p:txBody>
          <a:bodyPr/>
          <a:lstStyle>
            <a:lvl1pPr>
              <a:lnSpc>
                <a:spcPct val="100000"/>
              </a:lnSpc>
              <a:spcBef>
                <a:spcPts val="0"/>
              </a:spcBef>
              <a:spcAft>
                <a:spcPts val="0"/>
              </a:spcAft>
              <a:defRPr sz="1625"/>
            </a:lvl1pPr>
            <a:lvl2pPr>
              <a:lnSpc>
                <a:spcPct val="100000"/>
              </a:lnSpc>
              <a:spcBef>
                <a:spcPts val="0"/>
              </a:spcBef>
              <a:spcAft>
                <a:spcPts val="0"/>
              </a:spcAft>
              <a:defRPr sz="1625"/>
            </a:lvl2pPr>
            <a:lvl3pPr>
              <a:lnSpc>
                <a:spcPct val="100000"/>
              </a:lnSpc>
              <a:spcBef>
                <a:spcPts val="0"/>
              </a:spcBef>
              <a:spcAft>
                <a:spcPts val="0"/>
              </a:spcAft>
              <a:defRPr sz="1625"/>
            </a:lvl3pPr>
            <a:lvl4pPr>
              <a:lnSpc>
                <a:spcPct val="100000"/>
              </a:lnSpc>
              <a:spcBef>
                <a:spcPts val="0"/>
              </a:spcBef>
              <a:spcAft>
                <a:spcPts val="0"/>
              </a:spcAft>
              <a:defRPr sz="2275"/>
            </a:lvl4pPr>
            <a:lvl5pPr>
              <a:lnSpc>
                <a:spcPct val="100000"/>
              </a:lnSpc>
              <a:spcBef>
                <a:spcPts val="0"/>
              </a:spcBef>
              <a:spcAft>
                <a:spcPts val="0"/>
              </a:spcAft>
              <a:defRPr sz="22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953702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bwMode="ltGray">
          <a:xfrm>
            <a:off x="1" y="-1309"/>
            <a:ext cx="38142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lgn="l">
              <a:lnSpc>
                <a:spcPct val="90000"/>
              </a:lnSpc>
              <a:spcAft>
                <a:spcPts val="813"/>
              </a:spcAft>
            </a:pPr>
            <a:endParaRPr lang="en-US" sz="975">
              <a:solidFill>
                <a:schemeClr val="bg1"/>
              </a:solidFill>
              <a:latin typeface="+mn-lt"/>
            </a:endParaRPr>
          </a:p>
        </p:txBody>
      </p:sp>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9" name="Title 1"/>
          <p:cNvSpPr>
            <a:spLocks noGrp="1"/>
          </p:cNvSpPr>
          <p:nvPr>
            <p:ph type="title" hasCustomPrompt="1"/>
          </p:nvPr>
        </p:nvSpPr>
        <p:spPr bwMode="ltGray">
          <a:xfrm>
            <a:off x="511875" y="1544274"/>
            <a:ext cx="2805075" cy="1495794"/>
          </a:xfrm>
          <a:noFill/>
        </p:spPr>
        <p:txBody>
          <a:bodyPr wrap="square" lIns="0" tIns="0" rIns="320040" bIns="0" anchor="b">
            <a:noAutofit/>
          </a:bodyPr>
          <a:lstStyle>
            <a:lvl1pPr>
              <a:defRPr sz="2600">
                <a:solidFill>
                  <a:schemeClr val="tx2"/>
                </a:solidFill>
                <a:latin typeface="+mj-lt"/>
              </a:defRPr>
            </a:lvl1pPr>
          </a:lstStyle>
          <a:p>
            <a:r>
              <a:rPr lang="en-US"/>
              <a:t>Click to add title</a:t>
            </a:r>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9097030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4.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ags" Target="../tags/tag3.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31.xml"/><Relationship Id="rId21" Type="http://schemas.openxmlformats.org/officeDocument/2006/relationships/slideLayout" Target="../slideLayouts/slideLayout26.xml"/><Relationship Id="rId42" Type="http://schemas.openxmlformats.org/officeDocument/2006/relationships/slideLayout" Target="../slideLayouts/slideLayout47.xml"/><Relationship Id="rId47" Type="http://schemas.openxmlformats.org/officeDocument/2006/relationships/slideLayout" Target="../slideLayouts/slideLayout52.xml"/><Relationship Id="rId63" Type="http://schemas.openxmlformats.org/officeDocument/2006/relationships/slideLayout" Target="../slideLayouts/slideLayout68.xml"/><Relationship Id="rId68" Type="http://schemas.openxmlformats.org/officeDocument/2006/relationships/theme" Target="../theme/theme3.xml"/><Relationship Id="rId7" Type="http://schemas.openxmlformats.org/officeDocument/2006/relationships/slideLayout" Target="../slideLayouts/slideLayout12.xml"/><Relationship Id="rId71" Type="http://schemas.openxmlformats.org/officeDocument/2006/relationships/image" Target="../media/image1.emf"/><Relationship Id="rId2" Type="http://schemas.openxmlformats.org/officeDocument/2006/relationships/slideLayout" Target="../slideLayouts/slideLayout7.xml"/><Relationship Id="rId16" Type="http://schemas.openxmlformats.org/officeDocument/2006/relationships/slideLayout" Target="../slideLayouts/slideLayout21.xml"/><Relationship Id="rId29" Type="http://schemas.openxmlformats.org/officeDocument/2006/relationships/slideLayout" Target="../slideLayouts/slideLayout34.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slideLayout" Target="../slideLayouts/slideLayout45.xml"/><Relationship Id="rId45" Type="http://schemas.openxmlformats.org/officeDocument/2006/relationships/slideLayout" Target="../slideLayouts/slideLayout50.xml"/><Relationship Id="rId53" Type="http://schemas.openxmlformats.org/officeDocument/2006/relationships/slideLayout" Target="../slideLayouts/slideLayout58.xml"/><Relationship Id="rId58" Type="http://schemas.openxmlformats.org/officeDocument/2006/relationships/slideLayout" Target="../slideLayouts/slideLayout63.xml"/><Relationship Id="rId66" Type="http://schemas.openxmlformats.org/officeDocument/2006/relationships/slideLayout" Target="../slideLayouts/slideLayout71.xml"/><Relationship Id="rId5" Type="http://schemas.openxmlformats.org/officeDocument/2006/relationships/slideLayout" Target="../slideLayouts/slideLayout10.xml"/><Relationship Id="rId61" Type="http://schemas.openxmlformats.org/officeDocument/2006/relationships/slideLayout" Target="../slideLayouts/slideLayout66.xml"/><Relationship Id="rId19" Type="http://schemas.openxmlformats.org/officeDocument/2006/relationships/slideLayout" Target="../slideLayouts/slideLayout2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43" Type="http://schemas.openxmlformats.org/officeDocument/2006/relationships/slideLayout" Target="../slideLayouts/slideLayout48.xml"/><Relationship Id="rId48" Type="http://schemas.openxmlformats.org/officeDocument/2006/relationships/slideLayout" Target="../slideLayouts/slideLayout53.xml"/><Relationship Id="rId56" Type="http://schemas.openxmlformats.org/officeDocument/2006/relationships/slideLayout" Target="../slideLayouts/slideLayout61.xml"/><Relationship Id="rId64" Type="http://schemas.openxmlformats.org/officeDocument/2006/relationships/slideLayout" Target="../slideLayouts/slideLayout69.xml"/><Relationship Id="rId69" Type="http://schemas.openxmlformats.org/officeDocument/2006/relationships/tags" Target="../tags/tag4.xml"/><Relationship Id="rId8" Type="http://schemas.openxmlformats.org/officeDocument/2006/relationships/slideLayout" Target="../slideLayouts/slideLayout13.xml"/><Relationship Id="rId51" Type="http://schemas.openxmlformats.org/officeDocument/2006/relationships/slideLayout" Target="../slideLayouts/slideLayout56.xml"/><Relationship Id="rId3" Type="http://schemas.openxmlformats.org/officeDocument/2006/relationships/slideLayout" Target="../slideLayouts/slideLayout8.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46" Type="http://schemas.openxmlformats.org/officeDocument/2006/relationships/slideLayout" Target="../slideLayouts/slideLayout51.xml"/><Relationship Id="rId59" Type="http://schemas.openxmlformats.org/officeDocument/2006/relationships/slideLayout" Target="../slideLayouts/slideLayout64.xml"/><Relationship Id="rId67" Type="http://schemas.openxmlformats.org/officeDocument/2006/relationships/slideLayout" Target="../slideLayouts/slideLayout72.xml"/><Relationship Id="rId20" Type="http://schemas.openxmlformats.org/officeDocument/2006/relationships/slideLayout" Target="../slideLayouts/slideLayout25.xml"/><Relationship Id="rId41" Type="http://schemas.openxmlformats.org/officeDocument/2006/relationships/slideLayout" Target="../slideLayouts/slideLayout46.xml"/><Relationship Id="rId54" Type="http://schemas.openxmlformats.org/officeDocument/2006/relationships/slideLayout" Target="../slideLayouts/slideLayout59.xml"/><Relationship Id="rId62" Type="http://schemas.openxmlformats.org/officeDocument/2006/relationships/slideLayout" Target="../slideLayouts/slideLayout67.xml"/><Relationship Id="rId70" Type="http://schemas.openxmlformats.org/officeDocument/2006/relationships/oleObject" Target="../embeddings/oleObject3.bin"/><Relationship Id="rId1" Type="http://schemas.openxmlformats.org/officeDocument/2006/relationships/slideLayout" Target="../slideLayouts/slideLayout6.xml"/><Relationship Id="rId6" Type="http://schemas.openxmlformats.org/officeDocument/2006/relationships/slideLayout" Target="../slideLayouts/slideLayout11.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49" Type="http://schemas.openxmlformats.org/officeDocument/2006/relationships/slideLayout" Target="../slideLayouts/slideLayout54.xml"/><Relationship Id="rId57" Type="http://schemas.openxmlformats.org/officeDocument/2006/relationships/slideLayout" Target="../slideLayouts/slideLayout62.xml"/><Relationship Id="rId10" Type="http://schemas.openxmlformats.org/officeDocument/2006/relationships/slideLayout" Target="../slideLayouts/slideLayout15.xml"/><Relationship Id="rId31" Type="http://schemas.openxmlformats.org/officeDocument/2006/relationships/slideLayout" Target="../slideLayouts/slideLayout36.xml"/><Relationship Id="rId44" Type="http://schemas.openxmlformats.org/officeDocument/2006/relationships/slideLayout" Target="../slideLayouts/slideLayout49.xml"/><Relationship Id="rId52" Type="http://schemas.openxmlformats.org/officeDocument/2006/relationships/slideLayout" Target="../slideLayouts/slideLayout57.xml"/><Relationship Id="rId60" Type="http://schemas.openxmlformats.org/officeDocument/2006/relationships/slideLayout" Target="../slideLayouts/slideLayout65.xml"/><Relationship Id="rId65" Type="http://schemas.openxmlformats.org/officeDocument/2006/relationships/slideLayout" Target="../slideLayouts/slideLayout70.xml"/><Relationship Id="rId4" Type="http://schemas.openxmlformats.org/officeDocument/2006/relationships/slideLayout" Target="../slideLayouts/slideLayout9.xml"/><Relationship Id="rId9" Type="http://schemas.openxmlformats.org/officeDocument/2006/relationships/slideLayout" Target="../slideLayouts/slideLayout14.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9" Type="http://schemas.openxmlformats.org/officeDocument/2006/relationships/slideLayout" Target="../slideLayouts/slideLayout44.xml"/><Relationship Id="rId34" Type="http://schemas.openxmlformats.org/officeDocument/2006/relationships/slideLayout" Target="../slideLayouts/slideLayout39.xml"/><Relationship Id="rId50" Type="http://schemas.openxmlformats.org/officeDocument/2006/relationships/slideLayout" Target="../slideLayouts/slideLayout55.xml"/><Relationship Id="rId55"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3"/>
            </p:custDataLst>
            <p:extLst>
              <p:ext uri="{D42A27DB-BD31-4B8C-83A1-F6EECF244321}">
                <p14:modId xmlns:p14="http://schemas.microsoft.com/office/powerpoint/2010/main" val="2062344015"/>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11" name="Date Placeholder 3"/>
          <p:cNvSpPr>
            <a:spLocks noGrp="1"/>
          </p:cNvSpPr>
          <p:nvPr>
            <p:ph type="dt" sz="half" idx="2"/>
          </p:nvPr>
        </p:nvSpPr>
        <p:spPr>
          <a:xfrm>
            <a:off x="8230441" y="6595189"/>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9441449" y="6595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Tree>
    <p:extLst>
      <p:ext uri="{BB962C8B-B14F-4D97-AF65-F5344CB8AC3E}">
        <p14:creationId xmlns:p14="http://schemas.microsoft.com/office/powerpoint/2010/main" val="3493976800"/>
      </p:ext>
    </p:extLst>
  </p:cSld>
  <p:clrMap bg1="lt1" tx1="dk1" bg2="lt2" tx2="dk2" accent1="accent1" accent2="accent2" accent3="accent3" accent4="accent4" accent5="accent5" accent6="accent6" hlink="hlink" folHlink="folHlink"/>
  <p:sldLayoutIdLst>
    <p:sldLayoutId id="2147485254" r:id="rId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22" userDrawn="1">
          <p15:clr>
            <a:srgbClr val="F26B43"/>
          </p15:clr>
        </p15:guide>
        <p15:guide id="3" pos="5918" userDrawn="1">
          <p15:clr>
            <a:srgbClr val="F26B43"/>
          </p15:clr>
        </p15:guide>
        <p15:guide id="4" orient="horz" pos="388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3034826411"/>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1291" y="1589"/>
                        <a:ext cx="1289" cy="1587"/>
                      </a:xfrm>
                      <a:prstGeom prst="rect">
                        <a:avLst/>
                      </a:prstGeom>
                    </p:spPr>
                  </p:pic>
                </p:oleObj>
              </mc:Fallback>
            </mc:AlternateContent>
          </a:graphicData>
        </a:graphic>
      </p:graphicFrame>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
        <p:nvSpPr>
          <p:cNvPr id="7" name="Date Placeholder 3">
            <a:extLst>
              <a:ext uri="{FF2B5EF4-FFF2-40B4-BE49-F238E27FC236}">
                <a16:creationId xmlns:a16="http://schemas.microsoft.com/office/drawing/2014/main" id="{636CF578-AF80-4A8A-BB01-1E2DDDC7EA9E}"/>
              </a:ext>
            </a:extLst>
          </p:cNvPr>
          <p:cNvSpPr>
            <a:spLocks noGrp="1"/>
          </p:cNvSpPr>
          <p:nvPr>
            <p:ph type="dt" sz="half" idx="2"/>
          </p:nvPr>
        </p:nvSpPr>
        <p:spPr>
          <a:xfrm>
            <a:off x="8230441" y="6595189"/>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8" name="TextBox 11">
            <a:extLst>
              <a:ext uri="{FF2B5EF4-FFF2-40B4-BE49-F238E27FC236}">
                <a16:creationId xmlns:a16="http://schemas.microsoft.com/office/drawing/2014/main" id="{841CEBB2-3C57-4EFC-9A47-FA555470C4B2}"/>
              </a:ext>
            </a:extLst>
          </p:cNvPr>
          <p:cNvSpPr txBox="1"/>
          <p:nvPr userDrawn="1"/>
        </p:nvSpPr>
        <p:spPr>
          <a:xfrm>
            <a:off x="9441449" y="6595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19172687"/>
      </p:ext>
    </p:extLst>
  </p:cSld>
  <p:clrMap bg1="lt1" tx1="dk1" bg2="lt2" tx2="dk2" accent1="accent1" accent2="accent2" accent3="accent3" accent4="accent4" accent5="accent5" accent6="accent6" hlink="hlink" folHlink="folHlink"/>
  <p:sldLayoutIdLst>
    <p:sldLayoutId id="2147485324" r:id="rId1"/>
    <p:sldLayoutId id="2147485325" r:id="rId2"/>
    <p:sldLayoutId id="2147485326" r:id="rId3"/>
    <p:sldLayoutId id="2147485327" r:id="rId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22" userDrawn="1">
          <p15:clr>
            <a:srgbClr val="F26B43"/>
          </p15:clr>
        </p15:guide>
        <p15:guide id="3" pos="5918" userDrawn="1">
          <p15:clr>
            <a:srgbClr val="F26B43"/>
          </p15:clr>
        </p15:guide>
        <p15:guide id="4" orient="horz" pos="388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9"/>
            </p:custDataLst>
            <p:extLst>
              <p:ext uri="{D42A27DB-BD31-4B8C-83A1-F6EECF244321}">
                <p14:modId xmlns:p14="http://schemas.microsoft.com/office/powerpoint/2010/main" val="1602749652"/>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70" imgW="270" imgH="270" progId="TCLayout.ActiveDocument.1">
                  <p:embed/>
                </p:oleObj>
              </mc:Choice>
              <mc:Fallback>
                <p:oleObj name="think-cell Slide" r:id="rId70" imgW="270" imgH="270" progId="TCLayout.ActiveDocument.1">
                  <p:embed/>
                  <p:pic>
                    <p:nvPicPr>
                      <p:cNvPr id="2" name="Object 1" hidden="1"/>
                      <p:cNvPicPr/>
                      <p:nvPr/>
                    </p:nvPicPr>
                    <p:blipFill>
                      <a:blip r:embed="rId71"/>
                      <a:stretch>
                        <a:fillRect/>
                      </a:stretch>
                    </p:blipFill>
                    <p:spPr>
                      <a:xfrm>
                        <a:off x="1291" y="1589"/>
                        <a:ext cx="1289" cy="1587"/>
                      </a:xfrm>
                      <a:prstGeom prst="rect">
                        <a:avLst/>
                      </a:prstGeom>
                    </p:spPr>
                  </p:pic>
                </p:oleObj>
              </mc:Fallback>
            </mc:AlternateContent>
          </a:graphicData>
        </a:graphic>
      </p:graphicFrame>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7699239"/>
      </p:ext>
    </p:extLst>
  </p:cSld>
  <p:clrMap bg1="lt1" tx1="dk1" bg2="lt2" tx2="dk2" accent1="accent1" accent2="accent2" accent3="accent3" accent4="accent4" accent5="accent5" accent6="accent6" hlink="hlink" folHlink="folHlink"/>
  <p:sldLayoutIdLst>
    <p:sldLayoutId id="2147485329" r:id="rId1"/>
    <p:sldLayoutId id="2147485330" r:id="rId2"/>
    <p:sldLayoutId id="2147485331" r:id="rId3"/>
    <p:sldLayoutId id="2147485332" r:id="rId4"/>
    <p:sldLayoutId id="2147485333" r:id="rId5"/>
    <p:sldLayoutId id="2147485334" r:id="rId6"/>
    <p:sldLayoutId id="2147485335" r:id="rId7"/>
    <p:sldLayoutId id="2147485336" r:id="rId8"/>
    <p:sldLayoutId id="2147485337" r:id="rId9"/>
    <p:sldLayoutId id="2147485338" r:id="rId10"/>
    <p:sldLayoutId id="2147485339" r:id="rId11"/>
    <p:sldLayoutId id="2147485340" r:id="rId12"/>
    <p:sldLayoutId id="2147485341" r:id="rId13"/>
    <p:sldLayoutId id="2147485342" r:id="rId14"/>
    <p:sldLayoutId id="2147485343" r:id="rId15"/>
    <p:sldLayoutId id="2147485344" r:id="rId16"/>
    <p:sldLayoutId id="2147485345" r:id="rId17"/>
    <p:sldLayoutId id="2147485346" r:id="rId18"/>
    <p:sldLayoutId id="2147485347" r:id="rId19"/>
    <p:sldLayoutId id="2147485348" r:id="rId20"/>
    <p:sldLayoutId id="2147485349" r:id="rId21"/>
    <p:sldLayoutId id="2147485350" r:id="rId22"/>
    <p:sldLayoutId id="2147485351" r:id="rId23"/>
    <p:sldLayoutId id="2147485352" r:id="rId24"/>
    <p:sldLayoutId id="2147485353" r:id="rId25"/>
    <p:sldLayoutId id="2147485354" r:id="rId26"/>
    <p:sldLayoutId id="2147485355" r:id="rId27"/>
    <p:sldLayoutId id="2147485356" r:id="rId28"/>
    <p:sldLayoutId id="2147485357" r:id="rId29"/>
    <p:sldLayoutId id="2147485358" r:id="rId30"/>
    <p:sldLayoutId id="2147485359" r:id="rId31"/>
    <p:sldLayoutId id="2147485360" r:id="rId32"/>
    <p:sldLayoutId id="2147485361" r:id="rId33"/>
    <p:sldLayoutId id="2147485362" r:id="rId34"/>
    <p:sldLayoutId id="2147485363" r:id="rId35"/>
    <p:sldLayoutId id="2147485364" r:id="rId36"/>
    <p:sldLayoutId id="2147485365" r:id="rId37"/>
    <p:sldLayoutId id="2147485366" r:id="rId38"/>
    <p:sldLayoutId id="2147485367" r:id="rId39"/>
    <p:sldLayoutId id="2147485368" r:id="rId40"/>
    <p:sldLayoutId id="2147485369" r:id="rId41"/>
    <p:sldLayoutId id="2147485370" r:id="rId42"/>
    <p:sldLayoutId id="2147485371" r:id="rId43"/>
    <p:sldLayoutId id="2147485372" r:id="rId44"/>
    <p:sldLayoutId id="2147485373" r:id="rId45"/>
    <p:sldLayoutId id="2147485374" r:id="rId46"/>
    <p:sldLayoutId id="2147485375" r:id="rId47"/>
    <p:sldLayoutId id="2147485376" r:id="rId48"/>
    <p:sldLayoutId id="2147485377" r:id="rId49"/>
    <p:sldLayoutId id="2147485378" r:id="rId50"/>
    <p:sldLayoutId id="2147485379" r:id="rId51"/>
    <p:sldLayoutId id="2147485380" r:id="rId52"/>
    <p:sldLayoutId id="2147485381" r:id="rId53"/>
    <p:sldLayoutId id="2147485382" r:id="rId54"/>
    <p:sldLayoutId id="2147485383" r:id="rId55"/>
    <p:sldLayoutId id="2147485384" r:id="rId56"/>
    <p:sldLayoutId id="2147485385" r:id="rId57"/>
    <p:sldLayoutId id="2147485386" r:id="rId58"/>
    <p:sldLayoutId id="2147485387" r:id="rId59"/>
    <p:sldLayoutId id="2147485388" r:id="rId60"/>
    <p:sldLayoutId id="2147485389" r:id="rId61"/>
    <p:sldLayoutId id="2147485390" r:id="rId62"/>
    <p:sldLayoutId id="2147485391" r:id="rId63"/>
    <p:sldLayoutId id="2147485392" r:id="rId64"/>
    <p:sldLayoutId id="2147485393" r:id="rId65"/>
    <p:sldLayoutId id="2147485394" r:id="rId66"/>
    <p:sldLayoutId id="2147485395" r:id="rId6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396">
          <p15:clr>
            <a:srgbClr val="F26B43"/>
          </p15:clr>
        </p15:guide>
        <p15:guide id="3" pos="7284">
          <p15:clr>
            <a:srgbClr val="F26B43"/>
          </p15:clr>
        </p15:guide>
        <p15:guide id="4" orient="horz" pos="38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4.xml"/><Relationship Id="rId5" Type="http://schemas.openxmlformats.org/officeDocument/2006/relationships/image" Target="../media/image10.emf"/><Relationship Id="rId4" Type="http://schemas.openxmlformats.org/officeDocument/2006/relationships/oleObject" Target="../embeddings/oleObject18.bin"/></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10" Type="http://schemas.openxmlformats.org/officeDocument/2006/relationships/image" Target="../media/image11.emf"/><Relationship Id="rId4" Type="http://schemas.openxmlformats.org/officeDocument/2006/relationships/tags" Target="../tags/tag65.xml"/><Relationship Id="rId9" Type="http://schemas.openxmlformats.org/officeDocument/2006/relationships/oleObject" Target="../embeddings/oleObject26.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tags" Target="../tags/tag69.x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image" Target="../media/image12.emf"/><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oleObject" Target="../embeddings/oleObject28.bin"/><Relationship Id="rId5" Type="http://schemas.openxmlformats.org/officeDocument/2006/relationships/slideLayout" Target="../slideLayouts/slideLayout1.xml"/><Relationship Id="rId4" Type="http://schemas.openxmlformats.org/officeDocument/2006/relationships/tags" Target="../tags/tag7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xml"/><Relationship Id="rId1" Type="http://schemas.openxmlformats.org/officeDocument/2006/relationships/tags" Target="../tags/tag74.x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tags" Target="../tags/tag77.xml"/><Relationship Id="rId7" Type="http://schemas.openxmlformats.org/officeDocument/2006/relationships/image" Target="../media/image12.emf"/><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oleObject" Target="../embeddings/oleObject30.bin"/><Relationship Id="rId5" Type="http://schemas.openxmlformats.org/officeDocument/2006/relationships/slideLayout" Target="../slideLayouts/slideLayout1.xml"/><Relationship Id="rId4"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tags" Target="../tags/tag82.xml"/><Relationship Id="rId7" Type="http://schemas.openxmlformats.org/officeDocument/2006/relationships/oleObject" Target="../embeddings/oleObject32.bin"/><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83.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86.xml"/><Relationship Id="rId7"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10" Type="http://schemas.openxmlformats.org/officeDocument/2006/relationships/image" Target="../media/image12.emf"/><Relationship Id="rId4" Type="http://schemas.openxmlformats.org/officeDocument/2006/relationships/tags" Target="../tags/tag87.xml"/><Relationship Id="rId9" Type="http://schemas.openxmlformats.org/officeDocument/2006/relationships/oleObject" Target="../embeddings/oleObject33.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1.xml"/><Relationship Id="rId1" Type="http://schemas.openxmlformats.org/officeDocument/2006/relationships/tags" Target="../tags/tag90.xml"/><Relationship Id="rId4" Type="http://schemas.openxmlformats.org/officeDocument/2006/relationships/image" Target="../media/image12.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91.xml"/><Relationship Id="rId5" Type="http://schemas.openxmlformats.org/officeDocument/2006/relationships/image" Target="../media/image12.emf"/><Relationship Id="rId4" Type="http://schemas.openxmlformats.org/officeDocument/2006/relationships/oleObject" Target="../embeddings/oleObject35.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11.emf"/><Relationship Id="rId4" Type="http://schemas.openxmlformats.org/officeDocument/2006/relationships/oleObject" Target="../embeddings/oleObject19.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1.xml"/><Relationship Id="rId1" Type="http://schemas.openxmlformats.org/officeDocument/2006/relationships/tags" Target="../tags/tag92.xml"/><Relationship Id="rId4" Type="http://schemas.openxmlformats.org/officeDocument/2006/relationships/image" Target="../media/image14.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tags" Target="../tags/tag93.xml"/><Relationship Id="rId4" Type="http://schemas.openxmlformats.org/officeDocument/2006/relationships/image" Target="../media/image12.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tags" Target="../tags/tag94.xml"/><Relationship Id="rId4"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xml"/><Relationship Id="rId1" Type="http://schemas.openxmlformats.org/officeDocument/2006/relationships/tags" Target="../tags/tag95.xml"/><Relationship Id="rId4" Type="http://schemas.openxmlformats.org/officeDocument/2006/relationships/image" Target="../media/image12.emf"/></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8.xml"/><Relationship Id="rId7" Type="http://schemas.openxmlformats.org/officeDocument/2006/relationships/oleObject" Target="../embeddings/oleObject20.bin"/><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2.emf"/><Relationship Id="rId5" Type="http://schemas.openxmlformats.org/officeDocument/2006/relationships/oleObject" Target="../embeddings/oleObject21.bin"/><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tags" Target="../tags/tag45.xml"/><Relationship Id="rId7" Type="http://schemas.openxmlformats.org/officeDocument/2006/relationships/oleObject" Target="../embeddings/oleObject22.bin"/><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46.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image" Target="../media/image12.emf"/><Relationship Id="rId4" Type="http://schemas.openxmlformats.org/officeDocument/2006/relationships/tags" Target="../tags/tag50.xml"/><Relationship Id="rId9" Type="http://schemas.openxmlformats.org/officeDocument/2006/relationships/oleObject" Target="../embeddings/oleObject2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tags" Target="../tags/tag56.xml"/><Relationship Id="rId7" Type="http://schemas.openxmlformats.org/officeDocument/2006/relationships/slideLayout" Target="../slideLayouts/slideLayout1.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xml"/><Relationship Id="rId1" Type="http://schemas.openxmlformats.org/officeDocument/2006/relationships/tags" Target="../tags/tag60.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tags" Target="../tags/tag61.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22113DB-C636-B6DE-426F-65A41A0FD5CD}"/>
              </a:ext>
            </a:extLst>
          </p:cNvPr>
          <p:cNvGraphicFramePr>
            <a:graphicFrameLocks noChangeAspect="1"/>
          </p:cNvGraphicFramePr>
          <p:nvPr>
            <p:custDataLst>
              <p:tags r:id="rId1"/>
            </p:custDataLst>
            <p:extLst>
              <p:ext uri="{D42A27DB-BD31-4B8C-83A1-F6EECF244321}">
                <p14:modId xmlns:p14="http://schemas.microsoft.com/office/powerpoint/2010/main" val="292497786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2" name="Object 1" hidden="1">
                        <a:extLst>
                          <a:ext uri="{FF2B5EF4-FFF2-40B4-BE49-F238E27FC236}">
                            <a16:creationId xmlns:a16="http://schemas.microsoft.com/office/drawing/2014/main" id="{F22113DB-C636-B6DE-426F-65A41A0FD5CD}"/>
                          </a:ext>
                        </a:extLst>
                      </p:cNvPr>
                      <p:cNvPicPr/>
                      <p:nvPr/>
                    </p:nvPicPr>
                    <p:blipFill>
                      <a:blip r:embed="rId5"/>
                      <a:stretch>
                        <a:fillRect/>
                      </a:stretch>
                    </p:blipFill>
                    <p:spPr>
                      <a:xfrm>
                        <a:off x="1290" y="644228"/>
                        <a:ext cx="1290" cy="1290"/>
                      </a:xfrm>
                      <a:prstGeom prst="rect">
                        <a:avLst/>
                      </a:prstGeom>
                    </p:spPr>
                  </p:pic>
                </p:oleObj>
              </mc:Fallback>
            </mc:AlternateContent>
          </a:graphicData>
        </a:graphic>
      </p:graphicFrame>
      <p:sp>
        <p:nvSpPr>
          <p:cNvPr id="4" name="正方形/長方形 1">
            <a:extLst>
              <a:ext uri="{FF2B5EF4-FFF2-40B4-BE49-F238E27FC236}">
                <a16:creationId xmlns:a16="http://schemas.microsoft.com/office/drawing/2014/main" id="{43DB4DBA-2A02-66FD-07D7-EF84CF423C7B}"/>
              </a:ext>
            </a:extLst>
          </p:cNvPr>
          <p:cNvSpPr/>
          <p:nvPr/>
        </p:nvSpPr>
        <p:spPr>
          <a:xfrm>
            <a:off x="0" y="1791000"/>
            <a:ext cx="9906000" cy="1518075"/>
          </a:xfrm>
          <a:prstGeom prst="rect">
            <a:avLst/>
          </a:prstGeom>
          <a:solidFill>
            <a:srgbClr val="ED9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42950">
              <a:defRPr/>
            </a:pPr>
            <a:endParaRPr kumimoji="1" lang="ja-JP" altLang="en-US" sz="1300">
              <a:solidFill>
                <a:prstClr val="white"/>
              </a:solidFill>
              <a:latin typeface="Trebuchet MS" panose="020B0603020202020204" pitchFamily="34" charset="0"/>
            </a:endParaRPr>
          </a:p>
        </p:txBody>
      </p:sp>
      <p:sp>
        <p:nvSpPr>
          <p:cNvPr id="5" name="TextBox 4">
            <a:extLst>
              <a:ext uri="{FF2B5EF4-FFF2-40B4-BE49-F238E27FC236}">
                <a16:creationId xmlns:a16="http://schemas.microsoft.com/office/drawing/2014/main" id="{654ECA98-533A-C37E-0A02-816FEA8F7B38}"/>
              </a:ext>
            </a:extLst>
          </p:cNvPr>
          <p:cNvSpPr txBox="1"/>
          <p:nvPr/>
        </p:nvSpPr>
        <p:spPr>
          <a:xfrm>
            <a:off x="215261" y="1175607"/>
            <a:ext cx="6211714" cy="225126"/>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defTabSz="742950">
              <a:defRPr/>
            </a:pPr>
            <a:r>
              <a:rPr lang="ja-JP" altLang="en-US" sz="1463">
                <a:solidFill>
                  <a:srgbClr val="575757"/>
                </a:solidFill>
                <a:latin typeface="Trebuchet MS" panose="020B0603020202020204" pitchFamily="34" charset="0"/>
                <a:ea typeface="Meiryo UI" panose="020B0604030504040204" pitchFamily="50" charset="-128"/>
              </a:rPr>
              <a:t>令和</a:t>
            </a:r>
            <a:r>
              <a:rPr lang="en-US" altLang="ja-JP" sz="1463">
                <a:solidFill>
                  <a:srgbClr val="575757"/>
                </a:solidFill>
                <a:latin typeface="Trebuchet MS" panose="020B0603020202020204" pitchFamily="34" charset="0"/>
                <a:ea typeface="Meiryo UI" panose="020B0604030504040204" pitchFamily="50" charset="-128"/>
              </a:rPr>
              <a:t>8</a:t>
            </a:r>
            <a:r>
              <a:rPr lang="ja-JP" altLang="en-US" sz="1463">
                <a:solidFill>
                  <a:srgbClr val="575757"/>
                </a:solidFill>
                <a:latin typeface="Trebuchet MS" panose="020B0603020202020204" pitchFamily="34" charset="0"/>
                <a:ea typeface="Meiryo UI" panose="020B0604030504040204" pitchFamily="50" charset="-128"/>
              </a:rPr>
              <a:t>年度 地域社会</a:t>
            </a:r>
            <a:r>
              <a:rPr lang="en-US" altLang="ja-JP" sz="1463">
                <a:solidFill>
                  <a:srgbClr val="575757"/>
                </a:solidFill>
                <a:latin typeface="Trebuchet MS" panose="020B0603020202020204" pitchFamily="34" charset="0"/>
                <a:ea typeface="Meiryo UI" panose="020B0604030504040204" pitchFamily="50" charset="-128"/>
              </a:rPr>
              <a:t>DX</a:t>
            </a:r>
            <a:r>
              <a:rPr lang="ja-JP" altLang="en-US" sz="1463">
                <a:solidFill>
                  <a:srgbClr val="575757"/>
                </a:solidFill>
                <a:latin typeface="Trebuchet MS" panose="020B0603020202020204" pitchFamily="34" charset="0"/>
                <a:ea typeface="Meiryo UI" panose="020B0604030504040204" pitchFamily="50" charset="-128"/>
              </a:rPr>
              <a:t>推進パッケージ事業</a:t>
            </a:r>
            <a:r>
              <a:rPr lang="en-US" altLang="ja-JP" sz="1463">
                <a:solidFill>
                  <a:srgbClr val="575757"/>
                </a:solidFill>
                <a:latin typeface="Trebuchet MS" panose="020B0603020202020204" pitchFamily="34" charset="0"/>
                <a:ea typeface="Meiryo UI" panose="020B0604030504040204" pitchFamily="50" charset="-128"/>
              </a:rPr>
              <a:t>(</a:t>
            </a:r>
            <a:r>
              <a:rPr lang="ja-JP" altLang="en-US" sz="1463">
                <a:solidFill>
                  <a:srgbClr val="575757"/>
                </a:solidFill>
                <a:latin typeface="Trebuchet MS" panose="020B0603020202020204" pitchFamily="34" charset="0"/>
                <a:ea typeface="Meiryo UI" panose="020B0604030504040204" pitchFamily="50" charset="-128"/>
              </a:rPr>
              <a:t>先進的通信システム活用タイプ</a:t>
            </a:r>
            <a:r>
              <a:rPr lang="en-US" altLang="ja-JP" sz="1463">
                <a:solidFill>
                  <a:srgbClr val="575757"/>
                </a:solidFill>
                <a:latin typeface="Trebuchet MS" panose="020B0603020202020204" pitchFamily="34" charset="0"/>
                <a:ea typeface="Meiryo UI" panose="020B0604030504040204" pitchFamily="50" charset="-128"/>
              </a:rPr>
              <a:t>)</a:t>
            </a:r>
            <a:r>
              <a:rPr lang="ja-JP" altLang="en-US" sz="1463">
                <a:solidFill>
                  <a:srgbClr val="575757"/>
                </a:solidFill>
                <a:latin typeface="Trebuchet MS" panose="020B0603020202020204" pitchFamily="34" charset="0"/>
                <a:ea typeface="Meiryo UI" panose="020B0604030504040204" pitchFamily="50" charset="-128"/>
              </a:rPr>
              <a:t>　</a:t>
            </a:r>
            <a:endParaRPr lang="en-US" sz="1463">
              <a:solidFill>
                <a:srgbClr val="575757"/>
              </a:solidFill>
              <a:latin typeface="Trebuchet MS" panose="020B0603020202020204" pitchFamily="34" charset="0"/>
              <a:ea typeface="Meiryo UI" panose="020B0604030504040204" pitchFamily="50" charset="-128"/>
            </a:endParaRPr>
          </a:p>
        </p:txBody>
      </p:sp>
      <p:sp>
        <p:nvSpPr>
          <p:cNvPr id="6" name="TextBox 5">
            <a:extLst>
              <a:ext uri="{FF2B5EF4-FFF2-40B4-BE49-F238E27FC236}">
                <a16:creationId xmlns:a16="http://schemas.microsoft.com/office/drawing/2014/main" id="{F4A7BED5-4410-3CEB-13F2-75EA5EA235D9}"/>
              </a:ext>
            </a:extLst>
          </p:cNvPr>
          <p:cNvSpPr txBox="1"/>
          <p:nvPr/>
        </p:nvSpPr>
        <p:spPr>
          <a:xfrm>
            <a:off x="2163214" y="2112417"/>
            <a:ext cx="5447379" cy="89255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2600">
                <a:solidFill>
                  <a:srgbClr val="FFFFFF"/>
                </a:solidFill>
                <a:latin typeface="Trebuchet MS" panose="020B0603020202020204" pitchFamily="34" charset="0"/>
                <a:ea typeface="Meiryo UI" panose="020B0604030504040204" pitchFamily="50" charset="-128"/>
              </a:rPr>
              <a:t>XXXX(</a:t>
            </a:r>
            <a:r>
              <a:rPr lang="ja-JP" altLang="en-US" sz="2600">
                <a:solidFill>
                  <a:srgbClr val="FFFFFF"/>
                </a:solidFill>
                <a:latin typeface="Trebuchet MS" panose="020B0603020202020204" pitchFamily="34" charset="0"/>
                <a:ea typeface="Meiryo UI" panose="020B0604030504040204" pitchFamily="50" charset="-128"/>
              </a:rPr>
              <a:t>実証件名</a:t>
            </a:r>
            <a:r>
              <a:rPr lang="en-US" altLang="ja-JP" sz="2600">
                <a:solidFill>
                  <a:srgbClr val="FFFFFF"/>
                </a:solidFill>
                <a:latin typeface="Trebuchet MS" panose="020B0603020202020204" pitchFamily="34" charset="0"/>
                <a:ea typeface="Meiryo UI" panose="020B0604030504040204" pitchFamily="50" charset="-128"/>
              </a:rPr>
              <a:t>)</a:t>
            </a:r>
          </a:p>
          <a:p>
            <a:pPr algn="ctr" defTabSz="742950">
              <a:defRPr/>
            </a:pPr>
            <a:r>
              <a:rPr lang="ja-JP" altLang="en-US" sz="2600">
                <a:solidFill>
                  <a:srgbClr val="FFFFFF"/>
                </a:solidFill>
                <a:latin typeface="Trebuchet MS" panose="020B0603020202020204" pitchFamily="34" charset="0"/>
                <a:ea typeface="Meiryo UI" panose="020B0604030504040204" pitchFamily="50" charset="-128"/>
              </a:rPr>
              <a:t>応募提案書</a:t>
            </a:r>
            <a:endParaRPr lang="en-US" sz="2600">
              <a:solidFill>
                <a:srgbClr val="FFFFFF"/>
              </a:solidFill>
              <a:latin typeface="Trebuchet MS" panose="020B0603020202020204" pitchFamily="34" charset="0"/>
              <a:ea typeface="Meiryo UI" panose="020B0604030504040204" pitchFamily="50" charset="-128"/>
            </a:endParaRPr>
          </a:p>
        </p:txBody>
      </p:sp>
      <p:sp>
        <p:nvSpPr>
          <p:cNvPr id="7" name="TextBox 6">
            <a:extLst>
              <a:ext uri="{FF2B5EF4-FFF2-40B4-BE49-F238E27FC236}">
                <a16:creationId xmlns:a16="http://schemas.microsoft.com/office/drawing/2014/main" id="{AD6C2335-0305-C9A9-0A0D-D3D20F6829B6}"/>
              </a:ext>
            </a:extLst>
          </p:cNvPr>
          <p:cNvSpPr txBox="1"/>
          <p:nvPr/>
        </p:nvSpPr>
        <p:spPr>
          <a:xfrm>
            <a:off x="3762167" y="4639361"/>
            <a:ext cx="2394508" cy="31745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1463">
                <a:solidFill>
                  <a:srgbClr val="575757"/>
                </a:solidFill>
                <a:latin typeface="Trebuchet MS" panose="020B0603020202020204" pitchFamily="34" charset="0"/>
                <a:ea typeface="Meiryo UI" panose="020B0604030504040204" pitchFamily="50" charset="-128"/>
              </a:rPr>
              <a:t>XXX(</a:t>
            </a:r>
            <a:r>
              <a:rPr lang="ja-JP" altLang="en-US" sz="1463">
                <a:solidFill>
                  <a:srgbClr val="575757"/>
                </a:solidFill>
                <a:latin typeface="Trebuchet MS" panose="020B0603020202020204" pitchFamily="34" charset="0"/>
                <a:ea typeface="Meiryo UI" panose="020B0604030504040204" pitchFamily="50" charset="-128"/>
              </a:rPr>
              <a:t>代表団体名</a:t>
            </a:r>
            <a:r>
              <a:rPr lang="en-US" altLang="ja-JP" sz="1463">
                <a:solidFill>
                  <a:srgbClr val="575757"/>
                </a:solidFill>
                <a:latin typeface="Trebuchet MS" panose="020B0603020202020204" pitchFamily="34" charset="0"/>
                <a:ea typeface="Meiryo UI" panose="020B0604030504040204" pitchFamily="50" charset="-128"/>
              </a:rPr>
              <a:t>)</a:t>
            </a:r>
            <a:endParaRPr lang="en-US" sz="1463">
              <a:solidFill>
                <a:srgbClr val="575757"/>
              </a:solidFill>
              <a:latin typeface="Trebuchet MS" panose="020B0603020202020204" pitchFamily="34" charset="0"/>
              <a:ea typeface="Meiryo UI" panose="020B0604030504040204" pitchFamily="50" charset="-128"/>
            </a:endParaRPr>
          </a:p>
        </p:txBody>
      </p:sp>
      <p:sp>
        <p:nvSpPr>
          <p:cNvPr id="10" name="TextBox 9">
            <a:extLst>
              <a:ext uri="{FF2B5EF4-FFF2-40B4-BE49-F238E27FC236}">
                <a16:creationId xmlns:a16="http://schemas.microsoft.com/office/drawing/2014/main" id="{04E2CEE1-3E83-3391-5186-3BEFF986B5AB}"/>
              </a:ext>
            </a:extLst>
          </p:cNvPr>
          <p:cNvSpPr txBox="1"/>
          <p:nvPr/>
        </p:nvSpPr>
        <p:spPr>
          <a:xfrm>
            <a:off x="3762167" y="4339279"/>
            <a:ext cx="2394508" cy="31745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1463">
                <a:solidFill>
                  <a:srgbClr val="575757"/>
                </a:solidFill>
                <a:latin typeface="Trebuchet MS" panose="020B0603020202020204" pitchFamily="34" charset="0"/>
                <a:ea typeface="Meiryo UI" panose="020B0604030504040204" pitchFamily="50" charset="-128"/>
              </a:rPr>
              <a:t>2026</a:t>
            </a:r>
            <a:r>
              <a:rPr lang="ja-JP" altLang="en-US" sz="1463">
                <a:solidFill>
                  <a:srgbClr val="575757"/>
                </a:solidFill>
                <a:latin typeface="Trebuchet MS" panose="020B0603020202020204" pitchFamily="34" charset="0"/>
                <a:ea typeface="Meiryo UI" panose="020B0604030504040204" pitchFamily="50" charset="-128"/>
              </a:rPr>
              <a:t>年</a:t>
            </a:r>
            <a:r>
              <a:rPr lang="en-US" altLang="ja-JP" sz="1463">
                <a:solidFill>
                  <a:srgbClr val="575757"/>
                </a:solidFill>
                <a:latin typeface="Trebuchet MS" panose="020B0603020202020204" pitchFamily="34" charset="0"/>
                <a:ea typeface="Meiryo UI" panose="020B0604030504040204" pitchFamily="50" charset="-128"/>
              </a:rPr>
              <a:t>x</a:t>
            </a:r>
            <a:r>
              <a:rPr lang="en-US" sz="1463">
                <a:solidFill>
                  <a:srgbClr val="575757"/>
                </a:solidFill>
                <a:latin typeface="Trebuchet MS" panose="020B0603020202020204" pitchFamily="34" charset="0"/>
                <a:ea typeface="Meiryo UI" panose="020B0604030504040204" pitchFamily="50" charset="-128"/>
              </a:rPr>
              <a:t>x</a:t>
            </a:r>
            <a:r>
              <a:rPr lang="ja-JP" altLang="en-US" sz="1463">
                <a:solidFill>
                  <a:srgbClr val="575757"/>
                </a:solidFill>
                <a:latin typeface="Trebuchet MS" panose="020B0603020202020204" pitchFamily="34" charset="0"/>
                <a:ea typeface="Meiryo UI" panose="020B0604030504040204" pitchFamily="50" charset="-128"/>
              </a:rPr>
              <a:t>月</a:t>
            </a:r>
            <a:r>
              <a:rPr lang="en-US" altLang="ja-JP" sz="1463">
                <a:solidFill>
                  <a:srgbClr val="575757"/>
                </a:solidFill>
                <a:latin typeface="Trebuchet MS" panose="020B0603020202020204" pitchFamily="34" charset="0"/>
                <a:ea typeface="Meiryo UI" panose="020B0604030504040204" pitchFamily="50" charset="-128"/>
              </a:rPr>
              <a:t>xx</a:t>
            </a:r>
            <a:r>
              <a:rPr lang="ja-JP" altLang="en-US" sz="1463">
                <a:solidFill>
                  <a:srgbClr val="575757"/>
                </a:solidFill>
                <a:latin typeface="Trebuchet MS" panose="020B0603020202020204" pitchFamily="34" charset="0"/>
                <a:ea typeface="Meiryo UI" panose="020B0604030504040204" pitchFamily="50" charset="-128"/>
              </a:rPr>
              <a:t>日</a:t>
            </a:r>
            <a:endParaRPr lang="en-US" sz="1463">
              <a:solidFill>
                <a:srgbClr val="575757"/>
              </a:solidFill>
              <a:latin typeface="Trebuchet MS" panose="020B0603020202020204" pitchFamily="34" charset="0"/>
              <a:ea typeface="Meiryo UI" panose="020B0604030504040204" pitchFamily="50" charset="-128"/>
            </a:endParaRPr>
          </a:p>
        </p:txBody>
      </p:sp>
      <p:sp>
        <p:nvSpPr>
          <p:cNvPr id="11" name="Rectangle 2">
            <a:extLst>
              <a:ext uri="{FF2B5EF4-FFF2-40B4-BE49-F238E27FC236}">
                <a16:creationId xmlns:a16="http://schemas.microsoft.com/office/drawing/2014/main" id="{A8829BDB-6769-65EE-6240-C9A0D3FD71A0}"/>
              </a:ext>
            </a:extLst>
          </p:cNvPr>
          <p:cNvSpPr/>
          <p:nvPr/>
        </p:nvSpPr>
        <p:spPr>
          <a:xfrm>
            <a:off x="6584883" y="642937"/>
            <a:ext cx="3321117" cy="880804"/>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defTabSz="742950">
              <a:buClr>
                <a:srgbClr val="FE9341"/>
              </a:buClr>
              <a:buFont typeface="Trebuchet MS" panose="020B0603020202020204" pitchFamily="34" charset="0"/>
              <a:buChar char="•"/>
              <a:defRPr/>
            </a:pPr>
            <a:r>
              <a:rPr kumimoji="1" lang="ja-JP" altLang="en-US" sz="1300" dirty="0">
                <a:solidFill>
                  <a:srgbClr val="575757"/>
                </a:solidFill>
                <a:latin typeface="Trebuchet MS" panose="020B0603020202020204" pitchFamily="34" charset="0"/>
                <a:ea typeface="Meiryo UI" panose="020B0604030504040204" pitchFamily="50" charset="-128"/>
              </a:rPr>
              <a:t>青色</a:t>
            </a:r>
            <a:r>
              <a:rPr kumimoji="1" lang="en-US" altLang="ja-JP" sz="1300" dirty="0">
                <a:solidFill>
                  <a:srgbClr val="575757"/>
                </a:solidFill>
                <a:latin typeface="Trebuchet MS" panose="020B0603020202020204" pitchFamily="34" charset="0"/>
                <a:ea typeface="Meiryo UI" panose="020B0604030504040204" pitchFamily="50" charset="-128"/>
              </a:rPr>
              <a:t>/</a:t>
            </a:r>
            <a:r>
              <a:rPr kumimoji="1" lang="ja-JP" altLang="en-US" sz="1300" dirty="0">
                <a:solidFill>
                  <a:srgbClr val="575757"/>
                </a:solidFill>
                <a:latin typeface="Trebuchet MS" panose="020B0603020202020204" pitchFamily="34" charset="0"/>
                <a:ea typeface="Meiryo UI" panose="020B0604030504040204" pitchFamily="50" charset="-128"/>
              </a:rPr>
              <a:t>黄色のステッカー部分は記載要領ですので、全て削除の上、ご提出ください</a:t>
            </a:r>
            <a:endParaRPr kumimoji="1" lang="en-US" altLang="ja-JP" sz="1300" dirty="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300" dirty="0">
                <a:solidFill>
                  <a:srgbClr val="3EAD92"/>
                </a:solidFill>
                <a:latin typeface="Trebuchet MS" panose="020B0603020202020204" pitchFamily="34" charset="0"/>
                <a:ea typeface="Meiryo UI" panose="020B0604030504040204" pitchFamily="50" charset="-128"/>
              </a:rPr>
              <a:t>緑字</a:t>
            </a:r>
            <a:r>
              <a:rPr kumimoji="1" lang="ja-JP" altLang="en-US" sz="1300" dirty="0">
                <a:solidFill>
                  <a:srgbClr val="575757"/>
                </a:solidFill>
                <a:latin typeface="Trebuchet MS" panose="020B0603020202020204" pitchFamily="34" charset="0"/>
                <a:ea typeface="Meiryo UI" panose="020B0604030504040204" pitchFamily="50" charset="-128"/>
              </a:rPr>
              <a:t>の部分は記載例ですので、ご参照頂いた上で、全て削除の上、ご提出ください</a:t>
            </a:r>
            <a:endParaRPr kumimoji="1" lang="en-US" sz="1300" dirty="0">
              <a:solidFill>
                <a:srgbClr val="3EAD92"/>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08701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C06490C-BB52-299E-0806-3D7BC7FDF347}"/>
              </a:ext>
            </a:extLst>
          </p:cNvPr>
          <p:cNvGraphicFramePr>
            <a:graphicFrameLocks noChangeAspect="1"/>
          </p:cNvGraphicFramePr>
          <p:nvPr>
            <p:custDataLst>
              <p:tags r:id="rId1"/>
            </p:custDataLst>
            <p:extLst>
              <p:ext uri="{D42A27DB-BD31-4B8C-83A1-F6EECF244321}">
                <p14:modId xmlns:p14="http://schemas.microsoft.com/office/powerpoint/2010/main" val="13752633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4" name="think-cell data - do not delete" hidden="1">
                        <a:extLst>
                          <a:ext uri="{FF2B5EF4-FFF2-40B4-BE49-F238E27FC236}">
                            <a16:creationId xmlns:a16="http://schemas.microsoft.com/office/drawing/2014/main" id="{4C06490C-BB52-299E-0806-3D7BC7FDF347}"/>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9CA1DB8-723B-B76B-8BE5-3E82A86094F2}"/>
              </a:ext>
            </a:extLst>
          </p:cNvPr>
          <p:cNvSpPr>
            <a:spLocks noGrp="1"/>
          </p:cNvSpPr>
          <p:nvPr>
            <p:ph type="title"/>
          </p:nvPr>
        </p:nvSpPr>
        <p:spPr/>
        <p:txBody>
          <a:bodyPr vert="horz"/>
          <a:lstStyle/>
          <a:p>
            <a:r>
              <a:rPr lang="ja-JP" altLang="en-US">
                <a:latin typeface="Meiryo UI" panose="020B0604030504040204" pitchFamily="50" charset="-128"/>
                <a:ea typeface="Meiryo UI" panose="020B0604030504040204" pitchFamily="50" charset="-128"/>
              </a:rPr>
              <a:t>実装先候補からの期待</a:t>
            </a:r>
            <a:endParaRPr lang="en-US">
              <a:latin typeface="Meiryo UI" panose="020B0604030504040204" pitchFamily="50" charset="-128"/>
              <a:ea typeface="Meiryo UI" panose="020B0604030504040204" pitchFamily="50" charset="-128"/>
            </a:endParaRPr>
          </a:p>
        </p:txBody>
      </p:sp>
      <p:grpSp>
        <p:nvGrpSpPr>
          <p:cNvPr id="15" name="Group 14">
            <a:extLst>
              <a:ext uri="{FF2B5EF4-FFF2-40B4-BE49-F238E27FC236}">
                <a16:creationId xmlns:a16="http://schemas.microsoft.com/office/drawing/2014/main" id="{0F044A32-BCFE-85B7-C0E3-288CD9037E63}"/>
              </a:ext>
            </a:extLst>
          </p:cNvPr>
          <p:cNvGrpSpPr/>
          <p:nvPr/>
        </p:nvGrpSpPr>
        <p:grpSpPr>
          <a:xfrm>
            <a:off x="510778" y="1403859"/>
            <a:ext cx="9155194" cy="668441"/>
            <a:chOff x="510778" y="1182413"/>
            <a:chExt cx="9155194" cy="788489"/>
          </a:xfrm>
        </p:grpSpPr>
        <p:sp>
          <p:nvSpPr>
            <p:cNvPr id="13" name="Textfeld 1">
              <a:extLst>
                <a:ext uri="{FF2B5EF4-FFF2-40B4-BE49-F238E27FC236}">
                  <a16:creationId xmlns:a16="http://schemas.microsoft.com/office/drawing/2014/main" id="{D241FD18-43A5-6D2B-C69C-9DAA0F9D0514}"/>
                </a:ext>
              </a:extLst>
            </p:cNvPr>
            <p:cNvSpPr txBox="1"/>
            <p:nvPr>
              <p:custDataLst>
                <p:tags r:id="rId6"/>
              </p:custDataLst>
            </p:nvPr>
          </p:nvSpPr>
          <p:spPr>
            <a:xfrm>
              <a:off x="510778" y="1182413"/>
              <a:ext cx="1410698" cy="788489"/>
            </a:xfrm>
            <a:prstGeom prst="rect">
              <a:avLst/>
            </a:prstGeom>
            <a:solidFill>
              <a:schemeClr val="tx2"/>
            </a:solidFill>
          </p:spPr>
          <p:txBody>
            <a:bodyPr vert="horz" wrap="square" lIns="29250" tIns="29250" rIns="29250" bIns="29250" rtlCol="0" anchor="t">
              <a:noAutofit/>
            </a:bodyPr>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本ソリューションの</a:t>
              </a:r>
              <a:br>
                <a:rPr lang="en-US" altLang="ja-JP" sz="1400">
                  <a:solidFill>
                    <a:prstClr val="white"/>
                  </a:solidFill>
                  <a:latin typeface="Trebuchet MS" panose="020B0603020202020204" pitchFamily="34" charset="0"/>
                  <a:ea typeface="Meiryo UI" panose="020B0604030504040204" pitchFamily="50" charset="-128"/>
                </a:rPr>
              </a:br>
              <a:r>
                <a:rPr lang="ja-JP" altLang="en-US" sz="1400">
                  <a:solidFill>
                    <a:prstClr val="white"/>
                  </a:solidFill>
                  <a:latin typeface="Trebuchet MS" panose="020B0603020202020204" pitchFamily="34" charset="0"/>
                  <a:ea typeface="Meiryo UI" panose="020B0604030504040204" pitchFamily="50" charset="-128"/>
                </a:rPr>
                <a:t>実装／導入</a:t>
              </a:r>
              <a:br>
                <a:rPr lang="en-US" altLang="ja-JP" sz="1400">
                  <a:solidFill>
                    <a:prstClr val="white"/>
                  </a:solidFill>
                  <a:latin typeface="Trebuchet MS" panose="020B0603020202020204" pitchFamily="34" charset="0"/>
                  <a:ea typeface="Meiryo UI" panose="020B0604030504040204" pitchFamily="50" charset="-128"/>
                </a:rPr>
              </a:br>
              <a:r>
                <a:rPr lang="ja-JP" altLang="en-US" sz="1400">
                  <a:solidFill>
                    <a:prstClr val="white"/>
                  </a:solidFill>
                  <a:latin typeface="Trebuchet MS" panose="020B0603020202020204" pitchFamily="34" charset="0"/>
                  <a:ea typeface="Meiryo UI" panose="020B0604030504040204" pitchFamily="50" charset="-128"/>
                </a:rPr>
                <a:t>への意欲</a:t>
              </a:r>
            </a:p>
          </p:txBody>
        </p:sp>
        <p:sp>
          <p:nvSpPr>
            <p:cNvPr id="14" name="Textfeld 1">
              <a:extLst>
                <a:ext uri="{FF2B5EF4-FFF2-40B4-BE49-F238E27FC236}">
                  <a16:creationId xmlns:a16="http://schemas.microsoft.com/office/drawing/2014/main" id="{D06D8D8A-282B-5868-0CFF-4280AA45328B}"/>
                </a:ext>
              </a:extLst>
            </p:cNvPr>
            <p:cNvSpPr txBox="1"/>
            <p:nvPr>
              <p:custDataLst>
                <p:tags r:id="rId7"/>
              </p:custDataLst>
            </p:nvPr>
          </p:nvSpPr>
          <p:spPr>
            <a:xfrm>
              <a:off x="1921476" y="1182413"/>
              <a:ext cx="7744496" cy="788489"/>
            </a:xfrm>
            <a:prstGeom prst="rect">
              <a:avLst/>
            </a:prstGeom>
            <a:solidFill>
              <a:srgbClr val="F2F2F2"/>
            </a:solidFill>
          </p:spPr>
          <p:txBody>
            <a:bodyPr vert="horz" wrap="square" lIns="29250" tIns="29250" rIns="29250" bIns="29250" rtlCol="0" anchor="t">
              <a:noAutofit/>
            </a:bodyPr>
            <a:lstStyle/>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是非導入したいに向けて前向きに検討している</a:t>
              </a:r>
              <a:endParaRPr lang="en-US" altLang="ja-JP" sz="1400">
                <a:solidFill>
                  <a:srgbClr val="37373A"/>
                </a:solidFill>
                <a:latin typeface="Trebuchet MS" panose="020B0603020202020204" pitchFamily="34" charset="0"/>
                <a:ea typeface="Meiryo UI" panose="020B0604030504040204" pitchFamily="50" charset="-128"/>
              </a:endParaRPr>
            </a:p>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条件（実証結果や費用負担等）が整えば導入したい</a:t>
              </a:r>
              <a:endParaRPr lang="en-US" altLang="ja-JP" sz="1400">
                <a:solidFill>
                  <a:srgbClr val="37373A"/>
                </a:solidFill>
                <a:latin typeface="Trebuchet MS" panose="020B0603020202020204" pitchFamily="34" charset="0"/>
                <a:ea typeface="Meiryo UI" panose="020B0604030504040204" pitchFamily="50" charset="-128"/>
              </a:endParaRPr>
            </a:p>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現時点では判断できない（他ソリューションも比較検討中のため　等）</a:t>
              </a:r>
              <a:endParaRPr lang="en-US" altLang="ja-JP" sz="1400">
                <a:solidFill>
                  <a:srgbClr val="37373A"/>
                </a:solidFill>
                <a:latin typeface="Trebuchet MS" panose="020B0603020202020204" pitchFamily="34" charset="0"/>
                <a:ea typeface="Meiryo UI" panose="020B0604030504040204" pitchFamily="50" charset="-128"/>
              </a:endParaRPr>
            </a:p>
          </p:txBody>
        </p:sp>
      </p:grpSp>
      <p:sp>
        <p:nvSpPr>
          <p:cNvPr id="30" name="テキスト ボックス 20">
            <a:extLst>
              <a:ext uri="{FF2B5EF4-FFF2-40B4-BE49-F238E27FC236}">
                <a16:creationId xmlns:a16="http://schemas.microsoft.com/office/drawing/2014/main" id="{71E86EA2-611F-7057-33C4-B077B9F3CECB}"/>
              </a:ext>
            </a:extLst>
          </p:cNvPr>
          <p:cNvSpPr txBox="1"/>
          <p:nvPr/>
        </p:nvSpPr>
        <p:spPr>
          <a:xfrm>
            <a:off x="9304354" y="2507833"/>
            <a:ext cx="714397" cy="2515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37373A"/>
                </a:solidFill>
                <a:latin typeface="Meiryo UI" panose="020B0604030504040204" pitchFamily="50" charset="-128"/>
                <a:ea typeface="Meiryo UI" panose="020B0604030504040204" pitchFamily="50" charset="-128"/>
              </a:rPr>
              <a:t>…</a:t>
            </a:r>
          </a:p>
        </p:txBody>
      </p:sp>
      <p:grpSp>
        <p:nvGrpSpPr>
          <p:cNvPr id="35" name="Group 34">
            <a:extLst>
              <a:ext uri="{FF2B5EF4-FFF2-40B4-BE49-F238E27FC236}">
                <a16:creationId xmlns:a16="http://schemas.microsoft.com/office/drawing/2014/main" id="{A5283590-54A7-1940-C618-249AC67D7B5D}"/>
              </a:ext>
            </a:extLst>
          </p:cNvPr>
          <p:cNvGrpSpPr/>
          <p:nvPr/>
        </p:nvGrpSpPr>
        <p:grpSpPr>
          <a:xfrm>
            <a:off x="723900" y="2507833"/>
            <a:ext cx="8505153" cy="1354213"/>
            <a:chOff x="1516629" y="1916037"/>
            <a:chExt cx="7712424" cy="1354213"/>
          </a:xfrm>
        </p:grpSpPr>
        <p:sp>
          <p:nvSpPr>
            <p:cNvPr id="16" name="ValueChainStarter">
              <a:extLst>
                <a:ext uri="{FF2B5EF4-FFF2-40B4-BE49-F238E27FC236}">
                  <a16:creationId xmlns:a16="http://schemas.microsoft.com/office/drawing/2014/main" id="{0ED4E044-D739-5846-CBD6-DDF805789FA7}"/>
                </a:ext>
              </a:extLst>
            </p:cNvPr>
            <p:cNvSpPr>
              <a:spLocks noChangeArrowheads="1"/>
            </p:cNvSpPr>
            <p:nvPr>
              <p:custDataLst>
                <p:tags r:id="rId2"/>
              </p:custDataLst>
            </p:nvPr>
          </p:nvSpPr>
          <p:spPr bwMode="gray">
            <a:xfrm>
              <a:off x="1516629"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p>
          </p:txBody>
        </p:sp>
        <p:sp>
          <p:nvSpPr>
            <p:cNvPr id="17" name="ValueChainStarter">
              <a:extLst>
                <a:ext uri="{FF2B5EF4-FFF2-40B4-BE49-F238E27FC236}">
                  <a16:creationId xmlns:a16="http://schemas.microsoft.com/office/drawing/2014/main" id="{9899E067-1005-6C19-5453-A0CAAD96DA63}"/>
                </a:ext>
              </a:extLst>
            </p:cNvPr>
            <p:cNvSpPr>
              <a:spLocks noChangeArrowheads="1"/>
            </p:cNvSpPr>
            <p:nvPr>
              <p:custDataLst>
                <p:tags r:id="rId3"/>
              </p:custDataLst>
            </p:nvPr>
          </p:nvSpPr>
          <p:spPr bwMode="gray">
            <a:xfrm>
              <a:off x="3486633"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p>
          </p:txBody>
        </p:sp>
        <p:sp>
          <p:nvSpPr>
            <p:cNvPr id="18" name="ValueChainStarter">
              <a:extLst>
                <a:ext uri="{FF2B5EF4-FFF2-40B4-BE49-F238E27FC236}">
                  <a16:creationId xmlns:a16="http://schemas.microsoft.com/office/drawing/2014/main" id="{9DCF588F-8CA7-AE82-B4AD-A0DEBE457930}"/>
                </a:ext>
              </a:extLst>
            </p:cNvPr>
            <p:cNvSpPr>
              <a:spLocks noChangeArrowheads="1"/>
            </p:cNvSpPr>
            <p:nvPr>
              <p:custDataLst>
                <p:tags r:id="rId4"/>
              </p:custDataLst>
            </p:nvPr>
          </p:nvSpPr>
          <p:spPr bwMode="gray">
            <a:xfrm>
              <a:off x="5456638"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p>
          </p:txBody>
        </p:sp>
        <p:sp>
          <p:nvSpPr>
            <p:cNvPr id="25" name="テキスト ボックス 20">
              <a:extLst>
                <a:ext uri="{FF2B5EF4-FFF2-40B4-BE49-F238E27FC236}">
                  <a16:creationId xmlns:a16="http://schemas.microsoft.com/office/drawing/2014/main" id="{76630690-0E24-DC22-7DFE-C4EFB45977D4}"/>
                </a:ext>
              </a:extLst>
            </p:cNvPr>
            <p:cNvSpPr txBox="1"/>
            <p:nvPr/>
          </p:nvSpPr>
          <p:spPr>
            <a:xfrm>
              <a:off x="1516629" y="2236696"/>
              <a:ext cx="1829967" cy="10335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r>
                <a:rPr kumimoji="1" lang="ja-JP" altLang="en-US" sz="1138">
                  <a:solidFill>
                    <a:srgbClr val="575757"/>
                  </a:solidFill>
                  <a:latin typeface="Meiryo UI" panose="020B0604030504040204" pitchFamily="50" charset="-128"/>
                  <a:ea typeface="Meiryo UI" panose="020B0604030504040204" pitchFamily="50" charset="-128"/>
                </a:rPr>
                <a:t>村での観光バスの自動走行の実証を実施</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p:txBody>
        </p:sp>
        <p:sp>
          <p:nvSpPr>
            <p:cNvPr id="26" name="テキスト ボックス 20">
              <a:extLst>
                <a:ext uri="{FF2B5EF4-FFF2-40B4-BE49-F238E27FC236}">
                  <a16:creationId xmlns:a16="http://schemas.microsoft.com/office/drawing/2014/main" id="{31294EC2-3B0E-E807-91D3-B6FB8BCB95DF}"/>
                </a:ext>
              </a:extLst>
            </p:cNvPr>
            <p:cNvSpPr txBox="1"/>
            <p:nvPr/>
          </p:nvSpPr>
          <p:spPr>
            <a:xfrm>
              <a:off x="3486632"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28</a:t>
              </a:r>
              <a:r>
                <a:rPr kumimoji="1" lang="ja-JP" altLang="en-US" sz="1138">
                  <a:solidFill>
                    <a:srgbClr val="575757"/>
                  </a:solidFill>
                  <a:latin typeface="Meiryo UI" panose="020B0604030504040204" pitchFamily="50" charset="-128"/>
                  <a:ea typeface="Meiryo UI" panose="020B0604030504040204" pitchFamily="50" charset="-128"/>
                </a:rPr>
                <a:t>年の市予算に織り込むための予算編成</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p:txBody>
        </p:sp>
        <p:sp>
          <p:nvSpPr>
            <p:cNvPr id="27" name="テキスト ボックス 20">
              <a:extLst>
                <a:ext uri="{FF2B5EF4-FFF2-40B4-BE49-F238E27FC236}">
                  <a16:creationId xmlns:a16="http://schemas.microsoft.com/office/drawing/2014/main" id="{2D8FFDFA-0C4F-4B8F-A5A7-0D9140250DF4}"/>
                </a:ext>
              </a:extLst>
            </p:cNvPr>
            <p:cNvSpPr txBox="1"/>
            <p:nvPr/>
          </p:nvSpPr>
          <p:spPr>
            <a:xfrm>
              <a:off x="5456637"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a:t>
              </a:r>
              <a:r>
                <a:rPr kumimoji="1" lang="ja-JP" altLang="en-US" sz="1138">
                  <a:solidFill>
                    <a:srgbClr val="575757"/>
                  </a:solidFill>
                  <a:latin typeface="Meiryo UI" panose="020B0604030504040204" pitchFamily="50" charset="-128"/>
                  <a:ea typeface="Meiryo UI" panose="020B0604030504040204" pitchFamily="50" charset="-128"/>
                </a:rPr>
                <a:t>村で観光バスの</a:t>
              </a:r>
              <a:br>
                <a:rPr kumimoji="1" lang="en-US" altLang="ja-JP" sz="1138">
                  <a:solidFill>
                    <a:srgbClr val="575757"/>
                  </a:solidFill>
                  <a:latin typeface="Meiryo UI" panose="020B0604030504040204" pitchFamily="50" charset="-128"/>
                  <a:ea typeface="Meiryo UI" panose="020B0604030504040204" pitchFamily="50" charset="-128"/>
                </a:rPr>
              </a:br>
              <a:r>
                <a:rPr kumimoji="1" lang="ja-JP" altLang="en-US" sz="1138">
                  <a:solidFill>
                    <a:srgbClr val="575757"/>
                  </a:solidFill>
                  <a:latin typeface="Meiryo UI" panose="020B0604030504040204" pitchFamily="50" charset="-128"/>
                  <a:ea typeface="Meiryo UI" panose="020B0604030504040204" pitchFamily="50" charset="-128"/>
                </a:rPr>
                <a:t>自動走行を先行導入</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p>
          </p:txBody>
        </p:sp>
        <p:sp>
          <p:nvSpPr>
            <p:cNvPr id="29" name="ValueChainStarter">
              <a:extLst>
                <a:ext uri="{FF2B5EF4-FFF2-40B4-BE49-F238E27FC236}">
                  <a16:creationId xmlns:a16="http://schemas.microsoft.com/office/drawing/2014/main" id="{BA4199A9-6455-B90F-21CC-45B2A0ED789B}"/>
                </a:ext>
              </a:extLst>
            </p:cNvPr>
            <p:cNvSpPr>
              <a:spLocks noChangeArrowheads="1"/>
            </p:cNvSpPr>
            <p:nvPr>
              <p:custDataLst>
                <p:tags r:id="rId5"/>
              </p:custDataLst>
            </p:nvPr>
          </p:nvSpPr>
          <p:spPr bwMode="gray">
            <a:xfrm>
              <a:off x="7399087"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p>
          </p:txBody>
        </p:sp>
        <p:sp>
          <p:nvSpPr>
            <p:cNvPr id="31" name="テキスト ボックス 20">
              <a:extLst>
                <a:ext uri="{FF2B5EF4-FFF2-40B4-BE49-F238E27FC236}">
                  <a16:creationId xmlns:a16="http://schemas.microsoft.com/office/drawing/2014/main" id="{54F53A89-39C1-C290-1CCB-1FB7AD501ED2}"/>
                </a:ext>
              </a:extLst>
            </p:cNvPr>
            <p:cNvSpPr txBox="1"/>
            <p:nvPr/>
          </p:nvSpPr>
          <p:spPr>
            <a:xfrm>
              <a:off x="7399086"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a:t>
              </a:r>
              <a:r>
                <a:rPr kumimoji="1" lang="ja-JP" altLang="en-US" sz="1138">
                  <a:solidFill>
                    <a:srgbClr val="575757"/>
                  </a:solidFill>
                  <a:latin typeface="Meiryo UI" panose="020B0604030504040204" pitchFamily="50" charset="-128"/>
                  <a:ea typeface="Meiryo UI" panose="020B0604030504040204" pitchFamily="50" charset="-128"/>
                </a:rPr>
                <a:t>村のと周辺の</a:t>
              </a:r>
              <a:r>
                <a:rPr kumimoji="1" lang="en-US" altLang="ja-JP" sz="1138">
                  <a:solidFill>
                    <a:srgbClr val="575757"/>
                  </a:solidFill>
                  <a:latin typeface="Meiryo UI" panose="020B0604030504040204" pitchFamily="50" charset="-128"/>
                  <a:ea typeface="Meiryo UI" panose="020B0604030504040204" pitchFamily="50" charset="-128"/>
                </a:rPr>
                <a:t>5</a:t>
              </a:r>
              <a:r>
                <a:rPr kumimoji="1" lang="ja-JP" altLang="en-US" sz="1138">
                  <a:solidFill>
                    <a:srgbClr val="575757"/>
                  </a:solidFill>
                  <a:latin typeface="Meiryo UI" panose="020B0604030504040204" pitchFamily="50" charset="-128"/>
                  <a:ea typeface="Meiryo UI" panose="020B0604030504040204" pitchFamily="50" charset="-128"/>
                </a:rPr>
                <a:t>地域で</a:t>
              </a:r>
              <a:br>
                <a:rPr kumimoji="1" lang="en-US" altLang="ja-JP" sz="1138">
                  <a:solidFill>
                    <a:srgbClr val="575757"/>
                  </a:solidFill>
                  <a:latin typeface="Meiryo UI" panose="020B0604030504040204" pitchFamily="50" charset="-128"/>
                  <a:ea typeface="Meiryo UI" panose="020B0604030504040204" pitchFamily="50" charset="-128"/>
                </a:rPr>
              </a:br>
              <a:r>
                <a:rPr kumimoji="1" lang="ja-JP" altLang="en-US" sz="1138">
                  <a:solidFill>
                    <a:srgbClr val="575757"/>
                  </a:solidFill>
                  <a:latin typeface="Meiryo UI" panose="020B0604030504040204" pitchFamily="50" charset="-128"/>
                  <a:ea typeface="Meiryo UI" panose="020B0604030504040204" pitchFamily="50" charset="-128"/>
                </a:rPr>
                <a:t>追加で導入</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p>
          </p:txBody>
        </p:sp>
      </p:grpSp>
      <p:sp>
        <p:nvSpPr>
          <p:cNvPr id="32" name="Rectangle 2">
            <a:extLst>
              <a:ext uri="{FF2B5EF4-FFF2-40B4-BE49-F238E27FC236}">
                <a16:creationId xmlns:a16="http://schemas.microsoft.com/office/drawing/2014/main" id="{9D648E35-198A-6CFA-4EF6-EE08B6CBE08E}"/>
              </a:ext>
            </a:extLst>
          </p:cNvPr>
          <p:cNvSpPr/>
          <p:nvPr/>
        </p:nvSpPr>
        <p:spPr>
          <a:xfrm>
            <a:off x="510778" y="2158641"/>
            <a:ext cx="9155194" cy="1899030"/>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33" name="Rectangle 45">
            <a:extLst>
              <a:ext uri="{FF2B5EF4-FFF2-40B4-BE49-F238E27FC236}">
                <a16:creationId xmlns:a16="http://schemas.microsoft.com/office/drawing/2014/main" id="{BCB764F8-5788-EDAC-0335-053F287A181E}"/>
              </a:ext>
            </a:extLst>
          </p:cNvPr>
          <p:cNvSpPr/>
          <p:nvPr/>
        </p:nvSpPr>
        <p:spPr>
          <a:xfrm>
            <a:off x="510778" y="2158641"/>
            <a:ext cx="2018061" cy="276172"/>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400">
                <a:solidFill>
                  <a:srgbClr val="FFFFFF"/>
                </a:solidFill>
                <a:latin typeface="Trebuchet MS" panose="020B0603020202020204" pitchFamily="34" charset="0"/>
                <a:ea typeface="Meiryo UI" panose="020B0604030504040204" pitchFamily="50" charset="-128"/>
              </a:rPr>
              <a:t>実装・展開のタイムライン</a:t>
            </a:r>
          </a:p>
        </p:txBody>
      </p:sp>
      <p:sp>
        <p:nvSpPr>
          <p:cNvPr id="46" name="Rectangle 2">
            <a:extLst>
              <a:ext uri="{FF2B5EF4-FFF2-40B4-BE49-F238E27FC236}">
                <a16:creationId xmlns:a16="http://schemas.microsoft.com/office/drawing/2014/main" id="{C8BBC040-D100-64CD-38D4-3246F883A68F}"/>
              </a:ext>
            </a:extLst>
          </p:cNvPr>
          <p:cNvSpPr/>
          <p:nvPr/>
        </p:nvSpPr>
        <p:spPr>
          <a:xfrm>
            <a:off x="510778" y="4146965"/>
            <a:ext cx="9155194" cy="2337535"/>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7" name="Rectangle 45">
            <a:extLst>
              <a:ext uri="{FF2B5EF4-FFF2-40B4-BE49-F238E27FC236}">
                <a16:creationId xmlns:a16="http://schemas.microsoft.com/office/drawing/2014/main" id="{159A78B4-252B-E9D9-3423-FE48F62222DE}"/>
              </a:ext>
            </a:extLst>
          </p:cNvPr>
          <p:cNvSpPr/>
          <p:nvPr/>
        </p:nvSpPr>
        <p:spPr>
          <a:xfrm>
            <a:off x="510778" y="4146965"/>
            <a:ext cx="2018061" cy="34630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400">
                <a:solidFill>
                  <a:srgbClr val="FFFFFF"/>
                </a:solidFill>
                <a:latin typeface="Trebuchet MS" panose="020B0603020202020204" pitchFamily="34" charset="0"/>
                <a:ea typeface="Meiryo UI" panose="020B0604030504040204" pitchFamily="50" charset="-128"/>
              </a:rPr>
              <a:t>実装にあたって求める条件</a:t>
            </a:r>
          </a:p>
        </p:txBody>
      </p:sp>
      <p:sp>
        <p:nvSpPr>
          <p:cNvPr id="48" name="Rectangle 45">
            <a:extLst>
              <a:ext uri="{FF2B5EF4-FFF2-40B4-BE49-F238E27FC236}">
                <a16:creationId xmlns:a16="http://schemas.microsoft.com/office/drawing/2014/main" id="{BCEF0059-3B5D-BBED-B6A6-B0139250986D}"/>
              </a:ext>
            </a:extLst>
          </p:cNvPr>
          <p:cNvSpPr/>
          <p:nvPr/>
        </p:nvSpPr>
        <p:spPr>
          <a:xfrm>
            <a:off x="669638" y="4569178"/>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効果面</a:t>
            </a:r>
          </a:p>
        </p:txBody>
      </p:sp>
      <p:sp>
        <p:nvSpPr>
          <p:cNvPr id="49" name="Rectangle 45">
            <a:extLst>
              <a:ext uri="{FF2B5EF4-FFF2-40B4-BE49-F238E27FC236}">
                <a16:creationId xmlns:a16="http://schemas.microsoft.com/office/drawing/2014/main" id="{10A8A681-8EDB-7106-C8E8-957DBAD73FCC}"/>
              </a:ext>
            </a:extLst>
          </p:cNvPr>
          <p:cNvSpPr/>
          <p:nvPr/>
        </p:nvSpPr>
        <p:spPr>
          <a:xfrm>
            <a:off x="669638" y="5196196"/>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コスト面</a:t>
            </a:r>
          </a:p>
        </p:txBody>
      </p:sp>
      <p:sp>
        <p:nvSpPr>
          <p:cNvPr id="50" name="Rectangle 45">
            <a:extLst>
              <a:ext uri="{FF2B5EF4-FFF2-40B4-BE49-F238E27FC236}">
                <a16:creationId xmlns:a16="http://schemas.microsoft.com/office/drawing/2014/main" id="{BF0DBB9D-40BE-27F0-5D1A-9FB136C98B7A}"/>
              </a:ext>
            </a:extLst>
          </p:cNvPr>
          <p:cNvSpPr/>
          <p:nvPr/>
        </p:nvSpPr>
        <p:spPr>
          <a:xfrm>
            <a:off x="669638" y="5823213"/>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その他</a:t>
            </a:r>
          </a:p>
        </p:txBody>
      </p:sp>
      <p:sp>
        <p:nvSpPr>
          <p:cNvPr id="51" name="Rectangle 45">
            <a:extLst>
              <a:ext uri="{FF2B5EF4-FFF2-40B4-BE49-F238E27FC236}">
                <a16:creationId xmlns:a16="http://schemas.microsoft.com/office/drawing/2014/main" id="{2B2FBBAD-47B1-4F0E-BAE2-A5CE81BAA8D6}"/>
              </a:ext>
            </a:extLst>
          </p:cNvPr>
          <p:cNvSpPr/>
          <p:nvPr/>
        </p:nvSpPr>
        <p:spPr>
          <a:xfrm>
            <a:off x="1359480" y="4569178"/>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sp>
        <p:nvSpPr>
          <p:cNvPr id="52" name="Rectangle 45">
            <a:extLst>
              <a:ext uri="{FF2B5EF4-FFF2-40B4-BE49-F238E27FC236}">
                <a16:creationId xmlns:a16="http://schemas.microsoft.com/office/drawing/2014/main" id="{5CDD4FCA-343D-ADDB-4DD8-951AC437F9B3}"/>
              </a:ext>
            </a:extLst>
          </p:cNvPr>
          <p:cNvSpPr/>
          <p:nvPr/>
        </p:nvSpPr>
        <p:spPr>
          <a:xfrm>
            <a:off x="1359480" y="5196196"/>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sp>
        <p:nvSpPr>
          <p:cNvPr id="53" name="Rectangle 45">
            <a:extLst>
              <a:ext uri="{FF2B5EF4-FFF2-40B4-BE49-F238E27FC236}">
                <a16:creationId xmlns:a16="http://schemas.microsoft.com/office/drawing/2014/main" id="{8AA25CD2-B75D-33EF-0C37-4FAB294C8216}"/>
              </a:ext>
            </a:extLst>
          </p:cNvPr>
          <p:cNvSpPr/>
          <p:nvPr/>
        </p:nvSpPr>
        <p:spPr>
          <a:xfrm>
            <a:off x="1359480" y="5815665"/>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grpSp>
        <p:nvGrpSpPr>
          <p:cNvPr id="22" name="Group 21">
            <a:extLst>
              <a:ext uri="{FF2B5EF4-FFF2-40B4-BE49-F238E27FC236}">
                <a16:creationId xmlns:a16="http://schemas.microsoft.com/office/drawing/2014/main" id="{CC6106FF-BABE-916B-F5D8-F05C1923F275}"/>
              </a:ext>
            </a:extLst>
          </p:cNvPr>
          <p:cNvGrpSpPr/>
          <p:nvPr/>
        </p:nvGrpSpPr>
        <p:grpSpPr>
          <a:xfrm>
            <a:off x="5380104" y="737958"/>
            <a:ext cx="4281448" cy="603521"/>
            <a:chOff x="5147291" y="178765"/>
            <a:chExt cx="4281448" cy="682168"/>
          </a:xfrm>
        </p:grpSpPr>
        <p:sp>
          <p:nvSpPr>
            <p:cNvPr id="10" name="Rectangle 9">
              <a:extLst>
                <a:ext uri="{FF2B5EF4-FFF2-40B4-BE49-F238E27FC236}">
                  <a16:creationId xmlns:a16="http://schemas.microsoft.com/office/drawing/2014/main" id="{37D1DA67-770D-A209-DC1E-CD3030956F17}"/>
                </a:ext>
              </a:extLst>
            </p:cNvPr>
            <p:cNvSpPr/>
            <p:nvPr/>
          </p:nvSpPr>
          <p:spPr>
            <a:xfrm>
              <a:off x="5147291" y="178765"/>
              <a:ext cx="1031789" cy="682168"/>
            </a:xfrm>
            <a:prstGeom prst="rect">
              <a:avLst/>
            </a:prstGeom>
            <a:solidFill>
              <a:srgbClr val="FF822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r>
                <a:rPr kumimoji="1" lang="ja-JP" altLang="en-US" sz="1400" kern="0">
                  <a:solidFill>
                    <a:srgbClr val="FFFFFF"/>
                  </a:solidFill>
                  <a:latin typeface="Meiryo UI" panose="020B0604030504040204" pitchFamily="50" charset="-128"/>
                  <a:ea typeface="Meiryo UI" panose="020B0604030504040204" pitchFamily="50" charset="-128"/>
                </a:rPr>
                <a:t>実装先署名</a:t>
              </a:r>
              <a:endParaRPr kumimoji="1" lang="en-US" sz="1400" kern="0">
                <a:solidFill>
                  <a:srgbClr val="FFFFFF"/>
                </a:solidFill>
                <a:latin typeface="Meiryo UI" panose="020B0604030504040204" pitchFamily="50" charset="-128"/>
                <a:ea typeface="Meiryo UI" panose="020B0604030504040204" pitchFamily="50" charset="-128"/>
              </a:endParaRPr>
            </a:p>
          </p:txBody>
        </p:sp>
        <p:sp>
          <p:nvSpPr>
            <p:cNvPr id="11" name="Rectangle 10">
              <a:extLst>
                <a:ext uri="{FF2B5EF4-FFF2-40B4-BE49-F238E27FC236}">
                  <a16:creationId xmlns:a16="http://schemas.microsoft.com/office/drawing/2014/main" id="{431D8C0D-83D7-9941-41FF-0DCD1E0F8E15}"/>
                </a:ext>
              </a:extLst>
            </p:cNvPr>
            <p:cNvSpPr/>
            <p:nvPr/>
          </p:nvSpPr>
          <p:spPr>
            <a:xfrm>
              <a:off x="7169374" y="178765"/>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5" name="Rectangle 4">
              <a:extLst>
                <a:ext uri="{FF2B5EF4-FFF2-40B4-BE49-F238E27FC236}">
                  <a16:creationId xmlns:a16="http://schemas.microsoft.com/office/drawing/2014/main" id="{F4CEE6E8-B592-5E47-7332-0C42EA030CFF}"/>
                </a:ext>
              </a:extLst>
            </p:cNvPr>
            <p:cNvSpPr/>
            <p:nvPr/>
          </p:nvSpPr>
          <p:spPr>
            <a:xfrm>
              <a:off x="6179203" y="178765"/>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会社名</a:t>
              </a:r>
              <a:endParaRPr kumimoji="1" lang="en-US" sz="1400" kern="0">
                <a:solidFill>
                  <a:srgbClr val="37373A"/>
                </a:solidFill>
                <a:latin typeface="Meiryo UI" panose="020B0604030504040204" pitchFamily="50" charset="-128"/>
                <a:ea typeface="Meiryo UI" panose="020B0604030504040204" pitchFamily="50" charset="-128"/>
              </a:endParaRPr>
            </a:p>
          </p:txBody>
        </p:sp>
        <p:cxnSp>
          <p:nvCxnSpPr>
            <p:cNvPr id="9" name="Straight Connector 71">
              <a:extLst>
                <a:ext uri="{FF2B5EF4-FFF2-40B4-BE49-F238E27FC236}">
                  <a16:creationId xmlns:a16="http://schemas.microsoft.com/office/drawing/2014/main" id="{F7D8F80A-E131-2CD6-A751-2725F9422541}"/>
                </a:ext>
              </a:extLst>
            </p:cNvPr>
            <p:cNvCxnSpPr>
              <a:cxnSpLocks/>
            </p:cNvCxnSpPr>
            <p:nvPr/>
          </p:nvCxnSpPr>
          <p:spPr>
            <a:xfrm>
              <a:off x="6179202" y="395732"/>
              <a:ext cx="3249536" cy="0"/>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C1A12E5-09AA-4E1F-16FA-EA2C7FD40AB0}"/>
                </a:ext>
              </a:extLst>
            </p:cNvPr>
            <p:cNvSpPr/>
            <p:nvPr/>
          </p:nvSpPr>
          <p:spPr>
            <a:xfrm>
              <a:off x="7169374" y="413751"/>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D62C1E64-58FD-0BB2-C1FA-84BF2EE53B7C}"/>
                </a:ext>
              </a:extLst>
            </p:cNvPr>
            <p:cNvSpPr/>
            <p:nvPr/>
          </p:nvSpPr>
          <p:spPr>
            <a:xfrm>
              <a:off x="6179203" y="413751"/>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部署・役職名</a:t>
              </a:r>
              <a:endParaRPr kumimoji="1" lang="en-US" sz="1400" kern="0">
                <a:solidFill>
                  <a:srgbClr val="37373A"/>
                </a:solidFill>
                <a:latin typeface="Meiryo UI" panose="020B0604030504040204" pitchFamily="50" charset="-128"/>
                <a:ea typeface="Meiryo UI" panose="020B0604030504040204" pitchFamily="50" charset="-128"/>
              </a:endParaRPr>
            </a:p>
          </p:txBody>
        </p:sp>
        <p:cxnSp>
          <p:nvCxnSpPr>
            <p:cNvPr id="23" name="Straight Connector 71">
              <a:extLst>
                <a:ext uri="{FF2B5EF4-FFF2-40B4-BE49-F238E27FC236}">
                  <a16:creationId xmlns:a16="http://schemas.microsoft.com/office/drawing/2014/main" id="{75DF36CA-A773-C17B-EA33-9FE2AC71F31C}"/>
                </a:ext>
              </a:extLst>
            </p:cNvPr>
            <p:cNvCxnSpPr>
              <a:cxnSpLocks/>
            </p:cNvCxnSpPr>
            <p:nvPr/>
          </p:nvCxnSpPr>
          <p:spPr>
            <a:xfrm>
              <a:off x="6179202" y="633377"/>
              <a:ext cx="3249536" cy="0"/>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1D3B8E74-CC10-70C4-51AF-C29BF5BD8F4F}"/>
                </a:ext>
              </a:extLst>
            </p:cNvPr>
            <p:cNvSpPr/>
            <p:nvPr/>
          </p:nvSpPr>
          <p:spPr>
            <a:xfrm>
              <a:off x="7169374" y="651829"/>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39" name="Rectangle 38">
              <a:extLst>
                <a:ext uri="{FF2B5EF4-FFF2-40B4-BE49-F238E27FC236}">
                  <a16:creationId xmlns:a16="http://schemas.microsoft.com/office/drawing/2014/main" id="{9D2079D7-1399-4167-1A49-91ED412312A4}"/>
                </a:ext>
              </a:extLst>
            </p:cNvPr>
            <p:cNvSpPr/>
            <p:nvPr/>
          </p:nvSpPr>
          <p:spPr>
            <a:xfrm>
              <a:off x="6179203" y="651829"/>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氏名</a:t>
              </a:r>
              <a:endParaRPr kumimoji="1" lang="en-US" sz="1400" kern="0">
                <a:solidFill>
                  <a:srgbClr val="37373A"/>
                </a:solidFill>
                <a:latin typeface="Meiryo UI" panose="020B0604030504040204" pitchFamily="50" charset="-128"/>
                <a:ea typeface="Meiryo UI" panose="020B0604030504040204" pitchFamily="50" charset="-128"/>
              </a:endParaRPr>
            </a:p>
          </p:txBody>
        </p:sp>
      </p:grpSp>
      <p:sp>
        <p:nvSpPr>
          <p:cNvPr id="44" name="テキスト ボックス 42">
            <a:extLst>
              <a:ext uri="{FF2B5EF4-FFF2-40B4-BE49-F238E27FC236}">
                <a16:creationId xmlns:a16="http://schemas.microsoft.com/office/drawing/2014/main" id="{1E640E93-F351-2A10-F388-BA41FFFEF28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sp>
        <p:nvSpPr>
          <p:cNvPr id="12" name="Rectangle 2">
            <a:extLst>
              <a:ext uri="{FF2B5EF4-FFF2-40B4-BE49-F238E27FC236}">
                <a16:creationId xmlns:a16="http://schemas.microsoft.com/office/drawing/2014/main" id="{0D447DFF-111F-8550-5D08-53F2FC018C77}"/>
              </a:ext>
            </a:extLst>
          </p:cNvPr>
          <p:cNvSpPr/>
          <p:nvPr/>
        </p:nvSpPr>
        <p:spPr>
          <a:xfrm>
            <a:off x="1678247" y="1048278"/>
            <a:ext cx="3168783" cy="225027"/>
          </a:xfrm>
          <a:prstGeom prst="wedgeRectCallout">
            <a:avLst>
              <a:gd name="adj1" fmla="val -36785"/>
              <a:gd name="adj2" fmla="val 100201"/>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該当する項目のボックス上に　　　を移動すること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1" name="Freeform 17">
            <a:extLst>
              <a:ext uri="{FF2B5EF4-FFF2-40B4-BE49-F238E27FC236}">
                <a16:creationId xmlns:a16="http://schemas.microsoft.com/office/drawing/2014/main" id="{6768F314-E0EF-00D8-3260-F922366DF8E8}"/>
              </a:ext>
            </a:extLst>
          </p:cNvPr>
          <p:cNvSpPr>
            <a:spLocks/>
          </p:cNvSpPr>
          <p:nvPr/>
        </p:nvSpPr>
        <p:spPr bwMode="auto">
          <a:xfrm>
            <a:off x="3560699" y="1093629"/>
            <a:ext cx="151650" cy="146233"/>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p>
            <a:endParaRPr lang="en-US" sz="1463"/>
          </a:p>
        </p:txBody>
      </p:sp>
      <p:sp>
        <p:nvSpPr>
          <p:cNvPr id="34" name="Rectangle 2">
            <a:extLst>
              <a:ext uri="{FF2B5EF4-FFF2-40B4-BE49-F238E27FC236}">
                <a16:creationId xmlns:a16="http://schemas.microsoft.com/office/drawing/2014/main" id="{883B4D5F-35C8-31DB-BC06-CACDC4066D11}"/>
              </a:ext>
            </a:extLst>
          </p:cNvPr>
          <p:cNvSpPr/>
          <p:nvPr/>
        </p:nvSpPr>
        <p:spPr>
          <a:xfrm>
            <a:off x="1450572" y="6573794"/>
            <a:ext cx="6927763" cy="187586"/>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chemeClr val="tx2"/>
              </a:buClr>
              <a:buSzPts val="1200"/>
              <a:defRPr/>
            </a:pPr>
            <a:r>
              <a:rPr kumimoji="1" lang="ja-JP" altLang="en-US" sz="1100">
                <a:solidFill>
                  <a:schemeClr val="tx1"/>
                </a:solidFill>
                <a:latin typeface="Trebuchet MS" panose="020B0603020202020204" pitchFamily="34" charset="0"/>
                <a:ea typeface="Meiryo UI" panose="020B0604030504040204" pitchFamily="50" charset="-128"/>
              </a:rPr>
              <a:t>採択決定後は事務局同席の基実装先ヒアリングを実施するが、その際に本シートを見ながら実装先に対してヒアリングを実施</a:t>
            </a:r>
          </a:p>
        </p:txBody>
      </p:sp>
      <p:sp>
        <p:nvSpPr>
          <p:cNvPr id="37" name="Rectangle 217">
            <a:extLst>
              <a:ext uri="{FF2B5EF4-FFF2-40B4-BE49-F238E27FC236}">
                <a16:creationId xmlns:a16="http://schemas.microsoft.com/office/drawing/2014/main" id="{60DB57D7-09F5-E7FB-6EF3-9A882FED6AC9}"/>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0" name="Rectangle 217">
            <a:extLst>
              <a:ext uri="{FF2B5EF4-FFF2-40B4-BE49-F238E27FC236}">
                <a16:creationId xmlns:a16="http://schemas.microsoft.com/office/drawing/2014/main" id="{CF0BDD70-2848-3DF4-2BC5-F3AA087D4ADC}"/>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838BAD4C-8E25-B9D3-9150-D1356D57B4EE}"/>
              </a:ext>
            </a:extLst>
          </p:cNvPr>
          <p:cNvSpPr/>
          <p:nvPr/>
        </p:nvSpPr>
        <p:spPr>
          <a:xfrm>
            <a:off x="4078864" y="321673"/>
            <a:ext cx="3555037" cy="332322"/>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chemeClr val="tx2"/>
              </a:buClr>
              <a:buSzPts val="1200"/>
              <a:defRPr/>
            </a:pPr>
            <a:r>
              <a:rPr kumimoji="1" lang="ja-JP" altLang="en-US" sz="1100">
                <a:solidFill>
                  <a:schemeClr val="tx1"/>
                </a:solidFill>
                <a:latin typeface="Trebuchet MS" panose="020B0603020202020204" pitchFamily="34" charset="0"/>
                <a:ea typeface="Meiryo UI" panose="020B0604030504040204" pitchFamily="50" charset="-128"/>
              </a:rPr>
              <a:t>本ページは実装候補先が記載、</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もしくは実装先の声をヒアリングの上実証団体が記載すること</a:t>
            </a:r>
          </a:p>
        </p:txBody>
      </p:sp>
    </p:spTree>
    <p:extLst>
      <p:ext uri="{BB962C8B-B14F-4D97-AF65-F5344CB8AC3E}">
        <p14:creationId xmlns:p14="http://schemas.microsoft.com/office/powerpoint/2010/main" val="3650019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076DA-ED1E-55F7-467E-82D76D59B3EE}"/>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D817E87-1BAF-04C0-423D-2C1E1E9BE1A9}"/>
              </a:ext>
            </a:extLst>
          </p:cNvPr>
          <p:cNvGraphicFramePr>
            <a:graphicFrameLocks noChangeAspect="1"/>
          </p:cNvGraphicFramePr>
          <p:nvPr>
            <p:custDataLst>
              <p:tags r:id="rId1"/>
            </p:custDataLst>
            <p:extLst>
              <p:ext uri="{D42A27DB-BD31-4B8C-83A1-F6EECF244321}">
                <p14:modId xmlns:p14="http://schemas.microsoft.com/office/powerpoint/2010/main" val="1424009076"/>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CD817E87-1BAF-04C0-423D-2C1E1E9BE1A9}"/>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24" name="タイトル 16">
            <a:extLst>
              <a:ext uri="{FF2B5EF4-FFF2-40B4-BE49-F238E27FC236}">
                <a16:creationId xmlns:a16="http://schemas.microsoft.com/office/drawing/2014/main" id="{E8AE9391-F82D-6706-4282-3BA30A09860C}"/>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横展開候補</a:t>
            </a:r>
            <a:endParaRPr lang="ja-JP" altLang="en-US"/>
          </a:p>
        </p:txBody>
      </p:sp>
      <p:sp>
        <p:nvSpPr>
          <p:cNvPr id="27" name="テキスト ボックス 42">
            <a:extLst>
              <a:ext uri="{FF2B5EF4-FFF2-40B4-BE49-F238E27FC236}">
                <a16:creationId xmlns:a16="http://schemas.microsoft.com/office/drawing/2014/main" id="{54DFDD04-6315-01DD-BD36-FED1A183262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sp>
        <p:nvSpPr>
          <p:cNvPr id="28" name="Rectangle 217">
            <a:extLst>
              <a:ext uri="{FF2B5EF4-FFF2-40B4-BE49-F238E27FC236}">
                <a16:creationId xmlns:a16="http://schemas.microsoft.com/office/drawing/2014/main" id="{EA58F32E-7A45-D5C2-0847-FFC2864D49F9}"/>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40" name="Rectangle 217">
            <a:extLst>
              <a:ext uri="{FF2B5EF4-FFF2-40B4-BE49-F238E27FC236}">
                <a16:creationId xmlns:a16="http://schemas.microsoft.com/office/drawing/2014/main" id="{EA15204C-77B6-F61A-4C2A-FCF810AB6918}"/>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cxnSp>
        <p:nvCxnSpPr>
          <p:cNvPr id="26" name="Straight Connector 55">
            <a:extLst>
              <a:ext uri="{FF2B5EF4-FFF2-40B4-BE49-F238E27FC236}">
                <a16:creationId xmlns:a16="http://schemas.microsoft.com/office/drawing/2014/main" id="{96A683AD-D009-98B2-9312-2A200C7219D0}"/>
              </a:ext>
            </a:extLst>
          </p:cNvPr>
          <p:cNvCxnSpPr>
            <a:cxnSpLocks/>
          </p:cNvCxnSpPr>
          <p:nvPr/>
        </p:nvCxnSpPr>
        <p:spPr>
          <a:xfrm rot="5400000">
            <a:off x="1492481" y="749670"/>
            <a:ext cx="0" cy="1963405"/>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6" name="タイトル 1">
            <a:extLst>
              <a:ext uri="{FF2B5EF4-FFF2-40B4-BE49-F238E27FC236}">
                <a16:creationId xmlns:a16="http://schemas.microsoft.com/office/drawing/2014/main" id="{73343FC0-C479-22E8-6E0C-73CF3F0BB65D}"/>
              </a:ext>
            </a:extLst>
          </p:cNvPr>
          <p:cNvSpPr txBox="1">
            <a:spLocks/>
          </p:cNvSpPr>
          <p:nvPr/>
        </p:nvSpPr>
        <p:spPr>
          <a:xfrm>
            <a:off x="510778" y="1292908"/>
            <a:ext cx="1963405" cy="387798"/>
          </a:xfrm>
          <a:prstGeom prst="rect">
            <a:avLst/>
          </a:prstGeom>
        </p:spPr>
        <p:txBody>
          <a:bodyPr vert="horz" wrap="square" lIns="0" tIns="0" rIns="0" bIns="0" rtlCol="0" anchor="b">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横展開候補の企業・</a:t>
            </a:r>
            <a:br>
              <a:rPr kumimoji="1" lang="en-US" altLang="ja-JP" sz="1400">
                <a:solidFill>
                  <a:srgbClr val="FF8222"/>
                </a:solidFill>
                <a:latin typeface="Meiryo UI" panose="020B0604030504040204" pitchFamily="50" charset="-128"/>
                <a:ea typeface="Meiryo UI" panose="020B0604030504040204" pitchFamily="50" charset="-128"/>
              </a:rPr>
            </a:br>
            <a:r>
              <a:rPr kumimoji="1" lang="ja-JP" altLang="en-US" sz="1400">
                <a:solidFill>
                  <a:srgbClr val="FF8222"/>
                </a:solidFill>
                <a:latin typeface="Meiryo UI" panose="020B0604030504040204" pitchFamily="50" charset="-128"/>
                <a:ea typeface="Meiryo UI" panose="020B0604030504040204" pitchFamily="50" charset="-128"/>
              </a:rPr>
              <a:t>自治体</a:t>
            </a:r>
            <a:endParaRPr kumimoji="1" lang="en-US" sz="1400">
              <a:solidFill>
                <a:srgbClr val="FF8222"/>
              </a:solidFill>
              <a:latin typeface="Meiryo UI" panose="020B0604030504040204" pitchFamily="50" charset="-128"/>
              <a:ea typeface="Meiryo UI" panose="020B0604030504040204" pitchFamily="50" charset="-128"/>
            </a:endParaRPr>
          </a:p>
        </p:txBody>
      </p:sp>
      <p:cxnSp>
        <p:nvCxnSpPr>
          <p:cNvPr id="45" name="Straight Connector 55">
            <a:extLst>
              <a:ext uri="{FF2B5EF4-FFF2-40B4-BE49-F238E27FC236}">
                <a16:creationId xmlns:a16="http://schemas.microsoft.com/office/drawing/2014/main" id="{B442876B-C498-C0B9-99A0-C703EE7F68E3}"/>
              </a:ext>
            </a:extLst>
          </p:cNvPr>
          <p:cNvCxnSpPr>
            <a:cxnSpLocks/>
          </p:cNvCxnSpPr>
          <p:nvPr/>
        </p:nvCxnSpPr>
        <p:spPr>
          <a:xfrm rot="5400000">
            <a:off x="4358157" y="80701"/>
            <a:ext cx="0" cy="330134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65" name="タイトル 1">
            <a:extLst>
              <a:ext uri="{FF2B5EF4-FFF2-40B4-BE49-F238E27FC236}">
                <a16:creationId xmlns:a16="http://schemas.microsoft.com/office/drawing/2014/main" id="{29BBA9BB-5FF3-CC13-FDBF-96BF268CCAD2}"/>
              </a:ext>
            </a:extLst>
          </p:cNvPr>
          <p:cNvSpPr txBox="1">
            <a:spLocks/>
          </p:cNvSpPr>
          <p:nvPr/>
        </p:nvSpPr>
        <p:spPr>
          <a:xfrm>
            <a:off x="2707487" y="1486807"/>
            <a:ext cx="3301342" cy="1938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左記企業・自治体の課題・ニーズ</a:t>
            </a:r>
            <a:endParaRPr kumimoji="1" lang="en-US" sz="1400">
              <a:solidFill>
                <a:srgbClr val="FF8222"/>
              </a:solidFill>
              <a:latin typeface="Meiryo UI" panose="020B0604030504040204" pitchFamily="50" charset="-128"/>
              <a:ea typeface="Meiryo UI" panose="020B0604030504040204" pitchFamily="50" charset="-128"/>
            </a:endParaRPr>
          </a:p>
        </p:txBody>
      </p:sp>
      <p:cxnSp>
        <p:nvCxnSpPr>
          <p:cNvPr id="68" name="Straight Connector 55">
            <a:extLst>
              <a:ext uri="{FF2B5EF4-FFF2-40B4-BE49-F238E27FC236}">
                <a16:creationId xmlns:a16="http://schemas.microsoft.com/office/drawing/2014/main" id="{5C44798D-A5CF-4572-F2DC-4678F0C6C01A}"/>
              </a:ext>
            </a:extLst>
          </p:cNvPr>
          <p:cNvCxnSpPr>
            <a:cxnSpLocks/>
          </p:cNvCxnSpPr>
          <p:nvPr/>
        </p:nvCxnSpPr>
        <p:spPr>
          <a:xfrm rot="5400000">
            <a:off x="7802571" y="139821"/>
            <a:ext cx="0" cy="3183106"/>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85" name="タイトル 1">
            <a:extLst>
              <a:ext uri="{FF2B5EF4-FFF2-40B4-BE49-F238E27FC236}">
                <a16:creationId xmlns:a16="http://schemas.microsoft.com/office/drawing/2014/main" id="{CB065621-BFE5-BBD9-4EB8-A58BCECE9365}"/>
              </a:ext>
            </a:extLst>
          </p:cNvPr>
          <p:cNvSpPr txBox="1">
            <a:spLocks/>
          </p:cNvSpPr>
          <p:nvPr/>
        </p:nvSpPr>
        <p:spPr>
          <a:xfrm>
            <a:off x="6211018" y="1486807"/>
            <a:ext cx="3183106" cy="1938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横展開実現に向けた今後のアクション</a:t>
            </a:r>
            <a:endParaRPr kumimoji="1" lang="en-US" sz="1400">
              <a:solidFill>
                <a:srgbClr val="FF8222"/>
              </a:solidFill>
              <a:latin typeface="Meiryo UI" panose="020B0604030504040204" pitchFamily="50" charset="-128"/>
              <a:ea typeface="Meiryo UI" panose="020B0604030504040204" pitchFamily="50" charset="-128"/>
            </a:endParaRPr>
          </a:p>
        </p:txBody>
      </p:sp>
      <p:grpSp>
        <p:nvGrpSpPr>
          <p:cNvPr id="88" name="Group 87">
            <a:extLst>
              <a:ext uri="{FF2B5EF4-FFF2-40B4-BE49-F238E27FC236}">
                <a16:creationId xmlns:a16="http://schemas.microsoft.com/office/drawing/2014/main" id="{C639054D-555B-BF4B-F36A-0BF709CEAF63}"/>
              </a:ext>
            </a:extLst>
          </p:cNvPr>
          <p:cNvGrpSpPr/>
          <p:nvPr/>
        </p:nvGrpSpPr>
        <p:grpSpPr>
          <a:xfrm>
            <a:off x="510779" y="2800950"/>
            <a:ext cx="8883345" cy="1144322"/>
            <a:chOff x="630237" y="2999203"/>
            <a:chExt cx="10933111" cy="1144322"/>
          </a:xfrm>
        </p:grpSpPr>
        <p:cxnSp>
          <p:nvCxnSpPr>
            <p:cNvPr id="89" name="Straight Connector 71">
              <a:extLst>
                <a:ext uri="{FF2B5EF4-FFF2-40B4-BE49-F238E27FC236}">
                  <a16:creationId xmlns:a16="http://schemas.microsoft.com/office/drawing/2014/main" id="{A356F229-1D9F-F6B6-924E-2C0C3A98A6D5}"/>
                </a:ext>
              </a:extLst>
            </p:cNvPr>
            <p:cNvCxnSpPr>
              <a:cxnSpLocks/>
            </p:cNvCxnSpPr>
            <p:nvPr/>
          </p:nvCxnSpPr>
          <p:spPr>
            <a:xfrm flipV="1">
              <a:off x="630237" y="2999203"/>
              <a:ext cx="10933111"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71">
              <a:extLst>
                <a:ext uri="{FF2B5EF4-FFF2-40B4-BE49-F238E27FC236}">
                  <a16:creationId xmlns:a16="http://schemas.microsoft.com/office/drawing/2014/main" id="{B6E68EA8-C6FB-D61A-3A43-820383ED0346}"/>
                </a:ext>
              </a:extLst>
            </p:cNvPr>
            <p:cNvCxnSpPr>
              <a:cxnSpLocks/>
            </p:cNvCxnSpPr>
            <p:nvPr/>
          </p:nvCxnSpPr>
          <p:spPr>
            <a:xfrm flipV="1">
              <a:off x="630237" y="4106153"/>
              <a:ext cx="10933111"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1" name="Straight Connector 71">
            <a:extLst>
              <a:ext uri="{FF2B5EF4-FFF2-40B4-BE49-F238E27FC236}">
                <a16:creationId xmlns:a16="http://schemas.microsoft.com/office/drawing/2014/main" id="{FA18BB6E-B4D3-D12F-9ECD-8240A1E4CF68}"/>
              </a:ext>
            </a:extLst>
          </p:cNvPr>
          <p:cNvCxnSpPr>
            <a:cxnSpLocks/>
          </p:cNvCxnSpPr>
          <p:nvPr/>
        </p:nvCxnSpPr>
        <p:spPr>
          <a:xfrm flipV="1">
            <a:off x="510779" y="5014850"/>
            <a:ext cx="8883345"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F46D1BF1-F709-71EA-7D39-CE4918B21D41}"/>
              </a:ext>
            </a:extLst>
          </p:cNvPr>
          <p:cNvGrpSpPr/>
          <p:nvPr/>
        </p:nvGrpSpPr>
        <p:grpSpPr>
          <a:xfrm>
            <a:off x="510778" y="1765237"/>
            <a:ext cx="8883345" cy="1023802"/>
            <a:chOff x="630236" y="1459726"/>
            <a:chExt cx="10933111" cy="1023802"/>
          </a:xfrm>
        </p:grpSpPr>
        <p:sp>
          <p:nvSpPr>
            <p:cNvPr id="94" name="TextBox 93">
              <a:extLst>
                <a:ext uri="{FF2B5EF4-FFF2-40B4-BE49-F238E27FC236}">
                  <a16:creationId xmlns:a16="http://schemas.microsoft.com/office/drawing/2014/main" id="{2B512208-F5FA-03AA-A66C-D712AAB97123}"/>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95" name="TextBox 94">
              <a:extLst>
                <a:ext uri="{FF2B5EF4-FFF2-40B4-BE49-F238E27FC236}">
                  <a16:creationId xmlns:a16="http://schemas.microsoft.com/office/drawing/2014/main" id="{18DFCE05-2EAC-CDEF-53B1-8D1A03EA427A}"/>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96" name="TextBox 95">
              <a:extLst>
                <a:ext uri="{FF2B5EF4-FFF2-40B4-BE49-F238E27FC236}">
                  <a16:creationId xmlns:a16="http://schemas.microsoft.com/office/drawing/2014/main" id="{483D5A92-FF9E-4B55-3348-A18BCFCC903F}"/>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97" name="Group 96">
            <a:extLst>
              <a:ext uri="{FF2B5EF4-FFF2-40B4-BE49-F238E27FC236}">
                <a16:creationId xmlns:a16="http://schemas.microsoft.com/office/drawing/2014/main" id="{547C1BF3-83A3-BF44-ECB3-8DD963EFD48E}"/>
              </a:ext>
            </a:extLst>
          </p:cNvPr>
          <p:cNvGrpSpPr/>
          <p:nvPr/>
        </p:nvGrpSpPr>
        <p:grpSpPr>
          <a:xfrm>
            <a:off x="510778" y="2877451"/>
            <a:ext cx="8883345" cy="1023802"/>
            <a:chOff x="630236" y="1459726"/>
            <a:chExt cx="10933111" cy="1023802"/>
          </a:xfrm>
        </p:grpSpPr>
        <p:sp>
          <p:nvSpPr>
            <p:cNvPr id="100" name="TextBox 99">
              <a:extLst>
                <a:ext uri="{FF2B5EF4-FFF2-40B4-BE49-F238E27FC236}">
                  <a16:creationId xmlns:a16="http://schemas.microsoft.com/office/drawing/2014/main" id="{541C40F1-C29F-9214-FD10-FA299B02E713}"/>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06" name="TextBox 105">
              <a:extLst>
                <a:ext uri="{FF2B5EF4-FFF2-40B4-BE49-F238E27FC236}">
                  <a16:creationId xmlns:a16="http://schemas.microsoft.com/office/drawing/2014/main" id="{ECE129A6-5CA7-1091-479C-5C4CEF79402C}"/>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07" name="TextBox 106">
              <a:extLst>
                <a:ext uri="{FF2B5EF4-FFF2-40B4-BE49-F238E27FC236}">
                  <a16:creationId xmlns:a16="http://schemas.microsoft.com/office/drawing/2014/main" id="{5B3779FE-5F03-107A-3132-527C2F13C172}"/>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108" name="Group 107">
            <a:extLst>
              <a:ext uri="{FF2B5EF4-FFF2-40B4-BE49-F238E27FC236}">
                <a16:creationId xmlns:a16="http://schemas.microsoft.com/office/drawing/2014/main" id="{1F379C33-6791-26E7-A048-108BA5B6B763}"/>
              </a:ext>
            </a:extLst>
          </p:cNvPr>
          <p:cNvGrpSpPr/>
          <p:nvPr/>
        </p:nvGrpSpPr>
        <p:grpSpPr>
          <a:xfrm>
            <a:off x="510778" y="3991048"/>
            <a:ext cx="8883345" cy="1023802"/>
            <a:chOff x="630236" y="1459726"/>
            <a:chExt cx="10933111" cy="1023802"/>
          </a:xfrm>
        </p:grpSpPr>
        <p:sp>
          <p:nvSpPr>
            <p:cNvPr id="109" name="TextBox 108">
              <a:extLst>
                <a:ext uri="{FF2B5EF4-FFF2-40B4-BE49-F238E27FC236}">
                  <a16:creationId xmlns:a16="http://schemas.microsoft.com/office/drawing/2014/main" id="{EA2FBA3D-A9EF-E14E-6C84-61440FE7EFCF}"/>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0" name="TextBox 109">
              <a:extLst>
                <a:ext uri="{FF2B5EF4-FFF2-40B4-BE49-F238E27FC236}">
                  <a16:creationId xmlns:a16="http://schemas.microsoft.com/office/drawing/2014/main" id="{6564F4BA-AC00-965B-4805-06A4E4396691}"/>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1" name="TextBox 110">
              <a:extLst>
                <a:ext uri="{FF2B5EF4-FFF2-40B4-BE49-F238E27FC236}">
                  <a16:creationId xmlns:a16="http://schemas.microsoft.com/office/drawing/2014/main" id="{B738D8F3-0834-9DCE-9C6A-51A48D8531FA}"/>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112" name="Group 111">
            <a:extLst>
              <a:ext uri="{FF2B5EF4-FFF2-40B4-BE49-F238E27FC236}">
                <a16:creationId xmlns:a16="http://schemas.microsoft.com/office/drawing/2014/main" id="{7D77F8A5-294F-CF82-957F-B98E68DEB360}"/>
              </a:ext>
            </a:extLst>
          </p:cNvPr>
          <p:cNvGrpSpPr/>
          <p:nvPr/>
        </p:nvGrpSpPr>
        <p:grpSpPr>
          <a:xfrm>
            <a:off x="510778" y="5075110"/>
            <a:ext cx="8883345" cy="1023802"/>
            <a:chOff x="630236" y="1459726"/>
            <a:chExt cx="10933111" cy="1023802"/>
          </a:xfrm>
        </p:grpSpPr>
        <p:sp>
          <p:nvSpPr>
            <p:cNvPr id="113" name="TextBox 112">
              <a:extLst>
                <a:ext uri="{FF2B5EF4-FFF2-40B4-BE49-F238E27FC236}">
                  <a16:creationId xmlns:a16="http://schemas.microsoft.com/office/drawing/2014/main" id="{E58D7208-0D44-A6DD-598A-C9C9B7F6B2DB}"/>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4" name="TextBox 113">
              <a:extLst>
                <a:ext uri="{FF2B5EF4-FFF2-40B4-BE49-F238E27FC236}">
                  <a16:creationId xmlns:a16="http://schemas.microsoft.com/office/drawing/2014/main" id="{DD28ACAF-A5BD-D8E7-71D7-9FFFDBCF7CB4}"/>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5" name="TextBox 114">
              <a:extLst>
                <a:ext uri="{FF2B5EF4-FFF2-40B4-BE49-F238E27FC236}">
                  <a16:creationId xmlns:a16="http://schemas.microsoft.com/office/drawing/2014/main" id="{FCD938B3-99B0-1814-181A-C1CABD08C396}"/>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sp>
        <p:nvSpPr>
          <p:cNvPr id="92" name="正方形/長方形 8">
            <a:extLst>
              <a:ext uri="{FF2B5EF4-FFF2-40B4-BE49-F238E27FC236}">
                <a16:creationId xmlns:a16="http://schemas.microsoft.com/office/drawing/2014/main" id="{4695C1AC-AB27-4488-4D9A-6B680B1933C5}"/>
              </a:ext>
            </a:extLst>
          </p:cNvPr>
          <p:cNvSpPr/>
          <p:nvPr/>
        </p:nvSpPr>
        <p:spPr>
          <a:xfrm>
            <a:off x="3165894" y="2962352"/>
            <a:ext cx="6672491" cy="532793"/>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55721" rIns="0" bIns="55721" numCol="1" spcCol="0" rtlCol="0" fromWordArt="0" anchor="ctr" anchorCtr="0" forceAA="0" compatLnSpc="1">
            <a:prstTxWarp prst="textNoShape">
              <a:avLst/>
            </a:prstTxWarp>
            <a:noAutofit/>
          </a:bodyPr>
          <a:lstStyle/>
          <a:p>
            <a:pPr marL="87748" lvl="1" defTabSz="742932">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候補として挙がっている横展開先に対して、具体的な企業名・自治体名を記載。上記企業・自治体について</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把握できてるニーズを具体的に書き、今後のアクション</a:t>
            </a:r>
            <a:r>
              <a:rPr kumimoji="1" lang="ja-JP" altLang="en-US" sz="1200">
                <a:solidFill>
                  <a:srgbClr val="575757"/>
                </a:solidFill>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ミーティングの日程等含め</a:t>
            </a:r>
            <a:r>
              <a:rPr kumimoji="1" lang="ja-JP" altLang="en-US" sz="1200">
                <a:solidFill>
                  <a:srgbClr val="575757"/>
                </a:solidFill>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253034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501501520"/>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6" imgW="395" imgH="396" progId="TCLayout.ActiveDocument.1">
                  <p:embed/>
                </p:oleObj>
              </mc:Choice>
              <mc:Fallback>
                <p:oleObj name="think-cell Slide" r:id="rId6"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7"/>
                      <a:stretch>
                        <a:fillRect/>
                      </a:stretch>
                    </p:blipFill>
                    <p:spPr>
                      <a:xfrm>
                        <a:off x="1290" y="644228"/>
                        <a:ext cx="1290" cy="1290"/>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6FB7203B-6154-5E6D-895F-5D5E9B22087A}"/>
              </a:ext>
            </a:extLst>
          </p:cNvPr>
          <p:cNvSpPr>
            <a:spLocks noGrp="1"/>
          </p:cNvSpPr>
          <p:nvPr>
            <p:ph type="title"/>
          </p:nvPr>
        </p:nvSpPr>
        <p:spPr>
          <a:xfrm>
            <a:off x="199844" y="64185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期待効果</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資金計画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導入先</a:t>
            </a:r>
            <a:endParaRPr kumimoji="1" lang="en-US">
              <a:solidFill>
                <a:srgbClr val="FE9341"/>
              </a:solidFill>
              <a:latin typeface="Trebuchet MS" panose="020B0603020202020204" pitchFamily="34" charset="0"/>
              <a:ea typeface="Meiryo UI" panose="020B0604030504040204" pitchFamily="50" charset="-128"/>
            </a:endParaRPr>
          </a:p>
        </p:txBody>
      </p:sp>
      <p:sp>
        <p:nvSpPr>
          <p:cNvPr id="45" name="正方形/長方形 8">
            <a:extLst>
              <a:ext uri="{FF2B5EF4-FFF2-40B4-BE49-F238E27FC236}">
                <a16:creationId xmlns:a16="http://schemas.microsoft.com/office/drawing/2014/main" id="{49A45D28-7E05-9969-CC36-2CCF416571B8}"/>
              </a:ext>
            </a:extLst>
          </p:cNvPr>
          <p:cNvSpPr/>
          <p:nvPr/>
        </p:nvSpPr>
        <p:spPr>
          <a:xfrm>
            <a:off x="5659804" y="506587"/>
            <a:ext cx="2834303" cy="728903"/>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b="1" u="sng" dirty="0">
                <a:solidFill>
                  <a:srgbClr val="E71C57"/>
                </a:solidFill>
                <a:latin typeface="Trebuchet MS"/>
                <a:ea typeface="Meiryo UI" panose="020B0604030504040204" pitchFamily="50" charset="-128"/>
                <a:sym typeface="Trebuchet MS" panose="020B0603020202020204" pitchFamily="34" charset="0"/>
              </a:rPr>
              <a:t>導入先視点</a:t>
            </a:r>
            <a:r>
              <a:rPr lang="ja-JP" altLang="en-US" sz="1200" dirty="0">
                <a:solidFill>
                  <a:srgbClr val="575757"/>
                </a:solidFill>
                <a:latin typeface="Trebuchet MS"/>
                <a:ea typeface="Meiryo UI" panose="020B0604030504040204" pitchFamily="50" charset="-128"/>
                <a:sym typeface="Trebuchet MS" panose="020B0603020202020204" pitchFamily="34" charset="0"/>
              </a:rPr>
              <a:t>で記載ください</a:t>
            </a:r>
            <a:endParaRPr lang="en-US" altLang="ja-JP" sz="1200" dirty="0">
              <a:solidFill>
                <a:srgbClr val="575757"/>
              </a:solidFill>
              <a:latin typeface="Trebuchet MS"/>
              <a:ea typeface="Meiryo UI" panose="020B0604030504040204" pitchFamily="50" charset="-128"/>
              <a:sym typeface="Trebuchet MS" panose="020B0603020202020204" pitchFamily="34" charset="0"/>
            </a:endParaRPr>
          </a:p>
          <a:p>
            <a:pPr marL="87750" lvl="1" defTabSz="742950">
              <a:buClr>
                <a:srgbClr val="FF8222"/>
              </a:buClr>
              <a:defRPr/>
            </a:pPr>
            <a:r>
              <a:rPr lang="en-US" altLang="ja-JP" sz="1200" dirty="0">
                <a:solidFill>
                  <a:srgbClr val="575757"/>
                </a:solidFill>
                <a:latin typeface="Trebuchet MS"/>
                <a:ea typeface="Meiryo UI" panose="020B0604030504040204" pitchFamily="50" charset="-128"/>
                <a:sym typeface="Trebuchet MS" panose="020B0603020202020204" pitchFamily="34" charset="0"/>
              </a:rPr>
              <a:t>    ~     </a:t>
            </a:r>
            <a:r>
              <a:rPr lang="ja-JP" altLang="en-US" sz="1200" dirty="0">
                <a:solidFill>
                  <a:srgbClr val="575757"/>
                </a:solidFill>
                <a:latin typeface="Trebuchet MS"/>
                <a:ea typeface="Meiryo UI" panose="020B0604030504040204" pitchFamily="50" charset="-128"/>
                <a:sym typeface="Trebuchet MS" panose="020B0603020202020204" pitchFamily="34" charset="0"/>
              </a:rPr>
              <a:t>は次頁に詳細を記載</a:t>
            </a:r>
            <a:r>
              <a:rPr lang="en-US" altLang="ja-JP" sz="1200" dirty="0">
                <a:solidFill>
                  <a:srgbClr val="575757"/>
                </a:solidFill>
                <a:latin typeface="Trebuchet MS"/>
                <a:ea typeface="Meiryo UI" panose="020B0604030504040204" pitchFamily="50" charset="-128"/>
                <a:sym typeface="Trebuchet MS" panose="020B0603020202020204" pitchFamily="34" charset="0"/>
              </a:rPr>
              <a:t>(</a:t>
            </a:r>
            <a:r>
              <a:rPr lang="ja-JP" altLang="en-US" sz="1200" dirty="0">
                <a:solidFill>
                  <a:srgbClr val="575757"/>
                </a:solidFill>
                <a:latin typeface="Trebuchet MS"/>
                <a:ea typeface="Meiryo UI" panose="020B0604030504040204" pitchFamily="50" charset="-128"/>
                <a:sym typeface="Trebuchet MS" panose="020B0603020202020204" pitchFamily="34" charset="0"/>
              </a:rPr>
              <a:t>年度ごとに替わる場合は、それぞれ分けて記載</a:t>
            </a:r>
            <a:r>
              <a:rPr lang="en-US" altLang="ja-JP" sz="1200" dirty="0">
                <a:solidFill>
                  <a:srgbClr val="575757"/>
                </a:solidFill>
                <a:latin typeface="Trebuchet MS"/>
                <a:ea typeface="Meiryo UI" panose="020B0604030504040204" pitchFamily="50" charset="-128"/>
                <a:sym typeface="Trebuchet MS" panose="020B0603020202020204" pitchFamily="34" charset="0"/>
              </a:rPr>
              <a:t>)</a:t>
            </a:r>
          </a:p>
          <a:p>
            <a:pPr marL="87750" lvl="1" defTabSz="742950">
              <a:buClr>
                <a:srgbClr val="FF8222"/>
              </a:buClr>
              <a:defRPr/>
            </a:pPr>
            <a:r>
              <a:rPr lang="ja-JP" altLang="en-US" sz="1200" dirty="0">
                <a:solidFill>
                  <a:srgbClr val="575757"/>
                </a:solidFill>
                <a:ea typeface="Meiryo UI" panose="020B0604030504040204" pitchFamily="50" charset="-128"/>
                <a:sym typeface="Trebuchet MS" panose="020B0603020202020204" pitchFamily="34" charset="0"/>
              </a:rPr>
              <a:t>次頁との</a:t>
            </a:r>
            <a:r>
              <a:rPr lang="ja-JP" altLang="en-US" sz="1200" dirty="0">
                <a:solidFill>
                  <a:srgbClr val="575757"/>
                </a:solidFill>
                <a:latin typeface="Trebuchet MS"/>
                <a:ea typeface="Meiryo UI" panose="020B0604030504040204" pitchFamily="50" charset="-128"/>
                <a:sym typeface="Trebuchet MS" panose="020B0603020202020204" pitchFamily="34" charset="0"/>
              </a:rPr>
              <a:t>数値の一致を確認すること</a:t>
            </a:r>
            <a:endParaRPr lang="en-US" altLang="ja-JP" sz="1200" dirty="0">
              <a:solidFill>
                <a:srgbClr val="575757"/>
              </a:solidFill>
              <a:latin typeface="Trebuchet MS"/>
              <a:ea typeface="Meiryo UI" panose="020B0604030504040204" pitchFamily="50" charset="-128"/>
              <a:sym typeface="Trebuchet MS" panose="020B0603020202020204" pitchFamily="34" charset="0"/>
            </a:endParaRPr>
          </a:p>
        </p:txBody>
      </p:sp>
      <p:sp>
        <p:nvSpPr>
          <p:cNvPr id="7" name="テキスト ボックス 42">
            <a:extLst>
              <a:ext uri="{FF2B5EF4-FFF2-40B4-BE49-F238E27FC236}">
                <a16:creationId xmlns:a16="http://schemas.microsoft.com/office/drawing/2014/main" id="{92A5DAA3-DF00-3512-42CC-E4C843FFC3A9}"/>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defPPr>
              <a:defRPr lang="en-US"/>
            </a:defPPr>
            <a:lvl1pPr defTabSz="742950">
              <a:defRPr kumimoji="1" sz="1200">
                <a:solidFill>
                  <a:srgbClr val="575757"/>
                </a:solidFill>
                <a:latin typeface="Trebuchet MS" panose="020B0603020202020204" pitchFamily="34" charset="0"/>
                <a:ea typeface="Meiryo UI" panose="020B0604030504040204" pitchFamily="50" charset="-128"/>
              </a:defRPr>
            </a:lvl1pPr>
          </a:lstStyle>
          <a:p>
            <a:r>
              <a:rPr lang="en-US" altLang="ja-JP"/>
              <a:t>3</a:t>
            </a:r>
            <a:r>
              <a:rPr lang="ja-JP" altLang="en-US"/>
              <a:t>章：実装・横展開の計画</a:t>
            </a:r>
          </a:p>
        </p:txBody>
      </p:sp>
      <p:sp>
        <p:nvSpPr>
          <p:cNvPr id="9" name="Rectangle 2">
            <a:extLst>
              <a:ext uri="{FF2B5EF4-FFF2-40B4-BE49-F238E27FC236}">
                <a16:creationId xmlns:a16="http://schemas.microsoft.com/office/drawing/2014/main" id="{D3BD9F4D-B3A8-5D9F-0F15-0F40C2AA50F3}"/>
              </a:ext>
            </a:extLst>
          </p:cNvPr>
          <p:cNvSpPr/>
          <p:nvPr/>
        </p:nvSpPr>
        <p:spPr>
          <a:xfrm>
            <a:off x="4186125" y="590733"/>
            <a:ext cx="1253548"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必要な年度分を記載すること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62" name="ValueChainStarter">
            <a:extLst>
              <a:ext uri="{FF2B5EF4-FFF2-40B4-BE49-F238E27FC236}">
                <a16:creationId xmlns:a16="http://schemas.microsoft.com/office/drawing/2014/main" id="{0181A5C0-5D9A-9ADA-80CF-5DF3F3857721}"/>
              </a:ext>
            </a:extLst>
          </p:cNvPr>
          <p:cNvSpPr>
            <a:spLocks noChangeArrowheads="1"/>
          </p:cNvSpPr>
          <p:nvPr>
            <p:custDataLst>
              <p:tags r:id="rId2"/>
            </p:custDataLst>
          </p:nvPr>
        </p:nvSpPr>
        <p:spPr bwMode="gray">
          <a:xfrm>
            <a:off x="1984124" y="939941"/>
            <a:ext cx="1164855" cy="318499"/>
          </a:xfrm>
          <a:prstGeom prst="homePlate">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3" name="ValueChainHeader">
            <a:extLst>
              <a:ext uri="{FF2B5EF4-FFF2-40B4-BE49-F238E27FC236}">
                <a16:creationId xmlns:a16="http://schemas.microsoft.com/office/drawing/2014/main" id="{71AB34E7-43DC-8C38-5815-789B65E36EC6}"/>
              </a:ext>
            </a:extLst>
          </p:cNvPr>
          <p:cNvSpPr>
            <a:spLocks noChangeArrowheads="1"/>
          </p:cNvSpPr>
          <p:nvPr>
            <p:custDataLst>
              <p:tags r:id="rId3"/>
            </p:custDataLst>
          </p:nvPr>
        </p:nvSpPr>
        <p:spPr bwMode="gray">
          <a:xfrm>
            <a:off x="3154381"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4" name="ValueChainHeader">
            <a:extLst>
              <a:ext uri="{FF2B5EF4-FFF2-40B4-BE49-F238E27FC236}">
                <a16:creationId xmlns:a16="http://schemas.microsoft.com/office/drawing/2014/main" id="{4549FCC0-267D-72CA-F9DC-CF3A98EC3ED1}"/>
              </a:ext>
            </a:extLst>
          </p:cNvPr>
          <p:cNvSpPr>
            <a:spLocks noChangeArrowheads="1"/>
          </p:cNvSpPr>
          <p:nvPr>
            <p:custDataLst>
              <p:tags r:id="rId4"/>
            </p:custDataLst>
          </p:nvPr>
        </p:nvSpPr>
        <p:spPr bwMode="gray">
          <a:xfrm>
            <a:off x="4324639"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74" name="Straight Connector 55">
            <a:extLst>
              <a:ext uri="{FF2B5EF4-FFF2-40B4-BE49-F238E27FC236}">
                <a16:creationId xmlns:a16="http://schemas.microsoft.com/office/drawing/2014/main" id="{2C93A4BC-6485-347D-FF97-1CB76A11746E}"/>
              </a:ext>
            </a:extLst>
          </p:cNvPr>
          <p:cNvCxnSpPr>
            <a:cxnSpLocks/>
          </p:cNvCxnSpPr>
          <p:nvPr/>
        </p:nvCxnSpPr>
        <p:spPr>
          <a:xfrm>
            <a:off x="5739358" y="1258440"/>
            <a:ext cx="19578" cy="484167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5" name="Group 59">
            <a:extLst>
              <a:ext uri="{FF2B5EF4-FFF2-40B4-BE49-F238E27FC236}">
                <a16:creationId xmlns:a16="http://schemas.microsoft.com/office/drawing/2014/main" id="{A4ED897B-E39A-8493-2E92-DC706CF49EC5}"/>
              </a:ext>
            </a:extLst>
          </p:cNvPr>
          <p:cNvGrpSpPr>
            <a:grpSpLocks noChangeAspect="1"/>
          </p:cNvGrpSpPr>
          <p:nvPr/>
        </p:nvGrpSpPr>
        <p:grpSpPr>
          <a:xfrm>
            <a:off x="5621140" y="3527186"/>
            <a:ext cx="256015" cy="264009"/>
            <a:chOff x="982662" y="1847850"/>
            <a:chExt cx="269875" cy="269875"/>
          </a:xfrm>
        </p:grpSpPr>
        <p:sp>
          <p:nvSpPr>
            <p:cNvPr id="77" name="Oval 50">
              <a:extLst>
                <a:ext uri="{FF2B5EF4-FFF2-40B4-BE49-F238E27FC236}">
                  <a16:creationId xmlns:a16="http://schemas.microsoft.com/office/drawing/2014/main" id="{043C8C80-78A3-09B9-7240-3D02C39D6CFB}"/>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sp>
          <p:nvSpPr>
            <p:cNvPr id="78" name="Freeform 51">
              <a:extLst>
                <a:ext uri="{FF2B5EF4-FFF2-40B4-BE49-F238E27FC236}">
                  <a16:creationId xmlns:a16="http://schemas.microsoft.com/office/drawing/2014/main" id="{BE464A8A-24AD-24AD-3912-291A3DC03053}"/>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grpSp>
      <p:grpSp>
        <p:nvGrpSpPr>
          <p:cNvPr id="79" name="グループ化 78">
            <a:extLst>
              <a:ext uri="{FF2B5EF4-FFF2-40B4-BE49-F238E27FC236}">
                <a16:creationId xmlns:a16="http://schemas.microsoft.com/office/drawing/2014/main" id="{7B22331F-F68D-652B-F05D-44173FEF7313}"/>
              </a:ext>
            </a:extLst>
          </p:cNvPr>
          <p:cNvGrpSpPr/>
          <p:nvPr/>
        </p:nvGrpSpPr>
        <p:grpSpPr>
          <a:xfrm>
            <a:off x="5930657" y="1258439"/>
            <a:ext cx="3893110" cy="5141343"/>
            <a:chOff x="5882208" y="2431011"/>
            <a:chExt cx="3893110" cy="3952536"/>
          </a:xfrm>
        </p:grpSpPr>
        <p:sp>
          <p:nvSpPr>
            <p:cNvPr id="80" name="Rectangle 45">
              <a:extLst>
                <a:ext uri="{FF2B5EF4-FFF2-40B4-BE49-F238E27FC236}">
                  <a16:creationId xmlns:a16="http://schemas.microsoft.com/office/drawing/2014/main" id="{C8349DBD-85E8-D1D0-DFA3-40DFE7D2A887}"/>
                </a:ext>
              </a:extLst>
            </p:cNvPr>
            <p:cNvSpPr/>
            <p:nvPr/>
          </p:nvSpPr>
          <p:spPr>
            <a:xfrm>
              <a:off x="6303063" y="2431011"/>
              <a:ext cx="599579" cy="1057577"/>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導入先</a:t>
              </a:r>
              <a:br>
                <a:rPr lang="en-US" altLang="ja-JP" sz="1100">
                  <a:solidFill>
                    <a:srgbClr val="575757"/>
                  </a:solidFill>
                  <a:latin typeface="+mj-lt"/>
                  <a:ea typeface="Meiryo UI" panose="020B0604030504040204" pitchFamily="50" charset="-128"/>
                </a:rPr>
              </a:br>
              <a:r>
                <a:rPr lang="en-US" altLang="ja-JP" sz="1100">
                  <a:solidFill>
                    <a:srgbClr val="575757"/>
                  </a:solidFill>
                  <a:latin typeface="+mj-lt"/>
                  <a:ea typeface="Meiryo UI" panose="020B0604030504040204" pitchFamily="50" charset="-128"/>
                </a:rPr>
                <a:t>(</a:t>
              </a:r>
              <a:r>
                <a:rPr lang="ja-JP" altLang="en-US" sz="1100">
                  <a:solidFill>
                    <a:srgbClr val="575757"/>
                  </a:solidFill>
                  <a:latin typeface="+mj-lt"/>
                  <a:ea typeface="Meiryo UI" panose="020B0604030504040204" pitchFamily="50" charset="-128"/>
                </a:rPr>
                <a:t>支払元</a:t>
              </a:r>
              <a:r>
                <a:rPr lang="en-US" altLang="ja-JP" sz="1100">
                  <a:solidFill>
                    <a:srgbClr val="575757"/>
                  </a:solidFill>
                  <a:latin typeface="+mj-lt"/>
                  <a:ea typeface="Meiryo UI" panose="020B0604030504040204" pitchFamily="50" charset="-128"/>
                </a:rPr>
                <a:t>)</a:t>
              </a:r>
            </a:p>
          </p:txBody>
        </p:sp>
        <p:sp>
          <p:nvSpPr>
            <p:cNvPr id="81" name="Rectangle 2">
              <a:extLst>
                <a:ext uri="{FF2B5EF4-FFF2-40B4-BE49-F238E27FC236}">
                  <a16:creationId xmlns:a16="http://schemas.microsoft.com/office/drawing/2014/main" id="{FC731CF4-6DBC-77AB-72F6-9148E5BAF71B}"/>
                </a:ext>
              </a:extLst>
            </p:cNvPr>
            <p:cNvSpPr/>
            <p:nvPr/>
          </p:nvSpPr>
          <p:spPr>
            <a:xfrm>
              <a:off x="7001099" y="2471497"/>
              <a:ext cx="2774219" cy="101709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XX</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0" lvl="1" defTabSz="742950">
                <a:buClr>
                  <a:srgbClr val="FF8222"/>
                </a:buClr>
                <a:defRPr/>
              </a:pP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という効果の大きさや</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円というイニシャル</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ランニング費用は既に認識頂いており、実証結果によるものの導入に前向きなリアクションを得られている</a:t>
              </a:r>
            </a:p>
          </p:txBody>
        </p:sp>
        <p:sp>
          <p:nvSpPr>
            <p:cNvPr id="82" name="Rectangle 3">
              <a:extLst>
                <a:ext uri="{FF2B5EF4-FFF2-40B4-BE49-F238E27FC236}">
                  <a16:creationId xmlns:a16="http://schemas.microsoft.com/office/drawing/2014/main" id="{F47DB9CC-A6DC-295E-13C0-8FBA391DF5C2}"/>
                </a:ext>
              </a:extLst>
            </p:cNvPr>
            <p:cNvSpPr/>
            <p:nvPr/>
          </p:nvSpPr>
          <p:spPr>
            <a:xfrm>
              <a:off x="5882209" y="2431013"/>
              <a:ext cx="373326" cy="105517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投資の妥当性</a:t>
              </a:r>
              <a:br>
                <a:rPr kumimoji="1" lang="en-US" altLang="ja-JP" sz="1200">
                  <a:solidFill>
                    <a:srgbClr val="575757"/>
                  </a:solidFill>
                  <a:latin typeface="+mj-lt"/>
                  <a:ea typeface="Meiryo UI" panose="020B0604030504040204" pitchFamily="50" charset="-128"/>
                </a:rPr>
              </a:br>
              <a:r>
                <a:rPr kumimoji="1" lang="en-US" altLang="ja-JP" sz="1200">
                  <a:solidFill>
                    <a:srgbClr val="575757"/>
                  </a:solidFill>
                  <a:latin typeface="+mj-lt"/>
                  <a:ea typeface="Meiryo UI" panose="020B0604030504040204" pitchFamily="50" charset="-128"/>
                </a:rPr>
                <a:t>(</a:t>
              </a:r>
              <a:r>
                <a:rPr kumimoji="1" lang="ja-JP" altLang="en-US" sz="1200">
                  <a:solidFill>
                    <a:srgbClr val="575757"/>
                  </a:solidFill>
                  <a:latin typeface="+mj-lt"/>
                  <a:ea typeface="Meiryo UI" panose="020B0604030504040204" pitchFamily="50" charset="-128"/>
                </a:rPr>
                <a:t>現時点見立て</a:t>
              </a:r>
              <a:r>
                <a:rPr kumimoji="1" lang="en-US" altLang="ja-JP" sz="1200">
                  <a:solidFill>
                    <a:srgbClr val="575757"/>
                  </a:solidFill>
                  <a:latin typeface="+mj-lt"/>
                  <a:ea typeface="Meiryo UI" panose="020B0604030504040204" pitchFamily="50" charset="-128"/>
                </a:rPr>
                <a:t>)</a:t>
              </a:r>
              <a:endParaRPr kumimoji="1" lang="en-US" altLang="en-US" sz="1200">
                <a:solidFill>
                  <a:srgbClr val="575757"/>
                </a:solidFill>
                <a:latin typeface="+mj-lt"/>
                <a:ea typeface="Meiryo UI" panose="020B0604030504040204" pitchFamily="50" charset="-128"/>
              </a:endParaRPr>
            </a:p>
          </p:txBody>
        </p:sp>
        <p:cxnSp>
          <p:nvCxnSpPr>
            <p:cNvPr id="83" name="Straight Connector 71">
              <a:extLst>
                <a:ext uri="{FF2B5EF4-FFF2-40B4-BE49-F238E27FC236}">
                  <a16:creationId xmlns:a16="http://schemas.microsoft.com/office/drawing/2014/main" id="{3906BD8F-12A9-7A82-BD64-7638E8305DD8}"/>
                </a:ext>
              </a:extLst>
            </p:cNvPr>
            <p:cNvCxnSpPr>
              <a:cxnSpLocks/>
            </p:cNvCxnSpPr>
            <p:nvPr/>
          </p:nvCxnSpPr>
          <p:spPr>
            <a:xfrm>
              <a:off x="5882208" y="3551724"/>
              <a:ext cx="3705755" cy="863"/>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4" name="Rectangle 3">
              <a:extLst>
                <a:ext uri="{FF2B5EF4-FFF2-40B4-BE49-F238E27FC236}">
                  <a16:creationId xmlns:a16="http://schemas.microsoft.com/office/drawing/2014/main" id="{51278ED5-07DE-1F3C-DE4C-BF46E3745E9A}"/>
                </a:ext>
              </a:extLst>
            </p:cNvPr>
            <p:cNvSpPr/>
            <p:nvPr/>
          </p:nvSpPr>
          <p:spPr>
            <a:xfrm>
              <a:off x="5882211" y="3628931"/>
              <a:ext cx="373325" cy="275461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妥当性を高めるための目標</a:t>
              </a:r>
              <a:endParaRPr kumimoji="1" lang="en-US" altLang="en-US" sz="1200">
                <a:solidFill>
                  <a:srgbClr val="575757"/>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B02A8C87-C0BB-7506-D58D-9793818E5667}"/>
                </a:ext>
              </a:extLst>
            </p:cNvPr>
            <p:cNvSpPr/>
            <p:nvPr/>
          </p:nvSpPr>
          <p:spPr>
            <a:xfrm>
              <a:off x="6964356" y="3628931"/>
              <a:ext cx="2774219" cy="137695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導入先の声を踏まえると、さらに</a:t>
              </a: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％の費用を削減できると妥当性が高まる</a:t>
              </a:r>
              <a:endParaRPr kumimoji="1" lang="en-US" altLang="ja-JP" sz="1200" kern="0">
                <a:solidFill>
                  <a:srgbClr val="3EAD92"/>
                </a:solidFill>
                <a:latin typeface="+mj-lt"/>
                <a:ea typeface="Meiryo UI" panose="020B0604030504040204" pitchFamily="50" charset="-128"/>
              </a:endParaRPr>
            </a:p>
          </p:txBody>
        </p:sp>
        <p:sp>
          <p:nvSpPr>
            <p:cNvPr id="87" name="Rectangle 45">
              <a:extLst>
                <a:ext uri="{FF2B5EF4-FFF2-40B4-BE49-F238E27FC236}">
                  <a16:creationId xmlns:a16="http://schemas.microsoft.com/office/drawing/2014/main" id="{186A9AE5-C626-EE81-6B4A-59E69D796ACD}"/>
                </a:ext>
              </a:extLst>
            </p:cNvPr>
            <p:cNvSpPr/>
            <p:nvPr/>
          </p:nvSpPr>
          <p:spPr>
            <a:xfrm>
              <a:off x="6303062" y="3628933"/>
              <a:ext cx="599579" cy="1376951"/>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目標</a:t>
              </a:r>
            </a:p>
          </p:txBody>
        </p:sp>
        <p:sp>
          <p:nvSpPr>
            <p:cNvPr id="88" name="Rectangle 45">
              <a:extLst>
                <a:ext uri="{FF2B5EF4-FFF2-40B4-BE49-F238E27FC236}">
                  <a16:creationId xmlns:a16="http://schemas.microsoft.com/office/drawing/2014/main" id="{887C8420-3B7B-964E-7D1E-1802605E3D7B}"/>
                </a:ext>
              </a:extLst>
            </p:cNvPr>
            <p:cNvSpPr/>
            <p:nvPr/>
          </p:nvSpPr>
          <p:spPr>
            <a:xfrm>
              <a:off x="6303063" y="5168990"/>
              <a:ext cx="599579" cy="1214555"/>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アクション</a:t>
              </a:r>
            </a:p>
          </p:txBody>
        </p:sp>
        <p:sp>
          <p:nvSpPr>
            <p:cNvPr id="89" name="Rectangle 2">
              <a:extLst>
                <a:ext uri="{FF2B5EF4-FFF2-40B4-BE49-F238E27FC236}">
                  <a16:creationId xmlns:a16="http://schemas.microsoft.com/office/drawing/2014/main" id="{500364C2-E918-BD8E-3423-FA83FAE5B89A}"/>
                </a:ext>
              </a:extLst>
            </p:cNvPr>
            <p:cNvSpPr/>
            <p:nvPr/>
          </p:nvSpPr>
          <p:spPr>
            <a:xfrm>
              <a:off x="6964356" y="5168990"/>
              <a:ext cx="2774219" cy="12145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％の低減に向けては、</a:t>
              </a: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機器のリース化・エンジニア作業のマニュアル化による工数削減により、可能になる見込み</a:t>
              </a:r>
              <a:endParaRPr kumimoji="1" lang="en-US" altLang="ja-JP" sz="1200" kern="0">
                <a:solidFill>
                  <a:srgbClr val="3EAD92"/>
                </a:solidFill>
                <a:latin typeface="+mj-lt"/>
                <a:ea typeface="Meiryo UI" panose="020B0604030504040204" pitchFamily="50" charset="-128"/>
              </a:endParaRPr>
            </a:p>
          </p:txBody>
        </p:sp>
        <p:cxnSp>
          <p:nvCxnSpPr>
            <p:cNvPr id="90" name="Straight Connector 71">
              <a:extLst>
                <a:ext uri="{FF2B5EF4-FFF2-40B4-BE49-F238E27FC236}">
                  <a16:creationId xmlns:a16="http://schemas.microsoft.com/office/drawing/2014/main" id="{1AE9E24D-9D9F-73A4-2112-27083CBC5F24}"/>
                </a:ext>
              </a:extLst>
            </p:cNvPr>
            <p:cNvCxnSpPr>
              <a:cxnSpLocks/>
            </p:cNvCxnSpPr>
            <p:nvPr/>
          </p:nvCxnSpPr>
          <p:spPr>
            <a:xfrm>
              <a:off x="6567555" y="5060733"/>
              <a:ext cx="3066292"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8" name="Rectangle 3">
            <a:extLst>
              <a:ext uri="{FF2B5EF4-FFF2-40B4-BE49-F238E27FC236}">
                <a16:creationId xmlns:a16="http://schemas.microsoft.com/office/drawing/2014/main" id="{2F0014F9-C45D-7A69-CA80-504DFBC8526A}"/>
              </a:ext>
            </a:extLst>
          </p:cNvPr>
          <p:cNvSpPr/>
          <p:nvPr/>
        </p:nvSpPr>
        <p:spPr>
          <a:xfrm>
            <a:off x="201012" y="2086189"/>
            <a:ext cx="447495" cy="120045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費用</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0" name="Rectangle 3">
            <a:extLst>
              <a:ext uri="{FF2B5EF4-FFF2-40B4-BE49-F238E27FC236}">
                <a16:creationId xmlns:a16="http://schemas.microsoft.com/office/drawing/2014/main" id="{B85321EA-3218-F228-6972-EFB2619DC27D}"/>
              </a:ext>
            </a:extLst>
          </p:cNvPr>
          <p:cNvSpPr/>
          <p:nvPr/>
        </p:nvSpPr>
        <p:spPr>
          <a:xfrm>
            <a:off x="706605" y="2086189"/>
            <a:ext cx="1262654" cy="350871"/>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イニシャル</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2" name="Rectangle 3">
            <a:extLst>
              <a:ext uri="{FF2B5EF4-FFF2-40B4-BE49-F238E27FC236}">
                <a16:creationId xmlns:a16="http://schemas.microsoft.com/office/drawing/2014/main" id="{618C6105-A8EB-F010-29E1-CD35B2AED8E5}"/>
              </a:ext>
            </a:extLst>
          </p:cNvPr>
          <p:cNvSpPr/>
          <p:nvPr/>
        </p:nvSpPr>
        <p:spPr>
          <a:xfrm>
            <a:off x="706605" y="2537649"/>
            <a:ext cx="1262654" cy="350871"/>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ランニング</a:t>
            </a: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件</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D80C3BE5-472A-D829-4DD2-3FE7EAF9776A}"/>
              </a:ext>
            </a:extLst>
          </p:cNvPr>
          <p:cNvCxnSpPr>
            <a:cxnSpLocks/>
          </p:cNvCxnSpPr>
          <p:nvPr/>
        </p:nvCxnSpPr>
        <p:spPr>
          <a:xfrm>
            <a:off x="706604" y="248735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5" name="Straight Connector 71">
            <a:extLst>
              <a:ext uri="{FF2B5EF4-FFF2-40B4-BE49-F238E27FC236}">
                <a16:creationId xmlns:a16="http://schemas.microsoft.com/office/drawing/2014/main" id="{14588EDC-14A3-E217-03AB-B1EDDD26190D}"/>
              </a:ext>
            </a:extLst>
          </p:cNvPr>
          <p:cNvCxnSpPr>
            <a:cxnSpLocks/>
          </p:cNvCxnSpPr>
          <p:nvPr/>
        </p:nvCxnSpPr>
        <p:spPr>
          <a:xfrm>
            <a:off x="199847" y="3412428"/>
            <a:ext cx="5317452"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1" name="Rectangle 3">
            <a:extLst>
              <a:ext uri="{FF2B5EF4-FFF2-40B4-BE49-F238E27FC236}">
                <a16:creationId xmlns:a16="http://schemas.microsoft.com/office/drawing/2014/main" id="{D1096527-511C-17EC-C244-B2E4ED34A8A0}"/>
              </a:ext>
            </a:extLst>
          </p:cNvPr>
          <p:cNvSpPr/>
          <p:nvPr/>
        </p:nvSpPr>
        <p:spPr>
          <a:xfrm>
            <a:off x="201012" y="3455044"/>
            <a:ext cx="447495" cy="246282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資金調達</a:t>
            </a:r>
            <a:endParaRPr kumimoji="1" lang="en-US" altLang="ja-JP" sz="130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方法</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66" name="Rectangle 3">
            <a:extLst>
              <a:ext uri="{FF2B5EF4-FFF2-40B4-BE49-F238E27FC236}">
                <a16:creationId xmlns:a16="http://schemas.microsoft.com/office/drawing/2014/main" id="{6B870525-BA36-9997-8F1A-4B388851A360}"/>
              </a:ext>
            </a:extLst>
          </p:cNvPr>
          <p:cNvSpPr/>
          <p:nvPr/>
        </p:nvSpPr>
        <p:spPr>
          <a:xfrm>
            <a:off x="706605" y="3455043"/>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省</a:t>
            </a:r>
            <a:r>
              <a:rPr kumimoji="1" lang="en-US" altLang="ja-JP" sz="1138">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事業</a:t>
            </a:r>
            <a:br>
              <a:rPr kumimoji="1" lang="en-US" altLang="ja-JP" sz="1138">
                <a:solidFill>
                  <a:srgbClr val="3EAD92"/>
                </a:solidFill>
                <a:latin typeface="Trebuchet MS" panose="020B0603020202020204" pitchFamily="34" charset="0"/>
                <a:ea typeface="Meiryo UI" panose="020B0604030504040204" pitchFamily="50" charset="-128"/>
              </a:rPr>
            </a:br>
            <a:r>
              <a:rPr kumimoji="1" lang="ja-JP" altLang="en-US" sz="1138">
                <a:solidFill>
                  <a:srgbClr val="3EAD92"/>
                </a:solidFill>
                <a:latin typeface="Trebuchet MS" panose="020B0603020202020204" pitchFamily="34" charset="0"/>
                <a:ea typeface="Meiryo UI" panose="020B0604030504040204" pitchFamily="50" charset="-128"/>
              </a:rPr>
              <a:t>補助金</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300">
              <a:solidFill>
                <a:srgbClr val="FE9341"/>
              </a:solidFill>
              <a:latin typeface="Trebuchet MS" panose="020B0603020202020204" pitchFamily="34" charset="0"/>
              <a:ea typeface="Meiryo UI" panose="020B0604030504040204" pitchFamily="50" charset="-128"/>
            </a:endParaRPr>
          </a:p>
        </p:txBody>
      </p:sp>
      <p:sp>
        <p:nvSpPr>
          <p:cNvPr id="73" name="Rectangle 3">
            <a:extLst>
              <a:ext uri="{FF2B5EF4-FFF2-40B4-BE49-F238E27FC236}">
                <a16:creationId xmlns:a16="http://schemas.microsoft.com/office/drawing/2014/main" id="{D9B1ECAE-3C2B-504C-EA98-394B1B7C2EE6}"/>
              </a:ext>
            </a:extLst>
          </p:cNvPr>
          <p:cNvSpPr/>
          <p:nvPr/>
        </p:nvSpPr>
        <p:spPr>
          <a:xfrm>
            <a:off x="706605" y="4303288"/>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76" name="Rectangle 3">
            <a:extLst>
              <a:ext uri="{FF2B5EF4-FFF2-40B4-BE49-F238E27FC236}">
                <a16:creationId xmlns:a16="http://schemas.microsoft.com/office/drawing/2014/main" id="{61EE5775-8CB8-E966-5700-D69BAE89FFC6}"/>
              </a:ext>
            </a:extLst>
          </p:cNvPr>
          <p:cNvSpPr/>
          <p:nvPr/>
        </p:nvSpPr>
        <p:spPr>
          <a:xfrm>
            <a:off x="706605" y="5151532"/>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85" name="Straight Connector 71">
            <a:extLst>
              <a:ext uri="{FF2B5EF4-FFF2-40B4-BE49-F238E27FC236}">
                <a16:creationId xmlns:a16="http://schemas.microsoft.com/office/drawing/2014/main" id="{EDB45D8D-857D-8BD6-8132-8708A4899409}"/>
              </a:ext>
            </a:extLst>
          </p:cNvPr>
          <p:cNvCxnSpPr>
            <a:cxnSpLocks/>
          </p:cNvCxnSpPr>
          <p:nvPr/>
        </p:nvCxnSpPr>
        <p:spPr>
          <a:xfrm>
            <a:off x="706604" y="426233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96" name="Straight Connector 71">
            <a:extLst>
              <a:ext uri="{FF2B5EF4-FFF2-40B4-BE49-F238E27FC236}">
                <a16:creationId xmlns:a16="http://schemas.microsoft.com/office/drawing/2014/main" id="{392FC2E5-372D-FCEC-88E1-55999062B504}"/>
              </a:ext>
            </a:extLst>
          </p:cNvPr>
          <p:cNvCxnSpPr>
            <a:cxnSpLocks/>
          </p:cNvCxnSpPr>
          <p:nvPr/>
        </p:nvCxnSpPr>
        <p:spPr>
          <a:xfrm>
            <a:off x="706604" y="5110580"/>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0621AFC5-EC94-9AFF-17FB-849E8794D4E3}"/>
              </a:ext>
            </a:extLst>
          </p:cNvPr>
          <p:cNvSpPr/>
          <p:nvPr/>
        </p:nvSpPr>
        <p:spPr>
          <a:xfrm>
            <a:off x="731877" y="4021061"/>
            <a:ext cx="1262654" cy="109839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資金調達方法を</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団体として負担する場合は、事前に実現性を確認すること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2" name="Rectangle 3">
            <a:extLst>
              <a:ext uri="{FF2B5EF4-FFF2-40B4-BE49-F238E27FC236}">
                <a16:creationId xmlns:a16="http://schemas.microsoft.com/office/drawing/2014/main" id="{9FA976B6-2B00-348C-9AE0-6CDF4F92AC1A}"/>
              </a:ext>
            </a:extLst>
          </p:cNvPr>
          <p:cNvSpPr/>
          <p:nvPr/>
        </p:nvSpPr>
        <p:spPr>
          <a:xfrm>
            <a:off x="201012" y="1629431"/>
            <a:ext cx="1748707" cy="37890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36" name="Straight Connector 71">
            <a:extLst>
              <a:ext uri="{FF2B5EF4-FFF2-40B4-BE49-F238E27FC236}">
                <a16:creationId xmlns:a16="http://schemas.microsoft.com/office/drawing/2014/main" id="{CFBBC755-E606-8372-7A3D-C795F23AB6E0}"/>
              </a:ext>
            </a:extLst>
          </p:cNvPr>
          <p:cNvCxnSpPr>
            <a:cxnSpLocks/>
          </p:cNvCxnSpPr>
          <p:nvPr/>
        </p:nvCxnSpPr>
        <p:spPr>
          <a:xfrm>
            <a:off x="706604" y="205172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0" name="Rectangle 3">
            <a:extLst>
              <a:ext uri="{FF2B5EF4-FFF2-40B4-BE49-F238E27FC236}">
                <a16:creationId xmlns:a16="http://schemas.microsoft.com/office/drawing/2014/main" id="{B618C36D-FDF6-A257-8C8D-7486C15B4206}"/>
              </a:ext>
            </a:extLst>
          </p:cNvPr>
          <p:cNvSpPr/>
          <p:nvPr/>
        </p:nvSpPr>
        <p:spPr>
          <a:xfrm>
            <a:off x="648507" y="2986390"/>
            <a:ext cx="1320753" cy="30025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52" name="Straight Connector 71">
            <a:extLst>
              <a:ext uri="{FF2B5EF4-FFF2-40B4-BE49-F238E27FC236}">
                <a16:creationId xmlns:a16="http://schemas.microsoft.com/office/drawing/2014/main" id="{56B528FD-EA88-BD1A-4CA0-5FBB0F48379F}"/>
              </a:ext>
            </a:extLst>
          </p:cNvPr>
          <p:cNvCxnSpPr>
            <a:cxnSpLocks/>
          </p:cNvCxnSpPr>
          <p:nvPr/>
        </p:nvCxnSpPr>
        <p:spPr>
          <a:xfrm>
            <a:off x="706604" y="293609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4" name="Rectangle 2">
            <a:extLst>
              <a:ext uri="{FF2B5EF4-FFF2-40B4-BE49-F238E27FC236}">
                <a16:creationId xmlns:a16="http://schemas.microsoft.com/office/drawing/2014/main" id="{A0CC441A-727E-FAFA-5547-BCC99BD58FBB}"/>
              </a:ext>
            </a:extLst>
          </p:cNvPr>
          <p:cNvSpPr/>
          <p:nvPr/>
        </p:nvSpPr>
        <p:spPr>
          <a:xfrm>
            <a:off x="1984124" y="2086189"/>
            <a:ext cx="1164855" cy="350871"/>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7" name="Rectangle 2">
            <a:extLst>
              <a:ext uri="{FF2B5EF4-FFF2-40B4-BE49-F238E27FC236}">
                <a16:creationId xmlns:a16="http://schemas.microsoft.com/office/drawing/2014/main" id="{340B2501-6F0A-E324-FD3A-8A83D63574E7}"/>
              </a:ext>
            </a:extLst>
          </p:cNvPr>
          <p:cNvSpPr/>
          <p:nvPr/>
        </p:nvSpPr>
        <p:spPr>
          <a:xfrm>
            <a:off x="3154382" y="2086189"/>
            <a:ext cx="1164855" cy="350871"/>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20" name="Rectangle 2">
            <a:extLst>
              <a:ext uri="{FF2B5EF4-FFF2-40B4-BE49-F238E27FC236}">
                <a16:creationId xmlns:a16="http://schemas.microsoft.com/office/drawing/2014/main" id="{3FCB0299-1B58-0697-E0B4-11C42A42F7FB}"/>
              </a:ext>
            </a:extLst>
          </p:cNvPr>
          <p:cNvSpPr/>
          <p:nvPr/>
        </p:nvSpPr>
        <p:spPr>
          <a:xfrm>
            <a:off x="4324639" y="2086189"/>
            <a:ext cx="1164855" cy="350871"/>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02" name="Rectangle 3">
            <a:extLst>
              <a:ext uri="{FF2B5EF4-FFF2-40B4-BE49-F238E27FC236}">
                <a16:creationId xmlns:a16="http://schemas.microsoft.com/office/drawing/2014/main" id="{6255C330-7D9E-7C23-C6B3-5E23C966BF7F}"/>
              </a:ext>
            </a:extLst>
          </p:cNvPr>
          <p:cNvSpPr/>
          <p:nvPr/>
        </p:nvSpPr>
        <p:spPr>
          <a:xfrm>
            <a:off x="1984124" y="3455043"/>
            <a:ext cx="1164855"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138">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万円</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138">
              <a:solidFill>
                <a:srgbClr val="FE9341"/>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7028AD44-3110-936D-542F-D352652A646F}"/>
              </a:ext>
            </a:extLst>
          </p:cNvPr>
          <p:cNvSpPr/>
          <p:nvPr/>
        </p:nvSpPr>
        <p:spPr>
          <a:xfrm>
            <a:off x="1984124" y="3889439"/>
            <a:ext cx="1164855" cy="318295"/>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資金の調達手段ごとに金額を記載すること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22" name="Rectangle 2">
            <a:extLst>
              <a:ext uri="{FF2B5EF4-FFF2-40B4-BE49-F238E27FC236}">
                <a16:creationId xmlns:a16="http://schemas.microsoft.com/office/drawing/2014/main" id="{BB8481CB-82B7-FB05-00D2-38C6B63CB059}"/>
              </a:ext>
            </a:extLst>
          </p:cNvPr>
          <p:cNvSpPr/>
          <p:nvPr/>
        </p:nvSpPr>
        <p:spPr>
          <a:xfrm>
            <a:off x="3154381" y="3455043"/>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3" name="Rectangle 2">
            <a:extLst>
              <a:ext uri="{FF2B5EF4-FFF2-40B4-BE49-F238E27FC236}">
                <a16:creationId xmlns:a16="http://schemas.microsoft.com/office/drawing/2014/main" id="{46926E8B-518C-096C-4842-4C6240F8A723}"/>
              </a:ext>
            </a:extLst>
          </p:cNvPr>
          <p:cNvSpPr/>
          <p:nvPr/>
        </p:nvSpPr>
        <p:spPr>
          <a:xfrm>
            <a:off x="4324639" y="3455043"/>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4" name="Rectangle 2">
            <a:extLst>
              <a:ext uri="{FF2B5EF4-FFF2-40B4-BE49-F238E27FC236}">
                <a16:creationId xmlns:a16="http://schemas.microsoft.com/office/drawing/2014/main" id="{74A80C1D-3D2E-A604-ACD0-61E6464CB095}"/>
              </a:ext>
            </a:extLst>
          </p:cNvPr>
          <p:cNvSpPr/>
          <p:nvPr/>
        </p:nvSpPr>
        <p:spPr>
          <a:xfrm>
            <a:off x="3154381"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5" name="Rectangle 2">
            <a:extLst>
              <a:ext uri="{FF2B5EF4-FFF2-40B4-BE49-F238E27FC236}">
                <a16:creationId xmlns:a16="http://schemas.microsoft.com/office/drawing/2014/main" id="{1E8E703B-8A38-FDA9-A4DF-7C06E6EC09B0}"/>
              </a:ext>
            </a:extLst>
          </p:cNvPr>
          <p:cNvSpPr/>
          <p:nvPr/>
        </p:nvSpPr>
        <p:spPr>
          <a:xfrm>
            <a:off x="4324639"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6" name="Rectangle 2">
            <a:extLst>
              <a:ext uri="{FF2B5EF4-FFF2-40B4-BE49-F238E27FC236}">
                <a16:creationId xmlns:a16="http://schemas.microsoft.com/office/drawing/2014/main" id="{5E5EB982-3086-37CE-3A9C-9F06AFFFAECC}"/>
              </a:ext>
            </a:extLst>
          </p:cNvPr>
          <p:cNvSpPr/>
          <p:nvPr/>
        </p:nvSpPr>
        <p:spPr>
          <a:xfrm>
            <a:off x="3154381"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7" name="Rectangle 2">
            <a:extLst>
              <a:ext uri="{FF2B5EF4-FFF2-40B4-BE49-F238E27FC236}">
                <a16:creationId xmlns:a16="http://schemas.microsoft.com/office/drawing/2014/main" id="{7B6C37ED-6E40-895B-119B-0D6F753C0EE9}"/>
              </a:ext>
            </a:extLst>
          </p:cNvPr>
          <p:cNvSpPr/>
          <p:nvPr/>
        </p:nvSpPr>
        <p:spPr>
          <a:xfrm>
            <a:off x="4324639"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9" name="Rectangle 2">
            <a:extLst>
              <a:ext uri="{FF2B5EF4-FFF2-40B4-BE49-F238E27FC236}">
                <a16:creationId xmlns:a16="http://schemas.microsoft.com/office/drawing/2014/main" id="{AA19E55E-F936-2F69-D443-9EBA72457029}"/>
              </a:ext>
            </a:extLst>
          </p:cNvPr>
          <p:cNvSpPr/>
          <p:nvPr/>
        </p:nvSpPr>
        <p:spPr>
          <a:xfrm>
            <a:off x="1984124"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1" name="Rectangle 2">
            <a:extLst>
              <a:ext uri="{FF2B5EF4-FFF2-40B4-BE49-F238E27FC236}">
                <a16:creationId xmlns:a16="http://schemas.microsoft.com/office/drawing/2014/main" id="{D8752712-2CDF-1126-D431-3CA17A6D961F}"/>
              </a:ext>
            </a:extLst>
          </p:cNvPr>
          <p:cNvSpPr/>
          <p:nvPr/>
        </p:nvSpPr>
        <p:spPr>
          <a:xfrm>
            <a:off x="1984124"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9" name="Rectangle 2">
            <a:extLst>
              <a:ext uri="{FF2B5EF4-FFF2-40B4-BE49-F238E27FC236}">
                <a16:creationId xmlns:a16="http://schemas.microsoft.com/office/drawing/2014/main" id="{C1C19F9C-C89C-7439-444B-9EB39FCCFDDA}"/>
              </a:ext>
            </a:extLst>
          </p:cNvPr>
          <p:cNvSpPr/>
          <p:nvPr/>
        </p:nvSpPr>
        <p:spPr>
          <a:xfrm>
            <a:off x="1984124" y="1629431"/>
            <a:ext cx="3505370" cy="395536"/>
          </a:xfrm>
          <a:prstGeom prst="rect">
            <a:avLst/>
          </a:prstGeom>
          <a:solidFill>
            <a:srgbClr val="C9E7CA"/>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3" name="Rectangle 2">
            <a:extLst>
              <a:ext uri="{FF2B5EF4-FFF2-40B4-BE49-F238E27FC236}">
                <a16:creationId xmlns:a16="http://schemas.microsoft.com/office/drawing/2014/main" id="{7BEBAFAC-C078-4EE4-BDDE-9A084639A095}"/>
              </a:ext>
            </a:extLst>
          </p:cNvPr>
          <p:cNvSpPr/>
          <p:nvPr/>
        </p:nvSpPr>
        <p:spPr>
          <a:xfrm>
            <a:off x="1984124"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4" name="Rectangle 2">
            <a:extLst>
              <a:ext uri="{FF2B5EF4-FFF2-40B4-BE49-F238E27FC236}">
                <a16:creationId xmlns:a16="http://schemas.microsoft.com/office/drawing/2014/main" id="{0622B0C8-DC3A-067B-B170-6A9CEE3F4383}"/>
              </a:ext>
            </a:extLst>
          </p:cNvPr>
          <p:cNvSpPr/>
          <p:nvPr/>
        </p:nvSpPr>
        <p:spPr>
          <a:xfrm>
            <a:off x="3154381"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6" name="Rectangle 2">
            <a:extLst>
              <a:ext uri="{FF2B5EF4-FFF2-40B4-BE49-F238E27FC236}">
                <a16:creationId xmlns:a16="http://schemas.microsoft.com/office/drawing/2014/main" id="{23C3F828-43BD-2E48-B467-CD97173277F8}"/>
              </a:ext>
            </a:extLst>
          </p:cNvPr>
          <p:cNvSpPr/>
          <p:nvPr/>
        </p:nvSpPr>
        <p:spPr>
          <a:xfrm>
            <a:off x="4324639"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2" name="Rectangle 2">
            <a:extLst>
              <a:ext uri="{FF2B5EF4-FFF2-40B4-BE49-F238E27FC236}">
                <a16:creationId xmlns:a16="http://schemas.microsoft.com/office/drawing/2014/main" id="{6253C873-6902-013D-333E-9C23CA818C3F}"/>
              </a:ext>
            </a:extLst>
          </p:cNvPr>
          <p:cNvSpPr/>
          <p:nvPr/>
        </p:nvSpPr>
        <p:spPr>
          <a:xfrm>
            <a:off x="4443308" y="1568209"/>
            <a:ext cx="1268245" cy="330396"/>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3" name="Oval 20">
            <a:extLst>
              <a:ext uri="{FF2B5EF4-FFF2-40B4-BE49-F238E27FC236}">
                <a16:creationId xmlns:a16="http://schemas.microsoft.com/office/drawing/2014/main" id="{0F10C494-5117-1740-96A7-030AE5CA6822}"/>
              </a:ext>
            </a:extLst>
          </p:cNvPr>
          <p:cNvSpPr>
            <a:spLocks noChangeAspect="1" noChangeArrowheads="1"/>
          </p:cNvSpPr>
          <p:nvPr/>
        </p:nvSpPr>
        <p:spPr bwMode="auto">
          <a:xfrm>
            <a:off x="1936841" y="1533600"/>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4" name="Rectangle 2">
            <a:extLst>
              <a:ext uri="{FF2B5EF4-FFF2-40B4-BE49-F238E27FC236}">
                <a16:creationId xmlns:a16="http://schemas.microsoft.com/office/drawing/2014/main" id="{3CB202DF-AC55-5785-1252-37F6F04C706B}"/>
              </a:ext>
            </a:extLst>
          </p:cNvPr>
          <p:cNvSpPr/>
          <p:nvPr/>
        </p:nvSpPr>
        <p:spPr>
          <a:xfrm>
            <a:off x="1984124" y="2515217"/>
            <a:ext cx="3505370" cy="395536"/>
          </a:xfrm>
          <a:prstGeom prst="rect">
            <a:avLst/>
          </a:prstGeom>
          <a:solidFill>
            <a:srgbClr val="C9E7CA"/>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5" name="Rectangle 2">
            <a:extLst>
              <a:ext uri="{FF2B5EF4-FFF2-40B4-BE49-F238E27FC236}">
                <a16:creationId xmlns:a16="http://schemas.microsoft.com/office/drawing/2014/main" id="{2057E9F9-371C-C19B-9FA5-C92F384A9C90}"/>
              </a:ext>
            </a:extLst>
          </p:cNvPr>
          <p:cNvSpPr/>
          <p:nvPr/>
        </p:nvSpPr>
        <p:spPr>
          <a:xfrm>
            <a:off x="4443308" y="2453995"/>
            <a:ext cx="1268245" cy="330396"/>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7" name="Oval 20">
            <a:extLst>
              <a:ext uri="{FF2B5EF4-FFF2-40B4-BE49-F238E27FC236}">
                <a16:creationId xmlns:a16="http://schemas.microsoft.com/office/drawing/2014/main" id="{CF29AF71-8CBC-4BD9-9492-5C4A1DCA3ABF}"/>
              </a:ext>
            </a:extLst>
          </p:cNvPr>
          <p:cNvSpPr>
            <a:spLocks noChangeAspect="1" noChangeArrowheads="1"/>
          </p:cNvSpPr>
          <p:nvPr/>
        </p:nvSpPr>
        <p:spPr bwMode="auto">
          <a:xfrm>
            <a:off x="1936841" y="2419386"/>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8" name="Oval 20">
            <a:extLst>
              <a:ext uri="{FF2B5EF4-FFF2-40B4-BE49-F238E27FC236}">
                <a16:creationId xmlns:a16="http://schemas.microsoft.com/office/drawing/2014/main" id="{337286A0-3F86-C5B3-E723-E1F8F2B56F8B}"/>
              </a:ext>
            </a:extLst>
          </p:cNvPr>
          <p:cNvSpPr>
            <a:spLocks noChangeAspect="1" noChangeArrowheads="1"/>
          </p:cNvSpPr>
          <p:nvPr/>
        </p:nvSpPr>
        <p:spPr bwMode="auto">
          <a:xfrm>
            <a:off x="1936841" y="1979706"/>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99" name="Oval 20">
            <a:extLst>
              <a:ext uri="{FF2B5EF4-FFF2-40B4-BE49-F238E27FC236}">
                <a16:creationId xmlns:a16="http://schemas.microsoft.com/office/drawing/2014/main" id="{65DA9E36-B6DB-638A-E46B-F5A51EC2F6DB}"/>
              </a:ext>
            </a:extLst>
          </p:cNvPr>
          <p:cNvSpPr>
            <a:spLocks noChangeAspect="1" noChangeArrowheads="1"/>
          </p:cNvSpPr>
          <p:nvPr/>
        </p:nvSpPr>
        <p:spPr bwMode="auto">
          <a:xfrm>
            <a:off x="5738522" y="702337"/>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0" name="Oval 20">
            <a:extLst>
              <a:ext uri="{FF2B5EF4-FFF2-40B4-BE49-F238E27FC236}">
                <a16:creationId xmlns:a16="http://schemas.microsoft.com/office/drawing/2014/main" id="{B298CBAF-4C8C-88A6-D08C-67BEBC601D29}"/>
              </a:ext>
            </a:extLst>
          </p:cNvPr>
          <p:cNvSpPr>
            <a:spLocks noChangeAspect="1" noChangeArrowheads="1"/>
          </p:cNvSpPr>
          <p:nvPr/>
        </p:nvSpPr>
        <p:spPr bwMode="auto">
          <a:xfrm>
            <a:off x="6034735" y="702337"/>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103" name="Rectangle 2">
            <a:extLst>
              <a:ext uri="{FF2B5EF4-FFF2-40B4-BE49-F238E27FC236}">
                <a16:creationId xmlns:a16="http://schemas.microsoft.com/office/drawing/2014/main" id="{7EF69DE5-204F-D437-6EDC-DC5F10F8EA83}"/>
              </a:ext>
            </a:extLst>
          </p:cNvPr>
          <p:cNvSpPr/>
          <p:nvPr/>
        </p:nvSpPr>
        <p:spPr>
          <a:xfrm>
            <a:off x="7152206" y="2341536"/>
            <a:ext cx="2376827" cy="457169"/>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団体としての負担額の実現性について、事前に導入先の団体に確認しておくこと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0" name="Rectangle 2">
            <a:extLst>
              <a:ext uri="{FF2B5EF4-FFF2-40B4-BE49-F238E27FC236}">
                <a16:creationId xmlns:a16="http://schemas.microsoft.com/office/drawing/2014/main" id="{B4D7132C-79A3-398E-5D06-3633425F73DA}"/>
              </a:ext>
            </a:extLst>
          </p:cNvPr>
          <p:cNvSpPr/>
          <p:nvPr/>
        </p:nvSpPr>
        <p:spPr>
          <a:xfrm>
            <a:off x="7152206" y="5951048"/>
            <a:ext cx="2376827" cy="457169"/>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a:t>
            </a:r>
            <a:r>
              <a:rPr kumimoji="1" lang="ja-JP" altLang="en-US" sz="1138">
                <a:solidFill>
                  <a:srgbClr val="575757"/>
                </a:solidFill>
                <a:latin typeface="Trebuchet MS" panose="020B0603020202020204" pitchFamily="34" charset="0"/>
                <a:ea typeface="Meiryo UI" panose="020B0604030504040204" pitchFamily="50" charset="-128"/>
              </a:rPr>
              <a:t>削減</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といった目標に対して、それがなぜ実現できるかの根拠をしっかりと記載すること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6DB76D28-08DF-081C-1E0B-BF231991A2C7}"/>
              </a:ext>
            </a:extLst>
          </p:cNvPr>
          <p:cNvSpPr/>
          <p:nvPr/>
        </p:nvSpPr>
        <p:spPr>
          <a:xfrm>
            <a:off x="156904" y="1172634"/>
            <a:ext cx="4328586" cy="342251"/>
          </a:xfrm>
          <a:prstGeom prst="wedgeRectCallout">
            <a:avLst>
              <a:gd name="adj1" fmla="val -33826"/>
              <a:gd name="adj2" fmla="val 10698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lvl="1" defTabSz="742950">
              <a:buClr>
                <a:srgbClr val="FF8222"/>
              </a:buClr>
              <a:defRPr/>
            </a:pPr>
            <a:r>
              <a:rPr kumimoji="1" lang="ja-JP" altLang="en-US" sz="800">
                <a:solidFill>
                  <a:srgbClr val="575757"/>
                </a:solidFill>
                <a:latin typeface="Trebuchet MS" panose="020B0603020202020204" pitchFamily="34" charset="0"/>
                <a:ea typeface="Meiryo UI" panose="020B0604030504040204" pitchFamily="50" charset="-128"/>
              </a:rPr>
              <a:t>防災関連など、定量的な収益を直接説明するのが難しい場合は、以下のような形で、効果を示すことも想定</a:t>
            </a:r>
            <a:endParaRPr kumimoji="1" lang="en-US" altLang="ja-JP" sz="800">
              <a:solidFill>
                <a:srgbClr val="575757"/>
              </a:solidFill>
              <a:latin typeface="Trebuchet MS" panose="020B0603020202020204" pitchFamily="34" charset="0"/>
              <a:ea typeface="Meiryo UI" panose="020B0604030504040204" pitchFamily="50" charset="-128"/>
            </a:endParaRPr>
          </a:p>
          <a:p>
            <a:pPr marL="180975" lvl="1" indent="-93663" defTabSz="742950">
              <a:buClr>
                <a:srgbClr val="FF8222"/>
              </a:buClr>
              <a:buFont typeface="Arial" panose="020B0604020202020204" pitchFamily="34" charset="0"/>
              <a:buChar char="•"/>
              <a:defRPr/>
            </a:pPr>
            <a:r>
              <a:rPr kumimoji="1" lang="ja-JP" altLang="en-US" sz="800">
                <a:solidFill>
                  <a:srgbClr val="575757"/>
                </a:solidFill>
                <a:latin typeface="Trebuchet MS" panose="020B0603020202020204" pitchFamily="34" charset="0"/>
                <a:ea typeface="Meiryo UI" panose="020B0604030504040204" pitchFamily="50" charset="-128"/>
              </a:rPr>
              <a:t>金額以外の定量効果</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例</a:t>
            </a:r>
            <a:r>
              <a:rPr kumimoji="1" lang="en-US" altLang="ja-JP" sz="800">
                <a:solidFill>
                  <a:srgbClr val="575757"/>
                </a:solidFill>
                <a:latin typeface="Trebuchet MS" panose="020B0603020202020204" pitchFamily="34" charset="0"/>
                <a:ea typeface="Meiryo UI" panose="020B0604030504040204" pitchFamily="50" charset="-128"/>
              </a:rPr>
              <a:t>: </a:t>
            </a:r>
            <a:r>
              <a:rPr kumimoji="1" lang="ja-JP" altLang="en-US" sz="800">
                <a:solidFill>
                  <a:srgbClr val="575757"/>
                </a:solidFill>
                <a:latin typeface="Trebuchet MS" panose="020B0603020202020204" pitchFamily="34" charset="0"/>
                <a:ea typeface="Meiryo UI" panose="020B0604030504040204" pitchFamily="50" charset="-128"/>
              </a:rPr>
              <a:t>何人の住民に貢献するか</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 </a:t>
            </a:r>
            <a:endParaRPr kumimoji="1" lang="en-US" altLang="ja-JP" sz="800">
              <a:solidFill>
                <a:srgbClr val="575757"/>
              </a:solidFill>
              <a:latin typeface="Trebuchet MS" panose="020B0603020202020204" pitchFamily="34" charset="0"/>
              <a:ea typeface="Meiryo UI" panose="020B0604030504040204" pitchFamily="50" charset="-128"/>
            </a:endParaRPr>
          </a:p>
          <a:p>
            <a:pPr marL="180975" lvl="1" indent="-93663" defTabSz="742950">
              <a:buClr>
                <a:srgbClr val="FF8222"/>
              </a:buClr>
              <a:buFont typeface="Arial" panose="020B0604020202020204" pitchFamily="34" charset="0"/>
              <a:buChar char="•"/>
              <a:defRPr/>
            </a:pPr>
            <a:r>
              <a:rPr kumimoji="1" lang="ja-JP" altLang="en-US" sz="800">
                <a:solidFill>
                  <a:srgbClr val="575757"/>
                </a:solidFill>
                <a:latin typeface="Trebuchet MS" panose="020B0603020202020204" pitchFamily="34" charset="0"/>
                <a:ea typeface="Meiryo UI" panose="020B0604030504040204" pitchFamily="50" charset="-128"/>
              </a:rPr>
              <a:t>コストの削減効果</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本ソリューションが無かった場合に発生してしまうコストをどれだけ圧縮できるか</a:t>
            </a:r>
            <a:r>
              <a:rPr kumimoji="1" lang="en-US" altLang="ja-JP" sz="800">
                <a:solidFill>
                  <a:srgbClr val="575757"/>
                </a:solidFill>
                <a:latin typeface="Trebuchet MS" panose="020B0603020202020204" pitchFamily="34" charset="0"/>
                <a:ea typeface="Meiryo UI" panose="020B0604030504040204" pitchFamily="50" charset="-128"/>
              </a:rPr>
              <a:t>)</a:t>
            </a:r>
          </a:p>
        </p:txBody>
      </p:sp>
      <p:sp>
        <p:nvSpPr>
          <p:cNvPr id="11" name="Rectangle 217">
            <a:extLst>
              <a:ext uri="{FF2B5EF4-FFF2-40B4-BE49-F238E27FC236}">
                <a16:creationId xmlns:a16="http://schemas.microsoft.com/office/drawing/2014/main" id="{87CB804D-1056-625B-BCA7-3194D3111FBE}"/>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3" name="Rectangle 217">
            <a:extLst>
              <a:ext uri="{FF2B5EF4-FFF2-40B4-BE49-F238E27FC236}">
                <a16:creationId xmlns:a16="http://schemas.microsoft.com/office/drawing/2014/main" id="{73D8E96F-220C-95BF-D37D-F63087213E01}"/>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55409392-20D0-5E68-69BF-610875C6E7BA}"/>
              </a:ext>
            </a:extLst>
          </p:cNvPr>
          <p:cNvSpPr/>
          <p:nvPr/>
        </p:nvSpPr>
        <p:spPr>
          <a:xfrm>
            <a:off x="4485490" y="30100"/>
            <a:ext cx="3051835" cy="500335"/>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000000"/>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各年度の費用小計に対して、経費を負担する主体を記載してください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補助金等の記載も含む</a:t>
            </a:r>
            <a:r>
              <a:rPr kumimoji="1" lang="en-US" altLang="ja-JP" sz="1200">
                <a:solidFill>
                  <a:srgbClr val="575757"/>
                </a:solidFill>
                <a:latin typeface="Trebuchet MS" panose="020B0603020202020204" pitchFamily="34" charset="0"/>
                <a:ea typeface="Meiryo UI" panose="020B0604030504040204" pitchFamily="50" charset="-128"/>
              </a:rPr>
              <a:t>)</a:t>
            </a:r>
          </a:p>
        </p:txBody>
      </p:sp>
      <p:sp>
        <p:nvSpPr>
          <p:cNvPr id="38" name="Rectangle 2">
            <a:extLst>
              <a:ext uri="{FF2B5EF4-FFF2-40B4-BE49-F238E27FC236}">
                <a16:creationId xmlns:a16="http://schemas.microsoft.com/office/drawing/2014/main" id="{FFE73B14-6F15-6C6F-C5EA-D7B6D4C1040B}"/>
              </a:ext>
            </a:extLst>
          </p:cNvPr>
          <p:cNvSpPr/>
          <p:nvPr/>
        </p:nvSpPr>
        <p:spPr>
          <a:xfrm>
            <a:off x="1598515" y="5951048"/>
            <a:ext cx="3138586" cy="316219"/>
          </a:xfrm>
          <a:prstGeom prst="wedgeRectCallout">
            <a:avLst>
              <a:gd name="adj1" fmla="val -3687"/>
              <a:gd name="adj2" fmla="val -151782"/>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dirty="0">
                <a:solidFill>
                  <a:srgbClr val="575757"/>
                </a:solidFill>
                <a:latin typeface="Trebuchet MS" panose="020B0603020202020204" pitchFamily="34" charset="0"/>
                <a:ea typeface="Meiryo UI" panose="020B0604030504040204" pitchFamily="50" charset="-128"/>
              </a:rPr>
              <a:t>対象年度・税抜</a:t>
            </a:r>
            <a:r>
              <a:rPr kumimoji="1" lang="en-US" altLang="ja-JP" sz="1138" dirty="0">
                <a:solidFill>
                  <a:srgbClr val="575757"/>
                </a:solidFill>
                <a:latin typeface="Trebuchet MS" panose="020B0603020202020204" pitchFamily="34" charset="0"/>
                <a:ea typeface="Meiryo UI" panose="020B0604030504040204" pitchFamily="50" charset="-128"/>
              </a:rPr>
              <a:t>/</a:t>
            </a:r>
            <a:r>
              <a:rPr kumimoji="1" lang="ja-JP" altLang="en-US" sz="1138" dirty="0">
                <a:solidFill>
                  <a:srgbClr val="575757"/>
                </a:solidFill>
                <a:latin typeface="Trebuchet MS" panose="020B0603020202020204" pitchFamily="34" charset="0"/>
                <a:ea typeface="Meiryo UI" panose="020B0604030504040204" pitchFamily="50" charset="-128"/>
              </a:rPr>
              <a:t>税込表示の整合性に注意すること</a:t>
            </a:r>
            <a:endParaRPr kumimoji="1" lang="en-US" altLang="ja-JP" sz="1138" dirty="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576640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99D4362-400C-CA4D-A0A1-7679336F89ED}"/>
              </a:ext>
            </a:extLst>
          </p:cNvPr>
          <p:cNvGraphicFramePr>
            <a:graphicFrameLocks noChangeAspect="1"/>
          </p:cNvGraphicFramePr>
          <p:nvPr>
            <p:custDataLst>
              <p:tags r:id="rId1"/>
            </p:custDataLst>
            <p:extLst>
              <p:ext uri="{D42A27DB-BD31-4B8C-83A1-F6EECF244321}">
                <p14:modId xmlns:p14="http://schemas.microsoft.com/office/powerpoint/2010/main" val="305457802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4" name="think-cell data - do not delete" hidden="1">
                        <a:extLst>
                          <a:ext uri="{FF2B5EF4-FFF2-40B4-BE49-F238E27FC236}">
                            <a16:creationId xmlns:a16="http://schemas.microsoft.com/office/drawing/2014/main" id="{C99D4362-400C-CA4D-A0A1-7679336F89ED}"/>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111" name="Rectangle 2">
            <a:extLst>
              <a:ext uri="{FF2B5EF4-FFF2-40B4-BE49-F238E27FC236}">
                <a16:creationId xmlns:a16="http://schemas.microsoft.com/office/drawing/2014/main" id="{CD6EEABA-4410-8356-116F-A4A75121C96D}"/>
              </a:ext>
            </a:extLst>
          </p:cNvPr>
          <p:cNvSpPr/>
          <p:nvPr/>
        </p:nvSpPr>
        <p:spPr>
          <a:xfrm>
            <a:off x="8513713" y="2072210"/>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2" name="Rectangle 2">
            <a:extLst>
              <a:ext uri="{FF2B5EF4-FFF2-40B4-BE49-F238E27FC236}">
                <a16:creationId xmlns:a16="http://schemas.microsoft.com/office/drawing/2014/main" id="{933B796C-356F-D329-9D4D-912A6B16D171}"/>
              </a:ext>
            </a:extLst>
          </p:cNvPr>
          <p:cNvSpPr/>
          <p:nvPr/>
        </p:nvSpPr>
        <p:spPr>
          <a:xfrm>
            <a:off x="8513713" y="3509042"/>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3" name="Rectangle 2">
            <a:extLst>
              <a:ext uri="{FF2B5EF4-FFF2-40B4-BE49-F238E27FC236}">
                <a16:creationId xmlns:a16="http://schemas.microsoft.com/office/drawing/2014/main" id="{B7F388F9-9535-89FF-8A0E-CCA70D7F965B}"/>
              </a:ext>
            </a:extLst>
          </p:cNvPr>
          <p:cNvSpPr/>
          <p:nvPr/>
        </p:nvSpPr>
        <p:spPr>
          <a:xfrm>
            <a:off x="8513713" y="5049977"/>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cxnSp>
        <p:nvCxnSpPr>
          <p:cNvPr id="11" name="Straight Connector 71">
            <a:extLst>
              <a:ext uri="{FF2B5EF4-FFF2-40B4-BE49-F238E27FC236}">
                <a16:creationId xmlns:a16="http://schemas.microsoft.com/office/drawing/2014/main" id="{F19E97CE-5B73-6285-B3ED-3B75BB3B505D}"/>
              </a:ext>
            </a:extLst>
          </p:cNvPr>
          <p:cNvCxnSpPr>
            <a:cxnSpLocks/>
          </p:cNvCxnSpPr>
          <p:nvPr/>
        </p:nvCxnSpPr>
        <p:spPr>
          <a:xfrm flipV="1">
            <a:off x="156815" y="3419615"/>
            <a:ext cx="9238408"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71">
            <a:extLst>
              <a:ext uri="{FF2B5EF4-FFF2-40B4-BE49-F238E27FC236}">
                <a16:creationId xmlns:a16="http://schemas.microsoft.com/office/drawing/2014/main" id="{ED40547D-FFBB-6032-6701-551686777250}"/>
              </a:ext>
            </a:extLst>
          </p:cNvPr>
          <p:cNvCxnSpPr>
            <a:cxnSpLocks/>
          </p:cNvCxnSpPr>
          <p:nvPr/>
        </p:nvCxnSpPr>
        <p:spPr>
          <a:xfrm>
            <a:off x="477905" y="4973228"/>
            <a:ext cx="8917318"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3">
            <a:extLst>
              <a:ext uri="{FF2B5EF4-FFF2-40B4-BE49-F238E27FC236}">
                <a16:creationId xmlns:a16="http://schemas.microsoft.com/office/drawing/2014/main" id="{7420117C-20E2-6F21-FA78-94DDFCD02CD9}"/>
              </a:ext>
            </a:extLst>
          </p:cNvPr>
          <p:cNvSpPr/>
          <p:nvPr/>
        </p:nvSpPr>
        <p:spPr>
          <a:xfrm>
            <a:off x="156815" y="3492698"/>
            <a:ext cx="321091" cy="2985606"/>
          </a:xfrm>
          <a:prstGeom prst="rect">
            <a:avLst/>
          </a:prstGeom>
          <a:solidFill>
            <a:srgbClr val="FFB47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費用</a:t>
            </a:r>
            <a:endParaRPr kumimoji="1" lang="en-US" altLang="en-US" sz="1200">
              <a:solidFill>
                <a:srgbClr val="575757"/>
              </a:solidFill>
              <a:latin typeface="+mj-lt"/>
              <a:ea typeface="Meiryo UI" panose="020B0604030504040204" pitchFamily="50" charset="-128"/>
            </a:endParaRPr>
          </a:p>
        </p:txBody>
      </p:sp>
      <p:sp>
        <p:nvSpPr>
          <p:cNvPr id="14" name="Rectangle 3">
            <a:extLst>
              <a:ext uri="{FF2B5EF4-FFF2-40B4-BE49-F238E27FC236}">
                <a16:creationId xmlns:a16="http://schemas.microsoft.com/office/drawing/2014/main" id="{0AC30DA9-BE76-4A88-5F2B-988EF5CC240C}"/>
              </a:ext>
            </a:extLst>
          </p:cNvPr>
          <p:cNvSpPr/>
          <p:nvPr/>
        </p:nvSpPr>
        <p:spPr>
          <a:xfrm>
            <a:off x="156815" y="2043757"/>
            <a:ext cx="321091" cy="132837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効果</a:t>
            </a:r>
            <a:endParaRPr kumimoji="1" lang="en-US" altLang="en-US" sz="1200">
              <a:solidFill>
                <a:srgbClr val="575757"/>
              </a:solidFill>
              <a:latin typeface="+mj-lt"/>
              <a:ea typeface="Meiryo UI" panose="020B0604030504040204" pitchFamily="50" charset="-128"/>
            </a:endParaRPr>
          </a:p>
        </p:txBody>
      </p:sp>
      <p:sp>
        <p:nvSpPr>
          <p:cNvPr id="17" name="Rectangle 3">
            <a:extLst>
              <a:ext uri="{FF2B5EF4-FFF2-40B4-BE49-F238E27FC236}">
                <a16:creationId xmlns:a16="http://schemas.microsoft.com/office/drawing/2014/main" id="{08A1FFA4-C6F2-7A47-7F44-02E10564C431}"/>
              </a:ext>
            </a:extLst>
          </p:cNvPr>
          <p:cNvSpPr/>
          <p:nvPr/>
        </p:nvSpPr>
        <p:spPr>
          <a:xfrm>
            <a:off x="507872" y="3487812"/>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イニシャル</a:t>
            </a:r>
            <a:endParaRPr kumimoji="1" lang="en-US" altLang="en-US" sz="1200">
              <a:solidFill>
                <a:srgbClr val="575757"/>
              </a:solidFill>
              <a:latin typeface="+mj-lt"/>
              <a:ea typeface="Meiryo UI" panose="020B0604030504040204" pitchFamily="50" charset="-128"/>
            </a:endParaRPr>
          </a:p>
        </p:txBody>
      </p:sp>
      <p:sp>
        <p:nvSpPr>
          <p:cNvPr id="18" name="Rectangle 3">
            <a:extLst>
              <a:ext uri="{FF2B5EF4-FFF2-40B4-BE49-F238E27FC236}">
                <a16:creationId xmlns:a16="http://schemas.microsoft.com/office/drawing/2014/main" id="{B769808F-F211-C046-207D-E054CE05BFC1}"/>
              </a:ext>
            </a:extLst>
          </p:cNvPr>
          <p:cNvSpPr/>
          <p:nvPr/>
        </p:nvSpPr>
        <p:spPr>
          <a:xfrm>
            <a:off x="515350" y="5008974"/>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ランニング</a:t>
            </a:r>
            <a:endParaRPr kumimoji="1" lang="en-US" altLang="en-US" sz="1200">
              <a:solidFill>
                <a:srgbClr val="575757"/>
              </a:solidFill>
              <a:latin typeface="+mj-lt"/>
              <a:ea typeface="Meiryo UI" panose="020B0604030504040204" pitchFamily="50" charset="-128"/>
            </a:endParaRPr>
          </a:p>
        </p:txBody>
      </p:sp>
      <p:sp>
        <p:nvSpPr>
          <p:cNvPr id="69" name="Rectangle 2">
            <a:extLst>
              <a:ext uri="{FF2B5EF4-FFF2-40B4-BE49-F238E27FC236}">
                <a16:creationId xmlns:a16="http://schemas.microsoft.com/office/drawing/2014/main" id="{9EB9FFD5-5DCC-200A-6FA5-8B12183290FF}"/>
              </a:ext>
            </a:extLst>
          </p:cNvPr>
          <p:cNvSpPr/>
          <p:nvPr/>
        </p:nvSpPr>
        <p:spPr>
          <a:xfrm>
            <a:off x="7691036"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p:txBody>
      </p:sp>
      <p:sp>
        <p:nvSpPr>
          <p:cNvPr id="15" name="Rectangle 3">
            <a:extLst>
              <a:ext uri="{FF2B5EF4-FFF2-40B4-BE49-F238E27FC236}">
                <a16:creationId xmlns:a16="http://schemas.microsoft.com/office/drawing/2014/main" id="{9309CACC-F73F-3473-800E-087C97E54525}"/>
              </a:ext>
            </a:extLst>
          </p:cNvPr>
          <p:cNvSpPr/>
          <p:nvPr/>
        </p:nvSpPr>
        <p:spPr>
          <a:xfrm>
            <a:off x="507872" y="2043757"/>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定量 </a:t>
            </a:r>
            <a:br>
              <a:rPr kumimoji="1" lang="en-US" altLang="ja-JP" sz="1200">
                <a:solidFill>
                  <a:srgbClr val="575757"/>
                </a:solidFill>
                <a:latin typeface="+mj-lt"/>
                <a:ea typeface="Meiryo UI" panose="020B0604030504040204" pitchFamily="50" charset="-128"/>
              </a:rPr>
            </a:br>
            <a:endParaRPr kumimoji="1" lang="en-US" altLang="ja-JP" sz="1000">
              <a:solidFill>
                <a:srgbClr val="575757"/>
              </a:solidFill>
              <a:latin typeface="+mj-lt"/>
              <a:ea typeface="Meiryo UI" panose="020B0604030504040204" pitchFamily="50" charset="-128"/>
            </a:endParaRPr>
          </a:p>
        </p:txBody>
      </p:sp>
      <p:sp>
        <p:nvSpPr>
          <p:cNvPr id="3" name="Rectangle 3">
            <a:extLst>
              <a:ext uri="{FF2B5EF4-FFF2-40B4-BE49-F238E27FC236}">
                <a16:creationId xmlns:a16="http://schemas.microsoft.com/office/drawing/2014/main" id="{B4D7E54D-8149-908D-F989-EA1037FF5310}"/>
              </a:ext>
            </a:extLst>
          </p:cNvPr>
          <p:cNvSpPr/>
          <p:nvPr/>
        </p:nvSpPr>
        <p:spPr>
          <a:xfrm>
            <a:off x="507872" y="2738872"/>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定性</a:t>
            </a:r>
            <a:endParaRPr kumimoji="1" lang="en-US" altLang="ja-JP" sz="1000">
              <a:solidFill>
                <a:srgbClr val="575757"/>
              </a:solidFill>
              <a:latin typeface="+mj-lt"/>
              <a:ea typeface="Meiryo UI" panose="020B0604030504040204" pitchFamily="50" charset="-128"/>
            </a:endParaRPr>
          </a:p>
        </p:txBody>
      </p:sp>
      <p:sp>
        <p:nvSpPr>
          <p:cNvPr id="64" name="Rectangle 45">
            <a:extLst>
              <a:ext uri="{FF2B5EF4-FFF2-40B4-BE49-F238E27FC236}">
                <a16:creationId xmlns:a16="http://schemas.microsoft.com/office/drawing/2014/main" id="{FA57C858-DA65-EA24-B488-C7C67B69A4C9}"/>
              </a:ext>
            </a:extLst>
          </p:cNvPr>
          <p:cNvSpPr/>
          <p:nvPr/>
        </p:nvSpPr>
        <p:spPr>
          <a:xfrm>
            <a:off x="7691036" y="1670643"/>
            <a:ext cx="783714" cy="22954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数量</a:t>
            </a:r>
          </a:p>
        </p:txBody>
      </p:sp>
      <p:sp>
        <p:nvSpPr>
          <p:cNvPr id="65" name="Rectangle 45">
            <a:extLst>
              <a:ext uri="{FF2B5EF4-FFF2-40B4-BE49-F238E27FC236}">
                <a16:creationId xmlns:a16="http://schemas.microsoft.com/office/drawing/2014/main" id="{E9F25385-416F-B011-D200-1F1DB54B4D2C}"/>
              </a:ext>
            </a:extLst>
          </p:cNvPr>
          <p:cNvSpPr/>
          <p:nvPr/>
        </p:nvSpPr>
        <p:spPr>
          <a:xfrm>
            <a:off x="8549780" y="1670644"/>
            <a:ext cx="783714"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計</a:t>
            </a:r>
            <a:r>
              <a:rPr lang="en-US" altLang="ja-JP" sz="1200">
                <a:solidFill>
                  <a:prstClr val="white"/>
                </a:solidFill>
                <a:latin typeface="+mj-lt"/>
                <a:ea typeface="Meiryo UI" panose="020B0604030504040204" pitchFamily="50" charset="-128"/>
              </a:rPr>
              <a:t>(</a:t>
            </a:r>
            <a:r>
              <a:rPr lang="ja-JP" altLang="en-US" sz="1200">
                <a:solidFill>
                  <a:prstClr val="white"/>
                </a:solidFill>
                <a:latin typeface="+mj-lt"/>
                <a:ea typeface="Meiryo UI" panose="020B0604030504040204" pitchFamily="50" charset="-128"/>
              </a:rPr>
              <a:t>金額</a:t>
            </a:r>
            <a:r>
              <a:rPr lang="en-US" altLang="ja-JP" sz="1200">
                <a:solidFill>
                  <a:prstClr val="white"/>
                </a:solidFill>
                <a:latin typeface="+mj-lt"/>
                <a:ea typeface="Meiryo UI" panose="020B0604030504040204" pitchFamily="50" charset="-128"/>
              </a:rPr>
              <a:t>)</a:t>
            </a:r>
            <a:endParaRPr lang="ja-JP" altLang="en-US" sz="1200">
              <a:solidFill>
                <a:prstClr val="white"/>
              </a:solidFill>
              <a:latin typeface="+mj-lt"/>
              <a:ea typeface="Meiryo UI" panose="020B0604030504040204" pitchFamily="50" charset="-128"/>
            </a:endParaRPr>
          </a:p>
        </p:txBody>
      </p:sp>
      <p:sp>
        <p:nvSpPr>
          <p:cNvPr id="38" name="Rectangle 2">
            <a:extLst>
              <a:ext uri="{FF2B5EF4-FFF2-40B4-BE49-F238E27FC236}">
                <a16:creationId xmlns:a16="http://schemas.microsoft.com/office/drawing/2014/main" id="{7890F24D-78A4-AD04-294D-9E340E7E920D}"/>
              </a:ext>
            </a:extLst>
          </p:cNvPr>
          <p:cNvSpPr/>
          <p:nvPr/>
        </p:nvSpPr>
        <p:spPr>
          <a:xfrm>
            <a:off x="8531783"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41" name="Rectangle 2">
            <a:extLst>
              <a:ext uri="{FF2B5EF4-FFF2-40B4-BE49-F238E27FC236}">
                <a16:creationId xmlns:a16="http://schemas.microsoft.com/office/drawing/2014/main" id="{E7FA39D4-F1E7-3810-1EF8-70B157B5C838}"/>
              </a:ext>
            </a:extLst>
          </p:cNvPr>
          <p:cNvSpPr/>
          <p:nvPr/>
        </p:nvSpPr>
        <p:spPr>
          <a:xfrm>
            <a:off x="7691036"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3" name="Rectangle 2">
            <a:extLst>
              <a:ext uri="{FF2B5EF4-FFF2-40B4-BE49-F238E27FC236}">
                <a16:creationId xmlns:a16="http://schemas.microsoft.com/office/drawing/2014/main" id="{D6C79909-D1BA-9E23-D305-57CBD2EE7EFB}"/>
              </a:ext>
            </a:extLst>
          </p:cNvPr>
          <p:cNvSpPr/>
          <p:nvPr/>
        </p:nvSpPr>
        <p:spPr>
          <a:xfrm>
            <a:off x="8531783"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4" name="Rectangle 2">
            <a:extLst>
              <a:ext uri="{FF2B5EF4-FFF2-40B4-BE49-F238E27FC236}">
                <a16:creationId xmlns:a16="http://schemas.microsoft.com/office/drawing/2014/main" id="{79642E48-C702-5F45-CA72-535B8C777560}"/>
              </a:ext>
            </a:extLst>
          </p:cNvPr>
          <p:cNvSpPr/>
          <p:nvPr/>
        </p:nvSpPr>
        <p:spPr>
          <a:xfrm>
            <a:off x="7694248"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6" name="Rectangle 2">
            <a:extLst>
              <a:ext uri="{FF2B5EF4-FFF2-40B4-BE49-F238E27FC236}">
                <a16:creationId xmlns:a16="http://schemas.microsoft.com/office/drawing/2014/main" id="{CD70038B-83E0-4C17-15F4-A429CB48EE8F}"/>
              </a:ext>
            </a:extLst>
          </p:cNvPr>
          <p:cNvSpPr/>
          <p:nvPr/>
        </p:nvSpPr>
        <p:spPr>
          <a:xfrm>
            <a:off x="8547667"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50" name="Rectangle 2">
            <a:extLst>
              <a:ext uri="{FF2B5EF4-FFF2-40B4-BE49-F238E27FC236}">
                <a16:creationId xmlns:a16="http://schemas.microsoft.com/office/drawing/2014/main" id="{BBB56958-F95C-4691-1FE7-91F8E605C2B3}"/>
              </a:ext>
            </a:extLst>
          </p:cNvPr>
          <p:cNvSpPr/>
          <p:nvPr/>
        </p:nvSpPr>
        <p:spPr>
          <a:xfrm>
            <a:off x="7694248"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51" name="Rectangle 2">
            <a:extLst>
              <a:ext uri="{FF2B5EF4-FFF2-40B4-BE49-F238E27FC236}">
                <a16:creationId xmlns:a16="http://schemas.microsoft.com/office/drawing/2014/main" id="{154BCFBD-466F-249E-9125-424A282D29AE}"/>
              </a:ext>
            </a:extLst>
          </p:cNvPr>
          <p:cNvSpPr/>
          <p:nvPr/>
        </p:nvSpPr>
        <p:spPr>
          <a:xfrm>
            <a:off x="8547667"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59" name="タイトル 16">
            <a:extLst>
              <a:ext uri="{FF2B5EF4-FFF2-40B4-BE49-F238E27FC236}">
                <a16:creationId xmlns:a16="http://schemas.microsoft.com/office/drawing/2014/main" id="{E0E3C703-C104-46C5-A360-7D754C16A826}"/>
              </a:ext>
            </a:extLst>
          </p:cNvPr>
          <p:cNvSpPr>
            <a:spLocks noGrp="1"/>
          </p:cNvSpPr>
          <p:nvPr>
            <p:ph type="title"/>
          </p:nvPr>
        </p:nvSpPr>
        <p:spPr>
          <a:xfrm>
            <a:off x="199845" y="622801"/>
            <a:ext cx="9195378" cy="540148"/>
          </a:xfrm>
        </p:spPr>
        <p:txBody>
          <a:bodyPr vert="horz" wrap="square" lIns="0" tIns="0" rIns="0" bIns="0" rtlCol="0" anchor="t">
            <a:noAutofit/>
          </a:bodyPr>
          <a:lstStyle/>
          <a:p>
            <a:pPr>
              <a:tabLst>
                <a:tab pos="288925" algn="l"/>
              </a:tabLst>
            </a:pPr>
            <a:r>
              <a:rPr kumimoji="1" lang="en-US" altLang="ja-JP">
                <a:solidFill>
                  <a:srgbClr val="FE9341"/>
                </a:solidFill>
                <a:ea typeface="Meiryo UI" panose="020B0604030504040204" pitchFamily="50" charset="-128"/>
              </a:rPr>
              <a:t>	</a:t>
            </a:r>
            <a:r>
              <a:rPr kumimoji="1" lang="ja-JP" altLang="en-US">
                <a:solidFill>
                  <a:srgbClr val="FE9341"/>
                </a:solidFill>
                <a:ea typeface="Meiryo UI" panose="020B0604030504040204" pitchFamily="50" charset="-128"/>
              </a:rPr>
              <a:t>期待効果の根拠</a:t>
            </a:r>
            <a:r>
              <a:rPr kumimoji="1" lang="en-US" altLang="ja-JP">
                <a:solidFill>
                  <a:srgbClr val="FE9341"/>
                </a:solidFill>
                <a:ea typeface="Meiryo UI" panose="020B0604030504040204" pitchFamily="50" charset="-128"/>
              </a:rPr>
              <a:t>_</a:t>
            </a:r>
            <a:r>
              <a:rPr kumimoji="1" lang="ja-JP" altLang="en-US">
                <a:solidFill>
                  <a:srgbClr val="FE9341"/>
                </a:solidFill>
                <a:ea typeface="Meiryo UI" panose="020B0604030504040204" pitchFamily="50" charset="-128"/>
              </a:rPr>
              <a:t>導入先</a:t>
            </a:r>
            <a:br>
              <a:rPr kumimoji="1" lang="en-US" altLang="ja-JP">
                <a:solidFill>
                  <a:srgbClr val="FE9341"/>
                </a:solidFill>
                <a:ea typeface="Meiryo UI" panose="020B0604030504040204" pitchFamily="50" charset="-128"/>
              </a:rPr>
            </a:br>
            <a:endParaRPr kumimoji="1" lang="ja-JP" altLang="en-US" sz="1300">
              <a:solidFill>
                <a:srgbClr val="575757"/>
              </a:solidFill>
              <a:ea typeface="Meiryo UI" panose="020B0604030504040204" pitchFamily="50" charset="-128"/>
            </a:endParaRPr>
          </a:p>
        </p:txBody>
      </p:sp>
      <p:sp>
        <p:nvSpPr>
          <p:cNvPr id="70" name="テキスト ボックス 42">
            <a:extLst>
              <a:ext uri="{FF2B5EF4-FFF2-40B4-BE49-F238E27FC236}">
                <a16:creationId xmlns:a16="http://schemas.microsoft.com/office/drawing/2014/main" id="{26F1BBFF-BB46-4522-835E-EA90501DB00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latin typeface="+mj-lt"/>
                <a:ea typeface="Meiryo UI" panose="020B0604030504040204" pitchFamily="50" charset="-128"/>
              </a:rPr>
              <a:t>実装・横展開の計画</a:t>
            </a:r>
          </a:p>
        </p:txBody>
      </p:sp>
      <p:sp>
        <p:nvSpPr>
          <p:cNvPr id="10" name="Rectangle 82">
            <a:extLst>
              <a:ext uri="{FF2B5EF4-FFF2-40B4-BE49-F238E27FC236}">
                <a16:creationId xmlns:a16="http://schemas.microsoft.com/office/drawing/2014/main" id="{B415B485-1D18-5C60-6780-6770596FD140}"/>
              </a:ext>
            </a:extLst>
          </p:cNvPr>
          <p:cNvSpPr/>
          <p:nvPr/>
        </p:nvSpPr>
        <p:spPr>
          <a:xfrm>
            <a:off x="199844" y="1209023"/>
            <a:ext cx="634273" cy="289795"/>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mj-lt"/>
                <a:ea typeface="Meiryo UI" panose="020B0604030504040204" pitchFamily="50" charset="-128"/>
                <a:sym typeface="Trebuchet MS" panose="020B0603020202020204" pitchFamily="34" charset="0"/>
              </a:rPr>
              <a:t>導入先</a:t>
            </a:r>
            <a:endParaRPr kumimoji="1" lang="en-US" altLang="ja-JP" sz="1300">
              <a:solidFill>
                <a:prstClr val="white"/>
              </a:solidFill>
              <a:latin typeface="+mj-lt"/>
              <a:ea typeface="Meiryo UI" panose="020B0604030504040204" pitchFamily="50" charset="-128"/>
              <a:sym typeface="Trebuchet MS" panose="020B0603020202020204" pitchFamily="34" charset="0"/>
            </a:endParaRPr>
          </a:p>
        </p:txBody>
      </p:sp>
      <p:sp>
        <p:nvSpPr>
          <p:cNvPr id="6" name="Rectangle 2">
            <a:extLst>
              <a:ext uri="{FF2B5EF4-FFF2-40B4-BE49-F238E27FC236}">
                <a16:creationId xmlns:a16="http://schemas.microsoft.com/office/drawing/2014/main" id="{618934D0-406A-6BF0-240D-03080CBC7C0E}"/>
              </a:ext>
            </a:extLst>
          </p:cNvPr>
          <p:cNvSpPr/>
          <p:nvPr/>
        </p:nvSpPr>
        <p:spPr>
          <a:xfrm>
            <a:off x="1163397" y="2043756"/>
            <a:ext cx="126718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人件費の削減</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収穫量の増加</a:t>
            </a:r>
            <a:endParaRPr kumimoji="1" lang="en-US" altLang="ja-JP" sz="1200" kern="0">
              <a:solidFill>
                <a:srgbClr val="3EAD92"/>
              </a:solidFill>
              <a:latin typeface="+mj-lt"/>
              <a:ea typeface="Meiryo UI" panose="020B0604030504040204" pitchFamily="50" charset="-128"/>
            </a:endParaRPr>
          </a:p>
        </p:txBody>
      </p:sp>
      <p:sp>
        <p:nvSpPr>
          <p:cNvPr id="20" name="Rectangle 2">
            <a:extLst>
              <a:ext uri="{FF2B5EF4-FFF2-40B4-BE49-F238E27FC236}">
                <a16:creationId xmlns:a16="http://schemas.microsoft.com/office/drawing/2014/main" id="{FA80E61D-0406-95E7-55AC-485E6ACC9887}"/>
              </a:ext>
            </a:extLst>
          </p:cNvPr>
          <p:cNvSpPr/>
          <p:nvPr/>
        </p:nvSpPr>
        <p:spPr>
          <a:xfrm>
            <a:off x="1163397" y="3493761"/>
            <a:ext cx="126718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機器</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42" name="Rectangle 45">
            <a:extLst>
              <a:ext uri="{FF2B5EF4-FFF2-40B4-BE49-F238E27FC236}">
                <a16:creationId xmlns:a16="http://schemas.microsoft.com/office/drawing/2014/main" id="{3DE9722B-5155-F6CC-4B38-1A827E579975}"/>
              </a:ext>
            </a:extLst>
          </p:cNvPr>
          <p:cNvSpPr/>
          <p:nvPr/>
        </p:nvSpPr>
        <p:spPr>
          <a:xfrm>
            <a:off x="1163397" y="1670644"/>
            <a:ext cx="1267189"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項目</a:t>
            </a:r>
          </a:p>
        </p:txBody>
      </p:sp>
      <p:sp>
        <p:nvSpPr>
          <p:cNvPr id="66" name="Rectangle 2">
            <a:extLst>
              <a:ext uri="{FF2B5EF4-FFF2-40B4-BE49-F238E27FC236}">
                <a16:creationId xmlns:a16="http://schemas.microsoft.com/office/drawing/2014/main" id="{A6CF4C70-03A6-D060-6438-2EF249439EBC}"/>
              </a:ext>
            </a:extLst>
          </p:cNvPr>
          <p:cNvSpPr/>
          <p:nvPr/>
        </p:nvSpPr>
        <p:spPr>
          <a:xfrm>
            <a:off x="2528109" y="2043757"/>
            <a:ext cx="92147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p:txBody>
      </p:sp>
      <p:sp>
        <p:nvSpPr>
          <p:cNvPr id="67" name="Rectangle 2">
            <a:extLst>
              <a:ext uri="{FF2B5EF4-FFF2-40B4-BE49-F238E27FC236}">
                <a16:creationId xmlns:a16="http://schemas.microsoft.com/office/drawing/2014/main" id="{346360C5-32B7-6115-10BA-6913139C9598}"/>
              </a:ext>
            </a:extLst>
          </p:cNvPr>
          <p:cNvSpPr/>
          <p:nvPr/>
        </p:nvSpPr>
        <p:spPr>
          <a:xfrm>
            <a:off x="2528109" y="3483587"/>
            <a:ext cx="92147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 name="Rectangle 45">
            <a:extLst>
              <a:ext uri="{FF2B5EF4-FFF2-40B4-BE49-F238E27FC236}">
                <a16:creationId xmlns:a16="http://schemas.microsoft.com/office/drawing/2014/main" id="{520F585D-0D0A-AFC5-A755-941EC133C528}"/>
              </a:ext>
            </a:extLst>
          </p:cNvPr>
          <p:cNvSpPr/>
          <p:nvPr/>
        </p:nvSpPr>
        <p:spPr>
          <a:xfrm>
            <a:off x="2528109" y="1670644"/>
            <a:ext cx="92147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金額</a:t>
            </a:r>
          </a:p>
        </p:txBody>
      </p:sp>
      <p:sp>
        <p:nvSpPr>
          <p:cNvPr id="39" name="Rectangle 2">
            <a:extLst>
              <a:ext uri="{FF2B5EF4-FFF2-40B4-BE49-F238E27FC236}">
                <a16:creationId xmlns:a16="http://schemas.microsoft.com/office/drawing/2014/main" id="{821674CB-46A6-55F2-9864-44BBF12D4665}"/>
              </a:ext>
            </a:extLst>
          </p:cNvPr>
          <p:cNvSpPr/>
          <p:nvPr/>
        </p:nvSpPr>
        <p:spPr>
          <a:xfrm>
            <a:off x="1163397" y="2738872"/>
            <a:ext cx="126718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交通事故の防止</a:t>
            </a:r>
            <a:endParaRPr kumimoji="1" lang="en-US" altLang="ja-JP" sz="1200" kern="0">
              <a:solidFill>
                <a:srgbClr val="3EAD92"/>
              </a:solidFill>
              <a:latin typeface="+mj-lt"/>
              <a:ea typeface="Meiryo UI" panose="020B0604030504040204" pitchFamily="50" charset="-128"/>
            </a:endParaRPr>
          </a:p>
        </p:txBody>
      </p:sp>
      <p:sp>
        <p:nvSpPr>
          <p:cNvPr id="40" name="Rectangle 2">
            <a:extLst>
              <a:ext uri="{FF2B5EF4-FFF2-40B4-BE49-F238E27FC236}">
                <a16:creationId xmlns:a16="http://schemas.microsoft.com/office/drawing/2014/main" id="{8F1C6734-BD4C-78D1-A3B7-A587DEE8B4CC}"/>
              </a:ext>
            </a:extLst>
          </p:cNvPr>
          <p:cNvSpPr/>
          <p:nvPr/>
        </p:nvSpPr>
        <p:spPr>
          <a:xfrm>
            <a:off x="2528109" y="2738872"/>
            <a:ext cx="92147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7" name="Rectangle 2">
            <a:extLst>
              <a:ext uri="{FF2B5EF4-FFF2-40B4-BE49-F238E27FC236}">
                <a16:creationId xmlns:a16="http://schemas.microsoft.com/office/drawing/2014/main" id="{322C86D9-077C-C399-5DBE-4FD4C5F7001C}"/>
              </a:ext>
            </a:extLst>
          </p:cNvPr>
          <p:cNvSpPr/>
          <p:nvPr/>
        </p:nvSpPr>
        <p:spPr>
          <a:xfrm>
            <a:off x="1163397" y="5053628"/>
            <a:ext cx="126718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リース料金</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49" name="Rectangle 2">
            <a:extLst>
              <a:ext uri="{FF2B5EF4-FFF2-40B4-BE49-F238E27FC236}">
                <a16:creationId xmlns:a16="http://schemas.microsoft.com/office/drawing/2014/main" id="{7B6652E6-94BF-774C-6696-09CB6107FD21}"/>
              </a:ext>
            </a:extLst>
          </p:cNvPr>
          <p:cNvSpPr/>
          <p:nvPr/>
        </p:nvSpPr>
        <p:spPr>
          <a:xfrm>
            <a:off x="2528109" y="5043454"/>
            <a:ext cx="92147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21" name="Rectangle 43">
            <a:extLst>
              <a:ext uri="{FF2B5EF4-FFF2-40B4-BE49-F238E27FC236}">
                <a16:creationId xmlns:a16="http://schemas.microsoft.com/office/drawing/2014/main" id="{17054FEC-3AEB-F851-3518-9DA91CC6FFF4}"/>
              </a:ext>
            </a:extLst>
          </p:cNvPr>
          <p:cNvSpPr/>
          <p:nvPr/>
        </p:nvSpPr>
        <p:spPr>
          <a:xfrm>
            <a:off x="833973" y="1209023"/>
            <a:ext cx="3793137" cy="289795"/>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mj-lt"/>
                <a:ea typeface="Meiryo UI" panose="020B0604030504040204" pitchFamily="50" charset="-128"/>
              </a:rPr>
              <a:t>XX</a:t>
            </a:r>
          </a:p>
        </p:txBody>
      </p:sp>
      <p:sp>
        <p:nvSpPr>
          <p:cNvPr id="92" name="正方形/長方形 8">
            <a:extLst>
              <a:ext uri="{FF2B5EF4-FFF2-40B4-BE49-F238E27FC236}">
                <a16:creationId xmlns:a16="http://schemas.microsoft.com/office/drawing/2014/main" id="{35C387EA-18A7-029A-165B-CEF209462544}"/>
              </a:ext>
            </a:extLst>
          </p:cNvPr>
          <p:cNvSpPr/>
          <p:nvPr/>
        </p:nvSpPr>
        <p:spPr>
          <a:xfrm>
            <a:off x="6675214" y="1159655"/>
            <a:ext cx="3021200" cy="384422"/>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は前頁と同様の数字が入る</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
        <p:nvSpPr>
          <p:cNvPr id="105" name="Oval 20">
            <a:extLst>
              <a:ext uri="{FF2B5EF4-FFF2-40B4-BE49-F238E27FC236}">
                <a16:creationId xmlns:a16="http://schemas.microsoft.com/office/drawing/2014/main" id="{C2B9B134-936C-CE37-C237-36F1940F1E15}"/>
              </a:ext>
            </a:extLst>
          </p:cNvPr>
          <p:cNvSpPr>
            <a:spLocks noChangeAspect="1" noChangeArrowheads="1"/>
          </p:cNvSpPr>
          <p:nvPr/>
        </p:nvSpPr>
        <p:spPr bwMode="auto">
          <a:xfrm>
            <a:off x="9209619" y="197764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6" name="Oval 20">
            <a:extLst>
              <a:ext uri="{FF2B5EF4-FFF2-40B4-BE49-F238E27FC236}">
                <a16:creationId xmlns:a16="http://schemas.microsoft.com/office/drawing/2014/main" id="{446C633D-BE41-0D68-6A05-8103D9A27A2F}"/>
              </a:ext>
            </a:extLst>
          </p:cNvPr>
          <p:cNvSpPr>
            <a:spLocks noChangeAspect="1" noChangeArrowheads="1"/>
          </p:cNvSpPr>
          <p:nvPr/>
        </p:nvSpPr>
        <p:spPr bwMode="auto">
          <a:xfrm>
            <a:off x="9209618" y="4963753"/>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107" name="Oval 20">
            <a:extLst>
              <a:ext uri="{FF2B5EF4-FFF2-40B4-BE49-F238E27FC236}">
                <a16:creationId xmlns:a16="http://schemas.microsoft.com/office/drawing/2014/main" id="{C9B26ABE-9B27-EF14-3CA0-4B839A825F8E}"/>
              </a:ext>
            </a:extLst>
          </p:cNvPr>
          <p:cNvSpPr>
            <a:spLocks noChangeAspect="1" noChangeArrowheads="1"/>
          </p:cNvSpPr>
          <p:nvPr/>
        </p:nvSpPr>
        <p:spPr bwMode="auto">
          <a:xfrm>
            <a:off x="9209618" y="342086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114" name="Oval 20">
            <a:extLst>
              <a:ext uri="{FF2B5EF4-FFF2-40B4-BE49-F238E27FC236}">
                <a16:creationId xmlns:a16="http://schemas.microsoft.com/office/drawing/2014/main" id="{C3ADA520-7866-8B01-6862-75BF4159011D}"/>
              </a:ext>
            </a:extLst>
          </p:cNvPr>
          <p:cNvSpPr>
            <a:spLocks noChangeAspect="1" noChangeArrowheads="1"/>
          </p:cNvSpPr>
          <p:nvPr/>
        </p:nvSpPr>
        <p:spPr bwMode="auto">
          <a:xfrm>
            <a:off x="6737379" y="125792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15" name="Oval 20">
            <a:extLst>
              <a:ext uri="{FF2B5EF4-FFF2-40B4-BE49-F238E27FC236}">
                <a16:creationId xmlns:a16="http://schemas.microsoft.com/office/drawing/2014/main" id="{82DD0FEC-1DE5-830E-27F7-89BDB080F804}"/>
              </a:ext>
            </a:extLst>
          </p:cNvPr>
          <p:cNvSpPr>
            <a:spLocks noChangeAspect="1" noChangeArrowheads="1"/>
          </p:cNvSpPr>
          <p:nvPr/>
        </p:nvSpPr>
        <p:spPr bwMode="auto">
          <a:xfrm>
            <a:off x="7033592" y="125792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5" name="Rectangle 2">
            <a:extLst>
              <a:ext uri="{FF2B5EF4-FFF2-40B4-BE49-F238E27FC236}">
                <a16:creationId xmlns:a16="http://schemas.microsoft.com/office/drawing/2014/main" id="{6595959D-346F-DBE5-5535-41C577C89C7C}"/>
              </a:ext>
            </a:extLst>
          </p:cNvPr>
          <p:cNvSpPr/>
          <p:nvPr/>
        </p:nvSpPr>
        <p:spPr>
          <a:xfrm>
            <a:off x="3543854" y="2043757"/>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dirty="0">
                <a:solidFill>
                  <a:srgbClr val="575757"/>
                </a:solidFill>
                <a:latin typeface="+mj-lt"/>
                <a:ea typeface="Meiryo UI" panose="020B0604030504040204" pitchFamily="50" charset="-128"/>
              </a:rPr>
              <a:t>XX</a:t>
            </a:r>
            <a:endParaRPr kumimoji="1" lang="en-US" altLang="ja-JP" sz="1200" kern="0" dirty="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dirty="0">
                <a:solidFill>
                  <a:srgbClr val="3EAD92"/>
                </a:solidFill>
                <a:latin typeface="+mj-lt"/>
                <a:ea typeface="Meiryo UI" panose="020B0604030504040204" pitchFamily="50" charset="-128"/>
              </a:rPr>
              <a:t>XX</a:t>
            </a:r>
            <a:r>
              <a:rPr kumimoji="1" lang="ja-JP" altLang="en-US" sz="1200" kern="0" dirty="0">
                <a:solidFill>
                  <a:srgbClr val="3EAD92"/>
                </a:solidFill>
                <a:latin typeface="+mj-lt"/>
                <a:ea typeface="Meiryo UI" panose="020B0604030504040204" pitchFamily="50" charset="-128"/>
              </a:rPr>
              <a:t>人 </a:t>
            </a:r>
            <a:r>
              <a:rPr kumimoji="1" lang="en-US" altLang="ja-JP" sz="1200" kern="0" dirty="0">
                <a:solidFill>
                  <a:srgbClr val="3EAD92"/>
                </a:solidFill>
                <a:latin typeface="+mj-lt"/>
                <a:ea typeface="Meiryo UI" panose="020B0604030504040204" pitchFamily="50" charset="-128"/>
              </a:rPr>
              <a:t>× XX</a:t>
            </a:r>
            <a:r>
              <a:rPr kumimoji="1" lang="ja-JP" altLang="en-US" sz="1200" kern="0" dirty="0">
                <a:solidFill>
                  <a:srgbClr val="3EAD92"/>
                </a:solidFill>
                <a:latin typeface="+mj-lt"/>
                <a:ea typeface="Meiryo UI" panose="020B0604030504040204" pitchFamily="50" charset="-128"/>
              </a:rPr>
              <a:t>時間</a:t>
            </a:r>
            <a:r>
              <a:rPr kumimoji="1" lang="en-US" altLang="ja-JP" sz="1200" kern="0" dirty="0">
                <a:solidFill>
                  <a:srgbClr val="3EAD92"/>
                </a:solidFill>
                <a:latin typeface="+mj-lt"/>
                <a:ea typeface="Meiryo UI" panose="020B0604030504040204" pitchFamily="50" charset="-128"/>
              </a:rPr>
              <a:t>/</a:t>
            </a:r>
            <a:r>
              <a:rPr kumimoji="1" lang="ja-JP" altLang="en-US" sz="1200" kern="0" dirty="0">
                <a:solidFill>
                  <a:srgbClr val="3EAD92"/>
                </a:solidFill>
                <a:latin typeface="+mj-lt"/>
                <a:ea typeface="Meiryo UI" panose="020B0604030504040204" pitchFamily="50" charset="-128"/>
              </a:rPr>
              <a:t>人・月 削減 </a:t>
            </a:r>
            <a:r>
              <a:rPr kumimoji="1" lang="en-US" altLang="ja-JP" sz="1200" kern="0" dirty="0">
                <a:solidFill>
                  <a:srgbClr val="3EAD92"/>
                </a:solidFill>
                <a:latin typeface="+mj-lt"/>
                <a:ea typeface="Meiryo UI" panose="020B0604030504040204" pitchFamily="50" charset="-128"/>
              </a:rPr>
              <a:t>(</a:t>
            </a:r>
            <a:r>
              <a:rPr kumimoji="1" lang="ja-JP" altLang="en-US" sz="1200" kern="0" dirty="0">
                <a:solidFill>
                  <a:srgbClr val="3EAD92"/>
                </a:solidFill>
                <a:latin typeface="+mj-lt"/>
                <a:ea typeface="Meiryo UI" panose="020B0604030504040204" pitchFamily="50" charset="-128"/>
              </a:rPr>
              <a:t>根拠は</a:t>
            </a:r>
            <a:r>
              <a:rPr kumimoji="1" lang="en-US" altLang="ja-JP" sz="1200" kern="0" dirty="0">
                <a:solidFill>
                  <a:srgbClr val="3EAD92"/>
                </a:solidFill>
                <a:latin typeface="+mj-lt"/>
                <a:ea typeface="Meiryo UI" panose="020B0604030504040204" pitchFamily="50" charset="-128"/>
              </a:rPr>
              <a:t>XXX)</a:t>
            </a:r>
            <a:r>
              <a:rPr kumimoji="1" lang="ja-JP" altLang="en-US" sz="1200" kern="0" dirty="0">
                <a:solidFill>
                  <a:srgbClr val="3EAD92"/>
                </a:solidFill>
                <a:latin typeface="+mj-lt"/>
                <a:ea typeface="Meiryo UI" panose="020B0604030504040204" pitchFamily="50" charset="-128"/>
              </a:rPr>
              <a:t> </a:t>
            </a:r>
            <a:r>
              <a:rPr kumimoji="1" lang="en-US" altLang="ja-JP" sz="1200" kern="0" dirty="0">
                <a:solidFill>
                  <a:srgbClr val="3EAD92"/>
                </a:solidFill>
                <a:latin typeface="+mj-lt"/>
                <a:ea typeface="Meiryo UI" panose="020B0604030504040204" pitchFamily="50" charset="-128"/>
              </a:rPr>
              <a:t>× XX</a:t>
            </a:r>
            <a:r>
              <a:rPr kumimoji="1" lang="ja-JP" altLang="en-US" sz="1200" kern="0" dirty="0">
                <a:solidFill>
                  <a:srgbClr val="3EAD92"/>
                </a:solidFill>
                <a:latin typeface="+mj-lt"/>
                <a:ea typeface="Meiryo UI" panose="020B0604030504040204" pitchFamily="50" charset="-128"/>
              </a:rPr>
              <a:t>円</a:t>
            </a:r>
            <a:r>
              <a:rPr kumimoji="1" lang="en-US" altLang="ja-JP" sz="1200" kern="0" dirty="0">
                <a:solidFill>
                  <a:srgbClr val="3EAD92"/>
                </a:solidFill>
                <a:latin typeface="+mj-lt"/>
                <a:ea typeface="Meiryo UI" panose="020B0604030504040204" pitchFamily="50" charset="-128"/>
              </a:rPr>
              <a:t>/</a:t>
            </a:r>
            <a:r>
              <a:rPr kumimoji="1" lang="ja-JP" altLang="en-US" sz="1200" kern="0" dirty="0">
                <a:solidFill>
                  <a:srgbClr val="3EAD92"/>
                </a:solidFill>
                <a:latin typeface="+mj-lt"/>
                <a:ea typeface="Meiryo UI" panose="020B0604030504040204" pitchFamily="50" charset="-128"/>
              </a:rPr>
              <a:t>時</a:t>
            </a:r>
            <a:endParaRPr kumimoji="1" lang="en-US" altLang="ja-JP" sz="1200" kern="0" dirty="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dirty="0" err="1">
                <a:solidFill>
                  <a:srgbClr val="3EAD92"/>
                </a:solidFill>
                <a:latin typeface="+mj-lt"/>
                <a:ea typeface="Meiryo UI" panose="020B0604030504040204" pitchFamily="50" charset="-128"/>
              </a:rPr>
              <a:t>XXt</a:t>
            </a:r>
            <a:r>
              <a:rPr kumimoji="1" lang="en-US" altLang="ja-JP" sz="1200" kern="0" dirty="0">
                <a:solidFill>
                  <a:srgbClr val="3EAD92"/>
                </a:solidFill>
                <a:latin typeface="+mj-lt"/>
                <a:ea typeface="Meiryo UI" panose="020B0604030504040204" pitchFamily="50" charset="-128"/>
              </a:rPr>
              <a:t> × XX%</a:t>
            </a:r>
            <a:r>
              <a:rPr kumimoji="1" lang="ja-JP" altLang="en-US" sz="1200" kern="0" dirty="0">
                <a:solidFill>
                  <a:srgbClr val="3EAD92"/>
                </a:solidFill>
                <a:latin typeface="+mj-lt"/>
                <a:ea typeface="Meiryo UI" panose="020B0604030504040204" pitchFamily="50" charset="-128"/>
              </a:rPr>
              <a:t>増</a:t>
            </a:r>
            <a:r>
              <a:rPr kumimoji="1" lang="en-US" altLang="ja-JP" sz="1200" kern="0" dirty="0">
                <a:solidFill>
                  <a:srgbClr val="3EAD92"/>
                </a:solidFill>
                <a:latin typeface="+mj-lt"/>
                <a:ea typeface="Meiryo UI" panose="020B0604030504040204" pitchFamily="50" charset="-128"/>
              </a:rPr>
              <a:t>(</a:t>
            </a:r>
            <a:r>
              <a:rPr kumimoji="1" lang="ja-JP" altLang="en-US" sz="1200" kern="0" dirty="0">
                <a:solidFill>
                  <a:srgbClr val="3EAD92"/>
                </a:solidFill>
                <a:latin typeface="+mj-lt"/>
                <a:ea typeface="Meiryo UI" panose="020B0604030504040204" pitchFamily="50" charset="-128"/>
              </a:rPr>
              <a:t>根拠は</a:t>
            </a:r>
            <a:r>
              <a:rPr kumimoji="1" lang="en-US" altLang="ja-JP" sz="1200" kern="0" dirty="0">
                <a:solidFill>
                  <a:srgbClr val="3EAD92"/>
                </a:solidFill>
                <a:latin typeface="+mj-lt"/>
                <a:ea typeface="Meiryo UI" panose="020B0604030504040204" pitchFamily="50" charset="-128"/>
              </a:rPr>
              <a:t>XXX) × XX</a:t>
            </a:r>
            <a:r>
              <a:rPr kumimoji="1" lang="ja-JP" altLang="en-US" sz="1200" kern="0" dirty="0">
                <a:solidFill>
                  <a:srgbClr val="3EAD92"/>
                </a:solidFill>
                <a:latin typeface="+mj-lt"/>
                <a:ea typeface="Meiryo UI" panose="020B0604030504040204" pitchFamily="50" charset="-128"/>
              </a:rPr>
              <a:t>円</a:t>
            </a:r>
            <a:r>
              <a:rPr kumimoji="1" lang="en-US" altLang="ja-JP" sz="1200" kern="0" dirty="0">
                <a:solidFill>
                  <a:srgbClr val="3EAD92"/>
                </a:solidFill>
                <a:latin typeface="+mj-lt"/>
                <a:ea typeface="Meiryo UI" panose="020B0604030504040204" pitchFamily="50" charset="-128"/>
              </a:rPr>
              <a:t>/t</a:t>
            </a:r>
          </a:p>
        </p:txBody>
      </p:sp>
      <p:sp>
        <p:nvSpPr>
          <p:cNvPr id="7" name="Rectangle 2">
            <a:extLst>
              <a:ext uri="{FF2B5EF4-FFF2-40B4-BE49-F238E27FC236}">
                <a16:creationId xmlns:a16="http://schemas.microsoft.com/office/drawing/2014/main" id="{1CB2D18E-5714-C99D-C861-7A42D4F15B63}"/>
              </a:ext>
            </a:extLst>
          </p:cNvPr>
          <p:cNvSpPr/>
          <p:nvPr/>
        </p:nvSpPr>
        <p:spPr>
          <a:xfrm>
            <a:off x="3543854" y="3483587"/>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の販売価格が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9" name="Rectangle 45">
            <a:extLst>
              <a:ext uri="{FF2B5EF4-FFF2-40B4-BE49-F238E27FC236}">
                <a16:creationId xmlns:a16="http://schemas.microsoft.com/office/drawing/2014/main" id="{463031C7-4C95-86A8-9865-11978C259D1B}"/>
              </a:ext>
            </a:extLst>
          </p:cNvPr>
          <p:cNvSpPr/>
          <p:nvPr/>
        </p:nvSpPr>
        <p:spPr>
          <a:xfrm>
            <a:off x="3543854" y="1670644"/>
            <a:ext cx="407215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算出の根拠</a:t>
            </a:r>
          </a:p>
        </p:txBody>
      </p:sp>
      <p:sp>
        <p:nvSpPr>
          <p:cNvPr id="16" name="Rectangle 2">
            <a:extLst>
              <a:ext uri="{FF2B5EF4-FFF2-40B4-BE49-F238E27FC236}">
                <a16:creationId xmlns:a16="http://schemas.microsoft.com/office/drawing/2014/main" id="{52717315-DB50-F12C-C337-B52C67A9F132}"/>
              </a:ext>
            </a:extLst>
          </p:cNvPr>
          <p:cNvSpPr/>
          <p:nvPr/>
        </p:nvSpPr>
        <p:spPr>
          <a:xfrm>
            <a:off x="3543854" y="2738872"/>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kern="0">
                <a:solidFill>
                  <a:srgbClr val="575757"/>
                </a:solidFill>
                <a:latin typeface="+mj-lt"/>
                <a:ea typeface="Meiryo UI" panose="020B0604030504040204" pitchFamily="50" charset="-128"/>
              </a:rPr>
              <a:t>XX</a:t>
            </a: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定性効果が大きい場合は、それが重要である理由を補足</a:t>
            </a:r>
            <a:r>
              <a:rPr kumimoji="1" lang="en-US" altLang="ja-JP" sz="1200" kern="0">
                <a:solidFill>
                  <a:srgbClr val="3EAD92"/>
                </a:solidFill>
                <a:latin typeface="+mj-lt"/>
                <a:ea typeface="Meiryo UI" panose="020B0604030504040204" pitchFamily="50" charset="-128"/>
              </a:rPr>
              <a:t>)</a:t>
            </a:r>
          </a:p>
        </p:txBody>
      </p:sp>
      <p:sp>
        <p:nvSpPr>
          <p:cNvPr id="19" name="Rectangle 2">
            <a:extLst>
              <a:ext uri="{FF2B5EF4-FFF2-40B4-BE49-F238E27FC236}">
                <a16:creationId xmlns:a16="http://schemas.microsoft.com/office/drawing/2014/main" id="{6F2B4DE2-C5C9-DA75-1E43-772C99C6DAEE}"/>
              </a:ext>
            </a:extLst>
          </p:cNvPr>
          <p:cNvSpPr/>
          <p:nvPr/>
        </p:nvSpPr>
        <p:spPr>
          <a:xfrm>
            <a:off x="3543854" y="5043454"/>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のリース料金が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2" name="Rectangle 217">
            <a:extLst>
              <a:ext uri="{FF2B5EF4-FFF2-40B4-BE49-F238E27FC236}">
                <a16:creationId xmlns:a16="http://schemas.microsoft.com/office/drawing/2014/main" id="{99DBDD9A-B93B-FF84-6C09-63E7ECF9166B}"/>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3" name="Rectangle 217">
            <a:extLst>
              <a:ext uri="{FF2B5EF4-FFF2-40B4-BE49-F238E27FC236}">
                <a16:creationId xmlns:a16="http://schemas.microsoft.com/office/drawing/2014/main" id="{87360BE1-E749-4379-C965-7B18D090394A}"/>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2" name="正方形/長方形 8">
            <a:extLst>
              <a:ext uri="{FF2B5EF4-FFF2-40B4-BE49-F238E27FC236}">
                <a16:creationId xmlns:a16="http://schemas.microsoft.com/office/drawing/2014/main" id="{DF1A808B-6C53-6DB0-2811-9DB3894443A4}"/>
              </a:ext>
            </a:extLst>
          </p:cNvPr>
          <p:cNvSpPr/>
          <p:nvPr/>
        </p:nvSpPr>
        <p:spPr>
          <a:xfrm>
            <a:off x="3720969" y="214880"/>
            <a:ext cx="3833786" cy="744351"/>
          </a:xfrm>
          <a:prstGeom prst="wedgeRectCallout">
            <a:avLst>
              <a:gd name="adj1" fmla="val -32239"/>
              <a:gd name="adj2" fmla="val 150285"/>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a:solidFill>
                  <a:srgbClr val="575757"/>
                </a:solidFill>
                <a:latin typeface="Trebuchet MS"/>
                <a:ea typeface="Meiryo UI" panose="020B0604030504040204" pitchFamily="50" charset="-128"/>
                <a:sym typeface="Trebuchet MS" panose="020B0603020202020204" pitchFamily="34" charset="0"/>
              </a:rPr>
              <a:t>費用対効果に見合わなくとも、そのソリューションを導入することとなっている場合</a:t>
            </a:r>
            <a:r>
              <a:rPr lang="en-US" altLang="ja-JP" sz="1200">
                <a:solidFill>
                  <a:srgbClr val="575757"/>
                </a:solidFill>
                <a:latin typeface="Trebuchet MS"/>
                <a:ea typeface="Meiryo UI" panose="020B0604030504040204" pitchFamily="50" charset="-128"/>
                <a:sym typeface="Trebuchet MS" panose="020B0603020202020204" pitchFamily="34" charset="0"/>
              </a:rPr>
              <a:t>(= </a:t>
            </a:r>
            <a:r>
              <a:rPr lang="ja-JP" altLang="en-US" sz="1200">
                <a:solidFill>
                  <a:srgbClr val="575757"/>
                </a:solidFill>
                <a:latin typeface="Trebuchet MS"/>
                <a:ea typeface="Meiryo UI" panose="020B0604030504040204" pitchFamily="50" charset="-128"/>
                <a:sym typeface="Trebuchet MS" panose="020B0603020202020204" pitchFamily="34" charset="0"/>
              </a:rPr>
              <a:t>定性効果が大きい場合</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は、その根拠を定性効果の</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算出の根拠</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のボックス内に記載すること</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Tree>
    <p:extLst>
      <p:ext uri="{BB962C8B-B14F-4D97-AF65-F5344CB8AC3E}">
        <p14:creationId xmlns:p14="http://schemas.microsoft.com/office/powerpoint/2010/main" val="2874505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352BA-B247-047A-EE89-B1129BA4B263}"/>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24E42FB-185F-C5F5-D7E1-6D51675A9BCF}"/>
              </a:ext>
            </a:extLst>
          </p:cNvPr>
          <p:cNvGraphicFramePr>
            <a:graphicFrameLocks noChangeAspect="1"/>
          </p:cNvGraphicFramePr>
          <p:nvPr>
            <p:custDataLst>
              <p:tags r:id="rId1"/>
            </p:custDataLst>
            <p:extLst>
              <p:ext uri="{D42A27DB-BD31-4B8C-83A1-F6EECF244321}">
                <p14:modId xmlns:p14="http://schemas.microsoft.com/office/powerpoint/2010/main" val="186808142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6" imgW="395" imgH="396" progId="TCLayout.ActiveDocument.1">
                  <p:embed/>
                </p:oleObj>
              </mc:Choice>
              <mc:Fallback>
                <p:oleObj name="think-cell Slide" r:id="rId6" imgW="395" imgH="396" progId="TCLayout.ActiveDocument.1">
                  <p:embed/>
                  <p:pic>
                    <p:nvPicPr>
                      <p:cNvPr id="6" name="think-cell data - do not delete" hidden="1">
                        <a:extLst>
                          <a:ext uri="{FF2B5EF4-FFF2-40B4-BE49-F238E27FC236}">
                            <a16:creationId xmlns:a16="http://schemas.microsoft.com/office/drawing/2014/main" id="{F24E42FB-185F-C5F5-D7E1-6D51675A9BCF}"/>
                          </a:ext>
                        </a:extLst>
                      </p:cNvPr>
                      <p:cNvPicPr/>
                      <p:nvPr/>
                    </p:nvPicPr>
                    <p:blipFill>
                      <a:blip r:embed="rId7"/>
                      <a:stretch>
                        <a:fillRect/>
                      </a:stretch>
                    </p:blipFill>
                    <p:spPr>
                      <a:xfrm>
                        <a:off x="1290" y="644228"/>
                        <a:ext cx="1290" cy="1290"/>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8110A970-75AE-BC7F-F5C2-58D177F93D74}"/>
              </a:ext>
            </a:extLst>
          </p:cNvPr>
          <p:cNvSpPr>
            <a:spLocks noGrp="1"/>
          </p:cNvSpPr>
          <p:nvPr>
            <p:ph type="title"/>
          </p:nvPr>
        </p:nvSpPr>
        <p:spPr>
          <a:xfrm>
            <a:off x="199844" y="64185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期待効果</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資金計画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販売主体</a:t>
            </a:r>
            <a:endParaRPr kumimoji="1" lang="en-US">
              <a:solidFill>
                <a:srgbClr val="FE9341"/>
              </a:solidFill>
              <a:latin typeface="Trebuchet MS" panose="020B0603020202020204" pitchFamily="34" charset="0"/>
              <a:ea typeface="Meiryo UI" panose="020B0604030504040204" pitchFamily="50" charset="-128"/>
            </a:endParaRPr>
          </a:p>
        </p:txBody>
      </p:sp>
      <p:sp>
        <p:nvSpPr>
          <p:cNvPr id="7" name="テキスト ボックス 42">
            <a:extLst>
              <a:ext uri="{FF2B5EF4-FFF2-40B4-BE49-F238E27FC236}">
                <a16:creationId xmlns:a16="http://schemas.microsoft.com/office/drawing/2014/main" id="{671C03D0-72D5-38D2-B790-BEFF6ECCE19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defPPr>
              <a:defRPr lang="en-US"/>
            </a:defPPr>
            <a:lvl1pPr defTabSz="742950">
              <a:defRPr kumimoji="1" sz="1200">
                <a:solidFill>
                  <a:srgbClr val="575757"/>
                </a:solidFill>
                <a:latin typeface="Trebuchet MS" panose="020B0603020202020204" pitchFamily="34" charset="0"/>
                <a:ea typeface="Meiryo UI" panose="020B0604030504040204" pitchFamily="50" charset="-128"/>
              </a:defRPr>
            </a:lvl1pPr>
          </a:lstStyle>
          <a:p>
            <a:r>
              <a:rPr lang="en-US" altLang="ja-JP"/>
              <a:t>3</a:t>
            </a:r>
            <a:r>
              <a:rPr lang="ja-JP" altLang="en-US"/>
              <a:t>章：実装・横展開の計画</a:t>
            </a:r>
          </a:p>
        </p:txBody>
      </p:sp>
      <p:sp>
        <p:nvSpPr>
          <p:cNvPr id="28" name="Rectangle 3">
            <a:extLst>
              <a:ext uri="{FF2B5EF4-FFF2-40B4-BE49-F238E27FC236}">
                <a16:creationId xmlns:a16="http://schemas.microsoft.com/office/drawing/2014/main" id="{CE2BD7B7-6A85-ACA6-4BE8-2EC2E0CBF819}"/>
              </a:ext>
            </a:extLst>
          </p:cNvPr>
          <p:cNvSpPr/>
          <p:nvPr/>
        </p:nvSpPr>
        <p:spPr>
          <a:xfrm>
            <a:off x="201012" y="2658528"/>
            <a:ext cx="447495" cy="1432400"/>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費用</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5" name="Rectangle 3">
            <a:extLst>
              <a:ext uri="{FF2B5EF4-FFF2-40B4-BE49-F238E27FC236}">
                <a16:creationId xmlns:a16="http://schemas.microsoft.com/office/drawing/2014/main" id="{3B70EAFE-79D0-896A-C88C-2745AEF2AC85}"/>
              </a:ext>
            </a:extLst>
          </p:cNvPr>
          <p:cNvSpPr/>
          <p:nvPr/>
        </p:nvSpPr>
        <p:spPr>
          <a:xfrm>
            <a:off x="706605" y="3477543"/>
            <a:ext cx="1262654" cy="272355"/>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r>
              <a:rPr kumimoji="1" lang="ja-JP" altLang="en-US" sz="1300">
                <a:solidFill>
                  <a:srgbClr val="575757"/>
                </a:solidFill>
                <a:latin typeface="Trebuchet MS" panose="020B0603020202020204" pitchFamily="34" charset="0"/>
                <a:ea typeface="Meiryo UI" panose="020B0604030504040204" pitchFamily="50" charset="-128"/>
              </a:rPr>
              <a:t>件数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導入先数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7" name="Straight Connector 71">
            <a:extLst>
              <a:ext uri="{FF2B5EF4-FFF2-40B4-BE49-F238E27FC236}">
                <a16:creationId xmlns:a16="http://schemas.microsoft.com/office/drawing/2014/main" id="{3642A446-11E6-E773-0291-4151540EAB3F}"/>
              </a:ext>
            </a:extLst>
          </p:cNvPr>
          <p:cNvCxnSpPr>
            <a:cxnSpLocks/>
          </p:cNvCxnSpPr>
          <p:nvPr/>
        </p:nvCxnSpPr>
        <p:spPr>
          <a:xfrm>
            <a:off x="706604" y="3431921"/>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0" name="Rectangle 3">
            <a:extLst>
              <a:ext uri="{FF2B5EF4-FFF2-40B4-BE49-F238E27FC236}">
                <a16:creationId xmlns:a16="http://schemas.microsoft.com/office/drawing/2014/main" id="{3B477CCD-087F-43DE-0CCD-E261E2708B96}"/>
              </a:ext>
            </a:extLst>
          </p:cNvPr>
          <p:cNvSpPr/>
          <p:nvPr/>
        </p:nvSpPr>
        <p:spPr>
          <a:xfrm>
            <a:off x="706605" y="2658527"/>
            <a:ext cx="1262654" cy="318266"/>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イニシャル</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2" name="Rectangle 3">
            <a:extLst>
              <a:ext uri="{FF2B5EF4-FFF2-40B4-BE49-F238E27FC236}">
                <a16:creationId xmlns:a16="http://schemas.microsoft.com/office/drawing/2014/main" id="{529BA705-616A-BC19-86C4-359B4887DCC2}"/>
              </a:ext>
            </a:extLst>
          </p:cNvPr>
          <p:cNvSpPr/>
          <p:nvPr/>
        </p:nvSpPr>
        <p:spPr>
          <a:xfrm>
            <a:off x="706605" y="3068035"/>
            <a:ext cx="1262654" cy="318266"/>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ランニング</a:t>
            </a: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件</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605D0F05-31DA-0997-22EC-E6036CA7485F}"/>
              </a:ext>
            </a:extLst>
          </p:cNvPr>
          <p:cNvCxnSpPr>
            <a:cxnSpLocks/>
          </p:cNvCxnSpPr>
          <p:nvPr/>
        </p:nvCxnSpPr>
        <p:spPr>
          <a:xfrm>
            <a:off x="706604" y="302241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5" name="Straight Connector 71">
            <a:extLst>
              <a:ext uri="{FF2B5EF4-FFF2-40B4-BE49-F238E27FC236}">
                <a16:creationId xmlns:a16="http://schemas.microsoft.com/office/drawing/2014/main" id="{BBF32E7D-39B8-DE19-ACD4-6754B13B9004}"/>
              </a:ext>
            </a:extLst>
          </p:cNvPr>
          <p:cNvCxnSpPr>
            <a:cxnSpLocks/>
          </p:cNvCxnSpPr>
          <p:nvPr/>
        </p:nvCxnSpPr>
        <p:spPr>
          <a:xfrm>
            <a:off x="199847" y="4205025"/>
            <a:ext cx="5317452"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1" name="Rectangle 3">
            <a:extLst>
              <a:ext uri="{FF2B5EF4-FFF2-40B4-BE49-F238E27FC236}">
                <a16:creationId xmlns:a16="http://schemas.microsoft.com/office/drawing/2014/main" id="{65B9F6EF-1369-4383-616D-01BE208EBF64}"/>
              </a:ext>
            </a:extLst>
          </p:cNvPr>
          <p:cNvSpPr/>
          <p:nvPr/>
        </p:nvSpPr>
        <p:spPr>
          <a:xfrm>
            <a:off x="201012" y="4243681"/>
            <a:ext cx="447495" cy="2233965"/>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資金調達</a:t>
            </a:r>
            <a:endParaRPr kumimoji="1" lang="en-US" altLang="ja-JP" sz="130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方法</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66" name="Rectangle 3">
            <a:extLst>
              <a:ext uri="{FF2B5EF4-FFF2-40B4-BE49-F238E27FC236}">
                <a16:creationId xmlns:a16="http://schemas.microsoft.com/office/drawing/2014/main" id="{F7C2F0B7-8AB0-6844-37C2-C97CD433C971}"/>
              </a:ext>
            </a:extLst>
          </p:cNvPr>
          <p:cNvSpPr/>
          <p:nvPr/>
        </p:nvSpPr>
        <p:spPr>
          <a:xfrm>
            <a:off x="706605" y="4243680"/>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省</a:t>
            </a:r>
            <a:r>
              <a:rPr kumimoji="1" lang="en-US" altLang="ja-JP" sz="1138">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事業</a:t>
            </a:r>
            <a:br>
              <a:rPr kumimoji="1" lang="en-US" altLang="ja-JP" sz="1138">
                <a:solidFill>
                  <a:srgbClr val="3EAD92"/>
                </a:solidFill>
                <a:latin typeface="Trebuchet MS" panose="020B0603020202020204" pitchFamily="34" charset="0"/>
                <a:ea typeface="Meiryo UI" panose="020B0604030504040204" pitchFamily="50" charset="-128"/>
              </a:rPr>
            </a:br>
            <a:r>
              <a:rPr kumimoji="1" lang="ja-JP" altLang="en-US" sz="1138">
                <a:solidFill>
                  <a:srgbClr val="3EAD92"/>
                </a:solidFill>
                <a:latin typeface="Trebuchet MS" panose="020B0603020202020204" pitchFamily="34" charset="0"/>
                <a:ea typeface="Meiryo UI" panose="020B0604030504040204" pitchFamily="50" charset="-128"/>
              </a:rPr>
              <a:t>補助金</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300">
              <a:solidFill>
                <a:srgbClr val="FE9341"/>
              </a:solidFill>
              <a:latin typeface="Trebuchet MS" panose="020B0603020202020204" pitchFamily="34" charset="0"/>
              <a:ea typeface="Meiryo UI" panose="020B0604030504040204" pitchFamily="50" charset="-128"/>
            </a:endParaRPr>
          </a:p>
        </p:txBody>
      </p:sp>
      <p:sp>
        <p:nvSpPr>
          <p:cNvPr id="73" name="Rectangle 3">
            <a:extLst>
              <a:ext uri="{FF2B5EF4-FFF2-40B4-BE49-F238E27FC236}">
                <a16:creationId xmlns:a16="http://schemas.microsoft.com/office/drawing/2014/main" id="{3D3765ED-A516-3CAB-28B5-F956622B6BAB}"/>
              </a:ext>
            </a:extLst>
          </p:cNvPr>
          <p:cNvSpPr/>
          <p:nvPr/>
        </p:nvSpPr>
        <p:spPr>
          <a:xfrm>
            <a:off x="706605" y="5013101"/>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76" name="Rectangle 3">
            <a:extLst>
              <a:ext uri="{FF2B5EF4-FFF2-40B4-BE49-F238E27FC236}">
                <a16:creationId xmlns:a16="http://schemas.microsoft.com/office/drawing/2014/main" id="{D0DF0848-6821-BE90-C73C-696640A8168B}"/>
              </a:ext>
            </a:extLst>
          </p:cNvPr>
          <p:cNvSpPr/>
          <p:nvPr/>
        </p:nvSpPr>
        <p:spPr>
          <a:xfrm>
            <a:off x="706605" y="5782521"/>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85" name="Straight Connector 71">
            <a:extLst>
              <a:ext uri="{FF2B5EF4-FFF2-40B4-BE49-F238E27FC236}">
                <a16:creationId xmlns:a16="http://schemas.microsoft.com/office/drawing/2014/main" id="{2467785A-1FA7-0256-EBFF-CE8F5BD99CC4}"/>
              </a:ext>
            </a:extLst>
          </p:cNvPr>
          <p:cNvCxnSpPr>
            <a:cxnSpLocks/>
          </p:cNvCxnSpPr>
          <p:nvPr/>
        </p:nvCxnSpPr>
        <p:spPr>
          <a:xfrm>
            <a:off x="706604" y="4975953"/>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96" name="Straight Connector 71">
            <a:extLst>
              <a:ext uri="{FF2B5EF4-FFF2-40B4-BE49-F238E27FC236}">
                <a16:creationId xmlns:a16="http://schemas.microsoft.com/office/drawing/2014/main" id="{ED9EDF03-6E5F-1CEE-31FE-200298C50DB8}"/>
              </a:ext>
            </a:extLst>
          </p:cNvPr>
          <p:cNvCxnSpPr>
            <a:cxnSpLocks/>
          </p:cNvCxnSpPr>
          <p:nvPr/>
        </p:nvCxnSpPr>
        <p:spPr>
          <a:xfrm>
            <a:off x="706604" y="574537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AF074B0-9267-96BA-26D9-7328DE326AC3}"/>
              </a:ext>
            </a:extLst>
          </p:cNvPr>
          <p:cNvSpPr/>
          <p:nvPr/>
        </p:nvSpPr>
        <p:spPr>
          <a:xfrm>
            <a:off x="731877" y="4757100"/>
            <a:ext cx="1262654" cy="28871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資金調達方法を</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17C864BD-093A-9F04-1DA5-8BD4DD69EDB7}"/>
              </a:ext>
            </a:extLst>
          </p:cNvPr>
          <p:cNvSpPr/>
          <p:nvPr/>
        </p:nvSpPr>
        <p:spPr>
          <a:xfrm>
            <a:off x="4443308" y="30100"/>
            <a:ext cx="3191488" cy="500335"/>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000000"/>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各年度の費用小計に対して、経費を負担する主体を記載してください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補助金等の記載も含む</a:t>
            </a:r>
            <a:r>
              <a:rPr kumimoji="1" lang="en-US" altLang="ja-JP" sz="1200">
                <a:solidFill>
                  <a:srgbClr val="575757"/>
                </a:solidFill>
                <a:latin typeface="Trebuchet MS" panose="020B0603020202020204" pitchFamily="34" charset="0"/>
                <a:ea typeface="Meiryo UI" panose="020B0604030504040204" pitchFamily="50" charset="-128"/>
              </a:rPr>
              <a:t>)</a:t>
            </a:r>
          </a:p>
        </p:txBody>
      </p:sp>
      <p:sp>
        <p:nvSpPr>
          <p:cNvPr id="12" name="Rectangle 3">
            <a:extLst>
              <a:ext uri="{FF2B5EF4-FFF2-40B4-BE49-F238E27FC236}">
                <a16:creationId xmlns:a16="http://schemas.microsoft.com/office/drawing/2014/main" id="{F118A2A4-0499-DCB9-B03F-895D022ACA81}"/>
              </a:ext>
            </a:extLst>
          </p:cNvPr>
          <p:cNvSpPr/>
          <p:nvPr/>
        </p:nvSpPr>
        <p:spPr>
          <a:xfrm>
            <a:off x="201012" y="1378762"/>
            <a:ext cx="447495" cy="1228292"/>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3" name="Rectangle 3">
            <a:extLst>
              <a:ext uri="{FF2B5EF4-FFF2-40B4-BE49-F238E27FC236}">
                <a16:creationId xmlns:a16="http://schemas.microsoft.com/office/drawing/2014/main" id="{9AC0FF84-0246-B5AE-21FA-16D6F4847B7B}"/>
              </a:ext>
            </a:extLst>
          </p:cNvPr>
          <p:cNvSpPr/>
          <p:nvPr/>
        </p:nvSpPr>
        <p:spPr>
          <a:xfrm>
            <a:off x="648507" y="2247840"/>
            <a:ext cx="1320753" cy="36563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33" name="Rectangle 3">
            <a:extLst>
              <a:ext uri="{FF2B5EF4-FFF2-40B4-BE49-F238E27FC236}">
                <a16:creationId xmlns:a16="http://schemas.microsoft.com/office/drawing/2014/main" id="{5001B60C-E83B-4E0B-326E-CBD547FD513E}"/>
              </a:ext>
            </a:extLst>
          </p:cNvPr>
          <p:cNvSpPr/>
          <p:nvPr/>
        </p:nvSpPr>
        <p:spPr>
          <a:xfrm>
            <a:off x="706605" y="1378763"/>
            <a:ext cx="1262654" cy="358780"/>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件</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36" name="Straight Connector 71">
            <a:extLst>
              <a:ext uri="{FF2B5EF4-FFF2-40B4-BE49-F238E27FC236}">
                <a16:creationId xmlns:a16="http://schemas.microsoft.com/office/drawing/2014/main" id="{6EB94F81-363B-D389-6D6B-6CB02BF279FD}"/>
              </a:ext>
            </a:extLst>
          </p:cNvPr>
          <p:cNvCxnSpPr>
            <a:cxnSpLocks/>
          </p:cNvCxnSpPr>
          <p:nvPr/>
        </p:nvCxnSpPr>
        <p:spPr>
          <a:xfrm>
            <a:off x="706604" y="2231521"/>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1" name="Rectangle 3">
            <a:extLst>
              <a:ext uri="{FF2B5EF4-FFF2-40B4-BE49-F238E27FC236}">
                <a16:creationId xmlns:a16="http://schemas.microsoft.com/office/drawing/2014/main" id="{E0971DA6-4557-9108-E598-D4282FDE8360}"/>
              </a:ext>
            </a:extLst>
          </p:cNvPr>
          <p:cNvSpPr/>
          <p:nvPr/>
        </p:nvSpPr>
        <p:spPr>
          <a:xfrm>
            <a:off x="706605" y="1801192"/>
            <a:ext cx="1262654" cy="358780"/>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件数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導入先数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50" name="Rectangle 3">
            <a:extLst>
              <a:ext uri="{FF2B5EF4-FFF2-40B4-BE49-F238E27FC236}">
                <a16:creationId xmlns:a16="http://schemas.microsoft.com/office/drawing/2014/main" id="{61C55FA6-5A1E-A6B3-67B2-F0A0DF8BA593}"/>
              </a:ext>
            </a:extLst>
          </p:cNvPr>
          <p:cNvSpPr/>
          <p:nvPr/>
        </p:nvSpPr>
        <p:spPr>
          <a:xfrm>
            <a:off x="648507" y="3818577"/>
            <a:ext cx="1320753" cy="272355"/>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52" name="Straight Connector 71">
            <a:extLst>
              <a:ext uri="{FF2B5EF4-FFF2-40B4-BE49-F238E27FC236}">
                <a16:creationId xmlns:a16="http://schemas.microsoft.com/office/drawing/2014/main" id="{7619CB65-17E3-A6B4-72AB-484EE11D6A02}"/>
              </a:ext>
            </a:extLst>
          </p:cNvPr>
          <p:cNvCxnSpPr>
            <a:cxnSpLocks/>
          </p:cNvCxnSpPr>
          <p:nvPr/>
        </p:nvCxnSpPr>
        <p:spPr>
          <a:xfrm>
            <a:off x="706604" y="377295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57" name="Group 5">
            <a:extLst>
              <a:ext uri="{FF2B5EF4-FFF2-40B4-BE49-F238E27FC236}">
                <a16:creationId xmlns:a16="http://schemas.microsoft.com/office/drawing/2014/main" id="{4BD3D3FE-71B7-5ED9-32A1-2617E98DB0FA}"/>
              </a:ext>
            </a:extLst>
          </p:cNvPr>
          <p:cNvGrpSpPr>
            <a:grpSpLocks noChangeAspect="1"/>
          </p:cNvGrpSpPr>
          <p:nvPr/>
        </p:nvGrpSpPr>
        <p:grpSpPr>
          <a:xfrm>
            <a:off x="1262000" y="3345119"/>
            <a:ext cx="151864" cy="151864"/>
            <a:chOff x="4843364" y="3319364"/>
            <a:chExt cx="219273" cy="219273"/>
          </a:xfrm>
        </p:grpSpPr>
        <p:sp>
          <p:nvSpPr>
            <p:cNvPr id="58" name="Oval 18">
              <a:extLst>
                <a:ext uri="{FF2B5EF4-FFF2-40B4-BE49-F238E27FC236}">
                  <a16:creationId xmlns:a16="http://schemas.microsoft.com/office/drawing/2014/main" id="{1F54D898-6512-4F11-C8B0-83CB46E74157}"/>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59" name="Freeform 19">
              <a:extLst>
                <a:ext uri="{FF2B5EF4-FFF2-40B4-BE49-F238E27FC236}">
                  <a16:creationId xmlns:a16="http://schemas.microsoft.com/office/drawing/2014/main" id="{593EB30F-1630-F599-ECB8-6708B7B26B20}"/>
                </a:ext>
              </a:extLst>
            </p:cNvPr>
            <p:cNvSpPr>
              <a:spLocks/>
            </p:cNvSpPr>
            <p:nvPr/>
          </p:nvSpPr>
          <p:spPr bwMode="auto">
            <a:xfrm>
              <a:off x="4907856" y="3383856"/>
              <a:ext cx="90289" cy="90289"/>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grpSp>
        <p:nvGrpSpPr>
          <p:cNvPr id="60" name="Group 7">
            <a:extLst>
              <a:ext uri="{FF2B5EF4-FFF2-40B4-BE49-F238E27FC236}">
                <a16:creationId xmlns:a16="http://schemas.microsoft.com/office/drawing/2014/main" id="{74E6CD74-ED7C-4044-85EC-C7D6CDC03A91}"/>
              </a:ext>
            </a:extLst>
          </p:cNvPr>
          <p:cNvGrpSpPr>
            <a:grpSpLocks noChangeAspect="1"/>
          </p:cNvGrpSpPr>
          <p:nvPr/>
        </p:nvGrpSpPr>
        <p:grpSpPr>
          <a:xfrm>
            <a:off x="1262000" y="2922240"/>
            <a:ext cx="151864" cy="151864"/>
            <a:chOff x="4843364" y="3319364"/>
            <a:chExt cx="219273" cy="219273"/>
          </a:xfrm>
        </p:grpSpPr>
        <p:sp>
          <p:nvSpPr>
            <p:cNvPr id="61" name="Oval 6">
              <a:extLst>
                <a:ext uri="{FF2B5EF4-FFF2-40B4-BE49-F238E27FC236}">
                  <a16:creationId xmlns:a16="http://schemas.microsoft.com/office/drawing/2014/main" id="{608239D8-D84E-27C4-B0EF-534B1FA8D240}"/>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67" name="Freeform 7">
              <a:extLst>
                <a:ext uri="{FF2B5EF4-FFF2-40B4-BE49-F238E27FC236}">
                  <a16:creationId xmlns:a16="http://schemas.microsoft.com/office/drawing/2014/main" id="{39C604A5-D1B3-911E-4AF2-0A1E86A74474}"/>
                </a:ext>
              </a:extLst>
            </p:cNvPr>
            <p:cNvSpPr>
              <a:spLocks/>
            </p:cNvSpPr>
            <p:nvPr/>
          </p:nvSpPr>
          <p:spPr bwMode="auto">
            <a:xfrm>
              <a:off x="4893667" y="3369667"/>
              <a:ext cx="118665" cy="118665"/>
            </a:xfrm>
            <a:custGeom>
              <a:avLst/>
              <a:gdLst>
                <a:gd name="T0" fmla="*/ 50 w 92"/>
                <a:gd name="T1" fmla="*/ 0 h 92"/>
                <a:gd name="T2" fmla="*/ 41 w 92"/>
                <a:gd name="T3" fmla="*/ 0 h 92"/>
                <a:gd name="T4" fmla="*/ 41 w 92"/>
                <a:gd name="T5" fmla="*/ 42 h 92"/>
                <a:gd name="T6" fmla="*/ 0 w 92"/>
                <a:gd name="T7" fmla="*/ 42 h 92"/>
                <a:gd name="T8" fmla="*/ 0 w 92"/>
                <a:gd name="T9" fmla="*/ 51 h 92"/>
                <a:gd name="T10" fmla="*/ 41 w 92"/>
                <a:gd name="T11" fmla="*/ 51 h 92"/>
                <a:gd name="T12" fmla="*/ 41 w 92"/>
                <a:gd name="T13" fmla="*/ 92 h 92"/>
                <a:gd name="T14" fmla="*/ 50 w 92"/>
                <a:gd name="T15" fmla="*/ 92 h 92"/>
                <a:gd name="T16" fmla="*/ 50 w 92"/>
                <a:gd name="T17" fmla="*/ 51 h 92"/>
                <a:gd name="T18" fmla="*/ 92 w 92"/>
                <a:gd name="T19" fmla="*/ 51 h 92"/>
                <a:gd name="T20" fmla="*/ 92 w 92"/>
                <a:gd name="T21" fmla="*/ 42 h 92"/>
                <a:gd name="T22" fmla="*/ 50 w 92"/>
                <a:gd name="T23" fmla="*/ 42 h 92"/>
                <a:gd name="T24" fmla="*/ 50 w 92"/>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2">
                  <a:moveTo>
                    <a:pt x="50" y="0"/>
                  </a:moveTo>
                  <a:lnTo>
                    <a:pt x="41" y="0"/>
                  </a:lnTo>
                  <a:lnTo>
                    <a:pt x="41" y="42"/>
                  </a:lnTo>
                  <a:lnTo>
                    <a:pt x="0" y="42"/>
                  </a:lnTo>
                  <a:lnTo>
                    <a:pt x="0" y="51"/>
                  </a:lnTo>
                  <a:lnTo>
                    <a:pt x="41" y="51"/>
                  </a:lnTo>
                  <a:lnTo>
                    <a:pt x="41" y="92"/>
                  </a:lnTo>
                  <a:lnTo>
                    <a:pt x="50" y="92"/>
                  </a:lnTo>
                  <a:lnTo>
                    <a:pt x="50" y="51"/>
                  </a:lnTo>
                  <a:lnTo>
                    <a:pt x="92" y="51"/>
                  </a:lnTo>
                  <a:lnTo>
                    <a:pt x="92" y="42"/>
                  </a:lnTo>
                  <a:lnTo>
                    <a:pt x="50" y="42"/>
                  </a:lnTo>
                  <a:lnTo>
                    <a:pt x="50"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grpSp>
        <p:nvGrpSpPr>
          <p:cNvPr id="68" name="Group 5">
            <a:extLst>
              <a:ext uri="{FF2B5EF4-FFF2-40B4-BE49-F238E27FC236}">
                <a16:creationId xmlns:a16="http://schemas.microsoft.com/office/drawing/2014/main" id="{AD0B12F7-8438-0095-919F-E0A311110521}"/>
              </a:ext>
            </a:extLst>
          </p:cNvPr>
          <p:cNvGrpSpPr>
            <a:grpSpLocks noChangeAspect="1"/>
          </p:cNvGrpSpPr>
          <p:nvPr/>
        </p:nvGrpSpPr>
        <p:grpSpPr>
          <a:xfrm>
            <a:off x="1262000" y="1696543"/>
            <a:ext cx="151864" cy="151864"/>
            <a:chOff x="4843364" y="3319364"/>
            <a:chExt cx="219273" cy="219273"/>
          </a:xfrm>
        </p:grpSpPr>
        <p:sp>
          <p:nvSpPr>
            <p:cNvPr id="69" name="Oval 18">
              <a:extLst>
                <a:ext uri="{FF2B5EF4-FFF2-40B4-BE49-F238E27FC236}">
                  <a16:creationId xmlns:a16="http://schemas.microsoft.com/office/drawing/2014/main" id="{09DED11D-6F35-5C2B-DFF7-478ED26756AD}"/>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70" name="Freeform 19">
              <a:extLst>
                <a:ext uri="{FF2B5EF4-FFF2-40B4-BE49-F238E27FC236}">
                  <a16:creationId xmlns:a16="http://schemas.microsoft.com/office/drawing/2014/main" id="{5DD4BAD2-1A94-8929-CB78-BE02797E92AB}"/>
                </a:ext>
              </a:extLst>
            </p:cNvPr>
            <p:cNvSpPr>
              <a:spLocks/>
            </p:cNvSpPr>
            <p:nvPr/>
          </p:nvSpPr>
          <p:spPr bwMode="auto">
            <a:xfrm>
              <a:off x="4907856" y="3383856"/>
              <a:ext cx="90289" cy="90289"/>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sp>
        <p:nvSpPr>
          <p:cNvPr id="62" name="ValueChainStarter">
            <a:extLst>
              <a:ext uri="{FF2B5EF4-FFF2-40B4-BE49-F238E27FC236}">
                <a16:creationId xmlns:a16="http://schemas.microsoft.com/office/drawing/2014/main" id="{95AA2A0F-C303-B944-6252-4B3CC4BF3A39}"/>
              </a:ext>
            </a:extLst>
          </p:cNvPr>
          <p:cNvSpPr>
            <a:spLocks noChangeArrowheads="1"/>
          </p:cNvSpPr>
          <p:nvPr>
            <p:custDataLst>
              <p:tags r:id="rId2"/>
            </p:custDataLst>
          </p:nvPr>
        </p:nvSpPr>
        <p:spPr bwMode="gray">
          <a:xfrm>
            <a:off x="1984124" y="939941"/>
            <a:ext cx="1164855" cy="318499"/>
          </a:xfrm>
          <a:prstGeom prst="homePlate">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3" name="ValueChainHeader">
            <a:extLst>
              <a:ext uri="{FF2B5EF4-FFF2-40B4-BE49-F238E27FC236}">
                <a16:creationId xmlns:a16="http://schemas.microsoft.com/office/drawing/2014/main" id="{919E0566-E48B-22A1-9EA7-31163BC721ED}"/>
              </a:ext>
            </a:extLst>
          </p:cNvPr>
          <p:cNvSpPr>
            <a:spLocks noChangeArrowheads="1"/>
          </p:cNvSpPr>
          <p:nvPr>
            <p:custDataLst>
              <p:tags r:id="rId3"/>
            </p:custDataLst>
          </p:nvPr>
        </p:nvSpPr>
        <p:spPr bwMode="gray">
          <a:xfrm>
            <a:off x="3154381"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4" name="ValueChainHeader">
            <a:extLst>
              <a:ext uri="{FF2B5EF4-FFF2-40B4-BE49-F238E27FC236}">
                <a16:creationId xmlns:a16="http://schemas.microsoft.com/office/drawing/2014/main" id="{3D94A202-0C6D-AFE6-C904-90E20253C7D3}"/>
              </a:ext>
            </a:extLst>
          </p:cNvPr>
          <p:cNvSpPr>
            <a:spLocks noChangeArrowheads="1"/>
          </p:cNvSpPr>
          <p:nvPr>
            <p:custDataLst>
              <p:tags r:id="rId4"/>
            </p:custDataLst>
          </p:nvPr>
        </p:nvSpPr>
        <p:spPr bwMode="gray">
          <a:xfrm>
            <a:off x="4324639"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4" name="Rectangle 2">
            <a:extLst>
              <a:ext uri="{FF2B5EF4-FFF2-40B4-BE49-F238E27FC236}">
                <a16:creationId xmlns:a16="http://schemas.microsoft.com/office/drawing/2014/main" id="{3757A9CC-154E-4B20-185A-5DD23FC53AC0}"/>
              </a:ext>
            </a:extLst>
          </p:cNvPr>
          <p:cNvSpPr/>
          <p:nvPr/>
        </p:nvSpPr>
        <p:spPr>
          <a:xfrm>
            <a:off x="1984124" y="2658527"/>
            <a:ext cx="1164855" cy="318266"/>
          </a:xfrm>
          <a:prstGeom prst="rect">
            <a:avLst/>
          </a:prstGeom>
          <a:solidFill>
            <a:srgbClr val="CBE1EE"/>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5" name="Rectangle 2">
            <a:extLst>
              <a:ext uri="{FF2B5EF4-FFF2-40B4-BE49-F238E27FC236}">
                <a16:creationId xmlns:a16="http://schemas.microsoft.com/office/drawing/2014/main" id="{A7DE5990-56F2-3AB1-A0F3-A366C02A780B}"/>
              </a:ext>
            </a:extLst>
          </p:cNvPr>
          <p:cNvSpPr/>
          <p:nvPr/>
        </p:nvSpPr>
        <p:spPr>
          <a:xfrm>
            <a:off x="1984124"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6" name="Rectangle 2">
            <a:extLst>
              <a:ext uri="{FF2B5EF4-FFF2-40B4-BE49-F238E27FC236}">
                <a16:creationId xmlns:a16="http://schemas.microsoft.com/office/drawing/2014/main" id="{D5CA0A59-005C-D130-78C8-DDBF775F5DD0}"/>
              </a:ext>
            </a:extLst>
          </p:cNvPr>
          <p:cNvSpPr/>
          <p:nvPr/>
        </p:nvSpPr>
        <p:spPr>
          <a:xfrm>
            <a:off x="3154381"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7" name="Rectangle 2">
            <a:extLst>
              <a:ext uri="{FF2B5EF4-FFF2-40B4-BE49-F238E27FC236}">
                <a16:creationId xmlns:a16="http://schemas.microsoft.com/office/drawing/2014/main" id="{5087BE30-11A8-8F96-0BC7-51615DFDC8BA}"/>
              </a:ext>
            </a:extLst>
          </p:cNvPr>
          <p:cNvSpPr/>
          <p:nvPr/>
        </p:nvSpPr>
        <p:spPr>
          <a:xfrm>
            <a:off x="3154382" y="2658527"/>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8" name="Rectangle 2">
            <a:extLst>
              <a:ext uri="{FF2B5EF4-FFF2-40B4-BE49-F238E27FC236}">
                <a16:creationId xmlns:a16="http://schemas.microsoft.com/office/drawing/2014/main" id="{6114B0FC-6EB4-E89D-19DC-208E9A43520B}"/>
              </a:ext>
            </a:extLst>
          </p:cNvPr>
          <p:cNvSpPr/>
          <p:nvPr/>
        </p:nvSpPr>
        <p:spPr>
          <a:xfrm>
            <a:off x="4324639"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20" name="Rectangle 2">
            <a:extLst>
              <a:ext uri="{FF2B5EF4-FFF2-40B4-BE49-F238E27FC236}">
                <a16:creationId xmlns:a16="http://schemas.microsoft.com/office/drawing/2014/main" id="{462B9E7A-C52F-6CEB-309C-1BF1FAFA4963}"/>
              </a:ext>
            </a:extLst>
          </p:cNvPr>
          <p:cNvSpPr/>
          <p:nvPr/>
        </p:nvSpPr>
        <p:spPr>
          <a:xfrm>
            <a:off x="4324639" y="2658527"/>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02" name="Rectangle 3">
            <a:extLst>
              <a:ext uri="{FF2B5EF4-FFF2-40B4-BE49-F238E27FC236}">
                <a16:creationId xmlns:a16="http://schemas.microsoft.com/office/drawing/2014/main" id="{3DDE8722-0741-C267-14C4-3F56C14133E5}"/>
              </a:ext>
            </a:extLst>
          </p:cNvPr>
          <p:cNvSpPr/>
          <p:nvPr/>
        </p:nvSpPr>
        <p:spPr>
          <a:xfrm>
            <a:off x="1984124" y="4243680"/>
            <a:ext cx="1164855"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138">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万円</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138">
              <a:solidFill>
                <a:srgbClr val="FE9341"/>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97423F38-22EA-D03B-DDC9-485B3C872AC6}"/>
              </a:ext>
            </a:extLst>
          </p:cNvPr>
          <p:cNvSpPr/>
          <p:nvPr/>
        </p:nvSpPr>
        <p:spPr>
          <a:xfrm>
            <a:off x="1984124" y="4637709"/>
            <a:ext cx="1164855" cy="28871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資金の調達手段ごとに金額を記載すること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22" name="Rectangle 2">
            <a:extLst>
              <a:ext uri="{FF2B5EF4-FFF2-40B4-BE49-F238E27FC236}">
                <a16:creationId xmlns:a16="http://schemas.microsoft.com/office/drawing/2014/main" id="{9B9B4247-F5A8-0E09-DDCE-E0E7E0A30DD5}"/>
              </a:ext>
            </a:extLst>
          </p:cNvPr>
          <p:cNvSpPr/>
          <p:nvPr/>
        </p:nvSpPr>
        <p:spPr>
          <a:xfrm>
            <a:off x="3154381" y="4243680"/>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3" name="Rectangle 2">
            <a:extLst>
              <a:ext uri="{FF2B5EF4-FFF2-40B4-BE49-F238E27FC236}">
                <a16:creationId xmlns:a16="http://schemas.microsoft.com/office/drawing/2014/main" id="{A2549813-1AB4-EB58-23BC-71D5C793D02E}"/>
              </a:ext>
            </a:extLst>
          </p:cNvPr>
          <p:cNvSpPr/>
          <p:nvPr/>
        </p:nvSpPr>
        <p:spPr>
          <a:xfrm>
            <a:off x="4324639" y="4243680"/>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4" name="Rectangle 2">
            <a:extLst>
              <a:ext uri="{FF2B5EF4-FFF2-40B4-BE49-F238E27FC236}">
                <a16:creationId xmlns:a16="http://schemas.microsoft.com/office/drawing/2014/main" id="{00680C71-6447-C812-E735-4352F0A74E07}"/>
              </a:ext>
            </a:extLst>
          </p:cNvPr>
          <p:cNvSpPr/>
          <p:nvPr/>
        </p:nvSpPr>
        <p:spPr>
          <a:xfrm>
            <a:off x="3154381"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5" name="Rectangle 2">
            <a:extLst>
              <a:ext uri="{FF2B5EF4-FFF2-40B4-BE49-F238E27FC236}">
                <a16:creationId xmlns:a16="http://schemas.microsoft.com/office/drawing/2014/main" id="{433BFBF5-9C1A-221E-6074-E1FFDBF047EA}"/>
              </a:ext>
            </a:extLst>
          </p:cNvPr>
          <p:cNvSpPr/>
          <p:nvPr/>
        </p:nvSpPr>
        <p:spPr>
          <a:xfrm>
            <a:off x="4324639"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6" name="Rectangle 2">
            <a:extLst>
              <a:ext uri="{FF2B5EF4-FFF2-40B4-BE49-F238E27FC236}">
                <a16:creationId xmlns:a16="http://schemas.microsoft.com/office/drawing/2014/main" id="{3F6CCB10-37AB-D528-C574-9961D5E10553}"/>
              </a:ext>
            </a:extLst>
          </p:cNvPr>
          <p:cNvSpPr/>
          <p:nvPr/>
        </p:nvSpPr>
        <p:spPr>
          <a:xfrm>
            <a:off x="3154381"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7" name="Rectangle 2">
            <a:extLst>
              <a:ext uri="{FF2B5EF4-FFF2-40B4-BE49-F238E27FC236}">
                <a16:creationId xmlns:a16="http://schemas.microsoft.com/office/drawing/2014/main" id="{A4231253-E035-87C1-24BA-6CCC7B702F92}"/>
              </a:ext>
            </a:extLst>
          </p:cNvPr>
          <p:cNvSpPr/>
          <p:nvPr/>
        </p:nvSpPr>
        <p:spPr>
          <a:xfrm>
            <a:off x="4324639"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9" name="Rectangle 2">
            <a:extLst>
              <a:ext uri="{FF2B5EF4-FFF2-40B4-BE49-F238E27FC236}">
                <a16:creationId xmlns:a16="http://schemas.microsoft.com/office/drawing/2014/main" id="{3BAE6A9A-A50B-8DF6-7EC7-284F4B3A1050}"/>
              </a:ext>
            </a:extLst>
          </p:cNvPr>
          <p:cNvSpPr/>
          <p:nvPr/>
        </p:nvSpPr>
        <p:spPr>
          <a:xfrm>
            <a:off x="1984124"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1" name="Rectangle 2">
            <a:extLst>
              <a:ext uri="{FF2B5EF4-FFF2-40B4-BE49-F238E27FC236}">
                <a16:creationId xmlns:a16="http://schemas.microsoft.com/office/drawing/2014/main" id="{4DDA52D6-D09B-1DA9-4AC2-44D651F14007}"/>
              </a:ext>
            </a:extLst>
          </p:cNvPr>
          <p:cNvSpPr/>
          <p:nvPr/>
        </p:nvSpPr>
        <p:spPr>
          <a:xfrm>
            <a:off x="1984124"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8" name="Rectangle 2">
            <a:extLst>
              <a:ext uri="{FF2B5EF4-FFF2-40B4-BE49-F238E27FC236}">
                <a16:creationId xmlns:a16="http://schemas.microsoft.com/office/drawing/2014/main" id="{FBB1119F-2A48-6D6B-7C1F-D69686C9635A}"/>
              </a:ext>
            </a:extLst>
          </p:cNvPr>
          <p:cNvSpPr/>
          <p:nvPr/>
        </p:nvSpPr>
        <p:spPr>
          <a:xfrm>
            <a:off x="1984124"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39" name="Rectangle 2">
            <a:extLst>
              <a:ext uri="{FF2B5EF4-FFF2-40B4-BE49-F238E27FC236}">
                <a16:creationId xmlns:a16="http://schemas.microsoft.com/office/drawing/2014/main" id="{6374D138-58C0-A176-DCFB-EF7BCAD0D35D}"/>
              </a:ext>
            </a:extLst>
          </p:cNvPr>
          <p:cNvSpPr/>
          <p:nvPr/>
        </p:nvSpPr>
        <p:spPr>
          <a:xfrm>
            <a:off x="1984124" y="1378763"/>
            <a:ext cx="3505370" cy="358780"/>
          </a:xfrm>
          <a:prstGeom prst="rect">
            <a:avLst/>
          </a:prstGeom>
          <a:solidFill>
            <a:srgbClr val="CBE1EE"/>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2" name="Rectangle 2">
            <a:extLst>
              <a:ext uri="{FF2B5EF4-FFF2-40B4-BE49-F238E27FC236}">
                <a16:creationId xmlns:a16="http://schemas.microsoft.com/office/drawing/2014/main" id="{9E5E0D41-703A-63F7-0E3C-725FE2441030}"/>
              </a:ext>
            </a:extLst>
          </p:cNvPr>
          <p:cNvSpPr/>
          <p:nvPr/>
        </p:nvSpPr>
        <p:spPr>
          <a:xfrm>
            <a:off x="3154382"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4" name="Rectangle 2">
            <a:extLst>
              <a:ext uri="{FF2B5EF4-FFF2-40B4-BE49-F238E27FC236}">
                <a16:creationId xmlns:a16="http://schemas.microsoft.com/office/drawing/2014/main" id="{45920454-0DB2-41B6-8E1F-77ECA8A80C2D}"/>
              </a:ext>
            </a:extLst>
          </p:cNvPr>
          <p:cNvSpPr/>
          <p:nvPr/>
        </p:nvSpPr>
        <p:spPr>
          <a:xfrm>
            <a:off x="4324639"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6" name="Rectangle 2">
            <a:extLst>
              <a:ext uri="{FF2B5EF4-FFF2-40B4-BE49-F238E27FC236}">
                <a16:creationId xmlns:a16="http://schemas.microsoft.com/office/drawing/2014/main" id="{F66BB2BD-F40F-9981-7078-E4409E927B23}"/>
              </a:ext>
            </a:extLst>
          </p:cNvPr>
          <p:cNvSpPr/>
          <p:nvPr/>
        </p:nvSpPr>
        <p:spPr>
          <a:xfrm>
            <a:off x="1984124"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7" name="Rectangle 2">
            <a:extLst>
              <a:ext uri="{FF2B5EF4-FFF2-40B4-BE49-F238E27FC236}">
                <a16:creationId xmlns:a16="http://schemas.microsoft.com/office/drawing/2014/main" id="{A84761A4-BD07-9E36-7616-598946FD9F3A}"/>
              </a:ext>
            </a:extLst>
          </p:cNvPr>
          <p:cNvSpPr/>
          <p:nvPr/>
        </p:nvSpPr>
        <p:spPr>
          <a:xfrm>
            <a:off x="3154382"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8" name="Rectangle 2">
            <a:extLst>
              <a:ext uri="{FF2B5EF4-FFF2-40B4-BE49-F238E27FC236}">
                <a16:creationId xmlns:a16="http://schemas.microsoft.com/office/drawing/2014/main" id="{FDB3EBF6-CE0D-E86A-9C05-0F5D9DDF1AFB}"/>
              </a:ext>
            </a:extLst>
          </p:cNvPr>
          <p:cNvSpPr/>
          <p:nvPr/>
        </p:nvSpPr>
        <p:spPr>
          <a:xfrm>
            <a:off x="4324639"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3" name="Rectangle 2">
            <a:extLst>
              <a:ext uri="{FF2B5EF4-FFF2-40B4-BE49-F238E27FC236}">
                <a16:creationId xmlns:a16="http://schemas.microsoft.com/office/drawing/2014/main" id="{8FB6A2F4-195B-BD68-FCA5-6A338E40B15F}"/>
              </a:ext>
            </a:extLst>
          </p:cNvPr>
          <p:cNvSpPr/>
          <p:nvPr/>
        </p:nvSpPr>
        <p:spPr>
          <a:xfrm>
            <a:off x="1984124"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4" name="Rectangle 2">
            <a:extLst>
              <a:ext uri="{FF2B5EF4-FFF2-40B4-BE49-F238E27FC236}">
                <a16:creationId xmlns:a16="http://schemas.microsoft.com/office/drawing/2014/main" id="{5151C5B6-732E-6FD3-D720-2DB36FA67AC9}"/>
              </a:ext>
            </a:extLst>
          </p:cNvPr>
          <p:cNvSpPr/>
          <p:nvPr/>
        </p:nvSpPr>
        <p:spPr>
          <a:xfrm>
            <a:off x="3154381"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6" name="Rectangle 2">
            <a:extLst>
              <a:ext uri="{FF2B5EF4-FFF2-40B4-BE49-F238E27FC236}">
                <a16:creationId xmlns:a16="http://schemas.microsoft.com/office/drawing/2014/main" id="{89C93AA8-7CC1-B96E-3460-6EA8A74505A0}"/>
              </a:ext>
            </a:extLst>
          </p:cNvPr>
          <p:cNvSpPr/>
          <p:nvPr/>
        </p:nvSpPr>
        <p:spPr>
          <a:xfrm>
            <a:off x="4324639"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74" name="Straight Connector 55">
            <a:extLst>
              <a:ext uri="{FF2B5EF4-FFF2-40B4-BE49-F238E27FC236}">
                <a16:creationId xmlns:a16="http://schemas.microsoft.com/office/drawing/2014/main" id="{821D817A-9208-16C3-4506-F07996627D82}"/>
              </a:ext>
            </a:extLst>
          </p:cNvPr>
          <p:cNvCxnSpPr>
            <a:cxnSpLocks/>
          </p:cNvCxnSpPr>
          <p:nvPr/>
        </p:nvCxnSpPr>
        <p:spPr>
          <a:xfrm>
            <a:off x="5739358" y="1258440"/>
            <a:ext cx="19578" cy="484167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5" name="Group 59">
            <a:extLst>
              <a:ext uri="{FF2B5EF4-FFF2-40B4-BE49-F238E27FC236}">
                <a16:creationId xmlns:a16="http://schemas.microsoft.com/office/drawing/2014/main" id="{45205A5D-545D-DED4-42AE-5CC5D16EE67B}"/>
              </a:ext>
            </a:extLst>
          </p:cNvPr>
          <p:cNvGrpSpPr>
            <a:grpSpLocks noChangeAspect="1"/>
          </p:cNvGrpSpPr>
          <p:nvPr/>
        </p:nvGrpSpPr>
        <p:grpSpPr>
          <a:xfrm>
            <a:off x="5621140" y="3527186"/>
            <a:ext cx="256015" cy="264009"/>
            <a:chOff x="982662" y="1847850"/>
            <a:chExt cx="269875" cy="269875"/>
          </a:xfrm>
        </p:grpSpPr>
        <p:sp>
          <p:nvSpPr>
            <p:cNvPr id="77" name="Oval 50">
              <a:extLst>
                <a:ext uri="{FF2B5EF4-FFF2-40B4-BE49-F238E27FC236}">
                  <a16:creationId xmlns:a16="http://schemas.microsoft.com/office/drawing/2014/main" id="{BC9DEF97-8F88-DB82-9D95-5AF2FF74EF42}"/>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sp>
          <p:nvSpPr>
            <p:cNvPr id="78" name="Freeform 51">
              <a:extLst>
                <a:ext uri="{FF2B5EF4-FFF2-40B4-BE49-F238E27FC236}">
                  <a16:creationId xmlns:a16="http://schemas.microsoft.com/office/drawing/2014/main" id="{F8135DD2-BFD8-A4C0-D361-A976023163A4}"/>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grpSp>
      <p:grpSp>
        <p:nvGrpSpPr>
          <p:cNvPr id="79" name="グループ化 78">
            <a:extLst>
              <a:ext uri="{FF2B5EF4-FFF2-40B4-BE49-F238E27FC236}">
                <a16:creationId xmlns:a16="http://schemas.microsoft.com/office/drawing/2014/main" id="{97B4949E-0B7D-0C7F-22E3-4BCFD7EB46E4}"/>
              </a:ext>
            </a:extLst>
          </p:cNvPr>
          <p:cNvGrpSpPr/>
          <p:nvPr/>
        </p:nvGrpSpPr>
        <p:grpSpPr>
          <a:xfrm>
            <a:off x="5930657" y="1258439"/>
            <a:ext cx="3893110" cy="5141343"/>
            <a:chOff x="5882208" y="2431011"/>
            <a:chExt cx="3893110" cy="3952536"/>
          </a:xfrm>
        </p:grpSpPr>
        <p:sp>
          <p:nvSpPr>
            <p:cNvPr id="80" name="Rectangle 45">
              <a:extLst>
                <a:ext uri="{FF2B5EF4-FFF2-40B4-BE49-F238E27FC236}">
                  <a16:creationId xmlns:a16="http://schemas.microsoft.com/office/drawing/2014/main" id="{69107D43-2790-5913-C27B-D07852909543}"/>
                </a:ext>
              </a:extLst>
            </p:cNvPr>
            <p:cNvSpPr/>
            <p:nvPr/>
          </p:nvSpPr>
          <p:spPr>
            <a:xfrm>
              <a:off x="6303063" y="2431011"/>
              <a:ext cx="599579" cy="1057577"/>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販売主体</a:t>
              </a:r>
              <a:endParaRPr lang="en-US" altLang="ja-JP" sz="1100">
                <a:solidFill>
                  <a:srgbClr val="575757"/>
                </a:solidFill>
                <a:latin typeface="+mj-lt"/>
                <a:ea typeface="Meiryo UI" panose="020B0604030504040204" pitchFamily="50" charset="-128"/>
              </a:endParaRPr>
            </a:p>
          </p:txBody>
        </p:sp>
        <p:sp>
          <p:nvSpPr>
            <p:cNvPr id="81" name="Rectangle 2">
              <a:extLst>
                <a:ext uri="{FF2B5EF4-FFF2-40B4-BE49-F238E27FC236}">
                  <a16:creationId xmlns:a16="http://schemas.microsoft.com/office/drawing/2014/main" id="{E4D4FEA4-20D6-12B6-D0F3-85E05DE9D307}"/>
                </a:ext>
              </a:extLst>
            </p:cNvPr>
            <p:cNvSpPr/>
            <p:nvPr/>
          </p:nvSpPr>
          <p:spPr>
            <a:xfrm>
              <a:off x="7001099" y="2471497"/>
              <a:ext cx="2774219" cy="101709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社に導入することで、利益がでるため、</a:t>
              </a:r>
              <a:br>
                <a:rPr kumimoji="1" lang="en-US" altLang="ja-JP" sz="1200" kern="0">
                  <a:solidFill>
                    <a:srgbClr val="3EAD92"/>
                  </a:solidFill>
                  <a:latin typeface="+mj-lt"/>
                  <a:ea typeface="Meiryo UI" panose="020B0604030504040204" pitchFamily="50" charset="-128"/>
                </a:rPr>
              </a:b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年以内に黒字化可能な見込み</a:t>
              </a:r>
              <a:endParaRPr kumimoji="1" lang="en-US" altLang="ja-JP" sz="1200" kern="0">
                <a:solidFill>
                  <a:srgbClr val="3EAD92"/>
                </a:solidFill>
                <a:latin typeface="+mj-lt"/>
                <a:ea typeface="Meiryo UI" panose="020B0604030504040204" pitchFamily="50" charset="-128"/>
              </a:endParaRPr>
            </a:p>
          </p:txBody>
        </p:sp>
        <p:sp>
          <p:nvSpPr>
            <p:cNvPr id="82" name="Rectangle 3">
              <a:extLst>
                <a:ext uri="{FF2B5EF4-FFF2-40B4-BE49-F238E27FC236}">
                  <a16:creationId xmlns:a16="http://schemas.microsoft.com/office/drawing/2014/main" id="{A5501C01-48DE-D1F0-AC39-9FD79F9117DE}"/>
                </a:ext>
              </a:extLst>
            </p:cNvPr>
            <p:cNvSpPr/>
            <p:nvPr/>
          </p:nvSpPr>
          <p:spPr>
            <a:xfrm>
              <a:off x="5882209" y="2431013"/>
              <a:ext cx="373326" cy="105517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投資の妥当性</a:t>
              </a:r>
              <a:br>
                <a:rPr kumimoji="1" lang="en-US" altLang="ja-JP" sz="1200">
                  <a:solidFill>
                    <a:srgbClr val="575757"/>
                  </a:solidFill>
                  <a:latin typeface="+mj-lt"/>
                  <a:ea typeface="Meiryo UI" panose="020B0604030504040204" pitchFamily="50" charset="-128"/>
                </a:rPr>
              </a:br>
              <a:r>
                <a:rPr kumimoji="1" lang="en-US" altLang="ja-JP" sz="1200">
                  <a:solidFill>
                    <a:srgbClr val="575757"/>
                  </a:solidFill>
                  <a:latin typeface="+mj-lt"/>
                  <a:ea typeface="Meiryo UI" panose="020B0604030504040204" pitchFamily="50" charset="-128"/>
                </a:rPr>
                <a:t>(</a:t>
              </a:r>
              <a:r>
                <a:rPr kumimoji="1" lang="ja-JP" altLang="en-US" sz="1200">
                  <a:solidFill>
                    <a:srgbClr val="575757"/>
                  </a:solidFill>
                  <a:latin typeface="+mj-lt"/>
                  <a:ea typeface="Meiryo UI" panose="020B0604030504040204" pitchFamily="50" charset="-128"/>
                </a:rPr>
                <a:t>現時点見立て</a:t>
              </a:r>
              <a:r>
                <a:rPr kumimoji="1" lang="en-US" altLang="ja-JP" sz="1200">
                  <a:solidFill>
                    <a:srgbClr val="575757"/>
                  </a:solidFill>
                  <a:latin typeface="+mj-lt"/>
                  <a:ea typeface="Meiryo UI" panose="020B0604030504040204" pitchFamily="50" charset="-128"/>
                </a:rPr>
                <a:t>)</a:t>
              </a:r>
              <a:endParaRPr kumimoji="1" lang="en-US" altLang="en-US" sz="1200">
                <a:solidFill>
                  <a:srgbClr val="575757"/>
                </a:solidFill>
                <a:latin typeface="+mj-lt"/>
                <a:ea typeface="Meiryo UI" panose="020B0604030504040204" pitchFamily="50" charset="-128"/>
              </a:endParaRPr>
            </a:p>
          </p:txBody>
        </p:sp>
        <p:cxnSp>
          <p:nvCxnSpPr>
            <p:cNvPr id="83" name="Straight Connector 71">
              <a:extLst>
                <a:ext uri="{FF2B5EF4-FFF2-40B4-BE49-F238E27FC236}">
                  <a16:creationId xmlns:a16="http://schemas.microsoft.com/office/drawing/2014/main" id="{7DAE967F-317B-E59D-77B4-2E9BCA03CDCC}"/>
                </a:ext>
              </a:extLst>
            </p:cNvPr>
            <p:cNvCxnSpPr>
              <a:cxnSpLocks/>
            </p:cNvCxnSpPr>
            <p:nvPr/>
          </p:nvCxnSpPr>
          <p:spPr>
            <a:xfrm>
              <a:off x="5882208" y="3551724"/>
              <a:ext cx="3705755" cy="863"/>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4" name="Rectangle 3">
              <a:extLst>
                <a:ext uri="{FF2B5EF4-FFF2-40B4-BE49-F238E27FC236}">
                  <a16:creationId xmlns:a16="http://schemas.microsoft.com/office/drawing/2014/main" id="{FAD05CD6-47FE-C4E4-DA8F-674F4DBEF1F4}"/>
                </a:ext>
              </a:extLst>
            </p:cNvPr>
            <p:cNvSpPr/>
            <p:nvPr/>
          </p:nvSpPr>
          <p:spPr>
            <a:xfrm>
              <a:off x="5882211" y="3628931"/>
              <a:ext cx="373325" cy="275461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妥当性を高めるための目標</a:t>
              </a:r>
              <a:endParaRPr kumimoji="1" lang="en-US" altLang="en-US" sz="1200">
                <a:solidFill>
                  <a:srgbClr val="575757"/>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7181A0E9-80E2-362F-F635-B3E76BE56763}"/>
                </a:ext>
              </a:extLst>
            </p:cNvPr>
            <p:cNvSpPr/>
            <p:nvPr/>
          </p:nvSpPr>
          <p:spPr>
            <a:xfrm>
              <a:off x="6964356" y="3628931"/>
              <a:ext cx="2774219" cy="137695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によるソリューションの汎用化と、</a:t>
              </a:r>
              <a:br>
                <a:rPr kumimoji="1" lang="en-US" altLang="ja-JP" sz="1200" kern="0">
                  <a:solidFill>
                    <a:srgbClr val="3EAD92"/>
                  </a:solidFill>
                  <a:latin typeface="+mj-lt"/>
                  <a:ea typeface="Meiryo UI" panose="020B0604030504040204" pitchFamily="50" charset="-128"/>
                </a:rPr>
              </a:b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による利用料の削減が必要</a:t>
              </a:r>
              <a:endParaRPr kumimoji="1" lang="en-US" altLang="ja-JP" sz="1200" kern="0">
                <a:solidFill>
                  <a:srgbClr val="3EAD92"/>
                </a:solidFill>
                <a:latin typeface="+mj-lt"/>
                <a:ea typeface="Meiryo UI" panose="020B0604030504040204" pitchFamily="50" charset="-128"/>
              </a:endParaRPr>
            </a:p>
          </p:txBody>
        </p:sp>
        <p:sp>
          <p:nvSpPr>
            <p:cNvPr id="87" name="Rectangle 45">
              <a:extLst>
                <a:ext uri="{FF2B5EF4-FFF2-40B4-BE49-F238E27FC236}">
                  <a16:creationId xmlns:a16="http://schemas.microsoft.com/office/drawing/2014/main" id="{0B7F1D38-A6B6-6481-36A0-BA8070F2F0A9}"/>
                </a:ext>
              </a:extLst>
            </p:cNvPr>
            <p:cNvSpPr/>
            <p:nvPr/>
          </p:nvSpPr>
          <p:spPr>
            <a:xfrm>
              <a:off x="6303062" y="3628933"/>
              <a:ext cx="599579" cy="1376951"/>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目標</a:t>
              </a:r>
            </a:p>
          </p:txBody>
        </p:sp>
        <p:sp>
          <p:nvSpPr>
            <p:cNvPr id="88" name="Rectangle 45">
              <a:extLst>
                <a:ext uri="{FF2B5EF4-FFF2-40B4-BE49-F238E27FC236}">
                  <a16:creationId xmlns:a16="http://schemas.microsoft.com/office/drawing/2014/main" id="{FD12C257-1FE3-6744-058F-C5E3CC722968}"/>
                </a:ext>
              </a:extLst>
            </p:cNvPr>
            <p:cNvSpPr/>
            <p:nvPr/>
          </p:nvSpPr>
          <p:spPr>
            <a:xfrm>
              <a:off x="6303063" y="5168990"/>
              <a:ext cx="599579" cy="1214555"/>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アクション</a:t>
              </a:r>
            </a:p>
          </p:txBody>
        </p:sp>
        <p:sp>
          <p:nvSpPr>
            <p:cNvPr id="89" name="Rectangle 2">
              <a:extLst>
                <a:ext uri="{FF2B5EF4-FFF2-40B4-BE49-F238E27FC236}">
                  <a16:creationId xmlns:a16="http://schemas.microsoft.com/office/drawing/2014/main" id="{BA06153C-581A-DF28-A9BD-AB12E6088E00}"/>
                </a:ext>
              </a:extLst>
            </p:cNvPr>
            <p:cNvSpPr/>
            <p:nvPr/>
          </p:nvSpPr>
          <p:spPr>
            <a:xfrm>
              <a:off x="6964356" y="5168990"/>
              <a:ext cx="2774219" cy="12145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p:txBody>
        </p:sp>
        <p:cxnSp>
          <p:nvCxnSpPr>
            <p:cNvPr id="90" name="Straight Connector 71">
              <a:extLst>
                <a:ext uri="{FF2B5EF4-FFF2-40B4-BE49-F238E27FC236}">
                  <a16:creationId xmlns:a16="http://schemas.microsoft.com/office/drawing/2014/main" id="{7EBBA81E-1BCB-BFC9-6F55-EC724C507574}"/>
                </a:ext>
              </a:extLst>
            </p:cNvPr>
            <p:cNvCxnSpPr>
              <a:cxnSpLocks/>
            </p:cNvCxnSpPr>
            <p:nvPr/>
          </p:nvCxnSpPr>
          <p:spPr>
            <a:xfrm>
              <a:off x="6567555" y="5060733"/>
              <a:ext cx="3066292"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2" name="Rectangle 2">
            <a:extLst>
              <a:ext uri="{FF2B5EF4-FFF2-40B4-BE49-F238E27FC236}">
                <a16:creationId xmlns:a16="http://schemas.microsoft.com/office/drawing/2014/main" id="{F8025F96-B0A1-6423-BF5F-0DD27DEE3B0F}"/>
              </a:ext>
            </a:extLst>
          </p:cNvPr>
          <p:cNvSpPr/>
          <p:nvPr/>
        </p:nvSpPr>
        <p:spPr>
          <a:xfrm>
            <a:off x="4443308" y="1323230"/>
            <a:ext cx="1268245"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3" name="Oval 20">
            <a:extLst>
              <a:ext uri="{FF2B5EF4-FFF2-40B4-BE49-F238E27FC236}">
                <a16:creationId xmlns:a16="http://schemas.microsoft.com/office/drawing/2014/main" id="{00A73ADE-5AE6-91F4-C344-003DEF2C80B9}"/>
              </a:ext>
            </a:extLst>
          </p:cNvPr>
          <p:cNvSpPr>
            <a:spLocks noChangeAspect="1" noChangeArrowheads="1"/>
          </p:cNvSpPr>
          <p:nvPr/>
        </p:nvSpPr>
        <p:spPr bwMode="auto">
          <a:xfrm>
            <a:off x="1936841" y="129183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4" name="Rectangle 2">
            <a:extLst>
              <a:ext uri="{FF2B5EF4-FFF2-40B4-BE49-F238E27FC236}">
                <a16:creationId xmlns:a16="http://schemas.microsoft.com/office/drawing/2014/main" id="{29F2591D-D7E7-C20F-FA24-8C9D0DF30F56}"/>
              </a:ext>
            </a:extLst>
          </p:cNvPr>
          <p:cNvSpPr/>
          <p:nvPr/>
        </p:nvSpPr>
        <p:spPr>
          <a:xfrm>
            <a:off x="1984124" y="3047687"/>
            <a:ext cx="3505370" cy="358780"/>
          </a:xfrm>
          <a:prstGeom prst="rect">
            <a:avLst/>
          </a:prstGeom>
          <a:solidFill>
            <a:srgbClr val="CBE1EE"/>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5" name="Rectangle 2">
            <a:extLst>
              <a:ext uri="{FF2B5EF4-FFF2-40B4-BE49-F238E27FC236}">
                <a16:creationId xmlns:a16="http://schemas.microsoft.com/office/drawing/2014/main" id="{74A9B80F-7C4E-078C-22DF-751EB8D4982C}"/>
              </a:ext>
            </a:extLst>
          </p:cNvPr>
          <p:cNvSpPr/>
          <p:nvPr/>
        </p:nvSpPr>
        <p:spPr>
          <a:xfrm>
            <a:off x="4443308" y="2992154"/>
            <a:ext cx="1268245"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7" name="Oval 20">
            <a:extLst>
              <a:ext uri="{FF2B5EF4-FFF2-40B4-BE49-F238E27FC236}">
                <a16:creationId xmlns:a16="http://schemas.microsoft.com/office/drawing/2014/main" id="{D9B8F0BD-0A03-8205-C72B-8E43309198B1}"/>
              </a:ext>
            </a:extLst>
          </p:cNvPr>
          <p:cNvSpPr>
            <a:spLocks noChangeAspect="1" noChangeArrowheads="1"/>
          </p:cNvSpPr>
          <p:nvPr/>
        </p:nvSpPr>
        <p:spPr bwMode="auto">
          <a:xfrm>
            <a:off x="1936841" y="2960761"/>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8" name="Oval 20">
            <a:extLst>
              <a:ext uri="{FF2B5EF4-FFF2-40B4-BE49-F238E27FC236}">
                <a16:creationId xmlns:a16="http://schemas.microsoft.com/office/drawing/2014/main" id="{5892751B-0996-C99D-0DE5-AF1F5050FB11}"/>
              </a:ext>
            </a:extLst>
          </p:cNvPr>
          <p:cNvSpPr>
            <a:spLocks noChangeAspect="1" noChangeArrowheads="1"/>
          </p:cNvSpPr>
          <p:nvPr/>
        </p:nvSpPr>
        <p:spPr bwMode="auto">
          <a:xfrm>
            <a:off x="1936841" y="2561939"/>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5" name="Rectangle 217">
            <a:extLst>
              <a:ext uri="{FF2B5EF4-FFF2-40B4-BE49-F238E27FC236}">
                <a16:creationId xmlns:a16="http://schemas.microsoft.com/office/drawing/2014/main" id="{1EDDC95A-D242-9D28-B1AE-D3B4E308A0BA}"/>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17">
            <a:extLst>
              <a:ext uri="{FF2B5EF4-FFF2-40B4-BE49-F238E27FC236}">
                <a16:creationId xmlns:a16="http://schemas.microsoft.com/office/drawing/2014/main" id="{6AE9F3C2-8BFC-9D07-052A-A253B32026A6}"/>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9" name="Rectangle 2">
            <a:extLst>
              <a:ext uri="{FF2B5EF4-FFF2-40B4-BE49-F238E27FC236}">
                <a16:creationId xmlns:a16="http://schemas.microsoft.com/office/drawing/2014/main" id="{C36D1BCF-76C7-C257-1427-4A53D6642E52}"/>
              </a:ext>
            </a:extLst>
          </p:cNvPr>
          <p:cNvSpPr/>
          <p:nvPr/>
        </p:nvSpPr>
        <p:spPr>
          <a:xfrm>
            <a:off x="4186125" y="590733"/>
            <a:ext cx="1253548"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必要な年度分を記載すること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45" name="正方形/長方形 8">
            <a:extLst>
              <a:ext uri="{FF2B5EF4-FFF2-40B4-BE49-F238E27FC236}">
                <a16:creationId xmlns:a16="http://schemas.microsoft.com/office/drawing/2014/main" id="{1628531C-5A33-AAFB-2196-073BF45EEBF7}"/>
              </a:ext>
            </a:extLst>
          </p:cNvPr>
          <p:cNvSpPr/>
          <p:nvPr/>
        </p:nvSpPr>
        <p:spPr>
          <a:xfrm>
            <a:off x="5915113" y="616032"/>
            <a:ext cx="2589695" cy="762730"/>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b="1" u="sng" dirty="0">
                <a:solidFill>
                  <a:srgbClr val="E71C57"/>
                </a:solidFill>
                <a:latin typeface="Trebuchet MS"/>
                <a:ea typeface="Meiryo UI" panose="020B0604030504040204" pitchFamily="50" charset="-128"/>
                <a:sym typeface="Trebuchet MS" panose="020B0603020202020204" pitchFamily="34" charset="0"/>
              </a:rPr>
              <a:t>販売主体視点</a:t>
            </a:r>
            <a:r>
              <a:rPr lang="ja-JP" altLang="en-US" sz="1200" dirty="0">
                <a:solidFill>
                  <a:srgbClr val="575757"/>
                </a:solidFill>
                <a:latin typeface="Trebuchet MS"/>
                <a:ea typeface="Meiryo UI" panose="020B0604030504040204" pitchFamily="50" charset="-128"/>
                <a:sym typeface="Trebuchet MS" panose="020B0603020202020204" pitchFamily="34" charset="0"/>
              </a:rPr>
              <a:t>で記載ください</a:t>
            </a:r>
            <a:endParaRPr lang="en-US" altLang="ja-JP" sz="1200" dirty="0">
              <a:solidFill>
                <a:srgbClr val="575757"/>
              </a:solidFill>
              <a:latin typeface="Trebuchet MS"/>
              <a:ea typeface="Meiryo UI" panose="020B0604030504040204" pitchFamily="50" charset="-128"/>
              <a:sym typeface="Trebuchet MS" panose="020B0603020202020204" pitchFamily="34" charset="0"/>
            </a:endParaRPr>
          </a:p>
          <a:p>
            <a:pPr marL="87750" lvl="1" defTabSz="742950">
              <a:buClr>
                <a:srgbClr val="FF8222"/>
              </a:buClr>
              <a:defRPr/>
            </a:pPr>
            <a:r>
              <a:rPr lang="en-US" altLang="ja-JP" sz="1200" dirty="0">
                <a:solidFill>
                  <a:srgbClr val="575757"/>
                </a:solidFill>
                <a:latin typeface="Trebuchet MS"/>
                <a:ea typeface="Meiryo UI" panose="020B0604030504040204" pitchFamily="50" charset="-128"/>
                <a:sym typeface="Trebuchet MS" panose="020B0603020202020204" pitchFamily="34" charset="0"/>
              </a:rPr>
              <a:t>    ~     </a:t>
            </a:r>
            <a:r>
              <a:rPr lang="ja-JP" altLang="en-US" sz="1200" dirty="0">
                <a:solidFill>
                  <a:srgbClr val="575757"/>
                </a:solidFill>
                <a:latin typeface="Trebuchet MS"/>
                <a:ea typeface="Meiryo UI" panose="020B0604030504040204" pitchFamily="50" charset="-128"/>
                <a:sym typeface="Trebuchet MS" panose="020B0603020202020204" pitchFamily="34" charset="0"/>
              </a:rPr>
              <a:t>は次頁に詳細を記載</a:t>
            </a:r>
            <a:r>
              <a:rPr lang="en-US" altLang="ja-JP" sz="1200" dirty="0">
                <a:solidFill>
                  <a:srgbClr val="575757"/>
                </a:solidFill>
                <a:latin typeface="Trebuchet MS"/>
                <a:ea typeface="Meiryo UI" panose="020B0604030504040204" pitchFamily="50" charset="-128"/>
                <a:sym typeface="Trebuchet MS" panose="020B0603020202020204" pitchFamily="34" charset="0"/>
              </a:rPr>
              <a:t>(</a:t>
            </a:r>
            <a:r>
              <a:rPr lang="ja-JP" altLang="en-US" sz="1200" dirty="0">
                <a:solidFill>
                  <a:srgbClr val="575757"/>
                </a:solidFill>
                <a:latin typeface="Trebuchet MS"/>
                <a:ea typeface="Meiryo UI" panose="020B0604030504040204" pitchFamily="50" charset="-128"/>
                <a:sym typeface="Trebuchet MS" panose="020B0603020202020204" pitchFamily="34" charset="0"/>
              </a:rPr>
              <a:t>年度ごとに替わる場合は、それぞれ分けて記載</a:t>
            </a:r>
            <a:r>
              <a:rPr lang="en-US" altLang="ja-JP" sz="1200" dirty="0">
                <a:solidFill>
                  <a:srgbClr val="575757"/>
                </a:solidFill>
                <a:latin typeface="Trebuchet MS"/>
                <a:ea typeface="Meiryo UI" panose="020B0604030504040204" pitchFamily="50" charset="-128"/>
                <a:sym typeface="Trebuchet MS" panose="020B0603020202020204" pitchFamily="34" charset="0"/>
              </a:rPr>
              <a:t>)</a:t>
            </a:r>
          </a:p>
          <a:p>
            <a:pPr marL="87750" lvl="1" defTabSz="742950">
              <a:buClr>
                <a:srgbClr val="FF8222"/>
              </a:buClr>
              <a:defRPr/>
            </a:pPr>
            <a:r>
              <a:rPr lang="ja-JP" altLang="en-US" sz="1200" dirty="0">
                <a:solidFill>
                  <a:srgbClr val="575757"/>
                </a:solidFill>
                <a:ea typeface="Meiryo UI" panose="020B0604030504040204" pitchFamily="50" charset="-128"/>
                <a:sym typeface="Trebuchet MS" panose="020B0603020202020204" pitchFamily="34" charset="0"/>
              </a:rPr>
              <a:t>次頁との数値の一致を確認すること</a:t>
            </a:r>
          </a:p>
        </p:txBody>
      </p:sp>
      <p:sp>
        <p:nvSpPr>
          <p:cNvPr id="99" name="Oval 20">
            <a:extLst>
              <a:ext uri="{FF2B5EF4-FFF2-40B4-BE49-F238E27FC236}">
                <a16:creationId xmlns:a16="http://schemas.microsoft.com/office/drawing/2014/main" id="{ACD00304-D5C2-E0DB-A026-344F5BC6C3DC}"/>
              </a:ext>
            </a:extLst>
          </p:cNvPr>
          <p:cNvSpPr>
            <a:spLocks noChangeAspect="1" noChangeArrowheads="1"/>
          </p:cNvSpPr>
          <p:nvPr/>
        </p:nvSpPr>
        <p:spPr bwMode="auto">
          <a:xfrm>
            <a:off x="5993832" y="811782"/>
            <a:ext cx="163434"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0" name="Oval 20">
            <a:extLst>
              <a:ext uri="{FF2B5EF4-FFF2-40B4-BE49-F238E27FC236}">
                <a16:creationId xmlns:a16="http://schemas.microsoft.com/office/drawing/2014/main" id="{62360E83-8E88-D3EA-D557-233548D79BED}"/>
              </a:ext>
            </a:extLst>
          </p:cNvPr>
          <p:cNvSpPr>
            <a:spLocks noChangeAspect="1" noChangeArrowheads="1"/>
          </p:cNvSpPr>
          <p:nvPr/>
        </p:nvSpPr>
        <p:spPr bwMode="auto">
          <a:xfrm>
            <a:off x="6290045" y="811782"/>
            <a:ext cx="163434"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1" name="Rectangle 2">
            <a:extLst>
              <a:ext uri="{FF2B5EF4-FFF2-40B4-BE49-F238E27FC236}">
                <a16:creationId xmlns:a16="http://schemas.microsoft.com/office/drawing/2014/main" id="{89232BE4-5F95-A72A-6DD7-4EC99F7715E9}"/>
              </a:ext>
            </a:extLst>
          </p:cNvPr>
          <p:cNvSpPr/>
          <p:nvPr/>
        </p:nvSpPr>
        <p:spPr>
          <a:xfrm>
            <a:off x="1598515" y="6315055"/>
            <a:ext cx="3138586" cy="316219"/>
          </a:xfrm>
          <a:prstGeom prst="wedgeRectCallout">
            <a:avLst>
              <a:gd name="adj1" fmla="val -3687"/>
              <a:gd name="adj2" fmla="val -151782"/>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dirty="0">
                <a:solidFill>
                  <a:srgbClr val="575757"/>
                </a:solidFill>
                <a:latin typeface="Trebuchet MS" panose="020B0603020202020204" pitchFamily="34" charset="0"/>
                <a:ea typeface="Meiryo UI" panose="020B0604030504040204" pitchFamily="50" charset="-128"/>
              </a:rPr>
              <a:t>対象年度・税抜</a:t>
            </a:r>
            <a:r>
              <a:rPr kumimoji="1" lang="en-US" altLang="ja-JP" sz="1138" dirty="0">
                <a:solidFill>
                  <a:srgbClr val="575757"/>
                </a:solidFill>
                <a:latin typeface="Trebuchet MS" panose="020B0603020202020204" pitchFamily="34" charset="0"/>
                <a:ea typeface="Meiryo UI" panose="020B0604030504040204" pitchFamily="50" charset="-128"/>
              </a:rPr>
              <a:t>/</a:t>
            </a:r>
            <a:r>
              <a:rPr kumimoji="1" lang="ja-JP" altLang="en-US" sz="1138" dirty="0">
                <a:solidFill>
                  <a:srgbClr val="575757"/>
                </a:solidFill>
                <a:latin typeface="Trebuchet MS" panose="020B0603020202020204" pitchFamily="34" charset="0"/>
                <a:ea typeface="Meiryo UI" panose="020B0604030504040204" pitchFamily="50" charset="-128"/>
              </a:rPr>
              <a:t>税込表示の整合性に注意すること</a:t>
            </a:r>
            <a:endParaRPr kumimoji="1" lang="en-US" altLang="ja-JP" sz="1138" dirty="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3119902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C1FFD-65A6-2A5E-4618-CB2ED92FB8C6}"/>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D24F1116-4130-BE18-3E06-E73D8677EDC2}"/>
              </a:ext>
            </a:extLst>
          </p:cNvPr>
          <p:cNvGraphicFramePr>
            <a:graphicFrameLocks noChangeAspect="1"/>
          </p:cNvGraphicFramePr>
          <p:nvPr>
            <p:custDataLst>
              <p:tags r:id="rId1"/>
            </p:custDataLst>
            <p:extLst>
              <p:ext uri="{D42A27DB-BD31-4B8C-83A1-F6EECF244321}">
                <p14:modId xmlns:p14="http://schemas.microsoft.com/office/powerpoint/2010/main" val="2508816409"/>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4" name="think-cell data - do not delete" hidden="1">
                        <a:extLst>
                          <a:ext uri="{FF2B5EF4-FFF2-40B4-BE49-F238E27FC236}">
                            <a16:creationId xmlns:a16="http://schemas.microsoft.com/office/drawing/2014/main" id="{D24F1116-4130-BE18-3E06-E73D8677EDC2}"/>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108" name="Rectangle 2">
            <a:extLst>
              <a:ext uri="{FF2B5EF4-FFF2-40B4-BE49-F238E27FC236}">
                <a16:creationId xmlns:a16="http://schemas.microsoft.com/office/drawing/2014/main" id="{1CFF0BB2-1C2B-05DE-1F2F-FEC4F7B4F841}"/>
              </a:ext>
            </a:extLst>
          </p:cNvPr>
          <p:cNvSpPr/>
          <p:nvPr/>
        </p:nvSpPr>
        <p:spPr>
          <a:xfrm>
            <a:off x="8540467" y="2072210"/>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09" name="Rectangle 2">
            <a:extLst>
              <a:ext uri="{FF2B5EF4-FFF2-40B4-BE49-F238E27FC236}">
                <a16:creationId xmlns:a16="http://schemas.microsoft.com/office/drawing/2014/main" id="{FE210E2F-7265-50B7-96B1-9BA434040DEE}"/>
              </a:ext>
            </a:extLst>
          </p:cNvPr>
          <p:cNvSpPr/>
          <p:nvPr/>
        </p:nvSpPr>
        <p:spPr>
          <a:xfrm>
            <a:off x="8540467" y="3509042"/>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0" name="Rectangle 2">
            <a:extLst>
              <a:ext uri="{FF2B5EF4-FFF2-40B4-BE49-F238E27FC236}">
                <a16:creationId xmlns:a16="http://schemas.microsoft.com/office/drawing/2014/main" id="{4AB74D27-551B-98C1-7766-D34840ADED8A}"/>
              </a:ext>
            </a:extLst>
          </p:cNvPr>
          <p:cNvSpPr/>
          <p:nvPr/>
        </p:nvSpPr>
        <p:spPr>
          <a:xfrm>
            <a:off x="8540467" y="5049977"/>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59" name="タイトル 16">
            <a:extLst>
              <a:ext uri="{FF2B5EF4-FFF2-40B4-BE49-F238E27FC236}">
                <a16:creationId xmlns:a16="http://schemas.microsoft.com/office/drawing/2014/main" id="{ACED54F2-B507-AECE-6FB8-DFB56FD26C0F}"/>
              </a:ext>
            </a:extLst>
          </p:cNvPr>
          <p:cNvSpPr>
            <a:spLocks noGrp="1"/>
          </p:cNvSpPr>
          <p:nvPr>
            <p:ph type="title"/>
          </p:nvPr>
        </p:nvSpPr>
        <p:spPr>
          <a:xfrm>
            <a:off x="199845" y="622801"/>
            <a:ext cx="9195378" cy="540148"/>
          </a:xfrm>
        </p:spPr>
        <p:txBody>
          <a:bodyPr vert="horz" wrap="square" lIns="0" tIns="0" rIns="0" bIns="0" rtlCol="0" anchor="t">
            <a:noAutofit/>
          </a:bodyPr>
          <a:lstStyle/>
          <a:p>
            <a:pPr>
              <a:tabLst>
                <a:tab pos="288925" algn="l"/>
              </a:tabLst>
            </a:pPr>
            <a:r>
              <a:rPr kumimoji="1" lang="en-US" altLang="ja-JP">
                <a:solidFill>
                  <a:srgbClr val="FE9341"/>
                </a:solidFill>
                <a:ea typeface="Meiryo UI" panose="020B0604030504040204" pitchFamily="50" charset="-128"/>
              </a:rPr>
              <a:t>	</a:t>
            </a:r>
            <a:r>
              <a:rPr kumimoji="1" lang="ja-JP" altLang="en-US">
                <a:solidFill>
                  <a:srgbClr val="FE9341"/>
                </a:solidFill>
                <a:ea typeface="Meiryo UI" panose="020B0604030504040204" pitchFamily="50" charset="-128"/>
              </a:rPr>
              <a:t>期待効果の根拠</a:t>
            </a:r>
            <a:r>
              <a:rPr kumimoji="1" lang="en-US" altLang="ja-JP">
                <a:solidFill>
                  <a:srgbClr val="FE9341"/>
                </a:solidFill>
                <a:ea typeface="Meiryo UI" panose="020B0604030504040204" pitchFamily="50" charset="-128"/>
              </a:rPr>
              <a:t>_</a:t>
            </a:r>
            <a:r>
              <a:rPr kumimoji="1" lang="ja-JP" altLang="en-US">
                <a:solidFill>
                  <a:srgbClr val="FE9341"/>
                </a:solidFill>
                <a:ea typeface="Meiryo UI" panose="020B0604030504040204" pitchFamily="50" charset="-128"/>
              </a:rPr>
              <a:t>販売主体</a:t>
            </a:r>
            <a:br>
              <a:rPr kumimoji="1" lang="en-US" altLang="ja-JP">
                <a:solidFill>
                  <a:srgbClr val="FE9341"/>
                </a:solidFill>
                <a:ea typeface="Meiryo UI" panose="020B0604030504040204" pitchFamily="50" charset="-128"/>
              </a:rPr>
            </a:br>
            <a:endParaRPr kumimoji="1" lang="ja-JP" altLang="en-US" sz="1300">
              <a:solidFill>
                <a:srgbClr val="575757"/>
              </a:solidFill>
              <a:ea typeface="Meiryo UI" panose="020B0604030504040204" pitchFamily="50" charset="-128"/>
            </a:endParaRPr>
          </a:p>
        </p:txBody>
      </p:sp>
      <p:sp>
        <p:nvSpPr>
          <p:cNvPr id="70" name="テキスト ボックス 42">
            <a:extLst>
              <a:ext uri="{FF2B5EF4-FFF2-40B4-BE49-F238E27FC236}">
                <a16:creationId xmlns:a16="http://schemas.microsoft.com/office/drawing/2014/main" id="{DA08339A-C43F-8496-948B-C88543E41E8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latin typeface="+mj-lt"/>
                <a:ea typeface="Meiryo UI" panose="020B0604030504040204" pitchFamily="50" charset="-128"/>
              </a:rPr>
              <a:t>実装・横展開の計画</a:t>
            </a:r>
          </a:p>
        </p:txBody>
      </p:sp>
      <p:sp>
        <p:nvSpPr>
          <p:cNvPr id="10" name="Rectangle 82">
            <a:extLst>
              <a:ext uri="{FF2B5EF4-FFF2-40B4-BE49-F238E27FC236}">
                <a16:creationId xmlns:a16="http://schemas.microsoft.com/office/drawing/2014/main" id="{6CCE46AF-F822-887B-814B-3B0BAABD980F}"/>
              </a:ext>
            </a:extLst>
          </p:cNvPr>
          <p:cNvSpPr/>
          <p:nvPr/>
        </p:nvSpPr>
        <p:spPr>
          <a:xfrm>
            <a:off x="199844" y="1209023"/>
            <a:ext cx="634273" cy="289795"/>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mj-lt"/>
                <a:ea typeface="Meiryo UI" panose="020B0604030504040204" pitchFamily="50" charset="-128"/>
                <a:sym typeface="Trebuchet MS" panose="020B0603020202020204" pitchFamily="34" charset="0"/>
              </a:rPr>
              <a:t>販売主体</a:t>
            </a:r>
            <a:endParaRPr kumimoji="1" lang="en-US" altLang="ja-JP" sz="1300">
              <a:solidFill>
                <a:prstClr val="white"/>
              </a:solidFill>
              <a:latin typeface="+mj-lt"/>
              <a:ea typeface="Meiryo UI" panose="020B0604030504040204" pitchFamily="50" charset="-128"/>
              <a:sym typeface="Trebuchet MS" panose="020B0603020202020204" pitchFamily="34" charset="0"/>
            </a:endParaRPr>
          </a:p>
        </p:txBody>
      </p:sp>
      <p:sp>
        <p:nvSpPr>
          <p:cNvPr id="21" name="Rectangle 43">
            <a:extLst>
              <a:ext uri="{FF2B5EF4-FFF2-40B4-BE49-F238E27FC236}">
                <a16:creationId xmlns:a16="http://schemas.microsoft.com/office/drawing/2014/main" id="{3A2312B7-12E8-4A94-E4F0-15406227AAE8}"/>
              </a:ext>
            </a:extLst>
          </p:cNvPr>
          <p:cNvSpPr/>
          <p:nvPr/>
        </p:nvSpPr>
        <p:spPr>
          <a:xfrm>
            <a:off x="833974" y="1209023"/>
            <a:ext cx="3226070" cy="289795"/>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mj-lt"/>
                <a:ea typeface="Meiryo UI" panose="020B0604030504040204" pitchFamily="50" charset="-128"/>
              </a:rPr>
              <a:t>XX</a:t>
            </a:r>
          </a:p>
        </p:txBody>
      </p:sp>
      <p:cxnSp>
        <p:nvCxnSpPr>
          <p:cNvPr id="30" name="Straight Connector 71">
            <a:extLst>
              <a:ext uri="{FF2B5EF4-FFF2-40B4-BE49-F238E27FC236}">
                <a16:creationId xmlns:a16="http://schemas.microsoft.com/office/drawing/2014/main" id="{A7C07812-5F54-0F0E-B933-D8B63AEBDC88}"/>
              </a:ext>
            </a:extLst>
          </p:cNvPr>
          <p:cNvCxnSpPr>
            <a:cxnSpLocks/>
          </p:cNvCxnSpPr>
          <p:nvPr/>
        </p:nvCxnSpPr>
        <p:spPr>
          <a:xfrm flipV="1">
            <a:off x="199844" y="3419615"/>
            <a:ext cx="9195380"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Connector 71">
            <a:extLst>
              <a:ext uri="{FF2B5EF4-FFF2-40B4-BE49-F238E27FC236}">
                <a16:creationId xmlns:a16="http://schemas.microsoft.com/office/drawing/2014/main" id="{A82C4C68-961F-4678-8E10-FBE9D22E7EAB}"/>
              </a:ext>
            </a:extLst>
          </p:cNvPr>
          <p:cNvCxnSpPr>
            <a:cxnSpLocks/>
          </p:cNvCxnSpPr>
          <p:nvPr/>
        </p:nvCxnSpPr>
        <p:spPr>
          <a:xfrm>
            <a:off x="520935" y="4973228"/>
            <a:ext cx="8874289"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ectangle 3">
            <a:extLst>
              <a:ext uri="{FF2B5EF4-FFF2-40B4-BE49-F238E27FC236}">
                <a16:creationId xmlns:a16="http://schemas.microsoft.com/office/drawing/2014/main" id="{7E41CB38-4BA9-0AF3-B73E-892384C85D82}"/>
              </a:ext>
            </a:extLst>
          </p:cNvPr>
          <p:cNvSpPr/>
          <p:nvPr/>
        </p:nvSpPr>
        <p:spPr>
          <a:xfrm>
            <a:off x="199844" y="3492698"/>
            <a:ext cx="321091" cy="2985606"/>
          </a:xfrm>
          <a:prstGeom prst="rect">
            <a:avLst/>
          </a:prstGeom>
          <a:solidFill>
            <a:srgbClr val="FFB47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費用</a:t>
            </a:r>
            <a:endParaRPr kumimoji="1" lang="en-US" altLang="en-US" sz="1200">
              <a:solidFill>
                <a:srgbClr val="575757"/>
              </a:solidFill>
              <a:latin typeface="+mj-lt"/>
              <a:ea typeface="Meiryo UI" panose="020B0604030504040204" pitchFamily="50" charset="-128"/>
            </a:endParaRPr>
          </a:p>
        </p:txBody>
      </p:sp>
      <p:sp>
        <p:nvSpPr>
          <p:cNvPr id="35" name="Rectangle 3">
            <a:extLst>
              <a:ext uri="{FF2B5EF4-FFF2-40B4-BE49-F238E27FC236}">
                <a16:creationId xmlns:a16="http://schemas.microsoft.com/office/drawing/2014/main" id="{9D16D7D6-6594-4C41-E93E-0A42ED507BB8}"/>
              </a:ext>
            </a:extLst>
          </p:cNvPr>
          <p:cNvSpPr/>
          <p:nvPr/>
        </p:nvSpPr>
        <p:spPr>
          <a:xfrm>
            <a:off x="199844" y="2043757"/>
            <a:ext cx="321091" cy="132837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効果</a:t>
            </a:r>
            <a:endParaRPr kumimoji="1" lang="en-US" altLang="en-US" sz="1200">
              <a:solidFill>
                <a:srgbClr val="575757"/>
              </a:solidFill>
              <a:latin typeface="+mj-lt"/>
              <a:ea typeface="Meiryo UI" panose="020B0604030504040204" pitchFamily="50" charset="-128"/>
            </a:endParaRPr>
          </a:p>
        </p:txBody>
      </p:sp>
      <p:sp>
        <p:nvSpPr>
          <p:cNvPr id="36" name="Rectangle 3">
            <a:extLst>
              <a:ext uri="{FF2B5EF4-FFF2-40B4-BE49-F238E27FC236}">
                <a16:creationId xmlns:a16="http://schemas.microsoft.com/office/drawing/2014/main" id="{8B6A2D94-3A68-1A89-86D7-1B036BB842BC}"/>
              </a:ext>
            </a:extLst>
          </p:cNvPr>
          <p:cNvSpPr/>
          <p:nvPr/>
        </p:nvSpPr>
        <p:spPr>
          <a:xfrm>
            <a:off x="550901" y="3487812"/>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イニシャル</a:t>
            </a:r>
            <a:endParaRPr kumimoji="1" lang="en-US" altLang="en-US" sz="1200">
              <a:solidFill>
                <a:srgbClr val="575757"/>
              </a:solidFill>
              <a:latin typeface="+mj-lt"/>
              <a:ea typeface="Meiryo UI" panose="020B0604030504040204" pitchFamily="50" charset="-128"/>
            </a:endParaRPr>
          </a:p>
        </p:txBody>
      </p:sp>
      <p:sp>
        <p:nvSpPr>
          <p:cNvPr id="37" name="Rectangle 3">
            <a:extLst>
              <a:ext uri="{FF2B5EF4-FFF2-40B4-BE49-F238E27FC236}">
                <a16:creationId xmlns:a16="http://schemas.microsoft.com/office/drawing/2014/main" id="{26EA6B9E-FD15-D5C1-697A-D593835C2586}"/>
              </a:ext>
            </a:extLst>
          </p:cNvPr>
          <p:cNvSpPr/>
          <p:nvPr/>
        </p:nvSpPr>
        <p:spPr>
          <a:xfrm>
            <a:off x="558379" y="5008974"/>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ランニング</a:t>
            </a:r>
            <a:endParaRPr kumimoji="1" lang="en-US" altLang="en-US" sz="1200">
              <a:solidFill>
                <a:srgbClr val="575757"/>
              </a:solidFill>
              <a:latin typeface="+mj-lt"/>
              <a:ea typeface="Meiryo UI" panose="020B0604030504040204" pitchFamily="50" charset="-128"/>
            </a:endParaRPr>
          </a:p>
        </p:txBody>
      </p:sp>
      <p:sp>
        <p:nvSpPr>
          <p:cNvPr id="58" name="Rectangle 2">
            <a:extLst>
              <a:ext uri="{FF2B5EF4-FFF2-40B4-BE49-F238E27FC236}">
                <a16:creationId xmlns:a16="http://schemas.microsoft.com/office/drawing/2014/main" id="{53E2073D-613B-6FA8-4578-5C246E8F4F7F}"/>
              </a:ext>
            </a:extLst>
          </p:cNvPr>
          <p:cNvSpPr/>
          <p:nvPr/>
        </p:nvSpPr>
        <p:spPr>
          <a:xfrm>
            <a:off x="7691036"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p:txBody>
      </p:sp>
      <p:sp>
        <p:nvSpPr>
          <p:cNvPr id="71" name="Rectangle 3">
            <a:extLst>
              <a:ext uri="{FF2B5EF4-FFF2-40B4-BE49-F238E27FC236}">
                <a16:creationId xmlns:a16="http://schemas.microsoft.com/office/drawing/2014/main" id="{FDC82575-25B2-E751-5C92-211C9C18014E}"/>
              </a:ext>
            </a:extLst>
          </p:cNvPr>
          <p:cNvSpPr/>
          <p:nvPr/>
        </p:nvSpPr>
        <p:spPr>
          <a:xfrm>
            <a:off x="550901" y="2043757"/>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定量 </a:t>
            </a:r>
            <a:br>
              <a:rPr kumimoji="1" lang="en-US" altLang="ja-JP" sz="1200">
                <a:solidFill>
                  <a:srgbClr val="575757"/>
                </a:solidFill>
                <a:latin typeface="+mj-lt"/>
                <a:ea typeface="Meiryo UI" panose="020B0604030504040204" pitchFamily="50" charset="-128"/>
              </a:rPr>
            </a:br>
            <a:endParaRPr kumimoji="1" lang="en-US" altLang="ja-JP" sz="1000">
              <a:solidFill>
                <a:srgbClr val="575757"/>
              </a:solidFill>
              <a:latin typeface="+mj-lt"/>
              <a:ea typeface="Meiryo UI" panose="020B0604030504040204" pitchFamily="50" charset="-128"/>
            </a:endParaRPr>
          </a:p>
        </p:txBody>
      </p:sp>
      <p:sp>
        <p:nvSpPr>
          <p:cNvPr id="72" name="Rectangle 3">
            <a:extLst>
              <a:ext uri="{FF2B5EF4-FFF2-40B4-BE49-F238E27FC236}">
                <a16:creationId xmlns:a16="http://schemas.microsoft.com/office/drawing/2014/main" id="{C0C4D54C-3689-697D-CC2B-67FD6225433D}"/>
              </a:ext>
            </a:extLst>
          </p:cNvPr>
          <p:cNvSpPr/>
          <p:nvPr/>
        </p:nvSpPr>
        <p:spPr>
          <a:xfrm>
            <a:off x="550901" y="2738872"/>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定性</a:t>
            </a:r>
            <a:endParaRPr kumimoji="1" lang="en-US" altLang="ja-JP" sz="1000">
              <a:solidFill>
                <a:srgbClr val="575757"/>
              </a:solidFill>
              <a:latin typeface="+mj-lt"/>
              <a:ea typeface="Meiryo UI" panose="020B0604030504040204" pitchFamily="50" charset="-128"/>
            </a:endParaRPr>
          </a:p>
        </p:txBody>
      </p:sp>
      <p:sp>
        <p:nvSpPr>
          <p:cNvPr id="76" name="Rectangle 2">
            <a:extLst>
              <a:ext uri="{FF2B5EF4-FFF2-40B4-BE49-F238E27FC236}">
                <a16:creationId xmlns:a16="http://schemas.microsoft.com/office/drawing/2014/main" id="{62905C8B-CBF0-F9FE-94FC-B4E18994CC46}"/>
              </a:ext>
            </a:extLst>
          </p:cNvPr>
          <p:cNvSpPr/>
          <p:nvPr/>
        </p:nvSpPr>
        <p:spPr>
          <a:xfrm>
            <a:off x="8531783"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79" name="Rectangle 2">
            <a:extLst>
              <a:ext uri="{FF2B5EF4-FFF2-40B4-BE49-F238E27FC236}">
                <a16:creationId xmlns:a16="http://schemas.microsoft.com/office/drawing/2014/main" id="{589BD808-28CB-6D57-9A5C-3161CC9E384B}"/>
              </a:ext>
            </a:extLst>
          </p:cNvPr>
          <p:cNvSpPr/>
          <p:nvPr/>
        </p:nvSpPr>
        <p:spPr>
          <a:xfrm>
            <a:off x="7691036"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0" name="Rectangle 2">
            <a:extLst>
              <a:ext uri="{FF2B5EF4-FFF2-40B4-BE49-F238E27FC236}">
                <a16:creationId xmlns:a16="http://schemas.microsoft.com/office/drawing/2014/main" id="{A5919CAF-36BF-15F2-503A-0DAF3DFA2063}"/>
              </a:ext>
            </a:extLst>
          </p:cNvPr>
          <p:cNvSpPr/>
          <p:nvPr/>
        </p:nvSpPr>
        <p:spPr>
          <a:xfrm>
            <a:off x="8531783"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1" name="Rectangle 2">
            <a:extLst>
              <a:ext uri="{FF2B5EF4-FFF2-40B4-BE49-F238E27FC236}">
                <a16:creationId xmlns:a16="http://schemas.microsoft.com/office/drawing/2014/main" id="{4E947601-96DA-2D2F-73C7-A6E9EFA49D57}"/>
              </a:ext>
            </a:extLst>
          </p:cNvPr>
          <p:cNvSpPr/>
          <p:nvPr/>
        </p:nvSpPr>
        <p:spPr>
          <a:xfrm>
            <a:off x="7694248"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2" name="Rectangle 2">
            <a:extLst>
              <a:ext uri="{FF2B5EF4-FFF2-40B4-BE49-F238E27FC236}">
                <a16:creationId xmlns:a16="http://schemas.microsoft.com/office/drawing/2014/main" id="{882965A7-8F4F-ED77-DD8F-01EF04426BAC}"/>
              </a:ext>
            </a:extLst>
          </p:cNvPr>
          <p:cNvSpPr/>
          <p:nvPr/>
        </p:nvSpPr>
        <p:spPr>
          <a:xfrm>
            <a:off x="8547667"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48" name="Rectangle 2">
            <a:extLst>
              <a:ext uri="{FF2B5EF4-FFF2-40B4-BE49-F238E27FC236}">
                <a16:creationId xmlns:a16="http://schemas.microsoft.com/office/drawing/2014/main" id="{445D7CF6-8936-E639-8E7D-0F35F6C5AC21}"/>
              </a:ext>
            </a:extLst>
          </p:cNvPr>
          <p:cNvSpPr/>
          <p:nvPr/>
        </p:nvSpPr>
        <p:spPr>
          <a:xfrm>
            <a:off x="1157179" y="2043756"/>
            <a:ext cx="1270636"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リース料金</a:t>
            </a:r>
            <a:endParaRPr kumimoji="1" lang="en-US" altLang="ja-JP" sz="1200" kern="0">
              <a:solidFill>
                <a:srgbClr val="3EAD92"/>
              </a:solidFill>
              <a:latin typeface="+mj-lt"/>
              <a:ea typeface="Meiryo UI" panose="020B0604030504040204" pitchFamily="50" charset="-128"/>
            </a:endParaRPr>
          </a:p>
        </p:txBody>
      </p:sp>
      <p:sp>
        <p:nvSpPr>
          <p:cNvPr id="52" name="Rectangle 2">
            <a:extLst>
              <a:ext uri="{FF2B5EF4-FFF2-40B4-BE49-F238E27FC236}">
                <a16:creationId xmlns:a16="http://schemas.microsoft.com/office/drawing/2014/main" id="{E35A71D8-4E8C-D639-1D6D-CC4CD8F037C6}"/>
              </a:ext>
            </a:extLst>
          </p:cNvPr>
          <p:cNvSpPr/>
          <p:nvPr/>
        </p:nvSpPr>
        <p:spPr>
          <a:xfrm>
            <a:off x="1157179" y="3493761"/>
            <a:ext cx="1270636"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機器</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55" name="Rectangle 2">
            <a:extLst>
              <a:ext uri="{FF2B5EF4-FFF2-40B4-BE49-F238E27FC236}">
                <a16:creationId xmlns:a16="http://schemas.microsoft.com/office/drawing/2014/main" id="{0A3053F9-CF16-41FF-5EF5-531C4CF67BDF}"/>
              </a:ext>
            </a:extLst>
          </p:cNvPr>
          <p:cNvSpPr/>
          <p:nvPr/>
        </p:nvSpPr>
        <p:spPr>
          <a:xfrm>
            <a:off x="2525602" y="2043757"/>
            <a:ext cx="92397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p:txBody>
      </p:sp>
      <p:sp>
        <p:nvSpPr>
          <p:cNvPr id="57" name="Rectangle 2">
            <a:extLst>
              <a:ext uri="{FF2B5EF4-FFF2-40B4-BE49-F238E27FC236}">
                <a16:creationId xmlns:a16="http://schemas.microsoft.com/office/drawing/2014/main" id="{9E834478-E46B-68F4-F427-47307D0B3088}"/>
              </a:ext>
            </a:extLst>
          </p:cNvPr>
          <p:cNvSpPr/>
          <p:nvPr/>
        </p:nvSpPr>
        <p:spPr>
          <a:xfrm>
            <a:off x="2525602" y="3483587"/>
            <a:ext cx="92397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77" name="Rectangle 2">
            <a:extLst>
              <a:ext uri="{FF2B5EF4-FFF2-40B4-BE49-F238E27FC236}">
                <a16:creationId xmlns:a16="http://schemas.microsoft.com/office/drawing/2014/main" id="{B8B8F0D1-C3B2-6AAD-C266-336026CFACCE}"/>
              </a:ext>
            </a:extLst>
          </p:cNvPr>
          <p:cNvSpPr/>
          <p:nvPr/>
        </p:nvSpPr>
        <p:spPr>
          <a:xfrm>
            <a:off x="1157179" y="2738872"/>
            <a:ext cx="1270636"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78" name="Rectangle 2">
            <a:extLst>
              <a:ext uri="{FF2B5EF4-FFF2-40B4-BE49-F238E27FC236}">
                <a16:creationId xmlns:a16="http://schemas.microsoft.com/office/drawing/2014/main" id="{7DA1C7B5-E747-6165-4588-F9660CCBF411}"/>
              </a:ext>
            </a:extLst>
          </p:cNvPr>
          <p:cNvSpPr/>
          <p:nvPr/>
        </p:nvSpPr>
        <p:spPr>
          <a:xfrm>
            <a:off x="2525602" y="2738872"/>
            <a:ext cx="92397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3" name="Rectangle 2">
            <a:extLst>
              <a:ext uri="{FF2B5EF4-FFF2-40B4-BE49-F238E27FC236}">
                <a16:creationId xmlns:a16="http://schemas.microsoft.com/office/drawing/2014/main" id="{A4858946-CECA-698A-B2BA-54B6710B7A0D}"/>
              </a:ext>
            </a:extLst>
          </p:cNvPr>
          <p:cNvSpPr/>
          <p:nvPr/>
        </p:nvSpPr>
        <p:spPr>
          <a:xfrm>
            <a:off x="1157179" y="5053628"/>
            <a:ext cx="1270636"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メンテナンス費</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84" name="Rectangle 2">
            <a:extLst>
              <a:ext uri="{FF2B5EF4-FFF2-40B4-BE49-F238E27FC236}">
                <a16:creationId xmlns:a16="http://schemas.microsoft.com/office/drawing/2014/main" id="{38F43434-DC92-9410-95F7-2280D17B253F}"/>
              </a:ext>
            </a:extLst>
          </p:cNvPr>
          <p:cNvSpPr/>
          <p:nvPr/>
        </p:nvSpPr>
        <p:spPr>
          <a:xfrm>
            <a:off x="2525602" y="5043454"/>
            <a:ext cx="92397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5" name="Rectangle 2">
            <a:extLst>
              <a:ext uri="{FF2B5EF4-FFF2-40B4-BE49-F238E27FC236}">
                <a16:creationId xmlns:a16="http://schemas.microsoft.com/office/drawing/2014/main" id="{94A06C09-32B3-D6C8-BF7D-1FF08C16E1EC}"/>
              </a:ext>
            </a:extLst>
          </p:cNvPr>
          <p:cNvSpPr/>
          <p:nvPr/>
        </p:nvSpPr>
        <p:spPr>
          <a:xfrm>
            <a:off x="7694248"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24</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61F288C5-B51F-1386-E562-34942DF39399}"/>
              </a:ext>
            </a:extLst>
          </p:cNvPr>
          <p:cNvSpPr/>
          <p:nvPr/>
        </p:nvSpPr>
        <p:spPr>
          <a:xfrm>
            <a:off x="8547667"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9" name="Oval 20">
            <a:extLst>
              <a:ext uri="{FF2B5EF4-FFF2-40B4-BE49-F238E27FC236}">
                <a16:creationId xmlns:a16="http://schemas.microsoft.com/office/drawing/2014/main" id="{05679AD3-6291-3770-8AC0-E0048FCA05B7}"/>
              </a:ext>
            </a:extLst>
          </p:cNvPr>
          <p:cNvSpPr>
            <a:spLocks noChangeAspect="1" noChangeArrowheads="1"/>
          </p:cNvSpPr>
          <p:nvPr/>
        </p:nvSpPr>
        <p:spPr bwMode="auto">
          <a:xfrm>
            <a:off x="9274814" y="1977642"/>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0" name="Oval 20">
            <a:extLst>
              <a:ext uri="{FF2B5EF4-FFF2-40B4-BE49-F238E27FC236}">
                <a16:creationId xmlns:a16="http://schemas.microsoft.com/office/drawing/2014/main" id="{BD8D2534-65AE-87A2-2F6B-A2229D384262}"/>
              </a:ext>
            </a:extLst>
          </p:cNvPr>
          <p:cNvSpPr>
            <a:spLocks noChangeAspect="1" noChangeArrowheads="1"/>
          </p:cNvSpPr>
          <p:nvPr/>
        </p:nvSpPr>
        <p:spPr bwMode="auto">
          <a:xfrm>
            <a:off x="9274813" y="4963753"/>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1" name="Oval 20">
            <a:extLst>
              <a:ext uri="{FF2B5EF4-FFF2-40B4-BE49-F238E27FC236}">
                <a16:creationId xmlns:a16="http://schemas.microsoft.com/office/drawing/2014/main" id="{FEFD8101-BCA9-721B-2C1C-F76A471CEAB4}"/>
              </a:ext>
            </a:extLst>
          </p:cNvPr>
          <p:cNvSpPr>
            <a:spLocks noChangeAspect="1" noChangeArrowheads="1"/>
          </p:cNvSpPr>
          <p:nvPr/>
        </p:nvSpPr>
        <p:spPr bwMode="auto">
          <a:xfrm>
            <a:off x="9274813" y="3420862"/>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2" name="正方形/長方形 8">
            <a:extLst>
              <a:ext uri="{FF2B5EF4-FFF2-40B4-BE49-F238E27FC236}">
                <a16:creationId xmlns:a16="http://schemas.microsoft.com/office/drawing/2014/main" id="{6283FAC1-839E-039F-1FA4-A357C744FA2C}"/>
              </a:ext>
            </a:extLst>
          </p:cNvPr>
          <p:cNvSpPr/>
          <p:nvPr/>
        </p:nvSpPr>
        <p:spPr>
          <a:xfrm>
            <a:off x="4693652" y="31180"/>
            <a:ext cx="3021200" cy="384422"/>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は前頁と同様の数字が入る</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
        <p:nvSpPr>
          <p:cNvPr id="5" name="Oval 20">
            <a:extLst>
              <a:ext uri="{FF2B5EF4-FFF2-40B4-BE49-F238E27FC236}">
                <a16:creationId xmlns:a16="http://schemas.microsoft.com/office/drawing/2014/main" id="{56B74917-F8EA-4641-34FF-2430D19F4805}"/>
              </a:ext>
            </a:extLst>
          </p:cNvPr>
          <p:cNvSpPr>
            <a:spLocks noChangeAspect="1" noChangeArrowheads="1"/>
          </p:cNvSpPr>
          <p:nvPr/>
        </p:nvSpPr>
        <p:spPr bwMode="auto">
          <a:xfrm>
            <a:off x="4755817" y="12944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7" name="Oval 20">
            <a:extLst>
              <a:ext uri="{FF2B5EF4-FFF2-40B4-BE49-F238E27FC236}">
                <a16:creationId xmlns:a16="http://schemas.microsoft.com/office/drawing/2014/main" id="{3F3CEBA1-DD82-BF1F-27D7-289ADAE40339}"/>
              </a:ext>
            </a:extLst>
          </p:cNvPr>
          <p:cNvSpPr>
            <a:spLocks noChangeAspect="1" noChangeArrowheads="1"/>
          </p:cNvSpPr>
          <p:nvPr/>
        </p:nvSpPr>
        <p:spPr bwMode="auto">
          <a:xfrm>
            <a:off x="5052030" y="12944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 name="Rectangle 45">
            <a:extLst>
              <a:ext uri="{FF2B5EF4-FFF2-40B4-BE49-F238E27FC236}">
                <a16:creationId xmlns:a16="http://schemas.microsoft.com/office/drawing/2014/main" id="{EB91B97E-F72C-2399-83B3-A0173F416A67}"/>
              </a:ext>
            </a:extLst>
          </p:cNvPr>
          <p:cNvSpPr/>
          <p:nvPr/>
        </p:nvSpPr>
        <p:spPr>
          <a:xfrm>
            <a:off x="7691036" y="1670643"/>
            <a:ext cx="783714" cy="22954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数量</a:t>
            </a:r>
          </a:p>
        </p:txBody>
      </p:sp>
      <p:sp>
        <p:nvSpPr>
          <p:cNvPr id="16" name="Rectangle 45">
            <a:extLst>
              <a:ext uri="{FF2B5EF4-FFF2-40B4-BE49-F238E27FC236}">
                <a16:creationId xmlns:a16="http://schemas.microsoft.com/office/drawing/2014/main" id="{87DFEA6D-F116-B4F7-DD78-4B98F0194081}"/>
              </a:ext>
            </a:extLst>
          </p:cNvPr>
          <p:cNvSpPr/>
          <p:nvPr/>
        </p:nvSpPr>
        <p:spPr>
          <a:xfrm>
            <a:off x="8549780" y="1670644"/>
            <a:ext cx="783714"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計</a:t>
            </a:r>
            <a:r>
              <a:rPr lang="en-US" altLang="ja-JP" sz="1200">
                <a:solidFill>
                  <a:prstClr val="white"/>
                </a:solidFill>
                <a:latin typeface="+mj-lt"/>
                <a:ea typeface="Meiryo UI" panose="020B0604030504040204" pitchFamily="50" charset="-128"/>
              </a:rPr>
              <a:t>(</a:t>
            </a:r>
            <a:r>
              <a:rPr lang="ja-JP" altLang="en-US" sz="1200">
                <a:solidFill>
                  <a:prstClr val="white"/>
                </a:solidFill>
                <a:latin typeface="+mj-lt"/>
                <a:ea typeface="Meiryo UI" panose="020B0604030504040204" pitchFamily="50" charset="-128"/>
              </a:rPr>
              <a:t>金額</a:t>
            </a:r>
            <a:r>
              <a:rPr lang="en-US" altLang="ja-JP" sz="1200">
                <a:solidFill>
                  <a:prstClr val="white"/>
                </a:solidFill>
                <a:latin typeface="+mj-lt"/>
                <a:ea typeface="Meiryo UI" panose="020B0604030504040204" pitchFamily="50" charset="-128"/>
              </a:rPr>
              <a:t>)</a:t>
            </a:r>
            <a:endParaRPr lang="ja-JP" altLang="en-US" sz="1200">
              <a:solidFill>
                <a:prstClr val="white"/>
              </a:solidFill>
              <a:latin typeface="+mj-lt"/>
              <a:ea typeface="Meiryo UI" panose="020B0604030504040204" pitchFamily="50" charset="-128"/>
            </a:endParaRPr>
          </a:p>
        </p:txBody>
      </p:sp>
      <p:sp>
        <p:nvSpPr>
          <p:cNvPr id="19" name="Rectangle 45">
            <a:extLst>
              <a:ext uri="{FF2B5EF4-FFF2-40B4-BE49-F238E27FC236}">
                <a16:creationId xmlns:a16="http://schemas.microsoft.com/office/drawing/2014/main" id="{215B726C-BA77-B351-C67F-40AAF1FCEB4E}"/>
              </a:ext>
            </a:extLst>
          </p:cNvPr>
          <p:cNvSpPr/>
          <p:nvPr/>
        </p:nvSpPr>
        <p:spPr>
          <a:xfrm>
            <a:off x="1163397" y="1670644"/>
            <a:ext cx="1267189"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項目</a:t>
            </a:r>
          </a:p>
        </p:txBody>
      </p:sp>
      <p:sp>
        <p:nvSpPr>
          <p:cNvPr id="22" name="Rectangle 45">
            <a:extLst>
              <a:ext uri="{FF2B5EF4-FFF2-40B4-BE49-F238E27FC236}">
                <a16:creationId xmlns:a16="http://schemas.microsoft.com/office/drawing/2014/main" id="{6CE89F8C-DA1A-E95B-A20C-D19B8006D444}"/>
              </a:ext>
            </a:extLst>
          </p:cNvPr>
          <p:cNvSpPr/>
          <p:nvPr/>
        </p:nvSpPr>
        <p:spPr>
          <a:xfrm>
            <a:off x="2528109" y="1670644"/>
            <a:ext cx="92147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金額</a:t>
            </a:r>
          </a:p>
        </p:txBody>
      </p:sp>
      <p:sp>
        <p:nvSpPr>
          <p:cNvPr id="23" name="Rectangle 45">
            <a:extLst>
              <a:ext uri="{FF2B5EF4-FFF2-40B4-BE49-F238E27FC236}">
                <a16:creationId xmlns:a16="http://schemas.microsoft.com/office/drawing/2014/main" id="{F8CC9DC9-8596-CCC4-BA2C-E11D79132B28}"/>
              </a:ext>
            </a:extLst>
          </p:cNvPr>
          <p:cNvSpPr/>
          <p:nvPr/>
        </p:nvSpPr>
        <p:spPr>
          <a:xfrm>
            <a:off x="3543854" y="1670644"/>
            <a:ext cx="407215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算出の根拠</a:t>
            </a:r>
          </a:p>
        </p:txBody>
      </p:sp>
      <p:sp>
        <p:nvSpPr>
          <p:cNvPr id="25" name="Rectangle 2">
            <a:extLst>
              <a:ext uri="{FF2B5EF4-FFF2-40B4-BE49-F238E27FC236}">
                <a16:creationId xmlns:a16="http://schemas.microsoft.com/office/drawing/2014/main" id="{C5F129A6-453C-C555-59A0-F646F33CC318}"/>
              </a:ext>
            </a:extLst>
          </p:cNvPr>
          <p:cNvSpPr/>
          <p:nvPr/>
        </p:nvSpPr>
        <p:spPr>
          <a:xfrm>
            <a:off x="3543854" y="2043757"/>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p>
        </p:txBody>
      </p:sp>
      <p:sp>
        <p:nvSpPr>
          <p:cNvPr id="26" name="Rectangle 2">
            <a:extLst>
              <a:ext uri="{FF2B5EF4-FFF2-40B4-BE49-F238E27FC236}">
                <a16:creationId xmlns:a16="http://schemas.microsoft.com/office/drawing/2014/main" id="{0E403748-B52D-82D9-1FE7-49CD4131E01D}"/>
              </a:ext>
            </a:extLst>
          </p:cNvPr>
          <p:cNvSpPr/>
          <p:nvPr/>
        </p:nvSpPr>
        <p:spPr>
          <a:xfrm>
            <a:off x="3543854" y="3483587"/>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の販売価格が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27" name="Rectangle 2">
            <a:extLst>
              <a:ext uri="{FF2B5EF4-FFF2-40B4-BE49-F238E27FC236}">
                <a16:creationId xmlns:a16="http://schemas.microsoft.com/office/drawing/2014/main" id="{EF88D65C-5EAC-BEAC-F007-A5A986821F5F}"/>
              </a:ext>
            </a:extLst>
          </p:cNvPr>
          <p:cNvSpPr/>
          <p:nvPr/>
        </p:nvSpPr>
        <p:spPr>
          <a:xfrm>
            <a:off x="3543854" y="2738872"/>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33" name="Rectangle 2">
            <a:extLst>
              <a:ext uri="{FF2B5EF4-FFF2-40B4-BE49-F238E27FC236}">
                <a16:creationId xmlns:a16="http://schemas.microsoft.com/office/drawing/2014/main" id="{DE84DA48-B27D-F72E-1A3F-918F2F49DA3A}"/>
              </a:ext>
            </a:extLst>
          </p:cNvPr>
          <p:cNvSpPr/>
          <p:nvPr/>
        </p:nvSpPr>
        <p:spPr>
          <a:xfrm>
            <a:off x="3543854" y="5043454"/>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時間 </a:t>
            </a:r>
            <a:r>
              <a:rPr kumimoji="1" lang="en-US" altLang="ja-JP" sz="1200" kern="0">
                <a:solidFill>
                  <a:srgbClr val="3EAD92"/>
                </a:solidFill>
                <a:latin typeface="+mj-lt"/>
                <a:ea typeface="Meiryo UI" panose="020B0604030504040204" pitchFamily="50" charset="-128"/>
              </a:rPr>
              <a:t>× XXX</a:t>
            </a:r>
            <a:r>
              <a:rPr kumimoji="1" lang="ja-JP" altLang="en-US" sz="1200" kern="0">
                <a:solidFill>
                  <a:srgbClr val="3EAD92"/>
                </a:solidFill>
                <a:latin typeface="+mj-lt"/>
                <a:ea typeface="Meiryo UI" panose="020B0604030504040204" pitchFamily="50" charset="-128"/>
              </a:rPr>
              <a:t>時間</a:t>
            </a:r>
            <a:r>
              <a:rPr kumimoji="1" lang="en-US" altLang="ja-JP" sz="1200" kern="0">
                <a:solidFill>
                  <a:srgbClr val="3EAD92"/>
                </a:solidFill>
                <a:latin typeface="+mj-lt"/>
                <a:ea typeface="Meiryo UI" panose="020B0604030504040204" pitchFamily="50" charset="-128"/>
              </a:rPr>
              <a:t> </a:t>
            </a: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34" name="Rectangle 2">
            <a:extLst>
              <a:ext uri="{FF2B5EF4-FFF2-40B4-BE49-F238E27FC236}">
                <a16:creationId xmlns:a16="http://schemas.microsoft.com/office/drawing/2014/main" id="{F63F1087-F112-C4D2-36C2-8E406E55942E}"/>
              </a:ext>
            </a:extLst>
          </p:cNvPr>
          <p:cNvSpPr/>
          <p:nvPr/>
        </p:nvSpPr>
        <p:spPr>
          <a:xfrm>
            <a:off x="4468605" y="1033219"/>
            <a:ext cx="3222431" cy="540148"/>
          </a:xfrm>
          <a:prstGeom prst="wedgeRectCallout">
            <a:avLst>
              <a:gd name="adj1" fmla="val -26433"/>
              <a:gd name="adj2" fmla="val 142287"/>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「定量効果」については、前々頁の導入先の費用に同一の項目</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金額が含まれていること </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販売主体にとっての売上は、導入先にとっての費用の一部になるため</a:t>
            </a:r>
            <a:r>
              <a:rPr kumimoji="1" lang="en-US" altLang="ja-JP" sz="1138">
                <a:solidFill>
                  <a:srgbClr val="575757"/>
                </a:solidFill>
                <a:latin typeface="Trebuchet MS" panose="020B0603020202020204" pitchFamily="34" charset="0"/>
                <a:ea typeface="Meiryo UI" panose="020B0604030504040204" pitchFamily="50" charset="-128"/>
              </a:rPr>
              <a:t>)</a:t>
            </a:r>
          </a:p>
        </p:txBody>
      </p:sp>
      <p:sp>
        <p:nvSpPr>
          <p:cNvPr id="45" name="Rectangle 2">
            <a:extLst>
              <a:ext uri="{FF2B5EF4-FFF2-40B4-BE49-F238E27FC236}">
                <a16:creationId xmlns:a16="http://schemas.microsoft.com/office/drawing/2014/main" id="{0129A759-4CF3-8AD4-386E-424F2A87A1D1}"/>
              </a:ext>
            </a:extLst>
          </p:cNvPr>
          <p:cNvSpPr/>
          <p:nvPr/>
        </p:nvSpPr>
        <p:spPr>
          <a:xfrm>
            <a:off x="3720849" y="5973893"/>
            <a:ext cx="2667081" cy="540148"/>
          </a:xfrm>
          <a:prstGeom prst="wedgeRectCallout">
            <a:avLst>
              <a:gd name="adj1" fmla="val -27274"/>
              <a:gd name="adj2" fmla="val -77890"/>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販売元のコストについては、可能な範囲で</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算出の根拠を記載すること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3" name="Rectangle 217">
            <a:extLst>
              <a:ext uri="{FF2B5EF4-FFF2-40B4-BE49-F238E27FC236}">
                <a16:creationId xmlns:a16="http://schemas.microsoft.com/office/drawing/2014/main" id="{F8AE96BB-6CA2-A2AD-086E-3C6193EE8682}"/>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6" name="Rectangle 217">
            <a:extLst>
              <a:ext uri="{FF2B5EF4-FFF2-40B4-BE49-F238E27FC236}">
                <a16:creationId xmlns:a16="http://schemas.microsoft.com/office/drawing/2014/main" id="{084F1067-2CE7-8165-E009-767BA7EBDF7B}"/>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3178664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267801237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395" imgH="396" progId="TCLayout.ActiveDocument.1">
                  <p:embed/>
                </p:oleObj>
              </mc:Choice>
              <mc:Fallback>
                <p:oleObj name="think-cell Slide" r:id="rId7"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sp>
        <p:nvSpPr>
          <p:cNvPr id="53" name="Rectangle 25">
            <a:extLst>
              <a:ext uri="{FF2B5EF4-FFF2-40B4-BE49-F238E27FC236}">
                <a16:creationId xmlns:a16="http://schemas.microsoft.com/office/drawing/2014/main" id="{FE3667CE-A68B-B375-8603-64BAF117E64F}"/>
              </a:ext>
            </a:extLst>
          </p:cNvPr>
          <p:cNvSpPr/>
          <p:nvPr/>
        </p:nvSpPr>
        <p:spPr>
          <a:xfrm>
            <a:off x="2568443" y="2823104"/>
            <a:ext cx="7206994" cy="3464965"/>
          </a:xfrm>
          <a:prstGeom prst="rect">
            <a:avLst/>
          </a:prstGeom>
          <a:solidFill>
            <a:srgbClr val="F2F2F2"/>
          </a:solidFill>
          <a:ln w="3175" cap="flat" cmpd="sng" algn="ctr">
            <a:noFill/>
            <a:prstDash val="solid"/>
          </a:ln>
          <a:effectLst/>
          <a:extLst>
            <a:ext uri="{91240B29-F687-4F45-9708-019B960494DF}">
              <a14:hiddenLine xmlns:a14="http://schemas.microsoft.com/office/drawing/2010/main" w="3175" cap="flat" cmpd="sng" algn="ctr">
                <a:solidFill>
                  <a:srgbClr val="FF8222"/>
                </a:solidFill>
                <a:prstDash val="solid"/>
              </a14:hiddenLine>
            </a:ext>
          </a:extLst>
        </p:spPr>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51" name="Textfeld 1">
            <a:extLst>
              <a:ext uri="{FF2B5EF4-FFF2-40B4-BE49-F238E27FC236}">
                <a16:creationId xmlns:a16="http://schemas.microsoft.com/office/drawing/2014/main" id="{1B60959A-1C83-C329-708E-93D3B12ACF15}"/>
              </a:ext>
            </a:extLst>
          </p:cNvPr>
          <p:cNvSpPr txBox="1"/>
          <p:nvPr>
            <p:custDataLst>
              <p:tags r:id="rId2"/>
            </p:custDataLst>
          </p:nvPr>
        </p:nvSpPr>
        <p:spPr>
          <a:xfrm>
            <a:off x="130880" y="2564255"/>
            <a:ext cx="2271928" cy="258849"/>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最終アウトカム</a:t>
            </a:r>
          </a:p>
        </p:txBody>
      </p:sp>
      <p:cxnSp>
        <p:nvCxnSpPr>
          <p:cNvPr id="175" name="Straight Arrow Connector 5">
            <a:extLst>
              <a:ext uri="{FF2B5EF4-FFF2-40B4-BE49-F238E27FC236}">
                <a16:creationId xmlns:a16="http://schemas.microsoft.com/office/drawing/2014/main" id="{B28BFD89-8D9B-0E02-885D-FA8978C3E799}"/>
              </a:ext>
            </a:extLst>
          </p:cNvPr>
          <p:cNvCxnSpPr>
            <a:cxnSpLocks/>
            <a:stCxn id="25" idx="1"/>
            <a:endCxn id="29" idx="3"/>
          </p:cNvCxnSpPr>
          <p:nvPr/>
        </p:nvCxnSpPr>
        <p:spPr>
          <a:xfrm rot="10800000">
            <a:off x="2137768" y="3353921"/>
            <a:ext cx="686486" cy="2434149"/>
          </a:xfrm>
          <a:prstGeom prst="bentConnector3">
            <a:avLst>
              <a:gd name="adj1" fmla="val 50000"/>
            </a:avLst>
          </a:prstGeom>
          <a:noFill/>
          <a:ln w="19050" cap="rnd" cmpd="sng" algn="ctr">
            <a:solidFill>
              <a:srgbClr val="6E6F73"/>
            </a:solidFill>
            <a:prstDash val="solid"/>
            <a:round/>
            <a:headEnd type="none" w="med" len="med"/>
            <a:tailEnd type="triangle" w="med" len="med"/>
          </a:ln>
          <a:effectLst/>
        </p:spPr>
      </p:cxnSp>
      <p:cxnSp>
        <p:nvCxnSpPr>
          <p:cNvPr id="177" name="Straight Arrow Connector 5">
            <a:extLst>
              <a:ext uri="{FF2B5EF4-FFF2-40B4-BE49-F238E27FC236}">
                <a16:creationId xmlns:a16="http://schemas.microsoft.com/office/drawing/2014/main" id="{D0CCC227-71C1-7358-337E-6FC0A35A1DA3}"/>
              </a:ext>
            </a:extLst>
          </p:cNvPr>
          <p:cNvCxnSpPr>
            <a:cxnSpLocks/>
            <a:stCxn id="19" idx="1"/>
            <a:endCxn id="29" idx="3"/>
          </p:cNvCxnSpPr>
          <p:nvPr>
            <p:custDataLst>
              <p:tags r:id="rId3"/>
            </p:custDataLst>
          </p:nvPr>
        </p:nvCxnSpPr>
        <p:spPr>
          <a:xfrm rot="10800000">
            <a:off x="2137768" y="3353923"/>
            <a:ext cx="686486" cy="811383"/>
          </a:xfrm>
          <a:prstGeom prst="bentConnector3">
            <a:avLst>
              <a:gd name="adj1" fmla="val 50000"/>
            </a:avLst>
          </a:prstGeom>
          <a:noFill/>
          <a:ln w="19050" cap="rnd" cmpd="sng" algn="ctr">
            <a:solidFill>
              <a:srgbClr val="6E6F73"/>
            </a:solidFill>
            <a:prstDash val="solid"/>
            <a:round/>
            <a:headEnd type="none" w="med" len="med"/>
            <a:tailEnd type="triangle" w="med" len="med"/>
          </a:ln>
          <a:effectLst/>
        </p:spPr>
      </p:cxnSp>
      <p:sp>
        <p:nvSpPr>
          <p:cNvPr id="50" name="Rectangle 25">
            <a:extLst>
              <a:ext uri="{FF2B5EF4-FFF2-40B4-BE49-F238E27FC236}">
                <a16:creationId xmlns:a16="http://schemas.microsoft.com/office/drawing/2014/main" id="{DD2E1470-B26E-C195-A014-E62F0C905ACD}"/>
              </a:ext>
            </a:extLst>
          </p:cNvPr>
          <p:cNvSpPr/>
          <p:nvPr/>
        </p:nvSpPr>
        <p:spPr>
          <a:xfrm>
            <a:off x="130880" y="2823104"/>
            <a:ext cx="2271928" cy="3464965"/>
          </a:xfrm>
          <a:prstGeom prst="rect">
            <a:avLst/>
          </a:prstGeom>
          <a:solidFill>
            <a:srgbClr val="F2F2F2"/>
          </a:solidFill>
          <a:ln w="3175" cap="flat" cmpd="sng" algn="ctr">
            <a:noFill/>
            <a:prstDash val="solid"/>
          </a:ln>
          <a:effectLst/>
        </p:spPr>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29" name="正方形/長方形 31">
            <a:extLst>
              <a:ext uri="{FF2B5EF4-FFF2-40B4-BE49-F238E27FC236}">
                <a16:creationId xmlns:a16="http://schemas.microsoft.com/office/drawing/2014/main" id="{6EE1EC5B-24A0-1D80-8D15-3886B07D5098}"/>
              </a:ext>
            </a:extLst>
          </p:cNvPr>
          <p:cNvSpPr/>
          <p:nvPr/>
        </p:nvSpPr>
        <p:spPr>
          <a:xfrm>
            <a:off x="389476" y="3037289"/>
            <a:ext cx="1748291" cy="633266"/>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03F4B713-1920-B125-349D-DA24413E25A7}"/>
              </a:ext>
            </a:extLst>
          </p:cNvPr>
          <p:cNvSpPr/>
          <p:nvPr/>
        </p:nvSpPr>
        <p:spPr>
          <a:xfrm>
            <a:off x="130881" y="3759657"/>
            <a:ext cx="2271928" cy="14727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defTabSz="742950">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最終アウトカムは目指す姿の実現度合を測れる指標として記載する</a:t>
            </a:r>
          </a:p>
          <a:p>
            <a:pPr defTabSz="742950">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・例</a:t>
            </a:r>
            <a:r>
              <a:rPr kumimoji="1" lang="en-US" altLang="ja-JP" sz="1200" dirty="0">
                <a:solidFill>
                  <a:srgbClr val="575757"/>
                </a:solidFill>
                <a:latin typeface="Trebuchet MS" panose="020B0603020202020204" pitchFamily="34" charset="0"/>
                <a:ea typeface="Meiryo UI" panose="020B0604030504040204" pitchFamily="50" charset="-128"/>
              </a:rPr>
              <a:t>:</a:t>
            </a:r>
          </a:p>
          <a:p>
            <a:pPr defTabSz="742950">
              <a:buFont typeface="Trebuchet MS" panose="020B0603020202020204" pitchFamily="34" charset="0"/>
              <a:buChar char="​"/>
              <a:defRPr/>
            </a:pP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「業務効率化」</a:t>
            </a:r>
            <a:endParaRPr kumimoji="1" lang="en-US" altLang="ja-JP" sz="1200" dirty="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200" dirty="0">
                <a:solidFill>
                  <a:srgbClr val="575757"/>
                </a:solidFill>
                <a:latin typeface="Trebuchet MS" panose="020B0603020202020204" pitchFamily="34" charset="0"/>
                <a:ea typeface="Meiryo UI" panose="020B0604030504040204" pitchFamily="50" charset="-128"/>
              </a:rPr>
              <a:t>〇「点検</a:t>
            </a:r>
            <a:r>
              <a:rPr kumimoji="1" lang="en-US" altLang="ja-JP" sz="1200" dirty="0">
                <a:solidFill>
                  <a:srgbClr val="575757"/>
                </a:solidFill>
                <a:latin typeface="Trebuchet MS" panose="020B0603020202020204" pitchFamily="34" charset="0"/>
                <a:ea typeface="Meiryo UI" panose="020B0604030504040204" pitchFamily="50" charset="-128"/>
              </a:rPr>
              <a:t>1</a:t>
            </a:r>
            <a:r>
              <a:rPr kumimoji="1" lang="ja-JP" altLang="en-US" sz="1200" dirty="0">
                <a:solidFill>
                  <a:srgbClr val="575757"/>
                </a:solidFill>
                <a:latin typeface="Trebuchet MS" panose="020B0603020202020204" pitchFamily="34" charset="0"/>
                <a:ea typeface="Meiryo UI" panose="020B0604030504040204" pitchFamily="50" charset="-128"/>
              </a:rPr>
              <a:t>件あたり作業時間を</a:t>
            </a:r>
            <a:r>
              <a:rPr kumimoji="1" lang="en-US" altLang="ja-JP" sz="1200" dirty="0">
                <a:solidFill>
                  <a:srgbClr val="575757"/>
                </a:solidFill>
                <a:latin typeface="Trebuchet MS" panose="020B0603020202020204" pitchFamily="34" charset="0"/>
                <a:ea typeface="Meiryo UI" panose="020B0604030504040204" pitchFamily="50" charset="-128"/>
              </a:rPr>
              <a:t>120</a:t>
            </a:r>
            <a:r>
              <a:rPr kumimoji="1" lang="ja-JP" altLang="en-US" sz="1200" dirty="0">
                <a:solidFill>
                  <a:srgbClr val="575757"/>
                </a:solidFill>
                <a:latin typeface="Trebuchet MS" panose="020B0603020202020204" pitchFamily="34" charset="0"/>
                <a:ea typeface="Meiryo UI" panose="020B0604030504040204" pitchFamily="50" charset="-128"/>
              </a:rPr>
              <a:t>分から</a:t>
            </a:r>
            <a:r>
              <a:rPr kumimoji="1" lang="en-US" altLang="ja-JP" sz="1200" dirty="0">
                <a:solidFill>
                  <a:srgbClr val="575757"/>
                </a:solidFill>
                <a:latin typeface="Trebuchet MS" panose="020B0603020202020204" pitchFamily="34" charset="0"/>
                <a:ea typeface="Meiryo UI" panose="020B0604030504040204" pitchFamily="50" charset="-128"/>
              </a:rPr>
              <a:t>80</a:t>
            </a:r>
            <a:r>
              <a:rPr kumimoji="1" lang="ja-JP" altLang="en-US" sz="1200" dirty="0">
                <a:solidFill>
                  <a:srgbClr val="575757"/>
                </a:solidFill>
                <a:latin typeface="Trebuchet MS" panose="020B0603020202020204" pitchFamily="34" charset="0"/>
                <a:ea typeface="Meiryo UI" panose="020B0604030504040204" pitchFamily="50" charset="-128"/>
              </a:rPr>
              <a:t>分へ短縮。作業ログで測定」</a:t>
            </a:r>
            <a:endParaRPr kumimoji="1" lang="en-US" altLang="ja-JP" sz="1200" dirty="0">
              <a:solidFill>
                <a:srgbClr val="575757"/>
              </a:solidFill>
              <a:latin typeface="Trebuchet MS" panose="020B0603020202020204" pitchFamily="34" charset="0"/>
              <a:ea typeface="Meiryo UI" panose="020B0604030504040204" pitchFamily="50" charset="-128"/>
            </a:endParaRPr>
          </a:p>
        </p:txBody>
      </p:sp>
      <p:cxnSp>
        <p:nvCxnSpPr>
          <p:cNvPr id="58" name="Straight Arrow Connector 18">
            <a:extLst>
              <a:ext uri="{FF2B5EF4-FFF2-40B4-BE49-F238E27FC236}">
                <a16:creationId xmlns:a16="http://schemas.microsoft.com/office/drawing/2014/main" id="{ED142FC1-61A3-1ABB-0A9C-15BACDE54609}"/>
              </a:ext>
            </a:extLst>
          </p:cNvPr>
          <p:cNvCxnSpPr>
            <a:cxnSpLocks/>
            <a:stCxn id="20" idx="1"/>
            <a:endCxn id="29" idx="3"/>
          </p:cNvCxnSpPr>
          <p:nvPr/>
        </p:nvCxnSpPr>
        <p:spPr>
          <a:xfrm flipH="1">
            <a:off x="2137768" y="3353921"/>
            <a:ext cx="686486" cy="0"/>
          </a:xfrm>
          <a:prstGeom prst="straightConnector1">
            <a:avLst/>
          </a:prstGeom>
          <a:noFill/>
          <a:ln w="19050" cap="rnd" cmpd="sng" algn="ctr">
            <a:solidFill>
              <a:srgbClr val="6E6F73"/>
            </a:solidFill>
            <a:prstDash val="solid"/>
            <a:round/>
            <a:headEnd type="none" w="med" len="med"/>
            <a:tailEnd type="triangle" w="med" len="med"/>
          </a:ln>
          <a:effectLst/>
        </p:spPr>
      </p:cxnSp>
      <p:sp>
        <p:nvSpPr>
          <p:cNvPr id="54" name="Textfeld 1">
            <a:extLst>
              <a:ext uri="{FF2B5EF4-FFF2-40B4-BE49-F238E27FC236}">
                <a16:creationId xmlns:a16="http://schemas.microsoft.com/office/drawing/2014/main" id="{DE553D96-F6C7-F1DD-6445-7B966577D47B}"/>
              </a:ext>
            </a:extLst>
          </p:cNvPr>
          <p:cNvSpPr txBox="1"/>
          <p:nvPr>
            <p:custDataLst>
              <p:tags r:id="rId4"/>
            </p:custDataLst>
          </p:nvPr>
        </p:nvSpPr>
        <p:spPr>
          <a:xfrm>
            <a:off x="2568443" y="2564255"/>
            <a:ext cx="7206992" cy="258849"/>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中間アウトカム</a:t>
            </a:r>
          </a:p>
        </p:txBody>
      </p:sp>
      <p:cxnSp>
        <p:nvCxnSpPr>
          <p:cNvPr id="21" name="Straight Arrow Connector 80">
            <a:extLst>
              <a:ext uri="{FF2B5EF4-FFF2-40B4-BE49-F238E27FC236}">
                <a16:creationId xmlns:a16="http://schemas.microsoft.com/office/drawing/2014/main" id="{F706651A-D41C-2312-E531-EFACC33BCBDF}"/>
              </a:ext>
            </a:extLst>
          </p:cNvPr>
          <p:cNvCxnSpPr>
            <a:cxnSpLocks/>
            <a:stCxn id="22" idx="1"/>
          </p:cNvCxnSpPr>
          <p:nvPr/>
        </p:nvCxnSpPr>
        <p:spPr>
          <a:xfrm flipH="1">
            <a:off x="4646082" y="3353921"/>
            <a:ext cx="62843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4" name="Straight Arrow Connector 18">
            <a:extLst>
              <a:ext uri="{FF2B5EF4-FFF2-40B4-BE49-F238E27FC236}">
                <a16:creationId xmlns:a16="http://schemas.microsoft.com/office/drawing/2014/main" id="{54A983E0-1339-09EE-67F4-DC299074C1E6}"/>
              </a:ext>
            </a:extLst>
          </p:cNvPr>
          <p:cNvCxnSpPr>
            <a:cxnSpLocks/>
            <a:stCxn id="23" idx="1"/>
            <a:endCxn id="19" idx="3"/>
          </p:cNvCxnSpPr>
          <p:nvPr/>
        </p:nvCxnSpPr>
        <p:spPr>
          <a:xfrm flipH="1">
            <a:off x="4630792" y="4165305"/>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57" name="Straight Arrow Connector 18">
            <a:extLst>
              <a:ext uri="{FF2B5EF4-FFF2-40B4-BE49-F238E27FC236}">
                <a16:creationId xmlns:a16="http://schemas.microsoft.com/office/drawing/2014/main" id="{15C977BC-2FB9-F2EE-9652-64EF87C82007}"/>
              </a:ext>
            </a:extLst>
          </p:cNvPr>
          <p:cNvCxnSpPr>
            <a:cxnSpLocks/>
            <a:stCxn id="46" idx="1"/>
            <a:endCxn id="25" idx="3"/>
          </p:cNvCxnSpPr>
          <p:nvPr/>
        </p:nvCxnSpPr>
        <p:spPr>
          <a:xfrm flipH="1">
            <a:off x="4630792" y="5788072"/>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7" name="Straight Arrow Connector 80">
            <a:extLst>
              <a:ext uri="{FF2B5EF4-FFF2-40B4-BE49-F238E27FC236}">
                <a16:creationId xmlns:a16="http://schemas.microsoft.com/office/drawing/2014/main" id="{614106F5-A293-C976-F6BE-2E3635CD4C7C}"/>
              </a:ext>
            </a:extLst>
          </p:cNvPr>
          <p:cNvCxnSpPr>
            <a:cxnSpLocks/>
          </p:cNvCxnSpPr>
          <p:nvPr/>
        </p:nvCxnSpPr>
        <p:spPr>
          <a:xfrm flipH="1">
            <a:off x="7081054" y="3353921"/>
            <a:ext cx="709578"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8" name="Straight Arrow Connector 18">
            <a:extLst>
              <a:ext uri="{FF2B5EF4-FFF2-40B4-BE49-F238E27FC236}">
                <a16:creationId xmlns:a16="http://schemas.microsoft.com/office/drawing/2014/main" id="{A60F27A4-1F8D-EA42-B32C-A1E11D4F66F5}"/>
              </a:ext>
            </a:extLst>
          </p:cNvPr>
          <p:cNvCxnSpPr>
            <a:cxnSpLocks/>
          </p:cNvCxnSpPr>
          <p:nvPr/>
        </p:nvCxnSpPr>
        <p:spPr>
          <a:xfrm flipH="1">
            <a:off x="7081054" y="4165305"/>
            <a:ext cx="709578"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9" name="Straight Arrow Connector 18">
            <a:extLst>
              <a:ext uri="{FF2B5EF4-FFF2-40B4-BE49-F238E27FC236}">
                <a16:creationId xmlns:a16="http://schemas.microsoft.com/office/drawing/2014/main" id="{7A7170A5-2B52-030E-9EFA-EBC92868CF76}"/>
              </a:ext>
            </a:extLst>
          </p:cNvPr>
          <p:cNvCxnSpPr>
            <a:cxnSpLocks/>
          </p:cNvCxnSpPr>
          <p:nvPr/>
        </p:nvCxnSpPr>
        <p:spPr>
          <a:xfrm flipH="1">
            <a:off x="7081054" y="5788072"/>
            <a:ext cx="709578" cy="0"/>
          </a:xfrm>
          <a:prstGeom prst="straightConnector1">
            <a:avLst/>
          </a:prstGeom>
          <a:noFill/>
          <a:ln w="19050" cap="rnd" cmpd="sng" algn="ctr">
            <a:solidFill>
              <a:srgbClr val="6E6F73"/>
            </a:solidFill>
            <a:prstDash val="solid"/>
            <a:round/>
            <a:headEnd type="none" w="med" len="med"/>
            <a:tailEnd type="triangle" w="med" len="med"/>
          </a:ln>
          <a:effectLst/>
        </p:spPr>
      </p:cxnSp>
      <p:sp>
        <p:nvSpPr>
          <p:cNvPr id="19" name="正方形/長方形 31">
            <a:extLst>
              <a:ext uri="{FF2B5EF4-FFF2-40B4-BE49-F238E27FC236}">
                <a16:creationId xmlns:a16="http://schemas.microsoft.com/office/drawing/2014/main" id="{D4A518C2-0093-AD88-97DC-75A3441476B0}"/>
              </a:ext>
            </a:extLst>
          </p:cNvPr>
          <p:cNvSpPr/>
          <p:nvPr/>
        </p:nvSpPr>
        <p:spPr>
          <a:xfrm>
            <a:off x="2824254" y="3848672"/>
            <a:ext cx="1806539" cy="63326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a:p>
            <a:pPr algn="ctr" defTabSz="742950">
              <a:defRPr/>
            </a:pPr>
            <a:r>
              <a:rPr kumimoji="1" lang="ja-JP" altLang="en-US" sz="1200" kern="0">
                <a:solidFill>
                  <a:srgbClr val="3EAD92"/>
                </a:solidFill>
                <a:latin typeface="Meiryo UI" panose="020B0604030504040204" pitchFamily="50" charset="-128"/>
                <a:ea typeface="Meiryo UI" panose="020B0604030504040204" pitchFamily="50" charset="-128"/>
              </a:rPr>
              <a:t> 地域内交通への満足度</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0" name="正方形/長方形 31">
            <a:extLst>
              <a:ext uri="{FF2B5EF4-FFF2-40B4-BE49-F238E27FC236}">
                <a16:creationId xmlns:a16="http://schemas.microsoft.com/office/drawing/2014/main" id="{28981769-6C4B-D967-142C-D7B4B632D0C0}"/>
              </a:ext>
            </a:extLst>
          </p:cNvPr>
          <p:cNvSpPr/>
          <p:nvPr/>
        </p:nvSpPr>
        <p:spPr>
          <a:xfrm>
            <a:off x="2824254" y="3037289"/>
            <a:ext cx="1806539" cy="63326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a:p>
            <a:pPr algn="ctr" defTabSz="742950">
              <a:defRPr/>
            </a:pPr>
            <a:r>
              <a:rPr kumimoji="1" lang="ja-JP" altLang="en-US" sz="1200" kern="0">
                <a:solidFill>
                  <a:srgbClr val="3EAD92"/>
                </a:solidFill>
                <a:latin typeface="Meiryo UI" panose="020B0604030504040204" pitchFamily="50" charset="-128"/>
                <a:ea typeface="Meiryo UI" panose="020B0604030504040204" pitchFamily="50" charset="-128"/>
              </a:rPr>
              <a:t> 高齢者の健康寿命</a:t>
            </a:r>
            <a:br>
              <a:rPr kumimoji="1" lang="en-US" altLang="ja-JP" sz="1200" kern="0">
                <a:solidFill>
                  <a:srgbClr val="575757"/>
                </a:solidFill>
                <a:latin typeface="Meiryo UI" panose="020B0604030504040204" pitchFamily="50" charset="-128"/>
                <a:ea typeface="Meiryo UI" panose="020B0604030504040204" pitchFamily="50" charset="-128"/>
              </a:rPr>
            </a:b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5" name="正方形/長方形 31">
            <a:extLst>
              <a:ext uri="{FF2B5EF4-FFF2-40B4-BE49-F238E27FC236}">
                <a16:creationId xmlns:a16="http://schemas.microsoft.com/office/drawing/2014/main" id="{3710CD10-4983-EDB1-4523-BDDBC3773141}"/>
              </a:ext>
            </a:extLst>
          </p:cNvPr>
          <p:cNvSpPr/>
          <p:nvPr/>
        </p:nvSpPr>
        <p:spPr>
          <a:xfrm>
            <a:off x="2824254" y="5471439"/>
            <a:ext cx="1806539" cy="633266"/>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nvGrpSpPr>
          <p:cNvPr id="63" name="Group 62">
            <a:extLst>
              <a:ext uri="{FF2B5EF4-FFF2-40B4-BE49-F238E27FC236}">
                <a16:creationId xmlns:a16="http://schemas.microsoft.com/office/drawing/2014/main" id="{3A10FD5D-90CF-979D-5B1E-11087E1D7034}"/>
              </a:ext>
            </a:extLst>
          </p:cNvPr>
          <p:cNvGrpSpPr/>
          <p:nvPr/>
        </p:nvGrpSpPr>
        <p:grpSpPr>
          <a:xfrm>
            <a:off x="5274516" y="3037289"/>
            <a:ext cx="1806539" cy="3067415"/>
            <a:chOff x="6293981" y="2641281"/>
            <a:chExt cx="2053969" cy="3487540"/>
          </a:xfrm>
        </p:grpSpPr>
        <p:sp>
          <p:nvSpPr>
            <p:cNvPr id="22" name="正方形/長方形 31">
              <a:extLst>
                <a:ext uri="{FF2B5EF4-FFF2-40B4-BE49-F238E27FC236}">
                  <a16:creationId xmlns:a16="http://schemas.microsoft.com/office/drawing/2014/main" id="{70CB0611-7DA1-769B-C12E-8FB420F6C6D5}"/>
                </a:ext>
              </a:extLst>
            </p:cNvPr>
            <p:cNvSpPr/>
            <p:nvPr/>
          </p:nvSpPr>
          <p:spPr>
            <a:xfrm>
              <a:off x="6293981" y="2641281"/>
              <a:ext cx="2053969" cy="720000"/>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br>
                <a:rPr kumimoji="1" lang="en-US" altLang="ja-JP" sz="1200" kern="0">
                  <a:solidFill>
                    <a:srgbClr val="575757"/>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外出困難な</a:t>
              </a:r>
              <a:r>
                <a:rPr kumimoji="1" lang="ja-JP" altLang="en-US" sz="1200">
                  <a:solidFill>
                    <a:srgbClr val="3EAD92"/>
                  </a:solidFill>
                  <a:latin typeface="Meiryo UI" panose="020B0604030504040204" pitchFamily="50" charset="-128"/>
                  <a:ea typeface="Meiryo UI" panose="020B0604030504040204" pitchFamily="50" charset="-128"/>
                </a:rPr>
                <a:t>高齢者数</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3" name="正方形/長方形 31">
              <a:extLst>
                <a:ext uri="{FF2B5EF4-FFF2-40B4-BE49-F238E27FC236}">
                  <a16:creationId xmlns:a16="http://schemas.microsoft.com/office/drawing/2014/main" id="{115CC2A0-FC7B-3DEC-D2C0-58FD29FF1E25}"/>
                </a:ext>
              </a:extLst>
            </p:cNvPr>
            <p:cNvSpPr/>
            <p:nvPr/>
          </p:nvSpPr>
          <p:spPr>
            <a:xfrm>
              <a:off x="6293981" y="3563794"/>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46" name="正方形/長方形 31">
              <a:extLst>
                <a:ext uri="{FF2B5EF4-FFF2-40B4-BE49-F238E27FC236}">
                  <a16:creationId xmlns:a16="http://schemas.microsoft.com/office/drawing/2014/main" id="{E0FF24EB-8F74-0B56-AC8D-E83A74322EC4}"/>
                </a:ext>
              </a:extLst>
            </p:cNvPr>
            <p:cNvSpPr/>
            <p:nvPr/>
          </p:nvSpPr>
          <p:spPr>
            <a:xfrm>
              <a:off x="6293981" y="5408821"/>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36" name="正方形/長方形 31">
              <a:extLst>
                <a:ext uri="{FF2B5EF4-FFF2-40B4-BE49-F238E27FC236}">
                  <a16:creationId xmlns:a16="http://schemas.microsoft.com/office/drawing/2014/main" id="{8795AC3B-A50E-C849-A9E2-7340FAAAED5A}"/>
                </a:ext>
              </a:extLst>
            </p:cNvPr>
            <p:cNvSpPr/>
            <p:nvPr/>
          </p:nvSpPr>
          <p:spPr>
            <a:xfrm>
              <a:off x="6293981" y="4486307"/>
              <a:ext cx="2053969" cy="720000"/>
            </a:xfrm>
            <a:prstGeom prst="rect">
              <a:avLst/>
            </a:prstGeom>
            <a:solidFill>
              <a:srgbClr val="FFFFFF"/>
            </a:solidFill>
            <a:ln w="28575" cap="rnd" cmpd="sng" algn="ctr">
              <a:solidFill>
                <a:srgbClr val="959595"/>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grpSp>
        <p:nvGrpSpPr>
          <p:cNvPr id="128" name="Group 127">
            <a:extLst>
              <a:ext uri="{FF2B5EF4-FFF2-40B4-BE49-F238E27FC236}">
                <a16:creationId xmlns:a16="http://schemas.microsoft.com/office/drawing/2014/main" id="{9CA77FDC-698B-A856-1D92-A45DE19A752E}"/>
              </a:ext>
            </a:extLst>
          </p:cNvPr>
          <p:cNvGrpSpPr/>
          <p:nvPr/>
        </p:nvGrpSpPr>
        <p:grpSpPr>
          <a:xfrm>
            <a:off x="7724777" y="3037289"/>
            <a:ext cx="1806539" cy="3067415"/>
            <a:chOff x="9290240" y="2641281"/>
            <a:chExt cx="2053969" cy="3487540"/>
          </a:xfrm>
        </p:grpSpPr>
        <p:sp>
          <p:nvSpPr>
            <p:cNvPr id="173" name="正方形/長方形 31">
              <a:extLst>
                <a:ext uri="{FF2B5EF4-FFF2-40B4-BE49-F238E27FC236}">
                  <a16:creationId xmlns:a16="http://schemas.microsoft.com/office/drawing/2014/main" id="{F15DA66F-8B6C-92DE-DE53-D89E87670AB0}"/>
                </a:ext>
              </a:extLst>
            </p:cNvPr>
            <p:cNvSpPr/>
            <p:nvPr/>
          </p:nvSpPr>
          <p:spPr>
            <a:xfrm>
              <a:off x="9290240" y="2641281"/>
              <a:ext cx="2053969" cy="720000"/>
            </a:xfrm>
            <a:prstGeom prst="rect">
              <a:avLst/>
            </a:prstGeom>
            <a:solidFill>
              <a:srgbClr val="FFFFFF"/>
            </a:solidFill>
            <a:ln w="28575" cap="rnd" cmpd="sng" algn="ctr">
              <a:solidFill>
                <a:schemeClr val="accent6">
                  <a:lumMod val="60000"/>
                  <a:lumOff val="4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br>
                <a:rPr kumimoji="1" lang="en-US" altLang="ja-JP" sz="1200" kern="0">
                  <a:solidFill>
                    <a:srgbClr val="575757"/>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高齢者のオンデマンドバス</a:t>
              </a:r>
              <a:br>
                <a:rPr kumimoji="1" lang="en-US" altLang="ja-JP" sz="1200" kern="0">
                  <a:solidFill>
                    <a:srgbClr val="3EAD92"/>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利用者</a:t>
              </a:r>
              <a:r>
                <a:rPr kumimoji="1" lang="ja-JP" altLang="en-US" sz="1200">
                  <a:solidFill>
                    <a:srgbClr val="3EAD92"/>
                  </a:solidFill>
                  <a:latin typeface="Meiryo UI" panose="020B0604030504040204" pitchFamily="50" charset="-128"/>
                  <a:ea typeface="Meiryo UI" panose="020B0604030504040204" pitchFamily="50" charset="-128"/>
                </a:rPr>
                <a:t>数</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172" name="正方形/長方形 31">
              <a:extLst>
                <a:ext uri="{FF2B5EF4-FFF2-40B4-BE49-F238E27FC236}">
                  <a16:creationId xmlns:a16="http://schemas.microsoft.com/office/drawing/2014/main" id="{F47ABD20-096E-6B46-6849-4A02F35C7051}"/>
                </a:ext>
              </a:extLst>
            </p:cNvPr>
            <p:cNvSpPr/>
            <p:nvPr/>
          </p:nvSpPr>
          <p:spPr>
            <a:xfrm>
              <a:off x="9290240" y="3563794"/>
              <a:ext cx="2053969" cy="720000"/>
            </a:xfrm>
            <a:prstGeom prst="rect">
              <a:avLst/>
            </a:prstGeom>
            <a:solidFill>
              <a:srgbClr val="FFFFFF"/>
            </a:solidFill>
            <a:ln w="28575" cap="rnd" cmpd="sng" algn="ctr">
              <a:solidFill>
                <a:srgbClr val="959595"/>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174" name="正方形/長方形 31">
              <a:extLst>
                <a:ext uri="{FF2B5EF4-FFF2-40B4-BE49-F238E27FC236}">
                  <a16:creationId xmlns:a16="http://schemas.microsoft.com/office/drawing/2014/main" id="{51E11FB2-B34F-9DD2-098F-24BB7497C942}"/>
                </a:ext>
              </a:extLst>
            </p:cNvPr>
            <p:cNvSpPr/>
            <p:nvPr/>
          </p:nvSpPr>
          <p:spPr>
            <a:xfrm>
              <a:off x="9290240" y="5408821"/>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38" name="正方形/長方形 31">
              <a:extLst>
                <a:ext uri="{FF2B5EF4-FFF2-40B4-BE49-F238E27FC236}">
                  <a16:creationId xmlns:a16="http://schemas.microsoft.com/office/drawing/2014/main" id="{ACCF432E-BB6A-C105-9663-9C30B9BB8C47}"/>
                </a:ext>
              </a:extLst>
            </p:cNvPr>
            <p:cNvSpPr/>
            <p:nvPr/>
          </p:nvSpPr>
          <p:spPr>
            <a:xfrm>
              <a:off x="9290240" y="4486307"/>
              <a:ext cx="2053969" cy="720000"/>
            </a:xfrm>
            <a:prstGeom prst="rect">
              <a:avLst/>
            </a:prstGeom>
            <a:solidFill>
              <a:srgbClr val="FFFFFF"/>
            </a:solidFill>
            <a:ln w="28575" cap="rnd" cmpd="sng" algn="ctr">
              <a:solidFill>
                <a:schemeClr val="accent6">
                  <a:lumMod val="60000"/>
                  <a:lumOff val="4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cxnSp>
        <p:nvCxnSpPr>
          <p:cNvPr id="39" name="Straight Arrow Connector 18">
            <a:extLst>
              <a:ext uri="{FF2B5EF4-FFF2-40B4-BE49-F238E27FC236}">
                <a16:creationId xmlns:a16="http://schemas.microsoft.com/office/drawing/2014/main" id="{92C9FBB2-6574-2122-4422-D68F27735956}"/>
              </a:ext>
            </a:extLst>
          </p:cNvPr>
          <p:cNvCxnSpPr>
            <a:cxnSpLocks/>
          </p:cNvCxnSpPr>
          <p:nvPr/>
        </p:nvCxnSpPr>
        <p:spPr>
          <a:xfrm flipH="1">
            <a:off x="7081055" y="4976688"/>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40" name="Straight Arrow Connector 18">
            <a:extLst>
              <a:ext uri="{FF2B5EF4-FFF2-40B4-BE49-F238E27FC236}">
                <a16:creationId xmlns:a16="http://schemas.microsoft.com/office/drawing/2014/main" id="{279329D1-E596-3FF7-5F3A-9842DD6529BF}"/>
              </a:ext>
            </a:extLst>
          </p:cNvPr>
          <p:cNvCxnSpPr>
            <a:cxnSpLocks/>
            <a:stCxn id="36" idx="1"/>
            <a:endCxn id="19" idx="3"/>
          </p:cNvCxnSpPr>
          <p:nvPr/>
        </p:nvCxnSpPr>
        <p:spPr>
          <a:xfrm rot="10800000">
            <a:off x="4630792" y="4165306"/>
            <a:ext cx="643724" cy="811383"/>
          </a:xfrm>
          <a:prstGeom prst="bentConnector3">
            <a:avLst>
              <a:gd name="adj1" fmla="val 50000"/>
            </a:avLst>
          </a:prstGeom>
          <a:noFill/>
          <a:ln w="19050" cap="rnd" cmpd="sng" algn="ctr">
            <a:solidFill>
              <a:srgbClr val="6E6F73"/>
            </a:solidFill>
            <a:prstDash val="solid"/>
            <a:round/>
            <a:headEnd type="none" w="med" len="med"/>
            <a:tailEnd type="none" w="med" len="med"/>
          </a:ln>
          <a:effectLst/>
        </p:spPr>
      </p:cxnSp>
      <p:grpSp>
        <p:nvGrpSpPr>
          <p:cNvPr id="142" name="Group 141">
            <a:extLst>
              <a:ext uri="{FF2B5EF4-FFF2-40B4-BE49-F238E27FC236}">
                <a16:creationId xmlns:a16="http://schemas.microsoft.com/office/drawing/2014/main" id="{C139511E-7FB6-1179-1969-BB872D92C482}"/>
              </a:ext>
            </a:extLst>
          </p:cNvPr>
          <p:cNvGrpSpPr/>
          <p:nvPr/>
        </p:nvGrpSpPr>
        <p:grpSpPr>
          <a:xfrm>
            <a:off x="4451954" y="3540120"/>
            <a:ext cx="253306" cy="253306"/>
            <a:chOff x="5202893" y="3174538"/>
            <a:chExt cx="288000" cy="288000"/>
          </a:xfrm>
        </p:grpSpPr>
        <p:sp>
          <p:nvSpPr>
            <p:cNvPr id="12" name="Oval 445">
              <a:extLst>
                <a:ext uri="{FF2B5EF4-FFF2-40B4-BE49-F238E27FC236}">
                  <a16:creationId xmlns:a16="http://schemas.microsoft.com/office/drawing/2014/main" id="{98A4BDD7-277F-876A-7128-DAACF3EB0815}"/>
                </a:ext>
              </a:extLst>
            </p:cNvPr>
            <p:cNvSpPr/>
            <p:nvPr/>
          </p:nvSpPr>
          <p:spPr>
            <a:xfrm>
              <a:off x="5202893" y="3174538"/>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3" name="Arrow: Right 446">
              <a:extLst>
                <a:ext uri="{FF2B5EF4-FFF2-40B4-BE49-F238E27FC236}">
                  <a16:creationId xmlns:a16="http://schemas.microsoft.com/office/drawing/2014/main" id="{27898342-E6D7-38C0-31E1-590A46BE77EA}"/>
                </a:ext>
              </a:extLst>
            </p:cNvPr>
            <p:cNvSpPr/>
            <p:nvPr/>
          </p:nvSpPr>
          <p:spPr>
            <a:xfrm rot="19149718">
              <a:off x="5256893" y="3247812"/>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43" name="Group 142">
            <a:extLst>
              <a:ext uri="{FF2B5EF4-FFF2-40B4-BE49-F238E27FC236}">
                <a16:creationId xmlns:a16="http://schemas.microsoft.com/office/drawing/2014/main" id="{DF4C01CB-0C46-510E-E56A-83477E8FB14B}"/>
              </a:ext>
            </a:extLst>
          </p:cNvPr>
          <p:cNvGrpSpPr/>
          <p:nvPr/>
        </p:nvGrpSpPr>
        <p:grpSpPr>
          <a:xfrm flipV="1">
            <a:off x="6902216" y="3540120"/>
            <a:ext cx="253306" cy="253306"/>
            <a:chOff x="5202893" y="3174538"/>
            <a:chExt cx="288000" cy="288000"/>
          </a:xfrm>
        </p:grpSpPr>
        <p:sp>
          <p:nvSpPr>
            <p:cNvPr id="144" name="Oval 445">
              <a:extLst>
                <a:ext uri="{FF2B5EF4-FFF2-40B4-BE49-F238E27FC236}">
                  <a16:creationId xmlns:a16="http://schemas.microsoft.com/office/drawing/2014/main" id="{B27D0BEA-7D6E-3385-C779-11D660F8C2B4}"/>
                </a:ext>
              </a:extLst>
            </p:cNvPr>
            <p:cNvSpPr/>
            <p:nvPr/>
          </p:nvSpPr>
          <p:spPr>
            <a:xfrm>
              <a:off x="5202893" y="3174538"/>
              <a:ext cx="288000" cy="288000"/>
            </a:xfrm>
            <a:prstGeom prst="ellipse">
              <a:avLst/>
            </a:prstGeom>
            <a:solidFill>
              <a:srgbClr val="EBC5D0"/>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45" name="Arrow: Right 446">
              <a:extLst>
                <a:ext uri="{FF2B5EF4-FFF2-40B4-BE49-F238E27FC236}">
                  <a16:creationId xmlns:a16="http://schemas.microsoft.com/office/drawing/2014/main" id="{7FDB0423-5B01-1B15-D430-480D6BA372AD}"/>
                </a:ext>
              </a:extLst>
            </p:cNvPr>
            <p:cNvSpPr/>
            <p:nvPr/>
          </p:nvSpPr>
          <p:spPr>
            <a:xfrm rot="19149718">
              <a:off x="5256893" y="3247812"/>
              <a:ext cx="180000" cy="141452"/>
            </a:xfrm>
            <a:prstGeom prst="rightArrow">
              <a:avLst/>
            </a:prstGeom>
            <a:solidFill>
              <a:srgbClr val="E71C57"/>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49" name="Group 148">
            <a:extLst>
              <a:ext uri="{FF2B5EF4-FFF2-40B4-BE49-F238E27FC236}">
                <a16:creationId xmlns:a16="http://schemas.microsoft.com/office/drawing/2014/main" id="{C8D35D59-5C7E-8B71-6BED-E6D3C92B4830}"/>
              </a:ext>
            </a:extLst>
          </p:cNvPr>
          <p:cNvGrpSpPr/>
          <p:nvPr/>
        </p:nvGrpSpPr>
        <p:grpSpPr>
          <a:xfrm>
            <a:off x="4451954" y="4351502"/>
            <a:ext cx="253306" cy="253306"/>
            <a:chOff x="5409617" y="3305772"/>
            <a:chExt cx="288000" cy="288000"/>
          </a:xfrm>
        </p:grpSpPr>
        <p:sp>
          <p:nvSpPr>
            <p:cNvPr id="147" name="Oval 445">
              <a:extLst>
                <a:ext uri="{FF2B5EF4-FFF2-40B4-BE49-F238E27FC236}">
                  <a16:creationId xmlns:a16="http://schemas.microsoft.com/office/drawing/2014/main" id="{DD2B1ED3-CD77-8DF5-464C-E69494E89718}"/>
                </a:ext>
              </a:extLst>
            </p:cNvPr>
            <p:cNvSpPr/>
            <p:nvPr/>
          </p:nvSpPr>
          <p:spPr>
            <a:xfrm>
              <a:off x="5409617" y="3305772"/>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48" name="Arrow: Right 446">
              <a:extLst>
                <a:ext uri="{FF2B5EF4-FFF2-40B4-BE49-F238E27FC236}">
                  <a16:creationId xmlns:a16="http://schemas.microsoft.com/office/drawing/2014/main" id="{47C3C22B-D431-9C32-0377-5696A73BD399}"/>
                </a:ext>
              </a:extLst>
            </p:cNvPr>
            <p:cNvSpPr/>
            <p:nvPr/>
          </p:nvSpPr>
          <p:spPr>
            <a:xfrm rot="19149718">
              <a:off x="5463617" y="3379046"/>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79" name="Group 178">
            <a:extLst>
              <a:ext uri="{FF2B5EF4-FFF2-40B4-BE49-F238E27FC236}">
                <a16:creationId xmlns:a16="http://schemas.microsoft.com/office/drawing/2014/main" id="{40FCA174-0695-F133-E3D1-8CE759023829}"/>
              </a:ext>
            </a:extLst>
          </p:cNvPr>
          <p:cNvGrpSpPr/>
          <p:nvPr/>
        </p:nvGrpSpPr>
        <p:grpSpPr>
          <a:xfrm>
            <a:off x="5913935" y="1801477"/>
            <a:ext cx="3861502" cy="508409"/>
            <a:chOff x="7172961" y="1356934"/>
            <a:chExt cx="4390388" cy="578043"/>
          </a:xfrm>
        </p:grpSpPr>
        <p:sp>
          <p:nvSpPr>
            <p:cNvPr id="30" name="Rectangle 2">
              <a:extLst>
                <a:ext uri="{FF2B5EF4-FFF2-40B4-BE49-F238E27FC236}">
                  <a16:creationId xmlns:a16="http://schemas.microsoft.com/office/drawing/2014/main" id="{5017F0A3-4C64-91D7-0081-01A87AC2DCBE}"/>
                </a:ext>
              </a:extLst>
            </p:cNvPr>
            <p:cNvSpPr/>
            <p:nvPr/>
          </p:nvSpPr>
          <p:spPr>
            <a:xfrm>
              <a:off x="7172961" y="1356934"/>
              <a:ext cx="4390388" cy="5780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目標の方向性 </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増減</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 は矢印で記載すること</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nvGrpSpPr>
            <p:cNvPr id="178" name="Group 177">
              <a:extLst>
                <a:ext uri="{FF2B5EF4-FFF2-40B4-BE49-F238E27FC236}">
                  <a16:creationId xmlns:a16="http://schemas.microsoft.com/office/drawing/2014/main" id="{FB9425C8-0DB8-863B-BA1D-998E6F1FEF59}"/>
                </a:ext>
              </a:extLst>
            </p:cNvPr>
            <p:cNvGrpSpPr/>
            <p:nvPr/>
          </p:nvGrpSpPr>
          <p:grpSpPr>
            <a:xfrm>
              <a:off x="10498084" y="1501955"/>
              <a:ext cx="945340" cy="288000"/>
              <a:chOff x="10462524" y="1501955"/>
              <a:chExt cx="945340" cy="288000"/>
            </a:xfrm>
          </p:grpSpPr>
          <p:grpSp>
            <p:nvGrpSpPr>
              <p:cNvPr id="171" name="Group 170">
                <a:extLst>
                  <a:ext uri="{FF2B5EF4-FFF2-40B4-BE49-F238E27FC236}">
                    <a16:creationId xmlns:a16="http://schemas.microsoft.com/office/drawing/2014/main" id="{C6C59B66-33F9-368E-524E-CE6C60C01027}"/>
                  </a:ext>
                </a:extLst>
              </p:cNvPr>
              <p:cNvGrpSpPr/>
              <p:nvPr/>
            </p:nvGrpSpPr>
            <p:grpSpPr>
              <a:xfrm>
                <a:off x="10462524" y="1501955"/>
                <a:ext cx="288000" cy="288000"/>
                <a:chOff x="10462524" y="1501955"/>
                <a:chExt cx="288000" cy="288000"/>
              </a:xfrm>
            </p:grpSpPr>
            <p:sp>
              <p:nvSpPr>
                <p:cNvPr id="160" name="Oval 445">
                  <a:extLst>
                    <a:ext uri="{FF2B5EF4-FFF2-40B4-BE49-F238E27FC236}">
                      <a16:creationId xmlns:a16="http://schemas.microsoft.com/office/drawing/2014/main" id="{4E67D8B7-B750-75F7-E754-671ACE655D72}"/>
                    </a:ext>
                  </a:extLst>
                </p:cNvPr>
                <p:cNvSpPr/>
                <p:nvPr/>
              </p:nvSpPr>
              <p:spPr>
                <a:xfrm>
                  <a:off x="10462524" y="1501955"/>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1" name="Arrow: Right 446">
                  <a:extLst>
                    <a:ext uri="{FF2B5EF4-FFF2-40B4-BE49-F238E27FC236}">
                      <a16:creationId xmlns:a16="http://schemas.microsoft.com/office/drawing/2014/main" id="{65706DBB-D7AD-BCA0-BF1A-2D6E2BB68B27}"/>
                    </a:ext>
                  </a:extLst>
                </p:cNvPr>
                <p:cNvSpPr/>
                <p:nvPr/>
              </p:nvSpPr>
              <p:spPr>
                <a:xfrm rot="19149718">
                  <a:off x="10516524" y="1575229"/>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nvGrpSpPr>
              <p:cNvPr id="169" name="Group 168">
                <a:extLst>
                  <a:ext uri="{FF2B5EF4-FFF2-40B4-BE49-F238E27FC236}">
                    <a16:creationId xmlns:a16="http://schemas.microsoft.com/office/drawing/2014/main" id="{6645BC1E-914E-8B2F-9240-390B7FA778F0}"/>
                  </a:ext>
                </a:extLst>
              </p:cNvPr>
              <p:cNvGrpSpPr/>
              <p:nvPr/>
            </p:nvGrpSpPr>
            <p:grpSpPr>
              <a:xfrm>
                <a:off x="10791194" y="1501955"/>
                <a:ext cx="288000" cy="288000"/>
                <a:chOff x="10791194" y="1501955"/>
                <a:chExt cx="288000" cy="288000"/>
              </a:xfrm>
            </p:grpSpPr>
            <p:sp>
              <p:nvSpPr>
                <p:cNvPr id="163" name="Oval 445">
                  <a:extLst>
                    <a:ext uri="{FF2B5EF4-FFF2-40B4-BE49-F238E27FC236}">
                      <a16:creationId xmlns:a16="http://schemas.microsoft.com/office/drawing/2014/main" id="{1B25DE63-9C68-618B-3614-012646ED7767}"/>
                    </a:ext>
                  </a:extLst>
                </p:cNvPr>
                <p:cNvSpPr/>
                <p:nvPr/>
              </p:nvSpPr>
              <p:spPr>
                <a:xfrm flipV="1">
                  <a:off x="10791194" y="1501955"/>
                  <a:ext cx="288000" cy="288000"/>
                </a:xfrm>
                <a:prstGeom prst="ellipse">
                  <a:avLst/>
                </a:prstGeom>
                <a:solidFill>
                  <a:srgbClr val="EBC5D0"/>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4" name="Arrow: Right 446">
                  <a:extLst>
                    <a:ext uri="{FF2B5EF4-FFF2-40B4-BE49-F238E27FC236}">
                      <a16:creationId xmlns:a16="http://schemas.microsoft.com/office/drawing/2014/main" id="{A73D418B-7DB5-0DD9-E688-6E670468A147}"/>
                    </a:ext>
                  </a:extLst>
                </p:cNvPr>
                <p:cNvSpPr/>
                <p:nvPr/>
              </p:nvSpPr>
              <p:spPr>
                <a:xfrm rot="2450282" flipV="1">
                  <a:off x="10845194" y="1575229"/>
                  <a:ext cx="180000" cy="141452"/>
                </a:xfrm>
                <a:prstGeom prst="rightArrow">
                  <a:avLst/>
                </a:prstGeom>
                <a:solidFill>
                  <a:srgbClr val="E71C57"/>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nvGrpSpPr>
              <p:cNvPr id="168" name="Group 167">
                <a:extLst>
                  <a:ext uri="{FF2B5EF4-FFF2-40B4-BE49-F238E27FC236}">
                    <a16:creationId xmlns:a16="http://schemas.microsoft.com/office/drawing/2014/main" id="{0CFFE403-3B10-80B8-9DF5-1B9552540858}"/>
                  </a:ext>
                </a:extLst>
              </p:cNvPr>
              <p:cNvGrpSpPr/>
              <p:nvPr/>
            </p:nvGrpSpPr>
            <p:grpSpPr>
              <a:xfrm>
                <a:off x="11119864" y="1501955"/>
                <a:ext cx="288000" cy="288000"/>
                <a:chOff x="11119864" y="1501955"/>
                <a:chExt cx="288000" cy="288000"/>
              </a:xfrm>
            </p:grpSpPr>
            <p:sp>
              <p:nvSpPr>
                <p:cNvPr id="166" name="Oval 445">
                  <a:extLst>
                    <a:ext uri="{FF2B5EF4-FFF2-40B4-BE49-F238E27FC236}">
                      <a16:creationId xmlns:a16="http://schemas.microsoft.com/office/drawing/2014/main" id="{AF8294EF-5561-0DF9-660B-D43E29A907F4}"/>
                    </a:ext>
                  </a:extLst>
                </p:cNvPr>
                <p:cNvSpPr/>
                <p:nvPr/>
              </p:nvSpPr>
              <p:spPr>
                <a:xfrm flipV="1">
                  <a:off x="11119864" y="1501955"/>
                  <a:ext cx="288000" cy="288000"/>
                </a:xfrm>
                <a:prstGeom prst="ellipse">
                  <a:avLst/>
                </a:prstGeom>
                <a:solidFill>
                  <a:srgbClr val="C8C8C8"/>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7" name="Arrow: Right 446">
                  <a:extLst>
                    <a:ext uri="{FF2B5EF4-FFF2-40B4-BE49-F238E27FC236}">
                      <a16:creationId xmlns:a16="http://schemas.microsoft.com/office/drawing/2014/main" id="{2CD236E5-EC3F-019A-A675-83F8BEE433DC}"/>
                    </a:ext>
                  </a:extLst>
                </p:cNvPr>
                <p:cNvSpPr/>
                <p:nvPr/>
              </p:nvSpPr>
              <p:spPr>
                <a:xfrm flipV="1">
                  <a:off x="11173864" y="1575229"/>
                  <a:ext cx="180000" cy="141452"/>
                </a:xfrm>
                <a:prstGeom prst="rightArrow">
                  <a:avLst/>
                </a:prstGeom>
                <a:solidFill>
                  <a:srgbClr val="6E6F73"/>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grpSp>
      <p:grpSp>
        <p:nvGrpSpPr>
          <p:cNvPr id="27" name="グループ化 26">
            <a:extLst>
              <a:ext uri="{FF2B5EF4-FFF2-40B4-BE49-F238E27FC236}">
                <a16:creationId xmlns:a16="http://schemas.microsoft.com/office/drawing/2014/main" id="{CB780D71-D12E-4D36-FFB0-190010F97FD7}"/>
              </a:ext>
            </a:extLst>
          </p:cNvPr>
          <p:cNvGrpSpPr/>
          <p:nvPr/>
        </p:nvGrpSpPr>
        <p:grpSpPr>
          <a:xfrm>
            <a:off x="130880" y="1801477"/>
            <a:ext cx="5540299" cy="508409"/>
            <a:chOff x="630000" y="1356934"/>
            <a:chExt cx="6299120" cy="578043"/>
          </a:xfrm>
        </p:grpSpPr>
        <p:sp>
          <p:nvSpPr>
            <p:cNvPr id="31" name="Rectangle 2">
              <a:extLst>
                <a:ext uri="{FF2B5EF4-FFF2-40B4-BE49-F238E27FC236}">
                  <a16:creationId xmlns:a16="http://schemas.microsoft.com/office/drawing/2014/main" id="{02D68EDD-B6DE-2FE9-AF91-C3F3D6E39F20}"/>
                </a:ext>
              </a:extLst>
            </p:cNvPr>
            <p:cNvSpPr/>
            <p:nvPr/>
          </p:nvSpPr>
          <p:spPr>
            <a:xfrm>
              <a:off x="630000" y="1356934"/>
              <a:ext cx="6299120" cy="5780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①実装・横展開、②実証の</a:t>
              </a:r>
              <a:r>
                <a:rPr kumimoji="1" lang="ja-JP" altLang="en-US" sz="1138" u="sng" kern="0">
                  <a:solidFill>
                    <a:srgbClr val="575757"/>
                  </a:solidFill>
                  <a:latin typeface="Trebuchet MS" panose="020B0603020202020204" pitchFamily="34" charset="0"/>
                  <a:ea typeface="Meiryo UI" panose="020B0604030504040204" pitchFamily="50" charset="-128"/>
                </a:rPr>
                <a:t>成果 </a:t>
              </a:r>
              <a:r>
                <a:rPr kumimoji="1" lang="en-US" altLang="ja-JP" sz="1138" u="sng" kern="0">
                  <a:solidFill>
                    <a:srgbClr val="575757"/>
                  </a:solidFill>
                  <a:latin typeface="Trebuchet MS" panose="020B0603020202020204" pitchFamily="34" charset="0"/>
                  <a:ea typeface="Meiryo UI" panose="020B0604030504040204" pitchFamily="50" charset="-128"/>
                </a:rPr>
                <a:t>(</a:t>
              </a:r>
              <a:r>
                <a:rPr kumimoji="1" lang="ja-JP" altLang="en-US" sz="1138" u="sng" kern="0">
                  <a:solidFill>
                    <a:srgbClr val="575757"/>
                  </a:solidFill>
                  <a:latin typeface="Trebuchet MS" panose="020B0603020202020204" pitchFamily="34" charset="0"/>
                  <a:ea typeface="Meiryo UI" panose="020B0604030504040204" pitchFamily="50" charset="-128"/>
                </a:rPr>
                <a:t>アウトカム</a:t>
              </a:r>
              <a:r>
                <a:rPr kumimoji="1" lang="en-US" altLang="ja-JP" sz="1138" u="sng" kern="0">
                  <a:solidFill>
                    <a:srgbClr val="575757"/>
                  </a:solidFill>
                  <a:latin typeface="Trebuchet MS" panose="020B0603020202020204" pitchFamily="34" charset="0"/>
                  <a:ea typeface="Meiryo UI" panose="020B0604030504040204" pitchFamily="50" charset="-128"/>
                </a:rPr>
                <a:t>)</a:t>
              </a:r>
              <a:r>
                <a:rPr kumimoji="1" lang="ja-JP" altLang="en-US" sz="1138" u="sng" kern="0">
                  <a:solidFill>
                    <a:srgbClr val="575757"/>
                  </a:solidFill>
                  <a:latin typeface="Trebuchet MS" panose="020B0603020202020204" pitchFamily="34" charset="0"/>
                  <a:ea typeface="Meiryo UI" panose="020B0604030504040204" pitchFamily="50" charset="-128"/>
                </a:rPr>
                <a:t> 指標として</a:t>
              </a:r>
              <a:br>
                <a:rPr kumimoji="1" lang="en-US" altLang="ja-JP" sz="1138" u="sng" kern="0">
                  <a:solidFill>
                    <a:srgbClr val="575757"/>
                  </a:solidFill>
                  <a:latin typeface="Trebuchet MS" panose="020B0603020202020204" pitchFamily="34" charset="0"/>
                  <a:ea typeface="Meiryo UI" panose="020B0604030504040204" pitchFamily="50" charset="-128"/>
                </a:rPr>
              </a:br>
              <a:r>
                <a:rPr kumimoji="1" lang="ja-JP" altLang="en-US" sz="1138" u="sng" kern="0">
                  <a:solidFill>
                    <a:srgbClr val="575757"/>
                  </a:solidFill>
                  <a:latin typeface="Trebuchet MS" panose="020B0603020202020204" pitchFamily="34" charset="0"/>
                  <a:ea typeface="Meiryo UI" panose="020B0604030504040204" pitchFamily="50" charset="-128"/>
                </a:rPr>
                <a:t>定量的かつ今後測定していく指標を色枠でハイライト</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nvGrpSpPr>
            <p:cNvPr id="185" name="Group 184">
              <a:extLst>
                <a:ext uri="{FF2B5EF4-FFF2-40B4-BE49-F238E27FC236}">
                  <a16:creationId xmlns:a16="http://schemas.microsoft.com/office/drawing/2014/main" id="{6283FE6E-2485-C4A1-1054-E38F93852C38}"/>
                </a:ext>
              </a:extLst>
            </p:cNvPr>
            <p:cNvGrpSpPr/>
            <p:nvPr/>
          </p:nvGrpSpPr>
          <p:grpSpPr>
            <a:xfrm>
              <a:off x="4807779" y="1409231"/>
              <a:ext cx="2080232" cy="202917"/>
              <a:chOff x="4807779" y="1409231"/>
              <a:chExt cx="2080232" cy="202917"/>
            </a:xfrm>
          </p:grpSpPr>
          <p:sp>
            <p:nvSpPr>
              <p:cNvPr id="7" name="テキスト ボックス 6">
                <a:extLst>
                  <a:ext uri="{FF2B5EF4-FFF2-40B4-BE49-F238E27FC236}">
                    <a16:creationId xmlns:a16="http://schemas.microsoft.com/office/drawing/2014/main" id="{05FB388A-AACF-30DB-CCA6-D6AECA040A4D}"/>
                  </a:ext>
                </a:extLst>
              </p:cNvPr>
              <p:cNvSpPr txBox="1"/>
              <p:nvPr/>
            </p:nvSpPr>
            <p:spPr>
              <a:xfrm>
                <a:off x="5160011" y="1409231"/>
                <a:ext cx="1728000" cy="2029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742950">
                  <a:defRPr/>
                </a:pPr>
                <a:r>
                  <a:rPr kumimoji="1" lang="en-US" altLang="ja-JP" sz="975">
                    <a:solidFill>
                      <a:srgbClr val="575757"/>
                    </a:solidFill>
                    <a:latin typeface="Trebuchet MS" panose="020B0603020202020204" pitchFamily="34" charset="0"/>
                    <a:ea typeface="Meiryo UI" panose="020B0604030504040204" pitchFamily="50" charset="-128"/>
                  </a:rPr>
                  <a:t>:</a:t>
                </a:r>
                <a:r>
                  <a:rPr kumimoji="1" lang="ja-JP" altLang="en-US" sz="975" u="sng">
                    <a:solidFill>
                      <a:srgbClr val="575757"/>
                    </a:solidFill>
                    <a:latin typeface="Trebuchet MS" panose="020B0603020202020204" pitchFamily="34" charset="0"/>
                    <a:ea typeface="Meiryo UI" panose="020B0604030504040204" pitchFamily="50" charset="-128"/>
                  </a:rPr>
                  <a:t>実装・横展開</a:t>
                </a:r>
                <a:r>
                  <a:rPr kumimoji="1" lang="ja-JP" altLang="en-US" sz="975">
                    <a:solidFill>
                      <a:srgbClr val="575757"/>
                    </a:solidFill>
                    <a:latin typeface="Trebuchet MS" panose="020B0603020202020204" pitchFamily="34" charset="0"/>
                    <a:ea typeface="Meiryo UI" panose="020B0604030504040204" pitchFamily="50" charset="-128"/>
                  </a:rPr>
                  <a:t>の成果指標</a:t>
                </a:r>
                <a:endParaRPr kumimoji="1" lang="en-US" sz="975">
                  <a:solidFill>
                    <a:srgbClr val="575757"/>
                  </a:solidFill>
                  <a:latin typeface="Trebuchet MS" panose="020B0603020202020204" pitchFamily="34" charset="0"/>
                  <a:ea typeface="Meiryo UI" panose="020B0604030504040204" pitchFamily="50" charset="-128"/>
                </a:endParaRPr>
              </a:p>
            </p:txBody>
          </p:sp>
          <p:sp>
            <p:nvSpPr>
              <p:cNvPr id="3" name="正方形/長方形 31">
                <a:extLst>
                  <a:ext uri="{FF2B5EF4-FFF2-40B4-BE49-F238E27FC236}">
                    <a16:creationId xmlns:a16="http://schemas.microsoft.com/office/drawing/2014/main" id="{2FDDD3E4-35D3-3567-5828-D7714E834952}"/>
                  </a:ext>
                </a:extLst>
              </p:cNvPr>
              <p:cNvSpPr/>
              <p:nvPr/>
            </p:nvSpPr>
            <p:spPr>
              <a:xfrm>
                <a:off x="4807779" y="1427586"/>
                <a:ext cx="306511" cy="16620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grpSp>
          <p:nvGrpSpPr>
            <p:cNvPr id="184" name="Group 183">
              <a:extLst>
                <a:ext uri="{FF2B5EF4-FFF2-40B4-BE49-F238E27FC236}">
                  <a16:creationId xmlns:a16="http://schemas.microsoft.com/office/drawing/2014/main" id="{8E787AB2-E0C0-E943-5BE3-9AE22F3A7B55}"/>
                </a:ext>
              </a:extLst>
            </p:cNvPr>
            <p:cNvGrpSpPr/>
            <p:nvPr/>
          </p:nvGrpSpPr>
          <p:grpSpPr>
            <a:xfrm>
              <a:off x="4807779" y="1659038"/>
              <a:ext cx="2080232" cy="202917"/>
              <a:chOff x="4807779" y="1659038"/>
              <a:chExt cx="2080232" cy="202917"/>
            </a:xfrm>
          </p:grpSpPr>
          <p:sp>
            <p:nvSpPr>
              <p:cNvPr id="15" name="正方形/長方形 31">
                <a:extLst>
                  <a:ext uri="{FF2B5EF4-FFF2-40B4-BE49-F238E27FC236}">
                    <a16:creationId xmlns:a16="http://schemas.microsoft.com/office/drawing/2014/main" id="{3892DFE3-07BB-6688-B946-7D0C58AD5DC5}"/>
                  </a:ext>
                </a:extLst>
              </p:cNvPr>
              <p:cNvSpPr/>
              <p:nvPr/>
            </p:nvSpPr>
            <p:spPr>
              <a:xfrm>
                <a:off x="4807779" y="1677394"/>
                <a:ext cx="306511" cy="166206"/>
              </a:xfrm>
              <a:prstGeom prst="rect">
                <a:avLst/>
              </a:prstGeom>
              <a:solidFill>
                <a:srgbClr val="FFFFFF"/>
              </a:solidFill>
              <a:ln w="28575" cap="rnd" cmpd="sng" algn="ctr">
                <a:solidFill>
                  <a:srgbClr val="64A5CC"/>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3D10E9C3-5D7B-C2DE-BE94-7BAA84B827E2}"/>
                  </a:ext>
                </a:extLst>
              </p:cNvPr>
              <p:cNvSpPr txBox="1"/>
              <p:nvPr/>
            </p:nvSpPr>
            <p:spPr>
              <a:xfrm>
                <a:off x="5160011" y="1659038"/>
                <a:ext cx="1728000" cy="2029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742950">
                  <a:defRPr/>
                </a:pPr>
                <a:r>
                  <a:rPr kumimoji="1" lang="en-US" altLang="ja-JP" sz="975">
                    <a:solidFill>
                      <a:srgbClr val="575757"/>
                    </a:solidFill>
                    <a:latin typeface="Trebuchet MS" panose="020B0603020202020204" pitchFamily="34" charset="0"/>
                    <a:ea typeface="Meiryo UI" panose="020B0604030504040204" pitchFamily="50" charset="-128"/>
                  </a:rPr>
                  <a:t>:</a:t>
                </a:r>
                <a:r>
                  <a:rPr kumimoji="1" lang="ja-JP" altLang="en-US" sz="975" u="sng">
                    <a:solidFill>
                      <a:srgbClr val="575757"/>
                    </a:solidFill>
                    <a:latin typeface="Trebuchet MS" panose="020B0603020202020204" pitchFamily="34" charset="0"/>
                    <a:ea typeface="Meiryo UI" panose="020B0604030504040204" pitchFamily="50" charset="-128"/>
                  </a:rPr>
                  <a:t>実証</a:t>
                </a:r>
                <a:r>
                  <a:rPr kumimoji="1" lang="ja-JP" altLang="en-US" sz="975">
                    <a:solidFill>
                      <a:srgbClr val="575757"/>
                    </a:solidFill>
                    <a:latin typeface="Trebuchet MS" panose="020B0603020202020204" pitchFamily="34" charset="0"/>
                    <a:ea typeface="Meiryo UI" panose="020B0604030504040204" pitchFamily="50" charset="-128"/>
                  </a:rPr>
                  <a:t>の成果指標</a:t>
                </a:r>
                <a:endParaRPr kumimoji="1" lang="en-US" sz="975">
                  <a:solidFill>
                    <a:srgbClr val="575757"/>
                  </a:solidFill>
                  <a:latin typeface="Trebuchet MS" panose="020B0603020202020204" pitchFamily="34" charset="0"/>
                  <a:ea typeface="Meiryo UI" panose="020B0604030504040204" pitchFamily="50" charset="-128"/>
                </a:endParaRPr>
              </a:p>
            </p:txBody>
          </p:sp>
        </p:grpSp>
      </p:grpSp>
      <p:sp>
        <p:nvSpPr>
          <p:cNvPr id="74" name="テキスト ボックス 42">
            <a:extLst>
              <a:ext uri="{FF2B5EF4-FFF2-40B4-BE49-F238E27FC236}">
                <a16:creationId xmlns:a16="http://schemas.microsoft.com/office/drawing/2014/main" id="{236F7441-9ED6-4E09-B37C-237EBB123D24}"/>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ea typeface="Meiryo UI" panose="020B0604030504040204" pitchFamily="50" charset="-128"/>
              </a:rPr>
              <a:t>実装・横展開の計画</a:t>
            </a:r>
          </a:p>
        </p:txBody>
      </p:sp>
      <p:sp>
        <p:nvSpPr>
          <p:cNvPr id="75" name="Rectangle 217">
            <a:extLst>
              <a:ext uri="{FF2B5EF4-FFF2-40B4-BE49-F238E27FC236}">
                <a16:creationId xmlns:a16="http://schemas.microsoft.com/office/drawing/2014/main" id="{5EB8E0D5-60BC-455C-8746-461FA4BA5ECB}"/>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評価の観点：実装・横展開に向けた実証計画の適切性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 name="タイトル 3">
            <a:extLst>
              <a:ext uri="{FF2B5EF4-FFF2-40B4-BE49-F238E27FC236}">
                <a16:creationId xmlns:a16="http://schemas.microsoft.com/office/drawing/2014/main" id="{026B3210-2A0D-4753-BF8D-9CBD20EC0AC3}"/>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成果 </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アウトカム</a:t>
            </a: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指標</a:t>
            </a:r>
            <a:endParaRPr kumimoji="1" lang="ja-JP" altLang="en-US"/>
          </a:p>
        </p:txBody>
      </p:sp>
      <p:sp>
        <p:nvSpPr>
          <p:cNvPr id="5" name="Rectangle 2">
            <a:extLst>
              <a:ext uri="{FF2B5EF4-FFF2-40B4-BE49-F238E27FC236}">
                <a16:creationId xmlns:a16="http://schemas.microsoft.com/office/drawing/2014/main" id="{D14FAB29-6901-62F1-826A-810BC8F96603}"/>
              </a:ext>
            </a:extLst>
          </p:cNvPr>
          <p:cNvSpPr/>
          <p:nvPr/>
        </p:nvSpPr>
        <p:spPr>
          <a:xfrm>
            <a:off x="2956918" y="419100"/>
            <a:ext cx="5428522" cy="1288248"/>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目指す姿の実現に向け、定量</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定性の成果 </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アウトカム</a:t>
            </a:r>
            <a:r>
              <a:rPr kumimoji="1" lang="en-US" altLang="ja-JP" sz="1100">
                <a:solidFill>
                  <a:srgbClr val="575757"/>
                </a:solidFill>
                <a:latin typeface="Trebuchet MS" panose="020B0603020202020204" pitchFamily="34" charset="0"/>
                <a:ea typeface="Meiryo UI" panose="020B0604030504040204" pitchFamily="50" charset="-128"/>
              </a:rPr>
              <a:t>) </a:t>
            </a:r>
            <a:r>
              <a:rPr kumimoji="1" lang="ja-JP" altLang="en-US" sz="1100">
                <a:solidFill>
                  <a:srgbClr val="575757"/>
                </a:solidFill>
                <a:latin typeface="Trebuchet MS" panose="020B0603020202020204" pitchFamily="34" charset="0"/>
                <a:ea typeface="Meiryo UI" panose="020B0604030504040204" pitchFamily="50" charset="-128"/>
              </a:rPr>
              <a:t>指標間で因果関係のつながりを整理。</a:t>
            </a:r>
            <a:endParaRPr kumimoji="1" lang="en-US" altLang="ja-JP" sz="11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アウトカムは可能な限り、定量的に測定できるものを記載すること</a:t>
            </a:r>
            <a:endParaRPr kumimoji="1" lang="en-US" altLang="ja-JP" sz="1100">
              <a:solidFill>
                <a:srgbClr val="575757"/>
              </a:solidFill>
              <a:latin typeface="Trebuchet MS" panose="020B0603020202020204" pitchFamily="34" charset="0"/>
              <a:ea typeface="Meiryo UI" panose="020B0604030504040204" pitchFamily="50" charset="-128"/>
            </a:endParaRPr>
          </a:p>
          <a:p>
            <a:pPr marL="324000" lvl="1" indent="-216000" defTabSz="742950">
              <a:buClr>
                <a:schemeClr val="tx2"/>
              </a:buClr>
              <a:buSzPts val="1200"/>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中間アウトカム</a:t>
            </a:r>
            <a:r>
              <a:rPr kumimoji="1" lang="en-US" altLang="ja-JP" sz="1100">
                <a:solidFill>
                  <a:schemeClr val="tx1"/>
                </a:solidFill>
                <a:latin typeface="Trebuchet MS" panose="020B0603020202020204" pitchFamily="34" charset="0"/>
                <a:ea typeface="Meiryo UI" panose="020B0604030504040204" pitchFamily="50" charset="-128"/>
              </a:rPr>
              <a:t>:</a:t>
            </a:r>
            <a:r>
              <a:rPr kumimoji="1" lang="ja-JP" altLang="en-US" sz="1100">
                <a:solidFill>
                  <a:schemeClr val="tx1"/>
                </a:solidFill>
                <a:latin typeface="Trebuchet MS" panose="020B0603020202020204" pitchFamily="34" charset="0"/>
                <a:ea typeface="Meiryo UI" panose="020B0604030504040204" pitchFamily="50" charset="-128"/>
              </a:rPr>
              <a:t>最終的なゴールに論理的につながる中間的な成果指標</a:t>
            </a:r>
            <a:endParaRPr kumimoji="1" lang="en-US" altLang="ja-JP" sz="1100">
              <a:solidFill>
                <a:schemeClr val="tx1"/>
              </a:solidFill>
              <a:latin typeface="Trebuchet MS" panose="020B0603020202020204" pitchFamily="34" charset="0"/>
              <a:ea typeface="Meiryo UI" panose="020B0604030504040204" pitchFamily="50" charset="-128"/>
            </a:endParaRPr>
          </a:p>
          <a:p>
            <a:pPr marL="324000" lvl="1" indent="-216000" defTabSz="742950">
              <a:buClr>
                <a:schemeClr val="tx2"/>
              </a:buClr>
              <a:buSzPts val="1200"/>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最終アウトカム</a:t>
            </a:r>
            <a:r>
              <a:rPr kumimoji="1" lang="en-US" altLang="ja-JP" sz="1100">
                <a:solidFill>
                  <a:schemeClr val="tx1"/>
                </a:solidFill>
                <a:latin typeface="Trebuchet MS" panose="020B0603020202020204" pitchFamily="34" charset="0"/>
                <a:ea typeface="Meiryo UI" panose="020B0604030504040204" pitchFamily="50" charset="-128"/>
              </a:rPr>
              <a:t>:</a:t>
            </a:r>
            <a:r>
              <a:rPr kumimoji="1" lang="ja-JP" altLang="en-US" sz="1100">
                <a:solidFill>
                  <a:schemeClr val="tx1"/>
                </a:solidFill>
                <a:latin typeface="Trebuchet MS" panose="020B0603020202020204" pitchFamily="34" charset="0"/>
                <a:ea typeface="Meiryo UI" panose="020B0604030504040204" pitchFamily="50" charset="-128"/>
              </a:rPr>
              <a:t>最終的なゴールとして期待される成果指標</a:t>
            </a:r>
            <a:endParaRPr kumimoji="1" lang="en-US" altLang="ja-JP" sz="1100">
              <a:solidFill>
                <a:schemeClr val="tx1"/>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尚、アウトカム同士のつながりを意識して各項目を記載すること</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例</a:t>
            </a:r>
            <a:r>
              <a:rPr kumimoji="1" lang="en-US" altLang="ja-JP" sz="1100">
                <a:solidFill>
                  <a:srgbClr val="575757"/>
                </a:solidFill>
                <a:latin typeface="Trebuchet MS" panose="020B0603020202020204" pitchFamily="34" charset="0"/>
                <a:ea typeface="Meiryo UI" panose="020B0604030504040204" pitchFamily="50" charset="-128"/>
              </a:rPr>
              <a:t>: </a:t>
            </a:r>
            <a:r>
              <a:rPr kumimoji="1" lang="ja-JP" altLang="en-US" sz="1100">
                <a:solidFill>
                  <a:srgbClr val="575757"/>
                </a:solidFill>
                <a:latin typeface="Trebuchet MS" panose="020B0603020202020204" pitchFamily="34" charset="0"/>
                <a:ea typeface="Meiryo UI" panose="020B0604030504040204" pitchFamily="50" charset="-128"/>
              </a:rPr>
              <a:t>オンデマンドバスの利用が広がることで外出困難な高齢者数が少なり、結果として高齢者の健康寿命の向上につながる</a:t>
            </a:r>
            <a:r>
              <a:rPr kumimoji="1" lang="en-US" altLang="ja-JP" sz="1100">
                <a:solidFill>
                  <a:srgbClr val="575757"/>
                </a:solidFill>
                <a:latin typeface="Trebuchet MS" panose="020B0603020202020204" pitchFamily="34" charset="0"/>
                <a:ea typeface="Meiryo UI" panose="020B0604030504040204" pitchFamily="50" charset="-128"/>
              </a:rPr>
              <a:t>)</a:t>
            </a:r>
          </a:p>
        </p:txBody>
      </p:sp>
    </p:spTree>
    <p:extLst>
      <p:ext uri="{BB962C8B-B14F-4D97-AF65-F5344CB8AC3E}">
        <p14:creationId xmlns:p14="http://schemas.microsoft.com/office/powerpoint/2010/main" val="38362265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D7D63-AE37-F8FE-D33A-5F9523EDE6E2}"/>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A264B83-72CA-160A-3225-5F7FF412EB92}"/>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9" imgW="395" imgH="396" progId="TCLayout.ActiveDocument.1">
                  <p:embed/>
                </p:oleObj>
              </mc:Choice>
              <mc:Fallback>
                <p:oleObj name="think-cell Slide" r:id="rId9" imgW="395" imgH="396" progId="TCLayout.ActiveDocument.1">
                  <p:embed/>
                  <p:pic>
                    <p:nvPicPr>
                      <p:cNvPr id="6" name="think-cell data - do not delete" hidden="1">
                        <a:extLst>
                          <a:ext uri="{FF2B5EF4-FFF2-40B4-BE49-F238E27FC236}">
                            <a16:creationId xmlns:a16="http://schemas.microsoft.com/office/drawing/2014/main" id="{3A264B83-72CA-160A-3225-5F7FF412EB92}"/>
                          </a:ext>
                        </a:extLst>
                      </p:cNvPr>
                      <p:cNvPicPr/>
                      <p:nvPr/>
                    </p:nvPicPr>
                    <p:blipFill>
                      <a:blip r:embed="rId10"/>
                      <a:stretch>
                        <a:fillRect/>
                      </a:stretch>
                    </p:blipFill>
                    <p:spPr>
                      <a:xfrm>
                        <a:off x="1290" y="644228"/>
                        <a:ext cx="1290" cy="1290"/>
                      </a:xfrm>
                      <a:prstGeom prst="rect">
                        <a:avLst/>
                      </a:prstGeom>
                    </p:spPr>
                  </p:pic>
                </p:oleObj>
              </mc:Fallback>
            </mc:AlternateContent>
          </a:graphicData>
        </a:graphic>
      </p:graphicFrame>
      <p:sp>
        <p:nvSpPr>
          <p:cNvPr id="31" name="タイトル 16">
            <a:extLst>
              <a:ext uri="{FF2B5EF4-FFF2-40B4-BE49-F238E27FC236}">
                <a16:creationId xmlns:a16="http://schemas.microsoft.com/office/drawing/2014/main" id="{A577E5C1-3435-3DD2-56E4-3EA03722623C}"/>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実証内容</a:t>
            </a:r>
            <a:endParaRPr lang="ja-JP" altLang="en-US"/>
          </a:p>
        </p:txBody>
      </p:sp>
      <p:sp>
        <p:nvSpPr>
          <p:cNvPr id="34" name="テキスト ボックス 42">
            <a:extLst>
              <a:ext uri="{FF2B5EF4-FFF2-40B4-BE49-F238E27FC236}">
                <a16:creationId xmlns:a16="http://schemas.microsoft.com/office/drawing/2014/main" id="{12021932-E13D-5548-61AC-25477D3A0F78}"/>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grpSp>
        <p:nvGrpSpPr>
          <p:cNvPr id="19" name="グループ化 18">
            <a:extLst>
              <a:ext uri="{FF2B5EF4-FFF2-40B4-BE49-F238E27FC236}">
                <a16:creationId xmlns:a16="http://schemas.microsoft.com/office/drawing/2014/main" id="{098D9D0D-F17E-27EF-7E6F-6B9A5C203D2B}"/>
              </a:ext>
            </a:extLst>
          </p:cNvPr>
          <p:cNvGrpSpPr/>
          <p:nvPr/>
        </p:nvGrpSpPr>
        <p:grpSpPr>
          <a:xfrm>
            <a:off x="165621" y="1716066"/>
            <a:ext cx="9590853" cy="1112333"/>
            <a:chOff x="102861" y="4359345"/>
            <a:chExt cx="4719180" cy="1674255"/>
          </a:xfrm>
        </p:grpSpPr>
        <p:sp>
          <p:nvSpPr>
            <p:cNvPr id="4" name="TextBox 47">
              <a:extLst>
                <a:ext uri="{FF2B5EF4-FFF2-40B4-BE49-F238E27FC236}">
                  <a16:creationId xmlns:a16="http://schemas.microsoft.com/office/drawing/2014/main" id="{77B0184B-60F1-1229-6119-D64A8BBC7CF0}"/>
                </a:ext>
              </a:extLst>
            </p:cNvPr>
            <p:cNvSpPr txBox="1"/>
            <p:nvPr/>
          </p:nvSpPr>
          <p:spPr>
            <a:xfrm>
              <a:off x="866517" y="4359345"/>
              <a:ext cx="3955524" cy="1674255"/>
            </a:xfrm>
            <a:prstGeom prst="rect">
              <a:avLst/>
            </a:prstGeom>
            <a:noFill/>
            <a:ln w="1270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noAutofit/>
            </a:bodyPr>
            <a:lstStyle>
              <a:defPPr>
                <a:defRPr lang="en-US"/>
              </a:defPPr>
              <a:lvl2pPr marL="108000" lvl="1">
                <a:buClr>
                  <a:schemeClr val="tx2"/>
                </a:buClr>
                <a:defRPr kumimoji="1" sz="1100" kern="0">
                  <a:solidFill>
                    <a:srgbClr val="575757"/>
                  </a:solidFill>
                  <a:latin typeface="Meiryo UI" panose="020B0604030504040204" pitchFamily="50" charset="-128"/>
                  <a:ea typeface="Meiryo UI" panose="020B0604030504040204" pitchFamily="50" charset="-128"/>
                </a:defRPr>
              </a:lvl2pPr>
            </a:lstStyle>
            <a:p>
              <a:pPr marL="0" lvl="1" defTabSz="742950">
                <a:buClr>
                  <a:srgbClr val="FF8222"/>
                </a:buClr>
                <a:defRPr/>
              </a:pPr>
              <a:r>
                <a:rPr lang="en-US" altLang="ja-JP" sz="1200" kern="1200">
                  <a:latin typeface="Trebuchet MS" panose="020B0603020202020204" pitchFamily="34" charset="0"/>
                </a:rPr>
                <a:t>XXX</a:t>
              </a:r>
            </a:p>
            <a:p>
              <a:pPr marL="0" lvl="1" defTabSz="742950">
                <a:buClr>
                  <a:srgbClr val="FF8222"/>
                </a:buClr>
                <a:defRPr/>
              </a:pPr>
              <a:r>
                <a:rPr lang="ja-JP" altLang="en-US" sz="1200" kern="1200">
                  <a:solidFill>
                    <a:srgbClr val="3EAD92"/>
                  </a:solidFill>
                  <a:latin typeface="Trebuchet MS" panose="020B0603020202020204" pitchFamily="34" charset="0"/>
                </a:rPr>
                <a:t>ソリューションの導入による効果の大きさ及び技術面・オペレーション面での実現性を見立て、実装可否を検証</a:t>
              </a:r>
              <a:endParaRPr lang="en-US" altLang="ja-JP"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効果面：実装に向けて、作業工数を</a:t>
              </a:r>
              <a:r>
                <a:rPr lang="en-US" altLang="ja-JP" sz="1200" kern="1200">
                  <a:solidFill>
                    <a:srgbClr val="3EAD92"/>
                  </a:solidFill>
                  <a:latin typeface="Trebuchet MS" panose="020B0603020202020204" pitchFamily="34" charset="0"/>
                </a:rPr>
                <a:t>XX%</a:t>
              </a:r>
              <a:r>
                <a:rPr lang="ja-JP" altLang="en-US" sz="1200" kern="1200">
                  <a:solidFill>
                    <a:srgbClr val="3EAD92"/>
                  </a:solidFill>
                  <a:latin typeface="Trebuchet MS" panose="020B0603020202020204" pitchFamily="34" charset="0"/>
                </a:rPr>
                <a:t>以上削減できるかどうか検証</a:t>
              </a:r>
              <a:endParaRPr lang="en-US" altLang="ja-JP"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技術面：実運用が可能かどうか、</a:t>
              </a:r>
              <a:r>
                <a:rPr lang="en-US" altLang="ja-JP" sz="1200" kern="1200">
                  <a:solidFill>
                    <a:srgbClr val="3EAD92"/>
                  </a:solidFill>
                  <a:latin typeface="Trebuchet MS" panose="020B0603020202020204" pitchFamily="34" charset="0"/>
                </a:rPr>
                <a:t>AI</a:t>
              </a:r>
              <a:r>
                <a:rPr lang="ja-JP" altLang="en-US" sz="1200" kern="1200">
                  <a:solidFill>
                    <a:srgbClr val="3EAD92"/>
                  </a:solidFill>
                  <a:latin typeface="Trebuchet MS" panose="020B0603020202020204" pitchFamily="34" charset="0"/>
                </a:rPr>
                <a:t>での点検制度を検証</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点検精度</a:t>
              </a:r>
              <a:r>
                <a:rPr lang="en-US" altLang="ja-JP" sz="1200" kern="1200">
                  <a:solidFill>
                    <a:srgbClr val="3EAD92"/>
                  </a:solidFill>
                  <a:latin typeface="Trebuchet MS" panose="020B0603020202020204" pitchFamily="34" charset="0"/>
                </a:rPr>
                <a:t>95%</a:t>
              </a:r>
              <a:r>
                <a:rPr lang="ja-JP" altLang="en-US" sz="1200" kern="1200">
                  <a:solidFill>
                    <a:srgbClr val="3EAD92"/>
                  </a:solidFill>
                  <a:latin typeface="Trebuchet MS" panose="020B0603020202020204" pitchFamily="34" charset="0"/>
                </a:rPr>
                <a:t>以上</a:t>
              </a:r>
              <a:r>
                <a:rPr lang="en-US" altLang="ja-JP" sz="1200" kern="1200">
                  <a:solidFill>
                    <a:srgbClr val="3EAD92"/>
                  </a:solidFill>
                  <a:latin typeface="Trebuchet MS" panose="020B0603020202020204" pitchFamily="34" charset="0"/>
                </a:rPr>
                <a:t>)</a:t>
              </a:r>
              <a:endParaRPr lang="ja-JP" altLang="en-US"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運営面：実装可能なサービス内容の検証や、サービス提供・設備設置・運用等に関する費用負担</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目標</a:t>
              </a:r>
              <a:r>
                <a:rPr lang="en-US" altLang="ja-JP" sz="1200" kern="1200">
                  <a:solidFill>
                    <a:srgbClr val="3EAD92"/>
                  </a:solidFill>
                  <a:latin typeface="Trebuchet MS" panose="020B0603020202020204" pitchFamily="34" charset="0"/>
                </a:rPr>
                <a:t>: XX</a:t>
              </a:r>
              <a:r>
                <a:rPr lang="ja-JP" altLang="en-US" sz="1200" kern="1200">
                  <a:solidFill>
                    <a:srgbClr val="3EAD92"/>
                  </a:solidFill>
                  <a:latin typeface="Trebuchet MS" panose="020B0603020202020204" pitchFamily="34" charset="0"/>
                </a:rPr>
                <a:t>万円未満</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の検証</a:t>
              </a:r>
              <a:endParaRPr lang="en-US" altLang="ja-JP" sz="1200" kern="1200">
                <a:solidFill>
                  <a:srgbClr val="FF0000"/>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展開先：</a:t>
              </a:r>
              <a:r>
                <a:rPr lang="en-US" altLang="ja-JP" sz="1200" kern="1200">
                  <a:solidFill>
                    <a:srgbClr val="3EAD92"/>
                  </a:solidFill>
                  <a:latin typeface="Trebuchet MS" panose="020B0603020202020204" pitchFamily="34" charset="0"/>
                </a:rPr>
                <a:t>XXXX</a:t>
              </a:r>
              <a:r>
                <a:rPr lang="ja-JP" altLang="en-US" sz="1200" kern="1200">
                  <a:solidFill>
                    <a:srgbClr val="3EAD92"/>
                  </a:solidFill>
                  <a:latin typeface="Trebuchet MS" panose="020B0603020202020204" pitchFamily="34" charset="0"/>
                </a:rPr>
                <a:t>の観点で、汎用的な需要が期待できるソリューションかどうかを検証</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目標</a:t>
              </a:r>
              <a:r>
                <a:rPr lang="en-US" altLang="ja-JP" sz="1200" kern="1200">
                  <a:solidFill>
                    <a:srgbClr val="3EAD92"/>
                  </a:solidFill>
                  <a:latin typeface="Trebuchet MS" panose="020B0603020202020204" pitchFamily="34" charset="0"/>
                </a:rPr>
                <a:t>: XX</a:t>
              </a:r>
              <a:r>
                <a:rPr lang="ja-JP" altLang="en-US" sz="1200" kern="1200">
                  <a:solidFill>
                    <a:srgbClr val="3EAD92"/>
                  </a:solidFill>
                  <a:latin typeface="Trebuchet MS" panose="020B0603020202020204" pitchFamily="34" charset="0"/>
                </a:rPr>
                <a:t>団体以上</a:t>
              </a:r>
              <a:r>
                <a:rPr lang="en-US" altLang="ja-JP" sz="1200" kern="1200">
                  <a:solidFill>
                    <a:srgbClr val="3EAD92"/>
                  </a:solidFill>
                  <a:latin typeface="Trebuchet MS" panose="020B0603020202020204" pitchFamily="34" charset="0"/>
                </a:rPr>
                <a:t>)</a:t>
              </a:r>
              <a:endParaRPr lang="ja-JP" altLang="en-US" sz="1200" kern="1200">
                <a:solidFill>
                  <a:srgbClr val="3EAD92"/>
                </a:solidFill>
                <a:latin typeface="Trebuchet MS" panose="020B0603020202020204" pitchFamily="34" charset="0"/>
              </a:endParaRPr>
            </a:p>
          </p:txBody>
        </p:sp>
        <p:sp>
          <p:nvSpPr>
            <p:cNvPr id="5" name="Rectangle 3">
              <a:extLst>
                <a:ext uri="{FF2B5EF4-FFF2-40B4-BE49-F238E27FC236}">
                  <a16:creationId xmlns:a16="http://schemas.microsoft.com/office/drawing/2014/main" id="{2A5E0AD2-1F4B-47CE-AE25-E24CA7D8E046}"/>
                </a:ext>
              </a:extLst>
            </p:cNvPr>
            <p:cNvSpPr/>
            <p:nvPr/>
          </p:nvSpPr>
          <p:spPr>
            <a:xfrm>
              <a:off x="102861" y="4359345"/>
              <a:ext cx="763656" cy="1674255"/>
            </a:xfrm>
            <a:prstGeom prst="rect">
              <a:avLst/>
            </a:prstGeom>
            <a:solidFill>
              <a:srgbClr val="FFB47A"/>
            </a:solidFill>
            <a:ln w="12700" cap="rnd"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29250" bIns="29250" numCol="1" spcCol="0" rtlCol="0" fromWordArt="0" anchor="t" anchorCtr="0" forceAA="0" compatLnSpc="1">
              <a:prstTxWarp prst="textNoShape">
                <a:avLst/>
              </a:prstTxWarp>
              <a:noAutofit/>
            </a:bodyPr>
            <a:lstStyle/>
            <a:p>
              <a:pPr defTabSz="742950">
                <a:defRPr/>
              </a:pPr>
              <a:r>
                <a:rPr kumimoji="1" lang="ja-JP" altLang="en-US" sz="1400">
                  <a:solidFill>
                    <a:srgbClr val="575757"/>
                  </a:solidFill>
                  <a:latin typeface="Trebuchet MS" panose="020B0603020202020204" pitchFamily="34" charset="0"/>
                  <a:ea typeface="Meiryo UI" panose="020B0604030504040204" pitchFamily="50" charset="-128"/>
                </a:rPr>
                <a:t>上記課題をクリアする</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ために、実証事業を</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通じて検証すること</a:t>
              </a:r>
              <a:endParaRPr kumimoji="1" lang="en-US" sz="1400">
                <a:solidFill>
                  <a:srgbClr val="575757"/>
                </a:solidFill>
                <a:latin typeface="Trebuchet MS" panose="020B0603020202020204" pitchFamily="34" charset="0"/>
                <a:ea typeface="Meiryo UI" panose="020B0604030504040204" pitchFamily="50" charset="-128"/>
              </a:endParaRPr>
            </a:p>
          </p:txBody>
        </p:sp>
      </p:grpSp>
      <p:sp>
        <p:nvSpPr>
          <p:cNvPr id="61" name="Textfeld 1">
            <a:extLst>
              <a:ext uri="{FF2B5EF4-FFF2-40B4-BE49-F238E27FC236}">
                <a16:creationId xmlns:a16="http://schemas.microsoft.com/office/drawing/2014/main" id="{F76A9F73-9DBD-36C5-4696-36C5458703B8}"/>
              </a:ext>
            </a:extLst>
          </p:cNvPr>
          <p:cNvSpPr txBox="1"/>
          <p:nvPr>
            <p:custDataLst>
              <p:tags r:id="rId2"/>
            </p:custDataLst>
          </p:nvPr>
        </p:nvSpPr>
        <p:spPr>
          <a:xfrm>
            <a:off x="165621" y="3000450"/>
            <a:ext cx="2045254"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成果 </a:t>
            </a: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a:t>
            </a: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アウトカム</a:t>
            </a: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 </a:t>
            </a: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指標</a:t>
            </a:r>
          </a:p>
        </p:txBody>
      </p:sp>
      <p:sp>
        <p:nvSpPr>
          <p:cNvPr id="64" name="Textfeld 1">
            <a:extLst>
              <a:ext uri="{FF2B5EF4-FFF2-40B4-BE49-F238E27FC236}">
                <a16:creationId xmlns:a16="http://schemas.microsoft.com/office/drawing/2014/main" id="{CF115B71-8F4E-EFBC-447D-2AC38AF9F6AF}"/>
              </a:ext>
            </a:extLst>
          </p:cNvPr>
          <p:cNvSpPr txBox="1"/>
          <p:nvPr>
            <p:custDataLst>
              <p:tags r:id="rId3"/>
            </p:custDataLst>
          </p:nvPr>
        </p:nvSpPr>
        <p:spPr>
          <a:xfrm>
            <a:off x="4767709" y="3000450"/>
            <a:ext cx="2398659" cy="442866"/>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目標値設定の考え方</a:t>
            </a:r>
          </a:p>
        </p:txBody>
      </p:sp>
      <p:grpSp>
        <p:nvGrpSpPr>
          <p:cNvPr id="3" name="グループ化 2">
            <a:extLst>
              <a:ext uri="{FF2B5EF4-FFF2-40B4-BE49-F238E27FC236}">
                <a16:creationId xmlns:a16="http://schemas.microsoft.com/office/drawing/2014/main" id="{6D005889-6D70-AD6C-F412-EF187C5490FA}"/>
              </a:ext>
            </a:extLst>
          </p:cNvPr>
          <p:cNvGrpSpPr/>
          <p:nvPr/>
        </p:nvGrpSpPr>
        <p:grpSpPr>
          <a:xfrm>
            <a:off x="165621" y="969768"/>
            <a:ext cx="9590853" cy="704232"/>
            <a:chOff x="102861" y="4359345"/>
            <a:chExt cx="4719180" cy="1674255"/>
          </a:xfrm>
        </p:grpSpPr>
        <p:sp>
          <p:nvSpPr>
            <p:cNvPr id="7" name="TextBox 47">
              <a:extLst>
                <a:ext uri="{FF2B5EF4-FFF2-40B4-BE49-F238E27FC236}">
                  <a16:creationId xmlns:a16="http://schemas.microsoft.com/office/drawing/2014/main" id="{EFBC56A7-47C3-A690-3A17-CE07041C9F1B}"/>
                </a:ext>
              </a:extLst>
            </p:cNvPr>
            <p:cNvSpPr txBox="1"/>
            <p:nvPr/>
          </p:nvSpPr>
          <p:spPr>
            <a:xfrm>
              <a:off x="866517" y="4359345"/>
              <a:ext cx="3955524" cy="1674255"/>
            </a:xfrm>
            <a:prstGeom prst="rect">
              <a:avLst/>
            </a:prstGeom>
            <a:noFill/>
            <a:ln w="1270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noAutofit/>
            </a:bodyPr>
            <a:lstStyle>
              <a:defPPr>
                <a:defRPr lang="en-US"/>
              </a:defPPr>
              <a:lvl2pPr marL="108000" lvl="1">
                <a:buClr>
                  <a:schemeClr val="tx2"/>
                </a:buClr>
                <a:defRPr kumimoji="1" sz="1100" kern="0">
                  <a:solidFill>
                    <a:srgbClr val="575757"/>
                  </a:solidFill>
                  <a:latin typeface="Meiryo UI" panose="020B0604030504040204" pitchFamily="50" charset="-128"/>
                  <a:ea typeface="Meiryo UI" panose="020B0604030504040204" pitchFamily="50" charset="-128"/>
                </a:defRPr>
              </a:lvl2pPr>
            </a:lstStyle>
            <a:p>
              <a:pPr marL="0" lvl="1" defTabSz="742950">
                <a:buClr>
                  <a:srgbClr val="FF8222"/>
                </a:buClr>
                <a:defRPr/>
              </a:pPr>
              <a:r>
                <a:rPr lang="en-US" altLang="ja-JP" sz="1200" kern="1200">
                  <a:latin typeface="Trebuchet MS" panose="020B0603020202020204" pitchFamily="34" charset="0"/>
                </a:rPr>
                <a:t>XXX</a:t>
              </a:r>
            </a:p>
            <a:p>
              <a:pPr marL="0" lvl="1" defTabSz="742950">
                <a:buClr>
                  <a:srgbClr val="FF8222"/>
                </a:buClr>
                <a:defRPr/>
              </a:pP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地域鉄道事業者の車載カメラソリューションの導入にあたっては、地方環境条件における巡視点検</a:t>
              </a:r>
              <a:r>
                <a:rPr kumimoji="0"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AI</a:t>
              </a: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の精度及び通信ネットワークの</a:t>
              </a:r>
              <a:br>
                <a:rPr kumimoji="0"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安定性・運用負荷の大きさが課題。</a:t>
              </a:r>
              <a:endParaRPr lang="ja-JP" altLang="en-US" sz="1200" kern="1200">
                <a:solidFill>
                  <a:srgbClr val="3EAD92"/>
                </a:solidFill>
                <a:latin typeface="Trebuchet MS" panose="020B0603020202020204" pitchFamily="34" charset="0"/>
              </a:endParaRPr>
            </a:p>
          </p:txBody>
        </p:sp>
        <p:sp>
          <p:nvSpPr>
            <p:cNvPr id="8" name="Rectangle 3">
              <a:extLst>
                <a:ext uri="{FF2B5EF4-FFF2-40B4-BE49-F238E27FC236}">
                  <a16:creationId xmlns:a16="http://schemas.microsoft.com/office/drawing/2014/main" id="{B31287BF-0EFC-C824-7FB6-74D09D9AA58A}"/>
                </a:ext>
              </a:extLst>
            </p:cNvPr>
            <p:cNvSpPr/>
            <p:nvPr/>
          </p:nvSpPr>
          <p:spPr>
            <a:xfrm>
              <a:off x="102861" y="4359345"/>
              <a:ext cx="763656" cy="1674255"/>
            </a:xfrm>
            <a:prstGeom prst="rect">
              <a:avLst/>
            </a:prstGeom>
            <a:solidFill>
              <a:srgbClr val="FFB47A"/>
            </a:solidFill>
            <a:ln w="12700" cap="rnd"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29250" bIns="29250" numCol="1" spcCol="0" rtlCol="0" fromWordArt="0" anchor="t" anchorCtr="0" forceAA="0" compatLnSpc="1">
              <a:prstTxWarp prst="textNoShape">
                <a:avLst/>
              </a:prstTxWarp>
              <a:noAutofit/>
            </a:bodyPr>
            <a:lstStyle/>
            <a:p>
              <a:pPr defTabSz="742950">
                <a:defRPr/>
              </a:pPr>
              <a:r>
                <a:rPr kumimoji="1" lang="ja-JP" altLang="en-US" sz="1400">
                  <a:solidFill>
                    <a:srgbClr val="575757"/>
                  </a:solidFill>
                  <a:latin typeface="Trebuchet MS" panose="020B0603020202020204" pitchFamily="34" charset="0"/>
                  <a:ea typeface="Meiryo UI" panose="020B0604030504040204" pitchFamily="50" charset="-128"/>
                </a:rPr>
                <a:t>実装する上での課題</a:t>
              </a:r>
              <a:br>
                <a:rPr kumimoji="1" lang="en-US" altLang="ja-JP" sz="1400">
                  <a:solidFill>
                    <a:srgbClr val="575757"/>
                  </a:solidFill>
                  <a:latin typeface="Trebuchet MS" panose="020B0603020202020204" pitchFamily="34" charset="0"/>
                  <a:ea typeface="Meiryo UI" panose="020B0604030504040204" pitchFamily="50" charset="-128"/>
                </a:rPr>
              </a:br>
              <a:r>
                <a:rPr kumimoji="1" lang="en-US" altLang="ja-JP" sz="1400">
                  <a:solidFill>
                    <a:srgbClr val="575757"/>
                  </a:solidFill>
                  <a:latin typeface="Trebuchet MS" panose="020B0603020202020204" pitchFamily="34" charset="0"/>
                  <a:ea typeface="Meiryo UI" panose="020B0604030504040204" pitchFamily="50" charset="-128"/>
                </a:rPr>
                <a:t>(</a:t>
              </a:r>
              <a:r>
                <a:rPr kumimoji="1" lang="ja-JP" altLang="en-US" sz="1400">
                  <a:solidFill>
                    <a:srgbClr val="575757"/>
                  </a:solidFill>
                  <a:latin typeface="Trebuchet MS" panose="020B0603020202020204" pitchFamily="34" charset="0"/>
                  <a:ea typeface="Meiryo UI" panose="020B0604030504040204" pitchFamily="50" charset="-128"/>
                </a:rPr>
                <a:t>今のままでは実装</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できない理由</a:t>
              </a:r>
              <a:r>
                <a:rPr kumimoji="1" lang="en-US" altLang="ja-JP" sz="1400">
                  <a:solidFill>
                    <a:srgbClr val="575757"/>
                  </a:solidFill>
                  <a:latin typeface="Trebuchet MS" panose="020B0603020202020204" pitchFamily="34" charset="0"/>
                  <a:ea typeface="Meiryo UI" panose="020B0604030504040204" pitchFamily="50" charset="-128"/>
                </a:rPr>
                <a:t>)</a:t>
              </a:r>
              <a:endParaRPr kumimoji="1" lang="en-US" sz="1400">
                <a:solidFill>
                  <a:srgbClr val="575757"/>
                </a:solidFill>
                <a:latin typeface="Trebuchet MS" panose="020B0603020202020204" pitchFamily="34" charset="0"/>
                <a:ea typeface="Meiryo UI" panose="020B0604030504040204" pitchFamily="50" charset="-128"/>
              </a:endParaRPr>
            </a:p>
          </p:txBody>
        </p:sp>
      </p:grpSp>
      <p:cxnSp>
        <p:nvCxnSpPr>
          <p:cNvPr id="22" name="Straight Connector 71">
            <a:extLst>
              <a:ext uri="{FF2B5EF4-FFF2-40B4-BE49-F238E27FC236}">
                <a16:creationId xmlns:a16="http://schemas.microsoft.com/office/drawing/2014/main" id="{B4728EF9-826E-9460-1FD9-BACAC66A6D32}"/>
              </a:ext>
            </a:extLst>
          </p:cNvPr>
          <p:cNvCxnSpPr>
            <a:cxnSpLocks/>
          </p:cNvCxnSpPr>
          <p:nvPr/>
        </p:nvCxnSpPr>
        <p:spPr>
          <a:xfrm>
            <a:off x="165621" y="4253559"/>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71">
            <a:extLst>
              <a:ext uri="{FF2B5EF4-FFF2-40B4-BE49-F238E27FC236}">
                <a16:creationId xmlns:a16="http://schemas.microsoft.com/office/drawing/2014/main" id="{026004F2-2051-4D49-4CBA-CAA9EC728270}"/>
              </a:ext>
            </a:extLst>
          </p:cNvPr>
          <p:cNvCxnSpPr>
            <a:cxnSpLocks/>
          </p:cNvCxnSpPr>
          <p:nvPr/>
        </p:nvCxnSpPr>
        <p:spPr>
          <a:xfrm>
            <a:off x="165621" y="5058652"/>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71">
            <a:extLst>
              <a:ext uri="{FF2B5EF4-FFF2-40B4-BE49-F238E27FC236}">
                <a16:creationId xmlns:a16="http://schemas.microsoft.com/office/drawing/2014/main" id="{CFA5A14C-F404-B8C4-3C7F-A71D4B32CF42}"/>
              </a:ext>
            </a:extLst>
          </p:cNvPr>
          <p:cNvCxnSpPr>
            <a:cxnSpLocks/>
          </p:cNvCxnSpPr>
          <p:nvPr/>
        </p:nvCxnSpPr>
        <p:spPr>
          <a:xfrm>
            <a:off x="165621" y="5863746"/>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5ED0AD7C-A13C-0E4B-A6A0-FC851150C2AF}"/>
              </a:ext>
            </a:extLst>
          </p:cNvPr>
          <p:cNvSpPr txBox="1"/>
          <p:nvPr/>
        </p:nvSpPr>
        <p:spPr>
          <a:xfrm>
            <a:off x="165621" y="3481917"/>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p>
          <a:p>
            <a:pPr defTabSz="742950">
              <a:defRPr/>
            </a:pPr>
            <a:r>
              <a:rPr kumimoji="1" lang="ja-JP" altLang="en-US" sz="1200">
                <a:solidFill>
                  <a:srgbClr val="3EAD92"/>
                </a:solidFill>
                <a:latin typeface="Meiryo UI" panose="020B0604030504040204" pitchFamily="50" charset="-128"/>
                <a:ea typeface="Meiryo UI" panose="020B0604030504040204" pitchFamily="50" charset="-128"/>
              </a:rPr>
              <a:t>高齢者のオンデマンドバス</a:t>
            </a:r>
            <a:br>
              <a:rPr kumimoji="1" lang="en-US" altLang="ja-JP" sz="1200">
                <a:solidFill>
                  <a:srgbClr val="3EAD92"/>
                </a:solidFill>
                <a:latin typeface="Meiryo UI" panose="020B0604030504040204" pitchFamily="50" charset="-128"/>
                <a:ea typeface="Meiryo UI" panose="020B0604030504040204" pitchFamily="50" charset="-128"/>
              </a:rPr>
            </a:br>
            <a:r>
              <a:rPr kumimoji="1" lang="ja-JP" altLang="en-US" sz="1200">
                <a:solidFill>
                  <a:srgbClr val="3EAD92"/>
                </a:solidFill>
                <a:latin typeface="Meiryo UI" panose="020B0604030504040204" pitchFamily="50" charset="-128"/>
                <a:ea typeface="Meiryo UI" panose="020B0604030504040204" pitchFamily="50" charset="-128"/>
              </a:rPr>
              <a:t>利用者数</a:t>
            </a:r>
            <a:r>
              <a:rPr kumimoji="1" lang="en-US" altLang="ja-JP" sz="1200">
                <a:solidFill>
                  <a:srgbClr val="3EAD92"/>
                </a:solidFill>
                <a:latin typeface="Meiryo UI" panose="020B0604030504040204" pitchFamily="50" charset="-128"/>
                <a:ea typeface="Meiryo UI" panose="020B0604030504040204" pitchFamily="50" charset="-128"/>
              </a:rPr>
              <a:t> </a:t>
            </a:r>
          </a:p>
          <a:p>
            <a:pPr defTabSz="742950">
              <a:defRPr/>
            </a:pP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58" name="テキスト ボックス 57">
            <a:extLst>
              <a:ext uri="{FF2B5EF4-FFF2-40B4-BE49-F238E27FC236}">
                <a16:creationId xmlns:a16="http://schemas.microsoft.com/office/drawing/2014/main" id="{98C4A2CE-C6AB-D823-4FE3-5D9D80431C87}"/>
              </a:ext>
            </a:extLst>
          </p:cNvPr>
          <p:cNvSpPr txBox="1"/>
          <p:nvPr/>
        </p:nvSpPr>
        <p:spPr>
          <a:xfrm>
            <a:off x="165621" y="4287009"/>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8D860307-8E0B-882E-266D-F7904DF8DB29}"/>
              </a:ext>
            </a:extLst>
          </p:cNvPr>
          <p:cNvSpPr txBox="1"/>
          <p:nvPr/>
        </p:nvSpPr>
        <p:spPr>
          <a:xfrm>
            <a:off x="165621" y="5092103"/>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60" name="テキスト ボックス 59">
            <a:extLst>
              <a:ext uri="{FF2B5EF4-FFF2-40B4-BE49-F238E27FC236}">
                <a16:creationId xmlns:a16="http://schemas.microsoft.com/office/drawing/2014/main" id="{12EAB72F-6FF7-06FF-39F5-1E8080929E0A}"/>
              </a:ext>
            </a:extLst>
          </p:cNvPr>
          <p:cNvSpPr txBox="1"/>
          <p:nvPr/>
        </p:nvSpPr>
        <p:spPr>
          <a:xfrm>
            <a:off x="165621" y="5897195"/>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grpSp>
        <p:nvGrpSpPr>
          <p:cNvPr id="2" name="Group 1">
            <a:extLst>
              <a:ext uri="{FF2B5EF4-FFF2-40B4-BE49-F238E27FC236}">
                <a16:creationId xmlns:a16="http://schemas.microsoft.com/office/drawing/2014/main" id="{CF6677C3-D24D-52E8-4CAB-C323061D3DE8}"/>
              </a:ext>
            </a:extLst>
          </p:cNvPr>
          <p:cNvGrpSpPr/>
          <p:nvPr/>
        </p:nvGrpSpPr>
        <p:grpSpPr>
          <a:xfrm>
            <a:off x="2514351" y="3000450"/>
            <a:ext cx="1037706" cy="3634938"/>
            <a:chOff x="3550133" y="3000450"/>
            <a:chExt cx="779644" cy="3634938"/>
          </a:xfrm>
        </p:grpSpPr>
        <p:sp>
          <p:nvSpPr>
            <p:cNvPr id="63" name="Textfeld 1">
              <a:extLst>
                <a:ext uri="{FF2B5EF4-FFF2-40B4-BE49-F238E27FC236}">
                  <a16:creationId xmlns:a16="http://schemas.microsoft.com/office/drawing/2014/main" id="{AFFAAA63-F533-AC06-8840-593385EA777D}"/>
                </a:ext>
              </a:extLst>
            </p:cNvPr>
            <p:cNvSpPr txBox="1"/>
            <p:nvPr>
              <p:custDataLst>
                <p:tags r:id="rId6"/>
              </p:custDataLst>
            </p:nvPr>
          </p:nvSpPr>
          <p:spPr>
            <a:xfrm>
              <a:off x="3550133" y="3000450"/>
              <a:ext cx="779644"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現状</a:t>
              </a:r>
            </a:p>
          </p:txBody>
        </p:sp>
        <p:sp>
          <p:nvSpPr>
            <p:cNvPr id="43" name="テキスト ボックス 42">
              <a:extLst>
                <a:ext uri="{FF2B5EF4-FFF2-40B4-BE49-F238E27FC236}">
                  <a16:creationId xmlns:a16="http://schemas.microsoft.com/office/drawing/2014/main" id="{BBF028D2-1526-F906-FF78-5AB57A671946}"/>
                </a:ext>
              </a:extLst>
            </p:cNvPr>
            <p:cNvSpPr txBox="1"/>
            <p:nvPr/>
          </p:nvSpPr>
          <p:spPr>
            <a:xfrm>
              <a:off x="3550133" y="3481917"/>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のべ</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44" name="テキスト ボックス 43">
              <a:extLst>
                <a:ext uri="{FF2B5EF4-FFF2-40B4-BE49-F238E27FC236}">
                  <a16:creationId xmlns:a16="http://schemas.microsoft.com/office/drawing/2014/main" id="{6C8568A8-4F6A-E1EB-3A6F-D034858643F9}"/>
                </a:ext>
              </a:extLst>
            </p:cNvPr>
            <p:cNvSpPr txBox="1"/>
            <p:nvPr/>
          </p:nvSpPr>
          <p:spPr>
            <a:xfrm>
              <a:off x="3550133" y="4287009"/>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5" name="テキスト ボックス 44">
              <a:extLst>
                <a:ext uri="{FF2B5EF4-FFF2-40B4-BE49-F238E27FC236}">
                  <a16:creationId xmlns:a16="http://schemas.microsoft.com/office/drawing/2014/main" id="{DADE3F97-1E8F-814A-845D-1DE7A533F7A0}"/>
                </a:ext>
              </a:extLst>
            </p:cNvPr>
            <p:cNvSpPr txBox="1"/>
            <p:nvPr/>
          </p:nvSpPr>
          <p:spPr>
            <a:xfrm>
              <a:off x="3550133" y="5092103"/>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6" name="テキスト ボックス 45">
              <a:extLst>
                <a:ext uri="{FF2B5EF4-FFF2-40B4-BE49-F238E27FC236}">
                  <a16:creationId xmlns:a16="http://schemas.microsoft.com/office/drawing/2014/main" id="{7DE4DA8E-41B1-F360-3D19-3D06D9A72EE9}"/>
                </a:ext>
              </a:extLst>
            </p:cNvPr>
            <p:cNvSpPr txBox="1"/>
            <p:nvPr/>
          </p:nvSpPr>
          <p:spPr>
            <a:xfrm>
              <a:off x="3550133" y="5897195"/>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grpSp>
      <p:sp>
        <p:nvSpPr>
          <p:cNvPr id="47" name="テキスト ボックス 46">
            <a:extLst>
              <a:ext uri="{FF2B5EF4-FFF2-40B4-BE49-F238E27FC236}">
                <a16:creationId xmlns:a16="http://schemas.microsoft.com/office/drawing/2014/main" id="{51CFC3C7-C614-9755-A9BC-7BBD83F2A2F5}"/>
              </a:ext>
            </a:extLst>
          </p:cNvPr>
          <p:cNvSpPr txBox="1"/>
          <p:nvPr/>
        </p:nvSpPr>
        <p:spPr>
          <a:xfrm>
            <a:off x="4767709" y="3481917"/>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運行開始前の高齢者の利用意識</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調査から運行計画時に、一便当たり</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の利用者数を</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人として見込んだ数値</a:t>
            </a:r>
            <a:r>
              <a:rPr kumimoji="1" lang="en-US" altLang="ja-JP" sz="1200">
                <a:solidFill>
                  <a:srgbClr val="3EAD92"/>
                </a:solidFill>
                <a:latin typeface="Trebuchet MS" panose="020B0603020202020204" pitchFamily="34" charset="0"/>
                <a:ea typeface="Meiryo UI" panose="020B0604030504040204" pitchFamily="50" charset="-128"/>
              </a:rPr>
              <a:t> </a:t>
            </a: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0" name="テキスト ボックス 49">
            <a:extLst>
              <a:ext uri="{FF2B5EF4-FFF2-40B4-BE49-F238E27FC236}">
                <a16:creationId xmlns:a16="http://schemas.microsoft.com/office/drawing/2014/main" id="{409BF562-B5AB-EE1F-C123-C378AA501BD0}"/>
              </a:ext>
            </a:extLst>
          </p:cNvPr>
          <p:cNvSpPr txBox="1"/>
          <p:nvPr/>
        </p:nvSpPr>
        <p:spPr>
          <a:xfrm>
            <a:off x="4767709" y="4287009"/>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1" name="テキスト ボックス 50">
            <a:extLst>
              <a:ext uri="{FF2B5EF4-FFF2-40B4-BE49-F238E27FC236}">
                <a16:creationId xmlns:a16="http://schemas.microsoft.com/office/drawing/2014/main" id="{59309566-257E-4BC0-8ED0-97E4CCA736DD}"/>
              </a:ext>
            </a:extLst>
          </p:cNvPr>
          <p:cNvSpPr txBox="1"/>
          <p:nvPr/>
        </p:nvSpPr>
        <p:spPr>
          <a:xfrm>
            <a:off x="4767709" y="5092103"/>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2" name="テキスト ボックス 51">
            <a:extLst>
              <a:ext uri="{FF2B5EF4-FFF2-40B4-BE49-F238E27FC236}">
                <a16:creationId xmlns:a16="http://schemas.microsoft.com/office/drawing/2014/main" id="{255CCDC4-6D7D-2D59-B894-BB842F847CD0}"/>
              </a:ext>
            </a:extLst>
          </p:cNvPr>
          <p:cNvSpPr txBox="1"/>
          <p:nvPr/>
        </p:nvSpPr>
        <p:spPr>
          <a:xfrm>
            <a:off x="4767709" y="5897195"/>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5" name="Textfeld 1">
            <a:extLst>
              <a:ext uri="{FF2B5EF4-FFF2-40B4-BE49-F238E27FC236}">
                <a16:creationId xmlns:a16="http://schemas.microsoft.com/office/drawing/2014/main" id="{6C99DCB8-8C73-3513-8B26-E96273B7BC43}"/>
              </a:ext>
            </a:extLst>
          </p:cNvPr>
          <p:cNvSpPr txBox="1"/>
          <p:nvPr>
            <p:custDataLst>
              <p:tags r:id="rId4"/>
            </p:custDataLst>
          </p:nvPr>
        </p:nvSpPr>
        <p:spPr>
          <a:xfrm>
            <a:off x="7217828" y="3000450"/>
            <a:ext cx="2538647" cy="442866"/>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測定方法</a:t>
            </a:r>
          </a:p>
        </p:txBody>
      </p:sp>
      <p:sp>
        <p:nvSpPr>
          <p:cNvPr id="53" name="テキスト ボックス 52">
            <a:extLst>
              <a:ext uri="{FF2B5EF4-FFF2-40B4-BE49-F238E27FC236}">
                <a16:creationId xmlns:a16="http://schemas.microsoft.com/office/drawing/2014/main" id="{9B32C0CC-8A5B-104C-2E38-0B46F3FE4B94}"/>
              </a:ext>
            </a:extLst>
          </p:cNvPr>
          <p:cNvSpPr txBox="1"/>
          <p:nvPr/>
        </p:nvSpPr>
        <p:spPr>
          <a:xfrm>
            <a:off x="7217828" y="3481917"/>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オンデマンド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バス予約時の調査</a:t>
            </a:r>
            <a:r>
              <a:rPr kumimoji="1" lang="en-US" altLang="ja-JP" sz="1200">
                <a:solidFill>
                  <a:srgbClr val="3EAD92"/>
                </a:solidFill>
                <a:latin typeface="Trebuchet MS" panose="020B0603020202020204" pitchFamily="34" charset="0"/>
                <a:ea typeface="Meiryo UI" panose="020B0604030504040204" pitchFamily="50" charset="-128"/>
              </a:rPr>
              <a:t> </a:t>
            </a: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4" name="テキスト ボックス 53">
            <a:extLst>
              <a:ext uri="{FF2B5EF4-FFF2-40B4-BE49-F238E27FC236}">
                <a16:creationId xmlns:a16="http://schemas.microsoft.com/office/drawing/2014/main" id="{96728D0A-78F6-F463-20DB-1CAE2791C6B5}"/>
              </a:ext>
            </a:extLst>
          </p:cNvPr>
          <p:cNvSpPr txBox="1"/>
          <p:nvPr/>
        </p:nvSpPr>
        <p:spPr>
          <a:xfrm>
            <a:off x="7217828" y="4287010"/>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5" name="テキスト ボックス 54">
            <a:extLst>
              <a:ext uri="{FF2B5EF4-FFF2-40B4-BE49-F238E27FC236}">
                <a16:creationId xmlns:a16="http://schemas.microsoft.com/office/drawing/2014/main" id="{8CC5E140-AC8B-A28F-6DF6-81180C750E08}"/>
              </a:ext>
            </a:extLst>
          </p:cNvPr>
          <p:cNvSpPr txBox="1"/>
          <p:nvPr/>
        </p:nvSpPr>
        <p:spPr>
          <a:xfrm>
            <a:off x="7217828" y="5092104"/>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6" name="テキスト ボックス 55">
            <a:extLst>
              <a:ext uri="{FF2B5EF4-FFF2-40B4-BE49-F238E27FC236}">
                <a16:creationId xmlns:a16="http://schemas.microsoft.com/office/drawing/2014/main" id="{4F731F89-CA27-DDF4-74A2-C843570106C4}"/>
              </a:ext>
            </a:extLst>
          </p:cNvPr>
          <p:cNvSpPr txBox="1"/>
          <p:nvPr/>
        </p:nvSpPr>
        <p:spPr>
          <a:xfrm>
            <a:off x="7217828" y="5897195"/>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7" name="テキスト ボックス 42">
            <a:extLst>
              <a:ext uri="{FF2B5EF4-FFF2-40B4-BE49-F238E27FC236}">
                <a16:creationId xmlns:a16="http://schemas.microsoft.com/office/drawing/2014/main" id="{B9172E97-5815-7800-C019-EA6560916DC8}"/>
              </a:ext>
            </a:extLst>
          </p:cNvPr>
          <p:cNvSpPr txBox="1"/>
          <p:nvPr/>
        </p:nvSpPr>
        <p:spPr>
          <a:xfrm>
            <a:off x="3603517" y="3481917"/>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のべ</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78" name="テキスト ボックス 43">
            <a:extLst>
              <a:ext uri="{FF2B5EF4-FFF2-40B4-BE49-F238E27FC236}">
                <a16:creationId xmlns:a16="http://schemas.microsoft.com/office/drawing/2014/main" id="{AFA1D49E-5969-60AC-7F88-2382DFDA6039}"/>
              </a:ext>
            </a:extLst>
          </p:cNvPr>
          <p:cNvSpPr txBox="1"/>
          <p:nvPr/>
        </p:nvSpPr>
        <p:spPr>
          <a:xfrm>
            <a:off x="3603517" y="4287009"/>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79" name="テキスト ボックス 44">
            <a:extLst>
              <a:ext uri="{FF2B5EF4-FFF2-40B4-BE49-F238E27FC236}">
                <a16:creationId xmlns:a16="http://schemas.microsoft.com/office/drawing/2014/main" id="{37799317-8D79-203B-1BCB-5B44D1B54C33}"/>
              </a:ext>
            </a:extLst>
          </p:cNvPr>
          <p:cNvSpPr txBox="1"/>
          <p:nvPr/>
        </p:nvSpPr>
        <p:spPr>
          <a:xfrm>
            <a:off x="3603517" y="5092103"/>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80" name="テキスト ボックス 45">
            <a:extLst>
              <a:ext uri="{FF2B5EF4-FFF2-40B4-BE49-F238E27FC236}">
                <a16:creationId xmlns:a16="http://schemas.microsoft.com/office/drawing/2014/main" id="{9773A3F1-8EE7-2B03-ECFF-4212A762ED82}"/>
              </a:ext>
            </a:extLst>
          </p:cNvPr>
          <p:cNvSpPr txBox="1"/>
          <p:nvPr/>
        </p:nvSpPr>
        <p:spPr>
          <a:xfrm>
            <a:off x="3603517" y="5897195"/>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95" name="Textfeld 1">
            <a:extLst>
              <a:ext uri="{FF2B5EF4-FFF2-40B4-BE49-F238E27FC236}">
                <a16:creationId xmlns:a16="http://schemas.microsoft.com/office/drawing/2014/main" id="{B4635EB7-563A-C24A-9B22-8BFD376AC46B}"/>
              </a:ext>
            </a:extLst>
          </p:cNvPr>
          <p:cNvSpPr txBox="1"/>
          <p:nvPr>
            <p:custDataLst>
              <p:tags r:id="rId5"/>
            </p:custDataLst>
          </p:nvPr>
        </p:nvSpPr>
        <p:spPr>
          <a:xfrm>
            <a:off x="3603517" y="3000449"/>
            <a:ext cx="1112732"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目標値</a:t>
            </a:r>
          </a:p>
        </p:txBody>
      </p:sp>
      <p:sp>
        <p:nvSpPr>
          <p:cNvPr id="10" name="Rectangle 2">
            <a:extLst>
              <a:ext uri="{FF2B5EF4-FFF2-40B4-BE49-F238E27FC236}">
                <a16:creationId xmlns:a16="http://schemas.microsoft.com/office/drawing/2014/main" id="{AAF3D6FA-68BE-1E32-DD93-264F409F0AAC}"/>
              </a:ext>
            </a:extLst>
          </p:cNvPr>
          <p:cNvSpPr/>
          <p:nvPr/>
        </p:nvSpPr>
        <p:spPr>
          <a:xfrm>
            <a:off x="891476" y="2593706"/>
            <a:ext cx="8547356" cy="371662"/>
          </a:xfrm>
          <a:prstGeom prst="wedgeRectCallout">
            <a:avLst>
              <a:gd name="adj1" fmla="val -25681"/>
              <a:gd name="adj2" fmla="val -905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上記で記載している</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検証すること</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を下部のアウトカムとして網羅的に記載すること</a:t>
            </a:r>
            <a:r>
              <a:rPr kumimoji="1" lang="en-US" altLang="ja-JP" sz="1200" kern="0">
                <a:solidFill>
                  <a:srgbClr val="575757"/>
                </a:solidFill>
                <a:latin typeface="Trebuchet MS" panose="020B0603020202020204" pitchFamily="34" charset="0"/>
                <a:ea typeface="Meiryo UI" panose="020B0604030504040204" pitchFamily="50" charset="-128"/>
              </a:rPr>
              <a:t>(= </a:t>
            </a:r>
            <a:r>
              <a:rPr kumimoji="1" lang="ja-JP" altLang="en-US" sz="1200" kern="0">
                <a:solidFill>
                  <a:srgbClr val="575757"/>
                </a:solidFill>
                <a:latin typeface="Trebuchet MS" panose="020B0603020202020204" pitchFamily="34" charset="0"/>
                <a:ea typeface="Meiryo UI" panose="020B0604030504040204" pitchFamily="50" charset="-128"/>
              </a:rPr>
              <a:t>アウトカム項目の目標値を全てクリアできれば、実装できる ということになる</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。尚、アウトカムは本ページに記載しきれなかったら複数ページに跨っても問題ございません</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97" name="Rectangle 2">
            <a:extLst>
              <a:ext uri="{FF2B5EF4-FFF2-40B4-BE49-F238E27FC236}">
                <a16:creationId xmlns:a16="http://schemas.microsoft.com/office/drawing/2014/main" id="{C8378EB0-62A7-3CB7-B280-5AAD0008957E}"/>
              </a:ext>
            </a:extLst>
          </p:cNvPr>
          <p:cNvSpPr/>
          <p:nvPr/>
        </p:nvSpPr>
        <p:spPr>
          <a:xfrm>
            <a:off x="2151590" y="369467"/>
            <a:ext cx="5359624" cy="593529"/>
          </a:xfrm>
          <a:prstGeom prst="wedgeRectCallout">
            <a:avLst>
              <a:gd name="adj1" fmla="val -38652"/>
              <a:gd name="adj2" fmla="val 1134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サブブレッドに、効果面・技術面・運営面・展開先のそれぞれで、実装に向けた課題</a:t>
            </a:r>
            <a:r>
              <a:rPr kumimoji="1" lang="en-US" altLang="ja-JP" sz="1200" kern="0">
                <a:solidFill>
                  <a:srgbClr val="575757"/>
                </a:solidFill>
                <a:latin typeface="Trebuchet MS" panose="020B0603020202020204" pitchFamily="34" charset="0"/>
                <a:ea typeface="Meiryo UI" panose="020B0604030504040204" pitchFamily="50" charset="-128"/>
              </a:rPr>
              <a:t>(= </a:t>
            </a:r>
            <a:r>
              <a:rPr kumimoji="1" lang="ja-JP" altLang="en-US" sz="1200" kern="0">
                <a:solidFill>
                  <a:srgbClr val="575757"/>
                </a:solidFill>
                <a:latin typeface="Trebuchet MS" panose="020B0603020202020204" pitchFamily="34" charset="0"/>
                <a:ea typeface="Meiryo UI" panose="020B0604030504040204" pitchFamily="50" charset="-128"/>
              </a:rPr>
              <a:t>実証で確認すべき内容</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を記載する。　</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様式</a:t>
            </a:r>
            <a:r>
              <a:rPr kumimoji="1" lang="en-US" altLang="ja-JP" sz="1200" kern="0">
                <a:solidFill>
                  <a:srgbClr val="575757"/>
                </a:solidFill>
                <a:latin typeface="Trebuchet MS" panose="020B0603020202020204" pitchFamily="34" charset="0"/>
                <a:ea typeface="Meiryo UI" panose="020B0604030504040204" pitchFamily="50" charset="-128"/>
              </a:rPr>
              <a:t>2) </a:t>
            </a:r>
            <a:r>
              <a:rPr kumimoji="1" lang="ja-JP" altLang="en-US" sz="1200" kern="0">
                <a:solidFill>
                  <a:srgbClr val="575757"/>
                </a:solidFill>
                <a:latin typeface="Trebuchet MS" panose="020B0603020202020204" pitchFamily="34" charset="0"/>
                <a:ea typeface="Meiryo UI" panose="020B0604030504040204" pitchFamily="50" charset="-128"/>
              </a:rPr>
              <a:t>概要版での該当項目欄と同様の内容を記載すること</a:t>
            </a:r>
            <a:endParaRPr kumimoji="1" lang="ja-JP" altLang="en-US" sz="1200">
              <a:solidFill>
                <a:srgbClr val="575757"/>
              </a:solidFill>
              <a:latin typeface="Trebuchet MS" panose="020B0603020202020204" pitchFamily="34" charset="0"/>
              <a:ea typeface="Meiryo UI" panose="020B0604030504040204" pitchFamily="50" charset="-128"/>
            </a:endParaRPr>
          </a:p>
        </p:txBody>
      </p:sp>
      <p:sp>
        <p:nvSpPr>
          <p:cNvPr id="9" name="Rectangle 217">
            <a:extLst>
              <a:ext uri="{FF2B5EF4-FFF2-40B4-BE49-F238E27FC236}">
                <a16:creationId xmlns:a16="http://schemas.microsoft.com/office/drawing/2014/main" id="{63CCB5C8-A53D-23A8-04FE-A9AFE2B32879}"/>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評価の観点：実装・横展開に向けた実証計画の適切性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364993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6045C-4B1E-E2DC-8952-561C65E8F87C}"/>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9E2CBA7-8C8E-4ACA-F245-ADC4BBCFC8CD}"/>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F9E2CBA7-8C8E-4ACA-F245-ADC4BBCFC8CD}"/>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80" name="タイトル 16">
            <a:extLst>
              <a:ext uri="{FF2B5EF4-FFF2-40B4-BE49-F238E27FC236}">
                <a16:creationId xmlns:a16="http://schemas.microsoft.com/office/drawing/2014/main" id="{99D253EC-73A8-EEF3-7438-9B2E55BE4B16}"/>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体制</a:t>
            </a:r>
            <a:endParaRPr lang="ja-JP" altLang="en-US"/>
          </a:p>
        </p:txBody>
      </p:sp>
      <p:sp>
        <p:nvSpPr>
          <p:cNvPr id="90" name="テキスト ボックス 42">
            <a:extLst>
              <a:ext uri="{FF2B5EF4-FFF2-40B4-BE49-F238E27FC236}">
                <a16:creationId xmlns:a16="http://schemas.microsoft.com/office/drawing/2014/main" id="{3E2197AD-9B55-1960-DD39-246AB1933BB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450" name="Rectangle 217">
            <a:extLst>
              <a:ext uri="{FF2B5EF4-FFF2-40B4-BE49-F238E27FC236}">
                <a16:creationId xmlns:a16="http://schemas.microsoft.com/office/drawing/2014/main" id="{31B5340B-3130-CA45-0D51-438CDC4FFE86}"/>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p>
        </p:txBody>
      </p:sp>
      <p:sp>
        <p:nvSpPr>
          <p:cNvPr id="41" name="Rectangle 40">
            <a:extLst>
              <a:ext uri="{FF2B5EF4-FFF2-40B4-BE49-F238E27FC236}">
                <a16:creationId xmlns:a16="http://schemas.microsoft.com/office/drawing/2014/main" id="{7DDD6ED7-52E1-9F63-F0AF-5A58503F718A}"/>
              </a:ext>
            </a:extLst>
          </p:cNvPr>
          <p:cNvSpPr/>
          <p:nvPr/>
        </p:nvSpPr>
        <p:spPr>
          <a:xfrm>
            <a:off x="2161844" y="481707"/>
            <a:ext cx="5635728" cy="592149"/>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300" kern="0">
                <a:solidFill>
                  <a:srgbClr val="575757"/>
                </a:solidFill>
                <a:latin typeface="Trebuchet MS" panose="020B0603020202020204" pitchFamily="34" charset="0"/>
                <a:ea typeface="Meiryo UI" panose="020B0604030504040204" pitchFamily="50" charset="-128"/>
              </a:rPr>
              <a:t>各団体の役割と必要リソース、担当者名を記載すること</a:t>
            </a:r>
            <a:br>
              <a:rPr kumimoji="1" lang="en-US" altLang="ja-JP" sz="1300" kern="0">
                <a:solidFill>
                  <a:srgbClr val="575757"/>
                </a:solidFill>
                <a:latin typeface="Trebuchet MS" panose="020B0603020202020204" pitchFamily="34" charset="0"/>
                <a:ea typeface="Meiryo UI" panose="020B0604030504040204" pitchFamily="50" charset="-128"/>
              </a:rPr>
            </a:b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スタートアップ及び地域</a:t>
            </a:r>
            <a:r>
              <a:rPr kumimoji="1" lang="en-US" altLang="ja-JP" sz="1300" kern="0">
                <a:solidFill>
                  <a:srgbClr val="575757"/>
                </a:solidFill>
                <a:latin typeface="Trebuchet MS" panose="020B0603020202020204" pitchFamily="34" charset="0"/>
                <a:ea typeface="Meiryo UI" panose="020B0604030504040204" pitchFamily="50" charset="-128"/>
              </a:rPr>
              <a:t>ICT</a:t>
            </a:r>
            <a:r>
              <a:rPr kumimoji="1" lang="ja-JP" altLang="en-US" sz="1300" kern="0">
                <a:solidFill>
                  <a:srgbClr val="575757"/>
                </a:solidFill>
                <a:latin typeface="Trebuchet MS" panose="020B0603020202020204" pitchFamily="34" charset="0"/>
                <a:ea typeface="Meiryo UI" panose="020B0604030504040204" pitchFamily="50" charset="-128"/>
              </a:rPr>
              <a:t>企業、または広域リージョン連携に資する体制の場合は加点要素のため明記したうえで、設立年</a:t>
            </a: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スタートアップのみ</a:t>
            </a: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 を補足すること</a:t>
            </a:r>
            <a:endParaRPr kumimoji="1" lang="en-US" altLang="ja-JP" sz="1300" kern="0">
              <a:solidFill>
                <a:srgbClr val="575757"/>
              </a:solidFill>
              <a:latin typeface="Trebuchet MS" panose="020B0603020202020204" pitchFamily="34" charset="0"/>
              <a:ea typeface="Meiryo UI" panose="020B0604030504040204" pitchFamily="50" charset="-128"/>
            </a:endParaRPr>
          </a:p>
        </p:txBody>
      </p:sp>
      <p:sp>
        <p:nvSpPr>
          <p:cNvPr id="38" name="Rectangle 37">
            <a:extLst>
              <a:ext uri="{FF2B5EF4-FFF2-40B4-BE49-F238E27FC236}">
                <a16:creationId xmlns:a16="http://schemas.microsoft.com/office/drawing/2014/main" id="{DF7ED3C5-9BBA-D901-5A39-EFC6FDB3BC9B}"/>
              </a:ext>
            </a:extLst>
          </p:cNvPr>
          <p:cNvSpPr/>
          <p:nvPr/>
        </p:nvSpPr>
        <p:spPr>
          <a:xfrm>
            <a:off x="3928518" y="2094250"/>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39" name="Rectangle 38">
            <a:extLst>
              <a:ext uri="{FF2B5EF4-FFF2-40B4-BE49-F238E27FC236}">
                <a16:creationId xmlns:a16="http://schemas.microsoft.com/office/drawing/2014/main" id="{44D5D9E2-7D8F-D4D6-6951-07E781FD1723}"/>
              </a:ext>
            </a:extLst>
          </p:cNvPr>
          <p:cNvSpPr/>
          <p:nvPr/>
        </p:nvSpPr>
        <p:spPr>
          <a:xfrm>
            <a:off x="5375029"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プロジェクトの全体</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管理</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5" name="Rectangle 54">
            <a:extLst>
              <a:ext uri="{FF2B5EF4-FFF2-40B4-BE49-F238E27FC236}">
                <a16:creationId xmlns:a16="http://schemas.microsoft.com/office/drawing/2014/main" id="{03C1032B-8B22-6FA8-24E8-9E3E6E03118E}"/>
              </a:ext>
            </a:extLst>
          </p:cNvPr>
          <p:cNvSpPr/>
          <p:nvPr/>
        </p:nvSpPr>
        <p:spPr>
          <a:xfrm>
            <a:off x="6821542"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名 </a:t>
            </a:r>
            <a: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 </a:t>
            </a:r>
            <a:r>
              <a:rPr kumimoji="1" lang="en-US" altLang="ja-JP" sz="1138" b="0" i="0" u="none" strike="noStrike" kern="0" cap="none" spc="0" normalizeH="0" baseline="0" noProof="0" err="1">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時間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7" name="Rectangle 56">
            <a:extLst>
              <a:ext uri="{FF2B5EF4-FFF2-40B4-BE49-F238E27FC236}">
                <a16:creationId xmlns:a16="http://schemas.microsoft.com/office/drawing/2014/main" id="{60EB5CC2-46B5-2F6F-903B-EAD1DD519D7D}"/>
              </a:ext>
            </a:extLst>
          </p:cNvPr>
          <p:cNvSpPr/>
          <p:nvPr/>
        </p:nvSpPr>
        <p:spPr>
          <a:xfrm>
            <a:off x="8268052"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cxnSp>
        <p:nvCxnSpPr>
          <p:cNvPr id="60" name="Straight Connector 195">
            <a:extLst>
              <a:ext uri="{FF2B5EF4-FFF2-40B4-BE49-F238E27FC236}">
                <a16:creationId xmlns:a16="http://schemas.microsoft.com/office/drawing/2014/main" id="{995076D5-86A9-2FEE-6068-818ED11FC9EC}"/>
              </a:ext>
            </a:extLst>
          </p:cNvPr>
          <p:cNvCxnSpPr>
            <a:cxnSpLocks/>
          </p:cNvCxnSpPr>
          <p:nvPr/>
        </p:nvCxnSpPr>
        <p:spPr>
          <a:xfrm>
            <a:off x="3928518" y="2920401"/>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6" name="Straight Connector 195">
            <a:extLst>
              <a:ext uri="{FF2B5EF4-FFF2-40B4-BE49-F238E27FC236}">
                <a16:creationId xmlns:a16="http://schemas.microsoft.com/office/drawing/2014/main" id="{3B9D45E6-541E-FC27-08C7-AF69FFC1216F}"/>
              </a:ext>
            </a:extLst>
          </p:cNvPr>
          <p:cNvCxnSpPr>
            <a:cxnSpLocks/>
          </p:cNvCxnSpPr>
          <p:nvPr/>
        </p:nvCxnSpPr>
        <p:spPr>
          <a:xfrm>
            <a:off x="3928518" y="3830767"/>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8" name="Straight Connector 195">
            <a:extLst>
              <a:ext uri="{FF2B5EF4-FFF2-40B4-BE49-F238E27FC236}">
                <a16:creationId xmlns:a16="http://schemas.microsoft.com/office/drawing/2014/main" id="{7FB276A0-96ED-D165-C704-81947F3C5A10}"/>
              </a:ext>
            </a:extLst>
          </p:cNvPr>
          <p:cNvCxnSpPr>
            <a:cxnSpLocks/>
          </p:cNvCxnSpPr>
          <p:nvPr/>
        </p:nvCxnSpPr>
        <p:spPr>
          <a:xfrm>
            <a:off x="3928518" y="4741131"/>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9" name="Straight Connector 195">
            <a:extLst>
              <a:ext uri="{FF2B5EF4-FFF2-40B4-BE49-F238E27FC236}">
                <a16:creationId xmlns:a16="http://schemas.microsoft.com/office/drawing/2014/main" id="{22E19D31-8751-1A2C-6E14-AFE4B5050C58}"/>
              </a:ext>
            </a:extLst>
          </p:cNvPr>
          <p:cNvCxnSpPr>
            <a:cxnSpLocks/>
          </p:cNvCxnSpPr>
          <p:nvPr/>
        </p:nvCxnSpPr>
        <p:spPr>
          <a:xfrm>
            <a:off x="3928518" y="5651497"/>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84" name="Rectangle 483">
            <a:extLst>
              <a:ext uri="{FF2B5EF4-FFF2-40B4-BE49-F238E27FC236}">
                <a16:creationId xmlns:a16="http://schemas.microsoft.com/office/drawing/2014/main" id="{71E42E25-CE1B-29EC-BF23-7731F56EDDFC}"/>
              </a:ext>
            </a:extLst>
          </p:cNvPr>
          <p:cNvSpPr/>
          <p:nvPr/>
        </p:nvSpPr>
        <p:spPr>
          <a:xfrm>
            <a:off x="3928518" y="3004614"/>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86" name="Rectangle 485">
            <a:extLst>
              <a:ext uri="{FF2B5EF4-FFF2-40B4-BE49-F238E27FC236}">
                <a16:creationId xmlns:a16="http://schemas.microsoft.com/office/drawing/2014/main" id="{61CFD72E-9E48-1FB0-623F-B82DA0B2470C}"/>
              </a:ext>
            </a:extLst>
          </p:cNvPr>
          <p:cNvSpPr/>
          <p:nvPr/>
        </p:nvSpPr>
        <p:spPr>
          <a:xfrm>
            <a:off x="5375029" y="3004614"/>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実証場所の提供</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地域住民との合意</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形成</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489" name="Rectangle 488">
            <a:extLst>
              <a:ext uri="{FF2B5EF4-FFF2-40B4-BE49-F238E27FC236}">
                <a16:creationId xmlns:a16="http://schemas.microsoft.com/office/drawing/2014/main" id="{BF1D856A-0F68-45C6-F60D-24A48B72D168}"/>
              </a:ext>
            </a:extLst>
          </p:cNvPr>
          <p:cNvSpPr/>
          <p:nvPr/>
        </p:nvSpPr>
        <p:spPr>
          <a:xfrm>
            <a:off x="6821542" y="3004614"/>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0" name="Rectangle 489">
            <a:extLst>
              <a:ext uri="{FF2B5EF4-FFF2-40B4-BE49-F238E27FC236}">
                <a16:creationId xmlns:a16="http://schemas.microsoft.com/office/drawing/2014/main" id="{7F552580-BD12-5B7B-5826-7CF2090C8D07}"/>
              </a:ext>
            </a:extLst>
          </p:cNvPr>
          <p:cNvSpPr/>
          <p:nvPr/>
        </p:nvSpPr>
        <p:spPr>
          <a:xfrm>
            <a:off x="8268052" y="3004615"/>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1" name="Rectangle 490">
            <a:extLst>
              <a:ext uri="{FF2B5EF4-FFF2-40B4-BE49-F238E27FC236}">
                <a16:creationId xmlns:a16="http://schemas.microsoft.com/office/drawing/2014/main" id="{8AAC1567-5D2D-26B7-46C9-73ACFD684623}"/>
              </a:ext>
            </a:extLst>
          </p:cNvPr>
          <p:cNvSpPr/>
          <p:nvPr/>
        </p:nvSpPr>
        <p:spPr>
          <a:xfrm>
            <a:off x="3928518" y="3914978"/>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2" name="Rectangle 491">
            <a:extLst>
              <a:ext uri="{FF2B5EF4-FFF2-40B4-BE49-F238E27FC236}">
                <a16:creationId xmlns:a16="http://schemas.microsoft.com/office/drawing/2014/main" id="{C885161D-C103-5439-4E1E-8CB82DBB99D6}"/>
              </a:ext>
            </a:extLst>
          </p:cNvPr>
          <p:cNvSpPr/>
          <p:nvPr/>
        </p:nvSpPr>
        <p:spPr>
          <a:xfrm>
            <a:off x="5375029" y="391497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ソリューション開発</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担当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493" name="Rectangle 492">
            <a:extLst>
              <a:ext uri="{FF2B5EF4-FFF2-40B4-BE49-F238E27FC236}">
                <a16:creationId xmlns:a16="http://schemas.microsoft.com/office/drawing/2014/main" id="{2ACBF196-5DCE-3AE1-E079-79831073EF77}"/>
              </a:ext>
            </a:extLst>
          </p:cNvPr>
          <p:cNvSpPr/>
          <p:nvPr/>
        </p:nvSpPr>
        <p:spPr>
          <a:xfrm>
            <a:off x="6821542" y="391497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7" name="Rectangle 496">
            <a:extLst>
              <a:ext uri="{FF2B5EF4-FFF2-40B4-BE49-F238E27FC236}">
                <a16:creationId xmlns:a16="http://schemas.microsoft.com/office/drawing/2014/main" id="{02364D5B-2A51-C515-5275-2157B8F5922C}"/>
              </a:ext>
            </a:extLst>
          </p:cNvPr>
          <p:cNvSpPr/>
          <p:nvPr/>
        </p:nvSpPr>
        <p:spPr>
          <a:xfrm>
            <a:off x="8268052" y="391498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1" name="Rectangle 500">
            <a:extLst>
              <a:ext uri="{FF2B5EF4-FFF2-40B4-BE49-F238E27FC236}">
                <a16:creationId xmlns:a16="http://schemas.microsoft.com/office/drawing/2014/main" id="{33289216-ED96-1F7D-3FD5-7F5F5D01FC01}"/>
              </a:ext>
            </a:extLst>
          </p:cNvPr>
          <p:cNvSpPr/>
          <p:nvPr/>
        </p:nvSpPr>
        <p:spPr>
          <a:xfrm>
            <a:off x="3928518" y="4825341"/>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3" name="Rectangle 502">
            <a:extLst>
              <a:ext uri="{FF2B5EF4-FFF2-40B4-BE49-F238E27FC236}">
                <a16:creationId xmlns:a16="http://schemas.microsoft.com/office/drawing/2014/main" id="{555A14E8-A208-70A4-10B0-9F0F1D6AB6D7}"/>
              </a:ext>
            </a:extLst>
          </p:cNvPr>
          <p:cNvSpPr/>
          <p:nvPr/>
        </p:nvSpPr>
        <p:spPr>
          <a:xfrm>
            <a:off x="5375029" y="482534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通信インフラ担当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04" name="Rectangle 503">
            <a:extLst>
              <a:ext uri="{FF2B5EF4-FFF2-40B4-BE49-F238E27FC236}">
                <a16:creationId xmlns:a16="http://schemas.microsoft.com/office/drawing/2014/main" id="{817C5FA7-D0D1-7C9E-3A42-1E3EB42C06C7}"/>
              </a:ext>
            </a:extLst>
          </p:cNvPr>
          <p:cNvSpPr/>
          <p:nvPr/>
        </p:nvSpPr>
        <p:spPr>
          <a:xfrm>
            <a:off x="6821542" y="482534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6" name="Rectangle 505">
            <a:extLst>
              <a:ext uri="{FF2B5EF4-FFF2-40B4-BE49-F238E27FC236}">
                <a16:creationId xmlns:a16="http://schemas.microsoft.com/office/drawing/2014/main" id="{A92B91EE-A7AF-0A52-FF3B-5781780EFA71}"/>
              </a:ext>
            </a:extLst>
          </p:cNvPr>
          <p:cNvSpPr/>
          <p:nvPr/>
        </p:nvSpPr>
        <p:spPr>
          <a:xfrm>
            <a:off x="8268052" y="4825346"/>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7" name="Rectangle 506">
            <a:extLst>
              <a:ext uri="{FF2B5EF4-FFF2-40B4-BE49-F238E27FC236}">
                <a16:creationId xmlns:a16="http://schemas.microsoft.com/office/drawing/2014/main" id="{CEFB4644-B083-7B71-B4D7-E34FC86E201C}"/>
              </a:ext>
            </a:extLst>
          </p:cNvPr>
          <p:cNvSpPr/>
          <p:nvPr/>
        </p:nvSpPr>
        <p:spPr>
          <a:xfrm>
            <a:off x="3928518" y="5735708"/>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9" name="Rectangle 508">
            <a:extLst>
              <a:ext uri="{FF2B5EF4-FFF2-40B4-BE49-F238E27FC236}">
                <a16:creationId xmlns:a16="http://schemas.microsoft.com/office/drawing/2014/main" id="{E0408E92-2135-9BF0-2B1E-B51ECBC8DCF8}"/>
              </a:ext>
            </a:extLst>
          </p:cNvPr>
          <p:cNvSpPr/>
          <p:nvPr/>
        </p:nvSpPr>
        <p:spPr>
          <a:xfrm>
            <a:off x="5375029"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603647"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603647"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横展開担当</a:t>
            </a:r>
            <a:endPar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a:p>
            <a:pPr marL="0" marR="0" lvl="1" indent="0" algn="l" defTabSz="603647" rtl="0" eaLnBrk="1" fontAlgn="auto" latinLnBrk="0" hangingPunct="1">
              <a:lnSpc>
                <a:spcPct val="100000"/>
              </a:lnSpc>
              <a:spcBef>
                <a:spcPts val="0"/>
              </a:spcBef>
              <a:spcAft>
                <a:spcPts val="0"/>
              </a:spcAft>
              <a:buClr>
                <a:srgbClr val="FF8222"/>
              </a:buClr>
              <a:buSzTx/>
              <a:buFontTx/>
              <a:buNone/>
              <a:tabLst/>
              <a:defRPr/>
            </a:pP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10" name="Rectangle 509">
            <a:extLst>
              <a:ext uri="{FF2B5EF4-FFF2-40B4-BE49-F238E27FC236}">
                <a16:creationId xmlns:a16="http://schemas.microsoft.com/office/drawing/2014/main" id="{C1EACE61-7CA2-B63F-1296-296328EB270A}"/>
              </a:ext>
            </a:extLst>
          </p:cNvPr>
          <p:cNvSpPr/>
          <p:nvPr/>
        </p:nvSpPr>
        <p:spPr>
          <a:xfrm>
            <a:off x="6821542"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11" name="Rectangle 510">
            <a:extLst>
              <a:ext uri="{FF2B5EF4-FFF2-40B4-BE49-F238E27FC236}">
                <a16:creationId xmlns:a16="http://schemas.microsoft.com/office/drawing/2014/main" id="{A1037974-DB9B-A1F5-DFF2-BF1C635B87D4}"/>
              </a:ext>
            </a:extLst>
          </p:cNvPr>
          <p:cNvSpPr/>
          <p:nvPr/>
        </p:nvSpPr>
        <p:spPr>
          <a:xfrm>
            <a:off x="8268052"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64" name="Oval 20">
            <a:extLst>
              <a:ext uri="{FF2B5EF4-FFF2-40B4-BE49-F238E27FC236}">
                <a16:creationId xmlns:a16="http://schemas.microsoft.com/office/drawing/2014/main" id="{FF913FED-39D8-8316-F90F-952C0CD1C4D6}"/>
              </a:ext>
            </a:extLst>
          </p:cNvPr>
          <p:cNvSpPr>
            <a:spLocks noChangeArrowheads="1"/>
          </p:cNvSpPr>
          <p:nvPr/>
        </p:nvSpPr>
        <p:spPr bwMode="auto">
          <a:xfrm>
            <a:off x="3928518" y="2094250"/>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a</a:t>
            </a:r>
          </a:p>
        </p:txBody>
      </p:sp>
      <p:sp>
        <p:nvSpPr>
          <p:cNvPr id="65" name="Oval 20">
            <a:extLst>
              <a:ext uri="{FF2B5EF4-FFF2-40B4-BE49-F238E27FC236}">
                <a16:creationId xmlns:a16="http://schemas.microsoft.com/office/drawing/2014/main" id="{B8896CD7-ED80-526C-1F01-9160B1079A62}"/>
              </a:ext>
            </a:extLst>
          </p:cNvPr>
          <p:cNvSpPr>
            <a:spLocks noChangeArrowheads="1"/>
          </p:cNvSpPr>
          <p:nvPr/>
        </p:nvSpPr>
        <p:spPr bwMode="auto">
          <a:xfrm>
            <a:off x="3928518" y="3004614"/>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b</a:t>
            </a:r>
          </a:p>
        </p:txBody>
      </p:sp>
      <p:sp>
        <p:nvSpPr>
          <p:cNvPr id="66" name="Oval 20">
            <a:extLst>
              <a:ext uri="{FF2B5EF4-FFF2-40B4-BE49-F238E27FC236}">
                <a16:creationId xmlns:a16="http://schemas.microsoft.com/office/drawing/2014/main" id="{29039344-7A54-82A5-E67E-4C8604190888}"/>
              </a:ext>
            </a:extLst>
          </p:cNvPr>
          <p:cNvSpPr>
            <a:spLocks noChangeArrowheads="1"/>
          </p:cNvSpPr>
          <p:nvPr/>
        </p:nvSpPr>
        <p:spPr bwMode="auto">
          <a:xfrm>
            <a:off x="3928518" y="391497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c</a:t>
            </a:r>
          </a:p>
        </p:txBody>
      </p:sp>
      <p:sp>
        <p:nvSpPr>
          <p:cNvPr id="67" name="Oval 20">
            <a:extLst>
              <a:ext uri="{FF2B5EF4-FFF2-40B4-BE49-F238E27FC236}">
                <a16:creationId xmlns:a16="http://schemas.microsoft.com/office/drawing/2014/main" id="{C30BC57D-3D91-01F8-E6A9-E28569B4CE9C}"/>
              </a:ext>
            </a:extLst>
          </p:cNvPr>
          <p:cNvSpPr>
            <a:spLocks noChangeArrowheads="1"/>
          </p:cNvSpPr>
          <p:nvPr/>
        </p:nvSpPr>
        <p:spPr bwMode="auto">
          <a:xfrm>
            <a:off x="3928518" y="4825340"/>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d</a:t>
            </a:r>
          </a:p>
        </p:txBody>
      </p:sp>
      <p:sp>
        <p:nvSpPr>
          <p:cNvPr id="68" name="Oval 20">
            <a:extLst>
              <a:ext uri="{FF2B5EF4-FFF2-40B4-BE49-F238E27FC236}">
                <a16:creationId xmlns:a16="http://schemas.microsoft.com/office/drawing/2014/main" id="{A87E6244-A1C0-4087-5DA7-72A21D57D6CC}"/>
              </a:ext>
            </a:extLst>
          </p:cNvPr>
          <p:cNvSpPr>
            <a:spLocks noChangeArrowheads="1"/>
          </p:cNvSpPr>
          <p:nvPr/>
        </p:nvSpPr>
        <p:spPr bwMode="auto">
          <a:xfrm>
            <a:off x="3928518" y="573570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e</a:t>
            </a:r>
          </a:p>
        </p:txBody>
      </p:sp>
      <p:sp>
        <p:nvSpPr>
          <p:cNvPr id="69" name="Rectangle 45">
            <a:extLst>
              <a:ext uri="{FF2B5EF4-FFF2-40B4-BE49-F238E27FC236}">
                <a16:creationId xmlns:a16="http://schemas.microsoft.com/office/drawing/2014/main" id="{A2AB78BE-DCC7-3741-09B3-9A117DFA33C2}"/>
              </a:ext>
            </a:extLst>
          </p:cNvPr>
          <p:cNvSpPr/>
          <p:nvPr/>
        </p:nvSpPr>
        <p:spPr>
          <a:xfrm>
            <a:off x="3928518"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団体名</a:t>
            </a:r>
          </a:p>
        </p:txBody>
      </p:sp>
      <p:sp>
        <p:nvSpPr>
          <p:cNvPr id="70" name="Rectangle 69">
            <a:extLst>
              <a:ext uri="{FF2B5EF4-FFF2-40B4-BE49-F238E27FC236}">
                <a16:creationId xmlns:a16="http://schemas.microsoft.com/office/drawing/2014/main" id="{BBF76609-A9E0-A468-951B-76FC96F9F7CF}"/>
              </a:ext>
            </a:extLst>
          </p:cNvPr>
          <p:cNvSpPr/>
          <p:nvPr/>
        </p:nvSpPr>
        <p:spPr>
          <a:xfrm>
            <a:off x="5375029"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役割</a:t>
            </a:r>
          </a:p>
        </p:txBody>
      </p:sp>
      <p:sp>
        <p:nvSpPr>
          <p:cNvPr id="71" name="Rectangle 45">
            <a:extLst>
              <a:ext uri="{FF2B5EF4-FFF2-40B4-BE49-F238E27FC236}">
                <a16:creationId xmlns:a16="http://schemas.microsoft.com/office/drawing/2014/main" id="{D483FFB7-5A34-C7B5-581A-C3E4B584D506}"/>
              </a:ext>
            </a:extLst>
          </p:cNvPr>
          <p:cNvSpPr/>
          <p:nvPr/>
        </p:nvSpPr>
        <p:spPr>
          <a:xfrm>
            <a:off x="6821542"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リソース</a:t>
            </a:r>
          </a:p>
        </p:txBody>
      </p:sp>
      <p:sp>
        <p:nvSpPr>
          <p:cNvPr id="72" name="Rectangle 45">
            <a:extLst>
              <a:ext uri="{FF2B5EF4-FFF2-40B4-BE49-F238E27FC236}">
                <a16:creationId xmlns:a16="http://schemas.microsoft.com/office/drawing/2014/main" id="{4D6E2F7C-9DD2-BB66-294F-AD06790B94A7}"/>
              </a:ext>
            </a:extLst>
          </p:cNvPr>
          <p:cNvSpPr/>
          <p:nvPr/>
        </p:nvSpPr>
        <p:spPr>
          <a:xfrm>
            <a:off x="8268052"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担当部局</a:t>
            </a:r>
            <a:r>
              <a:rPr kumimoji="1" lang="en-US" altLang="ja-JP"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a:t>
            </a: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担当者</a:t>
            </a:r>
          </a:p>
        </p:txBody>
      </p:sp>
      <p:sp>
        <p:nvSpPr>
          <p:cNvPr id="73" name="Rectangle 72">
            <a:extLst>
              <a:ext uri="{FF2B5EF4-FFF2-40B4-BE49-F238E27FC236}">
                <a16:creationId xmlns:a16="http://schemas.microsoft.com/office/drawing/2014/main" id="{B49CE657-6C39-A7D0-4F6C-5AAB6476ED01}"/>
              </a:ext>
            </a:extLst>
          </p:cNvPr>
          <p:cNvSpPr/>
          <p:nvPr/>
        </p:nvSpPr>
        <p:spPr>
          <a:xfrm>
            <a:off x="199847" y="1720739"/>
            <a:ext cx="3418459" cy="4756906"/>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endPar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74" name="Rectangle 45">
            <a:extLst>
              <a:ext uri="{FF2B5EF4-FFF2-40B4-BE49-F238E27FC236}">
                <a16:creationId xmlns:a16="http://schemas.microsoft.com/office/drawing/2014/main" id="{91601E53-4670-033E-0F52-7F3BC3BACC92}"/>
              </a:ext>
            </a:extLst>
          </p:cNvPr>
          <p:cNvSpPr/>
          <p:nvPr/>
        </p:nvSpPr>
        <p:spPr>
          <a:xfrm>
            <a:off x="199848" y="1709547"/>
            <a:ext cx="3418458"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実施体制図</a:t>
            </a:r>
          </a:p>
        </p:txBody>
      </p:sp>
      <p:sp>
        <p:nvSpPr>
          <p:cNvPr id="75" name="Rectangle 16">
            <a:extLst>
              <a:ext uri="{FF2B5EF4-FFF2-40B4-BE49-F238E27FC236}">
                <a16:creationId xmlns:a16="http://schemas.microsoft.com/office/drawing/2014/main" id="{D25CFF04-F700-02CF-B0CF-F7E0D0EE13BD}"/>
              </a:ext>
            </a:extLst>
          </p:cNvPr>
          <p:cNvSpPr/>
          <p:nvPr/>
        </p:nvSpPr>
        <p:spPr>
          <a:xfrm>
            <a:off x="1529283" y="2081213"/>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00" b="1" kern="0">
                <a:solidFill>
                  <a:srgbClr val="575757"/>
                </a:solidFill>
                <a:latin typeface="Trebuchet MS" panose="020B0603020202020204" pitchFamily="34" charset="0"/>
                <a:ea typeface="Meiryo UI" panose="020B0604030504040204" pitchFamily="50" charset="-128"/>
              </a:rPr>
              <a:t>プロジェクト</a:t>
            </a:r>
            <a:br>
              <a:rPr kumimoji="1" lang="en-US" altLang="ja-JP" sz="1100" b="1" kern="0">
                <a:solidFill>
                  <a:srgbClr val="575757"/>
                </a:solidFill>
                <a:latin typeface="Trebuchet MS" panose="020B0603020202020204" pitchFamily="34" charset="0"/>
                <a:ea typeface="Meiryo UI" panose="020B0604030504040204" pitchFamily="50" charset="-128"/>
              </a:rPr>
            </a:br>
            <a:r>
              <a:rPr kumimoji="1" lang="ja-JP" altLang="en-US" sz="1100" b="1" kern="0">
                <a:solidFill>
                  <a:srgbClr val="575757"/>
                </a:solidFill>
                <a:latin typeface="Trebuchet MS" panose="020B0603020202020204" pitchFamily="34" charset="0"/>
                <a:ea typeface="Meiryo UI" panose="020B0604030504040204" pitchFamily="50" charset="-128"/>
              </a:rPr>
              <a:t>の全体管理</a:t>
            </a:r>
            <a:endParaRPr kumimoji="1" lang="en-US" altLang="ja-JP" sz="11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100" kern="0">
                <a:solidFill>
                  <a:srgbClr val="575757"/>
                </a:solidFill>
                <a:latin typeface="Trebuchet MS" panose="020B0603020202020204" pitchFamily="34" charset="0"/>
                <a:ea typeface="Meiryo UI" panose="020B0604030504040204" pitchFamily="50" charset="-128"/>
              </a:rPr>
              <a:t>XXX</a:t>
            </a:r>
            <a:r>
              <a:rPr kumimoji="1" lang="ja-JP" altLang="en-US" sz="1100" kern="0">
                <a:solidFill>
                  <a:srgbClr val="575757"/>
                </a:solidFill>
                <a:latin typeface="Trebuchet MS" panose="020B0603020202020204" pitchFamily="34" charset="0"/>
                <a:ea typeface="Meiryo UI" panose="020B0604030504040204" pitchFamily="50" charset="-128"/>
              </a:rPr>
              <a:t> </a:t>
            </a:r>
            <a:br>
              <a:rPr kumimoji="1" lang="en-US" altLang="ja-JP" sz="1100" kern="0">
                <a:solidFill>
                  <a:srgbClr val="575757"/>
                </a:solidFill>
                <a:latin typeface="Trebuchet MS" panose="020B0603020202020204" pitchFamily="34" charset="0"/>
                <a:ea typeface="Meiryo UI" panose="020B0604030504040204" pitchFamily="50" charset="-128"/>
              </a:rPr>
            </a:br>
            <a:r>
              <a:rPr kumimoji="1" lang="en-US" altLang="ja-JP" sz="1100" kern="0">
                <a:solidFill>
                  <a:srgbClr val="3EAD92"/>
                </a:solidFill>
                <a:latin typeface="Trebuchet MS" panose="020B0603020202020204" pitchFamily="34" charset="0"/>
                <a:ea typeface="Meiryo UI" panose="020B0604030504040204" pitchFamily="50" charset="-128"/>
              </a:rPr>
              <a:t>(xx</a:t>
            </a:r>
            <a:r>
              <a:rPr kumimoji="1" lang="ja-JP" altLang="en-US" sz="1100" kern="0">
                <a:solidFill>
                  <a:srgbClr val="3EAD92"/>
                </a:solidFill>
                <a:latin typeface="Trebuchet MS" panose="020B0603020202020204" pitchFamily="34" charset="0"/>
                <a:ea typeface="Meiryo UI" panose="020B0604030504040204" pitchFamily="50" charset="-128"/>
              </a:rPr>
              <a:t>社</a:t>
            </a:r>
            <a:r>
              <a:rPr kumimoji="1" lang="en-US" altLang="ja-JP" sz="1100" kern="0">
                <a:solidFill>
                  <a:srgbClr val="3EAD92"/>
                </a:solidFill>
                <a:latin typeface="Trebuchet MS" panose="020B0603020202020204" pitchFamily="34" charset="0"/>
                <a:ea typeface="Meiryo UI" panose="020B0604030504040204" pitchFamily="50" charset="-128"/>
              </a:rPr>
              <a:t>)</a:t>
            </a:r>
          </a:p>
        </p:txBody>
      </p:sp>
      <p:sp>
        <p:nvSpPr>
          <p:cNvPr id="76" name="Rectangle 17">
            <a:extLst>
              <a:ext uri="{FF2B5EF4-FFF2-40B4-BE49-F238E27FC236}">
                <a16:creationId xmlns:a16="http://schemas.microsoft.com/office/drawing/2014/main" id="{0A85DFDF-55DB-7E38-5622-04464F07E92C}"/>
              </a:ext>
            </a:extLst>
          </p:cNvPr>
          <p:cNvSpPr/>
          <p:nvPr/>
        </p:nvSpPr>
        <p:spPr>
          <a:xfrm>
            <a:off x="1529283"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7" name="Rectangle 19">
            <a:extLst>
              <a:ext uri="{FF2B5EF4-FFF2-40B4-BE49-F238E27FC236}">
                <a16:creationId xmlns:a16="http://schemas.microsoft.com/office/drawing/2014/main" id="{332CC621-D8B2-CB65-CC52-9311A058D0E8}"/>
              </a:ext>
            </a:extLst>
          </p:cNvPr>
          <p:cNvSpPr/>
          <p:nvPr/>
        </p:nvSpPr>
        <p:spPr>
          <a:xfrm>
            <a:off x="358527"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市</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8" name="Rectangle 20">
            <a:extLst>
              <a:ext uri="{FF2B5EF4-FFF2-40B4-BE49-F238E27FC236}">
                <a16:creationId xmlns:a16="http://schemas.microsoft.com/office/drawing/2014/main" id="{529A1B97-A162-8DC5-104E-DE83BE47C4F3}"/>
              </a:ext>
            </a:extLst>
          </p:cNvPr>
          <p:cNvSpPr/>
          <p:nvPr/>
        </p:nvSpPr>
        <p:spPr>
          <a:xfrm>
            <a:off x="2700040"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9" name="Rectangle 21">
            <a:extLst>
              <a:ext uri="{FF2B5EF4-FFF2-40B4-BE49-F238E27FC236}">
                <a16:creationId xmlns:a16="http://schemas.microsoft.com/office/drawing/2014/main" id="{CE5E47F5-BD0B-CF0F-6F3D-D62EA7C6F5C0}"/>
              </a:ext>
            </a:extLst>
          </p:cNvPr>
          <p:cNvSpPr/>
          <p:nvPr/>
        </p:nvSpPr>
        <p:spPr>
          <a:xfrm>
            <a:off x="2700040" y="4889107"/>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cxnSp>
        <p:nvCxnSpPr>
          <p:cNvPr id="81" name="Straight Connector 23">
            <a:extLst>
              <a:ext uri="{FF2B5EF4-FFF2-40B4-BE49-F238E27FC236}">
                <a16:creationId xmlns:a16="http://schemas.microsoft.com/office/drawing/2014/main" id="{FDB4BE62-E62E-C4EF-9939-AF3898BF6707}"/>
              </a:ext>
            </a:extLst>
          </p:cNvPr>
          <p:cNvCxnSpPr>
            <a:cxnSpLocks/>
            <a:stCxn id="75" idx="2"/>
            <a:endCxn id="76" idx="0"/>
          </p:cNvCxnSpPr>
          <p:nvPr/>
        </p:nvCxnSpPr>
        <p:spPr>
          <a:xfrm>
            <a:off x="1939159" y="2885220"/>
            <a:ext cx="0" cy="63925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2" name="Straight Connector 24">
            <a:extLst>
              <a:ext uri="{FF2B5EF4-FFF2-40B4-BE49-F238E27FC236}">
                <a16:creationId xmlns:a16="http://schemas.microsoft.com/office/drawing/2014/main" id="{9BA4D300-C6A7-5E83-8E88-072BCB2D5359}"/>
              </a:ext>
            </a:extLst>
          </p:cNvPr>
          <p:cNvCxnSpPr>
            <a:cxnSpLocks/>
            <a:stCxn id="78" idx="2"/>
            <a:endCxn id="79" idx="0"/>
          </p:cNvCxnSpPr>
          <p:nvPr/>
        </p:nvCxnSpPr>
        <p:spPr>
          <a:xfrm>
            <a:off x="3109916" y="4328486"/>
            <a:ext cx="0" cy="560621"/>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30">
            <a:extLst>
              <a:ext uri="{FF2B5EF4-FFF2-40B4-BE49-F238E27FC236}">
                <a16:creationId xmlns:a16="http://schemas.microsoft.com/office/drawing/2014/main" id="{B035213E-675E-11D3-56C4-4ADB25F8AB8C}"/>
              </a:ext>
            </a:extLst>
          </p:cNvPr>
          <p:cNvCxnSpPr>
            <a:cxnSpLocks/>
            <a:stCxn id="77" idx="0"/>
            <a:endCxn id="75" idx="2"/>
          </p:cNvCxnSpPr>
          <p:nvPr/>
        </p:nvCxnSpPr>
        <p:spPr>
          <a:xfrm rot="5400000" flipH="1" flipV="1">
            <a:off x="1034152" y="2619472"/>
            <a:ext cx="639259" cy="1170756"/>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Oval 20">
            <a:extLst>
              <a:ext uri="{FF2B5EF4-FFF2-40B4-BE49-F238E27FC236}">
                <a16:creationId xmlns:a16="http://schemas.microsoft.com/office/drawing/2014/main" id="{765057A7-A3BD-355D-B8C9-74BFB6F637CD}"/>
              </a:ext>
            </a:extLst>
          </p:cNvPr>
          <p:cNvSpPr>
            <a:spLocks noChangeArrowheads="1"/>
          </p:cNvSpPr>
          <p:nvPr/>
        </p:nvSpPr>
        <p:spPr bwMode="auto">
          <a:xfrm>
            <a:off x="1439283" y="1991213"/>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a</a:t>
            </a:r>
          </a:p>
        </p:txBody>
      </p:sp>
      <p:sp>
        <p:nvSpPr>
          <p:cNvPr id="85" name="Oval 20">
            <a:extLst>
              <a:ext uri="{FF2B5EF4-FFF2-40B4-BE49-F238E27FC236}">
                <a16:creationId xmlns:a16="http://schemas.microsoft.com/office/drawing/2014/main" id="{0294DBE0-960A-62C8-7EFD-44549BFAE484}"/>
              </a:ext>
            </a:extLst>
          </p:cNvPr>
          <p:cNvSpPr>
            <a:spLocks noChangeArrowheads="1"/>
          </p:cNvSpPr>
          <p:nvPr/>
        </p:nvSpPr>
        <p:spPr bwMode="auto">
          <a:xfrm>
            <a:off x="1469120"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c</a:t>
            </a:r>
          </a:p>
        </p:txBody>
      </p:sp>
      <p:sp>
        <p:nvSpPr>
          <p:cNvPr id="86" name="Oval 20">
            <a:extLst>
              <a:ext uri="{FF2B5EF4-FFF2-40B4-BE49-F238E27FC236}">
                <a16:creationId xmlns:a16="http://schemas.microsoft.com/office/drawing/2014/main" id="{9D067D41-2282-CE6F-A28D-07AEFC01E145}"/>
              </a:ext>
            </a:extLst>
          </p:cNvPr>
          <p:cNvSpPr>
            <a:spLocks noChangeArrowheads="1"/>
          </p:cNvSpPr>
          <p:nvPr/>
        </p:nvSpPr>
        <p:spPr bwMode="auto">
          <a:xfrm>
            <a:off x="298363"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b</a:t>
            </a:r>
          </a:p>
        </p:txBody>
      </p:sp>
      <p:sp>
        <p:nvSpPr>
          <p:cNvPr id="87" name="Oval 20">
            <a:extLst>
              <a:ext uri="{FF2B5EF4-FFF2-40B4-BE49-F238E27FC236}">
                <a16:creationId xmlns:a16="http://schemas.microsoft.com/office/drawing/2014/main" id="{B0C568A3-0364-FD20-BAEB-FC0A29157B67}"/>
              </a:ext>
            </a:extLst>
          </p:cNvPr>
          <p:cNvSpPr>
            <a:spLocks noChangeArrowheads="1"/>
          </p:cNvSpPr>
          <p:nvPr/>
        </p:nvSpPr>
        <p:spPr bwMode="auto">
          <a:xfrm>
            <a:off x="2639875"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d</a:t>
            </a:r>
          </a:p>
        </p:txBody>
      </p:sp>
      <p:sp>
        <p:nvSpPr>
          <p:cNvPr id="88" name="Oval 20">
            <a:extLst>
              <a:ext uri="{FF2B5EF4-FFF2-40B4-BE49-F238E27FC236}">
                <a16:creationId xmlns:a16="http://schemas.microsoft.com/office/drawing/2014/main" id="{55E49D2A-0C2A-84DF-9322-AA4729BF78CB}"/>
              </a:ext>
            </a:extLst>
          </p:cNvPr>
          <p:cNvSpPr>
            <a:spLocks noChangeArrowheads="1"/>
          </p:cNvSpPr>
          <p:nvPr/>
        </p:nvSpPr>
        <p:spPr bwMode="auto">
          <a:xfrm>
            <a:off x="2639875" y="4827996"/>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e</a:t>
            </a:r>
          </a:p>
        </p:txBody>
      </p:sp>
      <p:cxnSp>
        <p:nvCxnSpPr>
          <p:cNvPr id="89" name="Straight Connector 30">
            <a:extLst>
              <a:ext uri="{FF2B5EF4-FFF2-40B4-BE49-F238E27FC236}">
                <a16:creationId xmlns:a16="http://schemas.microsoft.com/office/drawing/2014/main" id="{B1A0D4DA-4F42-8E9D-837F-D5965E408E67}"/>
              </a:ext>
            </a:extLst>
          </p:cNvPr>
          <p:cNvCxnSpPr>
            <a:cxnSpLocks/>
            <a:stCxn id="78" idx="0"/>
            <a:endCxn id="75" idx="2"/>
          </p:cNvCxnSpPr>
          <p:nvPr/>
        </p:nvCxnSpPr>
        <p:spPr>
          <a:xfrm rot="16200000" flipV="1">
            <a:off x="2204909" y="2619471"/>
            <a:ext cx="639259" cy="1170757"/>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2" name="Rectangle 2">
            <a:extLst>
              <a:ext uri="{FF2B5EF4-FFF2-40B4-BE49-F238E27FC236}">
                <a16:creationId xmlns:a16="http://schemas.microsoft.com/office/drawing/2014/main" id="{DC4CD72A-F251-BC47-F96F-DEE597B1F2AF}"/>
              </a:ext>
            </a:extLst>
          </p:cNvPr>
          <p:cNvSpPr/>
          <p:nvPr/>
        </p:nvSpPr>
        <p:spPr>
          <a:xfrm>
            <a:off x="4071654" y="1186117"/>
            <a:ext cx="2384064" cy="372331"/>
          </a:xfrm>
          <a:prstGeom prst="wedgeRectCallout">
            <a:avLst>
              <a:gd name="adj1" fmla="val -28895"/>
              <a:gd name="adj2" fmla="val 7993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地域のステークホルダーが含まれているか確認すること</a:t>
            </a:r>
            <a:endParaRPr kumimoji="1" lang="ja-JP" altLang="en-US" sz="1138"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93" name="Rectangle 2">
            <a:extLst>
              <a:ext uri="{FF2B5EF4-FFF2-40B4-BE49-F238E27FC236}">
                <a16:creationId xmlns:a16="http://schemas.microsoft.com/office/drawing/2014/main" id="{E200CA7D-47A1-276C-617F-DEA24BB51536}"/>
              </a:ext>
            </a:extLst>
          </p:cNvPr>
          <p:cNvSpPr/>
          <p:nvPr/>
        </p:nvSpPr>
        <p:spPr>
          <a:xfrm>
            <a:off x="6699126" y="1186117"/>
            <a:ext cx="2384065" cy="372331"/>
          </a:xfrm>
          <a:prstGeom prst="wedgeRectCallout">
            <a:avLst>
              <a:gd name="adj1" fmla="val -28895"/>
              <a:gd name="adj2" fmla="val 7993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必要リソースは原則として何名</a:t>
            </a: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何時間という形式で記載すること</a:t>
            </a:r>
            <a:endParaRPr kumimoji="1" lang="ja-JP" altLang="en-US" sz="1138"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94" name="正方形/長方形 1">
            <a:extLst>
              <a:ext uri="{FF2B5EF4-FFF2-40B4-BE49-F238E27FC236}">
                <a16:creationId xmlns:a16="http://schemas.microsoft.com/office/drawing/2014/main" id="{0BC9EC85-D8D4-584E-AD65-210CC2024986}"/>
              </a:ext>
            </a:extLst>
          </p:cNvPr>
          <p:cNvSpPr/>
          <p:nvPr/>
        </p:nvSpPr>
        <p:spPr>
          <a:xfrm>
            <a:off x="1420586" y="4232558"/>
            <a:ext cx="1037147" cy="343040"/>
          </a:xfrm>
          <a:prstGeom prst="rect">
            <a:avLst/>
          </a:prstGeom>
          <a:solidFill>
            <a:srgbClr val="E71C57"/>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r>
              <a:rPr kumimoji="1" lang="ja-JP" altLang="en-US" sz="1050" kern="0">
                <a:solidFill>
                  <a:srgbClr val="FFFFFF"/>
                </a:solidFill>
                <a:latin typeface="Meiryo UI" panose="020B0604030504040204" pitchFamily="50" charset="-128"/>
                <a:ea typeface="Meiryo UI" panose="020B0604030504040204" pitchFamily="50" charset="-128"/>
              </a:rPr>
              <a:t>スタートアップ</a:t>
            </a:r>
            <a:br>
              <a:rPr kumimoji="1" lang="en-US" altLang="ja-JP" sz="1050" kern="0">
                <a:solidFill>
                  <a:srgbClr val="FFFFFF"/>
                </a:solidFill>
                <a:latin typeface="Meiryo UI" panose="020B0604030504040204" pitchFamily="50" charset="-128"/>
                <a:ea typeface="Meiryo UI" panose="020B0604030504040204" pitchFamily="50" charset="-128"/>
              </a:rPr>
            </a:br>
            <a:r>
              <a:rPr kumimoji="1" lang="en-US" altLang="ja-JP" sz="1050" kern="0">
                <a:solidFill>
                  <a:srgbClr val="FFFFFF"/>
                </a:solidFill>
                <a:latin typeface="Meiryo UI" panose="020B0604030504040204" pitchFamily="50" charset="-128"/>
                <a:ea typeface="Meiryo UI" panose="020B0604030504040204" pitchFamily="50" charset="-128"/>
              </a:rPr>
              <a:t>(XX</a:t>
            </a:r>
            <a:r>
              <a:rPr kumimoji="1" lang="ja-JP" altLang="en-US" sz="1050" kern="0">
                <a:solidFill>
                  <a:srgbClr val="FFFFFF"/>
                </a:solidFill>
                <a:latin typeface="Meiryo UI" panose="020B0604030504040204" pitchFamily="50" charset="-128"/>
                <a:ea typeface="Meiryo UI" panose="020B0604030504040204" pitchFamily="50" charset="-128"/>
              </a:rPr>
              <a:t>年</a:t>
            </a:r>
            <a:r>
              <a:rPr kumimoji="1" lang="en-US" altLang="ja-JP" sz="1050" kern="0">
                <a:solidFill>
                  <a:srgbClr val="FFFFFF"/>
                </a:solidFill>
                <a:latin typeface="Meiryo UI" panose="020B0604030504040204" pitchFamily="50" charset="-128"/>
                <a:ea typeface="Meiryo UI" panose="020B0604030504040204" pitchFamily="50" charset="-128"/>
              </a:rPr>
              <a:t>XX</a:t>
            </a:r>
            <a:r>
              <a:rPr kumimoji="1" lang="ja-JP" altLang="en-US" sz="1050" kern="0">
                <a:solidFill>
                  <a:srgbClr val="FFFFFF"/>
                </a:solidFill>
                <a:latin typeface="Meiryo UI" panose="020B0604030504040204" pitchFamily="50" charset="-128"/>
                <a:ea typeface="Meiryo UI" panose="020B0604030504040204" pitchFamily="50" charset="-128"/>
              </a:rPr>
              <a:t>月設立</a:t>
            </a:r>
            <a:r>
              <a:rPr kumimoji="1" lang="en-US" altLang="ja-JP" sz="1050" kern="0">
                <a:solidFill>
                  <a:srgbClr val="FFFFFF"/>
                </a:solidFill>
                <a:latin typeface="Meiryo UI" panose="020B0604030504040204" pitchFamily="50" charset="-128"/>
                <a:ea typeface="Meiryo UI" panose="020B0604030504040204" pitchFamily="50" charset="-128"/>
              </a:rPr>
              <a:t>)</a:t>
            </a:r>
            <a:endParaRPr kumimoji="1" lang="en-US" sz="1050" kern="0">
              <a:solidFill>
                <a:srgbClr val="FFFFFF"/>
              </a:solidFill>
              <a:latin typeface="Meiryo UI" panose="020B0604030504040204" pitchFamily="50" charset="-128"/>
              <a:ea typeface="Meiryo UI" panose="020B0604030504040204" pitchFamily="50" charset="-128"/>
            </a:endParaRPr>
          </a:p>
        </p:txBody>
      </p:sp>
      <p:sp>
        <p:nvSpPr>
          <p:cNvPr id="2" name="Rectangle 2">
            <a:extLst>
              <a:ext uri="{FF2B5EF4-FFF2-40B4-BE49-F238E27FC236}">
                <a16:creationId xmlns:a16="http://schemas.microsoft.com/office/drawing/2014/main" id="{C1DCCAB3-0F8E-C5EE-6B60-537C39D7ADA7}"/>
              </a:ext>
            </a:extLst>
          </p:cNvPr>
          <p:cNvSpPr/>
          <p:nvPr/>
        </p:nvSpPr>
        <p:spPr>
          <a:xfrm>
            <a:off x="511875" y="5858268"/>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都道府県域を超え、他都道府県域の地方公共団体、企業、大学／研究機関等と連携している場合、当該プレイヤーを</a:t>
            </a:r>
            <a:r>
              <a:rPr kumimoji="1" lang="ja-JP" altLang="en-US" sz="1100">
                <a:solidFill>
                  <a:srgbClr val="E71C57"/>
                </a:solidFill>
                <a:latin typeface="Trebuchet MS" panose="020B0603020202020204" pitchFamily="34" charset="0"/>
                <a:ea typeface="Meiryo UI" panose="020B0604030504040204" pitchFamily="50" charset="-128"/>
              </a:rPr>
              <a:t>赤字</a:t>
            </a:r>
            <a:r>
              <a:rPr kumimoji="1" lang="ja-JP" altLang="en-US" sz="1100">
                <a:solidFill>
                  <a:schemeClr val="tx1"/>
                </a:solidFill>
                <a:latin typeface="Trebuchet MS" panose="020B0603020202020204" pitchFamily="34" charset="0"/>
                <a:ea typeface="Meiryo UI" panose="020B0604030504040204" pitchFamily="50" charset="-128"/>
              </a:rPr>
              <a:t>で</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明記すること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028714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B3611-7B8F-D430-6D09-35F6FCC80342}"/>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11C5E89-B84A-AA9C-0E53-3067388BA2F3}"/>
              </a:ext>
            </a:extLst>
          </p:cNvPr>
          <p:cNvGraphicFramePr>
            <a:graphicFrameLocks noChangeAspect="1"/>
          </p:cNvGraphicFramePr>
          <p:nvPr>
            <p:custDataLst>
              <p:tags r:id="rId1"/>
            </p:custDataLst>
            <p:extLst>
              <p:ext uri="{D42A27DB-BD31-4B8C-83A1-F6EECF244321}">
                <p14:modId xmlns:p14="http://schemas.microsoft.com/office/powerpoint/2010/main" val="96635961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4" imgW="395" imgH="396" progId="TCLayout.ActiveDocument.1">
                  <p:embed/>
                </p:oleObj>
              </mc:Choice>
              <mc:Fallback>
                <p:oleObj name="think-cell Slide" r:id="rId4" imgW="395" imgH="396" progId="TCLayout.ActiveDocument.1">
                  <p:embed/>
                  <p:pic>
                    <p:nvPicPr>
                      <p:cNvPr id="6" name="think-cell data - do not delete" hidden="1">
                        <a:extLst>
                          <a:ext uri="{FF2B5EF4-FFF2-40B4-BE49-F238E27FC236}">
                            <a16:creationId xmlns:a16="http://schemas.microsoft.com/office/drawing/2014/main" id="{611C5E89-B84A-AA9C-0E53-3067388BA2F3}"/>
                          </a:ext>
                        </a:extLst>
                      </p:cNvPr>
                      <p:cNvPicPr/>
                      <p:nvPr/>
                    </p:nvPicPr>
                    <p:blipFill>
                      <a:blip r:embed="rId5"/>
                      <a:stretch>
                        <a:fillRect/>
                      </a:stretch>
                    </p:blipFill>
                    <p:spPr>
                      <a:xfrm>
                        <a:off x="1290" y="644228"/>
                        <a:ext cx="1290" cy="1290"/>
                      </a:xfrm>
                      <a:prstGeom prst="rect">
                        <a:avLst/>
                      </a:prstGeom>
                    </p:spPr>
                  </p:pic>
                </p:oleObj>
              </mc:Fallback>
            </mc:AlternateContent>
          </a:graphicData>
        </a:graphic>
      </p:graphicFrame>
      <p:sp>
        <p:nvSpPr>
          <p:cNvPr id="80" name="タイトル 16">
            <a:extLst>
              <a:ext uri="{FF2B5EF4-FFF2-40B4-BE49-F238E27FC236}">
                <a16:creationId xmlns:a16="http://schemas.microsoft.com/office/drawing/2014/main" id="{695D7081-B4C5-7666-B926-C73CF7F392E8}"/>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スケジュール</a:t>
            </a:r>
            <a:endParaRPr lang="ja-JP" altLang="en-US"/>
          </a:p>
        </p:txBody>
      </p:sp>
      <p:sp>
        <p:nvSpPr>
          <p:cNvPr id="90" name="テキスト ボックス 42">
            <a:extLst>
              <a:ext uri="{FF2B5EF4-FFF2-40B4-BE49-F238E27FC236}">
                <a16:creationId xmlns:a16="http://schemas.microsoft.com/office/drawing/2014/main" id="{35B90A7A-492F-D187-40C0-503D16C934BF}"/>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450" name="Rectangle 217">
            <a:extLst>
              <a:ext uri="{FF2B5EF4-FFF2-40B4-BE49-F238E27FC236}">
                <a16:creationId xmlns:a16="http://schemas.microsoft.com/office/drawing/2014/main" id="{DC647D16-3A05-B29B-6117-DD25368D489C}"/>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p>
        </p:txBody>
      </p:sp>
      <p:sp>
        <p:nvSpPr>
          <p:cNvPr id="61" name="Rectangle 82">
            <a:extLst>
              <a:ext uri="{FF2B5EF4-FFF2-40B4-BE49-F238E27FC236}">
                <a16:creationId xmlns:a16="http://schemas.microsoft.com/office/drawing/2014/main" id="{DCD045B7-5670-5415-770A-DD12E8FA9FBC}"/>
              </a:ext>
            </a:extLst>
          </p:cNvPr>
          <p:cNvSpPr/>
          <p:nvPr/>
        </p:nvSpPr>
        <p:spPr>
          <a:xfrm>
            <a:off x="1360465" y="4877442"/>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2" name="Rectangle 82">
            <a:extLst>
              <a:ext uri="{FF2B5EF4-FFF2-40B4-BE49-F238E27FC236}">
                <a16:creationId xmlns:a16="http://schemas.microsoft.com/office/drawing/2014/main" id="{03E2D7FB-82E9-A157-7F3D-DD98676A6B86}"/>
              </a:ext>
            </a:extLst>
          </p:cNvPr>
          <p:cNvSpPr/>
          <p:nvPr/>
        </p:nvSpPr>
        <p:spPr>
          <a:xfrm>
            <a:off x="1360465" y="5681356"/>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63" name="Straight Connector 71">
            <a:extLst>
              <a:ext uri="{FF2B5EF4-FFF2-40B4-BE49-F238E27FC236}">
                <a16:creationId xmlns:a16="http://schemas.microsoft.com/office/drawing/2014/main" id="{5F943593-CD01-75CF-442C-28B407FB81B3}"/>
              </a:ext>
            </a:extLst>
          </p:cNvPr>
          <p:cNvCxnSpPr>
            <a:cxnSpLocks/>
          </p:cNvCxnSpPr>
          <p:nvPr/>
        </p:nvCxnSpPr>
        <p:spPr>
          <a:xfrm>
            <a:off x="511875" y="3226863"/>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48" name="Straight Connector 71">
            <a:extLst>
              <a:ext uri="{FF2B5EF4-FFF2-40B4-BE49-F238E27FC236}">
                <a16:creationId xmlns:a16="http://schemas.microsoft.com/office/drawing/2014/main" id="{3BDAC164-FC97-644C-2C1D-6883DB62DE9E}"/>
              </a:ext>
            </a:extLst>
          </p:cNvPr>
          <p:cNvCxnSpPr>
            <a:cxnSpLocks/>
          </p:cNvCxnSpPr>
          <p:nvPr/>
        </p:nvCxnSpPr>
        <p:spPr>
          <a:xfrm>
            <a:off x="511875" y="4832875"/>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49" name="Straight Connector 71">
            <a:extLst>
              <a:ext uri="{FF2B5EF4-FFF2-40B4-BE49-F238E27FC236}">
                <a16:creationId xmlns:a16="http://schemas.microsoft.com/office/drawing/2014/main" id="{CA567781-70F2-B1A8-5295-11AF703B4D82}"/>
              </a:ext>
            </a:extLst>
          </p:cNvPr>
          <p:cNvCxnSpPr>
            <a:cxnSpLocks/>
          </p:cNvCxnSpPr>
          <p:nvPr/>
        </p:nvCxnSpPr>
        <p:spPr>
          <a:xfrm>
            <a:off x="511875" y="5636785"/>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53" name="Rectangle 82">
            <a:extLst>
              <a:ext uri="{FF2B5EF4-FFF2-40B4-BE49-F238E27FC236}">
                <a16:creationId xmlns:a16="http://schemas.microsoft.com/office/drawing/2014/main" id="{841CF11A-0776-82BF-3B8F-9DA30A57A7EF}"/>
              </a:ext>
            </a:extLst>
          </p:cNvPr>
          <p:cNvSpPr/>
          <p:nvPr/>
        </p:nvSpPr>
        <p:spPr>
          <a:xfrm>
            <a:off x="1360465" y="1675371"/>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6" name="Rectangle 82">
            <a:extLst>
              <a:ext uri="{FF2B5EF4-FFF2-40B4-BE49-F238E27FC236}">
                <a16:creationId xmlns:a16="http://schemas.microsoft.com/office/drawing/2014/main" id="{8E6A131D-A768-092E-B4BF-10902F31E38A}"/>
              </a:ext>
            </a:extLst>
          </p:cNvPr>
          <p:cNvSpPr/>
          <p:nvPr/>
        </p:nvSpPr>
        <p:spPr>
          <a:xfrm>
            <a:off x="1360465" y="2477472"/>
            <a:ext cx="1432730" cy="706633"/>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8" name="Rectangle 82">
            <a:extLst>
              <a:ext uri="{FF2B5EF4-FFF2-40B4-BE49-F238E27FC236}">
                <a16:creationId xmlns:a16="http://schemas.microsoft.com/office/drawing/2014/main" id="{E5F85F68-B95D-E7D7-16EC-BCF0698F8764}"/>
              </a:ext>
            </a:extLst>
          </p:cNvPr>
          <p:cNvSpPr/>
          <p:nvPr/>
        </p:nvSpPr>
        <p:spPr>
          <a:xfrm>
            <a:off x="1360465" y="3271430"/>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9" name="Rectangle 82">
            <a:extLst>
              <a:ext uri="{FF2B5EF4-FFF2-40B4-BE49-F238E27FC236}">
                <a16:creationId xmlns:a16="http://schemas.microsoft.com/office/drawing/2014/main" id="{7274D297-097C-44ED-C3E6-AFE7C1FEF99A}"/>
              </a:ext>
            </a:extLst>
          </p:cNvPr>
          <p:cNvSpPr/>
          <p:nvPr/>
        </p:nvSpPr>
        <p:spPr>
          <a:xfrm>
            <a:off x="1360465" y="4073531"/>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4" name="Rectangle 82">
            <a:extLst>
              <a:ext uri="{FF2B5EF4-FFF2-40B4-BE49-F238E27FC236}">
                <a16:creationId xmlns:a16="http://schemas.microsoft.com/office/drawing/2014/main" id="{E9135896-89A7-C01F-99EC-9452A09FD21D}"/>
              </a:ext>
            </a:extLst>
          </p:cNvPr>
          <p:cNvSpPr/>
          <p:nvPr/>
        </p:nvSpPr>
        <p:spPr>
          <a:xfrm>
            <a:off x="511875" y="1675371"/>
            <a:ext cx="733815" cy="1508734"/>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事前</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準備</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6" name="Rectangle 82">
            <a:extLst>
              <a:ext uri="{FF2B5EF4-FFF2-40B4-BE49-F238E27FC236}">
                <a16:creationId xmlns:a16="http://schemas.microsoft.com/office/drawing/2014/main" id="{B44D967B-25CB-3264-4F92-2F9B0CD4F0A9}"/>
              </a:ext>
            </a:extLst>
          </p:cNvPr>
          <p:cNvSpPr/>
          <p:nvPr/>
        </p:nvSpPr>
        <p:spPr>
          <a:xfrm>
            <a:off x="511875" y="3271427"/>
            <a:ext cx="733815" cy="1518688"/>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実証</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9" name="Rectangle 82">
            <a:extLst>
              <a:ext uri="{FF2B5EF4-FFF2-40B4-BE49-F238E27FC236}">
                <a16:creationId xmlns:a16="http://schemas.microsoft.com/office/drawing/2014/main" id="{091E05DF-015A-704B-ABAA-1BF4D25AF717}"/>
              </a:ext>
            </a:extLst>
          </p:cNvPr>
          <p:cNvSpPr/>
          <p:nvPr/>
        </p:nvSpPr>
        <p:spPr>
          <a:xfrm>
            <a:off x="511875" y="4877442"/>
            <a:ext cx="733815" cy="71658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実装計画</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の具体化</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90" name="Rectangle 82">
            <a:extLst>
              <a:ext uri="{FF2B5EF4-FFF2-40B4-BE49-F238E27FC236}">
                <a16:creationId xmlns:a16="http://schemas.microsoft.com/office/drawing/2014/main" id="{FF952621-B077-2136-23FC-1F87B56AF21A}"/>
              </a:ext>
            </a:extLst>
          </p:cNvPr>
          <p:cNvSpPr/>
          <p:nvPr/>
        </p:nvSpPr>
        <p:spPr>
          <a:xfrm>
            <a:off x="511875" y="5681356"/>
            <a:ext cx="733815" cy="71658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成果の</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とりまとめ</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491" name="Straight Connector 71">
            <a:extLst>
              <a:ext uri="{FF2B5EF4-FFF2-40B4-BE49-F238E27FC236}">
                <a16:creationId xmlns:a16="http://schemas.microsoft.com/office/drawing/2014/main" id="{7A0F4EEA-D97A-4101-122A-CBEE1441212F}"/>
              </a:ext>
            </a:extLst>
          </p:cNvPr>
          <p:cNvCxnSpPr>
            <a:cxnSpLocks/>
          </p:cNvCxnSpPr>
          <p:nvPr/>
        </p:nvCxnSpPr>
        <p:spPr>
          <a:xfrm>
            <a:off x="1370133" y="2417079"/>
            <a:ext cx="8030185"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2" name="Straight Connector 71">
            <a:extLst>
              <a:ext uri="{FF2B5EF4-FFF2-40B4-BE49-F238E27FC236}">
                <a16:creationId xmlns:a16="http://schemas.microsoft.com/office/drawing/2014/main" id="{A1E0A725-3A8E-064A-54B8-92C73A5F1015}"/>
              </a:ext>
            </a:extLst>
          </p:cNvPr>
          <p:cNvCxnSpPr>
            <a:cxnSpLocks/>
          </p:cNvCxnSpPr>
          <p:nvPr/>
        </p:nvCxnSpPr>
        <p:spPr>
          <a:xfrm>
            <a:off x="795315" y="4030773"/>
            <a:ext cx="8595335"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3" name="Straight Connector 52">
            <a:extLst>
              <a:ext uri="{FF2B5EF4-FFF2-40B4-BE49-F238E27FC236}">
                <a16:creationId xmlns:a16="http://schemas.microsoft.com/office/drawing/2014/main" id="{6A45CFE6-7E50-E35A-EEA5-D84FECFF779C}"/>
              </a:ext>
            </a:extLst>
          </p:cNvPr>
          <p:cNvCxnSpPr>
            <a:cxnSpLocks/>
          </p:cNvCxnSpPr>
          <p:nvPr/>
        </p:nvCxnSpPr>
        <p:spPr>
          <a:xfrm>
            <a:off x="1710258" y="1561722"/>
            <a:ext cx="7680662" cy="0"/>
          </a:xfrm>
          <a:prstGeom prst="line">
            <a:avLst/>
          </a:prstGeom>
          <a:ln w="9525" cap="rnd">
            <a:solidFill>
              <a:schemeClr val="tx1">
                <a:lumMod val="60000"/>
                <a:lumOff val="40000"/>
              </a:schemeClr>
            </a:solidFill>
            <a:prstDash val="solid"/>
            <a:round/>
            <a:tailEnd type="arrow"/>
          </a:ln>
        </p:spPr>
        <p:style>
          <a:lnRef idx="1">
            <a:schemeClr val="accent1"/>
          </a:lnRef>
          <a:fillRef idx="0">
            <a:schemeClr val="accent1"/>
          </a:fillRef>
          <a:effectRef idx="0">
            <a:schemeClr val="accent1"/>
          </a:effectRef>
          <a:fontRef idx="minor">
            <a:schemeClr val="tx1"/>
          </a:fontRef>
        </p:style>
      </p:cxnSp>
      <p:sp>
        <p:nvSpPr>
          <p:cNvPr id="497" name="AutoShape 8">
            <a:extLst>
              <a:ext uri="{FF2B5EF4-FFF2-40B4-BE49-F238E27FC236}">
                <a16:creationId xmlns:a16="http://schemas.microsoft.com/office/drawing/2014/main" id="{839EC110-1A0C-0170-CE94-94199C774C85}"/>
              </a:ext>
            </a:extLst>
          </p:cNvPr>
          <p:cNvSpPr>
            <a:spLocks noChangeArrowheads="1"/>
          </p:cNvSpPr>
          <p:nvPr/>
        </p:nvSpPr>
        <p:spPr bwMode="auto">
          <a:xfrm>
            <a:off x="4469729"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10</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3" name="AutoShape 8">
            <a:extLst>
              <a:ext uri="{FF2B5EF4-FFF2-40B4-BE49-F238E27FC236}">
                <a16:creationId xmlns:a16="http://schemas.microsoft.com/office/drawing/2014/main" id="{2C08658E-55DA-DEA2-1F3C-6E2C6ED08C73}"/>
              </a:ext>
            </a:extLst>
          </p:cNvPr>
          <p:cNvSpPr>
            <a:spLocks noChangeArrowheads="1"/>
          </p:cNvSpPr>
          <p:nvPr/>
        </p:nvSpPr>
        <p:spPr bwMode="auto">
          <a:xfrm>
            <a:off x="5318678"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11</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4" name="AutoShape 8">
            <a:extLst>
              <a:ext uri="{FF2B5EF4-FFF2-40B4-BE49-F238E27FC236}">
                <a16:creationId xmlns:a16="http://schemas.microsoft.com/office/drawing/2014/main" id="{A001B084-F649-1E4D-0596-242AE03D094E}"/>
              </a:ext>
            </a:extLst>
          </p:cNvPr>
          <p:cNvSpPr>
            <a:spLocks noChangeArrowheads="1"/>
          </p:cNvSpPr>
          <p:nvPr/>
        </p:nvSpPr>
        <p:spPr bwMode="auto">
          <a:xfrm>
            <a:off x="6167627"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12</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6" name="AutoShape 8">
            <a:extLst>
              <a:ext uri="{FF2B5EF4-FFF2-40B4-BE49-F238E27FC236}">
                <a16:creationId xmlns:a16="http://schemas.microsoft.com/office/drawing/2014/main" id="{968BBB33-D3FC-711F-1910-FDFE18D6A495}"/>
              </a:ext>
            </a:extLst>
          </p:cNvPr>
          <p:cNvSpPr>
            <a:spLocks noChangeArrowheads="1"/>
          </p:cNvSpPr>
          <p:nvPr/>
        </p:nvSpPr>
        <p:spPr bwMode="auto">
          <a:xfrm>
            <a:off x="7016576"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2027</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年</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7" name="AutoShape 8">
            <a:extLst>
              <a:ext uri="{FF2B5EF4-FFF2-40B4-BE49-F238E27FC236}">
                <a16:creationId xmlns:a16="http://schemas.microsoft.com/office/drawing/2014/main" id="{9FB02B6B-2F38-A1B6-53CD-71E4259901F3}"/>
              </a:ext>
            </a:extLst>
          </p:cNvPr>
          <p:cNvSpPr>
            <a:spLocks noChangeArrowheads="1"/>
          </p:cNvSpPr>
          <p:nvPr/>
        </p:nvSpPr>
        <p:spPr bwMode="auto">
          <a:xfrm>
            <a:off x="8714474"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3</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510" name="Straight Connector 76">
            <a:extLst>
              <a:ext uri="{FF2B5EF4-FFF2-40B4-BE49-F238E27FC236}">
                <a16:creationId xmlns:a16="http://schemas.microsoft.com/office/drawing/2014/main" id="{9BFB342B-7A59-C063-E723-541CB92377A9}"/>
              </a:ext>
            </a:extLst>
          </p:cNvPr>
          <p:cNvCxnSpPr>
            <a:cxnSpLocks/>
          </p:cNvCxnSpPr>
          <p:nvPr/>
        </p:nvCxnSpPr>
        <p:spPr>
          <a:xfrm flipV="1">
            <a:off x="3493599"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69" name="AutoShape 8">
            <a:extLst>
              <a:ext uri="{FF2B5EF4-FFF2-40B4-BE49-F238E27FC236}">
                <a16:creationId xmlns:a16="http://schemas.microsoft.com/office/drawing/2014/main" id="{778BAA9E-81A5-1691-0B58-91F31C553A16}"/>
              </a:ext>
            </a:extLst>
          </p:cNvPr>
          <p:cNvSpPr>
            <a:spLocks noChangeArrowheads="1"/>
          </p:cNvSpPr>
          <p:nvPr/>
        </p:nvSpPr>
        <p:spPr bwMode="auto">
          <a:xfrm>
            <a:off x="7865525"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71" name="AutoShape 8">
            <a:extLst>
              <a:ext uri="{FF2B5EF4-FFF2-40B4-BE49-F238E27FC236}">
                <a16:creationId xmlns:a16="http://schemas.microsoft.com/office/drawing/2014/main" id="{EB5FB212-39CA-7968-AF73-BAB162DBCC92}"/>
              </a:ext>
            </a:extLst>
          </p:cNvPr>
          <p:cNvSpPr>
            <a:spLocks noChangeArrowheads="1"/>
          </p:cNvSpPr>
          <p:nvPr/>
        </p:nvSpPr>
        <p:spPr bwMode="auto">
          <a:xfrm>
            <a:off x="1922882" y="1101566"/>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2026</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年</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7</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72" name="AutoShape 8">
            <a:extLst>
              <a:ext uri="{FF2B5EF4-FFF2-40B4-BE49-F238E27FC236}">
                <a16:creationId xmlns:a16="http://schemas.microsoft.com/office/drawing/2014/main" id="{043CDCD1-F5BB-7748-1079-94EC1A34590A}"/>
              </a:ext>
            </a:extLst>
          </p:cNvPr>
          <p:cNvSpPr>
            <a:spLocks noChangeArrowheads="1"/>
          </p:cNvSpPr>
          <p:nvPr/>
        </p:nvSpPr>
        <p:spPr bwMode="auto">
          <a:xfrm>
            <a:off x="3620780"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9</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73" name="Straight Connector 75">
            <a:extLst>
              <a:ext uri="{FF2B5EF4-FFF2-40B4-BE49-F238E27FC236}">
                <a16:creationId xmlns:a16="http://schemas.microsoft.com/office/drawing/2014/main" id="{F9F04EF5-6A4D-D40F-5461-354EFCBD0B01}"/>
              </a:ext>
            </a:extLst>
          </p:cNvPr>
          <p:cNvCxnSpPr>
            <a:cxnSpLocks/>
          </p:cNvCxnSpPr>
          <p:nvPr/>
        </p:nvCxnSpPr>
        <p:spPr>
          <a:xfrm flipV="1">
            <a:off x="1818790"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4" name="Straight Connector 76">
            <a:extLst>
              <a:ext uri="{FF2B5EF4-FFF2-40B4-BE49-F238E27FC236}">
                <a16:creationId xmlns:a16="http://schemas.microsoft.com/office/drawing/2014/main" id="{A23F05CD-09CA-DC7A-A27D-C58A8708E8E8}"/>
              </a:ext>
            </a:extLst>
          </p:cNvPr>
          <p:cNvCxnSpPr>
            <a:cxnSpLocks/>
          </p:cNvCxnSpPr>
          <p:nvPr/>
        </p:nvCxnSpPr>
        <p:spPr>
          <a:xfrm flipV="1">
            <a:off x="2659278"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直線矢印コネクタ 57">
            <a:extLst>
              <a:ext uri="{FF2B5EF4-FFF2-40B4-BE49-F238E27FC236}">
                <a16:creationId xmlns:a16="http://schemas.microsoft.com/office/drawing/2014/main" id="{B445771C-3127-442F-9571-13EE0A0030D9}"/>
              </a:ext>
            </a:extLst>
          </p:cNvPr>
          <p:cNvCxnSpPr/>
          <p:nvPr/>
        </p:nvCxnSpPr>
        <p:spPr>
          <a:xfrm>
            <a:off x="2049935" y="2160257"/>
            <a:ext cx="863770" cy="0"/>
          </a:xfrm>
          <a:prstGeom prst="straightConnector1">
            <a:avLst/>
          </a:prstGeom>
          <a:ln w="19050" cap="rnd">
            <a:solidFill>
              <a:schemeClr val="bg1">
                <a:lumMod val="5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8" name="Rectangle 82">
            <a:extLst>
              <a:ext uri="{FF2B5EF4-FFF2-40B4-BE49-F238E27FC236}">
                <a16:creationId xmlns:a16="http://schemas.microsoft.com/office/drawing/2014/main" id="{C95B5410-B4A8-A04C-CE61-1B0FE8FA46CC}"/>
              </a:ext>
            </a:extLst>
          </p:cNvPr>
          <p:cNvSpPr/>
          <p:nvPr/>
        </p:nvSpPr>
        <p:spPr>
          <a:xfrm>
            <a:off x="2316042" y="1949826"/>
            <a:ext cx="863770" cy="21043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XXX</a:t>
            </a:r>
            <a:endParaRPr kumimoji="1" 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79" name="Rectangle 2">
            <a:extLst>
              <a:ext uri="{FF2B5EF4-FFF2-40B4-BE49-F238E27FC236}">
                <a16:creationId xmlns:a16="http://schemas.microsoft.com/office/drawing/2014/main" id="{C9F9F676-9703-402F-0940-4E5AAB65A7BF}"/>
              </a:ext>
            </a:extLst>
          </p:cNvPr>
          <p:cNvSpPr/>
          <p:nvPr/>
        </p:nvSpPr>
        <p:spPr>
          <a:xfrm>
            <a:off x="1886659" y="1641982"/>
            <a:ext cx="4854838" cy="4755961"/>
          </a:xfrm>
          <a:prstGeom prst="wedgeRectCallout">
            <a:avLst>
              <a:gd name="adj1" fmla="val -53630"/>
              <a:gd name="adj2" fmla="val -1719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dirty="0">
                <a:solidFill>
                  <a:srgbClr val="575757"/>
                </a:solidFill>
                <a:latin typeface="Trebuchet MS" panose="020B0603020202020204" pitchFamily="34" charset="0"/>
                <a:ea typeface="Meiryo UI" panose="020B0604030504040204" pitchFamily="50" charset="-128"/>
              </a:rPr>
              <a:t>下記の例を参考にして縦軸の項目を記載</a:t>
            </a:r>
            <a:endParaRPr kumimoji="1" lang="en-US" altLang="ja-JP" sz="1200" kern="0" dirty="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事前準備 </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必要な項目を洗い出し、いつまでにどのプロセスを完了するかの観点で記載</a:t>
            </a:r>
            <a:r>
              <a:rPr kumimoji="1" lang="en-US" altLang="ja-JP" sz="1200" dirty="0">
                <a:solidFill>
                  <a:srgbClr val="575757"/>
                </a:solidFill>
                <a:latin typeface="Trebuchet MS" panose="020B0603020202020204" pitchFamily="34" charset="0"/>
                <a:ea typeface="Meiryo UI" panose="020B0604030504040204" pitchFamily="50" charset="-128"/>
              </a:rPr>
              <a:t>)</a:t>
            </a:r>
            <a:endParaRPr kumimoji="1" lang="ja-JP" altLang="en-US" sz="1200" dirty="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免許取得</a:t>
            </a:r>
            <a:endParaRPr kumimoji="1" lang="en-US" altLang="ja-JP" sz="1200" dirty="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契約締結</a:t>
            </a: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機器調達</a:t>
            </a: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ネットワーク設計・施工</a:t>
            </a: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ソリューション開発　等</a:t>
            </a:r>
          </a:p>
          <a:p>
            <a:pPr marL="263250" lvl="1"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実証 </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実証の</a:t>
            </a:r>
            <a:r>
              <a:rPr kumimoji="1" lang="en-US" altLang="ja-JP" sz="1200" dirty="0">
                <a:solidFill>
                  <a:srgbClr val="575757"/>
                </a:solidFill>
                <a:latin typeface="Trebuchet MS" panose="020B0603020202020204" pitchFamily="34" charset="0"/>
                <a:ea typeface="Meiryo UI" panose="020B0604030504040204" pitchFamily="50" charset="-128"/>
              </a:rPr>
              <a:t>PDCA</a:t>
            </a:r>
            <a:r>
              <a:rPr kumimoji="1" lang="ja-JP" altLang="en-US" sz="1200" dirty="0">
                <a:solidFill>
                  <a:srgbClr val="575757"/>
                </a:solidFill>
                <a:latin typeface="Trebuchet MS" panose="020B0603020202020204" pitchFamily="34" charset="0"/>
                <a:ea typeface="Meiryo UI" panose="020B0604030504040204" pitchFamily="50" charset="-128"/>
              </a:rPr>
              <a:t>サイクルをどのタイミングで回していくのかの観点で記載</a:t>
            </a:r>
            <a:r>
              <a:rPr kumimoji="1" lang="en-US" altLang="ja-JP" sz="1200" dirty="0">
                <a:solidFill>
                  <a:srgbClr val="575757"/>
                </a:solidFill>
                <a:latin typeface="Trebuchet MS" panose="020B0603020202020204" pitchFamily="34" charset="0"/>
                <a:ea typeface="Meiryo UI" panose="020B0604030504040204" pitchFamily="50" charset="-128"/>
              </a:rPr>
              <a:t>)</a:t>
            </a:r>
            <a:endParaRPr kumimoji="1" lang="ja-JP" altLang="en-US" sz="1200" dirty="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実行</a:t>
            </a: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成果・課題の分析</a:t>
            </a:r>
            <a:endParaRPr kumimoji="1" lang="en-US" altLang="ja-JP" sz="1200" dirty="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フィードバック　等</a:t>
            </a:r>
            <a:endParaRPr kumimoji="1" lang="en-US" altLang="ja-JP" sz="1200" dirty="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実装計画の具体化　</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検討のタイミングの観点で記載</a:t>
            </a:r>
            <a:r>
              <a:rPr kumimoji="1" lang="en-US" altLang="ja-JP" sz="1200" dirty="0">
                <a:solidFill>
                  <a:srgbClr val="575757"/>
                </a:solidFill>
                <a:latin typeface="Trebuchet MS" panose="020B0603020202020204" pitchFamily="34" charset="0"/>
                <a:ea typeface="Meiryo UI" panose="020B0604030504040204" pitchFamily="50" charset="-128"/>
              </a:rPr>
              <a:t>)</a:t>
            </a:r>
          </a:p>
          <a:p>
            <a:pPr marL="263250" lvl="1" indent="-175500" defTabSz="742950">
              <a:buClr>
                <a:srgbClr val="FF8D36"/>
              </a:buClr>
              <a:buFont typeface="Trebuchet MS" panose="020B0603020202020204" pitchFamily="34" charset="0"/>
              <a:buChar char="•"/>
              <a:defRPr/>
            </a:pPr>
            <a:r>
              <a:rPr kumimoji="1" lang="ja-JP" altLang="en-US" sz="1200" dirty="0">
                <a:solidFill>
                  <a:srgbClr val="575757"/>
                </a:solidFill>
                <a:latin typeface="Trebuchet MS" panose="020B0603020202020204" pitchFamily="34" charset="0"/>
                <a:ea typeface="Meiryo UI" panose="020B0604030504040204" pitchFamily="50" charset="-128"/>
              </a:rPr>
              <a:t>成果の取りまとめ </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着手・完了時期確認の観点で記載</a:t>
            </a:r>
            <a:r>
              <a:rPr kumimoji="1" lang="en-US" altLang="ja-JP" sz="1200" dirty="0">
                <a:solidFill>
                  <a:srgbClr val="575757"/>
                </a:solidFill>
                <a:latin typeface="Trebuchet MS" panose="020B0603020202020204" pitchFamily="34" charset="0"/>
                <a:ea typeface="Meiryo UI" panose="020B0604030504040204" pitchFamily="50" charset="-128"/>
              </a:rPr>
              <a:t>)</a:t>
            </a:r>
          </a:p>
          <a:p>
            <a:pPr marL="87750" lvl="1" defTabSz="742950">
              <a:buClr>
                <a:srgbClr val="FF8222"/>
              </a:buClr>
              <a:defRPr/>
            </a:pPr>
            <a:r>
              <a:rPr kumimoji="1" lang="ja-JP" altLang="en-US" sz="1200" dirty="0">
                <a:solidFill>
                  <a:srgbClr val="575757"/>
                </a:solidFill>
                <a:latin typeface="Trebuchet MS" panose="020B0603020202020204" pitchFamily="34" charset="0"/>
                <a:ea typeface="Meiryo UI" panose="020B0604030504040204" pitchFamily="50" charset="-128"/>
              </a:rPr>
              <a:t>等</a:t>
            </a:r>
            <a:endParaRPr kumimoji="1" lang="en-US" altLang="ja-JP" sz="1200" dirty="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endParaRPr kumimoji="1" lang="ja-JP" altLang="en-US" sz="1200" dirty="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kern="0" dirty="0">
                <a:solidFill>
                  <a:srgbClr val="575757"/>
                </a:solidFill>
                <a:latin typeface="Trebuchet MS" panose="020B0603020202020204" pitchFamily="34" charset="0"/>
                <a:ea typeface="Meiryo UI" panose="020B0604030504040204" pitchFamily="50" charset="-128"/>
              </a:rPr>
              <a:t>尚、書類の不備等があると再委託契約に時間かかり、実証開始が遅れる可能性があるため、余裕を持ったスケジュールを組んでおくこと。</a:t>
            </a:r>
            <a:r>
              <a:rPr kumimoji="1" lang="en-US" altLang="ja-JP" sz="1200" kern="0" dirty="0">
                <a:solidFill>
                  <a:srgbClr val="575757"/>
                </a:solidFill>
                <a:latin typeface="Trebuchet MS" panose="020B0603020202020204" pitchFamily="34" charset="0"/>
                <a:ea typeface="Meiryo UI" panose="020B0604030504040204" pitchFamily="50" charset="-128"/>
              </a:rPr>
              <a:t>(</a:t>
            </a:r>
            <a:r>
              <a:rPr kumimoji="1" lang="ja-JP" altLang="en-US" sz="1200" kern="0" dirty="0">
                <a:solidFill>
                  <a:srgbClr val="575757"/>
                </a:solidFill>
                <a:latin typeface="Trebuchet MS" panose="020B0603020202020204" pitchFamily="34" charset="0"/>
                <a:ea typeface="Meiryo UI" panose="020B0604030504040204" pitchFamily="50" charset="-128"/>
              </a:rPr>
              <a:t>順調に進めば</a:t>
            </a:r>
            <a:r>
              <a:rPr kumimoji="1" lang="en-US" altLang="ja-JP" sz="1200" kern="0">
                <a:solidFill>
                  <a:srgbClr val="575757"/>
                </a:solidFill>
                <a:latin typeface="Trebuchet MS" panose="020B0603020202020204" pitchFamily="34" charset="0"/>
                <a:ea typeface="Meiryo UI" panose="020B0604030504040204" pitchFamily="50" charset="-128"/>
              </a:rPr>
              <a:t>7</a:t>
            </a:r>
            <a:r>
              <a:rPr kumimoji="1" lang="ja-JP" altLang="en-US" sz="1200" kern="0">
                <a:solidFill>
                  <a:srgbClr val="575757"/>
                </a:solidFill>
                <a:latin typeface="Trebuchet MS" panose="020B0603020202020204" pitchFamily="34" charset="0"/>
                <a:ea typeface="Meiryo UI" panose="020B0604030504040204" pitchFamily="50" charset="-128"/>
              </a:rPr>
              <a:t>月</a:t>
            </a:r>
            <a:r>
              <a:rPr kumimoji="1" lang="ja-JP" altLang="en-US" sz="1200" kern="0" dirty="0">
                <a:solidFill>
                  <a:srgbClr val="575757"/>
                </a:solidFill>
                <a:latin typeface="Trebuchet MS" panose="020B0603020202020204" pitchFamily="34" charset="0"/>
                <a:ea typeface="Meiryo UI" panose="020B0604030504040204" pitchFamily="50" charset="-128"/>
              </a:rPr>
              <a:t>半ばには実証が開始できるようなスケジュールになるが、更に</a:t>
            </a:r>
            <a:r>
              <a:rPr kumimoji="1" lang="en-US" altLang="ja-JP" sz="1200" kern="0" dirty="0">
                <a:solidFill>
                  <a:srgbClr val="575757"/>
                </a:solidFill>
                <a:latin typeface="Trebuchet MS" panose="020B0603020202020204" pitchFamily="34" charset="0"/>
                <a:ea typeface="Meiryo UI" panose="020B0604030504040204" pitchFamily="50" charset="-128"/>
              </a:rPr>
              <a:t>1</a:t>
            </a:r>
            <a:r>
              <a:rPr kumimoji="1" lang="ja-JP" altLang="en-US" sz="1200" kern="0" dirty="0">
                <a:solidFill>
                  <a:srgbClr val="575757"/>
                </a:solidFill>
                <a:latin typeface="Trebuchet MS" panose="020B0603020202020204" pitchFamily="34" charset="0"/>
                <a:ea typeface="Meiryo UI" panose="020B0604030504040204" pitchFamily="50" charset="-128"/>
              </a:rPr>
              <a:t>か月程度遅れても挽回できるようなスケジュールを設定しておくこと</a:t>
            </a:r>
            <a:r>
              <a:rPr kumimoji="1" lang="en-US" altLang="ja-JP" sz="1200" kern="0" dirty="0">
                <a:solidFill>
                  <a:srgbClr val="575757"/>
                </a:solidFill>
                <a:latin typeface="Trebuchet MS" panose="020B0603020202020204" pitchFamily="34" charset="0"/>
                <a:ea typeface="Meiryo UI" panose="020B0604030504040204" pitchFamily="50" charset="-128"/>
              </a:rPr>
              <a:t>)</a:t>
            </a:r>
            <a:endParaRPr kumimoji="1" lang="ja-JP" altLang="en-US" sz="1200" kern="0" dirty="0">
              <a:solidFill>
                <a:srgbClr val="575757"/>
              </a:solidFill>
              <a:latin typeface="Trebuchet MS" panose="020B0603020202020204" pitchFamily="34" charset="0"/>
              <a:ea typeface="Meiryo UI" panose="020B0604030504040204" pitchFamily="50" charset="-128"/>
            </a:endParaRPr>
          </a:p>
        </p:txBody>
      </p:sp>
      <p:sp>
        <p:nvSpPr>
          <p:cNvPr id="4" name="AutoShape 8">
            <a:extLst>
              <a:ext uri="{FF2B5EF4-FFF2-40B4-BE49-F238E27FC236}">
                <a16:creationId xmlns:a16="http://schemas.microsoft.com/office/drawing/2014/main" id="{4F1A7501-2FFC-979D-EA4B-FE7A0DF740FA}"/>
              </a:ext>
            </a:extLst>
          </p:cNvPr>
          <p:cNvSpPr>
            <a:spLocks noChangeArrowheads="1"/>
          </p:cNvSpPr>
          <p:nvPr/>
        </p:nvSpPr>
        <p:spPr bwMode="auto">
          <a:xfrm>
            <a:off x="2771831"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8</a:t>
            </a:r>
            <a:r>
              <a:rPr lang="ja-JP" altLang="en-US"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dirty="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7" name="Straight Connector 77">
            <a:extLst>
              <a:ext uri="{FF2B5EF4-FFF2-40B4-BE49-F238E27FC236}">
                <a16:creationId xmlns:a16="http://schemas.microsoft.com/office/drawing/2014/main" id="{F184CBB4-9314-5A84-E4A3-9060B4D4F693}"/>
              </a:ext>
            </a:extLst>
          </p:cNvPr>
          <p:cNvCxnSpPr>
            <a:cxnSpLocks/>
          </p:cNvCxnSpPr>
          <p:nvPr/>
        </p:nvCxnSpPr>
        <p:spPr>
          <a:xfrm flipV="1">
            <a:off x="4340254"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8" name="Straight Connector 78">
            <a:extLst>
              <a:ext uri="{FF2B5EF4-FFF2-40B4-BE49-F238E27FC236}">
                <a16:creationId xmlns:a16="http://schemas.microsoft.com/office/drawing/2014/main" id="{BDC92A7C-1289-1E3D-4D90-07F304A83C1B}"/>
              </a:ext>
            </a:extLst>
          </p:cNvPr>
          <p:cNvCxnSpPr>
            <a:cxnSpLocks/>
          </p:cNvCxnSpPr>
          <p:nvPr/>
        </p:nvCxnSpPr>
        <p:spPr>
          <a:xfrm flipV="1">
            <a:off x="5180742"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 name="Straight Connector 79">
            <a:extLst>
              <a:ext uri="{FF2B5EF4-FFF2-40B4-BE49-F238E27FC236}">
                <a16:creationId xmlns:a16="http://schemas.microsoft.com/office/drawing/2014/main" id="{9FF481BD-711D-A452-1774-AB9D6AC4ABFF}"/>
              </a:ext>
            </a:extLst>
          </p:cNvPr>
          <p:cNvCxnSpPr>
            <a:cxnSpLocks/>
          </p:cNvCxnSpPr>
          <p:nvPr/>
        </p:nvCxnSpPr>
        <p:spPr>
          <a:xfrm flipV="1">
            <a:off x="6021230"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0" name="Straight Connector 80">
            <a:extLst>
              <a:ext uri="{FF2B5EF4-FFF2-40B4-BE49-F238E27FC236}">
                <a16:creationId xmlns:a16="http://schemas.microsoft.com/office/drawing/2014/main" id="{8D931B2E-B525-E4EB-A7CC-55BAE01E3311}"/>
              </a:ext>
            </a:extLst>
          </p:cNvPr>
          <p:cNvCxnSpPr>
            <a:cxnSpLocks/>
          </p:cNvCxnSpPr>
          <p:nvPr/>
        </p:nvCxnSpPr>
        <p:spPr>
          <a:xfrm flipV="1">
            <a:off x="6861718"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1" name="Straight Connector 81">
            <a:extLst>
              <a:ext uri="{FF2B5EF4-FFF2-40B4-BE49-F238E27FC236}">
                <a16:creationId xmlns:a16="http://schemas.microsoft.com/office/drawing/2014/main" id="{C1783D17-CD08-1D4E-C2DE-FBA663E76192}"/>
              </a:ext>
            </a:extLst>
          </p:cNvPr>
          <p:cNvCxnSpPr>
            <a:cxnSpLocks/>
          </p:cNvCxnSpPr>
          <p:nvPr/>
        </p:nvCxnSpPr>
        <p:spPr>
          <a:xfrm flipV="1">
            <a:off x="8542694" y="915128"/>
            <a:ext cx="0" cy="5527631"/>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 name="Straight Connector 81">
            <a:extLst>
              <a:ext uri="{FF2B5EF4-FFF2-40B4-BE49-F238E27FC236}">
                <a16:creationId xmlns:a16="http://schemas.microsoft.com/office/drawing/2014/main" id="{2FB13000-882E-F2AC-44BE-4EC2AED75D2C}"/>
              </a:ext>
            </a:extLst>
          </p:cNvPr>
          <p:cNvCxnSpPr>
            <a:cxnSpLocks/>
          </p:cNvCxnSpPr>
          <p:nvPr/>
        </p:nvCxnSpPr>
        <p:spPr>
          <a:xfrm flipV="1">
            <a:off x="7702206" y="915128"/>
            <a:ext cx="0" cy="5527631"/>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6244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DED3F-8E3A-B3FF-3364-8B51808AC0C6}"/>
            </a:ext>
          </a:extLst>
        </p:cNvPr>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70E60AE6-D215-F2E1-4040-FA78F9FA6B13}"/>
              </a:ext>
            </a:extLst>
          </p:cNvPr>
          <p:cNvGraphicFramePr>
            <a:graphicFrameLocks noChangeAspect="1"/>
          </p:cNvGraphicFramePr>
          <p:nvPr>
            <p:custDataLst>
              <p:tags r:id="rId1"/>
            </p:custDataLst>
            <p:extLst>
              <p:ext uri="{D42A27DB-BD31-4B8C-83A1-F6EECF244321}">
                <p14:modId xmlns:p14="http://schemas.microsoft.com/office/powerpoint/2010/main" val="13537799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06" imgH="608" progId="TCLayout.ActiveDocument.1">
                  <p:embed/>
                </p:oleObj>
              </mc:Choice>
              <mc:Fallback>
                <p:oleObj name="think-cell Slide" r:id="rId4" imgW="606" imgH="608" progId="TCLayout.ActiveDocument.1">
                  <p:embed/>
                  <p:pic>
                    <p:nvPicPr>
                      <p:cNvPr id="16" name="think-cell data - do not delete" hidden="1">
                        <a:extLst>
                          <a:ext uri="{FF2B5EF4-FFF2-40B4-BE49-F238E27FC236}">
                            <a16:creationId xmlns:a16="http://schemas.microsoft.com/office/drawing/2014/main" id="{70E60AE6-D215-F2E1-4040-FA78F9FA6B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447CA4E-0B40-553A-795C-AAA18BA05E14}"/>
              </a:ext>
            </a:extLst>
          </p:cNvPr>
          <p:cNvSpPr>
            <a:spLocks noGrp="1"/>
          </p:cNvSpPr>
          <p:nvPr>
            <p:ph type="title"/>
          </p:nvPr>
        </p:nvSpPr>
        <p:spPr/>
        <p:txBody>
          <a:bodyPr vert="horz"/>
          <a:lstStyle/>
          <a:p>
            <a:r>
              <a:rPr lang="ja-JP" altLang="en-US" dirty="0">
                <a:latin typeface="Meiryo UI" panose="020B0604030504040204" pitchFamily="50" charset="-128"/>
                <a:ea typeface="Meiryo UI" panose="020B0604030504040204" pitchFamily="50" charset="-128"/>
              </a:rPr>
              <a:t>二次公募では実証期間</a:t>
            </a:r>
            <a:r>
              <a:rPr lang="en-US" altLang="ja-JP" dirty="0">
                <a:latin typeface="Meiryo UI" panose="020B0604030504040204" pitchFamily="50" charset="-128"/>
                <a:ea typeface="Meiryo UI" panose="020B0604030504040204" pitchFamily="50" charset="-128"/>
              </a:rPr>
              <a:t>1</a:t>
            </a:r>
            <a:r>
              <a:rPr lang="ja-JP" altLang="en-US" dirty="0">
                <a:latin typeface="Meiryo UI" panose="020B0604030504040204" pitchFamily="50" charset="-128"/>
                <a:ea typeface="Meiryo UI" panose="020B0604030504040204" pitchFamily="50" charset="-128"/>
              </a:rPr>
              <a:t>年間を想定した標準プロジェクトの公募のみを行う</a:t>
            </a:r>
            <a:endParaRPr lang="en-US" dirty="0">
              <a:latin typeface="Meiryo UI" panose="020B0604030504040204" pitchFamily="50" charset="-128"/>
              <a:ea typeface="Meiryo UI" panose="020B0604030504040204" pitchFamily="50" charset="-128"/>
            </a:endParaRPr>
          </a:p>
        </p:txBody>
      </p:sp>
      <p:sp>
        <p:nvSpPr>
          <p:cNvPr id="72" name="テキスト ボックス 42">
            <a:extLst>
              <a:ext uri="{FF2B5EF4-FFF2-40B4-BE49-F238E27FC236}">
                <a16:creationId xmlns:a16="http://schemas.microsoft.com/office/drawing/2014/main" id="{4D31C0F9-D9C6-AE07-0E61-07BEF1E17363}"/>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1</a:t>
            </a:r>
            <a:r>
              <a:rPr kumimoji="1" lang="ja-JP" altLang="en-US" sz="1200">
                <a:solidFill>
                  <a:srgbClr val="575757"/>
                </a:solidFill>
                <a:latin typeface="Trebuchet MS" panose="020B0603020202020204" pitchFamily="34" charset="0"/>
                <a:ea typeface="Meiryo UI" panose="020B0604030504040204" pitchFamily="50" charset="-128"/>
              </a:rPr>
              <a:t>章：応募概要、応募コース</a:t>
            </a:r>
          </a:p>
        </p:txBody>
      </p:sp>
      <p:grpSp>
        <p:nvGrpSpPr>
          <p:cNvPr id="37" name="Group 36">
            <a:extLst>
              <a:ext uri="{FF2B5EF4-FFF2-40B4-BE49-F238E27FC236}">
                <a16:creationId xmlns:a16="http://schemas.microsoft.com/office/drawing/2014/main" id="{E7B26C2B-C794-1BA5-A9B9-71CE90D92232}"/>
              </a:ext>
            </a:extLst>
          </p:cNvPr>
          <p:cNvGrpSpPr>
            <a:grpSpLocks noChangeAspect="1"/>
          </p:cNvGrpSpPr>
          <p:nvPr/>
        </p:nvGrpSpPr>
        <p:grpSpPr>
          <a:xfrm>
            <a:off x="7689809" y="1912641"/>
            <a:ext cx="541674" cy="541674"/>
            <a:chOff x="4843364" y="3319364"/>
            <a:chExt cx="219273" cy="219273"/>
          </a:xfrm>
        </p:grpSpPr>
        <p:sp>
          <p:nvSpPr>
            <p:cNvPr id="38" name="Oval 16">
              <a:extLst>
                <a:ext uri="{FF2B5EF4-FFF2-40B4-BE49-F238E27FC236}">
                  <a16:creationId xmlns:a16="http://schemas.microsoft.com/office/drawing/2014/main" id="{4DFAC1E3-C9B2-C44A-7443-940039687316}"/>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dirty="0"/>
            </a:p>
          </p:txBody>
        </p:sp>
        <p:sp>
          <p:nvSpPr>
            <p:cNvPr id="39" name="Freeform 17">
              <a:extLst>
                <a:ext uri="{FF2B5EF4-FFF2-40B4-BE49-F238E27FC236}">
                  <a16:creationId xmlns:a16="http://schemas.microsoft.com/office/drawing/2014/main" id="{2A828330-DF8C-8A3F-C6B7-84D6A42565CC}"/>
                </a:ext>
              </a:extLst>
            </p:cNvPr>
            <p:cNvSpPr>
              <a:spLocks/>
            </p:cNvSpPr>
            <p:nvPr/>
          </p:nvSpPr>
          <p:spPr bwMode="auto">
            <a:xfrm>
              <a:off x="4898828" y="3376117"/>
              <a:ext cx="108347" cy="10447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dirty="0"/>
            </a:p>
          </p:txBody>
        </p:sp>
      </p:grpSp>
      <p:grpSp>
        <p:nvGrpSpPr>
          <p:cNvPr id="48" name="Group 47">
            <a:extLst>
              <a:ext uri="{FF2B5EF4-FFF2-40B4-BE49-F238E27FC236}">
                <a16:creationId xmlns:a16="http://schemas.microsoft.com/office/drawing/2014/main" id="{8CBDBDDE-14BC-5EA0-EA5C-F1EBBDEDE2EB}"/>
              </a:ext>
            </a:extLst>
          </p:cNvPr>
          <p:cNvGrpSpPr/>
          <p:nvPr/>
        </p:nvGrpSpPr>
        <p:grpSpPr>
          <a:xfrm>
            <a:off x="896234" y="1750829"/>
            <a:ext cx="850698" cy="4409248"/>
            <a:chOff x="701603" y="2393384"/>
            <a:chExt cx="1047446" cy="4010227"/>
          </a:xfrm>
        </p:grpSpPr>
        <p:sp>
          <p:nvSpPr>
            <p:cNvPr id="64" name="Rectangle 63">
              <a:extLst>
                <a:ext uri="{FF2B5EF4-FFF2-40B4-BE49-F238E27FC236}">
                  <a16:creationId xmlns:a16="http://schemas.microsoft.com/office/drawing/2014/main" id="{C90DB06B-A775-53E5-D4C1-D402CEEA2781}"/>
                </a:ext>
              </a:extLst>
            </p:cNvPr>
            <p:cNvSpPr/>
            <p:nvPr/>
          </p:nvSpPr>
          <p:spPr>
            <a:xfrm>
              <a:off x="701603" y="2393384"/>
              <a:ext cx="1047446" cy="1918457"/>
            </a:xfrm>
            <a:prstGeom prst="rect">
              <a:avLst/>
            </a:prstGeom>
            <a:solidFill>
              <a:srgbClr val="FFFFFF"/>
            </a:solidFill>
            <a:ln w="9525" cap="rnd" cmpd="sng" algn="ctr">
              <a:solidFill>
                <a:schemeClr val="tx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defTabSz="742950"/>
              <a:r>
                <a:rPr lang="ja-JP" altLang="en-US" sz="1400" dirty="0">
                  <a:solidFill>
                    <a:srgbClr val="37373A"/>
                  </a:solidFill>
                  <a:latin typeface="Trebuchet MS"/>
                  <a:ea typeface="Meiryo UI" panose="020B0604030504040204" pitchFamily="50" charset="-128"/>
                </a:rPr>
                <a:t>標準</a:t>
              </a:r>
              <a:br>
                <a:rPr lang="en-US" altLang="ja-JP" sz="1400" dirty="0">
                  <a:solidFill>
                    <a:srgbClr val="37373A"/>
                  </a:solidFill>
                  <a:latin typeface="Trebuchet MS"/>
                  <a:ea typeface="Meiryo UI" panose="020B0604030504040204" pitchFamily="50" charset="-128"/>
                </a:rPr>
              </a:br>
              <a:r>
                <a:rPr lang="ja-JP" altLang="en-US" sz="1400" dirty="0">
                  <a:solidFill>
                    <a:srgbClr val="37373A"/>
                  </a:solidFill>
                  <a:latin typeface="Trebuchet MS"/>
                  <a:ea typeface="Meiryo UI" panose="020B0604030504040204" pitchFamily="50" charset="-128"/>
                </a:rPr>
                <a:t>プロジェクト</a:t>
              </a:r>
              <a:endParaRPr lang="en-US" sz="1400" dirty="0">
                <a:solidFill>
                  <a:srgbClr val="37373A"/>
                </a:solidFill>
                <a:latin typeface="Trebuchet MS"/>
                <a:ea typeface="Meiryo UI" panose="020B0604030504040204" pitchFamily="50" charset="-128"/>
              </a:endParaRPr>
            </a:p>
          </p:txBody>
        </p:sp>
        <p:sp>
          <p:nvSpPr>
            <p:cNvPr id="65" name="Rectangle 64">
              <a:extLst>
                <a:ext uri="{FF2B5EF4-FFF2-40B4-BE49-F238E27FC236}">
                  <a16:creationId xmlns:a16="http://schemas.microsoft.com/office/drawing/2014/main" id="{2CCD8D45-E7D1-ACF0-EEEC-F3F2B57C94A3}"/>
                </a:ext>
              </a:extLst>
            </p:cNvPr>
            <p:cNvSpPr/>
            <p:nvPr/>
          </p:nvSpPr>
          <p:spPr>
            <a:xfrm>
              <a:off x="701603" y="4485154"/>
              <a:ext cx="1047446" cy="1918457"/>
            </a:xfrm>
            <a:prstGeom prst="rect">
              <a:avLst/>
            </a:prstGeom>
            <a:solidFill>
              <a:srgbClr val="FFFFFF"/>
            </a:solidFill>
            <a:ln w="9525" cap="rnd" cmpd="sng" algn="ctr">
              <a:solidFill>
                <a:schemeClr val="tx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defTabSz="742950"/>
              <a:r>
                <a:rPr lang="ja-JP" altLang="en-US" sz="1400">
                  <a:solidFill>
                    <a:srgbClr val="37373A"/>
                  </a:solidFill>
                  <a:latin typeface="Trebuchet MS"/>
                  <a:ea typeface="Meiryo UI" panose="020B0604030504040204" pitchFamily="50" charset="-128"/>
                </a:rPr>
                <a:t>シンボル</a:t>
              </a:r>
              <a:br>
                <a:rPr lang="en-US" altLang="ja-JP" sz="1400">
                  <a:solidFill>
                    <a:srgbClr val="37373A"/>
                  </a:solidFill>
                  <a:latin typeface="Trebuchet MS"/>
                  <a:ea typeface="Meiryo UI" panose="020B0604030504040204" pitchFamily="50" charset="-128"/>
                </a:rPr>
              </a:br>
              <a:r>
                <a:rPr lang="ja-JP" altLang="en-US" sz="1400">
                  <a:solidFill>
                    <a:srgbClr val="37373A"/>
                  </a:solidFill>
                  <a:latin typeface="Trebuchet MS"/>
                  <a:ea typeface="Meiryo UI" panose="020B0604030504040204" pitchFamily="50" charset="-128"/>
                </a:rPr>
                <a:t>プロジェクト</a:t>
              </a:r>
              <a:endParaRPr lang="en-US" sz="1400">
                <a:solidFill>
                  <a:srgbClr val="37373A"/>
                </a:solidFill>
                <a:latin typeface="Trebuchet MS"/>
                <a:ea typeface="Meiryo UI" panose="020B0604030504040204" pitchFamily="50" charset="-128"/>
              </a:endParaRPr>
            </a:p>
          </p:txBody>
        </p:sp>
      </p:grpSp>
      <p:sp>
        <p:nvSpPr>
          <p:cNvPr id="66" name="テキスト ボックス 45">
            <a:extLst>
              <a:ext uri="{FF2B5EF4-FFF2-40B4-BE49-F238E27FC236}">
                <a16:creationId xmlns:a16="http://schemas.microsoft.com/office/drawing/2014/main" id="{2D5C3027-BA09-E87F-9A27-04B6F15A0EC5}"/>
              </a:ext>
            </a:extLst>
          </p:cNvPr>
          <p:cNvSpPr txBox="1"/>
          <p:nvPr/>
        </p:nvSpPr>
        <p:spPr>
          <a:xfrm>
            <a:off x="1895788"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dirty="0"/>
              <a:t>対象技術</a:t>
            </a:r>
            <a:endParaRPr lang="en-US" altLang="ja-JP" sz="1300" dirty="0"/>
          </a:p>
        </p:txBody>
      </p:sp>
      <p:sp>
        <p:nvSpPr>
          <p:cNvPr id="67" name="Rectangle 66">
            <a:extLst>
              <a:ext uri="{FF2B5EF4-FFF2-40B4-BE49-F238E27FC236}">
                <a16:creationId xmlns:a16="http://schemas.microsoft.com/office/drawing/2014/main" id="{D261A9A5-0474-3417-A536-6F656EC225A7}"/>
              </a:ext>
            </a:extLst>
          </p:cNvPr>
          <p:cNvSpPr/>
          <p:nvPr/>
        </p:nvSpPr>
        <p:spPr>
          <a:xfrm>
            <a:off x="1895788" y="1740084"/>
            <a:ext cx="2161953" cy="2120090"/>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marL="285750" indent="-285750">
              <a:buClr>
                <a:schemeClr val="tx2"/>
              </a:buClr>
              <a:buFont typeface="Arial" panose="020B0604020202020204" pitchFamily="34" charset="0"/>
              <a:buChar char="•"/>
            </a:pPr>
            <a:r>
              <a:rPr lang="ja-JP" altLang="en-US" sz="1400" dirty="0">
                <a:solidFill>
                  <a:srgbClr val="575757"/>
                </a:solidFill>
                <a:latin typeface="Meiryo UI" panose="020B0604030504040204" pitchFamily="50" charset="-128"/>
                <a:ea typeface="Meiryo UI" panose="020B0604030504040204" pitchFamily="50" charset="-128"/>
              </a:rPr>
              <a:t>衛星直接通信</a:t>
            </a:r>
            <a:endParaRPr lang="en-US" altLang="ja-JP" sz="1400" dirty="0">
              <a:solidFill>
                <a:srgbClr val="575757"/>
              </a:solidFill>
              <a:latin typeface="Meiryo UI" panose="020B0604030504040204" pitchFamily="50" charset="-128"/>
              <a:ea typeface="Meiryo UI" panose="020B0604030504040204" pitchFamily="50" charset="-128"/>
            </a:endParaRPr>
          </a:p>
          <a:p>
            <a:pPr marL="285750" indent="-285750">
              <a:buClr>
                <a:schemeClr val="tx2"/>
              </a:buClr>
              <a:buFont typeface="Arial" panose="020B0604020202020204" pitchFamily="34" charset="0"/>
              <a:buChar char="•"/>
            </a:pPr>
            <a:r>
              <a:rPr lang="en-US" altLang="ja-JP" sz="1400" dirty="0">
                <a:solidFill>
                  <a:srgbClr val="575757"/>
                </a:solidFill>
                <a:latin typeface="Meiryo UI" panose="020B0604030504040204" pitchFamily="50" charset="-128"/>
                <a:ea typeface="Meiryo UI" panose="020B0604030504040204" pitchFamily="50" charset="-128"/>
              </a:rPr>
              <a:t>APN</a:t>
            </a:r>
          </a:p>
          <a:p>
            <a:pPr marL="285750" indent="-285750">
              <a:buClr>
                <a:schemeClr val="tx2"/>
              </a:buClr>
              <a:buFont typeface="Arial" panose="020B0604020202020204" pitchFamily="34" charset="0"/>
              <a:buChar char="•"/>
            </a:pPr>
            <a:r>
              <a:rPr lang="en-US" altLang="ja-JP" sz="1400" dirty="0">
                <a:solidFill>
                  <a:srgbClr val="575757"/>
                </a:solidFill>
                <a:latin typeface="Meiryo UI" panose="020B0604030504040204" pitchFamily="50" charset="-128"/>
                <a:ea typeface="Meiryo UI" panose="020B0604030504040204" pitchFamily="50" charset="-128"/>
              </a:rPr>
              <a:t>HAPS</a:t>
            </a:r>
          </a:p>
          <a:p>
            <a:pPr marL="285750" indent="-285750">
              <a:buClr>
                <a:schemeClr val="tx2"/>
              </a:buClr>
              <a:buFont typeface="Arial" panose="020B0604020202020204" pitchFamily="34" charset="0"/>
              <a:buChar char="•"/>
            </a:pPr>
            <a:r>
              <a:rPr lang="ja-JP" altLang="en-US" sz="1400" dirty="0">
                <a:solidFill>
                  <a:srgbClr val="575757"/>
                </a:solidFill>
                <a:latin typeface="Meiryo UI" panose="020B0604030504040204" pitchFamily="50" charset="-128"/>
                <a:ea typeface="Meiryo UI" panose="020B0604030504040204" pitchFamily="50" charset="-128"/>
              </a:rPr>
              <a:t>ローカル</a:t>
            </a:r>
            <a:r>
              <a:rPr lang="en-US" altLang="ja-JP" sz="1400" dirty="0">
                <a:solidFill>
                  <a:srgbClr val="575757"/>
                </a:solidFill>
                <a:latin typeface="Meiryo UI" panose="020B0604030504040204" pitchFamily="50" charset="-128"/>
                <a:ea typeface="Meiryo UI" panose="020B0604030504040204" pitchFamily="50" charset="-128"/>
              </a:rPr>
              <a:t>5G</a:t>
            </a:r>
          </a:p>
          <a:p>
            <a:pPr marL="285750" indent="-285750">
              <a:buClr>
                <a:schemeClr val="tx2"/>
              </a:buClr>
              <a:buFont typeface="Arial" panose="020B0604020202020204" pitchFamily="34" charset="0"/>
              <a:buChar char="•"/>
            </a:pPr>
            <a:r>
              <a:rPr lang="en-US" altLang="ja-JP" sz="1400" dirty="0">
                <a:solidFill>
                  <a:srgbClr val="575757"/>
                </a:solidFill>
                <a:latin typeface="Meiryo UI" panose="020B0604030504040204" pitchFamily="50" charset="-128"/>
                <a:ea typeface="Meiryo UI" panose="020B0604030504040204" pitchFamily="50" charset="-128"/>
              </a:rPr>
              <a:t>Wi-Fi </a:t>
            </a:r>
            <a:r>
              <a:rPr lang="en-US" altLang="ja-JP" sz="1400" dirty="0" err="1">
                <a:solidFill>
                  <a:srgbClr val="575757"/>
                </a:solidFill>
                <a:latin typeface="Meiryo UI" panose="020B0604030504040204" pitchFamily="50" charset="-128"/>
                <a:ea typeface="Meiryo UI" panose="020B0604030504040204" pitchFamily="50" charset="-128"/>
              </a:rPr>
              <a:t>HaLow</a:t>
            </a:r>
            <a:r>
              <a:rPr lang="en-US" altLang="ja-JP" sz="1400" dirty="0">
                <a:solidFill>
                  <a:srgbClr val="575757"/>
                </a:solidFill>
                <a:latin typeface="Meiryo UI" panose="020B0604030504040204" pitchFamily="50" charset="-128"/>
                <a:ea typeface="Meiryo UI" panose="020B0604030504040204" pitchFamily="50" charset="-128"/>
              </a:rPr>
              <a:t>/7 </a:t>
            </a:r>
            <a:r>
              <a:rPr lang="ja-JP" altLang="en-US" sz="1400" dirty="0">
                <a:solidFill>
                  <a:srgbClr val="575757"/>
                </a:solidFill>
                <a:latin typeface="Meiryo UI" panose="020B0604030504040204" pitchFamily="50" charset="-128"/>
                <a:ea typeface="Meiryo UI" panose="020B0604030504040204" pitchFamily="50" charset="-128"/>
              </a:rPr>
              <a:t>等</a:t>
            </a:r>
          </a:p>
        </p:txBody>
      </p:sp>
      <p:sp>
        <p:nvSpPr>
          <p:cNvPr id="74" name="Rectangle 73">
            <a:extLst>
              <a:ext uri="{FF2B5EF4-FFF2-40B4-BE49-F238E27FC236}">
                <a16:creationId xmlns:a16="http://schemas.microsoft.com/office/drawing/2014/main" id="{AAB76707-EDC0-8E6C-D347-F4471C503727}"/>
              </a:ext>
            </a:extLst>
          </p:cNvPr>
          <p:cNvSpPr/>
          <p:nvPr/>
        </p:nvSpPr>
        <p:spPr>
          <a:xfrm>
            <a:off x="1895788" y="4050732"/>
            <a:ext cx="2161953" cy="2120090"/>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marL="285750" indent="-285750">
              <a:buClr>
                <a:schemeClr val="tx2"/>
              </a:buClr>
              <a:buFont typeface="Arial" panose="020B0604020202020204" pitchFamily="34" charset="0"/>
              <a:buChar char="•"/>
            </a:pPr>
            <a:r>
              <a:rPr lang="en-US" altLang="ja-JP" sz="1400" dirty="0">
                <a:solidFill>
                  <a:srgbClr val="575757"/>
                </a:solidFill>
                <a:latin typeface="Meiryo UI" panose="020B0604030504040204" pitchFamily="50" charset="-128"/>
                <a:ea typeface="Meiryo UI" panose="020B0604030504040204" pitchFamily="50" charset="-128"/>
              </a:rPr>
              <a:t>APN</a:t>
            </a:r>
          </a:p>
          <a:p>
            <a:pPr marL="285750" indent="-285750">
              <a:buClr>
                <a:schemeClr val="tx2"/>
              </a:buClr>
              <a:buFont typeface="Arial" panose="020B0604020202020204" pitchFamily="34" charset="0"/>
              <a:buChar char="•"/>
            </a:pPr>
            <a:r>
              <a:rPr lang="en-US" altLang="ja-JP" sz="1400" dirty="0">
                <a:solidFill>
                  <a:srgbClr val="575757"/>
                </a:solidFill>
                <a:latin typeface="Meiryo UI" panose="020B0604030504040204" pitchFamily="50" charset="-128"/>
                <a:ea typeface="Meiryo UI" panose="020B0604030504040204" pitchFamily="50" charset="-128"/>
              </a:rPr>
              <a:t>HAPS</a:t>
            </a:r>
          </a:p>
          <a:p>
            <a:pPr marL="285750" indent="-285750">
              <a:buClr>
                <a:schemeClr val="tx2"/>
              </a:buClr>
              <a:buFont typeface="Arial" panose="020B0604020202020204" pitchFamily="34" charset="0"/>
              <a:buChar char="•"/>
            </a:pPr>
            <a:r>
              <a:rPr lang="ja-JP" altLang="en-US" sz="1400" dirty="0">
                <a:solidFill>
                  <a:srgbClr val="575757"/>
                </a:solidFill>
                <a:latin typeface="Meiryo UI" panose="020B0604030504040204" pitchFamily="50" charset="-128"/>
                <a:ea typeface="Meiryo UI" panose="020B0604030504040204" pitchFamily="50" charset="-128"/>
              </a:rPr>
              <a:t>衛星直接通信</a:t>
            </a:r>
            <a:endParaRPr 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5" name="Rectangle 74">
            <a:extLst>
              <a:ext uri="{FF2B5EF4-FFF2-40B4-BE49-F238E27FC236}">
                <a16:creationId xmlns:a16="http://schemas.microsoft.com/office/drawing/2014/main" id="{49BE30FE-BCD8-516E-9DBE-E62E65D03863}"/>
              </a:ext>
            </a:extLst>
          </p:cNvPr>
          <p:cNvSpPr/>
          <p:nvPr/>
        </p:nvSpPr>
        <p:spPr>
          <a:xfrm>
            <a:off x="4385984" y="5190664"/>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2</a:t>
            </a:r>
            <a:r>
              <a:rPr lang="ja-JP" alt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6" name="Rectangle 75">
            <a:extLst>
              <a:ext uri="{FF2B5EF4-FFF2-40B4-BE49-F238E27FC236}">
                <a16:creationId xmlns:a16="http://schemas.microsoft.com/office/drawing/2014/main" id="{5293F0D4-08C3-93DD-F37E-11258B29B2A1}"/>
              </a:ext>
            </a:extLst>
          </p:cNvPr>
          <p:cNvSpPr/>
          <p:nvPr/>
        </p:nvSpPr>
        <p:spPr>
          <a:xfrm>
            <a:off x="4385984" y="4050732"/>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1</a:t>
            </a:r>
            <a:r>
              <a:rPr lang="ja-JP" alt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7" name="テキスト ボックス 45">
            <a:extLst>
              <a:ext uri="{FF2B5EF4-FFF2-40B4-BE49-F238E27FC236}">
                <a16:creationId xmlns:a16="http://schemas.microsoft.com/office/drawing/2014/main" id="{77B28E7E-5E0C-7022-423D-2FB3ECD69B93}"/>
              </a:ext>
            </a:extLst>
          </p:cNvPr>
          <p:cNvSpPr txBox="1"/>
          <p:nvPr/>
        </p:nvSpPr>
        <p:spPr>
          <a:xfrm>
            <a:off x="4385984"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dirty="0"/>
              <a:t>実証期間</a:t>
            </a:r>
            <a:endParaRPr lang="en-US" altLang="ja-JP" sz="1300" dirty="0"/>
          </a:p>
        </p:txBody>
      </p:sp>
      <p:sp>
        <p:nvSpPr>
          <p:cNvPr id="78" name="Rectangle 77">
            <a:extLst>
              <a:ext uri="{FF2B5EF4-FFF2-40B4-BE49-F238E27FC236}">
                <a16:creationId xmlns:a16="http://schemas.microsoft.com/office/drawing/2014/main" id="{F67601C7-DCFD-A8ED-5D46-E7CFCBA510DB}"/>
              </a:ext>
            </a:extLst>
          </p:cNvPr>
          <p:cNvSpPr/>
          <p:nvPr/>
        </p:nvSpPr>
        <p:spPr>
          <a:xfrm>
            <a:off x="4385984" y="2880016"/>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2</a:t>
            </a:r>
            <a:r>
              <a:rPr lang="ja-JP" alt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9" name="Rectangle 78">
            <a:extLst>
              <a:ext uri="{FF2B5EF4-FFF2-40B4-BE49-F238E27FC236}">
                <a16:creationId xmlns:a16="http://schemas.microsoft.com/office/drawing/2014/main" id="{DA2DD962-AE99-14C7-A44C-589D2DC78066}"/>
              </a:ext>
            </a:extLst>
          </p:cNvPr>
          <p:cNvSpPr/>
          <p:nvPr/>
        </p:nvSpPr>
        <p:spPr>
          <a:xfrm>
            <a:off x="4385984" y="1740084"/>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1</a:t>
            </a:r>
            <a:r>
              <a:rPr lang="ja-JP" alt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dirty="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82" name="テキスト ボックス 45">
            <a:extLst>
              <a:ext uri="{FF2B5EF4-FFF2-40B4-BE49-F238E27FC236}">
                <a16:creationId xmlns:a16="http://schemas.microsoft.com/office/drawing/2014/main" id="{4F3DD91B-F466-1C22-3BFD-31EBC9ADDD81}"/>
              </a:ext>
            </a:extLst>
          </p:cNvPr>
          <p:cNvSpPr txBox="1"/>
          <p:nvPr/>
        </p:nvSpPr>
        <p:spPr>
          <a:xfrm>
            <a:off x="6876180"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dirty="0"/>
              <a:t>二次公募での対象</a:t>
            </a:r>
            <a:endParaRPr lang="en-US" altLang="ja-JP" sz="1300" dirty="0"/>
          </a:p>
        </p:txBody>
      </p:sp>
      <p:sp>
        <p:nvSpPr>
          <p:cNvPr id="83" name="Rectangle 2">
            <a:extLst>
              <a:ext uri="{FF2B5EF4-FFF2-40B4-BE49-F238E27FC236}">
                <a16:creationId xmlns:a16="http://schemas.microsoft.com/office/drawing/2014/main" id="{D20E8340-284A-C2FA-938E-FCCB2FB079E5}"/>
              </a:ext>
            </a:extLst>
          </p:cNvPr>
          <p:cNvSpPr/>
          <p:nvPr/>
        </p:nvSpPr>
        <p:spPr>
          <a:xfrm>
            <a:off x="6876180" y="2880015"/>
            <a:ext cx="2167419" cy="3280061"/>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600" kern="0" dirty="0">
                <a:solidFill>
                  <a:srgbClr val="575757"/>
                </a:solidFill>
                <a:latin typeface="Trebuchet MS" panose="020B0603020202020204" pitchFamily="34" charset="0"/>
                <a:ea typeface="Meiryo UI" panose="020B0604030504040204" pitchFamily="50" charset="-128"/>
              </a:rPr>
              <a:t>二次公募では</a:t>
            </a:r>
            <a:endParaRPr kumimoji="1" lang="en-US" altLang="ja-JP" sz="1600" kern="0" dirty="0">
              <a:solidFill>
                <a:srgbClr val="575757"/>
              </a:solidFill>
              <a:latin typeface="Trebuchet MS" panose="020B0603020202020204" pitchFamily="34" charset="0"/>
              <a:ea typeface="Meiryo UI" panose="020B0604030504040204" pitchFamily="50" charset="-128"/>
            </a:endParaRPr>
          </a:p>
          <a:p>
            <a:pPr algn="ctr" defTabSz="742950">
              <a:buFont typeface="Trebuchet MS" panose="020B0603020202020204" pitchFamily="34" charset="0"/>
              <a:buChar char="​"/>
              <a:defRPr/>
            </a:pPr>
            <a:r>
              <a:rPr kumimoji="1" lang="ja-JP" altLang="en-US" sz="1600" kern="0" dirty="0">
                <a:solidFill>
                  <a:srgbClr val="575757"/>
                </a:solidFill>
                <a:latin typeface="Trebuchet MS" panose="020B0603020202020204" pitchFamily="34" charset="0"/>
                <a:ea typeface="Meiryo UI" panose="020B0604030504040204" pitchFamily="50" charset="-128"/>
              </a:rPr>
              <a:t>対象外</a:t>
            </a:r>
            <a:endParaRPr kumimoji="1" lang="en-US" altLang="ja-JP" sz="1600" kern="0" dirty="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463787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 name="think-cell data - do not delete" hidden="1">
            <a:extLst>
              <a:ext uri="{FF2B5EF4-FFF2-40B4-BE49-F238E27FC236}">
                <a16:creationId xmlns:a16="http://schemas.microsoft.com/office/drawing/2014/main" id="{225E919F-FA0B-92A0-FE4A-DDA180B88F6F}"/>
              </a:ext>
            </a:extLst>
          </p:cNvPr>
          <p:cNvGraphicFramePr>
            <a:graphicFrameLocks noChangeAspect="1"/>
          </p:cNvGraphicFramePr>
          <p:nvPr>
            <p:custDataLst>
              <p:tags r:id="rId1"/>
            </p:custDataLst>
            <p:extLst>
              <p:ext uri="{D42A27DB-BD31-4B8C-83A1-F6EECF244321}">
                <p14:modId xmlns:p14="http://schemas.microsoft.com/office/powerpoint/2010/main" val="388478548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58" name="think-cell data - do not delete" hidden="1">
                        <a:extLst>
                          <a:ext uri="{FF2B5EF4-FFF2-40B4-BE49-F238E27FC236}">
                            <a16:creationId xmlns:a16="http://schemas.microsoft.com/office/drawing/2014/main" id="{225E919F-FA0B-92A0-FE4A-DDA180B88F6F}"/>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27" name="Rectangle 45">
            <a:extLst>
              <a:ext uri="{FF2B5EF4-FFF2-40B4-BE49-F238E27FC236}">
                <a16:creationId xmlns:a16="http://schemas.microsoft.com/office/drawing/2014/main" id="{5BC0E058-5E72-BE0B-0E3E-26869850D66E}"/>
              </a:ext>
            </a:extLst>
          </p:cNvPr>
          <p:cNvSpPr/>
          <p:nvPr/>
        </p:nvSpPr>
        <p:spPr>
          <a:xfrm>
            <a:off x="1382239" y="1091141"/>
            <a:ext cx="1703841" cy="25605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項目</a:t>
            </a:r>
          </a:p>
        </p:txBody>
      </p:sp>
      <p:sp>
        <p:nvSpPr>
          <p:cNvPr id="33" name="Rectangle 2">
            <a:extLst>
              <a:ext uri="{FF2B5EF4-FFF2-40B4-BE49-F238E27FC236}">
                <a16:creationId xmlns:a16="http://schemas.microsoft.com/office/drawing/2014/main" id="{96601148-B393-D7FF-B1D7-02B11FBBDE75}"/>
              </a:ext>
            </a:extLst>
          </p:cNvPr>
          <p:cNvSpPr/>
          <p:nvPr/>
        </p:nvSpPr>
        <p:spPr>
          <a:xfrm>
            <a:off x="3100994" y="5758216"/>
            <a:ext cx="2689239"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a:solidFill>
                  <a:srgbClr val="575757"/>
                </a:solidFill>
                <a:latin typeface="Trebuchet MS" panose="020B0603020202020204" pitchFamily="34" charset="0"/>
                <a:ea typeface="Meiryo UI" panose="020B0604030504040204" pitchFamily="50" charset="-128"/>
              </a:rPr>
              <a:t>XXX</a:t>
            </a:r>
            <a:r>
              <a:rPr kumimoji="1" lang="ja-JP" altLang="en-US" sz="1000">
                <a:solidFill>
                  <a:srgbClr val="575757"/>
                </a:solidFill>
                <a:latin typeface="Trebuchet MS" panose="020B0603020202020204" pitchFamily="34" charset="0"/>
                <a:ea typeface="Meiryo UI" panose="020B0604030504040204" pitchFamily="50" charset="-128"/>
              </a:rPr>
              <a:t> </a:t>
            </a:r>
            <a:r>
              <a:rPr kumimoji="1" lang="en-US" altLang="ja-JP" sz="1000">
                <a:solidFill>
                  <a:srgbClr val="4FB49C"/>
                </a:solidFill>
                <a:latin typeface="Trebuchet MS" panose="020B0603020202020204" pitchFamily="34" charset="0"/>
                <a:ea typeface="Meiryo UI" panose="020B0604030504040204" pitchFamily="50" charset="-128"/>
              </a:rPr>
              <a:t> 1,460</a:t>
            </a:r>
            <a:r>
              <a:rPr kumimoji="1" lang="ja-JP" altLang="en-US" sz="1000">
                <a:solidFill>
                  <a:srgbClr val="4FB49C"/>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37" name="Rectangle 2">
            <a:extLst>
              <a:ext uri="{FF2B5EF4-FFF2-40B4-BE49-F238E27FC236}">
                <a16:creationId xmlns:a16="http://schemas.microsoft.com/office/drawing/2014/main" id="{8863E257-1786-9A32-A41A-0BFDF2F52BDF}"/>
              </a:ext>
            </a:extLst>
          </p:cNvPr>
          <p:cNvSpPr/>
          <p:nvPr/>
        </p:nvSpPr>
        <p:spPr>
          <a:xfrm>
            <a:off x="5873237" y="5758216"/>
            <a:ext cx="2689239"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18" name="Rectangle 3">
            <a:extLst>
              <a:ext uri="{FF2B5EF4-FFF2-40B4-BE49-F238E27FC236}">
                <a16:creationId xmlns:a16="http://schemas.microsoft.com/office/drawing/2014/main" id="{43FBE28B-E4FF-62CB-3360-03698E4D8EF1}"/>
              </a:ext>
            </a:extLst>
          </p:cNvPr>
          <p:cNvSpPr/>
          <p:nvPr/>
        </p:nvSpPr>
        <p:spPr>
          <a:xfrm>
            <a:off x="140939" y="5633391"/>
            <a:ext cx="9605305" cy="688872"/>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2" name="Rectangle 2">
            <a:extLst>
              <a:ext uri="{FF2B5EF4-FFF2-40B4-BE49-F238E27FC236}">
                <a16:creationId xmlns:a16="http://schemas.microsoft.com/office/drawing/2014/main" id="{A615F3AD-1149-BE99-D575-63840E07F370}"/>
              </a:ext>
            </a:extLst>
          </p:cNvPr>
          <p:cNvSpPr/>
          <p:nvPr/>
        </p:nvSpPr>
        <p:spPr>
          <a:xfrm>
            <a:off x="3498650" y="5758216"/>
            <a:ext cx="1688414"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p:txBody>
      </p:sp>
      <p:grpSp>
        <p:nvGrpSpPr>
          <p:cNvPr id="10" name="グループ化 9">
            <a:extLst>
              <a:ext uri="{FF2B5EF4-FFF2-40B4-BE49-F238E27FC236}">
                <a16:creationId xmlns:a16="http://schemas.microsoft.com/office/drawing/2014/main" id="{6D41252F-A5EF-18B9-7523-0E7753C0F48A}"/>
              </a:ext>
            </a:extLst>
          </p:cNvPr>
          <p:cNvGrpSpPr/>
          <p:nvPr/>
        </p:nvGrpSpPr>
        <p:grpSpPr>
          <a:xfrm>
            <a:off x="3100994" y="1091141"/>
            <a:ext cx="6645251" cy="256058"/>
            <a:chOff x="3999316" y="1134231"/>
            <a:chExt cx="7867991" cy="218955"/>
          </a:xfrm>
        </p:grpSpPr>
        <p:sp>
          <p:nvSpPr>
            <p:cNvPr id="50" name="Rectangle 45">
              <a:extLst>
                <a:ext uri="{FF2B5EF4-FFF2-40B4-BE49-F238E27FC236}">
                  <a16:creationId xmlns:a16="http://schemas.microsoft.com/office/drawing/2014/main" id="{C7B355D7-02AD-C2B3-1EB8-493E5021303B}"/>
                </a:ext>
              </a:extLst>
            </p:cNvPr>
            <p:cNvSpPr/>
            <p:nvPr/>
          </p:nvSpPr>
          <p:spPr>
            <a:xfrm>
              <a:off x="3999316" y="1134231"/>
              <a:ext cx="3922856" cy="218955"/>
            </a:xfrm>
            <a:prstGeom prst="rect">
              <a:avLst/>
            </a:prstGeom>
            <a:solidFill>
              <a:srgbClr val="FF8D36"/>
            </a:solidFill>
            <a:ln w="38100" cap="rnd" algn="ctr">
              <a:noFill/>
              <a:round/>
              <a:headEnd/>
              <a:tailEnd/>
            </a:ln>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金額</a:t>
              </a:r>
            </a:p>
          </p:txBody>
        </p:sp>
        <p:sp>
          <p:nvSpPr>
            <p:cNvPr id="9" name="Rectangle 45">
              <a:extLst>
                <a:ext uri="{FF2B5EF4-FFF2-40B4-BE49-F238E27FC236}">
                  <a16:creationId xmlns:a16="http://schemas.microsoft.com/office/drawing/2014/main" id="{C26CB61E-26D8-6DCF-6494-81A5D4EBADA2}"/>
                </a:ext>
              </a:extLst>
            </p:cNvPr>
            <p:cNvSpPr/>
            <p:nvPr/>
          </p:nvSpPr>
          <p:spPr>
            <a:xfrm>
              <a:off x="7944451" y="1134231"/>
              <a:ext cx="3922856" cy="218955"/>
            </a:xfrm>
            <a:prstGeom prst="rect">
              <a:avLst/>
            </a:prstGeom>
            <a:solidFill>
              <a:srgbClr val="FF8D36"/>
            </a:solidFill>
            <a:ln w="38100" cap="rnd" algn="ctr">
              <a:noFill/>
              <a:round/>
              <a:headEnd/>
              <a:tailEnd/>
            </a:ln>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積算の考え方</a:t>
              </a:r>
            </a:p>
          </p:txBody>
        </p:sp>
      </p:grpSp>
      <p:sp>
        <p:nvSpPr>
          <p:cNvPr id="31" name="Rectangle 2">
            <a:extLst>
              <a:ext uri="{FF2B5EF4-FFF2-40B4-BE49-F238E27FC236}">
                <a16:creationId xmlns:a16="http://schemas.microsoft.com/office/drawing/2014/main" id="{F4E5A249-6D6E-E1C5-BDD6-A84B36E4A023}"/>
              </a:ext>
            </a:extLst>
          </p:cNvPr>
          <p:cNvSpPr/>
          <p:nvPr/>
        </p:nvSpPr>
        <p:spPr>
          <a:xfrm>
            <a:off x="3100993" y="1500269"/>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11" name="Straight Connector 71">
            <a:extLst>
              <a:ext uri="{FF2B5EF4-FFF2-40B4-BE49-F238E27FC236}">
                <a16:creationId xmlns:a16="http://schemas.microsoft.com/office/drawing/2014/main" id="{5A6D18A8-634A-308F-5BAE-C0BE5A245E71}"/>
              </a:ext>
            </a:extLst>
          </p:cNvPr>
          <p:cNvCxnSpPr>
            <a:cxnSpLocks/>
          </p:cNvCxnSpPr>
          <p:nvPr/>
        </p:nvCxnSpPr>
        <p:spPr>
          <a:xfrm>
            <a:off x="140939" y="2493617"/>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ectangle 3">
            <a:extLst>
              <a:ext uri="{FF2B5EF4-FFF2-40B4-BE49-F238E27FC236}">
                <a16:creationId xmlns:a16="http://schemas.microsoft.com/office/drawing/2014/main" id="{6CEAD92F-D403-BA68-54A9-2D757A233248}"/>
              </a:ext>
            </a:extLst>
          </p:cNvPr>
          <p:cNvSpPr/>
          <p:nvPr/>
        </p:nvSpPr>
        <p:spPr>
          <a:xfrm>
            <a:off x="140939" y="1500269"/>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物品のリース経費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19" name="Rectangle 2">
            <a:extLst>
              <a:ext uri="{FF2B5EF4-FFF2-40B4-BE49-F238E27FC236}">
                <a16:creationId xmlns:a16="http://schemas.microsoft.com/office/drawing/2014/main" id="{EF5CDC35-8DF0-8196-C223-9597EB20DBD4}"/>
              </a:ext>
            </a:extLst>
          </p:cNvPr>
          <p:cNvSpPr/>
          <p:nvPr/>
        </p:nvSpPr>
        <p:spPr>
          <a:xfrm>
            <a:off x="1382239" y="1500269"/>
            <a:ext cx="1732970"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ローカル</a:t>
            </a:r>
            <a:r>
              <a:rPr kumimoji="1" lang="en-US" altLang="ja-JP" sz="1000">
                <a:solidFill>
                  <a:srgbClr val="3EAD92"/>
                </a:solidFill>
                <a:latin typeface="Trebuchet MS" panose="020B0603020202020204" pitchFamily="34" charset="0"/>
                <a:ea typeface="Meiryo UI" panose="020B0604030504040204" pitchFamily="50" charset="-128"/>
              </a:rPr>
              <a:t>5G</a:t>
            </a:r>
            <a:r>
              <a:rPr kumimoji="1" lang="ja-JP" altLang="en-US" sz="1000">
                <a:solidFill>
                  <a:srgbClr val="3EAD92"/>
                </a:solidFill>
                <a:latin typeface="Trebuchet MS" panose="020B0603020202020204" pitchFamily="34" charset="0"/>
                <a:ea typeface="Meiryo UI" panose="020B0604030504040204" pitchFamily="50" charset="-128"/>
              </a:rPr>
              <a:t>サブスク</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2" name="Rectangle 3">
            <a:extLst>
              <a:ext uri="{FF2B5EF4-FFF2-40B4-BE49-F238E27FC236}">
                <a16:creationId xmlns:a16="http://schemas.microsoft.com/office/drawing/2014/main" id="{AE0F1A12-FDFF-7E61-FDEC-1FE1B21F0694}"/>
              </a:ext>
            </a:extLst>
          </p:cNvPr>
          <p:cNvSpPr/>
          <p:nvPr/>
        </p:nvSpPr>
        <p:spPr>
          <a:xfrm>
            <a:off x="158570" y="2142035"/>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D7B75890-A664-046F-F25D-DFEF1FEE4729}"/>
              </a:ext>
            </a:extLst>
          </p:cNvPr>
          <p:cNvSpPr/>
          <p:nvPr/>
        </p:nvSpPr>
        <p:spPr>
          <a:xfrm>
            <a:off x="3498651" y="2197016"/>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12" name="Rectangle 2">
            <a:extLst>
              <a:ext uri="{FF2B5EF4-FFF2-40B4-BE49-F238E27FC236}">
                <a16:creationId xmlns:a16="http://schemas.microsoft.com/office/drawing/2014/main" id="{412D743C-91E5-CC36-D4CA-6B34DF919A1F}"/>
              </a:ext>
            </a:extLst>
          </p:cNvPr>
          <p:cNvSpPr/>
          <p:nvPr/>
        </p:nvSpPr>
        <p:spPr>
          <a:xfrm>
            <a:off x="6433027" y="1500269"/>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か月</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13" name="Rectangle 2">
            <a:extLst>
              <a:ext uri="{FF2B5EF4-FFF2-40B4-BE49-F238E27FC236}">
                <a16:creationId xmlns:a16="http://schemas.microsoft.com/office/drawing/2014/main" id="{9226C6D2-56E8-7B15-2501-30B56B55F88A}"/>
              </a:ext>
            </a:extLst>
          </p:cNvPr>
          <p:cNvSpPr/>
          <p:nvPr/>
        </p:nvSpPr>
        <p:spPr>
          <a:xfrm>
            <a:off x="3100993" y="2554040"/>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14" name="Straight Connector 71">
            <a:extLst>
              <a:ext uri="{FF2B5EF4-FFF2-40B4-BE49-F238E27FC236}">
                <a16:creationId xmlns:a16="http://schemas.microsoft.com/office/drawing/2014/main" id="{088F4EE1-8F31-CDD8-412D-E1AD482D6226}"/>
              </a:ext>
            </a:extLst>
          </p:cNvPr>
          <p:cNvCxnSpPr>
            <a:cxnSpLocks/>
          </p:cNvCxnSpPr>
          <p:nvPr/>
        </p:nvCxnSpPr>
        <p:spPr>
          <a:xfrm>
            <a:off x="140939" y="3547387"/>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FA7BF320-D800-B8C1-01B8-DBAAC8CF1F40}"/>
              </a:ext>
            </a:extLst>
          </p:cNvPr>
          <p:cNvSpPr/>
          <p:nvPr/>
        </p:nvSpPr>
        <p:spPr>
          <a:xfrm>
            <a:off x="140939" y="2554040"/>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物品の購入経費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1" name="Rectangle 2">
            <a:extLst>
              <a:ext uri="{FF2B5EF4-FFF2-40B4-BE49-F238E27FC236}">
                <a16:creationId xmlns:a16="http://schemas.microsoft.com/office/drawing/2014/main" id="{642002BF-BC34-F01A-1894-5DFD74474805}"/>
              </a:ext>
            </a:extLst>
          </p:cNvPr>
          <p:cNvSpPr/>
          <p:nvPr/>
        </p:nvSpPr>
        <p:spPr>
          <a:xfrm>
            <a:off x="1382239" y="2554040"/>
            <a:ext cx="1732970"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バッテリー</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無線機器</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22" name="Rectangle 3">
            <a:extLst>
              <a:ext uri="{FF2B5EF4-FFF2-40B4-BE49-F238E27FC236}">
                <a16:creationId xmlns:a16="http://schemas.microsoft.com/office/drawing/2014/main" id="{83D74245-D138-3435-870E-4C99F340DE88}"/>
              </a:ext>
            </a:extLst>
          </p:cNvPr>
          <p:cNvSpPr/>
          <p:nvPr/>
        </p:nvSpPr>
        <p:spPr>
          <a:xfrm>
            <a:off x="158570" y="3195807"/>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5" name="Rectangle 2">
            <a:extLst>
              <a:ext uri="{FF2B5EF4-FFF2-40B4-BE49-F238E27FC236}">
                <a16:creationId xmlns:a16="http://schemas.microsoft.com/office/drawing/2014/main" id="{0E6FA179-80A9-1549-1B33-C810513830E5}"/>
              </a:ext>
            </a:extLst>
          </p:cNvPr>
          <p:cNvSpPr/>
          <p:nvPr/>
        </p:nvSpPr>
        <p:spPr>
          <a:xfrm>
            <a:off x="3498651" y="3250787"/>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26" name="Rectangle 2">
            <a:extLst>
              <a:ext uri="{FF2B5EF4-FFF2-40B4-BE49-F238E27FC236}">
                <a16:creationId xmlns:a16="http://schemas.microsoft.com/office/drawing/2014/main" id="{4ABE24AA-B573-CE7E-7E1D-038DB1001376}"/>
              </a:ext>
            </a:extLst>
          </p:cNvPr>
          <p:cNvSpPr/>
          <p:nvPr/>
        </p:nvSpPr>
        <p:spPr>
          <a:xfrm>
            <a:off x="6433027" y="2554040"/>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個</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個</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41" name="Rectangle 2">
            <a:extLst>
              <a:ext uri="{FF2B5EF4-FFF2-40B4-BE49-F238E27FC236}">
                <a16:creationId xmlns:a16="http://schemas.microsoft.com/office/drawing/2014/main" id="{21E7081B-9E87-91A2-1AC0-A644CE51E5B3}"/>
              </a:ext>
            </a:extLst>
          </p:cNvPr>
          <p:cNvSpPr/>
          <p:nvPr/>
        </p:nvSpPr>
        <p:spPr>
          <a:xfrm>
            <a:off x="3100993" y="3595539"/>
            <a:ext cx="3332034"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45" name="Rectangle 3">
            <a:extLst>
              <a:ext uri="{FF2B5EF4-FFF2-40B4-BE49-F238E27FC236}">
                <a16:creationId xmlns:a16="http://schemas.microsoft.com/office/drawing/2014/main" id="{27EE2CE3-BD82-4DE6-A871-8F415C929975}"/>
              </a:ext>
            </a:extLst>
          </p:cNvPr>
          <p:cNvSpPr/>
          <p:nvPr/>
        </p:nvSpPr>
        <p:spPr>
          <a:xfrm>
            <a:off x="140939" y="3595541"/>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役務費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6" name="Rectangle 2">
            <a:extLst>
              <a:ext uri="{FF2B5EF4-FFF2-40B4-BE49-F238E27FC236}">
                <a16:creationId xmlns:a16="http://schemas.microsoft.com/office/drawing/2014/main" id="{B258B95B-2AB2-F344-E576-077016084A21}"/>
              </a:ext>
            </a:extLst>
          </p:cNvPr>
          <p:cNvSpPr/>
          <p:nvPr/>
        </p:nvSpPr>
        <p:spPr>
          <a:xfrm>
            <a:off x="1382239" y="3595539"/>
            <a:ext cx="1732970"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ＡＩ開発費</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アプリケーション開発費</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47" name="Rectangle 3">
            <a:extLst>
              <a:ext uri="{FF2B5EF4-FFF2-40B4-BE49-F238E27FC236}">
                <a16:creationId xmlns:a16="http://schemas.microsoft.com/office/drawing/2014/main" id="{0F713E94-3443-FFFE-D303-0190FFA00040}"/>
              </a:ext>
            </a:extLst>
          </p:cNvPr>
          <p:cNvSpPr/>
          <p:nvPr/>
        </p:nvSpPr>
        <p:spPr>
          <a:xfrm>
            <a:off x="158570" y="4237308"/>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8" name="Rectangle 2">
            <a:extLst>
              <a:ext uri="{FF2B5EF4-FFF2-40B4-BE49-F238E27FC236}">
                <a16:creationId xmlns:a16="http://schemas.microsoft.com/office/drawing/2014/main" id="{6D997B18-7A44-DAAD-AEDA-9FB71A58E95D}"/>
              </a:ext>
            </a:extLst>
          </p:cNvPr>
          <p:cNvSpPr/>
          <p:nvPr/>
        </p:nvSpPr>
        <p:spPr>
          <a:xfrm>
            <a:off x="3498651" y="4292288"/>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49" name="Rectangle 2">
            <a:extLst>
              <a:ext uri="{FF2B5EF4-FFF2-40B4-BE49-F238E27FC236}">
                <a16:creationId xmlns:a16="http://schemas.microsoft.com/office/drawing/2014/main" id="{A4122755-37EA-E08A-232C-6B9768F4EDEC}"/>
              </a:ext>
            </a:extLst>
          </p:cNvPr>
          <p:cNvSpPr/>
          <p:nvPr/>
        </p:nvSpPr>
        <p:spPr>
          <a:xfrm>
            <a:off x="6433027" y="3595539"/>
            <a:ext cx="3332034"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人日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人日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E0D90AD1-A745-49DC-0B32-A4B576B38E46}"/>
              </a:ext>
            </a:extLst>
          </p:cNvPr>
          <p:cNvCxnSpPr>
            <a:cxnSpLocks/>
          </p:cNvCxnSpPr>
          <p:nvPr/>
        </p:nvCxnSpPr>
        <p:spPr>
          <a:xfrm>
            <a:off x="140939" y="4576204"/>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Rectangle 2">
            <a:extLst>
              <a:ext uri="{FF2B5EF4-FFF2-40B4-BE49-F238E27FC236}">
                <a16:creationId xmlns:a16="http://schemas.microsoft.com/office/drawing/2014/main" id="{C8ACE7B8-FC01-06DF-9C0C-2DAE1D15C96D}"/>
              </a:ext>
            </a:extLst>
          </p:cNvPr>
          <p:cNvSpPr/>
          <p:nvPr/>
        </p:nvSpPr>
        <p:spPr>
          <a:xfrm>
            <a:off x="3100993" y="4619768"/>
            <a:ext cx="3332034"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61" name="Straight Connector 71">
            <a:extLst>
              <a:ext uri="{FF2B5EF4-FFF2-40B4-BE49-F238E27FC236}">
                <a16:creationId xmlns:a16="http://schemas.microsoft.com/office/drawing/2014/main" id="{055E6C37-E8D4-B0EF-42F2-CC3EDCFE0CC0}"/>
              </a:ext>
            </a:extLst>
          </p:cNvPr>
          <p:cNvCxnSpPr>
            <a:cxnSpLocks/>
          </p:cNvCxnSpPr>
          <p:nvPr/>
        </p:nvCxnSpPr>
        <p:spPr>
          <a:xfrm>
            <a:off x="140939" y="5603983"/>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Rectangle 3">
            <a:extLst>
              <a:ext uri="{FF2B5EF4-FFF2-40B4-BE49-F238E27FC236}">
                <a16:creationId xmlns:a16="http://schemas.microsoft.com/office/drawing/2014/main" id="{EACA5FA5-75FE-7191-7D84-E0CA9213F3F0}"/>
              </a:ext>
            </a:extLst>
          </p:cNvPr>
          <p:cNvSpPr/>
          <p:nvPr/>
        </p:nvSpPr>
        <p:spPr>
          <a:xfrm>
            <a:off x="140939" y="4619769"/>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その他</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3" name="Rectangle 2">
            <a:extLst>
              <a:ext uri="{FF2B5EF4-FFF2-40B4-BE49-F238E27FC236}">
                <a16:creationId xmlns:a16="http://schemas.microsoft.com/office/drawing/2014/main" id="{843603C5-3FF9-DB0C-29AE-4E6BDBDC2151}"/>
              </a:ext>
            </a:extLst>
          </p:cNvPr>
          <p:cNvSpPr/>
          <p:nvPr/>
        </p:nvSpPr>
        <p:spPr>
          <a:xfrm>
            <a:off x="1382239" y="4619768"/>
            <a:ext cx="1732970"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p>
        </p:txBody>
      </p:sp>
      <p:sp>
        <p:nvSpPr>
          <p:cNvPr id="64" name="Rectangle 3">
            <a:extLst>
              <a:ext uri="{FF2B5EF4-FFF2-40B4-BE49-F238E27FC236}">
                <a16:creationId xmlns:a16="http://schemas.microsoft.com/office/drawing/2014/main" id="{A0534C95-213E-5626-53E3-654583A4C123}"/>
              </a:ext>
            </a:extLst>
          </p:cNvPr>
          <p:cNvSpPr/>
          <p:nvPr/>
        </p:nvSpPr>
        <p:spPr>
          <a:xfrm>
            <a:off x="158570" y="5261536"/>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0F835B2C-EB08-8159-6FE1-4BDF3A1ECD7C}"/>
              </a:ext>
            </a:extLst>
          </p:cNvPr>
          <p:cNvSpPr/>
          <p:nvPr/>
        </p:nvSpPr>
        <p:spPr>
          <a:xfrm>
            <a:off x="3498651" y="5316517"/>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66" name="Rectangle 2">
            <a:extLst>
              <a:ext uri="{FF2B5EF4-FFF2-40B4-BE49-F238E27FC236}">
                <a16:creationId xmlns:a16="http://schemas.microsoft.com/office/drawing/2014/main" id="{268AE339-1642-8F62-062A-3760DC40BC45}"/>
              </a:ext>
            </a:extLst>
          </p:cNvPr>
          <p:cNvSpPr/>
          <p:nvPr/>
        </p:nvSpPr>
        <p:spPr>
          <a:xfrm>
            <a:off x="6433027" y="4619768"/>
            <a:ext cx="3332034"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67" name="Rectangle 2">
            <a:extLst>
              <a:ext uri="{FF2B5EF4-FFF2-40B4-BE49-F238E27FC236}">
                <a16:creationId xmlns:a16="http://schemas.microsoft.com/office/drawing/2014/main" id="{C8B9F182-490C-9CA3-9812-D94D1EC3E98E}"/>
              </a:ext>
            </a:extLst>
          </p:cNvPr>
          <p:cNvSpPr/>
          <p:nvPr/>
        </p:nvSpPr>
        <p:spPr>
          <a:xfrm>
            <a:off x="4035977" y="813532"/>
            <a:ext cx="2719741" cy="1584585"/>
          </a:xfrm>
          <a:prstGeom prst="wedgeRectCallout">
            <a:avLst>
              <a:gd name="adj1" fmla="val -41604"/>
              <a:gd name="adj2" fmla="val 6363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050" kern="0" dirty="0">
                <a:solidFill>
                  <a:srgbClr val="575757"/>
                </a:solidFill>
                <a:latin typeface="Trebuchet MS" panose="020B0603020202020204" pitchFamily="34" charset="0"/>
                <a:ea typeface="Meiryo UI" panose="020B0604030504040204" pitchFamily="50" charset="-128"/>
              </a:rPr>
              <a:t>購入の対象は、以下のいずれかに限る</a:t>
            </a:r>
            <a:endParaRPr kumimoji="1" lang="en-US" altLang="ja-JP" sz="1050" kern="0" dirty="0">
              <a:solidFill>
                <a:srgbClr val="575757"/>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050" dirty="0">
                <a:solidFill>
                  <a:schemeClr val="tx1"/>
                </a:solidFill>
                <a:latin typeface="Trebuchet MS" panose="020B0603020202020204" pitchFamily="34" charset="0"/>
                <a:ea typeface="Meiryo UI" panose="020B0604030504040204" pitchFamily="50" charset="-128"/>
              </a:rPr>
              <a:t>取得単価が税込１０万円未満又は使用可能期間が１年未満の物品</a:t>
            </a:r>
            <a:endParaRPr kumimoji="1" lang="en-US" altLang="ja-JP" sz="1050" dirty="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050" dirty="0">
                <a:solidFill>
                  <a:schemeClr val="tx1"/>
                </a:solidFill>
                <a:latin typeface="Trebuchet MS" panose="020B0603020202020204" pitchFamily="34" charset="0"/>
                <a:ea typeface="Meiryo UI" panose="020B0604030504040204" pitchFamily="50" charset="-128"/>
              </a:rPr>
              <a:t>リースなどで調達できないネットワーク／ソリューション機器</a:t>
            </a:r>
            <a:endParaRPr kumimoji="1" lang="en-US" altLang="ja-JP" sz="1050" dirty="0">
              <a:solidFill>
                <a:schemeClr val="tx1"/>
              </a:solidFill>
              <a:latin typeface="Trebuchet MS" panose="020B0603020202020204" pitchFamily="34" charset="0"/>
              <a:ea typeface="Meiryo UI" panose="020B0604030504040204" pitchFamily="50" charset="-128"/>
            </a:endParaRPr>
          </a:p>
          <a:p>
            <a:pPr marL="87750" lvl="1">
              <a:buClr>
                <a:schemeClr val="tx2"/>
              </a:buClr>
              <a:defRPr/>
            </a:pPr>
            <a:endParaRPr kumimoji="1" lang="en-US" altLang="ja-JP" sz="1050" dirty="0">
              <a:solidFill>
                <a:schemeClr val="tx1"/>
              </a:solidFill>
              <a:latin typeface="Trebuchet MS" panose="020B0603020202020204" pitchFamily="34" charset="0"/>
              <a:ea typeface="Meiryo UI" panose="020B0604030504040204" pitchFamily="50" charset="-128"/>
            </a:endParaRPr>
          </a:p>
          <a:p>
            <a:pPr marL="87750" lvl="1">
              <a:buClr>
                <a:schemeClr val="tx2"/>
              </a:buClr>
              <a:defRPr/>
            </a:pPr>
            <a:r>
              <a:rPr kumimoji="1" lang="ja-JP" altLang="en-US" sz="1050" dirty="0">
                <a:solidFill>
                  <a:schemeClr val="tx1"/>
                </a:solidFill>
                <a:latin typeface="Trebuchet MS" panose="020B0603020202020204" pitchFamily="34" charset="0"/>
                <a:ea typeface="Meiryo UI" panose="020B0604030504040204" pitchFamily="50" charset="-128"/>
              </a:rPr>
              <a:t>リース等で調達できないネットワーク／ソリューション機器の購入経費を計上する場合、応募時に購入理由書を同時提出すること</a:t>
            </a:r>
            <a:endParaRPr kumimoji="1" lang="en-US" altLang="ja-JP" sz="1050" dirty="0">
              <a:solidFill>
                <a:schemeClr val="tx1"/>
              </a:solidFill>
              <a:latin typeface="Trebuchet MS" panose="020B0603020202020204" pitchFamily="34" charset="0"/>
              <a:ea typeface="Meiryo UI" panose="020B0604030504040204" pitchFamily="50" charset="-128"/>
            </a:endParaRPr>
          </a:p>
        </p:txBody>
      </p:sp>
      <p:sp>
        <p:nvSpPr>
          <p:cNvPr id="55" name="タイトル 16">
            <a:extLst>
              <a:ext uri="{FF2B5EF4-FFF2-40B4-BE49-F238E27FC236}">
                <a16:creationId xmlns:a16="http://schemas.microsoft.com/office/drawing/2014/main" id="{6C470277-3865-4BFD-8C22-EC05C5AEDD85}"/>
              </a:ext>
            </a:extLst>
          </p:cNvPr>
          <p:cNvSpPr>
            <a:spLocks noGrp="1"/>
          </p:cNvSpPr>
          <p:nvPr>
            <p:ph type="title"/>
          </p:nvPr>
        </p:nvSpPr>
        <p:spPr>
          <a:xfrm>
            <a:off x="511875" y="622801"/>
            <a:ext cx="8883347" cy="270074"/>
          </a:xfrm>
        </p:spPr>
        <p:txBody>
          <a:bodyPr vert="horz"/>
          <a:lstStyle/>
          <a:p>
            <a:r>
              <a:rPr kumimoji="1" lang="ja-JP" altLang="en-US" dirty="0">
                <a:solidFill>
                  <a:srgbClr val="FE9341"/>
                </a:solidFill>
                <a:latin typeface="Trebuchet MS" panose="020B0603020202020204" pitchFamily="34" charset="0"/>
                <a:ea typeface="Meiryo UI" panose="020B0604030504040204" pitchFamily="50" charset="-128"/>
              </a:rPr>
              <a:t>実証費用</a:t>
            </a:r>
            <a:endParaRPr lang="ja-JP" altLang="en-US" dirty="0"/>
          </a:p>
        </p:txBody>
      </p:sp>
      <p:sp>
        <p:nvSpPr>
          <p:cNvPr id="57" name="テキスト ボックス 42">
            <a:extLst>
              <a:ext uri="{FF2B5EF4-FFF2-40B4-BE49-F238E27FC236}">
                <a16:creationId xmlns:a16="http://schemas.microsoft.com/office/drawing/2014/main" id="{08276C3E-5C4C-4D3B-B543-86DAC3A3C1EA}"/>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59" name="Rectangle 217">
            <a:extLst>
              <a:ext uri="{FF2B5EF4-FFF2-40B4-BE49-F238E27FC236}">
                <a16:creationId xmlns:a16="http://schemas.microsoft.com/office/drawing/2014/main" id="{6F5452CD-6F0D-43EA-B7DF-556CFD2F925B}"/>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8" name="Rectangle 2">
            <a:extLst>
              <a:ext uri="{FF2B5EF4-FFF2-40B4-BE49-F238E27FC236}">
                <a16:creationId xmlns:a16="http://schemas.microsoft.com/office/drawing/2014/main" id="{732C0031-2B10-DE83-01FB-8303B5FF4481}"/>
              </a:ext>
            </a:extLst>
          </p:cNvPr>
          <p:cNvSpPr/>
          <p:nvPr/>
        </p:nvSpPr>
        <p:spPr>
          <a:xfrm>
            <a:off x="6859916" y="607210"/>
            <a:ext cx="2905145" cy="399735"/>
          </a:xfrm>
          <a:prstGeom prst="wedgeRectCallout">
            <a:avLst>
              <a:gd name="adj1" fmla="val -21955"/>
              <a:gd name="adj2" fmla="val 11687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050" kern="0">
                <a:solidFill>
                  <a:srgbClr val="575757"/>
                </a:solidFill>
                <a:latin typeface="Trebuchet MS" panose="020B0603020202020204" pitchFamily="34" charset="0"/>
                <a:ea typeface="Meiryo UI" panose="020B0604030504040204" pitchFamily="50" charset="-128"/>
              </a:rPr>
              <a:t>金額の積算の根拠を、可能な限り分解して記載すること</a:t>
            </a:r>
            <a:endParaRPr kumimoji="1" lang="en-US" altLang="ja-JP" sz="105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320921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862985361"/>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C1CFFAAD-B8F7-A72D-B6F0-9865CD3D7B01}"/>
              </a:ext>
            </a:extLst>
          </p:cNvPr>
          <p:cNvSpPr/>
          <p:nvPr/>
        </p:nvSpPr>
        <p:spPr>
          <a:xfrm>
            <a:off x="6216875" y="645974"/>
            <a:ext cx="2907891" cy="592149"/>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サプライチェーンリスク対応を含めたサイバーセキュリティ対策の内容を記載ください</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1" name="タイトル 16">
            <a:extLst>
              <a:ext uri="{FF2B5EF4-FFF2-40B4-BE49-F238E27FC236}">
                <a16:creationId xmlns:a16="http://schemas.microsoft.com/office/drawing/2014/main" id="{886EE707-11FC-434D-BEBB-932473BE6070}"/>
              </a:ext>
            </a:extLst>
          </p:cNvPr>
          <p:cNvSpPr>
            <a:spLocks noGrp="1"/>
          </p:cNvSpPr>
          <p:nvPr>
            <p:ph type="title"/>
          </p:nvPr>
        </p:nvSpPr>
        <p:spPr>
          <a:xfrm>
            <a:off x="511875" y="622801"/>
            <a:ext cx="8883347" cy="270074"/>
          </a:xfrm>
        </p:spPr>
        <p:txBody>
          <a:bodyPr/>
          <a:lstStyle/>
          <a:p>
            <a:r>
              <a:rPr kumimoji="1" lang="ja-JP" altLang="en-US">
                <a:solidFill>
                  <a:srgbClr val="FE9341"/>
                </a:solidFill>
                <a:latin typeface="Trebuchet MS" panose="020B0603020202020204" pitchFamily="34" charset="0"/>
                <a:ea typeface="Meiryo UI" panose="020B0604030504040204" pitchFamily="50" charset="-128"/>
              </a:rPr>
              <a:t>サイバーセキュリティ対策</a:t>
            </a:r>
            <a:endParaRPr lang="ja-JP" altLang="en-US"/>
          </a:p>
        </p:txBody>
      </p:sp>
      <p:sp>
        <p:nvSpPr>
          <p:cNvPr id="13" name="テキスト ボックス 42">
            <a:extLst>
              <a:ext uri="{FF2B5EF4-FFF2-40B4-BE49-F238E27FC236}">
                <a16:creationId xmlns:a16="http://schemas.microsoft.com/office/drawing/2014/main" id="{82D1E747-00A6-4F20-9B3D-B5169A333991}"/>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14" name="Rectangle 217">
            <a:extLst>
              <a:ext uri="{FF2B5EF4-FFF2-40B4-BE49-F238E27FC236}">
                <a16:creationId xmlns:a16="http://schemas.microsoft.com/office/drawing/2014/main" id="{8F59F041-334F-4893-816E-93EE301C252F}"/>
              </a:ext>
            </a:extLst>
          </p:cNvPr>
          <p:cNvSpPr/>
          <p:nvPr/>
        </p:nvSpPr>
        <p:spPr>
          <a:xfrm>
            <a:off x="199844" y="172744"/>
            <a:ext cx="23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評価の観点：サイバーセキュリティ対策</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5974403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2336174397"/>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C1CFFAAD-B8F7-A72D-B6F0-9865CD3D7B01}"/>
              </a:ext>
            </a:extLst>
          </p:cNvPr>
          <p:cNvSpPr/>
          <p:nvPr/>
        </p:nvSpPr>
        <p:spPr>
          <a:xfrm>
            <a:off x="950497" y="1983283"/>
            <a:ext cx="7452268" cy="2634437"/>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a:buClr>
                <a:schemeClr val="tx2"/>
              </a:buClr>
              <a:buFont typeface="Trebuchet MS" panose="020B0603020202020204" pitchFamily="34" charset="0"/>
              <a:buChar char="•"/>
              <a:defRPr/>
            </a:pPr>
            <a:r>
              <a:rPr kumimoji="1" lang="ja-JP" altLang="en-US" sz="1300" dirty="0">
                <a:solidFill>
                  <a:schemeClr val="tx1"/>
                </a:solidFill>
                <a:latin typeface="Trebuchet MS" panose="020B0603020202020204" pitchFamily="34" charset="0"/>
                <a:ea typeface="Meiryo UI" panose="020B0604030504040204" pitchFamily="50" charset="-128"/>
              </a:rPr>
              <a:t>中山間地域等を含む地域であり、農林水産分野と連携しデジタル技術を活用して地域を活性化させていく取組を推進予定の場合は、取組内容について記載ください（本事業の公募に合わせて「デジ活」中山間地域に係るチェックシートを提出予定の団体のみ記載してください）</a:t>
            </a:r>
            <a:endParaRPr kumimoji="1" lang="en-US" altLang="ja-JP" sz="1300" dirty="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300" dirty="0">
                <a:solidFill>
                  <a:schemeClr val="tx1"/>
                </a:solidFill>
                <a:latin typeface="Trebuchet MS" panose="020B0603020202020204" pitchFamily="34" charset="0"/>
                <a:ea typeface="Meiryo UI" panose="020B0604030504040204" pitchFamily="50" charset="-128"/>
              </a:rPr>
              <a:t>既に「デジ活」中山間地域に登録されている場合は、登録時に合わせて申請を行った事業名と共にその取組内容を記載してください</a:t>
            </a:r>
            <a:endParaRPr kumimoji="1" lang="en-US" altLang="ja-JP" sz="1300" dirty="0">
              <a:solidFill>
                <a:schemeClr val="tx1"/>
              </a:solidFill>
              <a:latin typeface="Trebuchet MS" panose="020B0603020202020204" pitchFamily="34" charset="0"/>
              <a:ea typeface="Meiryo UI" panose="020B0604030504040204" pitchFamily="50" charset="-128"/>
            </a:endParaRPr>
          </a:p>
        </p:txBody>
      </p:sp>
      <p:sp>
        <p:nvSpPr>
          <p:cNvPr id="15" name="タイトル 16">
            <a:extLst>
              <a:ext uri="{FF2B5EF4-FFF2-40B4-BE49-F238E27FC236}">
                <a16:creationId xmlns:a16="http://schemas.microsoft.com/office/drawing/2014/main" id="{854AF0CF-CFD3-4567-8178-31083818D79E}"/>
              </a:ext>
            </a:extLst>
          </p:cNvPr>
          <p:cNvSpPr>
            <a:spLocks noGrp="1"/>
          </p:cNvSpPr>
          <p:nvPr>
            <p:ph type="title"/>
          </p:nvPr>
        </p:nvSpPr>
        <p:spPr>
          <a:xfrm>
            <a:off x="511875" y="622801"/>
            <a:ext cx="8883347" cy="270074"/>
          </a:xfrm>
        </p:spPr>
        <p:txBody>
          <a:bodyPr/>
          <a:lstStyle/>
          <a:p>
            <a:r>
              <a:rPr kumimoji="1" lang="ja-JP" altLang="en-US">
                <a:solidFill>
                  <a:srgbClr val="FE9341"/>
                </a:solidFill>
                <a:latin typeface="Trebuchet MS" panose="020B0603020202020204" pitchFamily="34" charset="0"/>
                <a:ea typeface="Meiryo UI" panose="020B0604030504040204" pitchFamily="50" charset="-128"/>
              </a:rPr>
              <a:t>「デジ活」中山間地域への登録事業</a:t>
            </a:r>
            <a:endParaRPr lang="ja-JP" altLang="en-US"/>
          </a:p>
        </p:txBody>
      </p:sp>
      <p:sp>
        <p:nvSpPr>
          <p:cNvPr id="17" name="テキスト ボックス 42">
            <a:extLst>
              <a:ext uri="{FF2B5EF4-FFF2-40B4-BE49-F238E27FC236}">
                <a16:creationId xmlns:a16="http://schemas.microsoft.com/office/drawing/2014/main" id="{1FE34A97-BF62-4529-AEB0-E9988104970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「デジ活」中山間地域への登録</a:t>
            </a:r>
          </a:p>
        </p:txBody>
      </p:sp>
      <p:sp>
        <p:nvSpPr>
          <p:cNvPr id="18" name="Rectangle 217">
            <a:extLst>
              <a:ext uri="{FF2B5EF4-FFF2-40B4-BE49-F238E27FC236}">
                <a16:creationId xmlns:a16="http://schemas.microsoft.com/office/drawing/2014/main" id="{132B76D1-38B7-41CF-934B-C0874B7D384A}"/>
              </a:ext>
            </a:extLst>
          </p:cNvPr>
          <p:cNvSpPr/>
          <p:nvPr/>
        </p:nvSpPr>
        <p:spPr>
          <a:xfrm>
            <a:off x="199844" y="172744"/>
            <a:ext cx="284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 「デジ活」中山間地域への登録</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4579899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44978-A57B-7E60-7E7D-C10A278F9CE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14B94865-ED19-5B42-21D5-9DE660E9AFA5}"/>
              </a:ext>
            </a:extLst>
          </p:cNvPr>
          <p:cNvGraphicFramePr>
            <a:graphicFrameLocks noChangeAspect="1"/>
          </p:cNvGraphicFramePr>
          <p:nvPr>
            <p:custDataLst>
              <p:tags r:id="rId1"/>
            </p:custDataLst>
            <p:extLst>
              <p:ext uri="{D42A27DB-BD31-4B8C-83A1-F6EECF244321}">
                <p14:modId xmlns:p14="http://schemas.microsoft.com/office/powerpoint/2010/main" val="270248428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14B94865-ED19-5B42-21D5-9DE660E9AFA5}"/>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70952A91-87A9-FF9B-0663-8D72514D63FF}"/>
              </a:ext>
            </a:extLst>
          </p:cNvPr>
          <p:cNvSpPr/>
          <p:nvPr/>
        </p:nvSpPr>
        <p:spPr>
          <a:xfrm>
            <a:off x="950497" y="1983283"/>
            <a:ext cx="7452268" cy="2634437"/>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a:buClr>
                <a:schemeClr val="tx2"/>
              </a:buClr>
              <a:buFont typeface="Trebuchet MS" panose="020B0603020202020204" pitchFamily="34" charset="0"/>
              <a:buChar char="•"/>
              <a:defRPr/>
            </a:pPr>
            <a:r>
              <a:rPr kumimoji="1" lang="ja-JP" altLang="en-US" sz="1300" dirty="0">
                <a:solidFill>
                  <a:schemeClr val="tx1"/>
                </a:solidFill>
                <a:latin typeface="Trebuchet MS" panose="020B0603020202020204" pitchFamily="34" charset="0"/>
                <a:ea typeface="Meiryo UI" panose="020B0604030504040204" pitchFamily="50" charset="-128"/>
              </a:rPr>
              <a:t>本提案が、地域未来戦略における地域産業成長プランに位置付けられる予定がある場合は、対象となる地域・産業、位置付け予定の内容、本実証との関係、及び関係自治体・企業・支援機関等の役割を記載してください</a:t>
            </a:r>
            <a:endParaRPr kumimoji="1" lang="en-US" altLang="ja-JP" sz="1300" dirty="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300" dirty="0">
                <a:solidFill>
                  <a:schemeClr val="tx1"/>
                </a:solidFill>
                <a:latin typeface="Trebuchet MS" panose="020B0603020202020204" pitchFamily="34" charset="0"/>
                <a:ea typeface="Meiryo UI" panose="020B0604030504040204" pitchFamily="50" charset="-128"/>
              </a:rPr>
              <a:t>位置付け予定を確認できる資料や調整状況がある場合は、関係機関との協議状況、確認先、関連する計画・資料名等とあわせて記載してください</a:t>
            </a:r>
            <a:endParaRPr kumimoji="1" lang="en-US" altLang="ja-JP" sz="1300" dirty="0">
              <a:solidFill>
                <a:schemeClr val="tx1"/>
              </a:solidFill>
              <a:latin typeface="Trebuchet MS" panose="020B0603020202020204" pitchFamily="34" charset="0"/>
              <a:ea typeface="Meiryo UI" panose="020B0604030504040204" pitchFamily="50" charset="-128"/>
            </a:endParaRPr>
          </a:p>
        </p:txBody>
      </p:sp>
      <p:sp>
        <p:nvSpPr>
          <p:cNvPr id="15" name="タイトル 16">
            <a:extLst>
              <a:ext uri="{FF2B5EF4-FFF2-40B4-BE49-F238E27FC236}">
                <a16:creationId xmlns:a16="http://schemas.microsoft.com/office/drawing/2014/main" id="{171596DF-1DBA-2F49-8652-71E32A0F63EF}"/>
              </a:ext>
            </a:extLst>
          </p:cNvPr>
          <p:cNvSpPr>
            <a:spLocks noGrp="1"/>
          </p:cNvSpPr>
          <p:nvPr>
            <p:ph type="title"/>
          </p:nvPr>
        </p:nvSpPr>
        <p:spPr>
          <a:xfrm>
            <a:off x="511875" y="622801"/>
            <a:ext cx="8883347" cy="270074"/>
          </a:xfrm>
        </p:spPr>
        <p:txBody>
          <a:bodyPr vert="horz"/>
          <a:lstStyle/>
          <a:p>
            <a:r>
              <a:rPr kumimoji="1" lang="ja-JP" altLang="en-US" dirty="0">
                <a:solidFill>
                  <a:srgbClr val="FE9341"/>
                </a:solidFill>
                <a:latin typeface="Trebuchet MS" panose="020B0603020202020204" pitchFamily="34" charset="0"/>
                <a:ea typeface="Meiryo UI" panose="020B0604030504040204" pitchFamily="50" charset="-128"/>
              </a:rPr>
              <a:t>地域未来戦略への参画</a:t>
            </a:r>
            <a:endParaRPr lang="ja-JP" altLang="en-US" dirty="0"/>
          </a:p>
        </p:txBody>
      </p:sp>
      <p:sp>
        <p:nvSpPr>
          <p:cNvPr id="17" name="テキスト ボックス 42">
            <a:extLst>
              <a:ext uri="{FF2B5EF4-FFF2-40B4-BE49-F238E27FC236}">
                <a16:creationId xmlns:a16="http://schemas.microsoft.com/office/drawing/2014/main" id="{3F9A8881-7F46-44CB-8D72-7AE6F1C8DE05}"/>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ja-JP" altLang="en-US" sz="1200" dirty="0">
                <a:solidFill>
                  <a:srgbClr val="575757"/>
                </a:solidFill>
                <a:latin typeface="Trebuchet MS" panose="020B0603020202020204" pitchFamily="34" charset="0"/>
                <a:ea typeface="Meiryo UI" panose="020B0604030504040204" pitchFamily="50" charset="-128"/>
              </a:rPr>
              <a:t>「地域未来戦略への参画</a:t>
            </a:r>
          </a:p>
        </p:txBody>
      </p:sp>
      <p:sp>
        <p:nvSpPr>
          <p:cNvPr id="18" name="Rectangle 217">
            <a:extLst>
              <a:ext uri="{FF2B5EF4-FFF2-40B4-BE49-F238E27FC236}">
                <a16:creationId xmlns:a16="http://schemas.microsoft.com/office/drawing/2014/main" id="{1B8CE998-CDC3-BA98-B32C-230E95680EFE}"/>
              </a:ext>
            </a:extLst>
          </p:cNvPr>
          <p:cNvSpPr/>
          <p:nvPr/>
        </p:nvSpPr>
        <p:spPr>
          <a:xfrm>
            <a:off x="199844" y="172744"/>
            <a:ext cx="284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742950">
              <a:buFont typeface="Trebuchet MS" panose="020B0603020202020204" pitchFamily="34" charset="0"/>
              <a:buChar char="​"/>
              <a:defRPr/>
            </a:pPr>
            <a:r>
              <a:rPr kumimoji="1" lang="ja-JP" altLang="en-US" sz="1200" kern="0" dirty="0">
                <a:solidFill>
                  <a:srgbClr val="575757"/>
                </a:solidFill>
                <a:latin typeface="Trebuchet MS" panose="020B0603020202020204" pitchFamily="34" charset="0"/>
                <a:ea typeface="Meiryo UI" panose="020B0604030504040204" pitchFamily="50" charset="-128"/>
              </a:rPr>
              <a:t>評価の観点：「地域未来戦略への参画」</a:t>
            </a:r>
            <a:endParaRPr kumimoji="1" lang="en-US" altLang="ja-JP" sz="1200" kern="0" dirty="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326053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FBEC9DB-A2D8-2FB3-88EE-6AC9C61D9D4B}"/>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473" imgH="473" progId="TCLayout.ActiveDocument.1">
                  <p:embed/>
                </p:oleObj>
              </mc:Choice>
              <mc:Fallback>
                <p:oleObj name="think-cell Slide" r:id="rId7" imgW="473" imgH="473" progId="TCLayout.ActiveDocument.1">
                  <p:embed/>
                  <p:pic>
                    <p:nvPicPr>
                      <p:cNvPr id="2" name="think-cell data - do not delete" hidden="1">
                        <a:extLst>
                          <a:ext uri="{FF2B5EF4-FFF2-40B4-BE49-F238E27FC236}">
                            <a16:creationId xmlns:a16="http://schemas.microsoft.com/office/drawing/2014/main" id="{8FBEC9DB-A2D8-2FB3-88EE-6AC9C61D9D4B}"/>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sp>
        <p:nvSpPr>
          <p:cNvPr id="27" name="タイトル 26">
            <a:extLst>
              <a:ext uri="{FF2B5EF4-FFF2-40B4-BE49-F238E27FC236}">
                <a16:creationId xmlns:a16="http://schemas.microsoft.com/office/drawing/2014/main" id="{229ABE23-CAAF-858B-1429-388ECEB0F7A8}"/>
              </a:ext>
            </a:extLst>
          </p:cNvPr>
          <p:cNvSpPr>
            <a:spLocks noGrp="1"/>
          </p:cNvSpPr>
          <p:nvPr>
            <p:ph type="title"/>
          </p:nvPr>
        </p:nvSpPr>
        <p:spPr>
          <a:xfrm>
            <a:off x="199844" y="641858"/>
            <a:ext cx="8883347" cy="270074"/>
          </a:xfrm>
        </p:spPr>
        <p:txBody>
          <a:bodyPr vert="horz"/>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地域の課題と目指す姿</a:t>
            </a:r>
            <a:endParaRPr kumimoji="1" lang="en-US" altLang="ja-JP">
              <a:solidFill>
                <a:srgbClr val="FE9341"/>
              </a:solidFill>
              <a:latin typeface="Trebuchet MS" panose="020B0603020202020204" pitchFamily="34" charset="0"/>
              <a:ea typeface="Meiryo UI" panose="020B0604030504040204" pitchFamily="50" charset="-128"/>
            </a:endParaRPr>
          </a:p>
        </p:txBody>
      </p:sp>
      <p:cxnSp>
        <p:nvCxnSpPr>
          <p:cNvPr id="42" name="Straight Connector 71">
            <a:extLst>
              <a:ext uri="{FF2B5EF4-FFF2-40B4-BE49-F238E27FC236}">
                <a16:creationId xmlns:a16="http://schemas.microsoft.com/office/drawing/2014/main" id="{741EB160-9010-4707-03DF-61E201A90B28}"/>
              </a:ext>
            </a:extLst>
          </p:cNvPr>
          <p:cNvCxnSpPr>
            <a:cxnSpLocks/>
          </p:cNvCxnSpPr>
          <p:nvPr/>
        </p:nvCxnSpPr>
        <p:spPr>
          <a:xfrm>
            <a:off x="199844" y="3434155"/>
            <a:ext cx="53712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3" name="Straight Connector 71">
            <a:extLst>
              <a:ext uri="{FF2B5EF4-FFF2-40B4-BE49-F238E27FC236}">
                <a16:creationId xmlns:a16="http://schemas.microsoft.com/office/drawing/2014/main" id="{CB38E28D-3989-71FA-5583-F1D5DE5688F5}"/>
              </a:ext>
            </a:extLst>
          </p:cNvPr>
          <p:cNvCxnSpPr>
            <a:cxnSpLocks/>
          </p:cNvCxnSpPr>
          <p:nvPr/>
        </p:nvCxnSpPr>
        <p:spPr>
          <a:xfrm>
            <a:off x="199844" y="5054514"/>
            <a:ext cx="53712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5">
            <a:extLst>
              <a:ext uri="{FF2B5EF4-FFF2-40B4-BE49-F238E27FC236}">
                <a16:creationId xmlns:a16="http://schemas.microsoft.com/office/drawing/2014/main" id="{E2C4D9C5-9BB1-46EB-478E-385101C426D6}"/>
              </a:ext>
            </a:extLst>
          </p:cNvPr>
          <p:cNvSpPr/>
          <p:nvPr/>
        </p:nvSpPr>
        <p:spPr>
          <a:xfrm>
            <a:off x="199844" y="1064072"/>
            <a:ext cx="5355049" cy="5526627"/>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6" name="Textfeld 1">
            <a:extLst>
              <a:ext uri="{FF2B5EF4-FFF2-40B4-BE49-F238E27FC236}">
                <a16:creationId xmlns:a16="http://schemas.microsoft.com/office/drawing/2014/main" id="{2FC53699-BD88-1EB9-8027-E1B908BF0B93}"/>
              </a:ext>
            </a:extLst>
          </p:cNvPr>
          <p:cNvSpPr txBox="1"/>
          <p:nvPr>
            <p:custDataLst>
              <p:tags r:id="rId2"/>
            </p:custDataLst>
          </p:nvPr>
        </p:nvSpPr>
        <p:spPr>
          <a:xfrm>
            <a:off x="199844" y="1403529"/>
            <a:ext cx="1488985" cy="22613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138">
                <a:latin typeface="Trebuchet MS" panose="020B0603020202020204" pitchFamily="34" charset="0"/>
                <a:sym typeface="Trebuchet MS" panose="020B0603020202020204" pitchFamily="34" charset="0"/>
              </a:rPr>
              <a:t>対象者</a:t>
            </a:r>
            <a:endParaRPr lang="en-US" sz="1138">
              <a:latin typeface="Trebuchet MS" panose="020B0603020202020204" pitchFamily="34" charset="0"/>
              <a:sym typeface="Trebuchet MS" panose="020B0603020202020204" pitchFamily="34" charset="0"/>
            </a:endParaRPr>
          </a:p>
        </p:txBody>
      </p:sp>
      <p:grpSp>
        <p:nvGrpSpPr>
          <p:cNvPr id="13" name="グループ化 12">
            <a:extLst>
              <a:ext uri="{FF2B5EF4-FFF2-40B4-BE49-F238E27FC236}">
                <a16:creationId xmlns:a16="http://schemas.microsoft.com/office/drawing/2014/main" id="{602711FE-B51C-3BF6-1362-2B5BDCFF7D9D}"/>
              </a:ext>
            </a:extLst>
          </p:cNvPr>
          <p:cNvGrpSpPr/>
          <p:nvPr/>
        </p:nvGrpSpPr>
        <p:grpSpPr>
          <a:xfrm>
            <a:off x="391418" y="1919277"/>
            <a:ext cx="5179660" cy="1338205"/>
            <a:chOff x="995680" y="1905269"/>
            <a:chExt cx="5378311" cy="1274960"/>
          </a:xfrm>
        </p:grpSpPr>
        <p:sp>
          <p:nvSpPr>
            <p:cNvPr id="14" name="テキスト ボックス 13">
              <a:extLst>
                <a:ext uri="{FF2B5EF4-FFF2-40B4-BE49-F238E27FC236}">
                  <a16:creationId xmlns:a16="http://schemas.microsoft.com/office/drawing/2014/main" id="{45DBF9D2-646F-5776-954D-F8A7F98D950F}"/>
                </a:ext>
              </a:extLst>
            </p:cNvPr>
            <p:cNvSpPr txBox="1"/>
            <p:nvPr/>
          </p:nvSpPr>
          <p:spPr>
            <a:xfrm>
              <a:off x="995680" y="1905269"/>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中山間地域に住む高齢者</a:t>
              </a:r>
              <a:endParaRPr kumimoji="1" lang="en-US" altLang="ja-JP" sz="1138">
                <a:solidFill>
                  <a:srgbClr val="3EAD92"/>
                </a:solidFill>
                <a:latin typeface="Meiryo UI" panose="020B0604030504040204" pitchFamily="50" charset="-128"/>
                <a:ea typeface="Meiryo UI" panose="020B0604030504040204" pitchFamily="50" charset="-128"/>
              </a:endParaRPr>
            </a:p>
          </p:txBody>
        </p:sp>
        <p:sp>
          <p:nvSpPr>
            <p:cNvPr id="23" name="テキスト ボックス 20">
              <a:extLst>
                <a:ext uri="{FF2B5EF4-FFF2-40B4-BE49-F238E27FC236}">
                  <a16:creationId xmlns:a16="http://schemas.microsoft.com/office/drawing/2014/main" id="{1B2F8A2E-DD95-61A6-53AE-AAD6A49BC529}"/>
                </a:ext>
              </a:extLst>
            </p:cNvPr>
            <p:cNvSpPr txBox="1"/>
            <p:nvPr/>
          </p:nvSpPr>
          <p:spPr>
            <a:xfrm>
              <a:off x="2405379" y="1905269"/>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生活に必須である買い物、病院等への外出時にバス等の公共交通が利用困難で、必要な外出ができない</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r>
                <a:rPr kumimoji="1" lang="ja-JP" altLang="en-US" sz="1138">
                  <a:solidFill>
                    <a:srgbClr val="3EAD92"/>
                  </a:solidFill>
                  <a:latin typeface="Meiryo UI" panose="020B0604030504040204" pitchFamily="50" charset="-128"/>
                  <a:ea typeface="Meiryo UI" panose="020B0604030504040204" pitchFamily="50" charset="-128"/>
                </a:rPr>
                <a:t>年の市調査では、「必要な外出に困難が生じている世帯割合」が</a:t>
              </a:r>
              <a:r>
                <a:rPr kumimoji="1" lang="en-US" altLang="ja-JP" sz="1138">
                  <a:solidFill>
                    <a:srgbClr val="3EAD92"/>
                  </a:solidFill>
                  <a:latin typeface="Meiryo UI" panose="020B0604030504040204" pitchFamily="50" charset="-128"/>
                  <a:ea typeface="Meiryo UI" panose="020B0604030504040204" pitchFamily="50" charset="-128"/>
                </a:rPr>
                <a:t>XX</a:t>
              </a:r>
              <a:r>
                <a:rPr kumimoji="1" lang="ja-JP" altLang="en-US" sz="1138">
                  <a:solidFill>
                    <a:srgbClr val="3EAD92"/>
                  </a:solidFill>
                  <a:latin typeface="Meiryo UI" panose="020B0604030504040204" pitchFamily="50" charset="-128"/>
                  <a:ea typeface="Meiryo UI" panose="020B0604030504040204" pitchFamily="50" charset="-128"/>
                </a:rPr>
                <a:t>％</a:t>
              </a:r>
              <a:endParaRPr kumimoji="1" lang="en-US" altLang="ja-JP" sz="1138">
                <a:solidFill>
                  <a:srgbClr val="3EAD92"/>
                </a:solidFill>
                <a:latin typeface="Meiryo UI" panose="020B0604030504040204" pitchFamily="50" charset="-128"/>
                <a:ea typeface="Meiryo UI" panose="020B0604030504040204" pitchFamily="50" charset="-128"/>
              </a:endParaRPr>
            </a:p>
          </p:txBody>
        </p:sp>
      </p:grpSp>
      <p:sp>
        <p:nvSpPr>
          <p:cNvPr id="24" name="Oval 20">
            <a:extLst>
              <a:ext uri="{FF2B5EF4-FFF2-40B4-BE49-F238E27FC236}">
                <a16:creationId xmlns:a16="http://schemas.microsoft.com/office/drawing/2014/main" id="{EBA2D366-4BEA-1338-41C9-6D92062002E9}"/>
              </a:ext>
            </a:extLst>
          </p:cNvPr>
          <p:cNvSpPr>
            <a:spLocks noChangeAspect="1" noChangeArrowheads="1"/>
          </p:cNvSpPr>
          <p:nvPr/>
        </p:nvSpPr>
        <p:spPr bwMode="auto">
          <a:xfrm>
            <a:off x="246051" y="1990320"/>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a</a:t>
            </a:r>
          </a:p>
        </p:txBody>
      </p:sp>
      <p:sp>
        <p:nvSpPr>
          <p:cNvPr id="25" name="Oval 20">
            <a:extLst>
              <a:ext uri="{FF2B5EF4-FFF2-40B4-BE49-F238E27FC236}">
                <a16:creationId xmlns:a16="http://schemas.microsoft.com/office/drawing/2014/main" id="{41C401B8-DD3C-CD2E-38F7-87B24387CBA0}"/>
              </a:ext>
            </a:extLst>
          </p:cNvPr>
          <p:cNvSpPr>
            <a:spLocks noChangeAspect="1" noChangeArrowheads="1"/>
          </p:cNvSpPr>
          <p:nvPr/>
        </p:nvSpPr>
        <p:spPr bwMode="auto">
          <a:xfrm>
            <a:off x="246051" y="3547434"/>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b</a:t>
            </a:r>
          </a:p>
        </p:txBody>
      </p:sp>
      <p:sp>
        <p:nvSpPr>
          <p:cNvPr id="28" name="Oval 20">
            <a:extLst>
              <a:ext uri="{FF2B5EF4-FFF2-40B4-BE49-F238E27FC236}">
                <a16:creationId xmlns:a16="http://schemas.microsoft.com/office/drawing/2014/main" id="{072F856B-0706-6353-697E-957FB2E49A3C}"/>
              </a:ext>
            </a:extLst>
          </p:cNvPr>
          <p:cNvSpPr>
            <a:spLocks noChangeAspect="1" noChangeArrowheads="1"/>
          </p:cNvSpPr>
          <p:nvPr/>
        </p:nvSpPr>
        <p:spPr bwMode="auto">
          <a:xfrm>
            <a:off x="246051" y="5122027"/>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c</a:t>
            </a:r>
          </a:p>
        </p:txBody>
      </p:sp>
      <p:sp>
        <p:nvSpPr>
          <p:cNvPr id="30" name="Textfeld 1">
            <a:extLst>
              <a:ext uri="{FF2B5EF4-FFF2-40B4-BE49-F238E27FC236}">
                <a16:creationId xmlns:a16="http://schemas.microsoft.com/office/drawing/2014/main" id="{86B66E91-BC0A-9A8A-E62A-7B1C70A035EB}"/>
              </a:ext>
            </a:extLst>
          </p:cNvPr>
          <p:cNvSpPr txBox="1"/>
          <p:nvPr>
            <p:custDataLst>
              <p:tags r:id="rId3"/>
            </p:custDataLst>
          </p:nvPr>
        </p:nvSpPr>
        <p:spPr>
          <a:xfrm>
            <a:off x="199844" y="1064072"/>
            <a:ext cx="5355049" cy="308901"/>
          </a:xfrm>
          <a:prstGeom prst="rect">
            <a:avLst/>
          </a:prstGeom>
          <a:solidFill>
            <a:schemeClr val="tx2"/>
          </a:solidFill>
        </p:spPr>
        <p:txBody>
          <a:bodyPr vert="horz" wrap="square" lIns="29250" tIns="29250" rIns="29250" bIns="29250" rtlCol="0" anchor="b">
            <a:noAutofit/>
          </a:bodyPr>
          <a:lstStyle/>
          <a:p>
            <a:pPr defTabSz="742950">
              <a:lnSpc>
                <a:spcPct val="90000"/>
              </a:lnSpc>
              <a:spcAft>
                <a:spcPts val="488"/>
              </a:spcAft>
              <a:defRPr/>
            </a:pPr>
            <a:r>
              <a:rPr lang="ja-JP" altLang="en-US" sz="1300">
                <a:solidFill>
                  <a:srgbClr val="FFFFFF"/>
                </a:solidFill>
                <a:latin typeface="Trebuchet MS" panose="020B0603020202020204" pitchFamily="34" charset="0"/>
                <a:ea typeface="Meiryo UI" panose="020B0604030504040204" pitchFamily="50" charset="-128"/>
                <a:sym typeface="Trebuchet MS" panose="020B0603020202020204" pitchFamily="34" charset="0"/>
              </a:rPr>
              <a:t>本事業の対象とする地域課題</a:t>
            </a:r>
            <a:endParaRPr lang="en-US" sz="130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31" name="Textfeld 1">
            <a:extLst>
              <a:ext uri="{FF2B5EF4-FFF2-40B4-BE49-F238E27FC236}">
                <a16:creationId xmlns:a16="http://schemas.microsoft.com/office/drawing/2014/main" id="{20DF671B-4C06-1BE2-1104-575159AEAAA6}"/>
              </a:ext>
            </a:extLst>
          </p:cNvPr>
          <p:cNvSpPr txBox="1"/>
          <p:nvPr>
            <p:custDataLst>
              <p:tags r:id="rId4"/>
            </p:custDataLst>
          </p:nvPr>
        </p:nvSpPr>
        <p:spPr>
          <a:xfrm>
            <a:off x="1749049" y="1403529"/>
            <a:ext cx="3822029" cy="22613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138">
                <a:latin typeface="Trebuchet MS" panose="020B0603020202020204" pitchFamily="34" charset="0"/>
                <a:sym typeface="Trebuchet MS" panose="020B0603020202020204" pitchFamily="34" charset="0"/>
              </a:rPr>
              <a:t>内容</a:t>
            </a:r>
            <a:endParaRPr lang="en-US" sz="1138">
              <a:latin typeface="Trebuchet MS" panose="020B0603020202020204" pitchFamily="34" charset="0"/>
              <a:sym typeface="Trebuchet MS" panose="020B0603020202020204" pitchFamily="34" charset="0"/>
            </a:endParaRPr>
          </a:p>
        </p:txBody>
      </p:sp>
      <p:grpSp>
        <p:nvGrpSpPr>
          <p:cNvPr id="34" name="グループ化 33">
            <a:extLst>
              <a:ext uri="{FF2B5EF4-FFF2-40B4-BE49-F238E27FC236}">
                <a16:creationId xmlns:a16="http://schemas.microsoft.com/office/drawing/2014/main" id="{DE2D12CE-1EB9-8EF0-4F26-97C14E0CB61F}"/>
              </a:ext>
            </a:extLst>
          </p:cNvPr>
          <p:cNvGrpSpPr/>
          <p:nvPr/>
        </p:nvGrpSpPr>
        <p:grpSpPr>
          <a:xfrm>
            <a:off x="391418" y="3491940"/>
            <a:ext cx="5179660" cy="1338205"/>
            <a:chOff x="995680" y="3403747"/>
            <a:chExt cx="5378311" cy="1274960"/>
          </a:xfrm>
        </p:grpSpPr>
        <p:sp>
          <p:nvSpPr>
            <p:cNvPr id="35" name="テキスト ボックス 34">
              <a:extLst>
                <a:ext uri="{FF2B5EF4-FFF2-40B4-BE49-F238E27FC236}">
                  <a16:creationId xmlns:a16="http://schemas.microsoft.com/office/drawing/2014/main" id="{F8424383-186E-4C5A-2597-89A195B377EB}"/>
                </a:ext>
              </a:extLst>
            </p:cNvPr>
            <p:cNvSpPr txBox="1"/>
            <p:nvPr/>
          </p:nvSpPr>
          <p:spPr>
            <a:xfrm>
              <a:off x="995680" y="3403747"/>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36" name="テキスト ボックス 20">
              <a:extLst>
                <a:ext uri="{FF2B5EF4-FFF2-40B4-BE49-F238E27FC236}">
                  <a16:creationId xmlns:a16="http://schemas.microsoft.com/office/drawing/2014/main" id="{84B94C89-7F1A-904A-0451-EEF6B6EA23AC}"/>
                </a:ext>
              </a:extLst>
            </p:cNvPr>
            <p:cNvSpPr txBox="1"/>
            <p:nvPr/>
          </p:nvSpPr>
          <p:spPr>
            <a:xfrm>
              <a:off x="2405379" y="3403747"/>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grpSp>
      <p:grpSp>
        <p:nvGrpSpPr>
          <p:cNvPr id="37" name="グループ化 36">
            <a:extLst>
              <a:ext uri="{FF2B5EF4-FFF2-40B4-BE49-F238E27FC236}">
                <a16:creationId xmlns:a16="http://schemas.microsoft.com/office/drawing/2014/main" id="{606E644A-D8DE-FE4A-B42C-72C1A7CB2E4D}"/>
              </a:ext>
            </a:extLst>
          </p:cNvPr>
          <p:cNvGrpSpPr/>
          <p:nvPr/>
        </p:nvGrpSpPr>
        <p:grpSpPr>
          <a:xfrm>
            <a:off x="391418" y="5064603"/>
            <a:ext cx="5179660" cy="1338205"/>
            <a:chOff x="995680" y="4825744"/>
            <a:chExt cx="5378311" cy="1274960"/>
          </a:xfrm>
        </p:grpSpPr>
        <p:sp>
          <p:nvSpPr>
            <p:cNvPr id="38" name="テキスト ボックス 37">
              <a:extLst>
                <a:ext uri="{FF2B5EF4-FFF2-40B4-BE49-F238E27FC236}">
                  <a16:creationId xmlns:a16="http://schemas.microsoft.com/office/drawing/2014/main" id="{CA411073-F495-4F92-C23F-785C940F7839}"/>
                </a:ext>
              </a:extLst>
            </p:cNvPr>
            <p:cNvSpPr txBox="1"/>
            <p:nvPr/>
          </p:nvSpPr>
          <p:spPr>
            <a:xfrm>
              <a:off x="995680" y="4825744"/>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39" name="テキスト ボックス 20">
              <a:extLst>
                <a:ext uri="{FF2B5EF4-FFF2-40B4-BE49-F238E27FC236}">
                  <a16:creationId xmlns:a16="http://schemas.microsoft.com/office/drawing/2014/main" id="{DAB939B1-5EE2-981B-343E-DC0EF43BDAC2}"/>
                </a:ext>
              </a:extLst>
            </p:cNvPr>
            <p:cNvSpPr txBox="1"/>
            <p:nvPr/>
          </p:nvSpPr>
          <p:spPr>
            <a:xfrm>
              <a:off x="2405379" y="4825744"/>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grpSp>
      <p:sp>
        <p:nvSpPr>
          <p:cNvPr id="40" name="吹き出し: 角を丸めた四角形 3">
            <a:extLst>
              <a:ext uri="{FF2B5EF4-FFF2-40B4-BE49-F238E27FC236}">
                <a16:creationId xmlns:a16="http://schemas.microsoft.com/office/drawing/2014/main" id="{9CB42ABE-6F96-7B0D-6E06-A449411CB370}"/>
              </a:ext>
            </a:extLst>
          </p:cNvPr>
          <p:cNvSpPr/>
          <p:nvPr/>
        </p:nvSpPr>
        <p:spPr>
          <a:xfrm>
            <a:off x="973283" y="3373875"/>
            <a:ext cx="4490672" cy="2312988"/>
          </a:xfrm>
          <a:prstGeom prst="wedgeRectCallout">
            <a:avLst>
              <a:gd name="adj1" fmla="val 3"/>
              <a:gd name="adj2" fmla="val -57361"/>
            </a:avLst>
          </a:prstGeom>
          <a:solidFill>
            <a:srgbClr val="EEE89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課題の内容について、以下の内容を記載すること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どういった人が</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どこで</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どのような場面において</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どのような問題が生じているか</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どの程度の大きさの課題なのか </a:t>
            </a:r>
            <a:br>
              <a:rPr kumimoji="1" lang="en-US" altLang="ja-JP" sz="1138">
                <a:solidFill>
                  <a:srgbClr val="575757"/>
                </a:solidFill>
                <a:latin typeface="Trebuchet MS" panose="020B0603020202020204" pitchFamily="34" charset="0"/>
                <a:ea typeface="Meiryo UI" panose="020B0604030504040204" pitchFamily="50" charset="-128"/>
              </a:rPr>
            </a:b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併せて、それらの課題の大きさ・深刻度合を客観的に示す証拠情報（＝ 展開先候補の団体が、実証・実装による強い関心を抱いていることがわかる情報）を補足頂きたい</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 name="Rectangle 217">
            <a:extLst>
              <a:ext uri="{FF2B5EF4-FFF2-40B4-BE49-F238E27FC236}">
                <a16:creationId xmlns:a16="http://schemas.microsoft.com/office/drawing/2014/main" id="{9A2E9322-7EF8-CF8B-C652-8503D3CB85BC}"/>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0" name="テキスト ボックス 9">
            <a:extLst>
              <a:ext uri="{FF2B5EF4-FFF2-40B4-BE49-F238E27FC236}">
                <a16:creationId xmlns:a16="http://schemas.microsoft.com/office/drawing/2014/main" id="{73E179E9-75C2-6D65-F185-8A040653C893}"/>
              </a:ext>
            </a:extLst>
          </p:cNvPr>
          <p:cNvSpPr txBox="1"/>
          <p:nvPr/>
        </p:nvSpPr>
        <p:spPr>
          <a:xfrm>
            <a:off x="5762652" y="1421922"/>
            <a:ext cx="3647973" cy="2567853"/>
          </a:xfrm>
          <a:prstGeom prst="rect">
            <a:avLst/>
          </a:prstGeom>
          <a:noFill/>
          <a:ln w="12700" cap="rnd">
            <a:solidFill>
              <a:srgbClr val="FF8D36"/>
            </a:solid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1" name="テキスト ボックス 10">
            <a:extLst>
              <a:ext uri="{FF2B5EF4-FFF2-40B4-BE49-F238E27FC236}">
                <a16:creationId xmlns:a16="http://schemas.microsoft.com/office/drawing/2014/main" id="{D7C16315-7C21-8CF0-876E-E16F43F147F8}"/>
              </a:ext>
            </a:extLst>
          </p:cNvPr>
          <p:cNvSpPr txBox="1"/>
          <p:nvPr/>
        </p:nvSpPr>
        <p:spPr>
          <a:xfrm>
            <a:off x="5762652" y="1421922"/>
            <a:ext cx="3647973" cy="25678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Meiryo UI" panose="020B0604030504040204" pitchFamily="50" charset="-128"/>
                <a:ea typeface="Meiryo UI" panose="020B0604030504040204" pitchFamily="50" charset="-128"/>
              </a:rPr>
              <a:t>XXX</a:t>
            </a:r>
          </a:p>
          <a:p>
            <a:pPr marL="263250" lvl="1" indent="-175500" defTabSz="742950">
              <a:buClr>
                <a:srgbClr val="FE9341"/>
              </a:buClr>
              <a:buFont typeface="Trebuchet MS" panose="020B0603020202020204" pitchFamily="34" charset="0"/>
              <a:buChar char="•"/>
              <a:defRPr/>
            </a:pP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実装</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 が目指す姿の場合</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高齢者の地域内移動の利便性を高めるオンデマンド交通網の構築</a:t>
            </a:r>
            <a:endParaRPr kumimoji="1" lang="en-US" altLang="ja-JP" sz="1300">
              <a:solidFill>
                <a:srgbClr val="3EAD92"/>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地域</a:t>
            </a:r>
            <a:r>
              <a:rPr kumimoji="1" lang="en-US" altLang="ja-JP" sz="1300">
                <a:solidFill>
                  <a:srgbClr val="3EAD92"/>
                </a:solidFill>
                <a:latin typeface="Trebuchet MS" panose="020B0603020202020204" pitchFamily="34" charset="0"/>
                <a:ea typeface="Meiryo UI" panose="020B0604030504040204" pitchFamily="50" charset="-128"/>
              </a:rPr>
              <a:t>Maas</a:t>
            </a:r>
            <a:r>
              <a:rPr kumimoji="1" lang="ja-JP" altLang="en-US" sz="1300">
                <a:solidFill>
                  <a:srgbClr val="3EAD92"/>
                </a:solidFill>
                <a:latin typeface="Trebuchet MS" panose="020B0603020202020204" pitchFamily="34" charset="0"/>
                <a:ea typeface="Meiryo UI" panose="020B0604030504040204" pitchFamily="50" charset="-128"/>
              </a:rPr>
              <a:t>構想の実現</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 が目指す姿の場合</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地域交通 </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鉄道、バス、オンデマンド交通</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を連携した</a:t>
            </a:r>
            <a:r>
              <a:rPr kumimoji="1" lang="en-US" altLang="ja-JP" sz="1300" err="1">
                <a:solidFill>
                  <a:srgbClr val="3EAD92"/>
                </a:solidFill>
                <a:latin typeface="Trebuchet MS" panose="020B0603020202020204" pitchFamily="34" charset="0"/>
                <a:ea typeface="Meiryo UI" panose="020B0604030504040204" pitchFamily="50" charset="-128"/>
              </a:rPr>
              <a:t>MaaS</a:t>
            </a:r>
            <a:r>
              <a:rPr kumimoji="1" lang="ja-JP" altLang="en-US" sz="1300">
                <a:solidFill>
                  <a:srgbClr val="3EAD92"/>
                </a:solidFill>
                <a:latin typeface="Trebuchet MS" panose="020B0603020202020204" pitchFamily="34" charset="0"/>
                <a:ea typeface="Meiryo UI" panose="020B0604030504040204" pitchFamily="50" charset="-128"/>
              </a:rPr>
              <a:t>の実現</a:t>
            </a:r>
            <a:endParaRPr kumimoji="1" lang="en-US" altLang="ja-JP" sz="1300">
              <a:solidFill>
                <a:srgbClr val="3EAD92"/>
              </a:solidFill>
              <a:latin typeface="Trebuchet MS" panose="020B0603020202020204" pitchFamily="34" charset="0"/>
              <a:ea typeface="Meiryo UI" panose="020B0604030504040204" pitchFamily="50" charset="-128"/>
            </a:endParaRPr>
          </a:p>
        </p:txBody>
      </p:sp>
      <p:sp>
        <p:nvSpPr>
          <p:cNvPr id="29" name="テキスト ボックス 28">
            <a:extLst>
              <a:ext uri="{FF2B5EF4-FFF2-40B4-BE49-F238E27FC236}">
                <a16:creationId xmlns:a16="http://schemas.microsoft.com/office/drawing/2014/main" id="{E3B92A87-C0E3-7AE9-F752-301D0695B011}"/>
              </a:ext>
            </a:extLst>
          </p:cNvPr>
          <p:cNvSpPr txBox="1"/>
          <p:nvPr/>
        </p:nvSpPr>
        <p:spPr>
          <a:xfrm>
            <a:off x="5762652" y="3989775"/>
            <a:ext cx="3647973" cy="2600924"/>
          </a:xfrm>
          <a:prstGeom prst="rect">
            <a:avLst/>
          </a:prstGeom>
          <a:noFill/>
          <a:ln w="12700" cap="rnd">
            <a:solidFill>
              <a:srgbClr val="FF8D36"/>
            </a:solid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49159CA0-72F5-9384-9D19-311E68553066}"/>
              </a:ext>
            </a:extLst>
          </p:cNvPr>
          <p:cNvSpPr/>
          <p:nvPr/>
        </p:nvSpPr>
        <p:spPr>
          <a:xfrm>
            <a:off x="6383971" y="3004583"/>
            <a:ext cx="3180601" cy="985192"/>
          </a:xfrm>
          <a:prstGeom prst="wedgeRectCallout">
            <a:avLst>
              <a:gd name="adj1" fmla="val -59654"/>
              <a:gd name="adj2" fmla="val -40844"/>
            </a:avLst>
          </a:prstGeom>
          <a:solidFill>
            <a:srgbClr val="EEE89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「本事業の対象とする地域課題」を今回ご提案頂くソリューションで解決することでの目指す姿を言葉で表現したものを記載すること</a:t>
            </a:r>
            <a:endParaRPr kumimoji="1" lang="en-US" altLang="ja-JP" sz="13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長期的な将来の目指す姿ではなく、ソリューションの導入で実現できるものを記載する</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72C1A598-914F-43FF-DE35-4040E24E7AD3}"/>
              </a:ext>
            </a:extLst>
          </p:cNvPr>
          <p:cNvSpPr/>
          <p:nvPr/>
        </p:nvSpPr>
        <p:spPr>
          <a:xfrm>
            <a:off x="5827256" y="4237761"/>
            <a:ext cx="3529464" cy="1990084"/>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defTabSz="742950">
              <a:buFont typeface="Trebuchet MS" panose="020B0603020202020204" pitchFamily="34" charset="0"/>
              <a:buChar char="​"/>
              <a:defRPr/>
            </a:pP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必要に応じて</a:t>
            </a:r>
            <a:r>
              <a:rPr kumimoji="1" lang="en-US" altLang="ja-JP" sz="1138">
                <a:solidFill>
                  <a:srgbClr val="575757"/>
                </a:solidFill>
                <a:latin typeface="Trebuchet MS" panose="020B0603020202020204" pitchFamily="34" charset="0"/>
                <a:ea typeface="Meiryo UI" panose="020B0604030504040204" pitchFamily="50" charset="-128"/>
              </a:rPr>
              <a:t>) </a:t>
            </a:r>
            <a:r>
              <a:rPr kumimoji="1" lang="ja-JP" altLang="en-US" sz="1138">
                <a:solidFill>
                  <a:srgbClr val="575757"/>
                </a:solidFill>
                <a:latin typeface="Trebuchet MS" panose="020B0603020202020204" pitchFamily="34" charset="0"/>
                <a:ea typeface="Meiryo UI" panose="020B0604030504040204" pitchFamily="50" charset="-128"/>
              </a:rPr>
              <a:t>視覚的にイメージできる図等を必要に応じて挿入すること</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図はなしでも問題ございません</a:t>
            </a:r>
            <a:endParaRPr kumimoji="1" lang="en-US" altLang="ja-JP" sz="1138">
              <a:solidFill>
                <a:srgbClr val="575757"/>
              </a:solidFill>
              <a:latin typeface="Trebuchet MS" panose="020B0603020202020204" pitchFamily="34" charset="0"/>
              <a:ea typeface="Meiryo UI" panose="020B0604030504040204" pitchFamily="50" charset="-128"/>
            </a:endParaRPr>
          </a:p>
          <a:p>
            <a:pPr marL="319922" lvl="1" indent="-232172" defTabSz="742950">
              <a:buClr>
                <a:srgbClr val="FE9341"/>
              </a:buClr>
              <a:buFont typeface="Arial" panose="020B0604020202020204" pitchFamily="34" charset="0"/>
              <a:buChar char="•"/>
              <a:defRPr/>
            </a:pPr>
            <a:r>
              <a:rPr kumimoji="1" lang="ja-JP" altLang="en-US" sz="1138" kern="0">
                <a:solidFill>
                  <a:srgbClr val="575757"/>
                </a:solidFill>
                <a:latin typeface="Trebuchet MS" panose="020B0603020202020204" pitchFamily="34" charset="0"/>
                <a:ea typeface="Meiryo UI" panose="020B0604030504040204" pitchFamily="50" charset="-128"/>
              </a:rPr>
              <a:t>課題が解決された状態</a:t>
            </a:r>
            <a:br>
              <a:rPr kumimoji="1" lang="en-US" altLang="ja-JP" sz="1138" kern="0">
                <a:solidFill>
                  <a:srgbClr val="575757"/>
                </a:solidFill>
                <a:latin typeface="Trebuchet MS" panose="020B0603020202020204" pitchFamily="34" charset="0"/>
                <a:ea typeface="Meiryo UI" panose="020B0604030504040204" pitchFamily="50" charset="-128"/>
              </a:rPr>
            </a:b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受益者、ステークホルダーの状況</a:t>
            </a:r>
            <a:r>
              <a:rPr kumimoji="1" lang="en-US" altLang="ja-JP" sz="1138" kern="0">
                <a:solidFill>
                  <a:srgbClr val="575757"/>
                </a:solidFill>
                <a:latin typeface="Trebuchet MS" panose="020B0603020202020204" pitchFamily="34" charset="0"/>
                <a:ea typeface="Meiryo UI" panose="020B0604030504040204" pitchFamily="50" charset="-128"/>
              </a:rPr>
              <a:t>) </a:t>
            </a:r>
          </a:p>
          <a:p>
            <a:pPr marL="319922" lvl="1" indent="-232172" defTabSz="742950">
              <a:buClr>
                <a:srgbClr val="FE9341"/>
              </a:buClr>
              <a:buFont typeface="Arial" panose="020B0604020202020204" pitchFamily="34" charset="0"/>
              <a:buChar char="•"/>
              <a:defRPr/>
            </a:pPr>
            <a:r>
              <a:rPr kumimoji="1" lang="ja-JP" altLang="en-US" sz="1138" kern="0">
                <a:solidFill>
                  <a:srgbClr val="575757"/>
                </a:solidFill>
                <a:latin typeface="Trebuchet MS" panose="020B0603020202020204" pitchFamily="34" charset="0"/>
                <a:ea typeface="Meiryo UI" panose="020B0604030504040204" pitchFamily="50" charset="-128"/>
              </a:rPr>
              <a:t>ソリューションの展開状況 </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実装後</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その後のフェーズも含めたもの</a:t>
            </a:r>
            <a:r>
              <a:rPr kumimoji="1" lang="en-US" altLang="ja-JP" sz="1138" kern="0">
                <a:solidFill>
                  <a:srgbClr val="575757"/>
                </a:solidFill>
                <a:latin typeface="Trebuchet MS" panose="020B0603020202020204" pitchFamily="34" charset="0"/>
                <a:ea typeface="Meiryo UI" panose="020B0604030504040204" pitchFamily="50" charset="-128"/>
              </a:rPr>
              <a:t>)</a:t>
            </a:r>
          </a:p>
          <a:p>
            <a:pPr marL="319922" lvl="1" indent="-232172" defTabSz="742950">
              <a:buClr>
                <a:srgbClr val="FE9341"/>
              </a:buClr>
              <a:buFont typeface="Arial" panose="020B0604020202020204" pitchFamily="34" charset="0"/>
              <a:buChar char="•"/>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CAA536B9-4FDF-10F0-2507-6D8EA752B2CB}"/>
              </a:ext>
            </a:extLst>
          </p:cNvPr>
          <p:cNvSpPr txBox="1"/>
          <p:nvPr/>
        </p:nvSpPr>
        <p:spPr>
          <a:xfrm>
            <a:off x="5762652" y="1064072"/>
            <a:ext cx="364797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300"/>
              <a:t>目指す姿</a:t>
            </a:r>
            <a:endParaRPr lang="en-US" altLang="ja-JP" sz="1300"/>
          </a:p>
        </p:txBody>
      </p:sp>
      <p:sp>
        <p:nvSpPr>
          <p:cNvPr id="17" name="テキスト ボックス 42">
            <a:extLst>
              <a:ext uri="{FF2B5EF4-FFF2-40B4-BE49-F238E27FC236}">
                <a16:creationId xmlns:a16="http://schemas.microsoft.com/office/drawing/2014/main" id="{6CB4EB90-1FBE-F62D-C4C0-623A73EBD8FF}"/>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Tree>
    <p:extLst>
      <p:ext uri="{BB962C8B-B14F-4D97-AF65-F5344CB8AC3E}">
        <p14:creationId xmlns:p14="http://schemas.microsoft.com/office/powerpoint/2010/main" val="1021028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55817890"/>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5" imgW="395" imgH="396" progId="TCLayout.ActiveDocument.1">
                  <p:embed/>
                </p:oleObj>
              </mc:Choice>
              <mc:Fallback>
                <p:oleObj name="think-cell Slide" r:id="rId5"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6"/>
                      <a:stretch>
                        <a:fillRect/>
                      </a:stretch>
                    </p:blipFill>
                    <p:spPr>
                      <a:xfrm>
                        <a:off x="1290" y="644228"/>
                        <a:ext cx="1290" cy="1290"/>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653B5CBE-BC40-3C90-6EC5-19A1920E2A1A}"/>
              </a:ext>
            </a:extLst>
          </p:cNvPr>
          <p:cNvSpPr/>
          <p:nvPr/>
        </p:nvSpPr>
        <p:spPr>
          <a:xfrm>
            <a:off x="3508518" y="386605"/>
            <a:ext cx="3903492" cy="563078"/>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本実証において、複数のソリューションを組み合わせる場合、</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ソリューションごとに頁を分けて記載すること</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3" name="Textfeld 1">
            <a:extLst>
              <a:ext uri="{FF2B5EF4-FFF2-40B4-BE49-F238E27FC236}">
                <a16:creationId xmlns:a16="http://schemas.microsoft.com/office/drawing/2014/main" id="{033B3554-6F15-781E-2A2A-DC8EA3385565}"/>
              </a:ext>
            </a:extLst>
          </p:cNvPr>
          <p:cNvSpPr txBox="1"/>
          <p:nvPr>
            <p:custDataLst>
              <p:tags r:id="rId2"/>
            </p:custDataLst>
          </p:nvPr>
        </p:nvSpPr>
        <p:spPr>
          <a:xfrm>
            <a:off x="122489" y="977654"/>
            <a:ext cx="4759692" cy="315402"/>
          </a:xfrm>
          <a:prstGeom prst="rect">
            <a:avLst/>
          </a:prstGeom>
          <a:solidFill>
            <a:schemeClr val="tx2"/>
          </a:solidFill>
        </p:spPr>
        <p:txBody>
          <a:bodyPr vert="horz" wrap="square" lIns="29250" tIns="29250" rIns="29250" bIns="29250" rtlCol="0" anchor="b">
            <a:noAutofit/>
          </a:bodyPr>
          <a:lstStyle/>
          <a:p>
            <a:pPr defTabSz="742950" eaLnBrk="0" hangingPunct="0">
              <a:defRPr/>
            </a:pPr>
            <a:r>
              <a:rPr lang="ja-JP" altLang="en-US" sz="1200">
                <a:solidFill>
                  <a:prstClr val="white"/>
                </a:solidFill>
                <a:latin typeface="Trebuchet MS" panose="020B0603020202020204" pitchFamily="34" charset="0"/>
                <a:ea typeface="Meiryo UI" panose="020B0604030504040204" pitchFamily="50" charset="-128"/>
              </a:rPr>
              <a:t>ソリューションの概要</a:t>
            </a:r>
          </a:p>
        </p:txBody>
      </p:sp>
      <p:sp>
        <p:nvSpPr>
          <p:cNvPr id="25" name="Rectangle 2">
            <a:extLst>
              <a:ext uri="{FF2B5EF4-FFF2-40B4-BE49-F238E27FC236}">
                <a16:creationId xmlns:a16="http://schemas.microsoft.com/office/drawing/2014/main" id="{8BFA4A65-96F3-E85E-23DB-966E810332F7}"/>
              </a:ext>
            </a:extLst>
          </p:cNvPr>
          <p:cNvSpPr/>
          <p:nvPr/>
        </p:nvSpPr>
        <p:spPr>
          <a:xfrm>
            <a:off x="284690" y="1873815"/>
            <a:ext cx="4341683" cy="1583400"/>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4295" tIns="37148" rIns="74295" bIns="37148" rtlCol="0" anchor="ctr">
            <a:noAutofit/>
          </a:bodyPr>
          <a:lstStyle/>
          <a:p>
            <a:pPr defTabSz="742950">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ソリューションの概要を出来る限り詳細に記載すること</a:t>
            </a:r>
            <a:br>
              <a:rPr kumimoji="1" lang="en-US" altLang="ja-JP" sz="1200">
                <a:solidFill>
                  <a:srgbClr val="575757"/>
                </a:solidFill>
                <a:latin typeface="Trebuchet MS" panose="020B0603020202020204" pitchFamily="34" charset="0"/>
                <a:ea typeface="Meiryo UI" panose="020B0604030504040204" pitchFamily="50" charset="-128"/>
              </a:rPr>
            </a:br>
            <a:r>
              <a:rPr kumimoji="1" lang="en-US" altLang="ja-JP" sz="1200">
                <a:solidFill>
                  <a:srgbClr val="575757"/>
                </a:solidFill>
                <a:latin typeface="Trebuchet MS" panose="020B0603020202020204" pitchFamily="34" charset="0"/>
                <a:ea typeface="Meiryo UI" panose="020B0604030504040204" pitchFamily="50" charset="-128"/>
              </a:rPr>
              <a:t> (</a:t>
            </a:r>
            <a:r>
              <a:rPr kumimoji="1" lang="ja-JP" altLang="en-US" sz="1200">
                <a:solidFill>
                  <a:srgbClr val="575757"/>
                </a:solidFill>
                <a:latin typeface="Trebuchet MS" panose="020B0603020202020204" pitchFamily="34" charset="0"/>
                <a:ea typeface="Meiryo UI" panose="020B0604030504040204" pitchFamily="50" charset="-128"/>
              </a:rPr>
              <a:t>以下の内容を含めること</a:t>
            </a:r>
            <a:r>
              <a:rPr kumimoji="1" lang="en-US" altLang="ja-JP" sz="1200">
                <a:solidFill>
                  <a:srgbClr val="575757"/>
                </a:solidFill>
                <a:latin typeface="Trebuchet MS" panose="020B0603020202020204" pitchFamily="34" charset="0"/>
                <a:ea typeface="Meiryo UI" panose="020B0604030504040204" pitchFamily="50" charset="-128"/>
              </a:rPr>
              <a:t>) </a:t>
            </a: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デジタル技術の内容</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主要機器、無線通信技術等の通信インフラ</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受益者等のステークホルダー、運用主体、展開先など</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5" name="Rectangle 25">
            <a:extLst>
              <a:ext uri="{FF2B5EF4-FFF2-40B4-BE49-F238E27FC236}">
                <a16:creationId xmlns:a16="http://schemas.microsoft.com/office/drawing/2014/main" id="{85A15B32-119C-A8A5-353B-ABE6291D5DFC}"/>
              </a:ext>
            </a:extLst>
          </p:cNvPr>
          <p:cNvSpPr/>
          <p:nvPr/>
        </p:nvSpPr>
        <p:spPr>
          <a:xfrm>
            <a:off x="122489" y="977654"/>
            <a:ext cx="4759692" cy="5476853"/>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24" name="Rectangle 2">
            <a:extLst>
              <a:ext uri="{FF2B5EF4-FFF2-40B4-BE49-F238E27FC236}">
                <a16:creationId xmlns:a16="http://schemas.microsoft.com/office/drawing/2014/main" id="{5F3A6585-A065-6B86-554B-9161D2A701F3}"/>
              </a:ext>
            </a:extLst>
          </p:cNvPr>
          <p:cNvSpPr/>
          <p:nvPr/>
        </p:nvSpPr>
        <p:spPr>
          <a:xfrm>
            <a:off x="123057" y="1343579"/>
            <a:ext cx="4759618" cy="5102929"/>
          </a:xfrm>
          <a:prstGeom prst="rect">
            <a:avLst/>
          </a:prstGeom>
          <a:noFill/>
          <a:ln w="9525" cap="flat" cmpd="sng" algn="ctr">
            <a:no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73125" tIns="29250" rIns="73125" bIns="29250" rtlCol="0" anchor="t"/>
          <a:lstStyle/>
          <a:p>
            <a:pPr defTabSz="742950">
              <a:buFont typeface="Trebuchet MS" panose="020B0603020202020204" pitchFamily="34" charset="0"/>
              <a:buChar char="​"/>
              <a:defRPr/>
            </a:pPr>
            <a:r>
              <a:rPr kumimoji="1" lang="en-US" altLang="ja-JP" sz="1200" kern="0">
                <a:solidFill>
                  <a:srgbClr val="575757"/>
                </a:solidFill>
                <a:latin typeface="Trebuchet MS" panose="020B0603020202020204" pitchFamily="34" charset="0"/>
                <a:ea typeface="Meiryo UI" panose="020B0604030504040204" pitchFamily="50" charset="-128"/>
              </a:rPr>
              <a:t>XX</a:t>
            </a:r>
          </a:p>
        </p:txBody>
      </p:sp>
      <p:sp>
        <p:nvSpPr>
          <p:cNvPr id="5" name="Rectangle 2">
            <a:extLst>
              <a:ext uri="{FF2B5EF4-FFF2-40B4-BE49-F238E27FC236}">
                <a16:creationId xmlns:a16="http://schemas.microsoft.com/office/drawing/2014/main" id="{062A89E5-C18D-FA15-B729-BE7C892F0228}"/>
              </a:ext>
            </a:extLst>
          </p:cNvPr>
          <p:cNvSpPr/>
          <p:nvPr/>
        </p:nvSpPr>
        <p:spPr>
          <a:xfrm>
            <a:off x="284690" y="3968123"/>
            <a:ext cx="4341683" cy="2293786"/>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4295" tIns="37148" rIns="74295" bIns="37148" rtlCol="0" anchor="ctr">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必要に応じて</a:t>
            </a:r>
            <a:r>
              <a:rPr kumimoji="1" lang="en-US" altLang="ja-JP" sz="1200">
                <a:solidFill>
                  <a:srgbClr val="575757"/>
                </a:solidFill>
                <a:latin typeface="Trebuchet MS" panose="020B0603020202020204" pitchFamily="34" charset="0"/>
                <a:ea typeface="Meiryo UI" panose="020B0604030504040204" pitchFamily="50" charset="-128"/>
              </a:rPr>
              <a:t>) </a:t>
            </a:r>
            <a:r>
              <a:rPr kumimoji="1" lang="ja-JP" altLang="en-US" sz="1200">
                <a:solidFill>
                  <a:srgbClr val="575757"/>
                </a:solidFill>
                <a:latin typeface="Trebuchet MS" panose="020B0603020202020204" pitchFamily="34" charset="0"/>
                <a:ea typeface="Meiryo UI" panose="020B0604030504040204" pitchFamily="50" charset="-128"/>
              </a:rPr>
              <a:t>上記を視覚的にイメージできる図等を必要に応じて挿入すること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図はなしでも問題ございません</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28" name="タイトル 26">
            <a:extLst>
              <a:ext uri="{FF2B5EF4-FFF2-40B4-BE49-F238E27FC236}">
                <a16:creationId xmlns:a16="http://schemas.microsoft.com/office/drawing/2014/main" id="{2CE02807-1587-4BB8-BDF9-78E1DD9787AF}"/>
              </a:ext>
            </a:extLst>
          </p:cNvPr>
          <p:cNvSpPr txBox="1">
            <a:spLocks/>
          </p:cNvSpPr>
          <p:nvPr/>
        </p:nvSpPr>
        <p:spPr>
          <a:xfrm>
            <a:off x="199844" y="641858"/>
            <a:ext cx="8883347" cy="270074"/>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ソリューションの概要</a:t>
            </a:r>
            <a:endParaRPr kumimoji="1" lang="en-US" altLang="ja-JP">
              <a:solidFill>
                <a:srgbClr val="FE9341"/>
              </a:solidFill>
              <a:latin typeface="Trebuchet MS" panose="020B0603020202020204" pitchFamily="34" charset="0"/>
              <a:ea typeface="Meiryo UI" panose="020B0604030504040204" pitchFamily="50" charset="-128"/>
            </a:endParaRPr>
          </a:p>
        </p:txBody>
      </p:sp>
      <p:sp>
        <p:nvSpPr>
          <p:cNvPr id="30" name="テキスト ボックス 42">
            <a:extLst>
              <a:ext uri="{FF2B5EF4-FFF2-40B4-BE49-F238E27FC236}">
                <a16:creationId xmlns:a16="http://schemas.microsoft.com/office/drawing/2014/main" id="{05E640B0-EC30-4B92-85A6-E2A1C67F23B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7" name="テキスト ボックス 6">
            <a:extLst>
              <a:ext uri="{FF2B5EF4-FFF2-40B4-BE49-F238E27FC236}">
                <a16:creationId xmlns:a16="http://schemas.microsoft.com/office/drawing/2014/main" id="{485492F0-69BC-C692-F3E9-CB1F8932666B}"/>
              </a:ext>
            </a:extLst>
          </p:cNvPr>
          <p:cNvSpPr txBox="1"/>
          <p:nvPr/>
        </p:nvSpPr>
        <p:spPr>
          <a:xfrm>
            <a:off x="5320349" y="1579990"/>
            <a:ext cx="3762842" cy="3984743"/>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市内を運行しているバス会社の減便・路線数の減少が</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続いており、免許を持たない高齢者の多くは、自宅から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バス停留所まで徒歩ではアクセスが困難で、タクシー利用や近隣住民の好意に頼って外出している状況にある。</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この状況を解消するためには、事前予約制のオンデマンド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形式で運行する、比較的廉価に利用できるバスによって、</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自宅からほぼ歩かずに目的地への足を確保することで、</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課題の解決が可能となる。</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8" name="Textfeld 1">
            <a:extLst>
              <a:ext uri="{FF2B5EF4-FFF2-40B4-BE49-F238E27FC236}">
                <a16:creationId xmlns:a16="http://schemas.microsoft.com/office/drawing/2014/main" id="{613015B9-8487-3A99-B463-F9EE4843544B}"/>
              </a:ext>
            </a:extLst>
          </p:cNvPr>
          <p:cNvSpPr txBox="1"/>
          <p:nvPr>
            <p:custDataLst>
              <p:tags r:id="rId3"/>
            </p:custDataLst>
          </p:nvPr>
        </p:nvSpPr>
        <p:spPr>
          <a:xfrm>
            <a:off x="5320349" y="972238"/>
            <a:ext cx="3762842"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課題解決への有効性</a:t>
            </a:r>
          </a:p>
        </p:txBody>
      </p:sp>
      <p:sp>
        <p:nvSpPr>
          <p:cNvPr id="10" name="Rectangle 2">
            <a:extLst>
              <a:ext uri="{FF2B5EF4-FFF2-40B4-BE49-F238E27FC236}">
                <a16:creationId xmlns:a16="http://schemas.microsoft.com/office/drawing/2014/main" id="{AE043E07-6740-5D58-ECF4-F07A08BA38F0}"/>
              </a:ext>
            </a:extLst>
          </p:cNvPr>
          <p:cNvSpPr/>
          <p:nvPr/>
        </p:nvSpPr>
        <p:spPr>
          <a:xfrm>
            <a:off x="5412308" y="3968124"/>
            <a:ext cx="3578925" cy="2293786"/>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課題の解決手段として採用するソリューションが</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有効であると考えられる理由を記載すること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1" name="Rectangle 25">
            <a:extLst>
              <a:ext uri="{FF2B5EF4-FFF2-40B4-BE49-F238E27FC236}">
                <a16:creationId xmlns:a16="http://schemas.microsoft.com/office/drawing/2014/main" id="{B951AABC-AC59-AC4C-9913-7F1243348EF1}"/>
              </a:ext>
            </a:extLst>
          </p:cNvPr>
          <p:cNvSpPr/>
          <p:nvPr/>
        </p:nvSpPr>
        <p:spPr>
          <a:xfrm>
            <a:off x="5320349" y="972237"/>
            <a:ext cx="3762842" cy="5482269"/>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2" name="Rectangle 217">
            <a:extLst>
              <a:ext uri="{FF2B5EF4-FFF2-40B4-BE49-F238E27FC236}">
                <a16:creationId xmlns:a16="http://schemas.microsoft.com/office/drawing/2014/main" id="{6275E32F-C19D-F208-6C0C-703CF695826B}"/>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4934096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778926244"/>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395" imgH="396" progId="TCLayout.ActiveDocument.1">
                  <p:embed/>
                </p:oleObj>
              </mc:Choice>
              <mc:Fallback>
                <p:oleObj name="think-cell Slide" r:id="rId7"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grpSp>
        <p:nvGrpSpPr>
          <p:cNvPr id="12" name="グループ化 11">
            <a:extLst>
              <a:ext uri="{FF2B5EF4-FFF2-40B4-BE49-F238E27FC236}">
                <a16:creationId xmlns:a16="http://schemas.microsoft.com/office/drawing/2014/main" id="{89A9839D-B808-FE11-C94E-640C19F951BD}"/>
              </a:ext>
            </a:extLst>
          </p:cNvPr>
          <p:cNvGrpSpPr/>
          <p:nvPr/>
        </p:nvGrpSpPr>
        <p:grpSpPr>
          <a:xfrm>
            <a:off x="5811064" y="1444721"/>
            <a:ext cx="3866123" cy="279251"/>
            <a:chOff x="7081671" y="923152"/>
            <a:chExt cx="4481677" cy="294302"/>
          </a:xfrm>
        </p:grpSpPr>
        <p:sp>
          <p:nvSpPr>
            <p:cNvPr id="7" name="Rectangle 82">
              <a:extLst>
                <a:ext uri="{FF2B5EF4-FFF2-40B4-BE49-F238E27FC236}">
                  <a16:creationId xmlns:a16="http://schemas.microsoft.com/office/drawing/2014/main" id="{2E464951-4593-2796-3A5E-D87679B72CB7}"/>
                </a:ext>
              </a:extLst>
            </p:cNvPr>
            <p:cNvSpPr/>
            <p:nvPr/>
          </p:nvSpPr>
          <p:spPr>
            <a:xfrm>
              <a:off x="7081671" y="923152"/>
              <a:ext cx="736388" cy="294302"/>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ｿﾘｭｰｼｮﾝ</a:t>
              </a:r>
              <a:endParaRPr kumimoji="1"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9" name="Rectangle 43">
              <a:extLst>
                <a:ext uri="{FF2B5EF4-FFF2-40B4-BE49-F238E27FC236}">
                  <a16:creationId xmlns:a16="http://schemas.microsoft.com/office/drawing/2014/main" id="{51A383BC-92BB-F98C-2886-85AD6D74D8E8}"/>
                </a:ext>
              </a:extLst>
            </p:cNvPr>
            <p:cNvSpPr/>
            <p:nvPr/>
          </p:nvSpPr>
          <p:spPr>
            <a:xfrm>
              <a:off x="7817893" y="923152"/>
              <a:ext cx="3745455" cy="294302"/>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a:t>
              </a:r>
            </a:p>
          </p:txBody>
        </p:sp>
      </p:grpSp>
      <p:sp>
        <p:nvSpPr>
          <p:cNvPr id="17" name="タイトル 16">
            <a:extLst>
              <a:ext uri="{FF2B5EF4-FFF2-40B4-BE49-F238E27FC236}">
                <a16:creationId xmlns:a16="http://schemas.microsoft.com/office/drawing/2014/main" id="{74F022F7-4A87-400B-8891-07BB5C8EC1E7}"/>
              </a:ext>
            </a:extLst>
          </p:cNvPr>
          <p:cNvSpPr>
            <a:spLocks noGrp="1"/>
          </p:cNvSpPr>
          <p:nvPr>
            <p:ph type="title"/>
          </p:nvPr>
        </p:nvSpPr>
        <p:spPr>
          <a:xfrm>
            <a:off x="511875" y="622801"/>
            <a:ext cx="8883347" cy="450123"/>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ソリューション等の採用理由</a:t>
            </a:r>
            <a:br>
              <a:rPr kumimoji="1" lang="en-US" altLang="ja-JP">
                <a:solidFill>
                  <a:srgbClr val="FE9341"/>
                </a:solidFill>
                <a:latin typeface="Trebuchet MS" panose="020B0603020202020204" pitchFamily="34" charset="0"/>
                <a:ea typeface="Meiryo UI" panose="020B0604030504040204" pitchFamily="50" charset="-128"/>
              </a:rPr>
            </a:br>
            <a:r>
              <a:rPr kumimoji="1" lang="en-US" altLang="ja-JP" sz="1300">
                <a:solidFill>
                  <a:srgbClr val="575757"/>
                </a:solidFill>
                <a:latin typeface="Trebuchet MS" panose="020B0603020202020204" pitchFamily="34" charset="0"/>
                <a:ea typeface="Meiryo UI" panose="020B0604030504040204" pitchFamily="50" charset="-128"/>
              </a:rPr>
              <a:t>a.</a:t>
            </a:r>
            <a:r>
              <a:rPr kumimoji="1" lang="ja-JP" altLang="en-US" sz="1300">
                <a:solidFill>
                  <a:srgbClr val="575757"/>
                </a:solidFill>
                <a:latin typeface="Trebuchet MS" panose="020B0603020202020204" pitchFamily="34" charset="0"/>
                <a:ea typeface="Meiryo UI" panose="020B0604030504040204" pitchFamily="50" charset="-128"/>
              </a:rPr>
              <a:t>他ソリューションに対する優位性・新規性</a:t>
            </a:r>
            <a:endParaRPr lang="ja-JP" altLang="en-US"/>
          </a:p>
        </p:txBody>
      </p:sp>
      <p:sp>
        <p:nvSpPr>
          <p:cNvPr id="48" name="テキスト ボックス 42">
            <a:extLst>
              <a:ext uri="{FF2B5EF4-FFF2-40B4-BE49-F238E27FC236}">
                <a16:creationId xmlns:a16="http://schemas.microsoft.com/office/drawing/2014/main" id="{ACF587B3-EC87-4B9E-9339-447B62AF34D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49" name="Rectangle 217">
            <a:extLst>
              <a:ext uri="{FF2B5EF4-FFF2-40B4-BE49-F238E27FC236}">
                <a16:creationId xmlns:a16="http://schemas.microsoft.com/office/drawing/2014/main" id="{7607B0EE-4C85-4240-9DCE-820F3D3203F2}"/>
              </a:ext>
            </a:extLst>
          </p:cNvPr>
          <p:cNvSpPr/>
          <p:nvPr/>
        </p:nvSpPr>
        <p:spPr>
          <a:xfrm>
            <a:off x="199844" y="0"/>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8" name="Rectangle 217">
            <a:extLst>
              <a:ext uri="{FF2B5EF4-FFF2-40B4-BE49-F238E27FC236}">
                <a16:creationId xmlns:a16="http://schemas.microsoft.com/office/drawing/2014/main" id="{4DE1162D-7F4F-CCF2-BFA2-8EFDA1992D7C}"/>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評価の観点：ソリューションの先進性・新規性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B6103A71-4816-F854-1502-7E6FDDCD9264}"/>
              </a:ext>
            </a:extLst>
          </p:cNvPr>
          <p:cNvGrpSpPr/>
          <p:nvPr/>
        </p:nvGrpSpPr>
        <p:grpSpPr>
          <a:xfrm>
            <a:off x="449207" y="1808265"/>
            <a:ext cx="8946015" cy="4592496"/>
            <a:chOff x="449207" y="1820791"/>
            <a:chExt cx="7596124" cy="4592496"/>
          </a:xfrm>
        </p:grpSpPr>
        <p:sp>
          <p:nvSpPr>
            <p:cNvPr id="44" name="Textfeld 1">
              <a:extLst>
                <a:ext uri="{FF2B5EF4-FFF2-40B4-BE49-F238E27FC236}">
                  <a16:creationId xmlns:a16="http://schemas.microsoft.com/office/drawing/2014/main" id="{E1FA1F78-D73D-78DA-72F5-78D107A404D9}"/>
                </a:ext>
              </a:extLst>
            </p:cNvPr>
            <p:cNvSpPr txBox="1"/>
            <p:nvPr>
              <p:custDataLst>
                <p:tags r:id="rId2"/>
              </p:custDataLst>
            </p:nvPr>
          </p:nvSpPr>
          <p:spPr>
            <a:xfrm>
              <a:off x="5052166" y="1820791"/>
              <a:ext cx="2881260"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他ソリューションに対する新規性の比較</a:t>
              </a:r>
            </a:p>
          </p:txBody>
        </p:sp>
        <p:sp>
          <p:nvSpPr>
            <p:cNvPr id="66" name="テキスト ボックス 65">
              <a:extLst>
                <a:ext uri="{FF2B5EF4-FFF2-40B4-BE49-F238E27FC236}">
                  <a16:creationId xmlns:a16="http://schemas.microsoft.com/office/drawing/2014/main" id="{A539C1C4-43CF-C79A-7B06-AA462842B8F7}"/>
                </a:ext>
              </a:extLst>
            </p:cNvPr>
            <p:cNvSpPr txBox="1"/>
            <p:nvPr/>
          </p:nvSpPr>
          <p:spPr>
            <a:xfrm>
              <a:off x="5052165" y="2100043"/>
              <a:ext cx="2881260"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0" marR="0" lvl="1" indent="0" algn="l" defTabSz="914400" rtl="0" eaLnBrk="1" fontAlgn="auto" latinLnBrk="0" hangingPunct="1">
                <a:lnSpc>
                  <a:spcPct val="100000"/>
                </a:lnSpc>
                <a:spcBef>
                  <a:spcPts val="0"/>
                </a:spcBef>
                <a:spcAft>
                  <a:spcPts val="0"/>
                </a:spcAft>
                <a:buClr>
                  <a:srgbClr val="FF8222"/>
                </a:buClr>
                <a:buSzTx/>
                <a:buFontTx/>
                <a:buNone/>
                <a:tabLst/>
                <a:defRPr/>
              </a:pPr>
              <a:r>
                <a:rPr kumimoji="1" lang="ja-JP" altLang="en-US"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本実証で予定しているオンデマンドバスは、域内で社会福祉協議会が主体となって運行している福祉介護施設への送迎バスとの共同送迎という形をとるのは、日本で</a:t>
              </a:r>
              <a:r>
                <a:rPr kumimoji="1" lang="en-US" altLang="ja-JP"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事例目で新規性がある。単なるオンデマンド交通ではなく、他の移動との重ね掛けという形式をとることで、送迎車両や職員の工数削減が可能という点で先進性がある。</a:t>
              </a:r>
              <a:endParaRPr kumimoji="1" lang="en-US" altLang="ja-JP"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13" name="Rectangle 2">
              <a:extLst>
                <a:ext uri="{FF2B5EF4-FFF2-40B4-BE49-F238E27FC236}">
                  <a16:creationId xmlns:a16="http://schemas.microsoft.com/office/drawing/2014/main" id="{733B9EA3-7819-1F89-17D0-652985494E46}"/>
                </a:ext>
              </a:extLst>
            </p:cNvPr>
            <p:cNvSpPr/>
            <p:nvPr/>
          </p:nvSpPr>
          <p:spPr>
            <a:xfrm>
              <a:off x="5120551" y="5254111"/>
              <a:ext cx="2924780"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他ソリューションと比較した際に、</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本取組の新規性を記載してください</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また、これまでの取組で類似の</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ソリューションを使用している場合、</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本実証との差分を記載すること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15" name="Textfeld 1">
              <a:extLst>
                <a:ext uri="{FF2B5EF4-FFF2-40B4-BE49-F238E27FC236}">
                  <a16:creationId xmlns:a16="http://schemas.microsoft.com/office/drawing/2014/main" id="{43875C3C-7FA8-DB26-657C-82D6D8D64C94}"/>
                </a:ext>
              </a:extLst>
            </p:cNvPr>
            <p:cNvSpPr txBox="1"/>
            <p:nvPr>
              <p:custDataLst>
                <p:tags r:id="rId3"/>
              </p:custDataLst>
            </p:nvPr>
          </p:nvSpPr>
          <p:spPr>
            <a:xfrm>
              <a:off x="2058998" y="1820791"/>
              <a:ext cx="2881260"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他ソリューションに対する優位性の比較</a:t>
              </a:r>
            </a:p>
          </p:txBody>
        </p:sp>
        <p:sp>
          <p:nvSpPr>
            <p:cNvPr id="16" name="テキスト ボックス 15">
              <a:extLst>
                <a:ext uri="{FF2B5EF4-FFF2-40B4-BE49-F238E27FC236}">
                  <a16:creationId xmlns:a16="http://schemas.microsoft.com/office/drawing/2014/main" id="{8E019CF7-0681-9301-2C85-8B5804736292}"/>
                </a:ext>
              </a:extLst>
            </p:cNvPr>
            <p:cNvSpPr txBox="1"/>
            <p:nvPr/>
          </p:nvSpPr>
          <p:spPr>
            <a:xfrm>
              <a:off x="2058999" y="2100043"/>
              <a:ext cx="2881260"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定時・定路線での運行形態では、</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面積の広い</a:t>
              </a:r>
              <a:r>
                <a:rPr kumimoji="1" lang="en-US" altLang="ja-JP" sz="1200">
                  <a:solidFill>
                    <a:srgbClr val="3EAD92"/>
                  </a:solidFill>
                  <a:latin typeface="Trebuchet MS" panose="020B0603020202020204" pitchFamily="34" charset="0"/>
                  <a:ea typeface="Meiryo UI" panose="020B0604030504040204" pitchFamily="50" charset="-128"/>
                </a:rPr>
                <a:t>xxx</a:t>
              </a:r>
              <a:r>
                <a:rPr kumimoji="1" lang="ja-JP" altLang="en-US" sz="1200">
                  <a:solidFill>
                    <a:srgbClr val="3EAD92"/>
                  </a:solidFill>
                  <a:latin typeface="Trebuchet MS" panose="020B0603020202020204" pitchFamily="34" charset="0"/>
                  <a:ea typeface="Meiryo UI" panose="020B0604030504040204" pitchFamily="50" charset="-128"/>
                </a:rPr>
                <a:t>市では、バス停までの距離が遠く、目的地への移動に時間がかかり、運行本数も多くは確保することが困難であるため、高齢者にとっての利便性が上がるとは言い難い。</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停留所を集落内に多数設置し、予約があったところから最短経路で目的地に立ち寄る運行形式とすることで、バス停へのアクセスや、希望する時間の利用、目的地への到達時間などで利便性を向上できる。</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3EAD92"/>
                </a:solidFill>
                <a:latin typeface="Trebuchet MS" panose="020B0603020202020204" pitchFamily="34" charset="0"/>
              </a:endParaRPr>
            </a:p>
          </p:txBody>
        </p:sp>
        <p:sp>
          <p:nvSpPr>
            <p:cNvPr id="18" name="テキスト ボックス 65">
              <a:extLst>
                <a:ext uri="{FF2B5EF4-FFF2-40B4-BE49-F238E27FC236}">
                  <a16:creationId xmlns:a16="http://schemas.microsoft.com/office/drawing/2014/main" id="{1741DD6B-AE8E-3ADB-6DBB-AF60F77A94AC}"/>
                </a:ext>
              </a:extLst>
            </p:cNvPr>
            <p:cNvSpPr txBox="1"/>
            <p:nvPr/>
          </p:nvSpPr>
          <p:spPr>
            <a:xfrm>
              <a:off x="449209" y="2100043"/>
              <a:ext cx="1497881"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定時定路線の</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コミュニティバス</a:t>
              </a:r>
              <a:endParaRPr kumimoji="1" lang="en-US" sz="1200">
                <a:solidFill>
                  <a:srgbClr val="575757"/>
                </a:solidFill>
                <a:latin typeface="Trebuchet MS" panose="020B0603020202020204" pitchFamily="34" charset="0"/>
              </a:endParaRPr>
            </a:p>
          </p:txBody>
        </p:sp>
        <p:sp>
          <p:nvSpPr>
            <p:cNvPr id="21" name="Rectangle 2">
              <a:extLst>
                <a:ext uri="{FF2B5EF4-FFF2-40B4-BE49-F238E27FC236}">
                  <a16:creationId xmlns:a16="http://schemas.microsoft.com/office/drawing/2014/main" id="{9CF57E3C-8253-EE5D-2047-8843EC58E7B8}"/>
                </a:ext>
              </a:extLst>
            </p:cNvPr>
            <p:cNvSpPr/>
            <p:nvPr/>
          </p:nvSpPr>
          <p:spPr>
            <a:xfrm>
              <a:off x="2127385" y="5254111"/>
              <a:ext cx="2924780"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他ソリューションと比較した際に、</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本取組の優位性を記載してください</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また、これまでの取組で類似の</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ソリューションを使用している場合、</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本実証との差分を記載すること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24" name="Rectangle 2">
              <a:extLst>
                <a:ext uri="{FF2B5EF4-FFF2-40B4-BE49-F238E27FC236}">
                  <a16:creationId xmlns:a16="http://schemas.microsoft.com/office/drawing/2014/main" id="{E53E97EF-C8A9-BA8D-28C6-08F7D4CC18BA}"/>
                </a:ext>
              </a:extLst>
            </p:cNvPr>
            <p:cNvSpPr/>
            <p:nvPr/>
          </p:nvSpPr>
          <p:spPr>
            <a:xfrm>
              <a:off x="484762" y="5254111"/>
              <a:ext cx="1426776"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比較対象となる</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b="1" u="sng">
                  <a:solidFill>
                    <a:srgbClr val="575757"/>
                  </a:solidFill>
                  <a:latin typeface="Trebuchet MS" panose="020B0603020202020204" pitchFamily="34" charset="0"/>
                  <a:ea typeface="Meiryo UI" panose="020B0604030504040204" pitchFamily="50" charset="-128"/>
                </a:rPr>
                <a:t>類似の他ソリュー</a:t>
              </a:r>
              <a:br>
                <a:rPr kumimoji="1" lang="en-US" altLang="ja-JP" sz="1200" b="1" u="sng">
                  <a:solidFill>
                    <a:srgbClr val="575757"/>
                  </a:solidFill>
                  <a:latin typeface="Trebuchet MS" panose="020B0603020202020204" pitchFamily="34" charset="0"/>
                  <a:ea typeface="Meiryo UI" panose="020B0604030504040204" pitchFamily="50" charset="-128"/>
                </a:rPr>
              </a:br>
              <a:r>
                <a:rPr kumimoji="1" lang="ja-JP" altLang="en-US" sz="1200" b="1" u="sng">
                  <a:solidFill>
                    <a:srgbClr val="575757"/>
                  </a:solidFill>
                  <a:latin typeface="Trebuchet MS" panose="020B0603020202020204" pitchFamily="34" charset="0"/>
                  <a:ea typeface="Meiryo UI" panose="020B0604030504040204" pitchFamily="50" charset="-128"/>
                </a:rPr>
                <a:t>ション</a:t>
              </a:r>
              <a:r>
                <a:rPr kumimoji="1" lang="ja-JP" altLang="en-US" sz="1200">
                  <a:solidFill>
                    <a:srgbClr val="575757"/>
                  </a:solidFill>
                  <a:latin typeface="Trebuchet MS" panose="020B0603020202020204" pitchFamily="34" charset="0"/>
                  <a:ea typeface="Meiryo UI" panose="020B0604030504040204" pitchFamily="50" charset="-128"/>
                </a:rPr>
                <a:t>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 本実証ので活用するソリューション</a:t>
              </a:r>
              <a:r>
                <a:rPr kumimoji="1" lang="en-US" altLang="ja-JP" sz="1200">
                  <a:solidFill>
                    <a:srgbClr val="575757"/>
                  </a:solidFill>
                  <a:latin typeface="Trebuchet MS" panose="020B0603020202020204" pitchFamily="34" charset="0"/>
                  <a:ea typeface="Meiryo UI" panose="020B0604030504040204" pitchFamily="50" charset="-128"/>
                </a:rPr>
                <a:t>)</a:t>
              </a:r>
            </a:p>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5" name="Rectangle 25">
              <a:extLst>
                <a:ext uri="{FF2B5EF4-FFF2-40B4-BE49-F238E27FC236}">
                  <a16:creationId xmlns:a16="http://schemas.microsoft.com/office/drawing/2014/main" id="{172852F2-6462-59DC-E2A0-0F1DCD6ECE61}"/>
                </a:ext>
              </a:extLst>
            </p:cNvPr>
            <p:cNvSpPr/>
            <p:nvPr/>
          </p:nvSpPr>
          <p:spPr>
            <a:xfrm>
              <a:off x="449208" y="1820791"/>
              <a:ext cx="7484216" cy="457757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3" name="Textfeld 1">
              <a:extLst>
                <a:ext uri="{FF2B5EF4-FFF2-40B4-BE49-F238E27FC236}">
                  <a16:creationId xmlns:a16="http://schemas.microsoft.com/office/drawing/2014/main" id="{6210CF47-9F86-C1D4-119A-F00B33733C9D}"/>
                </a:ext>
              </a:extLst>
            </p:cNvPr>
            <p:cNvSpPr txBox="1"/>
            <p:nvPr>
              <p:custDataLst>
                <p:tags r:id="rId4"/>
              </p:custDataLst>
            </p:nvPr>
          </p:nvSpPr>
          <p:spPr>
            <a:xfrm>
              <a:off x="449207" y="1820791"/>
              <a:ext cx="1497881"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名称</a:t>
              </a:r>
            </a:p>
          </p:txBody>
        </p:sp>
      </p:grpSp>
      <p:sp>
        <p:nvSpPr>
          <p:cNvPr id="10" name="Rectangle 2">
            <a:extLst>
              <a:ext uri="{FF2B5EF4-FFF2-40B4-BE49-F238E27FC236}">
                <a16:creationId xmlns:a16="http://schemas.microsoft.com/office/drawing/2014/main" id="{A1B6537D-9A69-3ADE-8A94-D52F3F1FF8D4}"/>
              </a:ext>
            </a:extLst>
          </p:cNvPr>
          <p:cNvSpPr/>
          <p:nvPr/>
        </p:nvSpPr>
        <p:spPr>
          <a:xfrm>
            <a:off x="1789531" y="1192492"/>
            <a:ext cx="2653717" cy="383846"/>
          </a:xfrm>
          <a:prstGeom prst="wedgeRectCallout">
            <a:avLst>
              <a:gd name="adj1" fmla="val 51405"/>
              <a:gd name="adj2" fmla="val 110058"/>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優位性と新規性を明確にわけて記載できない場合は纏めて記載いただく形でも可</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2" name="Rectangle 2">
            <a:extLst>
              <a:ext uri="{FF2B5EF4-FFF2-40B4-BE49-F238E27FC236}">
                <a16:creationId xmlns:a16="http://schemas.microsoft.com/office/drawing/2014/main" id="{802625E5-B26A-C668-328E-66F21B449382}"/>
              </a:ext>
            </a:extLst>
          </p:cNvPr>
          <p:cNvSpPr/>
          <p:nvPr/>
        </p:nvSpPr>
        <p:spPr>
          <a:xfrm>
            <a:off x="6655893" y="1041818"/>
            <a:ext cx="2653717" cy="383846"/>
          </a:xfrm>
          <a:prstGeom prst="wedgeRectCallout">
            <a:avLst>
              <a:gd name="adj1" fmla="val -45831"/>
              <a:gd name="adj2" fmla="val 7742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今回のソリューションを記載すること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C4447110-9B46-4E68-5E7F-DD93DB7149CF}"/>
              </a:ext>
            </a:extLst>
          </p:cNvPr>
          <p:cNvSpPr/>
          <p:nvPr/>
        </p:nvSpPr>
        <p:spPr>
          <a:xfrm>
            <a:off x="3571123" y="251845"/>
            <a:ext cx="4072283" cy="902476"/>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複数のソリューションがある場合、頁を分けて記載すること。</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他ソリューションとの比較は、国内の類似ソリューションに関する先進事例は調査した上で記載すること。海外への展開も視野に入れている場合、国外事例も可能な限り調査すること。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212398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3295265616"/>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9" imgW="395" imgH="396" progId="TCLayout.ActiveDocument.1">
                  <p:embed/>
                </p:oleObj>
              </mc:Choice>
              <mc:Fallback>
                <p:oleObj name="think-cell Slide" r:id="rId9"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10"/>
                      <a:stretch>
                        <a:fillRect/>
                      </a:stretch>
                    </p:blipFill>
                    <p:spPr>
                      <a:xfrm>
                        <a:off x="1290" y="644228"/>
                        <a:ext cx="1290" cy="1290"/>
                      </a:xfrm>
                      <a:prstGeom prst="rect">
                        <a:avLst/>
                      </a:prstGeom>
                    </p:spPr>
                  </p:pic>
                </p:oleObj>
              </mc:Fallback>
            </mc:AlternateContent>
          </a:graphicData>
        </a:graphic>
      </p:graphicFrame>
      <p:cxnSp>
        <p:nvCxnSpPr>
          <p:cNvPr id="44" name="Straight Connector 71">
            <a:extLst>
              <a:ext uri="{FF2B5EF4-FFF2-40B4-BE49-F238E27FC236}">
                <a16:creationId xmlns:a16="http://schemas.microsoft.com/office/drawing/2014/main" id="{C0D5ECAF-5EF3-A345-2183-2A6F97E39B05}"/>
              </a:ext>
            </a:extLst>
          </p:cNvPr>
          <p:cNvCxnSpPr>
            <a:cxnSpLocks/>
          </p:cNvCxnSpPr>
          <p:nvPr/>
        </p:nvCxnSpPr>
        <p:spPr>
          <a:xfrm>
            <a:off x="201324" y="4993437"/>
            <a:ext cx="97947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 name="Rectangle 3">
            <a:extLst>
              <a:ext uri="{FF2B5EF4-FFF2-40B4-BE49-F238E27FC236}">
                <a16:creationId xmlns:a16="http://schemas.microsoft.com/office/drawing/2014/main" id="{1811D69F-7B50-6018-2A03-258B238F231B}"/>
              </a:ext>
            </a:extLst>
          </p:cNvPr>
          <p:cNvSpPr/>
          <p:nvPr/>
        </p:nvSpPr>
        <p:spPr>
          <a:xfrm>
            <a:off x="201324" y="5093230"/>
            <a:ext cx="979470" cy="12263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50" name="テキスト ボックス 49">
            <a:extLst>
              <a:ext uri="{FF2B5EF4-FFF2-40B4-BE49-F238E27FC236}">
                <a16:creationId xmlns:a16="http://schemas.microsoft.com/office/drawing/2014/main" id="{EA09D99B-CBD3-0E95-FDDE-A8CC7D0959E3}"/>
              </a:ext>
            </a:extLst>
          </p:cNvPr>
          <p:cNvSpPr txBox="1"/>
          <p:nvPr/>
        </p:nvSpPr>
        <p:spPr>
          <a:xfrm>
            <a:off x="1275528" y="5093230"/>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8" name="Rectangle 3">
            <a:extLst>
              <a:ext uri="{FF2B5EF4-FFF2-40B4-BE49-F238E27FC236}">
                <a16:creationId xmlns:a16="http://schemas.microsoft.com/office/drawing/2014/main" id="{A0D15ACE-B81C-069B-AEB4-B5324CA6FEE0}"/>
              </a:ext>
            </a:extLst>
          </p:cNvPr>
          <p:cNvSpPr/>
          <p:nvPr/>
        </p:nvSpPr>
        <p:spPr>
          <a:xfrm>
            <a:off x="201324" y="2241428"/>
            <a:ext cx="979470" cy="12263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0" lvl="1" defTabSz="742950">
              <a:buClr>
                <a:srgbClr val="FF8222"/>
              </a:buClr>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		</a:t>
            </a:r>
          </a:p>
        </p:txBody>
      </p:sp>
      <p:sp>
        <p:nvSpPr>
          <p:cNvPr id="60" name="Textfeld 1">
            <a:extLst>
              <a:ext uri="{FF2B5EF4-FFF2-40B4-BE49-F238E27FC236}">
                <a16:creationId xmlns:a16="http://schemas.microsoft.com/office/drawing/2014/main" id="{707C44A1-B66B-A7F5-E1A4-2090DF692C10}"/>
              </a:ext>
            </a:extLst>
          </p:cNvPr>
          <p:cNvSpPr txBox="1"/>
          <p:nvPr>
            <p:custDataLst>
              <p:tags r:id="rId2"/>
            </p:custDataLst>
          </p:nvPr>
        </p:nvSpPr>
        <p:spPr>
          <a:xfrm>
            <a:off x="201324" y="1276709"/>
            <a:ext cx="97947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通信技術</a:t>
            </a:r>
          </a:p>
        </p:txBody>
      </p:sp>
      <p:sp>
        <p:nvSpPr>
          <p:cNvPr id="62" name="Textfeld 1">
            <a:extLst>
              <a:ext uri="{FF2B5EF4-FFF2-40B4-BE49-F238E27FC236}">
                <a16:creationId xmlns:a16="http://schemas.microsoft.com/office/drawing/2014/main" id="{85B326DB-8109-2025-CBE7-9BE579357726}"/>
              </a:ext>
            </a:extLst>
          </p:cNvPr>
          <p:cNvSpPr txBox="1"/>
          <p:nvPr>
            <p:custDataLst>
              <p:tags r:id="rId3"/>
            </p:custDataLst>
          </p:nvPr>
        </p:nvSpPr>
        <p:spPr>
          <a:xfrm>
            <a:off x="1275528" y="1276709"/>
            <a:ext cx="195852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ソリューション実現の要件を満たす</a:t>
            </a:r>
            <a:b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b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通信技術の特徴</a:t>
            </a:r>
          </a:p>
        </p:txBody>
      </p:sp>
      <p:sp>
        <p:nvSpPr>
          <p:cNvPr id="10" name="Rectangle 3">
            <a:extLst>
              <a:ext uri="{FF2B5EF4-FFF2-40B4-BE49-F238E27FC236}">
                <a16:creationId xmlns:a16="http://schemas.microsoft.com/office/drawing/2014/main" id="{890E923E-168F-0A78-7743-9DC4111D6B56}"/>
              </a:ext>
            </a:extLst>
          </p:cNvPr>
          <p:cNvSpPr/>
          <p:nvPr/>
        </p:nvSpPr>
        <p:spPr>
          <a:xfrm>
            <a:off x="201324" y="3667328"/>
            <a:ext cx="979470" cy="122631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8" name="テキスト ボックス 47">
            <a:extLst>
              <a:ext uri="{FF2B5EF4-FFF2-40B4-BE49-F238E27FC236}">
                <a16:creationId xmlns:a16="http://schemas.microsoft.com/office/drawing/2014/main" id="{A023F17B-BBF2-7850-8235-F63CF07272D0}"/>
              </a:ext>
            </a:extLst>
          </p:cNvPr>
          <p:cNvSpPr txBox="1"/>
          <p:nvPr/>
        </p:nvSpPr>
        <p:spPr>
          <a:xfrm>
            <a:off x="1275528" y="3667328"/>
            <a:ext cx="1958520"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cxnSp>
        <p:nvCxnSpPr>
          <p:cNvPr id="81" name="Straight Connector 71">
            <a:extLst>
              <a:ext uri="{FF2B5EF4-FFF2-40B4-BE49-F238E27FC236}">
                <a16:creationId xmlns:a16="http://schemas.microsoft.com/office/drawing/2014/main" id="{4F7CD484-29D5-BF10-36A7-2EE87DC57320}"/>
              </a:ext>
            </a:extLst>
          </p:cNvPr>
          <p:cNvCxnSpPr>
            <a:cxnSpLocks/>
          </p:cNvCxnSpPr>
          <p:nvPr/>
        </p:nvCxnSpPr>
        <p:spPr>
          <a:xfrm>
            <a:off x="201324" y="3567538"/>
            <a:ext cx="97947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0" name="テキスト ボックス 49">
            <a:extLst>
              <a:ext uri="{FF2B5EF4-FFF2-40B4-BE49-F238E27FC236}">
                <a16:creationId xmlns:a16="http://schemas.microsoft.com/office/drawing/2014/main" id="{BE439D0D-E2FC-EF01-87BE-A9CD0FD7052D}"/>
              </a:ext>
            </a:extLst>
          </p:cNvPr>
          <p:cNvSpPr txBox="1"/>
          <p:nvPr/>
        </p:nvSpPr>
        <p:spPr>
          <a:xfrm>
            <a:off x="1275528" y="2241427"/>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の特性である高速通信による大容量・低遅延性</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 name="Rectangle 25">
            <a:extLst>
              <a:ext uri="{FF2B5EF4-FFF2-40B4-BE49-F238E27FC236}">
                <a16:creationId xmlns:a16="http://schemas.microsoft.com/office/drawing/2014/main" id="{43192373-AA75-7D73-7161-15CE48EBB381}"/>
              </a:ext>
            </a:extLst>
          </p:cNvPr>
          <p:cNvSpPr/>
          <p:nvPr/>
        </p:nvSpPr>
        <p:spPr>
          <a:xfrm>
            <a:off x="201324" y="1276710"/>
            <a:ext cx="97947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8" name="Rectangle 25">
            <a:extLst>
              <a:ext uri="{FF2B5EF4-FFF2-40B4-BE49-F238E27FC236}">
                <a16:creationId xmlns:a16="http://schemas.microsoft.com/office/drawing/2014/main" id="{86C13444-5DDE-144A-837F-73E48333DA1A}"/>
              </a:ext>
            </a:extLst>
          </p:cNvPr>
          <p:cNvSpPr/>
          <p:nvPr/>
        </p:nvSpPr>
        <p:spPr>
          <a:xfrm>
            <a:off x="1275528" y="1276710"/>
            <a:ext cx="195852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12" name="Straight Connector 71">
            <a:extLst>
              <a:ext uri="{FF2B5EF4-FFF2-40B4-BE49-F238E27FC236}">
                <a16:creationId xmlns:a16="http://schemas.microsoft.com/office/drawing/2014/main" id="{B99E56C0-F1E3-BA0D-8ACB-B6262ABAA2B7}"/>
              </a:ext>
            </a:extLst>
          </p:cNvPr>
          <p:cNvCxnSpPr>
            <a:cxnSpLocks/>
          </p:cNvCxnSpPr>
          <p:nvPr/>
        </p:nvCxnSpPr>
        <p:spPr>
          <a:xfrm>
            <a:off x="1275527" y="4993437"/>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71">
            <a:extLst>
              <a:ext uri="{FF2B5EF4-FFF2-40B4-BE49-F238E27FC236}">
                <a16:creationId xmlns:a16="http://schemas.microsoft.com/office/drawing/2014/main" id="{C533B9DE-5F20-ECCD-6328-5697F0DED619}"/>
              </a:ext>
            </a:extLst>
          </p:cNvPr>
          <p:cNvCxnSpPr>
            <a:cxnSpLocks/>
          </p:cNvCxnSpPr>
          <p:nvPr/>
        </p:nvCxnSpPr>
        <p:spPr>
          <a:xfrm>
            <a:off x="1275527" y="3567538"/>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2" name="Rectangle 2">
            <a:extLst>
              <a:ext uri="{FF2B5EF4-FFF2-40B4-BE49-F238E27FC236}">
                <a16:creationId xmlns:a16="http://schemas.microsoft.com/office/drawing/2014/main" id="{C79CDDBA-4AFA-24E9-95BE-7C06D29D7FFA}"/>
              </a:ext>
            </a:extLst>
          </p:cNvPr>
          <p:cNvSpPr/>
          <p:nvPr/>
        </p:nvSpPr>
        <p:spPr>
          <a:xfrm>
            <a:off x="1288540" y="3493280"/>
            <a:ext cx="1958520"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どういった特徴がソリューションに必要・重要なのかを記載すること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CF3AFCA8-D194-4518-ED4C-E8890A953FA1}"/>
              </a:ext>
            </a:extLst>
          </p:cNvPr>
          <p:cNvGrpSpPr/>
          <p:nvPr/>
        </p:nvGrpSpPr>
        <p:grpSpPr>
          <a:xfrm>
            <a:off x="5383481" y="1276709"/>
            <a:ext cx="4295356" cy="5150747"/>
            <a:chOff x="4485552" y="1276709"/>
            <a:chExt cx="5193285" cy="5150747"/>
          </a:xfrm>
        </p:grpSpPr>
        <p:sp>
          <p:nvSpPr>
            <p:cNvPr id="73" name="Textfeld 1">
              <a:extLst>
                <a:ext uri="{FF2B5EF4-FFF2-40B4-BE49-F238E27FC236}">
                  <a16:creationId xmlns:a16="http://schemas.microsoft.com/office/drawing/2014/main" id="{3727B93F-A879-839E-05DF-4773F09D2EF0}"/>
                </a:ext>
              </a:extLst>
            </p:cNvPr>
            <p:cNvSpPr txBox="1"/>
            <p:nvPr>
              <p:custDataLst>
                <p:tags r:id="rId5"/>
              </p:custDataLst>
            </p:nvPr>
          </p:nvSpPr>
          <p:spPr>
            <a:xfrm>
              <a:off x="4485553" y="1276709"/>
              <a:ext cx="5193284" cy="556906"/>
            </a:xfrm>
            <a:prstGeom prst="rect">
              <a:avLst/>
            </a:prstGeom>
            <a:solidFill>
              <a:srgbClr val="FF8222"/>
            </a:solidFill>
            <a:ln>
              <a:no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他無線通信技術との比較</a:t>
              </a:r>
            </a:p>
          </p:txBody>
        </p:sp>
        <p:sp>
          <p:nvSpPr>
            <p:cNvPr id="67" name="テキスト ボックス 66">
              <a:extLst>
                <a:ext uri="{FF2B5EF4-FFF2-40B4-BE49-F238E27FC236}">
                  <a16:creationId xmlns:a16="http://schemas.microsoft.com/office/drawing/2014/main" id="{E8C44F3B-746A-D447-A41F-BF72119BABA5}"/>
                </a:ext>
              </a:extLst>
            </p:cNvPr>
            <p:cNvSpPr txBox="1"/>
            <p:nvPr/>
          </p:nvSpPr>
          <p:spPr>
            <a:xfrm>
              <a:off x="6204984" y="5093230"/>
              <a:ext cx="3473851"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2" name="テキスト ボックス 66">
              <a:extLst>
                <a:ext uri="{FF2B5EF4-FFF2-40B4-BE49-F238E27FC236}">
                  <a16:creationId xmlns:a16="http://schemas.microsoft.com/office/drawing/2014/main" id="{17C3D08B-835E-F47C-9E86-4260E005BE24}"/>
                </a:ext>
              </a:extLst>
            </p:cNvPr>
            <p:cNvSpPr txBox="1"/>
            <p:nvPr/>
          </p:nvSpPr>
          <p:spPr>
            <a:xfrm>
              <a:off x="4485552" y="5093230"/>
              <a:ext cx="1564054"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1" name="テキスト ボックス 66">
              <a:extLst>
                <a:ext uri="{FF2B5EF4-FFF2-40B4-BE49-F238E27FC236}">
                  <a16:creationId xmlns:a16="http://schemas.microsoft.com/office/drawing/2014/main" id="{5CA76E40-EFEC-EB7D-748B-70144D60BB19}"/>
                </a:ext>
              </a:extLst>
            </p:cNvPr>
            <p:cNvSpPr txBox="1"/>
            <p:nvPr/>
          </p:nvSpPr>
          <p:spPr>
            <a:xfrm>
              <a:off x="6204984" y="2241427"/>
              <a:ext cx="3473851"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本ソリューションでは容量約</a:t>
              </a:r>
              <a:r>
                <a:rPr kumimoji="1" lang="en-US" altLang="ja-JP" sz="1200" err="1">
                  <a:solidFill>
                    <a:srgbClr val="3EAD92"/>
                  </a:solidFill>
                  <a:latin typeface="Trebuchet MS" panose="020B0603020202020204" pitchFamily="34" charset="0"/>
                  <a:ea typeface="Meiryo UI" panose="020B0604030504040204" pitchFamily="50" charset="-128"/>
                </a:rPr>
                <a:t>xxxbyte</a:t>
              </a:r>
              <a:r>
                <a:rPr kumimoji="1" lang="ja-JP" altLang="en-US" sz="1200">
                  <a:solidFill>
                    <a:srgbClr val="3EAD92"/>
                  </a:solidFill>
                  <a:latin typeface="Trebuchet MS" panose="020B0603020202020204" pitchFamily="34" charset="0"/>
                  <a:ea typeface="Meiryo UI" panose="020B0604030504040204" pitchFamily="50" charset="-128"/>
                </a:rPr>
                <a:t>の情報を</a:t>
              </a:r>
              <a:br>
                <a:rPr kumimoji="1" lang="en-US" altLang="ja-JP" sz="1200">
                  <a:solidFill>
                    <a:srgbClr val="3EAD92"/>
                  </a:solidFill>
                  <a:latin typeface="Trebuchet MS" panose="020B0603020202020204" pitchFamily="34" charset="0"/>
                  <a:ea typeface="Meiryo UI" panose="020B0604030504040204" pitchFamily="50" charset="-128"/>
                </a:rPr>
              </a:b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秒以内にやり取りする必要があり、そのためには約</a:t>
              </a:r>
              <a:r>
                <a:rPr kumimoji="1" lang="en-US" altLang="ja-JP" sz="1200" err="1">
                  <a:solidFill>
                    <a:srgbClr val="3EAD92"/>
                  </a:solidFill>
                  <a:latin typeface="Trebuchet MS" panose="020B0603020202020204" pitchFamily="34" charset="0"/>
                  <a:ea typeface="Meiryo UI" panose="020B0604030504040204" pitchFamily="50" charset="-128"/>
                </a:rPr>
                <a:t>xxxbps</a:t>
              </a:r>
              <a:r>
                <a:rPr kumimoji="1" lang="ja-JP" altLang="en-US" sz="1200">
                  <a:solidFill>
                    <a:srgbClr val="3EAD92"/>
                  </a:solidFill>
                  <a:latin typeface="Trebuchet MS" panose="020B0603020202020204" pitchFamily="34" charset="0"/>
                  <a:ea typeface="Meiryo UI" panose="020B0604030504040204" pitchFamily="50" charset="-128"/>
                </a:rPr>
                <a:t>以上の速度が求められるため、高速のローカル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が適している</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72" name="テキスト ボックス 66">
              <a:extLst>
                <a:ext uri="{FF2B5EF4-FFF2-40B4-BE49-F238E27FC236}">
                  <a16:creationId xmlns:a16="http://schemas.microsoft.com/office/drawing/2014/main" id="{C94AD8E3-E078-C3DD-2509-3407FAF4A15F}"/>
                </a:ext>
              </a:extLst>
            </p:cNvPr>
            <p:cNvSpPr txBox="1"/>
            <p:nvPr/>
          </p:nvSpPr>
          <p:spPr>
            <a:xfrm>
              <a:off x="4485552" y="2245553"/>
              <a:ext cx="1564054"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141883" lvl="1" indent="-141883" defTabSz="742950">
                <a:buClr>
                  <a:srgbClr val="FF8222"/>
                </a:buClr>
                <a:buFont typeface="Trebuchet MS" panose="020B0603020202020204" pitchFamily="34" charset="0"/>
                <a:buChar char="•"/>
                <a:defRPr/>
              </a:pPr>
              <a:r>
                <a:rPr kumimoji="1" lang="en-US" altLang="ja-JP" sz="1200" err="1">
                  <a:solidFill>
                    <a:srgbClr val="3EAD92"/>
                  </a:solidFill>
                  <a:latin typeface="Trebuchet MS" panose="020B0603020202020204" pitchFamily="34" charset="0"/>
                  <a:ea typeface="Meiryo UI" panose="020B0604030504040204" pitchFamily="50" charset="-128"/>
                </a:rPr>
                <a:t>LPWA</a:t>
              </a:r>
              <a:endParaRPr kumimoji="1" lang="en-US" altLang="ja-JP" sz="1200">
                <a:solidFill>
                  <a:srgbClr val="3EAD92"/>
                </a:solidFill>
                <a:latin typeface="Trebuchet MS" panose="020B0603020202020204" pitchFamily="34" charset="0"/>
                <a:ea typeface="Meiryo UI" panose="020B0604030504040204" pitchFamily="50" charset="-128"/>
              </a:endParaRPr>
            </a:p>
            <a:p>
              <a:pPr marL="141883" lvl="1" indent="-141883" defTabSz="742950">
                <a:buClr>
                  <a:srgbClr val="FF8222"/>
                </a:buClr>
                <a:buFont typeface="Trebuchet MS" panose="020B0603020202020204" pitchFamily="34" charset="0"/>
                <a:buChar char="•"/>
                <a:defRPr/>
              </a:pPr>
              <a:r>
                <a:rPr kumimoji="1" lang="en-US" altLang="ja-JP" sz="1200">
                  <a:solidFill>
                    <a:srgbClr val="3EAD92"/>
                  </a:solidFill>
                  <a:latin typeface="Trebuchet MS" panose="020B0603020202020204" pitchFamily="34" charset="0"/>
                  <a:ea typeface="Meiryo UI" panose="020B0604030504040204" pitchFamily="50" charset="-128"/>
                </a:rPr>
                <a:t>Wi-Fi </a:t>
              </a:r>
              <a:r>
                <a:rPr kumimoji="1" lang="en-US" altLang="ja-JP" sz="1200" err="1">
                  <a:solidFill>
                    <a:srgbClr val="3EAD92"/>
                  </a:solidFill>
                  <a:latin typeface="Trebuchet MS" panose="020B0603020202020204" pitchFamily="34" charset="0"/>
                  <a:ea typeface="Meiryo UI" panose="020B0604030504040204" pitchFamily="50" charset="-128"/>
                </a:rPr>
                <a:t>Halow</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5" name="Textfeld 1">
              <a:extLst>
                <a:ext uri="{FF2B5EF4-FFF2-40B4-BE49-F238E27FC236}">
                  <a16:creationId xmlns:a16="http://schemas.microsoft.com/office/drawing/2014/main" id="{45E47305-82CD-4A06-981C-1408559E0B5F}"/>
                </a:ext>
              </a:extLst>
            </p:cNvPr>
            <p:cNvSpPr txBox="1"/>
            <p:nvPr>
              <p:custDataLst>
                <p:tags r:id="rId6"/>
              </p:custDataLst>
            </p:nvPr>
          </p:nvSpPr>
          <p:spPr>
            <a:xfrm>
              <a:off x="4485552" y="1889892"/>
              <a:ext cx="1564054" cy="269579"/>
            </a:xfrm>
            <a:prstGeom prst="rect">
              <a:avLst/>
            </a:prstGeom>
            <a:solidFill>
              <a:srgbClr val="FF8222">
                <a:lumMod val="40000"/>
                <a:lumOff val="60000"/>
              </a:srgbClr>
            </a:solidFill>
            <a:ln w="9525" cap="rnd" cmpd="sng" algn="ctr">
              <a:noFill/>
              <a:prstDash val="solid"/>
              <a:round/>
              <a:headEnd type="none" w="med" len="med"/>
              <a:tailEnd type="none" w="med" len="med"/>
            </a:ln>
            <a:effectLst/>
          </p:spPr>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200" kern="0">
                  <a:latin typeface="Trebuchet MS" panose="020B0603020202020204" pitchFamily="34" charset="0"/>
                  <a:sym typeface="Trebuchet MS" panose="020B0603020202020204" pitchFamily="34" charset="0"/>
                </a:rPr>
                <a:t>名称</a:t>
              </a:r>
            </a:p>
          </p:txBody>
        </p:sp>
        <p:sp>
          <p:nvSpPr>
            <p:cNvPr id="76" name="Textfeld 1">
              <a:extLst>
                <a:ext uri="{FF2B5EF4-FFF2-40B4-BE49-F238E27FC236}">
                  <a16:creationId xmlns:a16="http://schemas.microsoft.com/office/drawing/2014/main" id="{18C0A32F-FA80-C36B-A68C-6B026FAC9F9A}"/>
                </a:ext>
              </a:extLst>
            </p:cNvPr>
            <p:cNvSpPr txBox="1"/>
            <p:nvPr>
              <p:custDataLst>
                <p:tags r:id="rId7"/>
              </p:custDataLst>
            </p:nvPr>
          </p:nvSpPr>
          <p:spPr>
            <a:xfrm>
              <a:off x="6204984" y="1889892"/>
              <a:ext cx="3473851" cy="269579"/>
            </a:xfrm>
            <a:prstGeom prst="rect">
              <a:avLst/>
            </a:prstGeom>
            <a:solidFill>
              <a:srgbClr val="FFCDA7"/>
            </a:solidFill>
            <a:ln w="9525" cap="rnd" cmpd="sng" algn="ctr">
              <a:noFill/>
              <a:prstDash val="solid"/>
              <a:round/>
              <a:headEnd type="none" w="med" len="med"/>
              <a:tailEnd type="none" w="med" len="med"/>
            </a:ln>
            <a:effectLst/>
          </p:spPr>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200" kern="0">
                  <a:latin typeface="Trebuchet MS" panose="020B0603020202020204" pitchFamily="34" charset="0"/>
                  <a:sym typeface="Trebuchet MS" panose="020B0603020202020204" pitchFamily="34" charset="0"/>
                </a:rPr>
                <a:t>比較結果</a:t>
              </a:r>
            </a:p>
          </p:txBody>
        </p:sp>
        <p:sp>
          <p:nvSpPr>
            <p:cNvPr id="77" name="テキスト ボックス 76">
              <a:extLst>
                <a:ext uri="{FF2B5EF4-FFF2-40B4-BE49-F238E27FC236}">
                  <a16:creationId xmlns:a16="http://schemas.microsoft.com/office/drawing/2014/main" id="{C31268A9-BF78-4684-269A-7A46F9F819E2}"/>
                </a:ext>
              </a:extLst>
            </p:cNvPr>
            <p:cNvSpPr txBox="1"/>
            <p:nvPr/>
          </p:nvSpPr>
          <p:spPr>
            <a:xfrm>
              <a:off x="6204984" y="3667328"/>
              <a:ext cx="3473851"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8" name="テキスト ボックス 66">
              <a:extLst>
                <a:ext uri="{FF2B5EF4-FFF2-40B4-BE49-F238E27FC236}">
                  <a16:creationId xmlns:a16="http://schemas.microsoft.com/office/drawing/2014/main" id="{2F199CBB-6753-57B0-042E-0B921FF98B66}"/>
                </a:ext>
              </a:extLst>
            </p:cNvPr>
            <p:cNvSpPr txBox="1"/>
            <p:nvPr/>
          </p:nvSpPr>
          <p:spPr>
            <a:xfrm>
              <a:off x="4485552" y="3667328"/>
              <a:ext cx="1564054"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9" name="Rectangle 25">
              <a:extLst>
                <a:ext uri="{FF2B5EF4-FFF2-40B4-BE49-F238E27FC236}">
                  <a16:creationId xmlns:a16="http://schemas.microsoft.com/office/drawing/2014/main" id="{71D5A6A9-4156-CDF0-6860-E74FFFFB166E}"/>
                </a:ext>
              </a:extLst>
            </p:cNvPr>
            <p:cNvSpPr/>
            <p:nvPr/>
          </p:nvSpPr>
          <p:spPr>
            <a:xfrm>
              <a:off x="4485553" y="1276710"/>
              <a:ext cx="5193284"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13" name="Straight Connector 71">
              <a:extLst>
                <a:ext uri="{FF2B5EF4-FFF2-40B4-BE49-F238E27FC236}">
                  <a16:creationId xmlns:a16="http://schemas.microsoft.com/office/drawing/2014/main" id="{64E33000-D8CB-8B49-02CB-274011BC8F62}"/>
                </a:ext>
              </a:extLst>
            </p:cNvPr>
            <p:cNvCxnSpPr>
              <a:cxnSpLocks/>
            </p:cNvCxnSpPr>
            <p:nvPr/>
          </p:nvCxnSpPr>
          <p:spPr>
            <a:xfrm>
              <a:off x="4485553" y="4993437"/>
              <a:ext cx="519328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Straight Connector 71">
              <a:extLst>
                <a:ext uri="{FF2B5EF4-FFF2-40B4-BE49-F238E27FC236}">
                  <a16:creationId xmlns:a16="http://schemas.microsoft.com/office/drawing/2014/main" id="{BAF689C2-6F57-C206-93FA-C01656324681}"/>
                </a:ext>
              </a:extLst>
            </p:cNvPr>
            <p:cNvCxnSpPr>
              <a:cxnSpLocks/>
            </p:cNvCxnSpPr>
            <p:nvPr/>
          </p:nvCxnSpPr>
          <p:spPr>
            <a:xfrm>
              <a:off x="4485553" y="3567538"/>
              <a:ext cx="519328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E440D9C-D0BC-2CB6-6BBE-31F546D0F97E}"/>
                </a:ext>
              </a:extLst>
            </p:cNvPr>
            <p:cNvSpPr/>
            <p:nvPr/>
          </p:nvSpPr>
          <p:spPr>
            <a:xfrm>
              <a:off x="6246758" y="3505806"/>
              <a:ext cx="2883763"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他技術と比較した結果としての優位性・</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ja-JP" altLang="en-US" sz="1200" kern="0">
                  <a:solidFill>
                    <a:srgbClr val="575757"/>
                  </a:solidFill>
                  <a:latin typeface="Trebuchet MS" panose="020B0603020202020204" pitchFamily="34" charset="0"/>
                  <a:ea typeface="Meiryo UI" panose="020B0604030504040204" pitchFamily="50" charset="-128"/>
                </a:rPr>
                <a:t>合理性を記載すること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grpSp>
      <p:sp>
        <p:nvSpPr>
          <p:cNvPr id="42" name="タイトル 16">
            <a:extLst>
              <a:ext uri="{FF2B5EF4-FFF2-40B4-BE49-F238E27FC236}">
                <a16:creationId xmlns:a16="http://schemas.microsoft.com/office/drawing/2014/main" id="{BD35D0E8-5706-4370-A245-3A264A0DF0AF}"/>
              </a:ext>
            </a:extLst>
          </p:cNvPr>
          <p:cNvSpPr>
            <a:spLocks noGrp="1"/>
          </p:cNvSpPr>
          <p:nvPr>
            <p:ph type="title"/>
          </p:nvPr>
        </p:nvSpPr>
        <p:spPr>
          <a:xfrm>
            <a:off x="511875" y="622801"/>
            <a:ext cx="8883347" cy="450123"/>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ソリューション等の採用理由</a:t>
            </a:r>
            <a:br>
              <a:rPr kumimoji="1" lang="en-US" altLang="ja-JP">
                <a:solidFill>
                  <a:srgbClr val="FE9341"/>
                </a:solidFill>
                <a:latin typeface="Trebuchet MS" panose="020B0603020202020204" pitchFamily="34" charset="0"/>
                <a:ea typeface="Meiryo UI" panose="020B0604030504040204" pitchFamily="50" charset="-128"/>
              </a:rPr>
            </a:br>
            <a:r>
              <a:rPr kumimoji="1" lang="en-US" altLang="ja-JP" sz="1300">
                <a:solidFill>
                  <a:srgbClr val="575757"/>
                </a:solidFill>
                <a:latin typeface="Trebuchet MS" panose="020B0603020202020204" pitchFamily="34" charset="0"/>
                <a:ea typeface="Meiryo UI" panose="020B0604030504040204" pitchFamily="50" charset="-128"/>
              </a:rPr>
              <a:t>b.</a:t>
            </a:r>
            <a:r>
              <a:rPr kumimoji="1" lang="ja-JP" altLang="en-US" sz="1300">
                <a:solidFill>
                  <a:srgbClr val="575757"/>
                </a:solidFill>
                <a:latin typeface="Trebuchet MS" panose="020B0603020202020204" pitchFamily="34" charset="0"/>
                <a:ea typeface="Meiryo UI" panose="020B0604030504040204" pitchFamily="50" charset="-128"/>
              </a:rPr>
              <a:t>通信技術の優位性</a:t>
            </a:r>
            <a:endParaRPr lang="ja-JP" altLang="en-US"/>
          </a:p>
        </p:txBody>
      </p:sp>
      <p:sp>
        <p:nvSpPr>
          <p:cNvPr id="45" name="テキスト ボックス 42">
            <a:extLst>
              <a:ext uri="{FF2B5EF4-FFF2-40B4-BE49-F238E27FC236}">
                <a16:creationId xmlns:a16="http://schemas.microsoft.com/office/drawing/2014/main" id="{C3D59F11-30AF-4D24-A54D-EB32F9E7DD20}"/>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46" name="Rectangle 217">
            <a:extLst>
              <a:ext uri="{FF2B5EF4-FFF2-40B4-BE49-F238E27FC236}">
                <a16:creationId xmlns:a16="http://schemas.microsoft.com/office/drawing/2014/main" id="{D8E37732-4269-46C5-BAC1-F72606D4B67F}"/>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p>
        </p:txBody>
      </p:sp>
      <p:sp>
        <p:nvSpPr>
          <p:cNvPr id="19" name="テキスト ボックス 18">
            <a:extLst>
              <a:ext uri="{FF2B5EF4-FFF2-40B4-BE49-F238E27FC236}">
                <a16:creationId xmlns:a16="http://schemas.microsoft.com/office/drawing/2014/main" id="{8D0F9585-850B-80C1-53BB-B49283D7EA6A}"/>
              </a:ext>
            </a:extLst>
          </p:cNvPr>
          <p:cNvSpPr txBox="1"/>
          <p:nvPr/>
        </p:nvSpPr>
        <p:spPr>
          <a:xfrm>
            <a:off x="3316491" y="5093230"/>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0" name="Textfeld 1">
            <a:extLst>
              <a:ext uri="{FF2B5EF4-FFF2-40B4-BE49-F238E27FC236}">
                <a16:creationId xmlns:a16="http://schemas.microsoft.com/office/drawing/2014/main" id="{63567635-521C-0D0C-119B-46B29FEA6E1E}"/>
              </a:ext>
            </a:extLst>
          </p:cNvPr>
          <p:cNvSpPr txBox="1"/>
          <p:nvPr>
            <p:custDataLst>
              <p:tags r:id="rId4"/>
            </p:custDataLst>
          </p:nvPr>
        </p:nvSpPr>
        <p:spPr>
          <a:xfrm>
            <a:off x="3316491" y="1276709"/>
            <a:ext cx="195852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許認可の状況</a:t>
            </a:r>
          </a:p>
        </p:txBody>
      </p:sp>
      <p:sp>
        <p:nvSpPr>
          <p:cNvPr id="21" name="テキスト ボックス 20">
            <a:extLst>
              <a:ext uri="{FF2B5EF4-FFF2-40B4-BE49-F238E27FC236}">
                <a16:creationId xmlns:a16="http://schemas.microsoft.com/office/drawing/2014/main" id="{12DB9465-ECF0-C2F0-3B16-1D06479BB0C7}"/>
              </a:ext>
            </a:extLst>
          </p:cNvPr>
          <p:cNvSpPr txBox="1"/>
          <p:nvPr/>
        </p:nvSpPr>
        <p:spPr>
          <a:xfrm>
            <a:off x="3316491" y="3667328"/>
            <a:ext cx="1958520"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3" name="テキスト ボックス 49">
            <a:extLst>
              <a:ext uri="{FF2B5EF4-FFF2-40B4-BE49-F238E27FC236}">
                <a16:creationId xmlns:a16="http://schemas.microsoft.com/office/drawing/2014/main" id="{847F97DD-879E-5750-6348-36F434575357}"/>
              </a:ext>
            </a:extLst>
          </p:cNvPr>
          <p:cNvSpPr txBox="1"/>
          <p:nvPr/>
        </p:nvSpPr>
        <p:spPr>
          <a:xfrm>
            <a:off x="3316491" y="2241427"/>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免許取得済</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免許取得に向けて事前調整中</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4" name="Rectangle 25">
            <a:extLst>
              <a:ext uri="{FF2B5EF4-FFF2-40B4-BE49-F238E27FC236}">
                <a16:creationId xmlns:a16="http://schemas.microsoft.com/office/drawing/2014/main" id="{E961FD88-686C-7904-64B3-E80FC4BA024F}"/>
              </a:ext>
            </a:extLst>
          </p:cNvPr>
          <p:cNvSpPr/>
          <p:nvPr/>
        </p:nvSpPr>
        <p:spPr>
          <a:xfrm>
            <a:off x="3316491" y="1276710"/>
            <a:ext cx="195852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25" name="Straight Connector 71">
            <a:extLst>
              <a:ext uri="{FF2B5EF4-FFF2-40B4-BE49-F238E27FC236}">
                <a16:creationId xmlns:a16="http://schemas.microsoft.com/office/drawing/2014/main" id="{A4C61CDF-3920-B1DA-0037-40FE7FAF793E}"/>
              </a:ext>
            </a:extLst>
          </p:cNvPr>
          <p:cNvCxnSpPr>
            <a:cxnSpLocks/>
          </p:cNvCxnSpPr>
          <p:nvPr/>
        </p:nvCxnSpPr>
        <p:spPr>
          <a:xfrm>
            <a:off x="3316490" y="4993437"/>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71">
            <a:extLst>
              <a:ext uri="{FF2B5EF4-FFF2-40B4-BE49-F238E27FC236}">
                <a16:creationId xmlns:a16="http://schemas.microsoft.com/office/drawing/2014/main" id="{2B3BF4CC-68B7-0697-8252-E40B618A6699}"/>
              </a:ext>
            </a:extLst>
          </p:cNvPr>
          <p:cNvCxnSpPr>
            <a:cxnSpLocks/>
          </p:cNvCxnSpPr>
          <p:nvPr/>
        </p:nvCxnSpPr>
        <p:spPr>
          <a:xfrm>
            <a:off x="3316490" y="3567538"/>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292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32C926A-B6DE-655C-65E5-10D03E0654B5}"/>
              </a:ext>
            </a:extLst>
          </p:cNvPr>
          <p:cNvGraphicFramePr>
            <a:graphicFrameLocks noChangeAspect="1"/>
          </p:cNvGraphicFramePr>
          <p:nvPr>
            <p:custDataLst>
              <p:tags r:id="rId1"/>
            </p:custDataLst>
            <p:extLst>
              <p:ext uri="{D42A27DB-BD31-4B8C-83A1-F6EECF244321}">
                <p14:modId xmlns:p14="http://schemas.microsoft.com/office/powerpoint/2010/main" val="1563504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7" name="think-cell data - do not delete" hidden="1">
                        <a:extLst>
                          <a:ext uri="{FF2B5EF4-FFF2-40B4-BE49-F238E27FC236}">
                            <a16:creationId xmlns:a16="http://schemas.microsoft.com/office/drawing/2014/main" id="{332C926A-B6DE-655C-65E5-10D03E0654B5}"/>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4" name="タイトル 26">
            <a:extLst>
              <a:ext uri="{FF2B5EF4-FFF2-40B4-BE49-F238E27FC236}">
                <a16:creationId xmlns:a16="http://schemas.microsoft.com/office/drawing/2014/main" id="{9876A4B3-3430-C268-3BA7-646236569B39}"/>
              </a:ext>
            </a:extLst>
          </p:cNvPr>
          <p:cNvSpPr txBox="1">
            <a:spLocks/>
          </p:cNvSpPr>
          <p:nvPr/>
        </p:nvSpPr>
        <p:spPr>
          <a:xfrm>
            <a:off x="199844" y="641858"/>
            <a:ext cx="8883347" cy="270074"/>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ソリューションの概要</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活用している先進技術</a:t>
            </a:r>
            <a:endParaRPr kumimoji="1" lang="en-US" altLang="ja-JP">
              <a:solidFill>
                <a:srgbClr val="FE9341"/>
              </a:solidFill>
              <a:latin typeface="Trebuchet MS" panose="020B0603020202020204" pitchFamily="34" charset="0"/>
              <a:ea typeface="Meiryo UI" panose="020B0604030504040204" pitchFamily="50" charset="-128"/>
            </a:endParaRPr>
          </a:p>
        </p:txBody>
      </p:sp>
      <p:sp>
        <p:nvSpPr>
          <p:cNvPr id="5" name="テキスト ボックス 42">
            <a:extLst>
              <a:ext uri="{FF2B5EF4-FFF2-40B4-BE49-F238E27FC236}">
                <a16:creationId xmlns:a16="http://schemas.microsoft.com/office/drawing/2014/main" id="{6CAE8FA6-ACD2-FF4D-3018-D725776D9F7D}"/>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grpSp>
        <p:nvGrpSpPr>
          <p:cNvPr id="28" name="グループ化 27">
            <a:extLst>
              <a:ext uri="{FF2B5EF4-FFF2-40B4-BE49-F238E27FC236}">
                <a16:creationId xmlns:a16="http://schemas.microsoft.com/office/drawing/2014/main" id="{4E662761-9F94-5364-C5A8-1B30DB22ACC0}"/>
              </a:ext>
            </a:extLst>
          </p:cNvPr>
          <p:cNvGrpSpPr/>
          <p:nvPr/>
        </p:nvGrpSpPr>
        <p:grpSpPr>
          <a:xfrm>
            <a:off x="483159" y="1539754"/>
            <a:ext cx="4226628" cy="4762260"/>
            <a:chOff x="483159" y="1539755"/>
            <a:chExt cx="4226628" cy="3946646"/>
          </a:xfrm>
        </p:grpSpPr>
        <p:sp>
          <p:nvSpPr>
            <p:cNvPr id="8" name="Textfeld 1">
              <a:extLst>
                <a:ext uri="{FF2B5EF4-FFF2-40B4-BE49-F238E27FC236}">
                  <a16:creationId xmlns:a16="http://schemas.microsoft.com/office/drawing/2014/main" id="{0060CF3D-BD21-68AD-6C08-11AFB297D648}"/>
                </a:ext>
              </a:extLst>
            </p:cNvPr>
            <p:cNvSpPr txBox="1"/>
            <p:nvPr>
              <p:custDataLst>
                <p:tags r:id="rId2"/>
              </p:custDataLst>
            </p:nvPr>
          </p:nvSpPr>
          <p:spPr>
            <a:xfrm>
              <a:off x="483159" y="1539755"/>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AI</a:t>
              </a:r>
              <a:endPar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9" name="Rectangle 25">
              <a:extLst>
                <a:ext uri="{FF2B5EF4-FFF2-40B4-BE49-F238E27FC236}">
                  <a16:creationId xmlns:a16="http://schemas.microsoft.com/office/drawing/2014/main" id="{3F9CD580-04C7-97E6-BD89-3601348B5EE2}"/>
                </a:ext>
              </a:extLst>
            </p:cNvPr>
            <p:cNvSpPr/>
            <p:nvPr/>
          </p:nvSpPr>
          <p:spPr>
            <a:xfrm>
              <a:off x="1541004" y="1539755"/>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defRPr/>
              </a:pPr>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0" name="Textfeld 1">
              <a:extLst>
                <a:ext uri="{FF2B5EF4-FFF2-40B4-BE49-F238E27FC236}">
                  <a16:creationId xmlns:a16="http://schemas.microsoft.com/office/drawing/2014/main" id="{471AB197-48A2-FB88-40DE-F62435507B02}"/>
                </a:ext>
              </a:extLst>
            </p:cNvPr>
            <p:cNvSpPr txBox="1"/>
            <p:nvPr>
              <p:custDataLst>
                <p:tags r:id="rId3"/>
              </p:custDataLst>
            </p:nvPr>
          </p:nvSpPr>
          <p:spPr>
            <a:xfrm>
              <a:off x="483159" y="2355369"/>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IoT</a:t>
              </a:r>
              <a:endPar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1" name="Rectangle 25">
              <a:extLst>
                <a:ext uri="{FF2B5EF4-FFF2-40B4-BE49-F238E27FC236}">
                  <a16:creationId xmlns:a16="http://schemas.microsoft.com/office/drawing/2014/main" id="{59814FBC-A7F8-6F2B-B2AF-CE9745EF7CB2}"/>
                </a:ext>
              </a:extLst>
            </p:cNvPr>
            <p:cNvSpPr/>
            <p:nvPr/>
          </p:nvSpPr>
          <p:spPr>
            <a:xfrm>
              <a:off x="1541004" y="2355369"/>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2" name="Textfeld 1">
              <a:extLst>
                <a:ext uri="{FF2B5EF4-FFF2-40B4-BE49-F238E27FC236}">
                  <a16:creationId xmlns:a16="http://schemas.microsoft.com/office/drawing/2014/main" id="{ECF7EC37-CA1C-E596-DA07-FEE05A349E83}"/>
                </a:ext>
              </a:extLst>
            </p:cNvPr>
            <p:cNvSpPr txBox="1"/>
            <p:nvPr>
              <p:custDataLst>
                <p:tags r:id="rId4"/>
              </p:custDataLst>
            </p:nvPr>
          </p:nvSpPr>
          <p:spPr>
            <a:xfrm>
              <a:off x="483159" y="3170982"/>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ドローン</a:t>
              </a:r>
            </a:p>
          </p:txBody>
        </p:sp>
        <p:sp>
          <p:nvSpPr>
            <p:cNvPr id="13" name="Rectangle 25">
              <a:extLst>
                <a:ext uri="{FF2B5EF4-FFF2-40B4-BE49-F238E27FC236}">
                  <a16:creationId xmlns:a16="http://schemas.microsoft.com/office/drawing/2014/main" id="{96CE48CB-C1EC-D8D6-EEC3-60457FE40E81}"/>
                </a:ext>
              </a:extLst>
            </p:cNvPr>
            <p:cNvSpPr/>
            <p:nvPr/>
          </p:nvSpPr>
          <p:spPr>
            <a:xfrm>
              <a:off x="1541004" y="3170982"/>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4" name="Textfeld 1">
              <a:extLst>
                <a:ext uri="{FF2B5EF4-FFF2-40B4-BE49-F238E27FC236}">
                  <a16:creationId xmlns:a16="http://schemas.microsoft.com/office/drawing/2014/main" id="{89A6B241-80FC-39D9-E361-F41537B988F9}"/>
                </a:ext>
              </a:extLst>
            </p:cNvPr>
            <p:cNvSpPr txBox="1"/>
            <p:nvPr>
              <p:custDataLst>
                <p:tags r:id="rId5"/>
              </p:custDataLst>
            </p:nvPr>
          </p:nvSpPr>
          <p:spPr>
            <a:xfrm>
              <a:off x="483159" y="3986596"/>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ロボティクス</a:t>
              </a:r>
            </a:p>
          </p:txBody>
        </p:sp>
        <p:sp>
          <p:nvSpPr>
            <p:cNvPr id="15" name="Rectangle 25">
              <a:extLst>
                <a:ext uri="{FF2B5EF4-FFF2-40B4-BE49-F238E27FC236}">
                  <a16:creationId xmlns:a16="http://schemas.microsoft.com/office/drawing/2014/main" id="{CC8CA036-CFB0-1D45-D056-EEFB3742A216}"/>
                </a:ext>
              </a:extLst>
            </p:cNvPr>
            <p:cNvSpPr/>
            <p:nvPr/>
          </p:nvSpPr>
          <p:spPr>
            <a:xfrm>
              <a:off x="1541004" y="3986596"/>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6" name="Textfeld 1">
              <a:extLst>
                <a:ext uri="{FF2B5EF4-FFF2-40B4-BE49-F238E27FC236}">
                  <a16:creationId xmlns:a16="http://schemas.microsoft.com/office/drawing/2014/main" id="{8DF12D4A-5EC6-89F3-A7A8-C6663D38109C}"/>
                </a:ext>
              </a:extLst>
            </p:cNvPr>
            <p:cNvSpPr txBox="1"/>
            <p:nvPr>
              <p:custDataLst>
                <p:tags r:id="rId6"/>
              </p:custDataLst>
            </p:nvPr>
          </p:nvSpPr>
          <p:spPr>
            <a:xfrm>
              <a:off x="483159" y="4802210"/>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自動運転</a:t>
              </a:r>
            </a:p>
          </p:txBody>
        </p:sp>
        <p:sp>
          <p:nvSpPr>
            <p:cNvPr id="17" name="Rectangle 25">
              <a:extLst>
                <a:ext uri="{FF2B5EF4-FFF2-40B4-BE49-F238E27FC236}">
                  <a16:creationId xmlns:a16="http://schemas.microsoft.com/office/drawing/2014/main" id="{11DB3A89-DE54-BFC6-1100-85D988A1CE64}"/>
                </a:ext>
              </a:extLst>
            </p:cNvPr>
            <p:cNvSpPr/>
            <p:nvPr/>
          </p:nvSpPr>
          <p:spPr>
            <a:xfrm>
              <a:off x="1541004" y="4802210"/>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grpSp>
      <p:sp>
        <p:nvSpPr>
          <p:cNvPr id="23" name="タイトル 26">
            <a:extLst>
              <a:ext uri="{FF2B5EF4-FFF2-40B4-BE49-F238E27FC236}">
                <a16:creationId xmlns:a16="http://schemas.microsoft.com/office/drawing/2014/main" id="{2D53B4C1-47C0-274B-8ACF-8F04F6670136}"/>
              </a:ext>
            </a:extLst>
          </p:cNvPr>
          <p:cNvSpPr txBox="1">
            <a:spLocks/>
          </p:cNvSpPr>
          <p:nvPr/>
        </p:nvSpPr>
        <p:spPr>
          <a:xfrm>
            <a:off x="483160" y="1203970"/>
            <a:ext cx="4226628" cy="2215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ja-JP" altLang="en-US" sz="1600" b="1">
                <a:solidFill>
                  <a:srgbClr val="FE9341"/>
                </a:solidFill>
                <a:latin typeface="Trebuchet MS" panose="020B0603020202020204" pitchFamily="34" charset="0"/>
                <a:ea typeface="Meiryo UI" panose="020B0604030504040204" pitchFamily="50" charset="-128"/>
              </a:rPr>
              <a:t>概要</a:t>
            </a:r>
            <a:endParaRPr kumimoji="1" lang="en-US" altLang="ja-JP" sz="1600" b="1">
              <a:solidFill>
                <a:srgbClr val="FE9341"/>
              </a:solidFill>
              <a:latin typeface="Trebuchet MS" panose="020B0603020202020204" pitchFamily="34" charset="0"/>
              <a:ea typeface="Meiryo UI" panose="020B0604030504040204" pitchFamily="50" charset="-128"/>
            </a:endParaRPr>
          </a:p>
        </p:txBody>
      </p:sp>
      <p:sp>
        <p:nvSpPr>
          <p:cNvPr id="24" name="タイトル 26">
            <a:extLst>
              <a:ext uri="{FF2B5EF4-FFF2-40B4-BE49-F238E27FC236}">
                <a16:creationId xmlns:a16="http://schemas.microsoft.com/office/drawing/2014/main" id="{FA4EEBDC-BE57-B88C-889A-B287726523A7}"/>
              </a:ext>
            </a:extLst>
          </p:cNvPr>
          <p:cNvSpPr txBox="1">
            <a:spLocks/>
          </p:cNvSpPr>
          <p:nvPr/>
        </p:nvSpPr>
        <p:spPr>
          <a:xfrm>
            <a:off x="5196212" y="1203970"/>
            <a:ext cx="4226628" cy="2215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en-US" altLang="ja-JP" sz="1600" b="1">
                <a:solidFill>
                  <a:srgbClr val="FE9341"/>
                </a:solidFill>
                <a:latin typeface="Trebuchet MS" panose="020B0603020202020204" pitchFamily="34" charset="0"/>
                <a:ea typeface="Meiryo UI" panose="020B0604030504040204" pitchFamily="50" charset="-128"/>
              </a:rPr>
              <a:t>AI</a:t>
            </a:r>
            <a:r>
              <a:rPr kumimoji="1" lang="ja-JP" altLang="en-US" sz="1600" b="1">
                <a:solidFill>
                  <a:srgbClr val="FE9341"/>
                </a:solidFill>
                <a:latin typeface="Trebuchet MS" panose="020B0603020202020204" pitchFamily="34" charset="0"/>
                <a:ea typeface="Meiryo UI" panose="020B0604030504040204" pitchFamily="50" charset="-128"/>
              </a:rPr>
              <a:t>技術に関する詳細情報</a:t>
            </a:r>
            <a:endParaRPr kumimoji="1" lang="en-US" altLang="ja-JP" sz="1600" b="1">
              <a:solidFill>
                <a:srgbClr val="FE9341"/>
              </a:solidFill>
              <a:latin typeface="Trebuchet MS" panose="020B0603020202020204" pitchFamily="34" charset="0"/>
              <a:ea typeface="Meiryo UI" panose="020B0604030504040204" pitchFamily="50" charset="-128"/>
            </a:endParaRPr>
          </a:p>
        </p:txBody>
      </p:sp>
      <p:sp>
        <p:nvSpPr>
          <p:cNvPr id="25" name="Rectangle 25">
            <a:extLst>
              <a:ext uri="{FF2B5EF4-FFF2-40B4-BE49-F238E27FC236}">
                <a16:creationId xmlns:a16="http://schemas.microsoft.com/office/drawing/2014/main" id="{113D6FD4-C357-A9ED-85C9-CC9BE1E1313F}"/>
              </a:ext>
            </a:extLst>
          </p:cNvPr>
          <p:cNvSpPr/>
          <p:nvPr/>
        </p:nvSpPr>
        <p:spPr>
          <a:xfrm>
            <a:off x="5196212" y="1539754"/>
            <a:ext cx="4226628" cy="4762260"/>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活用の目的</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p>
          <a:p>
            <a:pPr marL="87313" lvl="1" defTabSz="742950">
              <a:defRPr/>
            </a:pP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何をインプットとして、どのような学習／推論を行い、どのようなアウトプットを得ているか</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使用している技術の概要（例：</a:t>
            </a:r>
            <a:r>
              <a:rPr kumimoji="1" lang="en-US" altLang="ja-JP" sz="1200" kern="0">
                <a:solidFill>
                  <a:srgbClr val="575757"/>
                </a:solidFill>
                <a:latin typeface="Trebuchet MS" panose="020B0603020202020204" pitchFamily="34" charset="0"/>
                <a:ea typeface="Meiryo UI" panose="020B0604030504040204" pitchFamily="50" charset="-128"/>
              </a:rPr>
              <a:t>LLM</a:t>
            </a:r>
            <a:r>
              <a:rPr kumimoji="1" lang="ja-JP" altLang="en-US" sz="1200" kern="0">
                <a:solidFill>
                  <a:srgbClr val="575757"/>
                </a:solidFill>
                <a:latin typeface="Trebuchet MS" panose="020B0603020202020204" pitchFamily="34" charset="0"/>
                <a:ea typeface="Meiryo UI" panose="020B0604030504040204" pitchFamily="50" charset="-128"/>
              </a:rPr>
              <a:t>、画像生成、自然言語処理など）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使用しているモデル・フレームワーク名（例：</a:t>
            </a:r>
            <a:r>
              <a:rPr kumimoji="1" lang="en-US" altLang="ja-JP" sz="1200" kern="0">
                <a:solidFill>
                  <a:srgbClr val="575757"/>
                </a:solidFill>
                <a:latin typeface="Trebuchet MS" panose="020B0603020202020204" pitchFamily="34" charset="0"/>
                <a:ea typeface="Meiryo UI" panose="020B0604030504040204" pitchFamily="50" charset="-128"/>
              </a:rPr>
              <a:t>ChatGPT</a:t>
            </a:r>
            <a:r>
              <a:rPr kumimoji="1" lang="ja-JP" altLang="en-US" sz="1200" kern="0">
                <a:solidFill>
                  <a:srgbClr val="575757"/>
                </a:solidFill>
                <a:latin typeface="Trebuchet MS" panose="020B0603020202020204" pitchFamily="34" charset="0"/>
                <a:ea typeface="Meiryo UI" panose="020B0604030504040204" pitchFamily="50" charset="-128"/>
              </a:rPr>
              <a:t>、</a:t>
            </a:r>
            <a:r>
              <a:rPr kumimoji="1" lang="en-US" altLang="ja-JP" sz="1200" kern="0">
                <a:solidFill>
                  <a:srgbClr val="575757"/>
                </a:solidFill>
                <a:latin typeface="Trebuchet MS" panose="020B0603020202020204" pitchFamily="34" charset="0"/>
                <a:ea typeface="Meiryo UI" panose="020B0604030504040204" pitchFamily="50" charset="-128"/>
              </a:rPr>
              <a:t>Stable Diffusion</a:t>
            </a:r>
            <a:r>
              <a:rPr kumimoji="1" lang="ja-JP" altLang="en-US" sz="1200" kern="0">
                <a:solidFill>
                  <a:srgbClr val="575757"/>
                </a:solidFill>
                <a:latin typeface="Trebuchet MS" panose="020B0603020202020204" pitchFamily="34" charset="0"/>
                <a:ea typeface="Meiryo UI" panose="020B0604030504040204" pitchFamily="50" charset="-128"/>
              </a:rPr>
              <a:t>、</a:t>
            </a:r>
            <a:r>
              <a:rPr kumimoji="1" lang="en-US" altLang="ja-JP" sz="1200" kern="0">
                <a:solidFill>
                  <a:srgbClr val="575757"/>
                </a:solidFill>
                <a:latin typeface="Trebuchet MS" panose="020B0603020202020204" pitchFamily="34" charset="0"/>
                <a:ea typeface="Meiryo UI" panose="020B0604030504040204" pitchFamily="50" charset="-128"/>
              </a:rPr>
              <a:t>BERT</a:t>
            </a:r>
            <a:r>
              <a:rPr kumimoji="1" lang="ja-JP" altLang="en-US" sz="1200" kern="0">
                <a:solidFill>
                  <a:srgbClr val="575757"/>
                </a:solidFill>
                <a:latin typeface="Trebuchet MS" panose="020B0603020202020204" pitchFamily="34" charset="0"/>
                <a:ea typeface="Meiryo UI" panose="020B0604030504040204" pitchFamily="50" charset="-128"/>
              </a:rPr>
              <a:t>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データの取り扱いや学習環境（オンプレ／クラウド、ファインチューニングの有無など）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p:txBody>
      </p:sp>
      <p:cxnSp>
        <p:nvCxnSpPr>
          <p:cNvPr id="27" name="直線矢印コネクタ 26">
            <a:extLst>
              <a:ext uri="{FF2B5EF4-FFF2-40B4-BE49-F238E27FC236}">
                <a16:creationId xmlns:a16="http://schemas.microsoft.com/office/drawing/2014/main" id="{C4A83E19-C2E5-6532-FEC5-482A0F115520}"/>
              </a:ext>
            </a:extLst>
          </p:cNvPr>
          <p:cNvCxnSpPr>
            <a:cxnSpLocks/>
          </p:cNvCxnSpPr>
          <p:nvPr/>
        </p:nvCxnSpPr>
        <p:spPr>
          <a:xfrm flipH="1" flipV="1">
            <a:off x="4709787" y="1881850"/>
            <a:ext cx="486425" cy="1"/>
          </a:xfrm>
          <a:prstGeom prst="straightConnector1">
            <a:avLst/>
          </a:prstGeom>
          <a:ln w="19050" cap="rnd">
            <a:solidFill>
              <a:schemeClr val="tx1">
                <a:lumMod val="60000"/>
                <a:lumOff val="4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29" name="Rectangle 2">
            <a:extLst>
              <a:ext uri="{FF2B5EF4-FFF2-40B4-BE49-F238E27FC236}">
                <a16:creationId xmlns:a16="http://schemas.microsoft.com/office/drawing/2014/main" id="{F8637E9F-05AA-5177-1452-B9AE27224AFF}"/>
              </a:ext>
            </a:extLst>
          </p:cNvPr>
          <p:cNvSpPr/>
          <p:nvPr/>
        </p:nvSpPr>
        <p:spPr>
          <a:xfrm>
            <a:off x="1077905" y="1007628"/>
            <a:ext cx="3168783" cy="581335"/>
          </a:xfrm>
          <a:prstGeom prst="wedgeRectCallout">
            <a:avLst>
              <a:gd name="adj1" fmla="val -28413"/>
              <a:gd name="adj2" fmla="val 750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活用している技術があれば、それぞれ数行程度で活用内容を記載すること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活用していない場合は</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活用無し</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と記載</a:t>
            </a:r>
            <a:r>
              <a:rPr kumimoji="1" lang="en-US" altLang="ja-JP" sz="1200" kern="0">
                <a:solidFill>
                  <a:srgbClr val="575757"/>
                </a:solidFill>
                <a:latin typeface="Trebuchet MS" panose="020B0603020202020204" pitchFamily="34" charset="0"/>
                <a:ea typeface="Meiryo UI" panose="020B0604030504040204" pitchFamily="50" charset="-128"/>
              </a:rPr>
              <a:t>)</a:t>
            </a:r>
          </a:p>
        </p:txBody>
      </p:sp>
      <p:sp>
        <p:nvSpPr>
          <p:cNvPr id="30" name="Rectangle 2">
            <a:extLst>
              <a:ext uri="{FF2B5EF4-FFF2-40B4-BE49-F238E27FC236}">
                <a16:creationId xmlns:a16="http://schemas.microsoft.com/office/drawing/2014/main" id="{ABFC5176-0FA5-9BC3-A8F8-A2C7B59BAF14}"/>
              </a:ext>
            </a:extLst>
          </p:cNvPr>
          <p:cNvSpPr/>
          <p:nvPr/>
        </p:nvSpPr>
        <p:spPr>
          <a:xfrm>
            <a:off x="4709787" y="76789"/>
            <a:ext cx="2841025" cy="979476"/>
          </a:xfrm>
          <a:prstGeom prst="wedgeRectCallout">
            <a:avLst>
              <a:gd name="adj1" fmla="val 13428"/>
              <a:gd name="adj2" fmla="val 61221"/>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AI</a:t>
            </a:r>
            <a:r>
              <a:rPr kumimoji="1" lang="ja-JP" altLang="en-US" sz="1200" kern="0">
                <a:solidFill>
                  <a:srgbClr val="575757"/>
                </a:solidFill>
                <a:latin typeface="Trebuchet MS" panose="020B0603020202020204" pitchFamily="34" charset="0"/>
                <a:ea typeface="Meiryo UI" panose="020B0604030504040204" pitchFamily="50" charset="-128"/>
              </a:rPr>
              <a:t>技術を活用している場合は、以下の各項目について数行ずつ内容を記載すること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数行で記載しきれない</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図での説明が必要といった場合は、次頁にスライドを追加頂くことも可能</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 name="Rectangle 217">
            <a:extLst>
              <a:ext uri="{FF2B5EF4-FFF2-40B4-BE49-F238E27FC236}">
                <a16:creationId xmlns:a16="http://schemas.microsoft.com/office/drawing/2014/main" id="{6685FEC4-B861-A42F-CC0E-CCCDDFDFDBB5}"/>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評価の観点：ソリューションの先進性・新規性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7233078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526BE-5B10-C7B3-227E-795A446E3CA8}"/>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DEFE5430-A34A-78AA-7B8C-B20D87724C8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7" name="think-cell data - do not delete" hidden="1">
                        <a:extLst>
                          <a:ext uri="{FF2B5EF4-FFF2-40B4-BE49-F238E27FC236}">
                            <a16:creationId xmlns:a16="http://schemas.microsoft.com/office/drawing/2014/main" id="{DEFE5430-A34A-78AA-7B8C-B20D87724C8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テキスト ボックス 42">
            <a:extLst>
              <a:ext uri="{FF2B5EF4-FFF2-40B4-BE49-F238E27FC236}">
                <a16:creationId xmlns:a16="http://schemas.microsoft.com/office/drawing/2014/main" id="{F35630F3-F423-6C2D-1EB5-8188F64961E0}"/>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2</a:t>
            </a: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章：地域課題・ソリューション</a:t>
            </a:r>
          </a:p>
        </p:txBody>
      </p:sp>
      <p:sp>
        <p:nvSpPr>
          <p:cNvPr id="2" name="Rectangle 217">
            <a:extLst>
              <a:ext uri="{FF2B5EF4-FFF2-40B4-BE49-F238E27FC236}">
                <a16:creationId xmlns:a16="http://schemas.microsoft.com/office/drawing/2014/main" id="{02C0BF6A-3C1B-A2EB-8F9D-5EA141F25B1C}"/>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200"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評価の観点：ソリューションの先進性・新規性</a:t>
            </a:r>
            <a:endParaRPr kumimoji="1" lang="en-US" altLang="ja-JP" sz="1200"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aphicFrame>
        <p:nvGraphicFramePr>
          <p:cNvPr id="26" name="Table 2">
            <a:extLst>
              <a:ext uri="{FF2B5EF4-FFF2-40B4-BE49-F238E27FC236}">
                <a16:creationId xmlns:a16="http://schemas.microsoft.com/office/drawing/2014/main" id="{0E85FCB8-544F-7733-4C8E-36A600DB6158}"/>
              </a:ext>
            </a:extLst>
          </p:cNvPr>
          <p:cNvGraphicFramePr>
            <a:graphicFrameLocks noGrp="1"/>
          </p:cNvGraphicFramePr>
          <p:nvPr>
            <p:extLst>
              <p:ext uri="{D42A27DB-BD31-4B8C-83A1-F6EECF244321}">
                <p14:modId xmlns:p14="http://schemas.microsoft.com/office/powerpoint/2010/main" val="968297221"/>
              </p:ext>
            </p:extLst>
          </p:nvPr>
        </p:nvGraphicFramePr>
        <p:xfrm>
          <a:off x="252037" y="1233012"/>
          <a:ext cx="9380971" cy="5220436"/>
        </p:xfrm>
        <a:graphic>
          <a:graphicData uri="http://schemas.openxmlformats.org/drawingml/2006/table">
            <a:tbl>
              <a:tblPr firstRow="1" bandRow="1">
                <a:tableStyleId>{2D5ABB26-0587-4C30-8999-92F81FD0307C}</a:tableStyleId>
              </a:tblPr>
              <a:tblGrid>
                <a:gridCol w="816423">
                  <a:extLst>
                    <a:ext uri="{9D8B030D-6E8A-4147-A177-3AD203B41FA5}">
                      <a16:colId xmlns:a16="http://schemas.microsoft.com/office/drawing/2014/main" val="2212946359"/>
                    </a:ext>
                  </a:extLst>
                </a:gridCol>
                <a:gridCol w="630845">
                  <a:extLst>
                    <a:ext uri="{9D8B030D-6E8A-4147-A177-3AD203B41FA5}">
                      <a16:colId xmlns:a16="http://schemas.microsoft.com/office/drawing/2014/main" val="4142039104"/>
                    </a:ext>
                  </a:extLst>
                </a:gridCol>
                <a:gridCol w="1107217">
                  <a:extLst>
                    <a:ext uri="{9D8B030D-6E8A-4147-A177-3AD203B41FA5}">
                      <a16:colId xmlns:a16="http://schemas.microsoft.com/office/drawing/2014/main" val="3359466783"/>
                    </a:ext>
                  </a:extLst>
                </a:gridCol>
                <a:gridCol w="478406">
                  <a:extLst>
                    <a:ext uri="{9D8B030D-6E8A-4147-A177-3AD203B41FA5}">
                      <a16:colId xmlns:a16="http://schemas.microsoft.com/office/drawing/2014/main" val="2821991905"/>
                    </a:ext>
                  </a:extLst>
                </a:gridCol>
                <a:gridCol w="874207">
                  <a:extLst>
                    <a:ext uri="{9D8B030D-6E8A-4147-A177-3AD203B41FA5}">
                      <a16:colId xmlns:a16="http://schemas.microsoft.com/office/drawing/2014/main" val="842936099"/>
                    </a:ext>
                  </a:extLst>
                </a:gridCol>
                <a:gridCol w="1507021">
                  <a:extLst>
                    <a:ext uri="{9D8B030D-6E8A-4147-A177-3AD203B41FA5}">
                      <a16:colId xmlns:a16="http://schemas.microsoft.com/office/drawing/2014/main" val="453345783"/>
                    </a:ext>
                  </a:extLst>
                </a:gridCol>
                <a:gridCol w="1186302">
                  <a:extLst>
                    <a:ext uri="{9D8B030D-6E8A-4147-A177-3AD203B41FA5}">
                      <a16:colId xmlns:a16="http://schemas.microsoft.com/office/drawing/2014/main" val="3872845054"/>
                    </a:ext>
                  </a:extLst>
                </a:gridCol>
                <a:gridCol w="648393">
                  <a:extLst>
                    <a:ext uri="{9D8B030D-6E8A-4147-A177-3AD203B41FA5}">
                      <a16:colId xmlns:a16="http://schemas.microsoft.com/office/drawing/2014/main" val="424847730"/>
                    </a:ext>
                  </a:extLst>
                </a:gridCol>
                <a:gridCol w="1043247">
                  <a:extLst>
                    <a:ext uri="{9D8B030D-6E8A-4147-A177-3AD203B41FA5}">
                      <a16:colId xmlns:a16="http://schemas.microsoft.com/office/drawing/2014/main" val="3528494700"/>
                    </a:ext>
                  </a:extLst>
                </a:gridCol>
                <a:gridCol w="1088910">
                  <a:extLst>
                    <a:ext uri="{9D8B030D-6E8A-4147-A177-3AD203B41FA5}">
                      <a16:colId xmlns:a16="http://schemas.microsoft.com/office/drawing/2014/main" val="2537492049"/>
                    </a:ext>
                  </a:extLst>
                </a:gridCol>
              </a:tblGrid>
              <a:tr h="602152">
                <a:tc>
                  <a:txBody>
                    <a:bodyPr/>
                    <a:lstStyle/>
                    <a:p>
                      <a:r>
                        <a:rPr lang="ja-JP" altLang="en-US" sz="800" b="0">
                          <a:solidFill>
                            <a:srgbClr val="FFFFFF"/>
                          </a:solidFill>
                        </a:rPr>
                        <a:t>名称</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区分</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型番</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数量</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開発供給計画認定実績の有無</a:t>
                      </a:r>
                      <a:r>
                        <a:rPr lang="en-US" altLang="ja-JP" sz="800" b="0" baseline="30000">
                          <a:solidFill>
                            <a:srgbClr val="FFFFFF"/>
                          </a:solidFill>
                        </a:rPr>
                        <a:t>1</a:t>
                      </a:r>
                      <a:r>
                        <a:rPr lang="en-US" altLang="ja-JP" sz="800" b="0">
                          <a:solidFill>
                            <a:srgbClr val="FFFFFF"/>
                          </a:solidFill>
                        </a:rPr>
                        <a:t>  </a:t>
                      </a: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en-US" altLang="ja-JP" sz="800" b="0">
                          <a:solidFill>
                            <a:srgbClr val="FFFFFF"/>
                          </a:solidFill>
                        </a:rPr>
                        <a:t>e</a:t>
                      </a:r>
                      <a:r>
                        <a:rPr lang="ja-JP" altLang="en-US" sz="800" b="0">
                          <a:solidFill>
                            <a:srgbClr val="FFFFFF"/>
                          </a:solidFill>
                        </a:rPr>
                        <a:t>が〇でない場合サプライチェーンリスク対応を含む十分なサイバーセキュリティ対策の内容</a:t>
                      </a:r>
                      <a:endParaRPr lang="ja-JP" alt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機能</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ja-JP" altLang="en-US" sz="800" b="0" kern="0">
                          <a:solidFill>
                            <a:srgbClr val="FFFFFF"/>
                          </a:solidFill>
                          <a:sym typeface="Trebuchet MS" panose="020B0603020202020204" pitchFamily="34" charset="0"/>
                        </a:rPr>
                        <a:t>設置形態</a:t>
                      </a:r>
                      <a:r>
                        <a:rPr lang="en-US" altLang="ja-JP" sz="800" b="0" kern="0">
                          <a:solidFill>
                            <a:srgbClr val="FFFFFF"/>
                          </a:solidFill>
                          <a:sym typeface="Trebuchet MS" panose="020B0603020202020204" pitchFamily="34" charset="0"/>
                        </a:rPr>
                        <a:t>(</a:t>
                      </a:r>
                      <a:r>
                        <a:rPr lang="ja-JP" altLang="en-US" sz="800" b="0" kern="0">
                          <a:solidFill>
                            <a:srgbClr val="FFFFFF"/>
                          </a:solidFill>
                          <a:sym typeface="Trebuchet MS" panose="020B0603020202020204" pitchFamily="34" charset="0"/>
                        </a:rPr>
                        <a:t>固定・可搬</a:t>
                      </a:r>
                      <a:r>
                        <a:rPr lang="en-US" altLang="ja-JP" sz="800" b="0" kern="0">
                          <a:solidFill>
                            <a:srgbClr val="FFFFFF"/>
                          </a:solidFill>
                          <a:sym typeface="Trebuchet MS" panose="020B0603020202020204" pitchFamily="34" charset="0"/>
                        </a:rPr>
                        <a:t>)</a:t>
                      </a:r>
                      <a:endParaRPr kumimoji="0" lang="ja-JP" altLang="en-US" sz="800" b="0" u="none" strike="noStrike" kern="0" cap="none" spc="0" normalizeH="0" baseline="0" noProof="0">
                        <a:ln>
                          <a:noFill/>
                        </a:ln>
                        <a:solidFill>
                          <a:srgbClr val="FFFFFF"/>
                        </a:solidFill>
                        <a:effectLst/>
                        <a:uLnTx/>
                        <a:uFillTx/>
                        <a:sym typeface="Trebuchet MS" panose="020B0603020202020204" pitchFamily="34" charset="0"/>
                      </a:endParaRP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製造企業名称</a:t>
                      </a: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本店</a:t>
                      </a:r>
                      <a:r>
                        <a:rPr kumimoji="0" lang="en-US" altLang="ja-JP" sz="800" b="0" u="none" strike="noStrike" kern="0" cap="none" spc="0" normalizeH="0" baseline="0" noProof="0">
                          <a:ln>
                            <a:noFill/>
                          </a:ln>
                          <a:solidFill>
                            <a:srgbClr val="FFFFFF"/>
                          </a:solidFill>
                          <a:effectLst/>
                          <a:uLnTx/>
                          <a:uFillTx/>
                          <a:sym typeface="Trebuchet MS" panose="020B0603020202020204" pitchFamily="34" charset="0"/>
                        </a:rPr>
                        <a:t>(</a:t>
                      </a: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又は主たる事務所の所在地</a:t>
                      </a:r>
                      <a:r>
                        <a:rPr kumimoji="0" lang="en-US" altLang="ja-JP" sz="800" b="0" u="none" strike="noStrike" kern="0" cap="none" spc="0" normalizeH="0" baseline="0" noProof="0">
                          <a:ln>
                            <a:noFill/>
                          </a:ln>
                          <a:solidFill>
                            <a:srgbClr val="FFFFFF"/>
                          </a:solidFill>
                          <a:effectLst/>
                          <a:uLnTx/>
                          <a:uFillTx/>
                          <a:sym typeface="Trebuchet MS" panose="020B0603020202020204" pitchFamily="34" charset="0"/>
                        </a:rPr>
                        <a:t>)</a:t>
                      </a:r>
                      <a:endParaRPr kumimoji="0" lang="ja-JP" altLang="en-US" sz="800" b="0" u="none" strike="noStrike" kern="0" cap="none" spc="0" normalizeH="0" baseline="0" noProof="0">
                        <a:ln>
                          <a:noFill/>
                        </a:ln>
                        <a:solidFill>
                          <a:srgbClr val="FFFFFF"/>
                        </a:solidFill>
                        <a:effectLst/>
                        <a:uLnTx/>
                        <a:uFillTx/>
                        <a:sym typeface="Trebuchet MS" panose="020B0603020202020204" pitchFamily="34" charset="0"/>
                      </a:endParaRP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extLst>
                  <a:ext uri="{0D108BD9-81ED-4DB2-BD59-A6C34878D82A}">
                    <a16:rowId xmlns:a16="http://schemas.microsoft.com/office/drawing/2014/main" val="4122420125"/>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ja-JP" altLang="en-US" sz="800" b="0">
                          <a:solidFill>
                            <a:srgbClr val="29BA74"/>
                          </a:solidFill>
                          <a:latin typeface="Meiryo UI" panose="020B0604030504040204" pitchFamily="50" charset="-128"/>
                          <a:ea typeface="Meiryo UI" panose="020B0604030504040204" pitchFamily="50" charset="-128"/>
                        </a:rPr>
                        <a:t>端末</a:t>
                      </a:r>
                      <a:endParaRPr lang="en-US" sz="800" b="0">
                        <a:solidFill>
                          <a:srgbClr val="29BA74"/>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785585077"/>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999083486"/>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489219538"/>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580931834"/>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578951961"/>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790085930"/>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303328363"/>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999611117"/>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013098995"/>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911582854"/>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975368358"/>
                  </a:ext>
                </a:extLst>
              </a:tr>
            </a:tbl>
          </a:graphicData>
        </a:graphic>
      </p:graphicFrame>
      <p:sp>
        <p:nvSpPr>
          <p:cNvPr id="31" name="Oval 20">
            <a:extLst>
              <a:ext uri="{FF2B5EF4-FFF2-40B4-BE49-F238E27FC236}">
                <a16:creationId xmlns:a16="http://schemas.microsoft.com/office/drawing/2014/main" id="{C28D7514-3385-78D7-324C-A39D21965743}"/>
              </a:ext>
            </a:extLst>
          </p:cNvPr>
          <p:cNvSpPr>
            <a:spLocks noChangeAspect="1" noChangeArrowheads="1"/>
          </p:cNvSpPr>
          <p:nvPr/>
        </p:nvSpPr>
        <p:spPr bwMode="auto">
          <a:xfrm>
            <a:off x="161521"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a</a:t>
            </a:r>
          </a:p>
        </p:txBody>
      </p:sp>
      <p:sp>
        <p:nvSpPr>
          <p:cNvPr id="32" name="Oval 20">
            <a:extLst>
              <a:ext uri="{FF2B5EF4-FFF2-40B4-BE49-F238E27FC236}">
                <a16:creationId xmlns:a16="http://schemas.microsoft.com/office/drawing/2014/main" id="{9866F8C9-B996-5606-6D3B-56E427AFEBAC}"/>
              </a:ext>
            </a:extLst>
          </p:cNvPr>
          <p:cNvSpPr>
            <a:spLocks noChangeAspect="1" noChangeArrowheads="1"/>
          </p:cNvSpPr>
          <p:nvPr/>
        </p:nvSpPr>
        <p:spPr bwMode="auto">
          <a:xfrm>
            <a:off x="1059982"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b</a:t>
            </a:r>
          </a:p>
        </p:txBody>
      </p:sp>
      <p:sp>
        <p:nvSpPr>
          <p:cNvPr id="33" name="Oval 20">
            <a:extLst>
              <a:ext uri="{FF2B5EF4-FFF2-40B4-BE49-F238E27FC236}">
                <a16:creationId xmlns:a16="http://schemas.microsoft.com/office/drawing/2014/main" id="{B5A5F84C-67BA-8CFF-D4EE-4DCD49191A8D}"/>
              </a:ext>
            </a:extLst>
          </p:cNvPr>
          <p:cNvSpPr>
            <a:spLocks noChangeAspect="1" noChangeArrowheads="1"/>
          </p:cNvSpPr>
          <p:nvPr/>
        </p:nvSpPr>
        <p:spPr bwMode="auto">
          <a:xfrm>
            <a:off x="1649783" y="1159942"/>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c</a:t>
            </a:r>
          </a:p>
        </p:txBody>
      </p:sp>
      <p:sp>
        <p:nvSpPr>
          <p:cNvPr id="34" name="Oval 20">
            <a:extLst>
              <a:ext uri="{FF2B5EF4-FFF2-40B4-BE49-F238E27FC236}">
                <a16:creationId xmlns:a16="http://schemas.microsoft.com/office/drawing/2014/main" id="{31BE00E8-7857-DADB-D9DC-CC776DC43916}"/>
              </a:ext>
            </a:extLst>
          </p:cNvPr>
          <p:cNvSpPr>
            <a:spLocks noChangeAspect="1" noChangeArrowheads="1"/>
          </p:cNvSpPr>
          <p:nvPr/>
        </p:nvSpPr>
        <p:spPr bwMode="auto">
          <a:xfrm>
            <a:off x="2794216"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d</a:t>
            </a:r>
          </a:p>
        </p:txBody>
      </p:sp>
      <p:sp>
        <p:nvSpPr>
          <p:cNvPr id="35" name="Oval 20">
            <a:extLst>
              <a:ext uri="{FF2B5EF4-FFF2-40B4-BE49-F238E27FC236}">
                <a16:creationId xmlns:a16="http://schemas.microsoft.com/office/drawing/2014/main" id="{A7B8BD81-01FF-DA20-24F4-F9205829E28B}"/>
              </a:ext>
            </a:extLst>
          </p:cNvPr>
          <p:cNvSpPr>
            <a:spLocks noChangeAspect="1" noChangeArrowheads="1"/>
          </p:cNvSpPr>
          <p:nvPr/>
        </p:nvSpPr>
        <p:spPr bwMode="auto">
          <a:xfrm>
            <a:off x="3246135"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e</a:t>
            </a:r>
          </a:p>
        </p:txBody>
      </p:sp>
      <p:sp>
        <p:nvSpPr>
          <p:cNvPr id="36" name="Oval 20">
            <a:extLst>
              <a:ext uri="{FF2B5EF4-FFF2-40B4-BE49-F238E27FC236}">
                <a16:creationId xmlns:a16="http://schemas.microsoft.com/office/drawing/2014/main" id="{8FDDA736-574A-A880-608C-65D694600875}"/>
              </a:ext>
            </a:extLst>
          </p:cNvPr>
          <p:cNvSpPr>
            <a:spLocks noChangeAspect="1" noChangeArrowheads="1"/>
          </p:cNvSpPr>
          <p:nvPr/>
        </p:nvSpPr>
        <p:spPr bwMode="auto">
          <a:xfrm>
            <a:off x="4124470"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f</a:t>
            </a:r>
          </a:p>
        </p:txBody>
      </p:sp>
      <p:sp>
        <p:nvSpPr>
          <p:cNvPr id="37" name="Oval 20">
            <a:extLst>
              <a:ext uri="{FF2B5EF4-FFF2-40B4-BE49-F238E27FC236}">
                <a16:creationId xmlns:a16="http://schemas.microsoft.com/office/drawing/2014/main" id="{6F2BF402-A395-F016-172D-C0EBE6794F6E}"/>
              </a:ext>
            </a:extLst>
          </p:cNvPr>
          <p:cNvSpPr>
            <a:spLocks noChangeAspect="1" noChangeArrowheads="1"/>
          </p:cNvSpPr>
          <p:nvPr/>
        </p:nvSpPr>
        <p:spPr bwMode="auto">
          <a:xfrm>
            <a:off x="5611758"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g</a:t>
            </a:r>
          </a:p>
        </p:txBody>
      </p:sp>
      <p:sp>
        <p:nvSpPr>
          <p:cNvPr id="38" name="Oval 20">
            <a:extLst>
              <a:ext uri="{FF2B5EF4-FFF2-40B4-BE49-F238E27FC236}">
                <a16:creationId xmlns:a16="http://schemas.microsoft.com/office/drawing/2014/main" id="{1EB86FE9-D3C0-7FE4-BDF4-9AFF0C766720}"/>
              </a:ext>
            </a:extLst>
          </p:cNvPr>
          <p:cNvSpPr>
            <a:spLocks noChangeAspect="1" noChangeArrowheads="1"/>
          </p:cNvSpPr>
          <p:nvPr/>
        </p:nvSpPr>
        <p:spPr bwMode="auto">
          <a:xfrm>
            <a:off x="6803292"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h</a:t>
            </a:r>
          </a:p>
        </p:txBody>
      </p:sp>
      <p:sp>
        <p:nvSpPr>
          <p:cNvPr id="39" name="Oval 20">
            <a:extLst>
              <a:ext uri="{FF2B5EF4-FFF2-40B4-BE49-F238E27FC236}">
                <a16:creationId xmlns:a16="http://schemas.microsoft.com/office/drawing/2014/main" id="{75A5626C-CEE0-172C-F9FA-E6494323F60E}"/>
              </a:ext>
            </a:extLst>
          </p:cNvPr>
          <p:cNvSpPr>
            <a:spLocks noChangeAspect="1" noChangeArrowheads="1"/>
          </p:cNvSpPr>
          <p:nvPr/>
        </p:nvSpPr>
        <p:spPr bwMode="auto">
          <a:xfrm>
            <a:off x="7468499"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Trebuchet MS"/>
                <a:ea typeface="+mn-ea"/>
                <a:cs typeface="+mn-cs"/>
              </a:rPr>
              <a:t>i</a:t>
            </a:r>
            <a:endParaRPr kumimoji="0" lang="en-US" sz="800" b="0" i="0" u="none" strike="noStrike" kern="1200" cap="none" spc="0" normalizeH="0" baseline="0" noProof="0">
              <a:ln>
                <a:noFill/>
              </a:ln>
              <a:solidFill>
                <a:prstClr val="white"/>
              </a:solidFill>
              <a:effectLst/>
              <a:uLnTx/>
              <a:uFillTx/>
              <a:latin typeface="Trebuchet MS"/>
              <a:ea typeface="+mn-ea"/>
              <a:cs typeface="+mn-cs"/>
            </a:endParaRPr>
          </a:p>
        </p:txBody>
      </p:sp>
      <p:sp>
        <p:nvSpPr>
          <p:cNvPr id="40" name="Oval 20">
            <a:extLst>
              <a:ext uri="{FF2B5EF4-FFF2-40B4-BE49-F238E27FC236}">
                <a16:creationId xmlns:a16="http://schemas.microsoft.com/office/drawing/2014/main" id="{F4A60F7C-179B-A1EF-6C40-12913D95D74A}"/>
              </a:ext>
            </a:extLst>
          </p:cNvPr>
          <p:cNvSpPr>
            <a:spLocks noChangeAspect="1" noChangeArrowheads="1"/>
          </p:cNvSpPr>
          <p:nvPr/>
        </p:nvSpPr>
        <p:spPr bwMode="auto">
          <a:xfrm>
            <a:off x="8502020"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j</a:t>
            </a:r>
          </a:p>
        </p:txBody>
      </p:sp>
      <p:sp>
        <p:nvSpPr>
          <p:cNvPr id="41" name="ee4pFootnotes">
            <a:extLst>
              <a:ext uri="{FF2B5EF4-FFF2-40B4-BE49-F238E27FC236}">
                <a16:creationId xmlns:a16="http://schemas.microsoft.com/office/drawing/2014/main" id="{A81F913C-0331-3F6D-F281-395C2B47E669}"/>
              </a:ext>
            </a:extLst>
          </p:cNvPr>
          <p:cNvSpPr>
            <a:spLocks noChangeArrowheads="1"/>
          </p:cNvSpPr>
          <p:nvPr/>
        </p:nvSpPr>
        <p:spPr bwMode="auto">
          <a:xfrm>
            <a:off x="260804" y="6522263"/>
            <a:ext cx="7283402" cy="221599"/>
          </a:xfrm>
          <a:prstGeom prst="rect">
            <a:avLst/>
          </a:prstGeom>
          <a:noFill/>
          <a:ln w="9525" algn="ctr">
            <a:noFill/>
            <a:miter lim="800000"/>
            <a:headEnd type="none" w="lg" len="lg"/>
            <a:tailEnd type="none" w="lg" len="lg"/>
          </a:ln>
        </p:spPr>
        <p:txBody>
          <a:bodyPr vert="horz" wrap="square" lIns="0" tIns="0" rIns="0" bIns="0" anchor="b"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800" b="0" i="0" u="none" strike="noStrike" kern="1200" cap="none" spc="0" normalizeH="0" baseline="0" noProof="0">
                <a:ln>
                  <a:noFill/>
                </a:ln>
                <a:solidFill>
                  <a:srgbClr val="7F7F7F"/>
                </a:solidFill>
                <a:effectLst/>
                <a:uLnTx/>
                <a:uFillTx/>
                <a:latin typeface="Trebuchet MS" panose="020B0603020202020204" pitchFamily="34" charset="0"/>
                <a:ea typeface="+mn-ea"/>
                <a:cs typeface="Arial" pitchFamily="34" charset="0"/>
              </a:rPr>
              <a:t>1. </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e </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開発供給計画認定実績の有無については、特定高度情報通信技術活用システムの開発供給及び導入の促進に関する法律（令和</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2</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年法律第</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37</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号）に基づく開発供給計画認定を受けた実績を有する事業者が開発供給した機器であるか否かにより判断すること。</a:t>
            </a:r>
            <a:endParaRPr kumimoji="0" lang="en-US" sz="800" b="0" i="0" u="none" strike="noStrike" kern="1200" cap="none" spc="0" normalizeH="0" baseline="0" noProof="0">
              <a:ln>
                <a:noFill/>
              </a:ln>
              <a:solidFill>
                <a:srgbClr val="7F7F7F"/>
              </a:solidFill>
              <a:effectLst/>
              <a:uLnTx/>
              <a:uFillTx/>
              <a:latin typeface="Trebuchet MS" panose="020B0603020202020204" pitchFamily="34" charset="0"/>
              <a:ea typeface="+mn-ea"/>
              <a:cs typeface="Arial" pitchFamily="34" charset="0"/>
            </a:endParaRPr>
          </a:p>
        </p:txBody>
      </p:sp>
      <p:sp>
        <p:nvSpPr>
          <p:cNvPr id="42" name="タイトル 1">
            <a:extLst>
              <a:ext uri="{FF2B5EF4-FFF2-40B4-BE49-F238E27FC236}">
                <a16:creationId xmlns:a16="http://schemas.microsoft.com/office/drawing/2014/main" id="{89517FB9-FE66-E753-10F2-DC9392FA2323}"/>
              </a:ext>
            </a:extLst>
          </p:cNvPr>
          <p:cNvSpPr>
            <a:spLocks noGrp="1"/>
          </p:cNvSpPr>
          <p:nvPr>
            <p:ph type="title"/>
          </p:nvPr>
        </p:nvSpPr>
        <p:spPr>
          <a:xfrm>
            <a:off x="260804" y="65709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ネットワーク・システム構成</a:t>
            </a:r>
            <a:br>
              <a:rPr kumimoji="1" lang="en-US" altLang="ja-JP">
                <a:solidFill>
                  <a:srgbClr val="FE9341"/>
                </a:solidFill>
                <a:latin typeface="Trebuchet MS" panose="020B0603020202020204" pitchFamily="34" charset="0"/>
                <a:ea typeface="Meiryo UI" panose="020B0604030504040204" pitchFamily="50" charset="-128"/>
              </a:rPr>
            </a:br>
            <a:r>
              <a:rPr lang="en-US" altLang="ja-JP" sz="1300">
                <a:solidFill>
                  <a:srgbClr val="575757"/>
                </a:solidFill>
                <a:latin typeface="Trebuchet MS" panose="020B0603020202020204" pitchFamily="34" charset="0"/>
                <a:ea typeface="Meiryo UI" panose="020B0604030504040204" pitchFamily="50" charset="-128"/>
                <a:cs typeface="Calibri" panose="020F0502020204030204" pitchFamily="34" charset="0"/>
              </a:rPr>
              <a:t> </a:t>
            </a:r>
            <a:r>
              <a:rPr lang="ja-JP" altLang="en-US" sz="1300">
                <a:solidFill>
                  <a:srgbClr val="575757"/>
                </a:solidFill>
                <a:latin typeface="Trebuchet MS" panose="020B0603020202020204" pitchFamily="34" charset="0"/>
                <a:ea typeface="Meiryo UI" panose="020B0604030504040204" pitchFamily="50" charset="-128"/>
                <a:cs typeface="Calibri" panose="020F0502020204030204" pitchFamily="34" charset="0"/>
              </a:rPr>
              <a:t>設備・機器等の概要</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44" name="Rectangle 2">
            <a:extLst>
              <a:ext uri="{FF2B5EF4-FFF2-40B4-BE49-F238E27FC236}">
                <a16:creationId xmlns:a16="http://schemas.microsoft.com/office/drawing/2014/main" id="{4AC3CDA4-0879-3B70-1B79-9DD70BB5AFC8}"/>
              </a:ext>
            </a:extLst>
          </p:cNvPr>
          <p:cNvSpPr/>
          <p:nvPr/>
        </p:nvSpPr>
        <p:spPr>
          <a:xfrm>
            <a:off x="3246135" y="491323"/>
            <a:ext cx="3168783" cy="514283"/>
          </a:xfrm>
          <a:prstGeom prst="wedgeRectCallout">
            <a:avLst>
              <a:gd name="adj1" fmla="val 7458"/>
              <a:gd name="adj2" fmla="val 8423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ISMAP</a:t>
            </a:r>
            <a:r>
              <a:rPr kumimoji="1" lang="ja-JP" altLang="en-US"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クラウドサービス・</a:t>
            </a:r>
            <a:r>
              <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JC-STAR</a:t>
            </a:r>
            <a:r>
              <a:rPr kumimoji="1" lang="ja-JP" altLang="en-US"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登録機器の場合は、登録番号も記載すること</a:t>
            </a:r>
            <a:endPar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endParaRPr>
          </a:p>
        </p:txBody>
      </p:sp>
      <p:sp>
        <p:nvSpPr>
          <p:cNvPr id="4" name="Rectangle 2">
            <a:extLst>
              <a:ext uri="{FF2B5EF4-FFF2-40B4-BE49-F238E27FC236}">
                <a16:creationId xmlns:a16="http://schemas.microsoft.com/office/drawing/2014/main" id="{3F6E10AA-AF49-80E5-612D-8D13BABCE3D7}"/>
              </a:ext>
            </a:extLst>
          </p:cNvPr>
          <p:cNvSpPr/>
          <p:nvPr/>
        </p:nvSpPr>
        <p:spPr>
          <a:xfrm>
            <a:off x="6866828" y="1870452"/>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実証地域と同一の都道府県内に所在するデータセンターを活用する構成の場合は、加点要素となりますので記載すること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9140367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4169964317"/>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39" name="Rectangle 82">
            <a:extLst>
              <a:ext uri="{FF2B5EF4-FFF2-40B4-BE49-F238E27FC236}">
                <a16:creationId xmlns:a16="http://schemas.microsoft.com/office/drawing/2014/main" id="{A949A369-1C85-B27D-CA46-547C059A2F4E}"/>
              </a:ext>
            </a:extLst>
          </p:cNvPr>
          <p:cNvSpPr/>
          <p:nvPr/>
        </p:nvSpPr>
        <p:spPr>
          <a:xfrm>
            <a:off x="4463621" y="4186705"/>
            <a:ext cx="634460" cy="2513619"/>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展開</a:t>
            </a:r>
            <a:b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b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主体</a:t>
            </a:r>
            <a:r>
              <a:rPr kumimoji="1" lang="en-US" altLang="zh-TW"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a:t>
            </a:r>
          </a:p>
          <a:p>
            <a:pPr algn="ctr" defTabSz="742950">
              <a:tabLst>
                <a:tab pos="217984" algn="l"/>
              </a:tabLst>
              <a:defRPr/>
            </a:pP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方法</a:t>
            </a:r>
          </a:p>
        </p:txBody>
      </p:sp>
      <p:sp>
        <p:nvSpPr>
          <p:cNvPr id="42" name="Rectangle 43">
            <a:extLst>
              <a:ext uri="{FF2B5EF4-FFF2-40B4-BE49-F238E27FC236}">
                <a16:creationId xmlns:a16="http://schemas.microsoft.com/office/drawing/2014/main" id="{796C95FF-106E-06C7-D454-06B7326A534A}"/>
              </a:ext>
            </a:extLst>
          </p:cNvPr>
          <p:cNvSpPr/>
          <p:nvPr/>
        </p:nvSpPr>
        <p:spPr>
          <a:xfrm>
            <a:off x="5171159" y="4186705"/>
            <a:ext cx="4524931" cy="25136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FF8222"/>
              </a:buClr>
              <a:buSzTx/>
              <a:buFont typeface="Trebuchet MS" panose="020B0603020202020204" pitchFamily="34" charset="0"/>
              <a:buChar char="•"/>
              <a:tabLst/>
              <a:defRPr/>
            </a:pPr>
            <a:r>
              <a:rPr kumimoji="1" lang="en-US" altLang="ja-JP" sz="1200" kern="0">
                <a:solidFill>
                  <a:srgbClr val="575757"/>
                </a:solidFill>
                <a:latin typeface="Trebuchet MS" panose="020B0603020202020204" pitchFamily="34" charset="0"/>
                <a:ea typeface="Meiryo UI" panose="020B0604030504040204" pitchFamily="50" charset="-128"/>
              </a:rPr>
              <a:t>XX</a:t>
            </a:r>
            <a:br>
              <a:rPr kumimoji="1" lang="en-US" altLang="ja-JP"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社が本ソリューションの販売・展開を担う。</a:t>
            </a:r>
            <a:r>
              <a:rPr kumimoji="1" lang="en-US" altLang="ja-JP" sz="1200" kern="0">
                <a:solidFill>
                  <a:srgbClr val="3EAD92"/>
                </a:solidFill>
                <a:latin typeface="Trebuchet MS" panose="020B0603020202020204" pitchFamily="34" charset="0"/>
                <a:ea typeface="Meiryo UI" panose="020B0604030504040204" pitchFamily="50" charset="-128"/>
              </a:rPr>
              <a:t>XXXX</a:t>
            </a:r>
            <a:r>
              <a:rPr kumimoji="1" lang="ja-JP" altLang="en-US" sz="1200" kern="0">
                <a:solidFill>
                  <a:srgbClr val="3EAD92"/>
                </a:solidFill>
                <a:latin typeface="Trebuchet MS" panose="020B0603020202020204" pitchFamily="34" charset="0"/>
                <a:ea typeface="Meiryo UI" panose="020B0604030504040204" pitchFamily="50" charset="-128"/>
              </a:rPr>
              <a:t>営業部の</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人が担当、既存商品の</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を提案する際に本ソリューションの提案を実施。現在でも</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社から関心の声をもらっており、展開の実現確度は高いと考えている</a:t>
            </a:r>
          </a:p>
        </p:txBody>
      </p:sp>
      <p:sp>
        <p:nvSpPr>
          <p:cNvPr id="38" name="Rectangle 82">
            <a:extLst>
              <a:ext uri="{FF2B5EF4-FFF2-40B4-BE49-F238E27FC236}">
                <a16:creationId xmlns:a16="http://schemas.microsoft.com/office/drawing/2014/main" id="{D45D6E52-6A5D-146D-2B1D-D5A9EB2C3F2B}"/>
              </a:ext>
            </a:extLst>
          </p:cNvPr>
          <p:cNvSpPr/>
          <p:nvPr/>
        </p:nvSpPr>
        <p:spPr>
          <a:xfrm>
            <a:off x="4463621" y="940734"/>
            <a:ext cx="634460" cy="1792494"/>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概要</a:t>
            </a:r>
            <a:endParaRPr kumimoji="1" lang="en-US" altLang="ja-JP" sz="14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1" name="Rectangle 43">
            <a:extLst>
              <a:ext uri="{FF2B5EF4-FFF2-40B4-BE49-F238E27FC236}">
                <a16:creationId xmlns:a16="http://schemas.microsoft.com/office/drawing/2014/main" id="{CEEE0461-D8D8-2E18-A51D-4A30E8DAE5F2}"/>
              </a:ext>
            </a:extLst>
          </p:cNvPr>
          <p:cNvSpPr/>
          <p:nvPr/>
        </p:nvSpPr>
        <p:spPr>
          <a:xfrm>
            <a:off x="5171159" y="940734"/>
            <a:ext cx="4524931" cy="179249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県内の中小製造業 </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売上</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億円程度</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を対象として、売り切りモデル </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サブスクリプションモデル</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で</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万円 </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月額</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万円</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で販売。</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ja-JP" altLang="en-US" sz="1200" kern="0">
                <a:solidFill>
                  <a:srgbClr val="3EAD92"/>
                </a:solidFill>
                <a:latin typeface="Trebuchet MS" panose="020B0603020202020204" pitchFamily="34" charset="0"/>
                <a:ea typeface="Meiryo UI" panose="020B0604030504040204" pitchFamily="50" charset="-128"/>
              </a:rPr>
              <a:t>実装初年度は</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社、翌年度以降は毎年</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社に展開していく。</a:t>
            </a:r>
          </a:p>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初期開発費用が、本事業の補助金で賄われているため、実装段階では</a:t>
            </a:r>
            <a:r>
              <a:rPr kumimoji="1" lang="en-US" altLang="ja-JP" sz="1200" kern="0">
                <a:solidFill>
                  <a:srgbClr val="3EAD92"/>
                </a:solidFill>
                <a:latin typeface="Trebuchet MS" panose="020B0603020202020204" pitchFamily="34" charset="0"/>
                <a:ea typeface="Meiryo UI" panose="020B0604030504040204" pitchFamily="50" charset="-128"/>
              </a:rPr>
              <a:t>SE</a:t>
            </a:r>
            <a:r>
              <a:rPr kumimoji="1" lang="ja-JP" altLang="en-US" sz="1200" kern="0">
                <a:solidFill>
                  <a:srgbClr val="3EAD92"/>
                </a:solidFill>
                <a:latin typeface="Trebuchet MS" panose="020B0603020202020204" pitchFamily="34" charset="0"/>
                <a:ea typeface="Meiryo UI" panose="020B0604030504040204" pitchFamily="50" charset="-128"/>
              </a:rPr>
              <a:t>費用のみが必要となるが、</a:t>
            </a:r>
            <a:r>
              <a:rPr kumimoji="1" lang="en-US" altLang="ja-JP" sz="1200" kern="0">
                <a:solidFill>
                  <a:srgbClr val="3EAD92"/>
                </a:solidFill>
                <a:latin typeface="Trebuchet MS" panose="020B0603020202020204" pitchFamily="34" charset="0"/>
                <a:ea typeface="Meiryo UI" panose="020B0604030504040204" pitchFamily="50" charset="-128"/>
              </a:rPr>
              <a:t>1</a:t>
            </a:r>
            <a:r>
              <a:rPr kumimoji="1" lang="ja-JP" altLang="en-US" sz="1200" kern="0">
                <a:solidFill>
                  <a:srgbClr val="3EAD92"/>
                </a:solidFill>
                <a:latin typeface="Trebuchet MS" panose="020B0603020202020204" pitchFamily="34" charset="0"/>
                <a:ea typeface="Meiryo UI" panose="020B0604030504040204" pitchFamily="50" charset="-128"/>
              </a:rPr>
              <a:t>件当たり、</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万円の想定であることから、高い収益性を実現できると考えている</a:t>
            </a:r>
            <a:endParaRPr kumimoji="1" lang="en-US" altLang="ja-JP" sz="1200" kern="0">
              <a:solidFill>
                <a:srgbClr val="3EAD92"/>
              </a:solidFill>
              <a:latin typeface="Trebuchet MS" panose="020B0603020202020204" pitchFamily="34" charset="0"/>
              <a:ea typeface="Meiryo UI" panose="020B0604030504040204" pitchFamily="50" charset="-128"/>
            </a:endParaRPr>
          </a:p>
        </p:txBody>
      </p:sp>
      <p:sp>
        <p:nvSpPr>
          <p:cNvPr id="24" name="タイトル 16">
            <a:extLst>
              <a:ext uri="{FF2B5EF4-FFF2-40B4-BE49-F238E27FC236}">
                <a16:creationId xmlns:a16="http://schemas.microsoft.com/office/drawing/2014/main" id="{82F5DF0B-074D-4080-942D-22DF3C4493CE}"/>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実装・展開計画</a:t>
            </a:r>
            <a:endParaRPr lang="ja-JP" altLang="en-US"/>
          </a:p>
        </p:txBody>
      </p:sp>
      <p:sp>
        <p:nvSpPr>
          <p:cNvPr id="27" name="テキスト ボックス 42">
            <a:extLst>
              <a:ext uri="{FF2B5EF4-FFF2-40B4-BE49-F238E27FC236}">
                <a16:creationId xmlns:a16="http://schemas.microsoft.com/office/drawing/2014/main" id="{CF803E6C-1D7D-4A29-A2AF-22952E106C15}"/>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grpSp>
        <p:nvGrpSpPr>
          <p:cNvPr id="3" name="bcgIcons_Office Building ">
            <a:extLst>
              <a:ext uri="{FF2B5EF4-FFF2-40B4-BE49-F238E27FC236}">
                <a16:creationId xmlns:a16="http://schemas.microsoft.com/office/drawing/2014/main" id="{C082FA02-73EB-B9A4-B7A2-E137CA73604D}"/>
              </a:ext>
            </a:extLst>
          </p:cNvPr>
          <p:cNvGrpSpPr>
            <a:grpSpLocks noChangeAspect="1"/>
          </p:cNvGrpSpPr>
          <p:nvPr/>
        </p:nvGrpSpPr>
        <p:grpSpPr>
          <a:xfrm>
            <a:off x="516580" y="1105840"/>
            <a:ext cx="719333" cy="720000"/>
            <a:chOff x="5273799" y="2606040"/>
            <a:chExt cx="1644396" cy="1645920"/>
          </a:xfrm>
        </p:grpSpPr>
        <p:sp>
          <p:nvSpPr>
            <p:cNvPr id="4" name="AutoShape 23">
              <a:extLst>
                <a:ext uri="{FF2B5EF4-FFF2-40B4-BE49-F238E27FC236}">
                  <a16:creationId xmlns:a16="http://schemas.microsoft.com/office/drawing/2014/main" id="{B9B3F6DF-D8A6-45D8-F928-341353BEEA6F}"/>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 name="Group 2">
              <a:extLst>
                <a:ext uri="{FF2B5EF4-FFF2-40B4-BE49-F238E27FC236}">
                  <a16:creationId xmlns:a16="http://schemas.microsoft.com/office/drawing/2014/main" id="{20F8C3C7-B12F-8A2A-CE99-8F2CB73BA8F3}"/>
                </a:ext>
              </a:extLst>
            </p:cNvPr>
            <p:cNvGrpSpPr/>
            <p:nvPr/>
          </p:nvGrpSpPr>
          <p:grpSpPr>
            <a:xfrm>
              <a:off x="5618604" y="2747391"/>
              <a:ext cx="954786" cy="1333881"/>
              <a:chOff x="5618604" y="2747391"/>
              <a:chExt cx="954786" cy="1333881"/>
            </a:xfrm>
          </p:grpSpPr>
          <p:sp>
            <p:nvSpPr>
              <p:cNvPr id="8" name="Freeform 25">
                <a:extLst>
                  <a:ext uri="{FF2B5EF4-FFF2-40B4-BE49-F238E27FC236}">
                    <a16:creationId xmlns:a16="http://schemas.microsoft.com/office/drawing/2014/main" id="{8512022D-776D-F1CB-FC5A-A7D6B243A0C0}"/>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9" name="Freeform 26">
                <a:extLst>
                  <a:ext uri="{FF2B5EF4-FFF2-40B4-BE49-F238E27FC236}">
                    <a16:creationId xmlns:a16="http://schemas.microsoft.com/office/drawing/2014/main" id="{1AFADE30-F6E7-4387-C681-7536FF941554}"/>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10" name="bcgIcons_Office Building ">
            <a:extLst>
              <a:ext uri="{FF2B5EF4-FFF2-40B4-BE49-F238E27FC236}">
                <a16:creationId xmlns:a16="http://schemas.microsoft.com/office/drawing/2014/main" id="{AD367529-87BC-162E-225F-3F76254747B7}"/>
              </a:ext>
            </a:extLst>
          </p:cNvPr>
          <p:cNvGrpSpPr>
            <a:grpSpLocks noChangeAspect="1"/>
          </p:cNvGrpSpPr>
          <p:nvPr/>
        </p:nvGrpSpPr>
        <p:grpSpPr>
          <a:xfrm>
            <a:off x="511875" y="2163089"/>
            <a:ext cx="719333" cy="720000"/>
            <a:chOff x="5273799" y="2606040"/>
            <a:chExt cx="1644396" cy="1645920"/>
          </a:xfrm>
        </p:grpSpPr>
        <p:sp>
          <p:nvSpPr>
            <p:cNvPr id="11" name="AutoShape 23">
              <a:extLst>
                <a:ext uri="{FF2B5EF4-FFF2-40B4-BE49-F238E27FC236}">
                  <a16:creationId xmlns:a16="http://schemas.microsoft.com/office/drawing/2014/main" id="{2F5EAA18-CDF7-5914-8DB2-7B26ED877DF8}"/>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8" name="Group 2">
              <a:extLst>
                <a:ext uri="{FF2B5EF4-FFF2-40B4-BE49-F238E27FC236}">
                  <a16:creationId xmlns:a16="http://schemas.microsoft.com/office/drawing/2014/main" id="{BA2E83DD-D46E-3F11-8A04-3A39CCBB054B}"/>
                </a:ext>
              </a:extLst>
            </p:cNvPr>
            <p:cNvGrpSpPr/>
            <p:nvPr/>
          </p:nvGrpSpPr>
          <p:grpSpPr>
            <a:xfrm>
              <a:off x="5618604" y="2747391"/>
              <a:ext cx="954786" cy="1333881"/>
              <a:chOff x="5618604" y="2747391"/>
              <a:chExt cx="954786" cy="1333881"/>
            </a:xfrm>
          </p:grpSpPr>
          <p:sp>
            <p:nvSpPr>
              <p:cNvPr id="19" name="Freeform 25">
                <a:extLst>
                  <a:ext uri="{FF2B5EF4-FFF2-40B4-BE49-F238E27FC236}">
                    <a16:creationId xmlns:a16="http://schemas.microsoft.com/office/drawing/2014/main" id="{A2A2F9C9-45EE-A5A2-AB9D-6645D1055344}"/>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20" name="Freeform 26">
                <a:extLst>
                  <a:ext uri="{FF2B5EF4-FFF2-40B4-BE49-F238E27FC236}">
                    <a16:creationId xmlns:a16="http://schemas.microsoft.com/office/drawing/2014/main" id="{D475A85E-E7F5-FA0B-EF7D-4580D8306008}"/>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21" name="bcgIcons_Large Group of People/Public ">
            <a:extLst>
              <a:ext uri="{FF2B5EF4-FFF2-40B4-BE49-F238E27FC236}">
                <a16:creationId xmlns:a16="http://schemas.microsoft.com/office/drawing/2014/main" id="{FFB7E8C8-794F-E0BC-4E88-85ABA347C542}"/>
              </a:ext>
            </a:extLst>
          </p:cNvPr>
          <p:cNvGrpSpPr>
            <a:grpSpLocks noChangeAspect="1"/>
          </p:cNvGrpSpPr>
          <p:nvPr/>
        </p:nvGrpSpPr>
        <p:grpSpPr>
          <a:xfrm>
            <a:off x="3134530" y="2163089"/>
            <a:ext cx="719333" cy="720000"/>
            <a:chOff x="5273803" y="2606040"/>
            <a:chExt cx="1644396" cy="1645920"/>
          </a:xfrm>
        </p:grpSpPr>
        <p:sp>
          <p:nvSpPr>
            <p:cNvPr id="22" name="AutoShape 18">
              <a:extLst>
                <a:ext uri="{FF2B5EF4-FFF2-40B4-BE49-F238E27FC236}">
                  <a16:creationId xmlns:a16="http://schemas.microsoft.com/office/drawing/2014/main" id="{E3AD1BF9-3E05-668E-9EE3-D943FC380A57}"/>
                </a:ext>
              </a:extLst>
            </p:cNvPr>
            <p:cNvSpPr>
              <a:spLocks noChangeAspect="1" noChangeArrowheads="1" noTextEdit="1"/>
            </p:cNvSpPr>
            <p:nvPr/>
          </p:nvSpPr>
          <p:spPr bwMode="auto">
            <a:xfrm>
              <a:off x="5273803"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3" name="Group 4">
              <a:extLst>
                <a:ext uri="{FF2B5EF4-FFF2-40B4-BE49-F238E27FC236}">
                  <a16:creationId xmlns:a16="http://schemas.microsoft.com/office/drawing/2014/main" id="{F832A434-2BBE-A53E-DCD4-CA91DBAE6BEF}"/>
                </a:ext>
              </a:extLst>
            </p:cNvPr>
            <p:cNvGrpSpPr/>
            <p:nvPr/>
          </p:nvGrpSpPr>
          <p:grpSpPr>
            <a:xfrm>
              <a:off x="5336668" y="2770251"/>
              <a:ext cx="1515999" cy="1311783"/>
              <a:chOff x="5336668" y="2770251"/>
              <a:chExt cx="1515999" cy="1311783"/>
            </a:xfrm>
          </p:grpSpPr>
          <p:sp>
            <p:nvSpPr>
              <p:cNvPr id="29" name="Freeform 20">
                <a:extLst>
                  <a:ext uri="{FF2B5EF4-FFF2-40B4-BE49-F238E27FC236}">
                    <a16:creationId xmlns:a16="http://schemas.microsoft.com/office/drawing/2014/main" id="{E1F1E2C3-30F5-9ED1-E58D-8B333366835C}"/>
                  </a:ext>
                </a:extLst>
              </p:cNvPr>
              <p:cNvSpPr>
                <a:spLocks noEditPoints="1"/>
              </p:cNvSpPr>
              <p:nvPr/>
            </p:nvSpPr>
            <p:spPr bwMode="auto">
              <a:xfrm>
                <a:off x="5336668" y="2770251"/>
                <a:ext cx="1515999" cy="1311783"/>
              </a:xfrm>
              <a:custGeom>
                <a:avLst/>
                <a:gdLst>
                  <a:gd name="T0" fmla="*/ 227 w 2124"/>
                  <a:gd name="T1" fmla="*/ 496 h 1836"/>
                  <a:gd name="T2" fmla="*/ 528 w 2124"/>
                  <a:gd name="T3" fmla="*/ 467 h 1836"/>
                  <a:gd name="T4" fmla="*/ 996 w 2124"/>
                  <a:gd name="T5" fmla="*/ 467 h 1836"/>
                  <a:gd name="T6" fmla="*/ 695 w 2124"/>
                  <a:gd name="T7" fmla="*/ 496 h 1836"/>
                  <a:gd name="T8" fmla="*/ 994 w 2124"/>
                  <a:gd name="T9" fmla="*/ 498 h 1836"/>
                  <a:gd name="T10" fmla="*/ 1130 w 2124"/>
                  <a:gd name="T11" fmla="*/ 467 h 1836"/>
                  <a:gd name="T12" fmla="*/ 1431 w 2124"/>
                  <a:gd name="T13" fmla="*/ 496 h 1836"/>
                  <a:gd name="T14" fmla="*/ 1933 w 2124"/>
                  <a:gd name="T15" fmla="*/ 467 h 1836"/>
                  <a:gd name="T16" fmla="*/ 1631 w 2124"/>
                  <a:gd name="T17" fmla="*/ 496 h 1836"/>
                  <a:gd name="T18" fmla="*/ 1930 w 2124"/>
                  <a:gd name="T19" fmla="*/ 498 h 1836"/>
                  <a:gd name="T20" fmla="*/ 427 w 2124"/>
                  <a:gd name="T21" fmla="*/ 273 h 1836"/>
                  <a:gd name="T22" fmla="*/ 729 w 2124"/>
                  <a:gd name="T23" fmla="*/ 301 h 1836"/>
                  <a:gd name="T24" fmla="*/ 1230 w 2124"/>
                  <a:gd name="T25" fmla="*/ 273 h 1836"/>
                  <a:gd name="T26" fmla="*/ 929 w 2124"/>
                  <a:gd name="T27" fmla="*/ 301 h 1836"/>
                  <a:gd name="T28" fmla="*/ 1228 w 2124"/>
                  <a:gd name="T29" fmla="*/ 304 h 1836"/>
                  <a:gd name="T30" fmla="*/ 1364 w 2124"/>
                  <a:gd name="T31" fmla="*/ 273 h 1836"/>
                  <a:gd name="T32" fmla="*/ 1665 w 2124"/>
                  <a:gd name="T33" fmla="*/ 301 h 1836"/>
                  <a:gd name="T34" fmla="*/ 996 w 2124"/>
                  <a:gd name="T35" fmla="*/ 78 h 1836"/>
                  <a:gd name="T36" fmla="*/ 695 w 2124"/>
                  <a:gd name="T37" fmla="*/ 107 h 1836"/>
                  <a:gd name="T38" fmla="*/ 994 w 2124"/>
                  <a:gd name="T39" fmla="*/ 109 h 1836"/>
                  <a:gd name="T40" fmla="*/ 1130 w 2124"/>
                  <a:gd name="T41" fmla="*/ 78 h 1836"/>
                  <a:gd name="T42" fmla="*/ 1431 w 2124"/>
                  <a:gd name="T43" fmla="*/ 107 h 1836"/>
                  <a:gd name="T44" fmla="*/ 1893 w 2124"/>
                  <a:gd name="T45" fmla="*/ 584 h 1836"/>
                  <a:gd name="T46" fmla="*/ 1893 w 2124"/>
                  <a:gd name="T47" fmla="*/ 628 h 1836"/>
                  <a:gd name="T48" fmla="*/ 2060 w 2124"/>
                  <a:gd name="T49" fmla="*/ 662 h 1836"/>
                  <a:gd name="T50" fmla="*/ 69 w 2124"/>
                  <a:gd name="T51" fmla="*/ 693 h 1836"/>
                  <a:gd name="T52" fmla="*/ 377 w 2124"/>
                  <a:gd name="T53" fmla="*/ 638 h 1836"/>
                  <a:gd name="T54" fmla="*/ 1533 w 2124"/>
                  <a:gd name="T55" fmla="*/ 1602 h 1836"/>
                  <a:gd name="T56" fmla="*/ 1155 w 2124"/>
                  <a:gd name="T57" fmla="*/ 1543 h 1836"/>
                  <a:gd name="T58" fmla="*/ 2102 w 2124"/>
                  <a:gd name="T59" fmla="*/ 1836 h 1836"/>
                  <a:gd name="T60" fmla="*/ 1191 w 2124"/>
                  <a:gd name="T61" fmla="*/ 1811 h 1836"/>
                  <a:gd name="T62" fmla="*/ 787 w 2124"/>
                  <a:gd name="T63" fmla="*/ 1449 h 1836"/>
                  <a:gd name="T64" fmla="*/ 404 w 2124"/>
                  <a:gd name="T65" fmla="*/ 1449 h 1836"/>
                  <a:gd name="T66" fmla="*/ 0 w 2124"/>
                  <a:gd name="T67" fmla="*/ 1814 h 1836"/>
                  <a:gd name="T68" fmla="*/ 1191 w 2124"/>
                  <a:gd name="T69" fmla="*/ 1811 h 1836"/>
                  <a:gd name="T70" fmla="*/ 896 w 2124"/>
                  <a:gd name="T71" fmla="*/ 662 h 1836"/>
                  <a:gd name="T72" fmla="*/ 1197 w 2124"/>
                  <a:gd name="T73" fmla="*/ 690 h 1836"/>
                  <a:gd name="T74" fmla="*/ 1356 w 2124"/>
                  <a:gd name="T75" fmla="*/ 1362 h 1836"/>
                  <a:gd name="T76" fmla="*/ 1407 w 2124"/>
                  <a:gd name="T77" fmla="*/ 1450 h 1836"/>
                  <a:gd name="T78" fmla="*/ 1649 w 2124"/>
                  <a:gd name="T79" fmla="*/ 1450 h 1836"/>
                  <a:gd name="T80" fmla="*/ 1701 w 2124"/>
                  <a:gd name="T81" fmla="*/ 1362 h 1836"/>
                  <a:gd name="T82" fmla="*/ 1796 w 2124"/>
                  <a:gd name="T83" fmla="*/ 1101 h 1836"/>
                  <a:gd name="T84" fmla="*/ 1528 w 2124"/>
                  <a:gd name="T85" fmla="*/ 1401 h 1836"/>
                  <a:gd name="T86" fmla="*/ 1261 w 2124"/>
                  <a:gd name="T87" fmla="*/ 1101 h 1836"/>
                  <a:gd name="T88" fmla="*/ 322 w 2124"/>
                  <a:gd name="T89" fmla="*/ 1157 h 1836"/>
                  <a:gd name="T90" fmla="*/ 440 w 2124"/>
                  <a:gd name="T91" fmla="*/ 1423 h 1836"/>
                  <a:gd name="T92" fmla="*/ 717 w 2124"/>
                  <a:gd name="T93" fmla="*/ 1399 h 1836"/>
                  <a:gd name="T94" fmla="*/ 761 w 2124"/>
                  <a:gd name="T95" fmla="*/ 1367 h 1836"/>
                  <a:gd name="T96" fmla="*/ 916 w 2124"/>
                  <a:gd name="T97" fmla="*/ 1076 h 1836"/>
                  <a:gd name="T98" fmla="*/ 738 w 2124"/>
                  <a:gd name="T99" fmla="*/ 1329 h 1836"/>
                  <a:gd name="T100" fmla="*/ 350 w 2124"/>
                  <a:gd name="T101" fmla="*/ 1122 h 1836"/>
                  <a:gd name="T102" fmla="*/ 322 w 2124"/>
                  <a:gd name="T103" fmla="*/ 1157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24" h="1836">
                    <a:moveTo>
                      <a:pt x="512" y="503"/>
                    </a:moveTo>
                    <a:cubicBezTo>
                      <a:pt x="505" y="503"/>
                      <a:pt x="499" y="501"/>
                      <a:pt x="495" y="496"/>
                    </a:cubicBezTo>
                    <a:cubicBezTo>
                      <a:pt x="461" y="456"/>
                      <a:pt x="413" y="433"/>
                      <a:pt x="361" y="433"/>
                    </a:cubicBezTo>
                    <a:cubicBezTo>
                      <a:pt x="309" y="433"/>
                      <a:pt x="260" y="456"/>
                      <a:pt x="227" y="496"/>
                    </a:cubicBezTo>
                    <a:cubicBezTo>
                      <a:pt x="219" y="505"/>
                      <a:pt x="205" y="506"/>
                      <a:pt x="196" y="498"/>
                    </a:cubicBezTo>
                    <a:cubicBezTo>
                      <a:pt x="187" y="491"/>
                      <a:pt x="186" y="477"/>
                      <a:pt x="193" y="467"/>
                    </a:cubicBezTo>
                    <a:cubicBezTo>
                      <a:pt x="235" y="418"/>
                      <a:pt x="296" y="389"/>
                      <a:pt x="361" y="389"/>
                    </a:cubicBezTo>
                    <a:cubicBezTo>
                      <a:pt x="426" y="389"/>
                      <a:pt x="487" y="418"/>
                      <a:pt x="528" y="467"/>
                    </a:cubicBezTo>
                    <a:cubicBezTo>
                      <a:pt x="536" y="477"/>
                      <a:pt x="535" y="491"/>
                      <a:pt x="526" y="498"/>
                    </a:cubicBezTo>
                    <a:cubicBezTo>
                      <a:pt x="522" y="502"/>
                      <a:pt x="516" y="503"/>
                      <a:pt x="512" y="503"/>
                    </a:cubicBezTo>
                    <a:close/>
                    <a:moveTo>
                      <a:pt x="994" y="498"/>
                    </a:moveTo>
                    <a:cubicBezTo>
                      <a:pt x="1003" y="491"/>
                      <a:pt x="1004" y="477"/>
                      <a:pt x="996" y="467"/>
                    </a:cubicBezTo>
                    <a:cubicBezTo>
                      <a:pt x="955" y="418"/>
                      <a:pt x="894" y="389"/>
                      <a:pt x="829" y="389"/>
                    </a:cubicBezTo>
                    <a:cubicBezTo>
                      <a:pt x="764" y="389"/>
                      <a:pt x="703" y="418"/>
                      <a:pt x="661" y="467"/>
                    </a:cubicBezTo>
                    <a:cubicBezTo>
                      <a:pt x="654" y="477"/>
                      <a:pt x="655" y="491"/>
                      <a:pt x="664" y="498"/>
                    </a:cubicBezTo>
                    <a:cubicBezTo>
                      <a:pt x="673" y="506"/>
                      <a:pt x="687" y="505"/>
                      <a:pt x="695" y="496"/>
                    </a:cubicBezTo>
                    <a:cubicBezTo>
                      <a:pt x="728" y="456"/>
                      <a:pt x="777" y="433"/>
                      <a:pt x="829" y="433"/>
                    </a:cubicBezTo>
                    <a:cubicBezTo>
                      <a:pt x="881" y="433"/>
                      <a:pt x="929" y="456"/>
                      <a:pt x="963" y="496"/>
                    </a:cubicBezTo>
                    <a:cubicBezTo>
                      <a:pt x="967" y="501"/>
                      <a:pt x="973" y="503"/>
                      <a:pt x="980" y="503"/>
                    </a:cubicBezTo>
                    <a:cubicBezTo>
                      <a:pt x="985" y="503"/>
                      <a:pt x="990" y="502"/>
                      <a:pt x="994" y="498"/>
                    </a:cubicBezTo>
                    <a:close/>
                    <a:moveTo>
                      <a:pt x="1462" y="498"/>
                    </a:moveTo>
                    <a:cubicBezTo>
                      <a:pt x="1471" y="491"/>
                      <a:pt x="1472" y="477"/>
                      <a:pt x="1465" y="467"/>
                    </a:cubicBezTo>
                    <a:cubicBezTo>
                      <a:pt x="1423" y="418"/>
                      <a:pt x="1362" y="389"/>
                      <a:pt x="1297" y="389"/>
                    </a:cubicBezTo>
                    <a:cubicBezTo>
                      <a:pt x="1232" y="389"/>
                      <a:pt x="1171" y="418"/>
                      <a:pt x="1130" y="467"/>
                    </a:cubicBezTo>
                    <a:cubicBezTo>
                      <a:pt x="1122" y="477"/>
                      <a:pt x="1123" y="491"/>
                      <a:pt x="1132" y="498"/>
                    </a:cubicBezTo>
                    <a:cubicBezTo>
                      <a:pt x="1142" y="506"/>
                      <a:pt x="1155" y="505"/>
                      <a:pt x="1163" y="496"/>
                    </a:cubicBezTo>
                    <a:cubicBezTo>
                      <a:pt x="1197" y="456"/>
                      <a:pt x="1245" y="433"/>
                      <a:pt x="1297" y="433"/>
                    </a:cubicBezTo>
                    <a:cubicBezTo>
                      <a:pt x="1349" y="433"/>
                      <a:pt x="1398" y="456"/>
                      <a:pt x="1431" y="496"/>
                    </a:cubicBezTo>
                    <a:cubicBezTo>
                      <a:pt x="1435" y="501"/>
                      <a:pt x="1441" y="503"/>
                      <a:pt x="1448" y="503"/>
                    </a:cubicBezTo>
                    <a:cubicBezTo>
                      <a:pt x="1453" y="503"/>
                      <a:pt x="1458" y="502"/>
                      <a:pt x="1462" y="498"/>
                    </a:cubicBezTo>
                    <a:close/>
                    <a:moveTo>
                      <a:pt x="1930" y="498"/>
                    </a:moveTo>
                    <a:cubicBezTo>
                      <a:pt x="1939" y="491"/>
                      <a:pt x="1940" y="477"/>
                      <a:pt x="1933" y="467"/>
                    </a:cubicBezTo>
                    <a:cubicBezTo>
                      <a:pt x="1891" y="418"/>
                      <a:pt x="1830" y="389"/>
                      <a:pt x="1765" y="389"/>
                    </a:cubicBezTo>
                    <a:cubicBezTo>
                      <a:pt x="1700" y="389"/>
                      <a:pt x="1639" y="418"/>
                      <a:pt x="1598" y="467"/>
                    </a:cubicBezTo>
                    <a:cubicBezTo>
                      <a:pt x="1590" y="477"/>
                      <a:pt x="1591" y="491"/>
                      <a:pt x="1600" y="498"/>
                    </a:cubicBezTo>
                    <a:cubicBezTo>
                      <a:pt x="1610" y="506"/>
                      <a:pt x="1624" y="505"/>
                      <a:pt x="1631" y="496"/>
                    </a:cubicBezTo>
                    <a:cubicBezTo>
                      <a:pt x="1665" y="456"/>
                      <a:pt x="1713" y="433"/>
                      <a:pt x="1765" y="433"/>
                    </a:cubicBezTo>
                    <a:cubicBezTo>
                      <a:pt x="1817" y="433"/>
                      <a:pt x="1866" y="456"/>
                      <a:pt x="1899" y="496"/>
                    </a:cubicBezTo>
                    <a:cubicBezTo>
                      <a:pt x="1903" y="501"/>
                      <a:pt x="1910" y="503"/>
                      <a:pt x="1916" y="503"/>
                    </a:cubicBezTo>
                    <a:cubicBezTo>
                      <a:pt x="1921" y="503"/>
                      <a:pt x="1926" y="502"/>
                      <a:pt x="1930" y="498"/>
                    </a:cubicBezTo>
                    <a:close/>
                    <a:moveTo>
                      <a:pt x="760" y="304"/>
                    </a:moveTo>
                    <a:cubicBezTo>
                      <a:pt x="769" y="296"/>
                      <a:pt x="770" y="282"/>
                      <a:pt x="762" y="273"/>
                    </a:cubicBezTo>
                    <a:cubicBezTo>
                      <a:pt x="721" y="223"/>
                      <a:pt x="660" y="195"/>
                      <a:pt x="595" y="195"/>
                    </a:cubicBezTo>
                    <a:cubicBezTo>
                      <a:pt x="530" y="195"/>
                      <a:pt x="469" y="223"/>
                      <a:pt x="427" y="273"/>
                    </a:cubicBezTo>
                    <a:cubicBezTo>
                      <a:pt x="420" y="282"/>
                      <a:pt x="421" y="296"/>
                      <a:pt x="430" y="304"/>
                    </a:cubicBezTo>
                    <a:cubicBezTo>
                      <a:pt x="439" y="312"/>
                      <a:pt x="453" y="310"/>
                      <a:pt x="461" y="301"/>
                    </a:cubicBezTo>
                    <a:cubicBezTo>
                      <a:pt x="494" y="262"/>
                      <a:pt x="543" y="239"/>
                      <a:pt x="595" y="239"/>
                    </a:cubicBezTo>
                    <a:cubicBezTo>
                      <a:pt x="647" y="239"/>
                      <a:pt x="695" y="262"/>
                      <a:pt x="729" y="301"/>
                    </a:cubicBezTo>
                    <a:cubicBezTo>
                      <a:pt x="733" y="306"/>
                      <a:pt x="739" y="309"/>
                      <a:pt x="746" y="309"/>
                    </a:cubicBezTo>
                    <a:cubicBezTo>
                      <a:pt x="751" y="309"/>
                      <a:pt x="756" y="307"/>
                      <a:pt x="760" y="304"/>
                    </a:cubicBezTo>
                    <a:close/>
                    <a:moveTo>
                      <a:pt x="1228" y="304"/>
                    </a:moveTo>
                    <a:cubicBezTo>
                      <a:pt x="1237" y="296"/>
                      <a:pt x="1238" y="282"/>
                      <a:pt x="1230" y="273"/>
                    </a:cubicBezTo>
                    <a:cubicBezTo>
                      <a:pt x="1189" y="223"/>
                      <a:pt x="1128" y="195"/>
                      <a:pt x="1063" y="195"/>
                    </a:cubicBezTo>
                    <a:cubicBezTo>
                      <a:pt x="998" y="195"/>
                      <a:pt x="937" y="223"/>
                      <a:pt x="896" y="273"/>
                    </a:cubicBezTo>
                    <a:cubicBezTo>
                      <a:pt x="888" y="282"/>
                      <a:pt x="889" y="296"/>
                      <a:pt x="898" y="304"/>
                    </a:cubicBezTo>
                    <a:cubicBezTo>
                      <a:pt x="908" y="312"/>
                      <a:pt x="921" y="310"/>
                      <a:pt x="929" y="301"/>
                    </a:cubicBezTo>
                    <a:cubicBezTo>
                      <a:pt x="963" y="262"/>
                      <a:pt x="1011" y="239"/>
                      <a:pt x="1063" y="239"/>
                    </a:cubicBezTo>
                    <a:cubicBezTo>
                      <a:pt x="1115" y="239"/>
                      <a:pt x="1163" y="262"/>
                      <a:pt x="1197" y="301"/>
                    </a:cubicBezTo>
                    <a:cubicBezTo>
                      <a:pt x="1201" y="306"/>
                      <a:pt x="1207" y="309"/>
                      <a:pt x="1214" y="309"/>
                    </a:cubicBezTo>
                    <a:cubicBezTo>
                      <a:pt x="1219" y="309"/>
                      <a:pt x="1224" y="307"/>
                      <a:pt x="1228" y="304"/>
                    </a:cubicBezTo>
                    <a:close/>
                    <a:moveTo>
                      <a:pt x="1696" y="304"/>
                    </a:moveTo>
                    <a:cubicBezTo>
                      <a:pt x="1705" y="296"/>
                      <a:pt x="1706" y="282"/>
                      <a:pt x="1699" y="273"/>
                    </a:cubicBezTo>
                    <a:cubicBezTo>
                      <a:pt x="1657" y="223"/>
                      <a:pt x="1596" y="195"/>
                      <a:pt x="1531" y="195"/>
                    </a:cubicBezTo>
                    <a:cubicBezTo>
                      <a:pt x="1466" y="195"/>
                      <a:pt x="1405" y="223"/>
                      <a:pt x="1364" y="273"/>
                    </a:cubicBezTo>
                    <a:cubicBezTo>
                      <a:pt x="1356" y="282"/>
                      <a:pt x="1357" y="296"/>
                      <a:pt x="1366" y="304"/>
                    </a:cubicBezTo>
                    <a:cubicBezTo>
                      <a:pt x="1376" y="312"/>
                      <a:pt x="1389" y="310"/>
                      <a:pt x="1397" y="301"/>
                    </a:cubicBezTo>
                    <a:cubicBezTo>
                      <a:pt x="1431" y="262"/>
                      <a:pt x="1479" y="239"/>
                      <a:pt x="1531" y="239"/>
                    </a:cubicBezTo>
                    <a:cubicBezTo>
                      <a:pt x="1583" y="239"/>
                      <a:pt x="1632" y="262"/>
                      <a:pt x="1665" y="301"/>
                    </a:cubicBezTo>
                    <a:cubicBezTo>
                      <a:pt x="1669" y="306"/>
                      <a:pt x="1675" y="309"/>
                      <a:pt x="1682" y="309"/>
                    </a:cubicBezTo>
                    <a:cubicBezTo>
                      <a:pt x="1687" y="309"/>
                      <a:pt x="1692" y="307"/>
                      <a:pt x="1696" y="304"/>
                    </a:cubicBezTo>
                    <a:close/>
                    <a:moveTo>
                      <a:pt x="994" y="109"/>
                    </a:moveTo>
                    <a:cubicBezTo>
                      <a:pt x="1003" y="101"/>
                      <a:pt x="1004" y="88"/>
                      <a:pt x="996" y="78"/>
                    </a:cubicBezTo>
                    <a:cubicBezTo>
                      <a:pt x="955" y="29"/>
                      <a:pt x="894" y="0"/>
                      <a:pt x="829" y="0"/>
                    </a:cubicBezTo>
                    <a:cubicBezTo>
                      <a:pt x="764" y="0"/>
                      <a:pt x="703" y="29"/>
                      <a:pt x="661" y="78"/>
                    </a:cubicBezTo>
                    <a:cubicBezTo>
                      <a:pt x="654" y="88"/>
                      <a:pt x="655" y="101"/>
                      <a:pt x="664" y="109"/>
                    </a:cubicBezTo>
                    <a:cubicBezTo>
                      <a:pt x="673" y="117"/>
                      <a:pt x="687" y="116"/>
                      <a:pt x="695" y="107"/>
                    </a:cubicBezTo>
                    <a:cubicBezTo>
                      <a:pt x="728" y="67"/>
                      <a:pt x="777" y="44"/>
                      <a:pt x="829" y="44"/>
                    </a:cubicBezTo>
                    <a:cubicBezTo>
                      <a:pt x="881" y="44"/>
                      <a:pt x="929" y="67"/>
                      <a:pt x="963" y="107"/>
                    </a:cubicBezTo>
                    <a:cubicBezTo>
                      <a:pt x="967" y="112"/>
                      <a:pt x="973" y="114"/>
                      <a:pt x="980" y="114"/>
                    </a:cubicBezTo>
                    <a:cubicBezTo>
                      <a:pt x="985" y="114"/>
                      <a:pt x="990" y="113"/>
                      <a:pt x="994" y="109"/>
                    </a:cubicBezTo>
                    <a:close/>
                    <a:moveTo>
                      <a:pt x="1462" y="109"/>
                    </a:moveTo>
                    <a:cubicBezTo>
                      <a:pt x="1471" y="101"/>
                      <a:pt x="1472" y="88"/>
                      <a:pt x="1465" y="78"/>
                    </a:cubicBezTo>
                    <a:cubicBezTo>
                      <a:pt x="1423" y="29"/>
                      <a:pt x="1362" y="0"/>
                      <a:pt x="1297" y="0"/>
                    </a:cubicBezTo>
                    <a:cubicBezTo>
                      <a:pt x="1232" y="0"/>
                      <a:pt x="1171" y="29"/>
                      <a:pt x="1130" y="78"/>
                    </a:cubicBezTo>
                    <a:cubicBezTo>
                      <a:pt x="1122" y="88"/>
                      <a:pt x="1123" y="101"/>
                      <a:pt x="1132" y="109"/>
                    </a:cubicBezTo>
                    <a:cubicBezTo>
                      <a:pt x="1142" y="117"/>
                      <a:pt x="1155" y="116"/>
                      <a:pt x="1163" y="107"/>
                    </a:cubicBezTo>
                    <a:cubicBezTo>
                      <a:pt x="1197" y="67"/>
                      <a:pt x="1245" y="44"/>
                      <a:pt x="1297" y="44"/>
                    </a:cubicBezTo>
                    <a:cubicBezTo>
                      <a:pt x="1349" y="44"/>
                      <a:pt x="1398" y="67"/>
                      <a:pt x="1431" y="107"/>
                    </a:cubicBezTo>
                    <a:cubicBezTo>
                      <a:pt x="1435" y="112"/>
                      <a:pt x="1441" y="114"/>
                      <a:pt x="1448" y="114"/>
                    </a:cubicBezTo>
                    <a:cubicBezTo>
                      <a:pt x="1453" y="114"/>
                      <a:pt x="1458" y="113"/>
                      <a:pt x="1462" y="109"/>
                    </a:cubicBezTo>
                    <a:close/>
                    <a:moveTo>
                      <a:pt x="2060" y="662"/>
                    </a:moveTo>
                    <a:cubicBezTo>
                      <a:pt x="2018" y="612"/>
                      <a:pt x="1957" y="584"/>
                      <a:pt x="1893" y="584"/>
                    </a:cubicBezTo>
                    <a:cubicBezTo>
                      <a:pt x="1839" y="584"/>
                      <a:pt x="1788" y="603"/>
                      <a:pt x="1749" y="638"/>
                    </a:cubicBezTo>
                    <a:cubicBezTo>
                      <a:pt x="1760" y="647"/>
                      <a:pt x="1771" y="657"/>
                      <a:pt x="1781" y="667"/>
                    </a:cubicBezTo>
                    <a:cubicBezTo>
                      <a:pt x="1781" y="667"/>
                      <a:pt x="1781" y="668"/>
                      <a:pt x="1781" y="668"/>
                    </a:cubicBezTo>
                    <a:cubicBezTo>
                      <a:pt x="1813" y="642"/>
                      <a:pt x="1852" y="628"/>
                      <a:pt x="1893" y="628"/>
                    </a:cubicBezTo>
                    <a:cubicBezTo>
                      <a:pt x="1944" y="628"/>
                      <a:pt x="1993" y="651"/>
                      <a:pt x="2026" y="690"/>
                    </a:cubicBezTo>
                    <a:cubicBezTo>
                      <a:pt x="2031" y="695"/>
                      <a:pt x="2037" y="698"/>
                      <a:pt x="2043" y="698"/>
                    </a:cubicBezTo>
                    <a:cubicBezTo>
                      <a:pt x="2048" y="698"/>
                      <a:pt x="2053" y="696"/>
                      <a:pt x="2057" y="693"/>
                    </a:cubicBezTo>
                    <a:cubicBezTo>
                      <a:pt x="2067" y="685"/>
                      <a:pt x="2068" y="671"/>
                      <a:pt x="2060" y="662"/>
                    </a:cubicBezTo>
                    <a:close/>
                    <a:moveTo>
                      <a:pt x="377" y="638"/>
                    </a:moveTo>
                    <a:cubicBezTo>
                      <a:pt x="338" y="603"/>
                      <a:pt x="287" y="584"/>
                      <a:pt x="233" y="584"/>
                    </a:cubicBezTo>
                    <a:cubicBezTo>
                      <a:pt x="169" y="584"/>
                      <a:pt x="108" y="612"/>
                      <a:pt x="66" y="662"/>
                    </a:cubicBezTo>
                    <a:cubicBezTo>
                      <a:pt x="58" y="671"/>
                      <a:pt x="59" y="685"/>
                      <a:pt x="69" y="693"/>
                    </a:cubicBezTo>
                    <a:cubicBezTo>
                      <a:pt x="78" y="701"/>
                      <a:pt x="92" y="699"/>
                      <a:pt x="100" y="690"/>
                    </a:cubicBezTo>
                    <a:cubicBezTo>
                      <a:pt x="133" y="651"/>
                      <a:pt x="182" y="628"/>
                      <a:pt x="233" y="628"/>
                    </a:cubicBezTo>
                    <a:cubicBezTo>
                      <a:pt x="274" y="628"/>
                      <a:pt x="313" y="642"/>
                      <a:pt x="344" y="667"/>
                    </a:cubicBezTo>
                    <a:cubicBezTo>
                      <a:pt x="355" y="657"/>
                      <a:pt x="366" y="647"/>
                      <a:pt x="377" y="638"/>
                    </a:cubicBezTo>
                    <a:close/>
                    <a:moveTo>
                      <a:pt x="2052" y="1567"/>
                    </a:moveTo>
                    <a:cubicBezTo>
                      <a:pt x="2030" y="1534"/>
                      <a:pt x="2004" y="1506"/>
                      <a:pt x="1974" y="1492"/>
                    </a:cubicBezTo>
                    <a:cubicBezTo>
                      <a:pt x="1885" y="1451"/>
                      <a:pt x="1720" y="1449"/>
                      <a:pt x="1720" y="1449"/>
                    </a:cubicBezTo>
                    <a:cubicBezTo>
                      <a:pt x="1720" y="1449"/>
                      <a:pt x="1614" y="1537"/>
                      <a:pt x="1533" y="1602"/>
                    </a:cubicBezTo>
                    <a:cubicBezTo>
                      <a:pt x="1530" y="1604"/>
                      <a:pt x="1527" y="1604"/>
                      <a:pt x="1524" y="1602"/>
                    </a:cubicBezTo>
                    <a:cubicBezTo>
                      <a:pt x="1464" y="1555"/>
                      <a:pt x="1337" y="1449"/>
                      <a:pt x="1337" y="1449"/>
                    </a:cubicBezTo>
                    <a:cubicBezTo>
                      <a:pt x="1337" y="1449"/>
                      <a:pt x="1197" y="1451"/>
                      <a:pt x="1105" y="1483"/>
                    </a:cubicBezTo>
                    <a:cubicBezTo>
                      <a:pt x="1123" y="1499"/>
                      <a:pt x="1139" y="1519"/>
                      <a:pt x="1155" y="1543"/>
                    </a:cubicBezTo>
                    <a:cubicBezTo>
                      <a:pt x="1208" y="1621"/>
                      <a:pt x="1235" y="1714"/>
                      <a:pt x="1235" y="1811"/>
                    </a:cubicBezTo>
                    <a:cubicBezTo>
                      <a:pt x="1235" y="1814"/>
                      <a:pt x="1235" y="1814"/>
                      <a:pt x="1235" y="1814"/>
                    </a:cubicBezTo>
                    <a:cubicBezTo>
                      <a:pt x="1235" y="1821"/>
                      <a:pt x="1234" y="1829"/>
                      <a:pt x="1231" y="1836"/>
                    </a:cubicBezTo>
                    <a:cubicBezTo>
                      <a:pt x="2102" y="1836"/>
                      <a:pt x="2102" y="1836"/>
                      <a:pt x="2102" y="1836"/>
                    </a:cubicBezTo>
                    <a:cubicBezTo>
                      <a:pt x="2114" y="1836"/>
                      <a:pt x="2124" y="1826"/>
                      <a:pt x="2124" y="1814"/>
                    </a:cubicBezTo>
                    <a:cubicBezTo>
                      <a:pt x="2124" y="1811"/>
                      <a:pt x="2124" y="1811"/>
                      <a:pt x="2124" y="1811"/>
                    </a:cubicBezTo>
                    <a:cubicBezTo>
                      <a:pt x="2124" y="1724"/>
                      <a:pt x="2100" y="1639"/>
                      <a:pt x="2052" y="1567"/>
                    </a:cubicBezTo>
                    <a:close/>
                    <a:moveTo>
                      <a:pt x="1191" y="1811"/>
                    </a:moveTo>
                    <a:cubicBezTo>
                      <a:pt x="1191" y="1724"/>
                      <a:pt x="1167" y="1639"/>
                      <a:pt x="1119" y="1567"/>
                    </a:cubicBezTo>
                    <a:cubicBezTo>
                      <a:pt x="1097" y="1534"/>
                      <a:pt x="1071" y="1506"/>
                      <a:pt x="1042" y="1492"/>
                    </a:cubicBezTo>
                    <a:cubicBezTo>
                      <a:pt x="952" y="1451"/>
                      <a:pt x="787" y="1449"/>
                      <a:pt x="787" y="1449"/>
                    </a:cubicBezTo>
                    <a:cubicBezTo>
                      <a:pt x="787" y="1449"/>
                      <a:pt x="787" y="1449"/>
                      <a:pt x="787" y="1449"/>
                    </a:cubicBezTo>
                    <a:cubicBezTo>
                      <a:pt x="787" y="1449"/>
                      <a:pt x="722" y="1541"/>
                      <a:pt x="592" y="1541"/>
                    </a:cubicBezTo>
                    <a:cubicBezTo>
                      <a:pt x="599" y="1541"/>
                      <a:pt x="599" y="1541"/>
                      <a:pt x="599" y="1541"/>
                    </a:cubicBezTo>
                    <a:cubicBezTo>
                      <a:pt x="469" y="1541"/>
                      <a:pt x="404" y="1449"/>
                      <a:pt x="404" y="1449"/>
                    </a:cubicBezTo>
                    <a:cubicBezTo>
                      <a:pt x="404" y="1449"/>
                      <a:pt x="404" y="1449"/>
                      <a:pt x="404" y="1449"/>
                    </a:cubicBezTo>
                    <a:cubicBezTo>
                      <a:pt x="404" y="1449"/>
                      <a:pt x="239" y="1451"/>
                      <a:pt x="150" y="1492"/>
                    </a:cubicBezTo>
                    <a:cubicBezTo>
                      <a:pt x="120" y="1506"/>
                      <a:pt x="94" y="1534"/>
                      <a:pt x="72" y="1567"/>
                    </a:cubicBezTo>
                    <a:cubicBezTo>
                      <a:pt x="24" y="1639"/>
                      <a:pt x="0" y="1724"/>
                      <a:pt x="0" y="1811"/>
                    </a:cubicBezTo>
                    <a:cubicBezTo>
                      <a:pt x="0" y="1814"/>
                      <a:pt x="0" y="1814"/>
                      <a:pt x="0" y="1814"/>
                    </a:cubicBezTo>
                    <a:cubicBezTo>
                      <a:pt x="0" y="1826"/>
                      <a:pt x="10" y="1836"/>
                      <a:pt x="22" y="1836"/>
                    </a:cubicBezTo>
                    <a:cubicBezTo>
                      <a:pt x="1169" y="1836"/>
                      <a:pt x="1169" y="1836"/>
                      <a:pt x="1169" y="1836"/>
                    </a:cubicBezTo>
                    <a:cubicBezTo>
                      <a:pt x="1181" y="1836"/>
                      <a:pt x="1191" y="1826"/>
                      <a:pt x="1191" y="1814"/>
                    </a:cubicBezTo>
                    <a:lnTo>
                      <a:pt x="1191" y="1811"/>
                    </a:lnTo>
                    <a:close/>
                    <a:moveTo>
                      <a:pt x="1228" y="693"/>
                    </a:moveTo>
                    <a:cubicBezTo>
                      <a:pt x="1237" y="685"/>
                      <a:pt x="1238" y="671"/>
                      <a:pt x="1230" y="662"/>
                    </a:cubicBezTo>
                    <a:cubicBezTo>
                      <a:pt x="1189" y="612"/>
                      <a:pt x="1128" y="584"/>
                      <a:pt x="1063" y="584"/>
                    </a:cubicBezTo>
                    <a:cubicBezTo>
                      <a:pt x="998" y="584"/>
                      <a:pt x="937" y="612"/>
                      <a:pt x="896" y="662"/>
                    </a:cubicBezTo>
                    <a:cubicBezTo>
                      <a:pt x="888" y="671"/>
                      <a:pt x="889" y="685"/>
                      <a:pt x="898" y="693"/>
                    </a:cubicBezTo>
                    <a:cubicBezTo>
                      <a:pt x="908" y="701"/>
                      <a:pt x="921" y="699"/>
                      <a:pt x="929" y="690"/>
                    </a:cubicBezTo>
                    <a:cubicBezTo>
                      <a:pt x="963" y="651"/>
                      <a:pt x="1011" y="628"/>
                      <a:pt x="1063" y="628"/>
                    </a:cubicBezTo>
                    <a:cubicBezTo>
                      <a:pt x="1115" y="628"/>
                      <a:pt x="1163" y="651"/>
                      <a:pt x="1197" y="690"/>
                    </a:cubicBezTo>
                    <a:cubicBezTo>
                      <a:pt x="1201" y="695"/>
                      <a:pt x="1207" y="698"/>
                      <a:pt x="1214" y="698"/>
                    </a:cubicBezTo>
                    <a:cubicBezTo>
                      <a:pt x="1219" y="698"/>
                      <a:pt x="1224" y="696"/>
                      <a:pt x="1228" y="693"/>
                    </a:cubicBezTo>
                    <a:close/>
                    <a:moveTo>
                      <a:pt x="1255" y="1157"/>
                    </a:moveTo>
                    <a:cubicBezTo>
                      <a:pt x="1275" y="1207"/>
                      <a:pt x="1328" y="1336"/>
                      <a:pt x="1356" y="1362"/>
                    </a:cubicBezTo>
                    <a:cubicBezTo>
                      <a:pt x="1358" y="1363"/>
                      <a:pt x="1361" y="1365"/>
                      <a:pt x="1363" y="1367"/>
                    </a:cubicBezTo>
                    <a:cubicBezTo>
                      <a:pt x="1363" y="1414"/>
                      <a:pt x="1363" y="1414"/>
                      <a:pt x="1363" y="1414"/>
                    </a:cubicBezTo>
                    <a:cubicBezTo>
                      <a:pt x="1365" y="1415"/>
                      <a:pt x="1365" y="1415"/>
                      <a:pt x="1365" y="1415"/>
                    </a:cubicBezTo>
                    <a:cubicBezTo>
                      <a:pt x="1365" y="1416"/>
                      <a:pt x="1383" y="1430"/>
                      <a:pt x="1407" y="1450"/>
                    </a:cubicBezTo>
                    <a:cubicBezTo>
                      <a:pt x="1407" y="1399"/>
                      <a:pt x="1407" y="1399"/>
                      <a:pt x="1407" y="1399"/>
                    </a:cubicBezTo>
                    <a:cubicBezTo>
                      <a:pt x="1444" y="1422"/>
                      <a:pt x="1492" y="1445"/>
                      <a:pt x="1528" y="1445"/>
                    </a:cubicBezTo>
                    <a:cubicBezTo>
                      <a:pt x="1565" y="1445"/>
                      <a:pt x="1613" y="1422"/>
                      <a:pt x="1649" y="1399"/>
                    </a:cubicBezTo>
                    <a:cubicBezTo>
                      <a:pt x="1649" y="1450"/>
                      <a:pt x="1649" y="1450"/>
                      <a:pt x="1649" y="1450"/>
                    </a:cubicBezTo>
                    <a:cubicBezTo>
                      <a:pt x="1675" y="1430"/>
                      <a:pt x="1692" y="1415"/>
                      <a:pt x="1692" y="1415"/>
                    </a:cubicBezTo>
                    <a:cubicBezTo>
                      <a:pt x="1693" y="1414"/>
                      <a:pt x="1693" y="1414"/>
                      <a:pt x="1693" y="1414"/>
                    </a:cubicBezTo>
                    <a:cubicBezTo>
                      <a:pt x="1693" y="1368"/>
                      <a:pt x="1693" y="1368"/>
                      <a:pt x="1693" y="1368"/>
                    </a:cubicBezTo>
                    <a:cubicBezTo>
                      <a:pt x="1696" y="1365"/>
                      <a:pt x="1699" y="1363"/>
                      <a:pt x="1701" y="1362"/>
                    </a:cubicBezTo>
                    <a:cubicBezTo>
                      <a:pt x="1729" y="1336"/>
                      <a:pt x="1782" y="1207"/>
                      <a:pt x="1802" y="1157"/>
                    </a:cubicBezTo>
                    <a:cubicBezTo>
                      <a:pt x="1837" y="1135"/>
                      <a:pt x="1846" y="1097"/>
                      <a:pt x="1849" y="1081"/>
                    </a:cubicBezTo>
                    <a:cubicBezTo>
                      <a:pt x="1849" y="1079"/>
                      <a:pt x="1849" y="1078"/>
                      <a:pt x="1849" y="1076"/>
                    </a:cubicBezTo>
                    <a:cubicBezTo>
                      <a:pt x="1796" y="1101"/>
                      <a:pt x="1796" y="1101"/>
                      <a:pt x="1796" y="1101"/>
                    </a:cubicBezTo>
                    <a:cubicBezTo>
                      <a:pt x="1791" y="1109"/>
                      <a:pt x="1784" y="1117"/>
                      <a:pt x="1774" y="1122"/>
                    </a:cubicBezTo>
                    <a:cubicBezTo>
                      <a:pt x="1769" y="1124"/>
                      <a:pt x="1766" y="1129"/>
                      <a:pt x="1764" y="1134"/>
                    </a:cubicBezTo>
                    <a:cubicBezTo>
                      <a:pt x="1731" y="1217"/>
                      <a:pt x="1687" y="1315"/>
                      <a:pt x="1671" y="1329"/>
                    </a:cubicBezTo>
                    <a:cubicBezTo>
                      <a:pt x="1644" y="1353"/>
                      <a:pt x="1568" y="1401"/>
                      <a:pt x="1528" y="1401"/>
                    </a:cubicBezTo>
                    <a:cubicBezTo>
                      <a:pt x="1489" y="1401"/>
                      <a:pt x="1413" y="1353"/>
                      <a:pt x="1385" y="1329"/>
                    </a:cubicBezTo>
                    <a:cubicBezTo>
                      <a:pt x="1370" y="1315"/>
                      <a:pt x="1326" y="1217"/>
                      <a:pt x="1293" y="1134"/>
                    </a:cubicBezTo>
                    <a:cubicBezTo>
                      <a:pt x="1291" y="1129"/>
                      <a:pt x="1287" y="1124"/>
                      <a:pt x="1283" y="1122"/>
                    </a:cubicBezTo>
                    <a:cubicBezTo>
                      <a:pt x="1273" y="1117"/>
                      <a:pt x="1266" y="1109"/>
                      <a:pt x="1261" y="1101"/>
                    </a:cubicBezTo>
                    <a:cubicBezTo>
                      <a:pt x="1208" y="1076"/>
                      <a:pt x="1208" y="1076"/>
                      <a:pt x="1208" y="1076"/>
                    </a:cubicBezTo>
                    <a:cubicBezTo>
                      <a:pt x="1208" y="1078"/>
                      <a:pt x="1208" y="1080"/>
                      <a:pt x="1208" y="1083"/>
                    </a:cubicBezTo>
                    <a:cubicBezTo>
                      <a:pt x="1212" y="1102"/>
                      <a:pt x="1222" y="1136"/>
                      <a:pt x="1255" y="1157"/>
                    </a:cubicBezTo>
                    <a:close/>
                    <a:moveTo>
                      <a:pt x="322" y="1157"/>
                    </a:moveTo>
                    <a:cubicBezTo>
                      <a:pt x="342" y="1207"/>
                      <a:pt x="395" y="1336"/>
                      <a:pt x="423" y="1362"/>
                    </a:cubicBezTo>
                    <a:cubicBezTo>
                      <a:pt x="425" y="1363"/>
                      <a:pt x="428" y="1365"/>
                      <a:pt x="431" y="1368"/>
                    </a:cubicBezTo>
                    <a:cubicBezTo>
                      <a:pt x="431" y="1411"/>
                      <a:pt x="431" y="1411"/>
                      <a:pt x="431" y="1411"/>
                    </a:cubicBezTo>
                    <a:cubicBezTo>
                      <a:pt x="440" y="1423"/>
                      <a:pt x="440" y="1423"/>
                      <a:pt x="440" y="1423"/>
                    </a:cubicBezTo>
                    <a:cubicBezTo>
                      <a:pt x="441" y="1425"/>
                      <a:pt x="452" y="1440"/>
                      <a:pt x="475" y="1457"/>
                    </a:cubicBezTo>
                    <a:cubicBezTo>
                      <a:pt x="475" y="1399"/>
                      <a:pt x="475" y="1399"/>
                      <a:pt x="475" y="1399"/>
                    </a:cubicBezTo>
                    <a:cubicBezTo>
                      <a:pt x="511" y="1422"/>
                      <a:pt x="559" y="1445"/>
                      <a:pt x="595" y="1445"/>
                    </a:cubicBezTo>
                    <a:cubicBezTo>
                      <a:pt x="632" y="1445"/>
                      <a:pt x="680" y="1422"/>
                      <a:pt x="717" y="1399"/>
                    </a:cubicBezTo>
                    <a:cubicBezTo>
                      <a:pt x="717" y="1457"/>
                      <a:pt x="717" y="1457"/>
                      <a:pt x="717" y="1457"/>
                    </a:cubicBezTo>
                    <a:cubicBezTo>
                      <a:pt x="740" y="1440"/>
                      <a:pt x="751" y="1424"/>
                      <a:pt x="751" y="1423"/>
                    </a:cubicBezTo>
                    <a:cubicBezTo>
                      <a:pt x="761" y="1411"/>
                      <a:pt x="761" y="1411"/>
                      <a:pt x="761" y="1411"/>
                    </a:cubicBezTo>
                    <a:cubicBezTo>
                      <a:pt x="761" y="1367"/>
                      <a:pt x="761" y="1367"/>
                      <a:pt x="761" y="1367"/>
                    </a:cubicBezTo>
                    <a:cubicBezTo>
                      <a:pt x="763" y="1365"/>
                      <a:pt x="766" y="1363"/>
                      <a:pt x="768" y="1362"/>
                    </a:cubicBezTo>
                    <a:cubicBezTo>
                      <a:pt x="796" y="1336"/>
                      <a:pt x="849" y="1207"/>
                      <a:pt x="869" y="1157"/>
                    </a:cubicBezTo>
                    <a:cubicBezTo>
                      <a:pt x="904" y="1135"/>
                      <a:pt x="913" y="1097"/>
                      <a:pt x="916" y="1081"/>
                    </a:cubicBezTo>
                    <a:cubicBezTo>
                      <a:pt x="916" y="1079"/>
                      <a:pt x="916" y="1078"/>
                      <a:pt x="916" y="1076"/>
                    </a:cubicBezTo>
                    <a:cubicBezTo>
                      <a:pt x="863" y="1101"/>
                      <a:pt x="863" y="1101"/>
                      <a:pt x="863" y="1101"/>
                    </a:cubicBezTo>
                    <a:cubicBezTo>
                      <a:pt x="858" y="1109"/>
                      <a:pt x="851" y="1117"/>
                      <a:pt x="841" y="1122"/>
                    </a:cubicBezTo>
                    <a:cubicBezTo>
                      <a:pt x="836" y="1124"/>
                      <a:pt x="833" y="1129"/>
                      <a:pt x="831" y="1134"/>
                    </a:cubicBezTo>
                    <a:cubicBezTo>
                      <a:pt x="798" y="1217"/>
                      <a:pt x="754" y="1315"/>
                      <a:pt x="738" y="1329"/>
                    </a:cubicBezTo>
                    <a:cubicBezTo>
                      <a:pt x="711" y="1353"/>
                      <a:pt x="635" y="1401"/>
                      <a:pt x="595" y="1401"/>
                    </a:cubicBezTo>
                    <a:cubicBezTo>
                      <a:pt x="556" y="1401"/>
                      <a:pt x="480" y="1353"/>
                      <a:pt x="452" y="1329"/>
                    </a:cubicBezTo>
                    <a:cubicBezTo>
                      <a:pt x="437" y="1315"/>
                      <a:pt x="393" y="1217"/>
                      <a:pt x="360" y="1134"/>
                    </a:cubicBezTo>
                    <a:cubicBezTo>
                      <a:pt x="358" y="1129"/>
                      <a:pt x="354" y="1124"/>
                      <a:pt x="350" y="1122"/>
                    </a:cubicBezTo>
                    <a:cubicBezTo>
                      <a:pt x="339" y="1117"/>
                      <a:pt x="333" y="1109"/>
                      <a:pt x="328" y="1101"/>
                    </a:cubicBezTo>
                    <a:cubicBezTo>
                      <a:pt x="275" y="1076"/>
                      <a:pt x="275" y="1076"/>
                      <a:pt x="275" y="1076"/>
                    </a:cubicBezTo>
                    <a:cubicBezTo>
                      <a:pt x="275" y="1078"/>
                      <a:pt x="275" y="1080"/>
                      <a:pt x="275" y="1083"/>
                    </a:cubicBezTo>
                    <a:cubicBezTo>
                      <a:pt x="279" y="1102"/>
                      <a:pt x="289" y="1136"/>
                      <a:pt x="322" y="11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30" name="Freeform 21">
                <a:extLst>
                  <a:ext uri="{FF2B5EF4-FFF2-40B4-BE49-F238E27FC236}">
                    <a16:creationId xmlns:a16="http://schemas.microsoft.com/office/drawing/2014/main" id="{00A13840-2030-E0DA-EAF3-A3C94C3F6912}"/>
                  </a:ext>
                </a:extLst>
              </p:cNvPr>
              <p:cNvSpPr>
                <a:spLocks noEditPoints="1"/>
              </p:cNvSpPr>
              <p:nvPr/>
            </p:nvSpPr>
            <p:spPr bwMode="auto">
              <a:xfrm>
                <a:off x="5540884" y="3203448"/>
                <a:ext cx="1150239" cy="575691"/>
              </a:xfrm>
              <a:custGeom>
                <a:avLst/>
                <a:gdLst>
                  <a:gd name="T0" fmla="*/ 1542 w 1612"/>
                  <a:gd name="T1" fmla="*/ 422 h 806"/>
                  <a:gd name="T2" fmla="*/ 1542 w 1612"/>
                  <a:gd name="T3" fmla="*/ 421 h 806"/>
                  <a:gd name="T4" fmla="*/ 1508 w 1612"/>
                  <a:gd name="T5" fmla="*/ 469 h 806"/>
                  <a:gd name="T6" fmla="*/ 1505 w 1612"/>
                  <a:gd name="T7" fmla="*/ 470 h 806"/>
                  <a:gd name="T8" fmla="*/ 1485 w 1612"/>
                  <a:gd name="T9" fmla="*/ 470 h 806"/>
                  <a:gd name="T10" fmla="*/ 1483 w 1612"/>
                  <a:gd name="T11" fmla="*/ 470 h 806"/>
                  <a:gd name="T12" fmla="*/ 1074 w 1612"/>
                  <a:gd name="T13" fmla="*/ 253 h 806"/>
                  <a:gd name="T14" fmla="*/ 1070 w 1612"/>
                  <a:gd name="T15" fmla="*/ 253 h 806"/>
                  <a:gd name="T16" fmla="*/ 949 w 1612"/>
                  <a:gd name="T17" fmla="*/ 445 h 806"/>
                  <a:gd name="T18" fmla="*/ 949 w 1612"/>
                  <a:gd name="T19" fmla="*/ 444 h 806"/>
                  <a:gd name="T20" fmla="*/ 932 w 1612"/>
                  <a:gd name="T21" fmla="*/ 315 h 806"/>
                  <a:gd name="T22" fmla="*/ 1242 w 1612"/>
                  <a:gd name="T23" fmla="*/ 0 h 806"/>
                  <a:gd name="T24" fmla="*/ 1553 w 1612"/>
                  <a:gd name="T25" fmla="*/ 315 h 806"/>
                  <a:gd name="T26" fmla="*/ 1542 w 1612"/>
                  <a:gd name="T27" fmla="*/ 422 h 806"/>
                  <a:gd name="T28" fmla="*/ 619 w 1612"/>
                  <a:gd name="T29" fmla="*/ 317 h 806"/>
                  <a:gd name="T30" fmla="*/ 310 w 1612"/>
                  <a:gd name="T31" fmla="*/ 0 h 806"/>
                  <a:gd name="T32" fmla="*/ 0 w 1612"/>
                  <a:gd name="T33" fmla="*/ 317 h 806"/>
                  <a:gd name="T34" fmla="*/ 12 w 1612"/>
                  <a:gd name="T35" fmla="*/ 427 h 806"/>
                  <a:gd name="T36" fmla="*/ 12 w 1612"/>
                  <a:gd name="T37" fmla="*/ 428 h 806"/>
                  <a:gd name="T38" fmla="*/ 43 w 1612"/>
                  <a:gd name="T39" fmla="*/ 467 h 806"/>
                  <a:gd name="T40" fmla="*/ 64 w 1612"/>
                  <a:gd name="T41" fmla="*/ 469 h 806"/>
                  <a:gd name="T42" fmla="*/ 140 w 1612"/>
                  <a:gd name="T43" fmla="*/ 254 h 806"/>
                  <a:gd name="T44" fmla="*/ 547 w 1612"/>
                  <a:gd name="T45" fmla="*/ 240 h 806"/>
                  <a:gd name="T46" fmla="*/ 550 w 1612"/>
                  <a:gd name="T47" fmla="*/ 473 h 806"/>
                  <a:gd name="T48" fmla="*/ 573 w 1612"/>
                  <a:gd name="T49" fmla="*/ 473 h 806"/>
                  <a:gd name="T50" fmla="*/ 608 w 1612"/>
                  <a:gd name="T51" fmla="*/ 424 h 806"/>
                  <a:gd name="T52" fmla="*/ 608 w 1612"/>
                  <a:gd name="T53" fmla="*/ 424 h 806"/>
                  <a:gd name="T54" fmla="*/ 619 w 1612"/>
                  <a:gd name="T55" fmla="*/ 317 h 806"/>
                  <a:gd name="T56" fmla="*/ 1033 w 1612"/>
                  <a:gd name="T57" fmla="*/ 780 h 806"/>
                  <a:gd name="T58" fmla="*/ 946 w 1612"/>
                  <a:gd name="T59" fmla="*/ 612 h 806"/>
                  <a:gd name="T60" fmla="*/ 872 w 1612"/>
                  <a:gd name="T61" fmla="*/ 756 h 806"/>
                  <a:gd name="T62" fmla="*/ 949 w 1612"/>
                  <a:gd name="T63" fmla="*/ 806 h 806"/>
                  <a:gd name="T64" fmla="*/ 1033 w 1612"/>
                  <a:gd name="T65" fmla="*/ 799 h 806"/>
                  <a:gd name="T66" fmla="*/ 1033 w 1612"/>
                  <a:gd name="T67" fmla="*/ 780 h 806"/>
                  <a:gd name="T68" fmla="*/ 1538 w 1612"/>
                  <a:gd name="T69" fmla="*/ 613 h 806"/>
                  <a:gd name="T70" fmla="*/ 1451 w 1612"/>
                  <a:gd name="T71" fmla="*/ 781 h 806"/>
                  <a:gd name="T72" fmla="*/ 1451 w 1612"/>
                  <a:gd name="T73" fmla="*/ 799 h 806"/>
                  <a:gd name="T74" fmla="*/ 1536 w 1612"/>
                  <a:gd name="T75" fmla="*/ 806 h 806"/>
                  <a:gd name="T76" fmla="*/ 1612 w 1612"/>
                  <a:gd name="T77" fmla="*/ 756 h 806"/>
                  <a:gd name="T78" fmla="*/ 1538 w 1612"/>
                  <a:gd name="T79" fmla="*/ 613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2" h="806">
                    <a:moveTo>
                      <a:pt x="1542" y="422"/>
                    </a:moveTo>
                    <a:cubicBezTo>
                      <a:pt x="1542" y="422"/>
                      <a:pt x="1542" y="421"/>
                      <a:pt x="1542" y="421"/>
                    </a:cubicBezTo>
                    <a:cubicBezTo>
                      <a:pt x="1541" y="422"/>
                      <a:pt x="1536" y="437"/>
                      <a:pt x="1508" y="469"/>
                    </a:cubicBezTo>
                    <a:cubicBezTo>
                      <a:pt x="1507" y="470"/>
                      <a:pt x="1506" y="470"/>
                      <a:pt x="1505" y="470"/>
                    </a:cubicBezTo>
                    <a:cubicBezTo>
                      <a:pt x="1485" y="470"/>
                      <a:pt x="1485" y="470"/>
                      <a:pt x="1485" y="470"/>
                    </a:cubicBezTo>
                    <a:cubicBezTo>
                      <a:pt x="1484" y="470"/>
                      <a:pt x="1484" y="470"/>
                      <a:pt x="1483" y="470"/>
                    </a:cubicBezTo>
                    <a:cubicBezTo>
                      <a:pt x="1074" y="253"/>
                      <a:pt x="1074" y="253"/>
                      <a:pt x="1074" y="253"/>
                    </a:cubicBezTo>
                    <a:cubicBezTo>
                      <a:pt x="1073" y="253"/>
                      <a:pt x="1071" y="253"/>
                      <a:pt x="1070" y="253"/>
                    </a:cubicBezTo>
                    <a:cubicBezTo>
                      <a:pt x="979" y="283"/>
                      <a:pt x="980" y="472"/>
                      <a:pt x="949" y="445"/>
                    </a:cubicBezTo>
                    <a:cubicBezTo>
                      <a:pt x="949" y="444"/>
                      <a:pt x="949" y="444"/>
                      <a:pt x="949" y="444"/>
                    </a:cubicBezTo>
                    <a:cubicBezTo>
                      <a:pt x="936" y="410"/>
                      <a:pt x="932" y="354"/>
                      <a:pt x="932" y="315"/>
                    </a:cubicBezTo>
                    <a:cubicBezTo>
                      <a:pt x="932" y="141"/>
                      <a:pt x="1067" y="0"/>
                      <a:pt x="1242" y="0"/>
                    </a:cubicBezTo>
                    <a:cubicBezTo>
                      <a:pt x="1418" y="0"/>
                      <a:pt x="1553" y="141"/>
                      <a:pt x="1553" y="315"/>
                    </a:cubicBezTo>
                    <a:cubicBezTo>
                      <a:pt x="1553" y="353"/>
                      <a:pt x="1554" y="389"/>
                      <a:pt x="1542" y="422"/>
                    </a:cubicBezTo>
                    <a:close/>
                    <a:moveTo>
                      <a:pt x="619" y="317"/>
                    </a:moveTo>
                    <a:cubicBezTo>
                      <a:pt x="619" y="142"/>
                      <a:pt x="485" y="0"/>
                      <a:pt x="310" y="0"/>
                    </a:cubicBezTo>
                    <a:cubicBezTo>
                      <a:pt x="134" y="0"/>
                      <a:pt x="0" y="142"/>
                      <a:pt x="0" y="317"/>
                    </a:cubicBezTo>
                    <a:cubicBezTo>
                      <a:pt x="0" y="356"/>
                      <a:pt x="0" y="393"/>
                      <a:pt x="12" y="427"/>
                    </a:cubicBezTo>
                    <a:cubicBezTo>
                      <a:pt x="12" y="428"/>
                      <a:pt x="12" y="428"/>
                      <a:pt x="12" y="428"/>
                    </a:cubicBezTo>
                    <a:cubicBezTo>
                      <a:pt x="43" y="456"/>
                      <a:pt x="43" y="467"/>
                      <a:pt x="43" y="467"/>
                    </a:cubicBezTo>
                    <a:cubicBezTo>
                      <a:pt x="64" y="469"/>
                      <a:pt x="64" y="469"/>
                      <a:pt x="64" y="469"/>
                    </a:cubicBezTo>
                    <a:cubicBezTo>
                      <a:pt x="64" y="469"/>
                      <a:pt x="47" y="283"/>
                      <a:pt x="140" y="254"/>
                    </a:cubicBezTo>
                    <a:cubicBezTo>
                      <a:pt x="140" y="254"/>
                      <a:pt x="512" y="418"/>
                      <a:pt x="547" y="240"/>
                    </a:cubicBezTo>
                    <a:cubicBezTo>
                      <a:pt x="550" y="462"/>
                      <a:pt x="550" y="473"/>
                      <a:pt x="550" y="473"/>
                    </a:cubicBezTo>
                    <a:cubicBezTo>
                      <a:pt x="573" y="473"/>
                      <a:pt x="573" y="473"/>
                      <a:pt x="573" y="473"/>
                    </a:cubicBezTo>
                    <a:cubicBezTo>
                      <a:pt x="602" y="440"/>
                      <a:pt x="607" y="424"/>
                      <a:pt x="608" y="424"/>
                    </a:cubicBezTo>
                    <a:cubicBezTo>
                      <a:pt x="608" y="424"/>
                      <a:pt x="608" y="424"/>
                      <a:pt x="608" y="424"/>
                    </a:cubicBezTo>
                    <a:cubicBezTo>
                      <a:pt x="620" y="391"/>
                      <a:pt x="619" y="355"/>
                      <a:pt x="619" y="317"/>
                    </a:cubicBezTo>
                    <a:close/>
                    <a:moveTo>
                      <a:pt x="1033" y="780"/>
                    </a:moveTo>
                    <a:cubicBezTo>
                      <a:pt x="1011" y="755"/>
                      <a:pt x="982" y="699"/>
                      <a:pt x="946" y="612"/>
                    </a:cubicBezTo>
                    <a:cubicBezTo>
                      <a:pt x="943" y="671"/>
                      <a:pt x="933" y="750"/>
                      <a:pt x="872" y="756"/>
                    </a:cubicBezTo>
                    <a:cubicBezTo>
                      <a:pt x="899" y="783"/>
                      <a:pt x="925" y="798"/>
                      <a:pt x="949" y="806"/>
                    </a:cubicBezTo>
                    <a:cubicBezTo>
                      <a:pt x="984" y="802"/>
                      <a:pt x="1015" y="800"/>
                      <a:pt x="1033" y="799"/>
                    </a:cubicBezTo>
                    <a:lnTo>
                      <a:pt x="1033" y="780"/>
                    </a:lnTo>
                    <a:close/>
                    <a:moveTo>
                      <a:pt x="1538" y="613"/>
                    </a:moveTo>
                    <a:cubicBezTo>
                      <a:pt x="1502" y="699"/>
                      <a:pt x="1473" y="755"/>
                      <a:pt x="1451" y="781"/>
                    </a:cubicBezTo>
                    <a:cubicBezTo>
                      <a:pt x="1451" y="799"/>
                      <a:pt x="1451" y="799"/>
                      <a:pt x="1451" y="799"/>
                    </a:cubicBezTo>
                    <a:cubicBezTo>
                      <a:pt x="1469" y="800"/>
                      <a:pt x="1501" y="802"/>
                      <a:pt x="1536" y="806"/>
                    </a:cubicBezTo>
                    <a:cubicBezTo>
                      <a:pt x="1560" y="798"/>
                      <a:pt x="1586" y="783"/>
                      <a:pt x="1612" y="756"/>
                    </a:cubicBezTo>
                    <a:cubicBezTo>
                      <a:pt x="1552" y="750"/>
                      <a:pt x="1542" y="672"/>
                      <a:pt x="1538" y="61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31" name="bcgIcons_Office Building ">
            <a:extLst>
              <a:ext uri="{FF2B5EF4-FFF2-40B4-BE49-F238E27FC236}">
                <a16:creationId xmlns:a16="http://schemas.microsoft.com/office/drawing/2014/main" id="{5A8D49F7-C6D6-79DD-32F3-D48A38B11980}"/>
              </a:ext>
            </a:extLst>
          </p:cNvPr>
          <p:cNvGrpSpPr>
            <a:grpSpLocks noChangeAspect="1"/>
          </p:cNvGrpSpPr>
          <p:nvPr/>
        </p:nvGrpSpPr>
        <p:grpSpPr>
          <a:xfrm>
            <a:off x="1826890" y="2155923"/>
            <a:ext cx="719333" cy="720000"/>
            <a:chOff x="5273799" y="2606040"/>
            <a:chExt cx="1644396" cy="1645920"/>
          </a:xfrm>
        </p:grpSpPr>
        <p:sp>
          <p:nvSpPr>
            <p:cNvPr id="32" name="AutoShape 23">
              <a:extLst>
                <a:ext uri="{FF2B5EF4-FFF2-40B4-BE49-F238E27FC236}">
                  <a16:creationId xmlns:a16="http://schemas.microsoft.com/office/drawing/2014/main" id="{AE8DEC62-C130-0EA6-E338-8E0762CCB2C2}"/>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3" name="Group 2">
              <a:extLst>
                <a:ext uri="{FF2B5EF4-FFF2-40B4-BE49-F238E27FC236}">
                  <a16:creationId xmlns:a16="http://schemas.microsoft.com/office/drawing/2014/main" id="{73E9D99E-79D7-93BD-07E9-C12E58183E0E}"/>
                </a:ext>
              </a:extLst>
            </p:cNvPr>
            <p:cNvGrpSpPr/>
            <p:nvPr/>
          </p:nvGrpSpPr>
          <p:grpSpPr>
            <a:xfrm>
              <a:off x="5618604" y="2747391"/>
              <a:ext cx="954786" cy="1333881"/>
              <a:chOff x="5618604" y="2747391"/>
              <a:chExt cx="954786" cy="1333881"/>
            </a:xfrm>
          </p:grpSpPr>
          <p:sp>
            <p:nvSpPr>
              <p:cNvPr id="34" name="Freeform 25">
                <a:extLst>
                  <a:ext uri="{FF2B5EF4-FFF2-40B4-BE49-F238E27FC236}">
                    <a16:creationId xmlns:a16="http://schemas.microsoft.com/office/drawing/2014/main" id="{871A0931-AAA2-62FF-94F4-FDB82B870B21}"/>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35" name="Freeform 26">
                <a:extLst>
                  <a:ext uri="{FF2B5EF4-FFF2-40B4-BE49-F238E27FC236}">
                    <a16:creationId xmlns:a16="http://schemas.microsoft.com/office/drawing/2014/main" id="{80ED1391-41FE-FC15-207D-4D2A9418F221}"/>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37" name="bcgIcons_Office Building ">
            <a:extLst>
              <a:ext uri="{FF2B5EF4-FFF2-40B4-BE49-F238E27FC236}">
                <a16:creationId xmlns:a16="http://schemas.microsoft.com/office/drawing/2014/main" id="{124683C1-8BC0-3B58-3144-C8E6F541A9DD}"/>
              </a:ext>
            </a:extLst>
          </p:cNvPr>
          <p:cNvGrpSpPr>
            <a:grpSpLocks noChangeAspect="1"/>
          </p:cNvGrpSpPr>
          <p:nvPr/>
        </p:nvGrpSpPr>
        <p:grpSpPr>
          <a:xfrm>
            <a:off x="509925" y="3271957"/>
            <a:ext cx="719333" cy="720000"/>
            <a:chOff x="5273799" y="2606040"/>
            <a:chExt cx="1644396" cy="1645920"/>
          </a:xfrm>
        </p:grpSpPr>
        <p:sp>
          <p:nvSpPr>
            <p:cNvPr id="40" name="AutoShape 23">
              <a:extLst>
                <a:ext uri="{FF2B5EF4-FFF2-40B4-BE49-F238E27FC236}">
                  <a16:creationId xmlns:a16="http://schemas.microsoft.com/office/drawing/2014/main" id="{E387A5CB-D7F5-574A-9E31-605405A308D6}"/>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3" name="Group 2">
              <a:extLst>
                <a:ext uri="{FF2B5EF4-FFF2-40B4-BE49-F238E27FC236}">
                  <a16:creationId xmlns:a16="http://schemas.microsoft.com/office/drawing/2014/main" id="{C058AF9A-F90F-A676-C7CA-5EEA35D8C7CC}"/>
                </a:ext>
              </a:extLst>
            </p:cNvPr>
            <p:cNvGrpSpPr/>
            <p:nvPr/>
          </p:nvGrpSpPr>
          <p:grpSpPr>
            <a:xfrm>
              <a:off x="5618604" y="2747391"/>
              <a:ext cx="954786" cy="1333881"/>
              <a:chOff x="5618604" y="2747391"/>
              <a:chExt cx="954786" cy="1333881"/>
            </a:xfrm>
          </p:grpSpPr>
          <p:sp>
            <p:nvSpPr>
              <p:cNvPr id="44" name="Freeform 25">
                <a:extLst>
                  <a:ext uri="{FF2B5EF4-FFF2-40B4-BE49-F238E27FC236}">
                    <a16:creationId xmlns:a16="http://schemas.microsoft.com/office/drawing/2014/main" id="{1CE647A1-42FC-0826-5DBF-E30F06DC0E33}"/>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46" name="Freeform 26">
                <a:extLst>
                  <a:ext uri="{FF2B5EF4-FFF2-40B4-BE49-F238E27FC236}">
                    <a16:creationId xmlns:a16="http://schemas.microsoft.com/office/drawing/2014/main" id="{56009180-FF6A-F3CA-625F-F3D6B44BA31C}"/>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cxnSp>
        <p:nvCxnSpPr>
          <p:cNvPr id="47" name="直線矢印コネクタ 46">
            <a:extLst>
              <a:ext uri="{FF2B5EF4-FFF2-40B4-BE49-F238E27FC236}">
                <a16:creationId xmlns:a16="http://schemas.microsoft.com/office/drawing/2014/main" id="{9330652D-9F19-F030-F9F8-AF1128DC2B2C}"/>
              </a:ext>
            </a:extLst>
          </p:cNvPr>
          <p:cNvCxnSpPr>
            <a:cxnSpLocks/>
            <a:stCxn id="4" idx="3"/>
          </p:cNvCxnSpPr>
          <p:nvPr/>
        </p:nvCxnSpPr>
        <p:spPr>
          <a:xfrm>
            <a:off x="1235913" y="1465840"/>
            <a:ext cx="686147" cy="626738"/>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284355E6-BA38-1506-0232-D808229AAA90}"/>
              </a:ext>
            </a:extLst>
          </p:cNvPr>
          <p:cNvCxnSpPr>
            <a:cxnSpLocks/>
            <a:stCxn id="40" idx="3"/>
          </p:cNvCxnSpPr>
          <p:nvPr/>
        </p:nvCxnSpPr>
        <p:spPr>
          <a:xfrm flipV="1">
            <a:off x="1229258" y="3001227"/>
            <a:ext cx="597632" cy="63073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818D8D73-E3F7-410D-3A6B-97BF26EDD9B1}"/>
              </a:ext>
            </a:extLst>
          </p:cNvPr>
          <p:cNvCxnSpPr>
            <a:cxnSpLocks/>
          </p:cNvCxnSpPr>
          <p:nvPr/>
        </p:nvCxnSpPr>
        <p:spPr>
          <a:xfrm flipH="1" flipV="1">
            <a:off x="1351300" y="1356458"/>
            <a:ext cx="654193" cy="615223"/>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グループ化 49">
            <a:extLst>
              <a:ext uri="{FF2B5EF4-FFF2-40B4-BE49-F238E27FC236}">
                <a16:creationId xmlns:a16="http://schemas.microsoft.com/office/drawing/2014/main" id="{9FED1CD7-7DC3-EA95-F266-91E2378C7F5C}"/>
              </a:ext>
            </a:extLst>
          </p:cNvPr>
          <p:cNvGrpSpPr/>
          <p:nvPr/>
        </p:nvGrpSpPr>
        <p:grpSpPr>
          <a:xfrm>
            <a:off x="1198616" y="2407344"/>
            <a:ext cx="642598" cy="123226"/>
            <a:chOff x="1472414" y="2896861"/>
            <a:chExt cx="444682" cy="123226"/>
          </a:xfrm>
        </p:grpSpPr>
        <p:cxnSp>
          <p:nvCxnSpPr>
            <p:cNvPr id="51" name="直線矢印コネクタ 50">
              <a:extLst>
                <a:ext uri="{FF2B5EF4-FFF2-40B4-BE49-F238E27FC236}">
                  <a16:creationId xmlns:a16="http://schemas.microsoft.com/office/drawing/2014/main" id="{8597DDA4-2954-0467-FDF2-B19EDC5EDD55}"/>
                </a:ext>
              </a:extLst>
            </p:cNvPr>
            <p:cNvCxnSpPr>
              <a:cxnSpLocks/>
            </p:cNvCxnSpPr>
            <p:nvPr/>
          </p:nvCxnSpPr>
          <p:spPr>
            <a:xfrm>
              <a:off x="1494534" y="3020087"/>
              <a:ext cx="422562"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AB1573E6-9C47-C763-0B87-B578D0C727F0}"/>
                </a:ext>
              </a:extLst>
            </p:cNvPr>
            <p:cNvCxnSpPr>
              <a:cxnSpLocks/>
            </p:cNvCxnSpPr>
            <p:nvPr/>
          </p:nvCxnSpPr>
          <p:spPr>
            <a:xfrm flipH="1">
              <a:off x="1472414" y="2896861"/>
              <a:ext cx="414438"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53" name="直線矢印コネクタ 52">
            <a:extLst>
              <a:ext uri="{FF2B5EF4-FFF2-40B4-BE49-F238E27FC236}">
                <a16:creationId xmlns:a16="http://schemas.microsoft.com/office/drawing/2014/main" id="{8E7461D1-1F70-39CD-FCFF-F210AD224A17}"/>
              </a:ext>
            </a:extLst>
          </p:cNvPr>
          <p:cNvCxnSpPr>
            <a:cxnSpLocks/>
          </p:cNvCxnSpPr>
          <p:nvPr/>
        </p:nvCxnSpPr>
        <p:spPr>
          <a:xfrm flipH="1">
            <a:off x="1337345" y="3062279"/>
            <a:ext cx="640378" cy="702069"/>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sp>
        <p:nvSpPr>
          <p:cNvPr id="54" name="正方形/長方形 53">
            <a:extLst>
              <a:ext uri="{FF2B5EF4-FFF2-40B4-BE49-F238E27FC236}">
                <a16:creationId xmlns:a16="http://schemas.microsoft.com/office/drawing/2014/main" id="{4C861FE1-9F9C-165D-1C39-D082B19FF1FD}"/>
              </a:ext>
            </a:extLst>
          </p:cNvPr>
          <p:cNvSpPr/>
          <p:nvPr/>
        </p:nvSpPr>
        <p:spPr>
          <a:xfrm>
            <a:off x="2458845" y="2640039"/>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buFont typeface="Trebuchet MS" panose="020B0603020202020204" pitchFamily="34" charset="0"/>
              <a:buChar char="​"/>
            </a:pPr>
            <a:r>
              <a:rPr lang="ja-JP" altLang="en-US" sz="800">
                <a:solidFill>
                  <a:srgbClr val="575757"/>
                </a:solidFill>
                <a:ea typeface="Meiryo UI" panose="020B0604030504040204" pitchFamily="50" charset="-128"/>
              </a:rPr>
              <a:t>サービス提供</a:t>
            </a:r>
            <a:endParaRPr lang="en-US" sz="800">
              <a:solidFill>
                <a:srgbClr val="575757"/>
              </a:solidFill>
              <a:ea typeface="Meiryo UI" panose="020B0604030504040204" pitchFamily="50" charset="-128"/>
            </a:endParaRPr>
          </a:p>
        </p:txBody>
      </p:sp>
      <p:sp>
        <p:nvSpPr>
          <p:cNvPr id="55" name="正方形/長方形 54">
            <a:extLst>
              <a:ext uri="{FF2B5EF4-FFF2-40B4-BE49-F238E27FC236}">
                <a16:creationId xmlns:a16="http://schemas.microsoft.com/office/drawing/2014/main" id="{6FCB5F8E-AE4D-D4A6-62FD-E70B7E8D6366}"/>
              </a:ext>
            </a:extLst>
          </p:cNvPr>
          <p:cNvSpPr/>
          <p:nvPr/>
        </p:nvSpPr>
        <p:spPr>
          <a:xfrm>
            <a:off x="1251418" y="2610117"/>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buSzPts val="1200"/>
              <a:buFont typeface="Trebuchet MS" panose="020B0603020202020204" pitchFamily="34" charset="0"/>
              <a:buChar char="​"/>
            </a:pPr>
            <a:r>
              <a:rPr lang="ja-JP" altLang="en-US" sz="800">
                <a:solidFill>
                  <a:srgbClr val="575757"/>
                </a:solidFill>
                <a:ea typeface="Meiryo UI" panose="020B0604030504040204" pitchFamily="50" charset="-128"/>
              </a:rPr>
              <a:t>通信</a:t>
            </a:r>
            <a:r>
              <a:rPr lang="en-US" altLang="ja-JP" sz="800">
                <a:solidFill>
                  <a:srgbClr val="575757"/>
                </a:solidFill>
                <a:ea typeface="Meiryo UI" panose="020B0604030504040204" pitchFamily="50" charset="-128"/>
              </a:rPr>
              <a:t>XX</a:t>
            </a:r>
            <a:r>
              <a:rPr lang="ja-JP" altLang="en-US" sz="800">
                <a:solidFill>
                  <a:srgbClr val="575757"/>
                </a:solidFill>
                <a:ea typeface="Meiryo UI" panose="020B0604030504040204" pitchFamily="50" charset="-128"/>
              </a:rPr>
              <a:t>提供</a:t>
            </a:r>
            <a:endParaRPr lang="en-US" sz="800">
              <a:solidFill>
                <a:srgbClr val="575757"/>
              </a:solidFill>
              <a:ea typeface="Meiryo UI" panose="020B0604030504040204" pitchFamily="50" charset="-128"/>
            </a:endParaRPr>
          </a:p>
        </p:txBody>
      </p:sp>
      <p:sp>
        <p:nvSpPr>
          <p:cNvPr id="56" name="正方形/長方形 55">
            <a:extLst>
              <a:ext uri="{FF2B5EF4-FFF2-40B4-BE49-F238E27FC236}">
                <a16:creationId xmlns:a16="http://schemas.microsoft.com/office/drawing/2014/main" id="{7F8D68E2-E5E6-0ADA-B377-C7AF25C16D63}"/>
              </a:ext>
            </a:extLst>
          </p:cNvPr>
          <p:cNvSpPr/>
          <p:nvPr/>
        </p:nvSpPr>
        <p:spPr>
          <a:xfrm>
            <a:off x="2458845" y="215795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利用料</a:t>
            </a:r>
            <a:endParaRPr lang="en-US" altLang="ja-JP" sz="800">
              <a:solidFill>
                <a:srgbClr val="575757"/>
              </a:solidFill>
              <a:ea typeface="Meiryo UI" panose="020B0604030504040204" pitchFamily="50" charset="-128"/>
            </a:endParaRPr>
          </a:p>
        </p:txBody>
      </p:sp>
      <p:sp>
        <p:nvSpPr>
          <p:cNvPr id="57" name="正方形/長方形 56">
            <a:extLst>
              <a:ext uri="{FF2B5EF4-FFF2-40B4-BE49-F238E27FC236}">
                <a16:creationId xmlns:a16="http://schemas.microsoft.com/office/drawing/2014/main" id="{FD109B2E-A29D-5E90-722B-6297DA25C71D}"/>
              </a:ext>
            </a:extLst>
          </p:cNvPr>
          <p:cNvSpPr/>
          <p:nvPr/>
        </p:nvSpPr>
        <p:spPr>
          <a:xfrm>
            <a:off x="1526924" y="1316573"/>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購入費</a:t>
            </a:r>
            <a:endParaRPr lang="en-US" altLang="ja-JP" sz="800">
              <a:solidFill>
                <a:srgbClr val="575757"/>
              </a:solidFill>
              <a:ea typeface="Meiryo UI" panose="020B0604030504040204" pitchFamily="50" charset="-128"/>
            </a:endParaRPr>
          </a:p>
        </p:txBody>
      </p:sp>
      <p:sp>
        <p:nvSpPr>
          <p:cNvPr id="58" name="正方形/長方形 57">
            <a:extLst>
              <a:ext uri="{FF2B5EF4-FFF2-40B4-BE49-F238E27FC236}">
                <a16:creationId xmlns:a16="http://schemas.microsoft.com/office/drawing/2014/main" id="{307443BE-2EC4-7A02-40C1-33C0F9BC7F9D}"/>
              </a:ext>
            </a:extLst>
          </p:cNvPr>
          <p:cNvSpPr/>
          <p:nvPr/>
        </p:nvSpPr>
        <p:spPr>
          <a:xfrm>
            <a:off x="804747" y="1825570"/>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en-US" altLang="ja-JP" sz="800">
                <a:solidFill>
                  <a:srgbClr val="575757"/>
                </a:solidFill>
                <a:ea typeface="Meiryo UI" panose="020B0604030504040204" pitchFamily="50" charset="-128"/>
              </a:rPr>
              <a:t>XX</a:t>
            </a:r>
            <a:r>
              <a:rPr lang="ja-JP" altLang="en-US" sz="800">
                <a:solidFill>
                  <a:srgbClr val="575757"/>
                </a:solidFill>
                <a:ea typeface="Meiryo UI" panose="020B0604030504040204" pitchFamily="50" charset="-128"/>
              </a:rPr>
              <a:t>機器提供</a:t>
            </a:r>
            <a:endParaRPr lang="en-US" altLang="ja-JP" sz="800">
              <a:solidFill>
                <a:srgbClr val="575757"/>
              </a:solidFill>
              <a:ea typeface="Meiryo UI" panose="020B0604030504040204" pitchFamily="50" charset="-128"/>
            </a:endParaRPr>
          </a:p>
        </p:txBody>
      </p:sp>
      <p:sp>
        <p:nvSpPr>
          <p:cNvPr id="59" name="正方形/長方形 58">
            <a:extLst>
              <a:ext uri="{FF2B5EF4-FFF2-40B4-BE49-F238E27FC236}">
                <a16:creationId xmlns:a16="http://schemas.microsoft.com/office/drawing/2014/main" id="{51CA771F-57F3-670B-0027-3A2F903C574A}"/>
              </a:ext>
            </a:extLst>
          </p:cNvPr>
          <p:cNvSpPr/>
          <p:nvPr/>
        </p:nvSpPr>
        <p:spPr>
          <a:xfrm>
            <a:off x="789484" y="312383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サービス提供</a:t>
            </a:r>
            <a:endParaRPr lang="en-US" altLang="ja-JP" sz="800">
              <a:solidFill>
                <a:srgbClr val="575757"/>
              </a:solidFill>
              <a:ea typeface="Meiryo UI" panose="020B0604030504040204" pitchFamily="50" charset="-128"/>
            </a:endParaRPr>
          </a:p>
        </p:txBody>
      </p:sp>
      <p:sp>
        <p:nvSpPr>
          <p:cNvPr id="60" name="正方形/長方形 59">
            <a:extLst>
              <a:ext uri="{FF2B5EF4-FFF2-40B4-BE49-F238E27FC236}">
                <a16:creationId xmlns:a16="http://schemas.microsoft.com/office/drawing/2014/main" id="{0435E8FD-0B45-9910-37BA-EC8F3942C262}"/>
              </a:ext>
            </a:extLst>
          </p:cNvPr>
          <p:cNvSpPr/>
          <p:nvPr/>
        </p:nvSpPr>
        <p:spPr>
          <a:xfrm>
            <a:off x="1566113" y="3579357"/>
            <a:ext cx="71933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800">
                <a:solidFill>
                  <a:srgbClr val="575757"/>
                </a:solidFill>
                <a:ea typeface="Meiryo UI" panose="020B0604030504040204" pitchFamily="50" charset="-128"/>
              </a:rPr>
              <a:t>収益の</a:t>
            </a:r>
            <a:r>
              <a:rPr lang="en-US" altLang="ja-JP" sz="800">
                <a:solidFill>
                  <a:srgbClr val="575757"/>
                </a:solidFill>
                <a:ea typeface="Meiryo UI" panose="020B0604030504040204" pitchFamily="50" charset="-128"/>
              </a:rPr>
              <a:t>X</a:t>
            </a:r>
            <a:r>
              <a:rPr lang="ja-JP" altLang="en-US" sz="800">
                <a:solidFill>
                  <a:srgbClr val="575757"/>
                </a:solidFill>
                <a:ea typeface="Meiryo UI" panose="020B0604030504040204" pitchFamily="50" charset="-128"/>
              </a:rPr>
              <a:t>％還元</a:t>
            </a:r>
            <a:endParaRPr lang="en-US" altLang="ja-JP" sz="800">
              <a:solidFill>
                <a:srgbClr val="575757"/>
              </a:solidFill>
              <a:ea typeface="Meiryo UI" panose="020B0604030504040204" pitchFamily="50" charset="-128"/>
            </a:endParaRPr>
          </a:p>
        </p:txBody>
      </p:sp>
      <p:grpSp>
        <p:nvGrpSpPr>
          <p:cNvPr id="61" name="グループ化 60">
            <a:extLst>
              <a:ext uri="{FF2B5EF4-FFF2-40B4-BE49-F238E27FC236}">
                <a16:creationId xmlns:a16="http://schemas.microsoft.com/office/drawing/2014/main" id="{A60B03C4-1972-C258-D413-152944D3057F}"/>
              </a:ext>
            </a:extLst>
          </p:cNvPr>
          <p:cNvGrpSpPr/>
          <p:nvPr/>
        </p:nvGrpSpPr>
        <p:grpSpPr>
          <a:xfrm>
            <a:off x="2460440" y="2397797"/>
            <a:ext cx="642598" cy="123226"/>
            <a:chOff x="1472414" y="2896861"/>
            <a:chExt cx="444682" cy="123226"/>
          </a:xfrm>
        </p:grpSpPr>
        <p:cxnSp>
          <p:nvCxnSpPr>
            <p:cNvPr id="62" name="直線矢印コネクタ 61">
              <a:extLst>
                <a:ext uri="{FF2B5EF4-FFF2-40B4-BE49-F238E27FC236}">
                  <a16:creationId xmlns:a16="http://schemas.microsoft.com/office/drawing/2014/main" id="{9EBD0A5B-B6B2-658D-BB2E-681B40BA2E31}"/>
                </a:ext>
              </a:extLst>
            </p:cNvPr>
            <p:cNvCxnSpPr>
              <a:cxnSpLocks/>
            </p:cNvCxnSpPr>
            <p:nvPr/>
          </p:nvCxnSpPr>
          <p:spPr>
            <a:xfrm>
              <a:off x="1494534" y="3020087"/>
              <a:ext cx="422562"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989EA90-7215-E70C-78BE-50FC3BC54D91}"/>
                </a:ext>
              </a:extLst>
            </p:cNvPr>
            <p:cNvCxnSpPr>
              <a:cxnSpLocks/>
            </p:cNvCxnSpPr>
            <p:nvPr/>
          </p:nvCxnSpPr>
          <p:spPr>
            <a:xfrm flipH="1">
              <a:off x="1472414" y="2896861"/>
              <a:ext cx="414438"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sp>
        <p:nvSpPr>
          <p:cNvPr id="64" name="正方形/長方形 63">
            <a:extLst>
              <a:ext uri="{FF2B5EF4-FFF2-40B4-BE49-F238E27FC236}">
                <a16:creationId xmlns:a16="http://schemas.microsoft.com/office/drawing/2014/main" id="{D2B4B1C4-6760-87E2-F458-C4D370BF821E}"/>
              </a:ext>
            </a:extLst>
          </p:cNvPr>
          <p:cNvSpPr/>
          <p:nvPr/>
        </p:nvSpPr>
        <p:spPr>
          <a:xfrm>
            <a:off x="1199101" y="215795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購入費</a:t>
            </a:r>
            <a:endParaRPr lang="en-US" altLang="ja-JP" sz="800">
              <a:solidFill>
                <a:srgbClr val="575757"/>
              </a:solidFill>
              <a:ea typeface="Meiryo UI" panose="020B0604030504040204" pitchFamily="50" charset="-128"/>
            </a:endParaRPr>
          </a:p>
        </p:txBody>
      </p:sp>
      <p:sp>
        <p:nvSpPr>
          <p:cNvPr id="66" name="正方形/長方形 65">
            <a:extLst>
              <a:ext uri="{FF2B5EF4-FFF2-40B4-BE49-F238E27FC236}">
                <a16:creationId xmlns:a16="http://schemas.microsoft.com/office/drawing/2014/main" id="{2B625554-B0CA-E892-462D-9AD64BE387A2}"/>
              </a:ext>
            </a:extLst>
          </p:cNvPr>
          <p:cNvSpPr/>
          <p:nvPr/>
        </p:nvSpPr>
        <p:spPr>
          <a:xfrm>
            <a:off x="1849020" y="2896139"/>
            <a:ext cx="719333" cy="161583"/>
          </a:xfrm>
          <a:prstGeom prst="rect">
            <a:avLst/>
          </a:prstGeom>
          <a:solidFill>
            <a:srgbClr val="9A9A9A"/>
          </a:solidFill>
          <a:ln w="190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1050">
                <a:solidFill>
                  <a:srgbClr val="FFFFFF"/>
                </a:solidFill>
                <a:ea typeface="Meiryo UI" panose="020B0604030504040204" pitchFamily="50" charset="-128"/>
              </a:rPr>
              <a:t>販売主体</a:t>
            </a:r>
            <a:endParaRPr lang="en-US" altLang="ja-JP" sz="1050">
              <a:solidFill>
                <a:srgbClr val="FFFFFF"/>
              </a:solidFill>
              <a:ea typeface="Meiryo UI" panose="020B0604030504040204" pitchFamily="50" charset="-128"/>
            </a:endParaRPr>
          </a:p>
        </p:txBody>
      </p:sp>
      <p:sp>
        <p:nvSpPr>
          <p:cNvPr id="67" name="正方形/長方形 66">
            <a:extLst>
              <a:ext uri="{FF2B5EF4-FFF2-40B4-BE49-F238E27FC236}">
                <a16:creationId xmlns:a16="http://schemas.microsoft.com/office/drawing/2014/main" id="{061D7F13-E944-E6F3-0ED5-39A73CF88BC7}"/>
              </a:ext>
            </a:extLst>
          </p:cNvPr>
          <p:cNvSpPr/>
          <p:nvPr/>
        </p:nvSpPr>
        <p:spPr>
          <a:xfrm>
            <a:off x="2984930" y="2836672"/>
            <a:ext cx="1017366" cy="323165"/>
          </a:xfrm>
          <a:prstGeom prst="rect">
            <a:avLst/>
          </a:prstGeom>
          <a:solidFill>
            <a:srgbClr val="9A9A9A"/>
          </a:solidFill>
          <a:ln w="190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1050">
                <a:solidFill>
                  <a:srgbClr val="FFFFFF"/>
                </a:solidFill>
                <a:ea typeface="Meiryo UI" panose="020B0604030504040204" pitchFamily="50" charset="-128"/>
              </a:rPr>
              <a:t>導入先</a:t>
            </a:r>
            <a:br>
              <a:rPr lang="en-US" altLang="ja-JP" sz="1050">
                <a:solidFill>
                  <a:srgbClr val="FFFFFF"/>
                </a:solidFill>
                <a:ea typeface="Meiryo UI" panose="020B0604030504040204" pitchFamily="50" charset="-128"/>
              </a:rPr>
            </a:br>
            <a:r>
              <a:rPr lang="en-US" altLang="ja-JP" sz="1050">
                <a:solidFill>
                  <a:srgbClr val="FFFFFF"/>
                </a:solidFill>
                <a:ea typeface="Meiryo UI" panose="020B0604030504040204" pitchFamily="50" charset="-128"/>
              </a:rPr>
              <a:t>(</a:t>
            </a:r>
            <a:r>
              <a:rPr lang="ja-JP" altLang="en-US" sz="1050">
                <a:solidFill>
                  <a:srgbClr val="FFFFFF"/>
                </a:solidFill>
                <a:ea typeface="Meiryo UI" panose="020B0604030504040204" pitchFamily="50" charset="-128"/>
              </a:rPr>
              <a:t>実装</a:t>
            </a:r>
            <a:r>
              <a:rPr lang="en-US" altLang="ja-JP" sz="1050">
                <a:solidFill>
                  <a:srgbClr val="FFFFFF"/>
                </a:solidFill>
                <a:ea typeface="Meiryo UI" panose="020B0604030504040204" pitchFamily="50" charset="-128"/>
              </a:rPr>
              <a:t>/</a:t>
            </a:r>
            <a:r>
              <a:rPr lang="ja-JP" altLang="en-US" sz="1050">
                <a:solidFill>
                  <a:srgbClr val="FFFFFF"/>
                </a:solidFill>
                <a:ea typeface="Meiryo UI" panose="020B0604030504040204" pitchFamily="50" charset="-128"/>
              </a:rPr>
              <a:t>横展開先</a:t>
            </a:r>
            <a:r>
              <a:rPr lang="en-US" altLang="ja-JP" sz="1050">
                <a:solidFill>
                  <a:srgbClr val="FFFFFF"/>
                </a:solidFill>
                <a:ea typeface="Meiryo UI" panose="020B0604030504040204" pitchFamily="50" charset="-128"/>
              </a:rPr>
              <a:t>)</a:t>
            </a:r>
          </a:p>
        </p:txBody>
      </p:sp>
      <p:sp>
        <p:nvSpPr>
          <p:cNvPr id="69" name="Rectangle 2">
            <a:extLst>
              <a:ext uri="{FF2B5EF4-FFF2-40B4-BE49-F238E27FC236}">
                <a16:creationId xmlns:a16="http://schemas.microsoft.com/office/drawing/2014/main" id="{72B181F6-643D-8656-0518-3A93C2DBF019}"/>
              </a:ext>
            </a:extLst>
          </p:cNvPr>
          <p:cNvSpPr/>
          <p:nvPr/>
        </p:nvSpPr>
        <p:spPr>
          <a:xfrm>
            <a:off x="441455" y="4344602"/>
            <a:ext cx="3643153" cy="2355722"/>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70" name="Rectangle 45">
            <a:extLst>
              <a:ext uri="{FF2B5EF4-FFF2-40B4-BE49-F238E27FC236}">
                <a16:creationId xmlns:a16="http://schemas.microsoft.com/office/drawing/2014/main" id="{B583E39C-777E-AEBF-F12B-888529177F0C}"/>
              </a:ext>
            </a:extLst>
          </p:cNvPr>
          <p:cNvSpPr/>
          <p:nvPr/>
        </p:nvSpPr>
        <p:spPr>
          <a:xfrm>
            <a:off x="441456" y="4186705"/>
            <a:ext cx="3643152" cy="195946"/>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200">
                <a:solidFill>
                  <a:srgbClr val="FFFFFF"/>
                </a:solidFill>
                <a:latin typeface="Trebuchet MS" panose="020B0603020202020204" pitchFamily="34" charset="0"/>
                <a:ea typeface="Meiryo UI" panose="020B0604030504040204" pitchFamily="50" charset="-128"/>
              </a:rPr>
              <a:t>実施体制図</a:t>
            </a:r>
          </a:p>
        </p:txBody>
      </p:sp>
      <p:sp>
        <p:nvSpPr>
          <p:cNvPr id="71" name="Rectangle 16">
            <a:extLst>
              <a:ext uri="{FF2B5EF4-FFF2-40B4-BE49-F238E27FC236}">
                <a16:creationId xmlns:a16="http://schemas.microsoft.com/office/drawing/2014/main" id="{C4966446-99E1-1746-8335-42D20143B6D0}"/>
              </a:ext>
            </a:extLst>
          </p:cNvPr>
          <p:cNvSpPr/>
          <p:nvPr/>
        </p:nvSpPr>
        <p:spPr>
          <a:xfrm>
            <a:off x="1786782" y="4434848"/>
            <a:ext cx="829551" cy="69764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87750" lvl="1" defTabSz="742950">
              <a:buClr>
                <a:srgbClr val="FF8222"/>
              </a:buClr>
              <a:defRPr/>
            </a:pPr>
            <a:r>
              <a:rPr kumimoji="1" lang="ja-JP" altLang="en-US" sz="1200" b="1" kern="0">
                <a:solidFill>
                  <a:srgbClr val="575757"/>
                </a:solidFill>
                <a:latin typeface="Trebuchet MS" panose="020B0603020202020204" pitchFamily="34" charset="0"/>
                <a:ea typeface="Meiryo UI" panose="020B0604030504040204" pitchFamily="50" charset="-128"/>
              </a:rPr>
              <a:t>実装・展開</a:t>
            </a:r>
            <a:endParaRPr kumimoji="1" lang="en-US" altLang="ja-JP" sz="12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b="1" kern="0">
                <a:solidFill>
                  <a:srgbClr val="575757"/>
                </a:solidFill>
                <a:latin typeface="Trebuchet MS" panose="020B0603020202020204" pitchFamily="34" charset="0"/>
                <a:ea typeface="Meiryo UI" panose="020B0604030504040204" pitchFamily="50" charset="-128"/>
              </a:rPr>
              <a:t>責任団体</a:t>
            </a:r>
            <a:endParaRPr kumimoji="1" lang="en-US" altLang="ja-JP" sz="12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2" name="Rectangle 17">
            <a:extLst>
              <a:ext uri="{FF2B5EF4-FFF2-40B4-BE49-F238E27FC236}">
                <a16:creationId xmlns:a16="http://schemas.microsoft.com/office/drawing/2014/main" id="{9063B87E-9FEA-1865-1A3F-556F44C05BF9}"/>
              </a:ext>
            </a:extLst>
          </p:cNvPr>
          <p:cNvSpPr/>
          <p:nvPr/>
        </p:nvSpPr>
        <p:spPr>
          <a:xfrm>
            <a:off x="1786782"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3" name="Rectangle 19">
            <a:extLst>
              <a:ext uri="{FF2B5EF4-FFF2-40B4-BE49-F238E27FC236}">
                <a16:creationId xmlns:a16="http://schemas.microsoft.com/office/drawing/2014/main" id="{42EA6867-5354-7BEE-A23F-7E3ECB154ED1}"/>
              </a:ext>
            </a:extLst>
          </p:cNvPr>
          <p:cNvSpPr/>
          <p:nvPr/>
        </p:nvSpPr>
        <p:spPr>
          <a:xfrm>
            <a:off x="602031"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市</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4" name="Rectangle 20">
            <a:extLst>
              <a:ext uri="{FF2B5EF4-FFF2-40B4-BE49-F238E27FC236}">
                <a16:creationId xmlns:a16="http://schemas.microsoft.com/office/drawing/2014/main" id="{F748EDE3-0621-4630-ECC9-543EA0B0689C}"/>
              </a:ext>
            </a:extLst>
          </p:cNvPr>
          <p:cNvSpPr/>
          <p:nvPr/>
        </p:nvSpPr>
        <p:spPr>
          <a:xfrm>
            <a:off x="2971534"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5" name="Rectangle 21">
            <a:extLst>
              <a:ext uri="{FF2B5EF4-FFF2-40B4-BE49-F238E27FC236}">
                <a16:creationId xmlns:a16="http://schemas.microsoft.com/office/drawing/2014/main" id="{97BB4A40-B8ED-ABCA-8152-17B284724CB8}"/>
              </a:ext>
            </a:extLst>
          </p:cNvPr>
          <p:cNvSpPr/>
          <p:nvPr/>
        </p:nvSpPr>
        <p:spPr>
          <a:xfrm>
            <a:off x="2971534" y="6081218"/>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cxnSp>
        <p:nvCxnSpPr>
          <p:cNvPr id="76" name="Straight Connector 23">
            <a:extLst>
              <a:ext uri="{FF2B5EF4-FFF2-40B4-BE49-F238E27FC236}">
                <a16:creationId xmlns:a16="http://schemas.microsoft.com/office/drawing/2014/main" id="{40144792-D4BD-1F17-5162-83DC0E1B1B0F}"/>
              </a:ext>
            </a:extLst>
          </p:cNvPr>
          <p:cNvCxnSpPr>
            <a:cxnSpLocks/>
            <a:endCxn id="72" idx="0"/>
          </p:cNvCxnSpPr>
          <p:nvPr/>
        </p:nvCxnSpPr>
        <p:spPr>
          <a:xfrm>
            <a:off x="2201558" y="5164112"/>
            <a:ext cx="0" cy="14566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Straight Connector 24">
            <a:extLst>
              <a:ext uri="{FF2B5EF4-FFF2-40B4-BE49-F238E27FC236}">
                <a16:creationId xmlns:a16="http://schemas.microsoft.com/office/drawing/2014/main" id="{B5FC535A-B6E0-CF54-17D0-95565092931D}"/>
              </a:ext>
            </a:extLst>
          </p:cNvPr>
          <p:cNvCxnSpPr>
            <a:cxnSpLocks/>
            <a:stCxn id="74" idx="2"/>
            <a:endCxn id="75" idx="0"/>
          </p:cNvCxnSpPr>
          <p:nvPr/>
        </p:nvCxnSpPr>
        <p:spPr>
          <a:xfrm>
            <a:off x="3386310" y="5960505"/>
            <a:ext cx="0" cy="120713"/>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Straight Connector 30">
            <a:extLst>
              <a:ext uri="{FF2B5EF4-FFF2-40B4-BE49-F238E27FC236}">
                <a16:creationId xmlns:a16="http://schemas.microsoft.com/office/drawing/2014/main" id="{31C58792-69FF-138B-B58B-245510180B9C}"/>
              </a:ext>
            </a:extLst>
          </p:cNvPr>
          <p:cNvCxnSpPr>
            <a:cxnSpLocks/>
            <a:stCxn id="73" idx="0"/>
          </p:cNvCxnSpPr>
          <p:nvPr/>
        </p:nvCxnSpPr>
        <p:spPr>
          <a:xfrm rot="5400000" flipH="1" flipV="1">
            <a:off x="1536348" y="4644571"/>
            <a:ext cx="145668" cy="1184751"/>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9" name="Oval 20">
            <a:extLst>
              <a:ext uri="{FF2B5EF4-FFF2-40B4-BE49-F238E27FC236}">
                <a16:creationId xmlns:a16="http://schemas.microsoft.com/office/drawing/2014/main" id="{D26A7CF2-1F72-BC17-BC8D-A4CB6222451E}"/>
              </a:ext>
            </a:extLst>
          </p:cNvPr>
          <p:cNvSpPr>
            <a:spLocks noChangeArrowheads="1"/>
          </p:cNvSpPr>
          <p:nvPr/>
        </p:nvSpPr>
        <p:spPr bwMode="auto">
          <a:xfrm>
            <a:off x="1725899" y="4395801"/>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a</a:t>
            </a:r>
          </a:p>
        </p:txBody>
      </p:sp>
      <p:sp>
        <p:nvSpPr>
          <p:cNvPr id="80" name="Oval 20">
            <a:extLst>
              <a:ext uri="{FF2B5EF4-FFF2-40B4-BE49-F238E27FC236}">
                <a16:creationId xmlns:a16="http://schemas.microsoft.com/office/drawing/2014/main" id="{287881D3-C85F-7DB2-AC0E-E78B6586C9C5}"/>
              </a:ext>
            </a:extLst>
          </p:cNvPr>
          <p:cNvSpPr>
            <a:spLocks noChangeArrowheads="1"/>
          </p:cNvSpPr>
          <p:nvPr/>
        </p:nvSpPr>
        <p:spPr bwMode="auto">
          <a:xfrm>
            <a:off x="1725899"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c</a:t>
            </a:r>
          </a:p>
        </p:txBody>
      </p:sp>
      <p:sp>
        <p:nvSpPr>
          <p:cNvPr id="81" name="Oval 20">
            <a:extLst>
              <a:ext uri="{FF2B5EF4-FFF2-40B4-BE49-F238E27FC236}">
                <a16:creationId xmlns:a16="http://schemas.microsoft.com/office/drawing/2014/main" id="{83D685B9-1E07-B871-31EC-2B30F32A390D}"/>
              </a:ext>
            </a:extLst>
          </p:cNvPr>
          <p:cNvSpPr>
            <a:spLocks noChangeArrowheads="1"/>
          </p:cNvSpPr>
          <p:nvPr/>
        </p:nvSpPr>
        <p:spPr bwMode="auto">
          <a:xfrm>
            <a:off x="541147"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b</a:t>
            </a:r>
          </a:p>
        </p:txBody>
      </p:sp>
      <p:sp>
        <p:nvSpPr>
          <p:cNvPr id="82" name="Oval 20">
            <a:extLst>
              <a:ext uri="{FF2B5EF4-FFF2-40B4-BE49-F238E27FC236}">
                <a16:creationId xmlns:a16="http://schemas.microsoft.com/office/drawing/2014/main" id="{F5CCB789-82F4-C1EB-1439-04B60649FDCE}"/>
              </a:ext>
            </a:extLst>
          </p:cNvPr>
          <p:cNvSpPr>
            <a:spLocks noChangeArrowheads="1"/>
          </p:cNvSpPr>
          <p:nvPr/>
        </p:nvSpPr>
        <p:spPr bwMode="auto">
          <a:xfrm>
            <a:off x="2910650"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d</a:t>
            </a:r>
          </a:p>
        </p:txBody>
      </p:sp>
      <p:sp>
        <p:nvSpPr>
          <p:cNvPr id="83" name="Oval 20">
            <a:extLst>
              <a:ext uri="{FF2B5EF4-FFF2-40B4-BE49-F238E27FC236}">
                <a16:creationId xmlns:a16="http://schemas.microsoft.com/office/drawing/2014/main" id="{5D4CA307-1991-035C-B4B8-24B6CDE27E05}"/>
              </a:ext>
            </a:extLst>
          </p:cNvPr>
          <p:cNvSpPr>
            <a:spLocks noChangeArrowheads="1"/>
          </p:cNvSpPr>
          <p:nvPr/>
        </p:nvSpPr>
        <p:spPr bwMode="auto">
          <a:xfrm>
            <a:off x="2910650" y="6046672"/>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e</a:t>
            </a:r>
          </a:p>
        </p:txBody>
      </p:sp>
      <p:cxnSp>
        <p:nvCxnSpPr>
          <p:cNvPr id="84" name="Straight Connector 30">
            <a:extLst>
              <a:ext uri="{FF2B5EF4-FFF2-40B4-BE49-F238E27FC236}">
                <a16:creationId xmlns:a16="http://schemas.microsoft.com/office/drawing/2014/main" id="{9FED0CC7-522D-641B-E32B-6FB20F3046FE}"/>
              </a:ext>
            </a:extLst>
          </p:cNvPr>
          <p:cNvCxnSpPr>
            <a:cxnSpLocks/>
            <a:stCxn id="74" idx="0"/>
          </p:cNvCxnSpPr>
          <p:nvPr/>
        </p:nvCxnSpPr>
        <p:spPr>
          <a:xfrm rot="16200000" flipV="1">
            <a:off x="2721100" y="4644570"/>
            <a:ext cx="145668" cy="118475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8" name="Rectangle 2">
            <a:extLst>
              <a:ext uri="{FF2B5EF4-FFF2-40B4-BE49-F238E27FC236}">
                <a16:creationId xmlns:a16="http://schemas.microsoft.com/office/drawing/2014/main" id="{D7ADA139-2EEA-EA63-86C7-9895859CDEBA}"/>
              </a:ext>
            </a:extLst>
          </p:cNvPr>
          <p:cNvSpPr/>
          <p:nvPr/>
        </p:nvSpPr>
        <p:spPr>
          <a:xfrm>
            <a:off x="441455" y="1098630"/>
            <a:ext cx="3643153" cy="2954590"/>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99" name="Rectangle 45">
            <a:extLst>
              <a:ext uri="{FF2B5EF4-FFF2-40B4-BE49-F238E27FC236}">
                <a16:creationId xmlns:a16="http://schemas.microsoft.com/office/drawing/2014/main" id="{A05ED7E3-E257-2985-6AC1-1CA80056586D}"/>
              </a:ext>
            </a:extLst>
          </p:cNvPr>
          <p:cNvSpPr/>
          <p:nvPr/>
        </p:nvSpPr>
        <p:spPr>
          <a:xfrm>
            <a:off x="441456" y="940733"/>
            <a:ext cx="3643152" cy="195946"/>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200">
                <a:solidFill>
                  <a:srgbClr val="FFFFFF"/>
                </a:solidFill>
                <a:latin typeface="Trebuchet MS" panose="020B0603020202020204" pitchFamily="34" charset="0"/>
                <a:ea typeface="Meiryo UI" panose="020B0604030504040204" pitchFamily="50" charset="-128"/>
              </a:rPr>
              <a:t>ビジネスモデル</a:t>
            </a:r>
          </a:p>
        </p:txBody>
      </p:sp>
      <p:sp>
        <p:nvSpPr>
          <p:cNvPr id="181" name="Rectangle 82">
            <a:extLst>
              <a:ext uri="{FF2B5EF4-FFF2-40B4-BE49-F238E27FC236}">
                <a16:creationId xmlns:a16="http://schemas.microsoft.com/office/drawing/2014/main" id="{C3965FAC-9CFC-0E86-F210-78058DD262E6}"/>
              </a:ext>
            </a:extLst>
          </p:cNvPr>
          <p:cNvSpPr/>
          <p:nvPr/>
        </p:nvSpPr>
        <p:spPr>
          <a:xfrm>
            <a:off x="4463621" y="2896139"/>
            <a:ext cx="634460" cy="1151152"/>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ターゲットとする市場</a:t>
            </a:r>
            <a:endParaRPr kumimoji="1" lang="en-US" altLang="ja-JP" sz="14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82" name="Rectangle 43">
            <a:extLst>
              <a:ext uri="{FF2B5EF4-FFF2-40B4-BE49-F238E27FC236}">
                <a16:creationId xmlns:a16="http://schemas.microsoft.com/office/drawing/2014/main" id="{059A4C1B-FD6F-FBF9-A62B-F72926E95F0B}"/>
              </a:ext>
            </a:extLst>
          </p:cNvPr>
          <p:cNvSpPr/>
          <p:nvPr/>
        </p:nvSpPr>
        <p:spPr>
          <a:xfrm>
            <a:off x="5171159" y="2896139"/>
            <a:ext cx="4524931" cy="115115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本ソリューションの横展開を行う市場は現在国内で</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億円の市場規模があり、</a:t>
            </a:r>
            <a:r>
              <a:rPr kumimoji="1" lang="en-US" altLang="ja-JP" sz="1200" kern="0">
                <a:solidFill>
                  <a:srgbClr val="3EAD92"/>
                </a:solidFill>
                <a:latin typeface="Trebuchet MS" panose="020B0603020202020204" pitchFamily="34" charset="0"/>
                <a:ea typeface="Meiryo UI" panose="020B0604030504040204" pitchFamily="50" charset="-128"/>
              </a:rPr>
              <a:t>CAGR(</a:t>
            </a:r>
            <a:r>
              <a:rPr kumimoji="1" lang="ja-JP" altLang="en-US" sz="1200" kern="0">
                <a:solidFill>
                  <a:srgbClr val="3EAD92"/>
                </a:solidFill>
                <a:latin typeface="Trebuchet MS" panose="020B0603020202020204" pitchFamily="34" charset="0"/>
                <a:ea typeface="Meiryo UI" panose="020B0604030504040204" pitchFamily="50" charset="-128"/>
              </a:rPr>
              <a:t>年平均成長率</a:t>
            </a:r>
            <a:r>
              <a:rPr kumimoji="1" lang="en-US" altLang="ja-JP" sz="1200" kern="0">
                <a:solidFill>
                  <a:srgbClr val="3EAD92"/>
                </a:solidFill>
                <a:latin typeface="Trebuchet MS" panose="020B0603020202020204" pitchFamily="34" charset="0"/>
                <a:ea typeface="Meiryo UI" panose="020B0604030504040204" pitchFamily="50" charset="-128"/>
              </a:rPr>
              <a:t>) XX%</a:t>
            </a:r>
            <a:r>
              <a:rPr kumimoji="1" lang="ja-JP" altLang="en-US" sz="1200" kern="0">
                <a:solidFill>
                  <a:srgbClr val="3EAD92"/>
                </a:solidFill>
                <a:latin typeface="Trebuchet MS" panose="020B0603020202020204" pitchFamily="34" charset="0"/>
                <a:ea typeface="Meiryo UI" panose="020B0604030504040204" pitchFamily="50" charset="-128"/>
              </a:rPr>
              <a:t>で成長している。</a:t>
            </a:r>
          </a:p>
          <a:p>
            <a:pPr marL="324000" lvl="1" indent="-216000">
              <a:buClr>
                <a:srgbClr val="FF8222"/>
              </a:buClr>
              <a:buFont typeface="Trebuchet MS" panose="020B0603020202020204" pitchFamily="34" charset="0"/>
              <a:buChar char="•"/>
            </a:pPr>
            <a:endParaRPr kumimoji="1" lang="en-US" altLang="ja-JP" sz="1200" kern="0">
              <a:solidFill>
                <a:srgbClr val="3EAD92"/>
              </a:solidFill>
              <a:latin typeface="Trebuchet MS" panose="020B0603020202020204" pitchFamily="34" charset="0"/>
              <a:ea typeface="Meiryo UI" panose="020B0604030504040204" pitchFamily="50" charset="-128"/>
            </a:endParaRPr>
          </a:p>
        </p:txBody>
      </p:sp>
      <p:cxnSp>
        <p:nvCxnSpPr>
          <p:cNvPr id="183" name="Straight Connector 71">
            <a:extLst>
              <a:ext uri="{FF2B5EF4-FFF2-40B4-BE49-F238E27FC236}">
                <a16:creationId xmlns:a16="http://schemas.microsoft.com/office/drawing/2014/main" id="{EA199FDB-C2A9-BEDF-A5E4-55ECF49AAE91}"/>
              </a:ext>
            </a:extLst>
          </p:cNvPr>
          <p:cNvCxnSpPr>
            <a:cxnSpLocks/>
          </p:cNvCxnSpPr>
          <p:nvPr/>
        </p:nvCxnSpPr>
        <p:spPr>
          <a:xfrm flipV="1">
            <a:off x="4463621" y="2808283"/>
            <a:ext cx="5232469"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Rectangle 217">
            <a:extLst>
              <a:ext uri="{FF2B5EF4-FFF2-40B4-BE49-F238E27FC236}">
                <a16:creationId xmlns:a16="http://schemas.microsoft.com/office/drawing/2014/main" id="{928FEE02-04EB-8470-CEED-19EE97B580AD}"/>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cxnSp>
        <p:nvCxnSpPr>
          <p:cNvPr id="12" name="Straight Connector 71">
            <a:extLst>
              <a:ext uri="{FF2B5EF4-FFF2-40B4-BE49-F238E27FC236}">
                <a16:creationId xmlns:a16="http://schemas.microsoft.com/office/drawing/2014/main" id="{8C18CB88-7A5A-A0AF-F6EC-6771D529BAEA}"/>
              </a:ext>
            </a:extLst>
          </p:cNvPr>
          <p:cNvCxnSpPr>
            <a:cxnSpLocks/>
          </p:cNvCxnSpPr>
          <p:nvPr/>
        </p:nvCxnSpPr>
        <p:spPr>
          <a:xfrm flipV="1">
            <a:off x="4463621" y="4097486"/>
            <a:ext cx="5232469"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2">
            <a:extLst>
              <a:ext uri="{FF2B5EF4-FFF2-40B4-BE49-F238E27FC236}">
                <a16:creationId xmlns:a16="http://schemas.microsoft.com/office/drawing/2014/main" id="{C7200882-EAF6-0922-91A8-BDBA1ED8EA06}"/>
              </a:ext>
            </a:extLst>
          </p:cNvPr>
          <p:cNvSpPr/>
          <p:nvPr/>
        </p:nvSpPr>
        <p:spPr>
          <a:xfrm>
            <a:off x="139042" y="6033791"/>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都道府県域を超え、他都道府県域の地方公共団体、企業、大学／研究機関等と連携している場合、当該プレイヤーを</a:t>
            </a:r>
            <a:r>
              <a:rPr kumimoji="1" lang="ja-JP" altLang="en-US" sz="1100">
                <a:solidFill>
                  <a:srgbClr val="E71C57"/>
                </a:solidFill>
                <a:latin typeface="Trebuchet MS" panose="020B0603020202020204" pitchFamily="34" charset="0"/>
                <a:ea typeface="Meiryo UI" panose="020B0604030504040204" pitchFamily="50" charset="-128"/>
              </a:rPr>
              <a:t>赤字</a:t>
            </a:r>
            <a:r>
              <a:rPr kumimoji="1" lang="ja-JP" altLang="en-US" sz="1100">
                <a:solidFill>
                  <a:schemeClr val="tx1"/>
                </a:solidFill>
                <a:latin typeface="Trebuchet MS" panose="020B0603020202020204" pitchFamily="34" charset="0"/>
                <a:ea typeface="Meiryo UI" panose="020B0604030504040204" pitchFamily="50" charset="-128"/>
              </a:rPr>
              <a:t>で</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明記すること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
        <p:nvSpPr>
          <p:cNvPr id="2" name="Rectangle 2">
            <a:extLst>
              <a:ext uri="{FF2B5EF4-FFF2-40B4-BE49-F238E27FC236}">
                <a16:creationId xmlns:a16="http://schemas.microsoft.com/office/drawing/2014/main" id="{0D61CF07-63E9-AF7F-0875-49FE737E3090}"/>
              </a:ext>
            </a:extLst>
          </p:cNvPr>
          <p:cNvSpPr/>
          <p:nvPr/>
        </p:nvSpPr>
        <p:spPr>
          <a:xfrm>
            <a:off x="4260715" y="30101"/>
            <a:ext cx="5518825" cy="401820"/>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324000" lvl="1" indent="-216000" defTabSz="742950">
              <a:buClr>
                <a:schemeClr val="tx2"/>
              </a:buClr>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共同利用サービスビジネス（</a:t>
            </a:r>
            <a:r>
              <a:rPr kumimoji="1" lang="en-US" altLang="ja-JP" sz="1100">
                <a:solidFill>
                  <a:schemeClr val="tx1"/>
                </a:solidFill>
                <a:latin typeface="Trebuchet MS" panose="020B0603020202020204" pitchFamily="34" charset="0"/>
                <a:ea typeface="Meiryo UI" panose="020B0604030504040204" pitchFamily="50" charset="-128"/>
              </a:rPr>
              <a:t>SaaS</a:t>
            </a:r>
            <a:r>
              <a:rPr kumimoji="1" lang="ja-JP" altLang="en-US" sz="1100">
                <a:solidFill>
                  <a:schemeClr val="tx1"/>
                </a:solidFill>
                <a:latin typeface="Trebuchet MS" panose="020B0603020202020204" pitchFamily="34" charset="0"/>
                <a:ea typeface="Meiryo UI" panose="020B0604030504040204" pitchFamily="50" charset="-128"/>
              </a:rPr>
              <a:t>など）を利用したサービスモデルを検討している場合、「概要」もしくは「実装・横展開のしやすさ」内にその旨を記載し、該当箇所を赤字にすること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0375452A-0841-CF60-D858-FFD80769BDE8}"/>
              </a:ext>
            </a:extLst>
          </p:cNvPr>
          <p:cNvSpPr/>
          <p:nvPr/>
        </p:nvSpPr>
        <p:spPr>
          <a:xfrm>
            <a:off x="4260715" y="479780"/>
            <a:ext cx="5518825" cy="401820"/>
          </a:xfrm>
          <a:prstGeom prst="rect">
            <a:avLst/>
          </a:prstGeom>
          <a:solidFill>
            <a:srgbClr val="CBE1EE"/>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324000" lvl="1" indent="-216000" defTabSz="742950">
              <a:buClr>
                <a:schemeClr val="tx2"/>
              </a:buClr>
              <a:buFont typeface="Trebuchet MS" panose="020B0603020202020204" pitchFamily="34" charset="0"/>
              <a:buChar char="•"/>
              <a:defRPr/>
            </a:pPr>
            <a:r>
              <a:rPr kumimoji="1" lang="ja-JP" altLang="en-US" sz="1100" dirty="0">
                <a:solidFill>
                  <a:srgbClr val="E71C57"/>
                </a:solidFill>
                <a:latin typeface="Trebuchet MS" panose="020B0603020202020204" pitchFamily="34" charset="0"/>
                <a:ea typeface="Meiryo UI" panose="020B0604030504040204" pitchFamily="50" charset="-128"/>
              </a:rPr>
              <a:t>多用途利用</a:t>
            </a:r>
            <a:r>
              <a:rPr kumimoji="1" lang="ja-JP" altLang="en-US" sz="1100" dirty="0">
                <a:solidFill>
                  <a:schemeClr val="tx1"/>
                </a:solidFill>
                <a:latin typeface="Trebuchet MS" panose="020B0603020202020204" pitchFamily="34" charset="0"/>
                <a:ea typeface="Meiryo UI" panose="020B0604030504040204" pitchFamily="50" charset="-128"/>
              </a:rPr>
              <a:t>を想定している場合、「概要」や「ターゲット市場」にその旨を記載し、</a:t>
            </a:r>
            <a:br>
              <a:rPr kumimoji="1" lang="en-US" altLang="ja-JP" sz="1100" dirty="0">
                <a:solidFill>
                  <a:schemeClr val="tx1"/>
                </a:solidFill>
                <a:latin typeface="Trebuchet MS" panose="020B0603020202020204" pitchFamily="34" charset="0"/>
                <a:ea typeface="Meiryo UI" panose="020B0604030504040204" pitchFamily="50" charset="-128"/>
              </a:rPr>
            </a:br>
            <a:r>
              <a:rPr kumimoji="1" lang="ja-JP" altLang="en-US" sz="1100" dirty="0">
                <a:solidFill>
                  <a:schemeClr val="tx1"/>
                </a:solidFill>
                <a:latin typeface="Trebuchet MS" panose="020B0603020202020204" pitchFamily="34" charset="0"/>
                <a:ea typeface="Meiryo UI" panose="020B0604030504040204" pitchFamily="50" charset="-128"/>
              </a:rPr>
              <a:t>該当箇所を赤字にすること</a:t>
            </a:r>
            <a:endParaRPr kumimoji="1" lang="en-US" altLang="ja-JP" sz="1100" dirty="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0806154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 name="EE4P_STYLE_ID" val="0fbcd015-fbac-494c-bcad-77fcf24a62f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3.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16.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7.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22.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3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3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2.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5.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1.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2.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3.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8.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2.xml><?xml version="1.0" encoding="utf-8"?>
<p:tagLst xmlns:a="http://schemas.openxmlformats.org/drawingml/2006/main" xmlns:r="http://schemas.openxmlformats.org/officeDocument/2006/relationships" xmlns:p="http://schemas.openxmlformats.org/presentationml/2006/main">
  <p:tag name="EE4P_SMART_ELEMENT_INVERTED" val="1"/>
</p:tagLst>
</file>

<file path=ppt/tags/tag83.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BCG Grid 16:9">
  <a:themeElements>
    <a:clrScheme name="Custom 11">
      <a:dk1>
        <a:srgbClr val="575757"/>
      </a:dk1>
      <a:lt1>
        <a:sysClr val="window" lastClr="FFFFFF"/>
      </a:lt1>
      <a:dk2>
        <a:srgbClr val="FF8222"/>
      </a:dk2>
      <a:lt2>
        <a:srgbClr val="F2F2F2"/>
      </a:lt2>
      <a:accent1>
        <a:srgbClr val="C85600"/>
      </a:accent1>
      <a:accent2>
        <a:srgbClr val="C9700A"/>
      </a:accent2>
      <a:accent3>
        <a:srgbClr val="D4DF33"/>
      </a:accent3>
      <a:accent4>
        <a:srgbClr val="E48D4A"/>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1C57"/>
        </a:solidFill>
        <a:ln w="76200" cap="flat" cmpd="sng" algn="ctr">
          <a:noFill/>
          <a:prstDash val="solid"/>
        </a:ln>
        <a:effectLst/>
      </a:spPr>
      <a:bodyPr lIns="0" tIns="0" rIns="0" bIns="0" rtlCol="0" anchor="ctr"/>
      <a:lstStyle>
        <a:defPPr algn="ctr">
          <a:lnSpc>
            <a:spcPct val="95000"/>
          </a:lnSpc>
          <a:defRPr kumimoji="1" sz="2000" kern="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6741F1D1-726F-4F5C-AF82-6A4B030D48FC}" vid="{32BB820F-5679-4F98-8B04-67B27827A899}"/>
    </a:ext>
  </a:extLst>
</a:theme>
</file>

<file path=ppt/theme/theme2.xml><?xml version="1.0" encoding="utf-8"?>
<a:theme xmlns:a="http://schemas.openxmlformats.org/drawingml/2006/main" name="4_BCG Grid 16:9">
  <a:themeElements>
    <a:clrScheme name="Custom 11">
      <a:dk1>
        <a:srgbClr val="575757"/>
      </a:dk1>
      <a:lt1>
        <a:sysClr val="window" lastClr="FFFFFF"/>
      </a:lt1>
      <a:dk2>
        <a:srgbClr val="FF8222"/>
      </a:dk2>
      <a:lt2>
        <a:srgbClr val="F2F2F2"/>
      </a:lt2>
      <a:accent1>
        <a:srgbClr val="C85600"/>
      </a:accent1>
      <a:accent2>
        <a:srgbClr val="C9700A"/>
      </a:accent2>
      <a:accent3>
        <a:srgbClr val="D4DF33"/>
      </a:accent3>
      <a:accent4>
        <a:srgbClr val="E48D4A"/>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pFill/>
        <a:ln w="76200">
          <a:gradFill flip="none" rotWithShape="1">
            <a:gsLst>
              <a:gs pos="0">
                <a:schemeClr val="accent2"/>
              </a:gs>
              <a:gs pos="100000">
                <a:schemeClr val="tx2"/>
              </a:gs>
            </a:gsLst>
            <a:lin ang="2700000" scaled="1"/>
            <a:tileRect/>
          </a:gradFill>
        </a:ln>
      </a:spPr>
      <a:bodyPr lIns="0" tIns="0" rIns="0" bIns="0" rtlCol="0" anchor="ctr"/>
      <a:lstStyle>
        <a:defPPr algn="ctr">
          <a:lnSpc>
            <a:spcPct val="95000"/>
          </a:lnSpc>
          <a:defRPr sz="2000" kern="0" dirty="0" smtClean="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6741F1D1-726F-4F5C-AF82-6A4B030D48FC}" vid="{32BB820F-5679-4F98-8B04-67B27827A899}"/>
    </a:ext>
  </a:extLst>
</a:theme>
</file>

<file path=ppt/theme/theme3.xml><?xml version="1.0" encoding="utf-8"?>
<a:theme xmlns:a="http://schemas.openxmlformats.org/drawingml/2006/main" name="5_BCG Grid 16:9">
  <a:themeElements>
    <a:clrScheme name="The Boston Consulting Group">
      <a:dk1>
        <a:srgbClr val="575757"/>
      </a:dk1>
      <a:lt1>
        <a:sysClr val="window" lastClr="FFFFFF"/>
      </a:lt1>
      <a:dk2>
        <a:srgbClr val="29BA74"/>
      </a:dk2>
      <a:lt2>
        <a:srgbClr val="F2F2F2"/>
      </a:lt2>
      <a:accent1>
        <a:srgbClr val="03522D"/>
      </a:accent1>
      <a:accent2>
        <a:srgbClr val="197A56"/>
      </a:accent2>
      <a:accent3>
        <a:srgbClr val="D4DF33"/>
      </a:accent3>
      <a:accent4>
        <a:srgbClr val="3EAD92"/>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9BA74"/>
        </a:solidFill>
        <a:ln w="9525" cap="rnd" cmpd="sng" algn="ctr">
          <a:solidFill>
            <a:srgbClr val="29BA74"/>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4.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7c57fd4-e6b1-4cf6-9723-831ad817bb93">
      <Terms xmlns="http://schemas.microsoft.com/office/infopath/2007/PartnerControls"/>
    </lcf76f155ced4ddcb4097134ff3c332f>
    <TaxCatchAll xmlns="956f8374-eac6-4c01-9e9a-c7d7573af74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D0FD4A8DAF05E499AF02B575CC670D6" ma:contentTypeVersion="16" ma:contentTypeDescription="新しいドキュメントを作成します。" ma:contentTypeScope="" ma:versionID="c253bf1eec1ba1c4159b50d994638545">
  <xsd:schema xmlns:xsd="http://www.w3.org/2001/XMLSchema" xmlns:xs="http://www.w3.org/2001/XMLSchema" xmlns:p="http://schemas.microsoft.com/office/2006/metadata/properties" xmlns:ns2="87c57fd4-e6b1-4cf6-9723-831ad817bb93" xmlns:ns3="956f8374-eac6-4c01-9e9a-c7d7573af740" targetNamespace="http://schemas.microsoft.com/office/2006/metadata/properties" ma:root="true" ma:fieldsID="253e4b3d9389e4605c0b9d7ecba5affe" ns2:_="" ns3:_="">
    <xsd:import namespace="87c57fd4-e6b1-4cf6-9723-831ad817bb93"/>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TaxCatchAll" minOccurs="0"/>
                <xsd:element ref="ns2:MediaServiceOCR" minOccurs="0"/>
                <xsd:element ref="ns2:lcf76f155ced4ddcb4097134ff3c332f"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c57fd4-e6b1-4cf6-9723-831ad817bb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4f4c2df7-119e-42eb-b5ef-c638e6a4a2bd}"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D00573-C82A-4831-AE78-3CCEB4482D99}">
  <ds:schemaRefs>
    <ds:schemaRef ds:uri="http://schemas.microsoft.com/sharepoint/v3/contenttype/forms"/>
  </ds:schemaRefs>
</ds:datastoreItem>
</file>

<file path=customXml/itemProps2.xml><?xml version="1.0" encoding="utf-8"?>
<ds:datastoreItem xmlns:ds="http://schemas.openxmlformats.org/officeDocument/2006/customXml" ds:itemID="{B9C0415B-4C76-4947-A3B4-0D1FD06B2CC0}">
  <ds:schemaRefs>
    <ds:schemaRef ds:uri="b7e43dfd-8060-42f1-9de2-0b3d92fad9a4"/>
    <ds:schemaRef ds:uri="http://purl.org/dc/dcmitype/"/>
    <ds:schemaRef ds:uri="http://purl.org/dc/elements/1.1/"/>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c06ad5e5-6dda-4bba-b29f-ac9d63ecb9b8"/>
    <ds:schemaRef ds:uri="http://schemas.microsoft.com/office/2006/metadata/properties"/>
  </ds:schemaRefs>
</ds:datastoreItem>
</file>

<file path=customXml/itemProps3.xml><?xml version="1.0" encoding="utf-8"?>
<ds:datastoreItem xmlns:ds="http://schemas.openxmlformats.org/officeDocument/2006/customXml" ds:itemID="{5D86ED44-329E-49B9-A57D-63653F10BC30}"/>
</file>

<file path=docProps/app.xml><?xml version="1.0" encoding="utf-8"?>
<Properties xmlns="http://schemas.openxmlformats.org/officeDocument/2006/extended-properties" xmlns:vt="http://schemas.openxmlformats.org/officeDocument/2006/docPropsVTypes">
  <TotalTime>0</TotalTime>
  <Words>5601</Words>
  <Application>Microsoft Office PowerPoint</Application>
  <PresentationFormat>A4 Paper (210x297 mm)</PresentationFormat>
  <Paragraphs>978</Paragraphs>
  <Slides>23</Slides>
  <Notes>7</Notes>
  <HiddenSlides>0</HiddenSlides>
  <MMClips>0</MMClips>
  <ScaleCrop>false</ScaleCrop>
  <HeadingPairs>
    <vt:vector size="10"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23</vt:i4>
      </vt:variant>
      <vt:variant>
        <vt:lpstr>Custom Shows</vt:lpstr>
      </vt:variant>
      <vt:variant>
        <vt:i4>1</vt:i4>
      </vt:variant>
    </vt:vector>
  </HeadingPairs>
  <TitlesOfParts>
    <vt:vector size="33" baseType="lpstr">
      <vt:lpstr>Meiryo UI</vt:lpstr>
      <vt:lpstr>Aptos Narrow</vt:lpstr>
      <vt:lpstr>Arial</vt:lpstr>
      <vt:lpstr>Trebuchet MS</vt:lpstr>
      <vt:lpstr>Wingdings</vt:lpstr>
      <vt:lpstr>2_BCG Grid 16:9</vt:lpstr>
      <vt:lpstr>4_BCG Grid 16:9</vt:lpstr>
      <vt:lpstr>5_BCG Grid 16:9</vt:lpstr>
      <vt:lpstr>think-cell Slide</vt:lpstr>
      <vt:lpstr>PowerPoint Presentation</vt:lpstr>
      <vt:lpstr>二次公募では実証期間1年間を想定した標準プロジェクトの公募のみを行う</vt:lpstr>
      <vt:lpstr> 地域の課題と目指す姿</vt:lpstr>
      <vt:lpstr>PowerPoint Presentation</vt:lpstr>
      <vt:lpstr>ソリューション等の採用理由 a.他ソリューションに対する優位性・新規性</vt:lpstr>
      <vt:lpstr>ソリューション等の採用理由 b.通信技術の優位性</vt:lpstr>
      <vt:lpstr>PowerPoint Presentation</vt:lpstr>
      <vt:lpstr> ネットワーク・システム構成  設備・機器等の概要</vt:lpstr>
      <vt:lpstr>実装・展開計画</vt:lpstr>
      <vt:lpstr>実装先候補からの期待</vt:lpstr>
      <vt:lpstr>横展開候補</vt:lpstr>
      <vt:lpstr> 期待効果/資金計画_導入先</vt:lpstr>
      <vt:lpstr> 期待効果の根拠_導入先 </vt:lpstr>
      <vt:lpstr> 期待効果/資金計画_販売主体</vt:lpstr>
      <vt:lpstr> 期待効果の根拠_販売主体 </vt:lpstr>
      <vt:lpstr>成果 (アウトカム) 指標</vt:lpstr>
      <vt:lpstr>実証内容</vt:lpstr>
      <vt:lpstr>実証計画_体制</vt:lpstr>
      <vt:lpstr>実証計画_スケジュール</vt:lpstr>
      <vt:lpstr>実証費用</vt:lpstr>
      <vt:lpstr>サイバーセキュリティ対策</vt:lpstr>
      <vt:lpstr>「デジ活」中山間地域への登録事業</vt:lpstr>
      <vt:lpstr>地域未来戦略への参画</vt:lpstr>
      <vt:lpstr>Format Guide Workshop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2026-05-14T00:40:06Z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d5c4f4-7a29-4385-b7a5-afbe2154ae6f_SiteId">
    <vt:lpwstr>2dfb2f0b-4d21-4268-9559-72926144c918</vt:lpwstr>
  </property>
  <property fmtid="{D5CDD505-2E9C-101B-9397-08002B2CF9AE}" pid="3" name="MSIP_Label_b0d5c4f4-7a29-4385-b7a5-afbe2154ae6f_Method">
    <vt:lpwstr>Standard</vt:lpwstr>
  </property>
  <property fmtid="{D5CDD505-2E9C-101B-9397-08002B2CF9AE}" pid="4" name="MSIP_Label_b0d5c4f4-7a29-4385-b7a5-afbe2154ae6f_SetDate">
    <vt:lpwstr>2025-01-30T07:28:48Z</vt:lpwstr>
  </property>
  <property fmtid="{D5CDD505-2E9C-101B-9397-08002B2CF9AE}" pid="5" name="MediaServiceImageTags">
    <vt:lpwstr/>
  </property>
  <property fmtid="{D5CDD505-2E9C-101B-9397-08002B2CF9AE}" pid="6" name="MSIP_Label_b0d5c4f4-7a29-4385-b7a5-afbe2154ae6f_Name">
    <vt:lpwstr>Confidential</vt:lpwstr>
  </property>
  <property fmtid="{D5CDD505-2E9C-101B-9397-08002B2CF9AE}" pid="7" name="ContentTypeId">
    <vt:lpwstr>0x0101004D0FD4A8DAF05E499AF02B575CC670D6</vt:lpwstr>
  </property>
  <property fmtid="{D5CDD505-2E9C-101B-9397-08002B2CF9AE}" pid="8" name="MSIP_Label_b0d5c4f4-7a29-4385-b7a5-afbe2154ae6f_ActionId">
    <vt:lpwstr>63f3cd00-8e18-4019-a8d9-36935411bce6</vt:lpwstr>
  </property>
  <property fmtid="{D5CDD505-2E9C-101B-9397-08002B2CF9AE}" pid="9" name="MSIP_Label_b0d5c4f4-7a29-4385-b7a5-afbe2154ae6f_Enabled">
    <vt:lpwstr>true</vt:lpwstr>
  </property>
  <property fmtid="{D5CDD505-2E9C-101B-9397-08002B2CF9AE}" pid="10" name="MSIP_Label_b0d5c4f4-7a29-4385-b7a5-afbe2154ae6f_ContentBits">
    <vt:lpwstr>0</vt:lpwstr>
  </property>
  <property fmtid="{D5CDD505-2E9C-101B-9397-08002B2CF9AE}" pid="11" name="Order">
    <vt:r8>7785700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