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7" r:id="rId6"/>
  </p:sldIdLst>
  <p:sldSz cx="7775575" cy="109077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F3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7" autoAdjust="0"/>
    <p:restoredTop sz="94660"/>
  </p:normalViewPr>
  <p:slideViewPr>
    <p:cSldViewPr snapToGrid="0">
      <p:cViewPr>
        <p:scale>
          <a:sx n="100" d="100"/>
          <a:sy n="100" d="100"/>
        </p:scale>
        <p:origin x="752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865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3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82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205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30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96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7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18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38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663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83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73066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288E08-48A6-4B3D-8E78-7BCE6FA4D06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01C85E-F5F5-4A43-8AA5-35D6C2C0BF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86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hdphoto1.wdp" Type="http://schemas.microsoft.com/office/2007/relationships/hdphoto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hdphoto2.wdp" Type="http://schemas.microsoft.com/office/2007/relationships/hdphoto"/><Relationship Id="rId4" Target="../media/image4.png" Type="http://schemas.openxmlformats.org/officeDocument/2006/relationships/image"/><Relationship Id="rId5" Target="../media/hdphoto3.wdp" Type="http://schemas.microsoft.com/office/2007/relationships/hdphoto"/><Relationship Id="rId6" Target="../media/image5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四角形: 上の 2 つの角を丸める 11">
            <a:extLst>
              <a:ext uri="{FF2B5EF4-FFF2-40B4-BE49-F238E27FC236}">
                <a16:creationId xmlns:a16="http://schemas.microsoft.com/office/drawing/2014/main" id="{FB92929F-B2DA-85D9-722E-E13C52A30195}"/>
              </a:ext>
            </a:extLst>
          </p:cNvPr>
          <p:cNvSpPr/>
          <p:nvPr/>
        </p:nvSpPr>
        <p:spPr>
          <a:xfrm>
            <a:off x="309954" y="412041"/>
            <a:ext cx="7155665" cy="9903245"/>
          </a:xfrm>
          <a:prstGeom prst="round2SameRect">
            <a:avLst>
              <a:gd name="adj1" fmla="val 834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89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8D07F36-6229-0948-2C35-B32CB387F452}"/>
              </a:ext>
            </a:extLst>
          </p:cNvPr>
          <p:cNvSpPr/>
          <p:nvPr/>
        </p:nvSpPr>
        <p:spPr>
          <a:xfrm>
            <a:off x="1043938" y="694766"/>
            <a:ext cx="5687688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高崎</a:t>
            </a:r>
            <a:endParaRPr kumimoji="1" lang="en-US" altLang="ja-JP" sz="4000" b="1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4000" b="1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一日合同行政相談所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8341CBC-28A6-BB49-212D-93C9F6FBD429}"/>
              </a:ext>
            </a:extLst>
          </p:cNvPr>
          <p:cNvSpPr>
            <a:spLocks noChangeAspect="1"/>
          </p:cNvSpPr>
          <p:nvPr/>
        </p:nvSpPr>
        <p:spPr>
          <a:xfrm>
            <a:off x="806052" y="2689040"/>
            <a:ext cx="677297" cy="67729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5647" tIns="0" rIns="35647" bIns="0" rtlCol="0" anchor="ctr"/>
          <a:lstStyle/>
          <a:p>
            <a:pPr algn="dist"/>
            <a:r>
              <a:rPr kumimoji="1" lang="ja-JP" altLang="en-US" sz="198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日時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B74E73C-8F7B-3DE6-BC36-0F5CE84D873F}"/>
              </a:ext>
            </a:extLst>
          </p:cNvPr>
          <p:cNvSpPr>
            <a:spLocks noChangeAspect="1"/>
          </p:cNvSpPr>
          <p:nvPr/>
        </p:nvSpPr>
        <p:spPr>
          <a:xfrm>
            <a:off x="806052" y="3669999"/>
            <a:ext cx="677297" cy="67729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5647" tIns="0" rIns="35647" bIns="0" rtlCol="0" anchor="ctr"/>
          <a:lstStyle/>
          <a:p>
            <a:pPr algn="dist"/>
            <a:r>
              <a:rPr kumimoji="1" lang="ja-JP" altLang="en-US" sz="198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場所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5A9725A-70E8-1BD6-5CDA-46FEFAAA9431}"/>
              </a:ext>
            </a:extLst>
          </p:cNvPr>
          <p:cNvSpPr>
            <a:spLocks/>
          </p:cNvSpPr>
          <p:nvPr/>
        </p:nvSpPr>
        <p:spPr>
          <a:xfrm>
            <a:off x="806052" y="4675786"/>
            <a:ext cx="677297" cy="74859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5647" tIns="0" rIns="35647" bIns="0" rtlCol="0" anchor="ctr"/>
          <a:lstStyle/>
          <a:p>
            <a:pPr algn="dist"/>
            <a:r>
              <a:rPr kumimoji="1" lang="ja-JP" altLang="en-US" sz="198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参加</a:t>
            </a:r>
            <a:endParaRPr kumimoji="1" lang="en-US" altLang="ja-JP" sz="198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dist"/>
            <a:r>
              <a:rPr kumimoji="1" lang="ja-JP" altLang="en-US" sz="198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機関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BE4C76C-AE77-17DD-CB55-4F421525B36A}"/>
              </a:ext>
            </a:extLst>
          </p:cNvPr>
          <p:cNvSpPr/>
          <p:nvPr/>
        </p:nvSpPr>
        <p:spPr>
          <a:xfrm>
            <a:off x="1159511" y="8519545"/>
            <a:ext cx="4676318" cy="1164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Aft>
                <a:spcPts val="200"/>
              </a:spcAft>
            </a:pP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相　　続：不動産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名義変更手続、遺言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など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</a:p>
          <a:p>
            <a:pPr>
              <a:lnSpc>
                <a:spcPct val="120000"/>
              </a:lnSpc>
              <a:spcAft>
                <a:spcPts val="200"/>
              </a:spcAft>
            </a:pP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税　　金：相続・贈与税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計算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申告方法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など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</a:p>
          <a:p>
            <a:pPr>
              <a:lnSpc>
                <a:spcPct val="120000"/>
              </a:lnSpc>
              <a:spcAft>
                <a:spcPts val="200"/>
              </a:spcAft>
            </a:pP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法律問題：家庭問題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労働問題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など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</a:p>
          <a:p>
            <a:pPr>
              <a:lnSpc>
                <a:spcPct val="120000"/>
              </a:lnSpc>
              <a:spcAft>
                <a:spcPts val="200"/>
              </a:spcAft>
            </a:pP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そ の 他：国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行政機関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業務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関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する</a:t>
            </a:r>
            <a:r>
              <a:rPr kumimoji="1" lang="ja-JP" altLang="en-US" sz="14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相談</a:t>
            </a:r>
            <a:r>
              <a:rPr kumimoji="1" lang="ja-JP" altLang="en-US" sz="1200" spc="2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など</a:t>
            </a:r>
            <a:endParaRPr kumimoji="1" lang="en-US" altLang="ja-JP" sz="1200" spc="20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9C0E663B-B049-BA6D-89A7-CCA3B4AC7296}"/>
              </a:ext>
            </a:extLst>
          </p:cNvPr>
          <p:cNvSpPr>
            <a:spLocks/>
          </p:cNvSpPr>
          <p:nvPr/>
        </p:nvSpPr>
        <p:spPr>
          <a:xfrm>
            <a:off x="806052" y="5767692"/>
            <a:ext cx="677297" cy="8911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5647" tIns="0" rIns="35647" bIns="0" rtlCol="0" anchor="ctr"/>
          <a:lstStyle/>
          <a:p>
            <a:pPr algn="dist"/>
            <a:r>
              <a:rPr kumimoji="1" lang="ja-JP" altLang="en-US" sz="198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予約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5085DCF-BEF9-E0E0-C5B6-653CEA91443D}"/>
              </a:ext>
            </a:extLst>
          </p:cNvPr>
          <p:cNvGrpSpPr/>
          <p:nvPr/>
        </p:nvGrpSpPr>
        <p:grpSpPr>
          <a:xfrm>
            <a:off x="934038" y="7997797"/>
            <a:ext cx="4996518" cy="367681"/>
            <a:chOff x="1323503" y="7738715"/>
            <a:chExt cx="4996518" cy="367681"/>
          </a:xfrm>
        </p:grpSpPr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1232933B-F497-746D-87AB-7F54CB3EF024}"/>
                </a:ext>
              </a:extLst>
            </p:cNvPr>
            <p:cNvSpPr/>
            <p:nvPr/>
          </p:nvSpPr>
          <p:spPr>
            <a:xfrm>
              <a:off x="1807694" y="7976718"/>
              <a:ext cx="4028135" cy="71294"/>
            </a:xfrm>
            <a:prstGeom prst="roundRect">
              <a:avLst>
                <a:gd name="adj" fmla="val 50000"/>
              </a:avLst>
            </a:prstGeom>
            <a:solidFill>
              <a:srgbClr val="D8F3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789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95F3C293-7150-AFF6-C6CE-C7D7DE7B6696}"/>
                </a:ext>
              </a:extLst>
            </p:cNvPr>
            <p:cNvSpPr/>
            <p:nvPr/>
          </p:nvSpPr>
          <p:spPr>
            <a:xfrm>
              <a:off x="1323503" y="7738715"/>
              <a:ext cx="4996518" cy="3676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kumimoji="1" lang="ja-JP" altLang="en-US" sz="1789" dirty="0">
                  <a:solidFill>
                    <a:sysClr val="windowText" lastClr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このような困りごとはありませんか？</a:t>
              </a:r>
              <a:endParaRPr kumimoji="1" lang="en-US" altLang="ja-JP" sz="1789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F6A05FE-C248-3202-8543-586C0270B58B}"/>
              </a:ext>
            </a:extLst>
          </p:cNvPr>
          <p:cNvSpPr txBox="1"/>
          <p:nvPr/>
        </p:nvSpPr>
        <p:spPr>
          <a:xfrm>
            <a:off x="365987" y="10315286"/>
            <a:ext cx="7043589" cy="496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8325" indent="-138325" algn="ctr">
              <a:lnSpc>
                <a:spcPts val="1684"/>
              </a:lnSpc>
            </a:pPr>
            <a:r>
              <a:rPr lang="en-US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※</a:t>
            </a: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予約受付期間前の</a:t>
            </a:r>
            <a:r>
              <a:rPr lang="ja-JP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お問い合わせは、</a:t>
            </a: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群馬行政監視行政相談センター</a:t>
            </a:r>
            <a:endParaRPr lang="en-US" altLang="ja-JP" sz="1200" u="sng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Meiryo UI" panose="020B0604030504040204" pitchFamily="50" charset="-128"/>
            </a:endParaRPr>
          </a:p>
          <a:p>
            <a:pPr marL="138325" indent="-138325" algn="ctr">
              <a:lnSpc>
                <a:spcPts val="1684"/>
              </a:lnSpc>
            </a:pP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 ℡ </a:t>
            </a:r>
            <a:r>
              <a:rPr lang="en-US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027-221-1100</a:t>
            </a: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まで</a:t>
            </a:r>
            <a:r>
              <a:rPr lang="en-US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(</a:t>
            </a: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平日</a:t>
            </a:r>
            <a:r>
              <a:rPr lang="en-US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10</a:t>
            </a: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時～</a:t>
            </a:r>
            <a:r>
              <a:rPr lang="en-US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16</a:t>
            </a:r>
            <a:r>
              <a:rPr lang="ja-JP" altLang="en-US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時</a:t>
            </a:r>
            <a:r>
              <a:rPr lang="en-US" altLang="ja-JP" sz="1200" u="sng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Meiryo UI" panose="020B0604030504040204" pitchFamily="50" charset="-128"/>
              </a:rPr>
              <a:t>)</a:t>
            </a:r>
            <a:endParaRPr lang="ja-JP" altLang="ja-JP" sz="1400" u="sng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ＭＳ Ｐゴシック" panose="020B0600070205080204" pitchFamily="50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30D4B10-B5AE-D3FE-F87C-B7729829E5E6}"/>
              </a:ext>
            </a:extLst>
          </p:cNvPr>
          <p:cNvSpPr/>
          <p:nvPr/>
        </p:nvSpPr>
        <p:spPr>
          <a:xfrm>
            <a:off x="1586395" y="2689040"/>
            <a:ext cx="5264290" cy="677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3883" rtlCol="0" anchor="ctr"/>
          <a:lstStyle/>
          <a:p>
            <a:r>
              <a:rPr kumimoji="1" lang="en-US" altLang="zh-TW" sz="3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9</a:t>
            </a:r>
            <a:r>
              <a:rPr kumimoji="1" lang="zh-TW" altLang="en-US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r>
              <a:rPr kumimoji="1" lang="en-US" altLang="zh-TW" sz="3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17</a:t>
            </a:r>
            <a:r>
              <a:rPr kumimoji="1" lang="zh-TW" altLang="en-US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</a:t>
            </a:r>
            <a:r>
              <a:rPr kumimoji="1" lang="en-US" altLang="zh-TW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(</a:t>
            </a:r>
            <a:r>
              <a:rPr kumimoji="1" lang="zh-TW" altLang="en-US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木</a:t>
            </a:r>
            <a:r>
              <a:rPr kumimoji="1" lang="en-US" altLang="zh-TW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 </a:t>
            </a:r>
            <a:r>
              <a:rPr kumimoji="1" lang="en-US" altLang="zh-TW" sz="3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13</a:t>
            </a:r>
            <a:r>
              <a:rPr kumimoji="1" lang="zh-TW" altLang="en-US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時</a:t>
            </a:r>
            <a:r>
              <a:rPr kumimoji="1" lang="zh-TW" altLang="en-US" sz="28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～</a:t>
            </a:r>
            <a:r>
              <a:rPr kumimoji="1" lang="en-US" altLang="zh-TW" sz="3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15</a:t>
            </a:r>
            <a:r>
              <a:rPr kumimoji="1" lang="zh-TW" altLang="en-US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時</a:t>
            </a:r>
            <a:endParaRPr kumimoji="1" lang="en-US" altLang="ja-JP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2700746-0605-E868-33B3-B2ABE9352666}"/>
              </a:ext>
            </a:extLst>
          </p:cNvPr>
          <p:cNvSpPr/>
          <p:nvPr/>
        </p:nvSpPr>
        <p:spPr>
          <a:xfrm>
            <a:off x="1586394" y="3669999"/>
            <a:ext cx="5708544" cy="677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3883" rtlCol="0" anchor="ctr"/>
          <a:lstStyle/>
          <a:p>
            <a:r>
              <a:rPr kumimoji="1" lang="ja-JP" altLang="en-US" sz="2772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高崎市中央公民館　集会ホール</a:t>
            </a:r>
            <a:endParaRPr kumimoji="1" lang="en-US" altLang="ja-JP" sz="2772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85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（高崎市末広町</a:t>
            </a:r>
            <a:r>
              <a:rPr kumimoji="1" lang="en-US" altLang="ja-JP" sz="1485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27</a:t>
            </a:r>
            <a:r>
              <a:rPr kumimoji="1" lang="ja-JP" altLang="en-US" sz="1485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）</a:t>
            </a:r>
            <a:endParaRPr kumimoji="1" lang="en-US" altLang="ja-JP" sz="1485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9E4B5AD3-EE5E-E369-808A-A5CD3E933042}"/>
              </a:ext>
            </a:extLst>
          </p:cNvPr>
          <p:cNvSpPr/>
          <p:nvPr/>
        </p:nvSpPr>
        <p:spPr>
          <a:xfrm>
            <a:off x="1586395" y="4675786"/>
            <a:ext cx="5577720" cy="7485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3883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労働局・土木事務所・弁護士・税理士・司法書士・行政書士・</a:t>
            </a:r>
            <a:endParaRPr kumimoji="1" lang="en-US" altLang="ja-JP" sz="1400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行政相談委員・群馬行政監視行政相談センター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F2F93CB-6E2E-D4C0-C38A-22A6FEB23E33}"/>
              </a:ext>
            </a:extLst>
          </p:cNvPr>
          <p:cNvSpPr/>
          <p:nvPr/>
        </p:nvSpPr>
        <p:spPr>
          <a:xfrm>
            <a:off x="1627248" y="5664292"/>
            <a:ext cx="5626835" cy="14003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3883" tIns="0" bIns="0" rtlCol="0" anchor="ctr">
            <a:spAutoFit/>
          </a:bodyPr>
          <a:lstStyle/>
          <a:p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● 予約受付期間：</a:t>
            </a:r>
          </a:p>
          <a:p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</a:t>
            </a:r>
            <a:r>
              <a:rPr kumimoji="1" lang="en-US" altLang="ja-JP" sz="20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9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r>
              <a:rPr kumimoji="1" lang="en-US" altLang="ja-JP" sz="20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</a:t>
            </a:r>
            <a:r>
              <a:rPr kumimoji="1" lang="en-US" altLang="ja-JP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(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木</a:t>
            </a:r>
            <a:r>
              <a:rPr kumimoji="1" lang="en-US" altLang="ja-JP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～</a:t>
            </a:r>
            <a:r>
              <a:rPr kumimoji="1" lang="en-US" altLang="ja-JP" sz="20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11</a:t>
            </a:r>
            <a:r>
              <a:rPr kumimoji="1" lang="ja-JP" altLang="en-US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</a:t>
            </a:r>
            <a:r>
              <a:rPr kumimoji="1" lang="en-US" altLang="ja-JP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(</a:t>
            </a:r>
            <a:r>
              <a:rPr kumimoji="1" lang="ja-JP" altLang="en-US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金</a:t>
            </a:r>
            <a:r>
              <a:rPr kumimoji="1" lang="en-US" altLang="ja-JP" sz="14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 </a:t>
            </a:r>
            <a:r>
              <a:rPr kumimoji="1" lang="en-US" altLang="ja-JP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(</a:t>
            </a:r>
            <a:r>
              <a:rPr kumimoji="1" lang="ja-JP" altLang="en-US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土日は除く</a:t>
            </a:r>
            <a:r>
              <a:rPr kumimoji="1" lang="en-US" altLang="ja-JP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</a:t>
            </a:r>
            <a:r>
              <a:rPr kumimoji="1" lang="ja-JP" altLang="en-US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kumimoji="1" lang="en-US" altLang="ja-JP" sz="20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時～</a:t>
            </a:r>
            <a:r>
              <a:rPr kumimoji="1" lang="en-US" altLang="ja-JP" sz="20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16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時</a:t>
            </a:r>
            <a:endParaRPr kumimoji="1" lang="en-US" altLang="ja-JP" sz="1400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</a:t>
            </a:r>
            <a:r>
              <a:rPr kumimoji="1" lang="en-US" altLang="ja-JP" sz="11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kumimoji="1" lang="ja-JP" altLang="en-US" sz="110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予約受付期間を延長しました。</a:t>
            </a:r>
          </a:p>
          <a:p>
            <a:pPr>
              <a:spcBef>
                <a:spcPts val="594"/>
              </a:spcBef>
            </a:pP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● 予約先：群馬行政監視行政相談センター</a:t>
            </a:r>
            <a:endParaRPr kumimoji="1" lang="en-US" altLang="ja-JP" sz="1400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</a:t>
            </a:r>
            <a:r>
              <a:rPr kumimoji="1" lang="ja-JP" altLang="en-US" sz="16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℡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 </a:t>
            </a:r>
            <a:r>
              <a:rPr kumimoji="1" lang="en-US" altLang="ja-JP" sz="2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080-4329-8414</a:t>
            </a:r>
            <a:r>
              <a:rPr kumimoji="1" lang="ja-JP" altLang="en-US" sz="14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F390271-CBC7-BF15-32BA-0300FF8A8C54}"/>
              </a:ext>
            </a:extLst>
          </p:cNvPr>
          <p:cNvGrpSpPr>
            <a:grpSpLocks noChangeAspect="1"/>
          </p:cNvGrpSpPr>
          <p:nvPr/>
        </p:nvGrpSpPr>
        <p:grpSpPr>
          <a:xfrm>
            <a:off x="6521743" y="1105707"/>
            <a:ext cx="588582" cy="930593"/>
            <a:chOff x="392802" y="173338"/>
            <a:chExt cx="635898" cy="992066"/>
          </a:xfrm>
        </p:grpSpPr>
        <p:pic>
          <p:nvPicPr>
            <p:cNvPr id="24" name="図 23" descr="アイコン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B3563FB3-FD2C-BB89-05B6-41A43C694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4203" b="63446" l="31439" r="68501">
                          <a14:foregroundMark x1="47642" y1="42924" x2="47642" y2="42924"/>
                          <a14:foregroundMark x1="47340" y1="46174" x2="47340" y2="46473"/>
                          <a14:foregroundMark x1="45707" y1="46943" x2="46917" y2="40616"/>
                          <a14:foregroundMark x1="46917" y1="40616" x2="46312" y2="46644"/>
                          <a14:foregroundMark x1="46312" y1="46644" x2="43470" y2="48226"/>
                          <a14:foregroundMark x1="44740" y1="51475" x2="36034" y2="39846"/>
                          <a14:foregroundMark x1="36034" y1="39846" x2="47884" y2="37623"/>
                          <a14:foregroundMark x1="47884" y1="37623" x2="54595" y2="45276"/>
                          <a14:foregroundMark x1="54595" y1="45276" x2="53083" y2="47755"/>
                          <a14:foregroundMark x1="51088" y1="55793" x2="51088" y2="55793"/>
                          <a14:foregroundMark x1="38755" y1="60496" x2="67352" y2="62976"/>
                          <a14:foregroundMark x1="68501" y1="41043" x2="64571" y2="54126"/>
                          <a14:foregroundMark x1="63906" y1="60325" x2="42382" y2="62762"/>
                          <a14:foregroundMark x1="34583" y1="61864" x2="33918" y2="60026"/>
                          <a14:foregroundMark x1="33313" y1="54895" x2="33313" y2="54895"/>
                          <a14:foregroundMark x1="33192" y1="54895" x2="32104" y2="57845"/>
                          <a14:foregroundMark x1="32104" y1="61308" x2="42805" y2="63446"/>
                          <a14:foregroundMark x1="42805" y1="63446" x2="43773" y2="63446"/>
                          <a14:foregroundMark x1="48307" y1="35271" x2="43591" y2="35656"/>
                          <a14:foregroundMark x1="31499" y1="43908" x2="31499" y2="43908"/>
                          <a14:foregroundMark x1="47219" y1="34203" x2="47219" y2="3420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26" t="33598" r="30556" b="34581"/>
            <a:stretch/>
          </p:blipFill>
          <p:spPr>
            <a:xfrm>
              <a:off x="392802" y="173338"/>
              <a:ext cx="635898" cy="744838"/>
            </a:xfrm>
            <a:prstGeom prst="rect">
              <a:avLst/>
            </a:prstGeom>
          </p:spPr>
        </p:pic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671F9C20-BFD7-E096-7210-2785C44D99FA}"/>
                </a:ext>
              </a:extLst>
            </p:cNvPr>
            <p:cNvSpPr/>
            <p:nvPr/>
          </p:nvSpPr>
          <p:spPr>
            <a:xfrm>
              <a:off x="392802" y="814655"/>
              <a:ext cx="635898" cy="3507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spAutoFit/>
            </a:bodyPr>
            <a:lstStyle/>
            <a:p>
              <a:pPr algn="dist"/>
              <a:r>
                <a:rPr kumimoji="1" lang="ja-JP" altLang="en-US" sz="1090" dirty="0">
                  <a:solidFill>
                    <a:sysClr val="windowText" lastClr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総務省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1C56E9E2-7E20-0A89-4AFD-21C3494B5897}"/>
              </a:ext>
            </a:extLst>
          </p:cNvPr>
          <p:cNvGrpSpPr/>
          <p:nvPr/>
        </p:nvGrpSpPr>
        <p:grpSpPr>
          <a:xfrm>
            <a:off x="567917" y="2130008"/>
            <a:ext cx="6639740" cy="369332"/>
            <a:chOff x="13172" y="1721152"/>
            <a:chExt cx="6705460" cy="372988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2DDDC42-5757-2673-DCEB-860BF23ACE41}"/>
                </a:ext>
              </a:extLst>
            </p:cNvPr>
            <p:cNvSpPr txBox="1"/>
            <p:nvPr/>
          </p:nvSpPr>
          <p:spPr>
            <a:xfrm>
              <a:off x="462387" y="1721152"/>
              <a:ext cx="5905726" cy="372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ja-JP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弁護士</a:t>
              </a:r>
              <a:r>
                <a:rPr lang="ja-JP" altLang="ja-JP" sz="14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などの</a:t>
              </a:r>
              <a:r>
                <a:rPr lang="ja-JP" altLang="ja-JP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専門家</a:t>
              </a:r>
              <a:r>
                <a:rPr lang="ja-JP" altLang="ja-JP" sz="14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が</a:t>
              </a:r>
              <a:r>
                <a:rPr lang="ja-JP" altLang="ja-JP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無料</a:t>
              </a:r>
              <a:r>
                <a:rPr lang="ja-JP" altLang="ja-JP" sz="14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で</a:t>
              </a:r>
              <a:r>
                <a:rPr lang="ja-JP" altLang="ja-JP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相談</a:t>
              </a:r>
              <a:r>
                <a:rPr lang="ja-JP" altLang="ja-JP" sz="14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に</a:t>
              </a:r>
              <a:r>
                <a:rPr lang="ja-JP" altLang="ja-JP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応</a:t>
              </a:r>
              <a:r>
                <a:rPr lang="ja-JP" altLang="ja-JP" sz="14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じます</a:t>
              </a:r>
              <a:r>
                <a:rPr lang="en-US" altLang="ja-JP" sz="14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!</a:t>
              </a:r>
              <a:r>
                <a:rPr lang="ja-JP" altLang="en-US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（</a:t>
              </a:r>
              <a:r>
                <a:rPr lang="ja-JP" altLang="en-US" b="1" u="sng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要予約</a:t>
              </a:r>
              <a:r>
                <a:rPr lang="ja-JP" altLang="en-US" sz="1600" kern="100" dirty="0">
                  <a:solidFill>
                    <a:srgbClr val="000000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Times New Roman" panose="02020603050405020304" pitchFamily="18" charset="0"/>
                </a:rPr>
                <a:t>）</a:t>
              </a:r>
              <a:endParaRPr lang="ja-JP" altLang="ja-JP" sz="1600" kern="100" dirty="0">
                <a:latin typeface="BIZ UDゴシック" panose="020B0400000000000000" pitchFamily="49" charset="-128"/>
                <a:ea typeface="BIZ UDゴシック" panose="020B0400000000000000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8BA4D5E1-E86C-8910-4878-773C242E4999}"/>
                </a:ext>
              </a:extLst>
            </p:cNvPr>
            <p:cNvSpPr/>
            <p:nvPr/>
          </p:nvSpPr>
          <p:spPr>
            <a:xfrm>
              <a:off x="13172" y="1899903"/>
              <a:ext cx="756000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/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CB9E9C76-7479-4832-6C55-8B7A267D667B}"/>
                </a:ext>
              </a:extLst>
            </p:cNvPr>
            <p:cNvSpPr/>
            <p:nvPr/>
          </p:nvSpPr>
          <p:spPr>
            <a:xfrm>
              <a:off x="5962632" y="1903093"/>
              <a:ext cx="756000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/>
            </a:p>
          </p:txBody>
        </p:sp>
      </p:grpSp>
      <p:pic>
        <p:nvPicPr>
          <p:cNvPr id="41" name="図 40" descr="ロゴ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B82A1A2-04EA-447B-0164-355EBFB3D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536" y="8725963"/>
            <a:ext cx="1253603" cy="94893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7F144DB-8FE9-9B78-229A-DACD3803CAC0}"/>
              </a:ext>
            </a:extLst>
          </p:cNvPr>
          <p:cNvSpPr/>
          <p:nvPr/>
        </p:nvSpPr>
        <p:spPr>
          <a:xfrm>
            <a:off x="792878" y="7051390"/>
            <a:ext cx="6340591" cy="635546"/>
          </a:xfrm>
          <a:prstGeom prst="roundRect">
            <a:avLst>
              <a:gd name="adj" fmla="val 284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236" rIns="178236" bIns="178236" rtlCol="0" anchor="t" anchorCtr="0">
            <a:spAutoFit/>
          </a:bodyPr>
          <a:lstStyle/>
          <a:p>
            <a:pPr marL="88025">
              <a:lnSpc>
                <a:spcPct val="110000"/>
              </a:lnSpc>
              <a:spcAft>
                <a:spcPts val="198"/>
              </a:spcAft>
            </a:pPr>
            <a:r>
              <a:rPr kumimoji="1" lang="en-US" altLang="ja-JP" sz="1200" spc="-6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 </a:t>
            </a:r>
            <a:r>
              <a:rPr kumimoji="1" lang="ja-JP" altLang="en-US" sz="1200" spc="-6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予約電話が混み合い、つながりにくい場合があります（特に予約開始初日）。</a:t>
            </a:r>
            <a:endParaRPr kumimoji="1" lang="en-US" altLang="ja-JP" sz="1200" spc="-60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88025">
              <a:lnSpc>
                <a:spcPct val="110000"/>
              </a:lnSpc>
              <a:spcAft>
                <a:spcPts val="198"/>
              </a:spcAft>
            </a:pPr>
            <a:r>
              <a:rPr kumimoji="1" lang="en-US" altLang="ja-JP" sz="1200" spc="-6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 </a:t>
            </a:r>
            <a:r>
              <a:rPr kumimoji="1" lang="ja-JP" altLang="en-US" sz="1200" spc="-6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相談時間は</a:t>
            </a:r>
            <a:r>
              <a:rPr kumimoji="1" lang="en-US" altLang="ja-JP" sz="1200" spc="-6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</a:t>
            </a:r>
            <a:r>
              <a:rPr kumimoji="1" lang="ja-JP" altLang="en-US" sz="1200" spc="-6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分です。予約制ですので、厳守をお願いいたします。</a:t>
            </a:r>
            <a:endParaRPr kumimoji="1" lang="en-US" altLang="ja-JP" sz="1200" spc="-60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97354975-9FEC-678D-CEBC-BB305B43C0FC}"/>
              </a:ext>
            </a:extLst>
          </p:cNvPr>
          <p:cNvCxnSpPr>
            <a:cxnSpLocks/>
          </p:cNvCxnSpPr>
          <p:nvPr/>
        </p:nvCxnSpPr>
        <p:spPr>
          <a:xfrm flipV="1">
            <a:off x="857774" y="7742245"/>
            <a:ext cx="6060026" cy="1713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prstDash val="dash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5EF837E-06F0-46FD-A75A-3DEC00D02A3B}"/>
              </a:ext>
            </a:extLst>
          </p:cNvPr>
          <p:cNvSpPr/>
          <p:nvPr/>
        </p:nvSpPr>
        <p:spPr>
          <a:xfrm>
            <a:off x="6411653" y="7290653"/>
            <a:ext cx="926827" cy="427818"/>
          </a:xfrm>
          <a:prstGeom prst="rect">
            <a:avLst/>
          </a:prstGeom>
          <a:solidFill>
            <a:schemeClr val="accent4"/>
          </a:solidFill>
          <a:ln cmpd="dbl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35647" tIns="35647" rIns="35647" bIns="71295" rtlCol="0" anchor="ctr">
            <a:spAutoFit/>
          </a:bodyPr>
          <a:lstStyle/>
          <a:p>
            <a:pPr algn="ctr"/>
            <a:r>
              <a:rPr kumimoji="1" lang="ja-JP" altLang="en-US" sz="1039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裏面もお読みください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5459A32-FF4F-9563-7F6D-193885F07907}"/>
              </a:ext>
            </a:extLst>
          </p:cNvPr>
          <p:cNvGrpSpPr/>
          <p:nvPr/>
        </p:nvGrpSpPr>
        <p:grpSpPr>
          <a:xfrm>
            <a:off x="976438" y="332044"/>
            <a:ext cx="1140710" cy="790985"/>
            <a:chOff x="710781" y="109420"/>
            <a:chExt cx="1152000" cy="798813"/>
          </a:xfrm>
        </p:grpSpPr>
        <p:sp>
          <p:nvSpPr>
            <p:cNvPr id="32" name="フリーフォーム: 図形 31">
              <a:extLst>
                <a:ext uri="{FF2B5EF4-FFF2-40B4-BE49-F238E27FC236}">
                  <a16:creationId xmlns:a16="http://schemas.microsoft.com/office/drawing/2014/main" id="{C837AE95-695F-F786-3F3A-113F058E2EAA}"/>
                </a:ext>
              </a:extLst>
            </p:cNvPr>
            <p:cNvSpPr/>
            <p:nvPr/>
          </p:nvSpPr>
          <p:spPr>
            <a:xfrm rot="16200000">
              <a:off x="908781" y="-45767"/>
              <a:ext cx="756000" cy="1152000"/>
            </a:xfrm>
            <a:custGeom>
              <a:avLst/>
              <a:gdLst>
                <a:gd name="connsiteX0" fmla="*/ 1551366 w 1551366"/>
                <a:gd name="connsiteY0" fmla="*/ 0 h 1329472"/>
                <a:gd name="connsiteX1" fmla="*/ 1551366 w 1551366"/>
                <a:gd name="connsiteY1" fmla="*/ 1329472 h 1329472"/>
                <a:gd name="connsiteX2" fmla="*/ 880601 w 1551366"/>
                <a:gd name="connsiteY2" fmla="*/ 1329472 h 1329472"/>
                <a:gd name="connsiteX3" fmla="*/ 699366 w 1551366"/>
                <a:gd name="connsiteY3" fmla="*/ 1329472 h 1329472"/>
                <a:gd name="connsiteX4" fmla="*/ 0 w 1551366"/>
                <a:gd name="connsiteY4" fmla="*/ 1329472 h 1329472"/>
                <a:gd name="connsiteX5" fmla="*/ 398598 w 1551366"/>
                <a:gd name="connsiteY5" fmla="*/ 664737 h 1329472"/>
                <a:gd name="connsiteX6" fmla="*/ 0 w 1551366"/>
                <a:gd name="connsiteY6" fmla="*/ 1 h 1329472"/>
                <a:gd name="connsiteX7" fmla="*/ 699366 w 1551366"/>
                <a:gd name="connsiteY7" fmla="*/ 1 h 1329472"/>
                <a:gd name="connsiteX8" fmla="*/ 699366 w 1551366"/>
                <a:gd name="connsiteY8" fmla="*/ 0 h 13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1366" h="1329472">
                  <a:moveTo>
                    <a:pt x="1551366" y="0"/>
                  </a:moveTo>
                  <a:lnTo>
                    <a:pt x="1551366" y="1329472"/>
                  </a:lnTo>
                  <a:lnTo>
                    <a:pt x="880601" y="1329472"/>
                  </a:lnTo>
                  <a:lnTo>
                    <a:pt x="699366" y="1329472"/>
                  </a:lnTo>
                  <a:lnTo>
                    <a:pt x="0" y="1329472"/>
                  </a:lnTo>
                  <a:lnTo>
                    <a:pt x="398598" y="664737"/>
                  </a:lnTo>
                  <a:lnTo>
                    <a:pt x="0" y="1"/>
                  </a:lnTo>
                  <a:lnTo>
                    <a:pt x="699366" y="1"/>
                  </a:lnTo>
                  <a:lnTo>
                    <a:pt x="6993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285178" tIns="106942" rIns="0" bIns="106942" rtlCol="0" anchor="ctr">
              <a:noAutofit/>
            </a:bodyPr>
            <a:lstStyle/>
            <a:p>
              <a:pPr algn="dist"/>
              <a:r>
                <a:rPr kumimoji="1" lang="ja-JP" altLang="en-US" sz="1981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予約制</a:t>
              </a: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7E667F9-34B1-36D5-EBAE-92A8BF4167B8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237837" y="-348840"/>
              <a:ext cx="111600" cy="10281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285178" tIns="106942" rIns="0" bIns="106942" rtlCol="0" anchor="ctr">
              <a:noAutofit/>
            </a:bodyPr>
            <a:lstStyle/>
            <a:p>
              <a:pPr algn="dist"/>
              <a:endParaRPr kumimoji="1" lang="ja-JP" altLang="en-US" sz="1981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29" name="フリーフォーム: 図形 28">
              <a:extLst>
                <a:ext uri="{FF2B5EF4-FFF2-40B4-BE49-F238E27FC236}">
                  <a16:creationId xmlns:a16="http://schemas.microsoft.com/office/drawing/2014/main" id="{6E025245-4ACF-8994-3A1E-2260972F7A7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946314" y="-23160"/>
              <a:ext cx="685125" cy="1044000"/>
            </a:xfrm>
            <a:custGeom>
              <a:avLst/>
              <a:gdLst>
                <a:gd name="connsiteX0" fmla="*/ 1551366 w 1551366"/>
                <a:gd name="connsiteY0" fmla="*/ 0 h 1329472"/>
                <a:gd name="connsiteX1" fmla="*/ 1551366 w 1551366"/>
                <a:gd name="connsiteY1" fmla="*/ 1329472 h 1329472"/>
                <a:gd name="connsiteX2" fmla="*/ 880601 w 1551366"/>
                <a:gd name="connsiteY2" fmla="*/ 1329472 h 1329472"/>
                <a:gd name="connsiteX3" fmla="*/ 699366 w 1551366"/>
                <a:gd name="connsiteY3" fmla="*/ 1329472 h 1329472"/>
                <a:gd name="connsiteX4" fmla="*/ 0 w 1551366"/>
                <a:gd name="connsiteY4" fmla="*/ 1329472 h 1329472"/>
                <a:gd name="connsiteX5" fmla="*/ 398598 w 1551366"/>
                <a:gd name="connsiteY5" fmla="*/ 664737 h 1329472"/>
                <a:gd name="connsiteX6" fmla="*/ 0 w 1551366"/>
                <a:gd name="connsiteY6" fmla="*/ 1 h 1329472"/>
                <a:gd name="connsiteX7" fmla="*/ 699366 w 1551366"/>
                <a:gd name="connsiteY7" fmla="*/ 1 h 1329472"/>
                <a:gd name="connsiteX8" fmla="*/ 699366 w 1551366"/>
                <a:gd name="connsiteY8" fmla="*/ 0 h 132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1366" h="1329472">
                  <a:moveTo>
                    <a:pt x="1551366" y="0"/>
                  </a:moveTo>
                  <a:lnTo>
                    <a:pt x="1551366" y="1329472"/>
                  </a:lnTo>
                  <a:lnTo>
                    <a:pt x="880601" y="1329472"/>
                  </a:lnTo>
                  <a:lnTo>
                    <a:pt x="699366" y="1329472"/>
                  </a:lnTo>
                  <a:lnTo>
                    <a:pt x="0" y="1329472"/>
                  </a:lnTo>
                  <a:lnTo>
                    <a:pt x="398598" y="664737"/>
                  </a:lnTo>
                  <a:lnTo>
                    <a:pt x="0" y="1"/>
                  </a:lnTo>
                  <a:lnTo>
                    <a:pt x="699366" y="1"/>
                  </a:lnTo>
                  <a:lnTo>
                    <a:pt x="699366" y="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square" lIns="285178" tIns="106942" rIns="0" bIns="106942" rtlCol="0" anchor="ctr">
              <a:noAutofit/>
            </a:bodyPr>
            <a:lstStyle/>
            <a:p>
              <a:pPr algn="dist"/>
              <a:endParaRPr kumimoji="1" lang="ja-JP" altLang="en-US" sz="1981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10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A0483D1-9919-18FF-DAFC-22B35E356B20}"/>
              </a:ext>
            </a:extLst>
          </p:cNvPr>
          <p:cNvSpPr/>
          <p:nvPr/>
        </p:nvSpPr>
        <p:spPr>
          <a:xfrm>
            <a:off x="431787" y="341625"/>
            <a:ext cx="6912000" cy="6444286"/>
          </a:xfrm>
          <a:prstGeom prst="roundRect">
            <a:avLst>
              <a:gd name="adj" fmla="val 28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78236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ts val="594"/>
              </a:spcBef>
              <a:spcAft>
                <a:spcPts val="2400"/>
              </a:spcAft>
            </a:pPr>
            <a:endParaRPr kumimoji="1" lang="en-US" altLang="ja-JP" sz="1584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ct val="125000"/>
              </a:lnSpc>
            </a:pPr>
            <a:endParaRPr kumimoji="1" lang="en-US" altLang="ja-JP" sz="1789" b="1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ct val="125000"/>
              </a:lnSpc>
            </a:pPr>
            <a:r>
              <a:rPr kumimoji="1" lang="ja-JP" altLang="en-US" sz="1789" b="1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＜予　　約＞</a:t>
            </a:r>
            <a:endParaRPr kumimoji="1" lang="en-US" altLang="ja-JP" sz="1789" b="1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予約時に、①氏名、②電話番号、③相談概要をお伺いします。</a:t>
            </a: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予約電話が混み合い、つながりにくい場合があります（特に予約開始初日）。御理解いただきますようお願いいたします。</a:t>
            </a:r>
            <a:endParaRPr kumimoji="1" lang="en-US" altLang="ja-JP" sz="1584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定員</a:t>
            </a:r>
            <a:r>
              <a:rPr kumimoji="1" lang="ja-JP" altLang="en-US" sz="105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（注）</a:t>
            </a: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に達し次第、予約の受付を終了させていただきます。</a:t>
            </a:r>
          </a:p>
          <a:p>
            <a:pPr marL="88900">
              <a:lnSpc>
                <a:spcPct val="125000"/>
              </a:lnSpc>
              <a:spcAft>
                <a:spcPts val="594"/>
              </a:spcAft>
            </a:pPr>
            <a:r>
              <a:rPr kumimoji="1" lang="ja-JP" altLang="en-US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（注）定員は、弁護士・税理士・司法書士は各</a:t>
            </a:r>
            <a:r>
              <a:rPr kumimoji="1" lang="en-US" altLang="ja-JP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kumimoji="1" lang="ja-JP" altLang="en-US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名、その他の機関は</a:t>
            </a:r>
            <a:r>
              <a:rPr kumimoji="1" lang="en-US" altLang="ja-JP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</a:t>
            </a:r>
            <a:r>
              <a:rPr kumimoji="1" lang="ja-JP" altLang="en-US" sz="120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名の予定です</a:t>
            </a:r>
            <a:r>
              <a:rPr kumimoji="1" lang="ja-JP" altLang="en-US" sz="1200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。</a:t>
            </a: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endParaRPr kumimoji="1" lang="en-US" altLang="ja-JP" sz="1584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kumimoji="1" lang="ja-JP" altLang="en-US" sz="1789" b="1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＜相談時間＞</a:t>
            </a:r>
            <a:endParaRPr kumimoji="1" lang="en-US" altLang="ja-JP" sz="1789" b="1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相談時間は</a:t>
            </a:r>
            <a:r>
              <a:rPr kumimoji="1" lang="en-US" altLang="ja-JP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</a:t>
            </a: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分です。予約制ですので、厳守いただきますようお願いいたします。</a:t>
            </a:r>
            <a:endParaRPr kumimoji="1" lang="en-US" altLang="ja-JP" sz="1584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予約された方は、事前に相談内容を整理の上、御来場ください。</a:t>
            </a:r>
            <a:endParaRPr kumimoji="1" lang="en-US" altLang="ja-JP" sz="1584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kumimoji="1" lang="ja-JP" altLang="en-US" sz="1789" b="1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＜その他＞</a:t>
            </a:r>
            <a:endParaRPr kumimoji="1" lang="en-US" altLang="ja-JP" sz="1584" dirty="0">
              <a:solidFill>
                <a:sysClr val="windowText" lastClr="00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360363" indent="-271463">
              <a:lnSpc>
                <a:spcPct val="125000"/>
              </a:lnSpc>
              <a:spcAft>
                <a:spcPts val="594"/>
              </a:spcAft>
              <a:buFont typeface="Wingdings" panose="05000000000000000000" pitchFamily="2" charset="2"/>
              <a:buChar char="n"/>
            </a:pP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荒天等の場合には、中止とさせていただく可能性もございます。</a:t>
            </a:r>
            <a:br>
              <a:rPr kumimoji="1" lang="en-US" altLang="ja-JP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</a:br>
            <a:r>
              <a:rPr kumimoji="1" lang="ja-JP" altLang="en-US" sz="1584" dirty="0">
                <a:solidFill>
                  <a:sysClr val="windowText" lastClr="00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あらかじめ御承知おきください。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3DD72F2-617B-3FEE-A357-9A871FC984DE}"/>
              </a:ext>
            </a:extLst>
          </p:cNvPr>
          <p:cNvGrpSpPr/>
          <p:nvPr/>
        </p:nvGrpSpPr>
        <p:grpSpPr>
          <a:xfrm>
            <a:off x="1923003" y="634681"/>
            <a:ext cx="3929567" cy="449917"/>
            <a:chOff x="1539000" y="387880"/>
            <a:chExt cx="3780000" cy="432792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156C85A8-4BFD-EA1B-090C-C774AE39F7F3}"/>
                </a:ext>
              </a:extLst>
            </p:cNvPr>
            <p:cNvSpPr>
              <a:spLocks/>
            </p:cNvSpPr>
            <p:nvPr/>
          </p:nvSpPr>
          <p:spPr>
            <a:xfrm>
              <a:off x="1539000" y="387880"/>
              <a:ext cx="3780000" cy="43279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1" lang="ja-JP" altLang="en-US" sz="198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注意事項</a:t>
              </a: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3A61962-56B4-3D62-4497-D85E7A0C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227" b="93555" l="3711" r="99023">
                          <a14:foregroundMark x1="49414" y1="7227" x2="49414" y2="7227"/>
                          <a14:foregroundMark x1="49414" y1="7227" x2="49414" y2="7227"/>
                          <a14:foregroundMark x1="95313" y1="81445" x2="95313" y2="81445"/>
                          <a14:foregroundMark x1="89844" y1="93555" x2="89844" y2="93555"/>
                          <a14:foregroundMark x1="3711" y1="87500" x2="3711" y2="87500"/>
                          <a14:foregroundMark x1="99023" y1="84180" x2="99023" y2="84180"/>
                          <a14:foregroundMark x1="51758" y1="41602" x2="50977" y2="7968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65399" y="504000"/>
              <a:ext cx="252000" cy="25200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91E735-6A48-60FD-FC9A-EEBBAB39B70D}"/>
              </a:ext>
            </a:extLst>
          </p:cNvPr>
          <p:cNvGrpSpPr/>
          <p:nvPr/>
        </p:nvGrpSpPr>
        <p:grpSpPr>
          <a:xfrm>
            <a:off x="431787" y="6574831"/>
            <a:ext cx="6912000" cy="4068000"/>
            <a:chOff x="322269" y="6088346"/>
            <a:chExt cx="6648915" cy="3599165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5D000B79-886A-E43A-0F96-C261FD779621}"/>
                </a:ext>
              </a:extLst>
            </p:cNvPr>
            <p:cNvSpPr/>
            <p:nvPr/>
          </p:nvSpPr>
          <p:spPr>
            <a:xfrm>
              <a:off x="322269" y="6088346"/>
              <a:ext cx="6648915" cy="3599165"/>
            </a:xfrm>
            <a:prstGeom prst="roundRect">
              <a:avLst>
                <a:gd name="adj" fmla="val 28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78236" tIns="71295" rIns="178236" bIns="71295" rtlCol="0" anchor="t" anchorCtr="0"/>
            <a:lstStyle/>
            <a:p>
              <a:pPr marL="282937" indent="-282937" algn="just">
                <a:lnSpc>
                  <a:spcPct val="130000"/>
                </a:lnSpc>
                <a:spcAft>
                  <a:spcPts val="594"/>
                </a:spcAft>
                <a:buFont typeface="Wingdings" panose="05000000000000000000" pitchFamily="2" charset="2"/>
                <a:buChar char="u"/>
              </a:pPr>
              <a:endParaRPr lang="en-US" altLang="ja-JP" sz="1387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algn="just">
                <a:lnSpc>
                  <a:spcPct val="130000"/>
                </a:lnSpc>
                <a:spcAft>
                  <a:spcPts val="594"/>
                </a:spcAft>
              </a:pPr>
              <a:endParaRPr lang="en-US" altLang="ja-JP" sz="1387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marL="282937" indent="-282937" algn="just">
                <a:lnSpc>
                  <a:spcPct val="130000"/>
                </a:lnSpc>
                <a:spcAft>
                  <a:spcPts val="594"/>
                </a:spcAft>
                <a:buFont typeface="Wingdings" panose="05000000000000000000" pitchFamily="2" charset="2"/>
                <a:buChar char="u"/>
              </a:pPr>
              <a:endParaRPr lang="en-US" altLang="ja-JP" sz="1387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marL="282937" indent="-282937" algn="just">
                <a:lnSpc>
                  <a:spcPct val="130000"/>
                </a:lnSpc>
                <a:spcAft>
                  <a:spcPts val="594"/>
                </a:spcAft>
                <a:buFont typeface="Wingdings" panose="05000000000000000000" pitchFamily="2" charset="2"/>
                <a:buChar char="u"/>
              </a:pPr>
              <a:r>
                <a:rPr lang="ja-JP" altLang="en-US" sz="1387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行政相談は、国の行政機関等の業務に関する苦情、意見・要望等を受け付け、その解決や実現を促進するとともに、行政の制度や運営の改善にいかす仕組みです。 </a:t>
              </a:r>
              <a:endParaRPr lang="en-US" altLang="ja-JP" sz="1387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marL="282937" indent="-282937" algn="just">
                <a:lnSpc>
                  <a:spcPct val="130000"/>
                </a:lnSpc>
                <a:spcAft>
                  <a:spcPts val="594"/>
                </a:spcAft>
                <a:buFont typeface="Wingdings" panose="05000000000000000000" pitchFamily="2" charset="2"/>
                <a:buChar char="u"/>
              </a:pPr>
              <a:r>
                <a:rPr lang="ja-JP" altLang="en-US" sz="1387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行政相談は、</a:t>
              </a:r>
              <a:r>
                <a:rPr lang="ja-JP" altLang="en-US" sz="1387" u="sng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総務省行政相談センター</a:t>
              </a:r>
              <a:r>
                <a:rPr lang="ja-JP" altLang="en-US" sz="1387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のほか、総務大臣により委嘱される</a:t>
              </a:r>
              <a:br>
                <a:rPr lang="en-US" altLang="ja-JP" sz="1387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</a:br>
              <a:r>
                <a:rPr lang="ja-JP" altLang="en-US" sz="1387" u="sng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行政相談委員</a:t>
              </a:r>
              <a:r>
                <a:rPr lang="ja-JP" altLang="en-US" sz="1387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が受け付けています。</a:t>
              </a:r>
              <a:endParaRPr lang="en-US" altLang="ja-JP" sz="1387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marL="282937" indent="-282937" algn="just">
                <a:lnSpc>
                  <a:spcPct val="130000"/>
                </a:lnSpc>
                <a:spcAft>
                  <a:spcPts val="594"/>
                </a:spcAft>
                <a:buFont typeface="Wingdings" panose="05000000000000000000" pitchFamily="2" charset="2"/>
                <a:buChar char="u"/>
              </a:pPr>
              <a:r>
                <a:rPr lang="ja-JP" altLang="en-US" sz="1387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行政相談センターきくみみ群馬のページはこちら↓</a:t>
              </a:r>
              <a:endParaRPr lang="en-US" altLang="ja-JP" sz="1387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5FF7EDC3-F677-14F9-05D1-373011A94642}"/>
                </a:ext>
              </a:extLst>
            </p:cNvPr>
            <p:cNvSpPr>
              <a:spLocks/>
            </p:cNvSpPr>
            <p:nvPr/>
          </p:nvSpPr>
          <p:spPr>
            <a:xfrm>
              <a:off x="1756725" y="6414900"/>
              <a:ext cx="3780000" cy="394228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kumimoji="1" lang="ja-JP" altLang="en-US" sz="1789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総務省</a:t>
              </a:r>
              <a:r>
                <a:rPr kumimoji="1" lang="ja-JP" altLang="en-US" sz="1387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の</a:t>
              </a:r>
              <a:r>
                <a:rPr kumimoji="1" lang="ja-JP" altLang="en-US" sz="1789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行政相談</a:t>
              </a:r>
              <a:r>
                <a:rPr kumimoji="1" lang="ja-JP" altLang="en-US" sz="1387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について</a:t>
              </a:r>
              <a:endParaRPr kumimoji="1" lang="ja-JP" altLang="en-US" sz="1789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55988F67-74D6-3EF5-8022-BE4F9B0925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00" b="94500" l="7500" r="90000">
                        <a14:foregroundMark x1="84375" y1="31000" x2="85000" y2="41000"/>
                        <a14:foregroundMark x1="88125" y1="89000" x2="31875" y2="92500"/>
                        <a14:foregroundMark x1="46250" y1="67500" x2="40625" y2="50500"/>
                        <a14:foregroundMark x1="61875" y1="54500" x2="59375" y2="40000"/>
                        <a14:foregroundMark x1="31298" y1="43500" x2="39375" y2="40500"/>
                        <a14:foregroundMark x1="28606" y1="44500" x2="31298" y2="43500"/>
                        <a14:foregroundMark x1="21875" y1="47000" x2="28606" y2="44500"/>
                        <a14:foregroundMark x1="12500" y1="10000" x2="10000" y2="8500"/>
                        <a14:foregroundMark x1="16667" y1="12500" x2="12500" y2="10000"/>
                        <a14:foregroundMark x1="17500" y1="13000" x2="16667" y2="12500"/>
                        <a14:foregroundMark x1="20000" y1="14500" x2="17500" y2="13000"/>
                        <a14:foregroundMark x1="20074" y1="45626" x2="21250" y2="50000"/>
                        <a14:foregroundMark x1="19502" y1="43500" x2="19708" y2="44266"/>
                        <a14:foregroundMark x1="18829" y1="41000" x2="19502" y2="43500"/>
                        <a14:foregroundMark x1="17753" y1="37000" x2="18829" y2="41000"/>
                        <a14:foregroundMark x1="17350" y1="35500" x2="17753" y2="37000"/>
                        <a14:foregroundMark x1="17081" y1="34500" x2="17350" y2="35500"/>
                        <a14:foregroundMark x1="16409" y1="32000" x2="17081" y2="34500"/>
                        <a14:foregroundMark x1="14660" y1="25500" x2="16409" y2="32000"/>
                        <a14:foregroundMark x1="12643" y1="18000" x2="14660" y2="25500"/>
                        <a14:foregroundMark x1="11298" y1="13000" x2="12643" y2="18000"/>
                        <a14:foregroundMark x1="11163" y1="12500" x2="11298" y2="13000"/>
                        <a14:foregroundMark x1="10625" y1="10500" x2="11163" y2="12500"/>
                        <a14:foregroundMark x1="83125" y1="29000" x2="85000" y2="46500"/>
                        <a14:foregroundMark x1="75625" y1="19500" x2="84375" y2="36500"/>
                        <a14:foregroundMark x1="58750" y1="92500" x2="29375" y2="79000"/>
                        <a14:foregroundMark x1="30625" y1="71000" x2="30625" y2="94500"/>
                        <a14:foregroundMark x1="30625" y1="70000" x2="30625" y2="71000"/>
                        <a14:foregroundMark x1="30625" y1="69500" x2="30625" y2="70000"/>
                        <a14:foregroundMark x1="60625" y1="22500" x2="40000" y2="26500"/>
                        <a14:foregroundMark x1="16250" y1="56500" x2="28074" y2="65203"/>
                        <a14:foregroundMark x1="84375" y1="58000" x2="58750" y2="71500"/>
                        <a14:foregroundMark x1="64375" y1="73000" x2="73750" y2="88500"/>
                        <a14:foregroundMark x1="72500" y1="42500" x2="87500" y2="52500"/>
                        <a14:foregroundMark x1="85000" y1="53000" x2="85000" y2="61500"/>
                        <a14:foregroundMark x1="58125" y1="20500" x2="45625" y2="20500"/>
                        <a14:foregroundMark x1="64375" y1="27000" x2="41875" y2="24000"/>
                        <a14:foregroundMark x1="68750" y1="19500" x2="73750" y2="17500"/>
                        <a14:foregroundMark x1="59375" y1="19500" x2="72500" y2="19500"/>
                        <a14:foregroundMark x1="74375" y1="14500" x2="85625" y2="40500"/>
                        <a14:foregroundMark x1="81875" y1="27000" x2="88750" y2="37500"/>
                        <a14:foregroundMark x1="57500" y1="94000" x2="43750" y2="92000"/>
                        <a14:foregroundMark x1="58125" y1="92000" x2="44375" y2="92000"/>
                        <a14:foregroundMark x1="89375" y1="83500" x2="89375" y2="81500"/>
                        <a14:foregroundMark x1="89375" y1="80500" x2="80000" y2="88000"/>
                        <a14:foregroundMark x1="85000" y1="83000" x2="76875" y2="84500"/>
                        <a14:foregroundMark x1="8839" y1="18000" x2="9375" y2="22000"/>
                        <a14:foregroundMark x1="8170" y1="13000" x2="8839" y2="18000"/>
                        <a14:foregroundMark x1="8103" y1="12500" x2="8170" y2="13000"/>
                        <a14:foregroundMark x1="7768" y1="10000" x2="8103" y2="12500"/>
                        <a14:foregroundMark x1="7500" y1="8000" x2="7768" y2="10000"/>
                        <a14:foregroundMark x1="19500" y1="13000" x2="22500" y2="17000"/>
                        <a14:foregroundMark x1="19125" y1="12500" x2="19500" y2="13000"/>
                        <a14:foregroundMark x1="17250" y1="10000" x2="19125" y2="12500"/>
                        <a14:foregroundMark x1="15000" y1="7000" x2="17250" y2="10000"/>
                        <a14:foregroundMark x1="61875" y1="21500" x2="73750" y2="17000"/>
                        <a14:foregroundMark x1="71875" y1="17500" x2="63750" y2="20000"/>
                        <a14:foregroundMark x1="70625" y1="14500" x2="66250" y2="21000"/>
                        <a14:backgroundMark x1="20000" y1="34500" x2="20000" y2="34500"/>
                        <a14:backgroundMark x1="16250" y1="32000" x2="16250" y2="32000"/>
                        <a14:backgroundMark x1="19375" y1="35500" x2="19375" y2="35500"/>
                        <a14:backgroundMark x1="19375" y1="37000" x2="19375" y2="37000"/>
                        <a14:backgroundMark x1="19375" y1="41000" x2="19375" y2="41000"/>
                        <a14:backgroundMark x1="19375" y1="41000" x2="19375" y2="41000"/>
                        <a14:backgroundMark x1="18750" y1="43500" x2="18750" y2="43500"/>
                        <a14:backgroundMark x1="18750" y1="44500" x2="18750" y2="44500"/>
                        <a14:backgroundMark x1="19375" y1="43000" x2="15625" y2="30500"/>
                        <a14:backgroundMark x1="18125" y1="47000" x2="15625" y2="33000"/>
                        <a14:backgroundMark x1="17500" y1="41500" x2="15625" y2="29500"/>
                        <a14:backgroundMark x1="18125" y1="47500" x2="20625" y2="44500"/>
                        <a14:backgroundMark x1="31875" y1="69000" x2="31875" y2="69000"/>
                        <a14:backgroundMark x1="32500" y1="68500" x2="30000" y2="68000"/>
                        <a14:backgroundMark x1="25625" y1="66000" x2="25625" y2="66000"/>
                        <a14:backgroundMark x1="29375" y1="70000" x2="29375" y2="70000"/>
                        <a14:backgroundMark x1="30625" y1="71000" x2="30625" y2="71000"/>
                        <a14:backgroundMark x1="10000" y1="25500" x2="10000" y2="25500"/>
                        <a14:backgroundMark x1="7500" y1="18000" x2="7500" y2="18000"/>
                        <a14:backgroundMark x1="7500" y1="13000" x2="7500" y2="13000"/>
                        <a14:backgroundMark x1="6250" y1="10000" x2="6250" y2="10000"/>
                        <a14:backgroundMark x1="7500" y1="12500" x2="7500" y2="1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2" t="-2018" r="4687" b="2018"/>
          <a:stretch/>
        </p:blipFill>
        <p:spPr>
          <a:xfrm>
            <a:off x="5852570" y="9132654"/>
            <a:ext cx="904045" cy="12404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988CFC1-167D-2370-A484-0DFECC1460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02" y="9630088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88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37975FD0EFF0340B2B74B33772F05BC" ma:contentTypeVersion="13" ma:contentTypeDescription="新しいドキュメントを作成します。" ma:contentTypeScope="" ma:versionID="53a4be8f7388e9e840be83420b0b7ca6">
  <xsd:schema xmlns:xsd="http://www.w3.org/2001/XMLSchema" xmlns:xs="http://www.w3.org/2001/XMLSchema" xmlns:p="http://schemas.microsoft.com/office/2006/metadata/properties" xmlns:ns2="1d0e1f53-8bc7-49d9-9112-d05996ee83d6" xmlns:ns3="10be3460-9752-49b0-8c5e-c2f1d83cc0ff" targetNamespace="http://schemas.microsoft.com/office/2006/metadata/properties" ma:root="true" ma:fieldsID="87d02c9dbea05f2cc7f0357a0c4eab9a" ns2:_="" ns3:_="">
    <xsd:import namespace="1d0e1f53-8bc7-49d9-9112-d05996ee83d6"/>
    <xsd:import namespace="10be3460-9752-49b0-8c5e-c2f1d83cc0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0e1f53-8bc7-49d9-9112-d05996ee83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e3460-9752-49b0-8c5e-c2f1d83cc0f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45d19d7-12aa-49b7-bca9-8d34c40472ac}" ma:internalName="TaxCatchAll" ma:showField="CatchAllData" ma:web="10be3460-9752-49b0-8c5e-c2f1d83cc0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be3460-9752-49b0-8c5e-c2f1d83cc0ff" xsi:nil="true"/>
    <lcf76f155ced4ddcb4097134ff3c332f xmlns="1d0e1f53-8bc7-49d9-9112-d05996ee83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CBB8AB-B2FE-4568-B9C2-0693FAFFFA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0e1f53-8bc7-49d9-9112-d05996ee83d6"/>
    <ds:schemaRef ds:uri="10be3460-9752-49b0-8c5e-c2f1d83cc0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EE758B-DAF8-4749-B325-24EAAA1F64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B5E7A1-EB5B-4C7F-80FC-040851DB31AF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10be3460-9752-49b0-8c5e-c2f1d83cc0ff"/>
    <ds:schemaRef ds:uri="1d0e1f53-8bc7-49d9-9112-d05996ee83d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480</Words>
  <PresentationFormat>ユーザー設定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BIZ UDゴシック</vt:lpstr>
      <vt:lpstr>Aptos</vt:lpstr>
      <vt:lpstr>Aptos Display</vt:lpstr>
      <vt:lpstr>Arial</vt:lpstr>
      <vt:lpstr>Wingdings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0x010100937975FD0EFF0340B2B74B33772F05BC</vt:lpwstr>
  </property>
  <property fmtid="{D5CDD505-2E9C-101B-9397-08002B2CF9AE}" pid="3" name="MediaServiceImageTags">
    <vt:lpwstr/>
  </property>
</Properties>
</file>