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21386800" cy="30279975"/>
  <p:notesSz cx="6735763" cy="9866313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1pPr>
    <a:lvl2pPr marL="1409053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2pPr>
    <a:lvl3pPr marL="2818106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3pPr>
    <a:lvl4pPr marL="4227159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4pPr>
    <a:lvl5pPr marL="5636211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5pPr>
    <a:lvl6pPr marL="7045264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6pPr>
    <a:lvl7pPr marL="8454317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7pPr>
    <a:lvl8pPr marL="9863370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8pPr>
    <a:lvl9pPr marL="11272422" algn="l" defTabSz="2818106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00"/>
    <a:srgbClr val="FAC81A"/>
    <a:srgbClr val="0080FF"/>
    <a:srgbClr val="4FA735"/>
    <a:srgbClr val="FF33CC"/>
    <a:srgbClr val="FF66FF"/>
    <a:srgbClr val="F3D616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9" autoAdjust="0"/>
    <p:restoredTop sz="94527" autoAdjust="0"/>
  </p:normalViewPr>
  <p:slideViewPr>
    <p:cSldViewPr>
      <p:cViewPr>
        <p:scale>
          <a:sx n="20" d="100"/>
          <a:sy n="20" d="100"/>
        </p:scale>
        <p:origin x="-3468" y="-534"/>
      </p:cViewPr>
      <p:guideLst>
        <p:guide orient="horz" pos="9538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4010" y="9406425"/>
            <a:ext cx="18178780" cy="649056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8020" y="17158654"/>
            <a:ext cx="14970760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09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18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27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636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045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454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863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272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05430" y="1212607"/>
            <a:ext cx="4812030" cy="25836109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9341" y="1212607"/>
            <a:ext cx="14079643" cy="2583610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9411" y="19457691"/>
            <a:ext cx="18178780" cy="6013940"/>
          </a:xfrm>
        </p:spPr>
        <p:txBody>
          <a:bodyPr anchor="t"/>
          <a:lstStyle>
            <a:lvl1pPr algn="l">
              <a:defRPr sz="1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689411" y="12833948"/>
            <a:ext cx="18178780" cy="6623743"/>
          </a:xfrm>
        </p:spPr>
        <p:txBody>
          <a:bodyPr anchor="b"/>
          <a:lstStyle>
            <a:lvl1pPr marL="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1pPr>
            <a:lvl2pPr marL="1409053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2pPr>
            <a:lvl3pPr marL="2818106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3pPr>
            <a:lvl4pPr marL="422715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4pPr>
            <a:lvl5pPr marL="5636211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5pPr>
            <a:lvl6pPr marL="7045264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6pPr>
            <a:lvl7pPr marL="8454317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7pPr>
            <a:lvl8pPr marL="986337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8pPr>
            <a:lvl9pPr marL="11272422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9341" y="7065332"/>
            <a:ext cx="9445837" cy="19983383"/>
          </a:xfrm>
        </p:spPr>
        <p:txBody>
          <a:bodyPr/>
          <a:lstStyle>
            <a:lvl1pPr>
              <a:defRPr sz="8600"/>
            </a:lvl1pPr>
            <a:lvl2pPr>
              <a:defRPr sz="74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871624" y="7065332"/>
            <a:ext cx="9445837" cy="19983383"/>
          </a:xfrm>
        </p:spPr>
        <p:txBody>
          <a:bodyPr/>
          <a:lstStyle>
            <a:lvl1pPr>
              <a:defRPr sz="8600"/>
            </a:lvl1pPr>
            <a:lvl2pPr>
              <a:defRPr sz="74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9341" y="6777950"/>
            <a:ext cx="9449551" cy="2824728"/>
          </a:xfrm>
        </p:spPr>
        <p:txBody>
          <a:bodyPr anchor="b"/>
          <a:lstStyle>
            <a:lvl1pPr marL="0" indent="0">
              <a:buNone/>
              <a:defRPr sz="7400" b="1"/>
            </a:lvl1pPr>
            <a:lvl2pPr marL="1409053" indent="0">
              <a:buNone/>
              <a:defRPr sz="6200" b="1"/>
            </a:lvl2pPr>
            <a:lvl3pPr marL="2818106" indent="0">
              <a:buNone/>
              <a:defRPr sz="5500" b="1"/>
            </a:lvl3pPr>
            <a:lvl4pPr marL="4227159" indent="0">
              <a:buNone/>
              <a:defRPr sz="4900" b="1"/>
            </a:lvl4pPr>
            <a:lvl5pPr marL="5636211" indent="0">
              <a:buNone/>
              <a:defRPr sz="4900" b="1"/>
            </a:lvl5pPr>
            <a:lvl6pPr marL="7045264" indent="0">
              <a:buNone/>
              <a:defRPr sz="4900" b="1"/>
            </a:lvl6pPr>
            <a:lvl7pPr marL="8454317" indent="0">
              <a:buNone/>
              <a:defRPr sz="4900" b="1"/>
            </a:lvl7pPr>
            <a:lvl8pPr marL="9863370" indent="0">
              <a:buNone/>
              <a:defRPr sz="4900" b="1"/>
            </a:lvl8pPr>
            <a:lvl9pPr marL="11272422" indent="0">
              <a:buNone/>
              <a:defRPr sz="4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69341" y="9602678"/>
            <a:ext cx="9449551" cy="17446033"/>
          </a:xfrm>
        </p:spPr>
        <p:txBody>
          <a:bodyPr/>
          <a:lstStyle>
            <a:lvl1pPr>
              <a:defRPr sz="7400"/>
            </a:lvl1pPr>
            <a:lvl2pPr>
              <a:defRPr sz="62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864200" y="6777950"/>
            <a:ext cx="9453262" cy="2824728"/>
          </a:xfrm>
        </p:spPr>
        <p:txBody>
          <a:bodyPr anchor="b"/>
          <a:lstStyle>
            <a:lvl1pPr marL="0" indent="0">
              <a:buNone/>
              <a:defRPr sz="7400" b="1"/>
            </a:lvl1pPr>
            <a:lvl2pPr marL="1409053" indent="0">
              <a:buNone/>
              <a:defRPr sz="6200" b="1"/>
            </a:lvl2pPr>
            <a:lvl3pPr marL="2818106" indent="0">
              <a:buNone/>
              <a:defRPr sz="5500" b="1"/>
            </a:lvl3pPr>
            <a:lvl4pPr marL="4227159" indent="0">
              <a:buNone/>
              <a:defRPr sz="4900" b="1"/>
            </a:lvl4pPr>
            <a:lvl5pPr marL="5636211" indent="0">
              <a:buNone/>
              <a:defRPr sz="4900" b="1"/>
            </a:lvl5pPr>
            <a:lvl6pPr marL="7045264" indent="0">
              <a:buNone/>
              <a:defRPr sz="4900" b="1"/>
            </a:lvl6pPr>
            <a:lvl7pPr marL="8454317" indent="0">
              <a:buNone/>
              <a:defRPr sz="4900" b="1"/>
            </a:lvl7pPr>
            <a:lvl8pPr marL="9863370" indent="0">
              <a:buNone/>
              <a:defRPr sz="4900" b="1"/>
            </a:lvl8pPr>
            <a:lvl9pPr marL="11272422" indent="0">
              <a:buNone/>
              <a:defRPr sz="4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864200" y="9602678"/>
            <a:ext cx="9453262" cy="17446033"/>
          </a:xfrm>
        </p:spPr>
        <p:txBody>
          <a:bodyPr/>
          <a:lstStyle>
            <a:lvl1pPr>
              <a:defRPr sz="7400"/>
            </a:lvl1pPr>
            <a:lvl2pPr>
              <a:defRPr sz="62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9342" y="1205592"/>
            <a:ext cx="7036111" cy="5130774"/>
          </a:xfrm>
        </p:spPr>
        <p:txBody>
          <a:bodyPr anchor="b"/>
          <a:lstStyle>
            <a:lvl1pPr algn="l">
              <a:defRPr sz="6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361645" y="1205596"/>
            <a:ext cx="11955817" cy="25843121"/>
          </a:xfrm>
        </p:spPr>
        <p:txBody>
          <a:bodyPr/>
          <a:lstStyle>
            <a:lvl1pPr>
              <a:defRPr sz="9900"/>
            </a:lvl1pPr>
            <a:lvl2pPr>
              <a:defRPr sz="8600"/>
            </a:lvl2pPr>
            <a:lvl3pPr>
              <a:defRPr sz="74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69342" y="6336368"/>
            <a:ext cx="7036111" cy="20712346"/>
          </a:xfrm>
        </p:spPr>
        <p:txBody>
          <a:bodyPr/>
          <a:lstStyle>
            <a:lvl1pPr marL="0" indent="0">
              <a:buNone/>
              <a:defRPr sz="4300"/>
            </a:lvl1pPr>
            <a:lvl2pPr marL="1409053" indent="0">
              <a:buNone/>
              <a:defRPr sz="3700"/>
            </a:lvl2pPr>
            <a:lvl3pPr marL="2818106" indent="0">
              <a:buNone/>
              <a:defRPr sz="3100"/>
            </a:lvl3pPr>
            <a:lvl4pPr marL="4227159" indent="0">
              <a:buNone/>
              <a:defRPr sz="2800"/>
            </a:lvl4pPr>
            <a:lvl5pPr marL="5636211" indent="0">
              <a:buNone/>
              <a:defRPr sz="2800"/>
            </a:lvl5pPr>
            <a:lvl6pPr marL="7045264" indent="0">
              <a:buNone/>
              <a:defRPr sz="2800"/>
            </a:lvl6pPr>
            <a:lvl7pPr marL="8454317" indent="0">
              <a:buNone/>
              <a:defRPr sz="2800"/>
            </a:lvl7pPr>
            <a:lvl8pPr marL="9863370" indent="0">
              <a:buNone/>
              <a:defRPr sz="2800"/>
            </a:lvl8pPr>
            <a:lvl9pPr marL="11272422" indent="0">
              <a:buNone/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1962" y="21195983"/>
            <a:ext cx="12832080" cy="2502307"/>
          </a:xfrm>
        </p:spPr>
        <p:txBody>
          <a:bodyPr anchor="b"/>
          <a:lstStyle>
            <a:lvl1pPr algn="l">
              <a:defRPr sz="6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191962" y="2705571"/>
            <a:ext cx="12832080" cy="18167985"/>
          </a:xfrm>
        </p:spPr>
        <p:txBody>
          <a:bodyPr/>
          <a:lstStyle>
            <a:lvl1pPr marL="0" indent="0">
              <a:buNone/>
              <a:defRPr sz="9900"/>
            </a:lvl1pPr>
            <a:lvl2pPr marL="1409053" indent="0">
              <a:buNone/>
              <a:defRPr sz="8600"/>
            </a:lvl2pPr>
            <a:lvl3pPr marL="2818106" indent="0">
              <a:buNone/>
              <a:defRPr sz="7400"/>
            </a:lvl3pPr>
            <a:lvl4pPr marL="4227159" indent="0">
              <a:buNone/>
              <a:defRPr sz="6200"/>
            </a:lvl4pPr>
            <a:lvl5pPr marL="5636211" indent="0">
              <a:buNone/>
              <a:defRPr sz="6200"/>
            </a:lvl5pPr>
            <a:lvl6pPr marL="7045264" indent="0">
              <a:buNone/>
              <a:defRPr sz="6200"/>
            </a:lvl6pPr>
            <a:lvl7pPr marL="8454317" indent="0">
              <a:buNone/>
              <a:defRPr sz="6200"/>
            </a:lvl7pPr>
            <a:lvl8pPr marL="9863370" indent="0">
              <a:buNone/>
              <a:defRPr sz="6200"/>
            </a:lvl8pPr>
            <a:lvl9pPr marL="11272422" indent="0">
              <a:buNone/>
              <a:defRPr sz="6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91962" y="23698291"/>
            <a:ext cx="12832080" cy="3553688"/>
          </a:xfrm>
        </p:spPr>
        <p:txBody>
          <a:bodyPr/>
          <a:lstStyle>
            <a:lvl1pPr marL="0" indent="0">
              <a:buNone/>
              <a:defRPr sz="4300"/>
            </a:lvl1pPr>
            <a:lvl2pPr marL="1409053" indent="0">
              <a:buNone/>
              <a:defRPr sz="3700"/>
            </a:lvl2pPr>
            <a:lvl3pPr marL="2818106" indent="0">
              <a:buNone/>
              <a:defRPr sz="3100"/>
            </a:lvl3pPr>
            <a:lvl4pPr marL="4227159" indent="0">
              <a:buNone/>
              <a:defRPr sz="2800"/>
            </a:lvl4pPr>
            <a:lvl5pPr marL="5636211" indent="0">
              <a:buNone/>
              <a:defRPr sz="2800"/>
            </a:lvl5pPr>
            <a:lvl6pPr marL="7045264" indent="0">
              <a:buNone/>
              <a:defRPr sz="2800"/>
            </a:lvl6pPr>
            <a:lvl7pPr marL="8454317" indent="0">
              <a:buNone/>
              <a:defRPr sz="2800"/>
            </a:lvl7pPr>
            <a:lvl8pPr marL="9863370" indent="0">
              <a:buNone/>
              <a:defRPr sz="2800"/>
            </a:lvl8pPr>
            <a:lvl9pPr marL="11272422" indent="0">
              <a:buNone/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2"/>
          </a:xfrm>
          <a:prstGeom prst="rect">
            <a:avLst/>
          </a:prstGeom>
        </p:spPr>
        <p:txBody>
          <a:bodyPr vert="horz" lIns="281811" tIns="140905" rIns="281811" bIns="14090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9340" y="7065332"/>
            <a:ext cx="19248120" cy="19983383"/>
          </a:xfrm>
          <a:prstGeom prst="rect">
            <a:avLst/>
          </a:prstGeom>
        </p:spPr>
        <p:txBody>
          <a:bodyPr vert="horz" lIns="281811" tIns="140905" rIns="281811" bIns="14090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069341" y="28065054"/>
            <a:ext cx="4990253" cy="1612129"/>
          </a:xfrm>
          <a:prstGeom prst="rect">
            <a:avLst/>
          </a:prstGeom>
        </p:spPr>
        <p:txBody>
          <a:bodyPr vert="horz" lIns="281811" tIns="140905" rIns="281811" bIns="140905" rtlCol="0" anchor="ctr"/>
          <a:lstStyle>
            <a:lvl1pPr algn="l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2017/11/13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7307158" y="28065054"/>
            <a:ext cx="6772487" cy="1612129"/>
          </a:xfrm>
          <a:prstGeom prst="rect">
            <a:avLst/>
          </a:prstGeom>
        </p:spPr>
        <p:txBody>
          <a:bodyPr vert="horz" lIns="281811" tIns="140905" rIns="281811" bIns="140905" rtlCol="0" anchor="ctr"/>
          <a:lstStyle>
            <a:lvl1pPr algn="ct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5327208" y="28065054"/>
            <a:ext cx="4990253" cy="1612129"/>
          </a:xfrm>
          <a:prstGeom prst="rect">
            <a:avLst/>
          </a:prstGeom>
        </p:spPr>
        <p:txBody>
          <a:bodyPr vert="horz" lIns="281811" tIns="140905" rIns="281811" bIns="140905" rtlCol="0" anchor="ctr"/>
          <a:lstStyle>
            <a:lvl1pPr algn="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18106" rtl="0" eaLnBrk="1" latinLnBrk="0" hangingPunct="1">
        <a:spcBef>
          <a:spcPct val="0"/>
        </a:spcBef>
        <a:buNone/>
        <a:defRPr kumimoji="1" sz="1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6789" indent="-1056789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9711" indent="-880658" algn="l" defTabSz="2818106" rtl="0" eaLnBrk="1" latinLnBrk="0" hangingPunct="1">
        <a:spcBef>
          <a:spcPct val="20000"/>
        </a:spcBef>
        <a:buFont typeface="Arial" pitchFamily="34" charset="0"/>
        <a:buChar char="–"/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3522632" indent="-704526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4931685" indent="-704526" algn="l" defTabSz="2818106" rtl="0" eaLnBrk="1" latinLnBrk="0" hangingPunct="1">
        <a:spcBef>
          <a:spcPct val="20000"/>
        </a:spcBef>
        <a:buFont typeface="Arial" pitchFamily="34" charset="0"/>
        <a:buChar char="–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340738" indent="-704526" algn="l" defTabSz="2818106" rtl="0" eaLnBrk="1" latinLnBrk="0" hangingPunct="1">
        <a:spcBef>
          <a:spcPct val="20000"/>
        </a:spcBef>
        <a:buFont typeface="Arial" pitchFamily="34" charset="0"/>
        <a:buChar char="»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749791" indent="-704526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158844" indent="-704526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567896" indent="-704526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1976949" indent="-704526" algn="l" defTabSz="2818106" rtl="0" eaLnBrk="1" latinLnBrk="0" hangingPunct="1">
        <a:spcBef>
          <a:spcPct val="20000"/>
        </a:spcBef>
        <a:buFont typeface="Arial" pitchFamily="34" charset="0"/>
        <a:buChar char="•"/>
        <a:defRPr kumimoji="1" sz="6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409053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818106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4227159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636211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7045264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454317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863370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1272422" algn="l" defTabSz="2818106" rtl="0" eaLnBrk="1" latinLnBrk="0" hangingPunct="1"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11" Type="http://schemas.openxmlformats.org/officeDocument/2006/relationships/image" Target="../media/image6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ヨーダ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78240">
            <a:off x="17124234" y="19734541"/>
            <a:ext cx="2644192" cy="7065550"/>
          </a:xfrm>
          <a:prstGeom prst="rect">
            <a:avLst/>
          </a:prstGeom>
        </p:spPr>
      </p:pic>
      <p:pic>
        <p:nvPicPr>
          <p:cNvPr id="11" name="Picture 2" descr="C:\Users\m-abe\Desktop\twi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95331" y="3858403"/>
            <a:ext cx="18999116" cy="13804771"/>
          </a:xfrm>
          <a:prstGeom prst="roundRect">
            <a:avLst>
              <a:gd name="adj" fmla="val 3183"/>
            </a:avLst>
          </a:prstGeom>
          <a:noFill/>
          <a:effectLst>
            <a:outerShdw blurRad="76200" dist="38100" dir="5400000" algn="t" rotWithShape="0">
              <a:prstClr val="black">
                <a:alpha val="35000"/>
              </a:prstClr>
            </a:outerShdw>
          </a:effectLst>
        </p:spPr>
      </p:pic>
      <p:sp>
        <p:nvSpPr>
          <p:cNvPr id="19" name="正方形/長方形 18"/>
          <p:cNvSpPr/>
          <p:nvPr/>
        </p:nvSpPr>
        <p:spPr>
          <a:xfrm>
            <a:off x="1037394" y="1097947"/>
            <a:ext cx="19312012" cy="1599343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pPr algn="ctr"/>
            <a:r>
              <a:rPr lang="ja-JP" altLang="en-US" sz="8600" spc="308" dirty="0" smtClean="0">
                <a:latin typeface="ヒラギノ丸ゴ StdN W8" pitchFamily="34" charset="-128"/>
                <a:ea typeface="ヒラギノ丸ゴ StdN W8" pitchFamily="34" charset="-128"/>
              </a:rPr>
              <a:t>森の射撃訓練</a:t>
            </a:r>
            <a:endParaRPr lang="ja-JP" altLang="en-US" sz="8600" spc="308" dirty="0"/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2917399"/>
            <a:ext cx="21386800" cy="0"/>
          </a:xfrm>
          <a:prstGeom prst="line">
            <a:avLst/>
          </a:prstGeom>
          <a:ln w="304800" cmpd="thickThin">
            <a:solidFill>
              <a:srgbClr val="FF6600"/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3" name="図 22" descr="フキダシ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316" y="18526315"/>
            <a:ext cx="16084832" cy="4757707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2072180" y="19493018"/>
            <a:ext cx="14010621" cy="239590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「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エルフ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」</a:t>
            </a: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を</a:t>
            </a:r>
            <a:r>
              <a:rPr lang="ja-JP" altLang="en-US" sz="4900" dirty="0">
                <a:latin typeface="ヒラギノ丸ゴ StdN W8" pitchFamily="34" charset="-128"/>
                <a:ea typeface="ヒラギノ丸ゴ StdN W8" pitchFamily="34" charset="-128"/>
              </a:rPr>
              <a:t>改造して、</a:t>
            </a:r>
            <a:endParaRPr lang="en-US" altLang="ja-JP" sz="4900" dirty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4900" dirty="0" smtClean="0">
                <a:latin typeface="ヒラギノ丸ゴ StdN W8" pitchFamily="34" charset="-128"/>
                <a:ea typeface="ヒラギノ丸ゴ StdN W8" pitchFamily="34" charset="-128"/>
              </a:rPr>
              <a:t>次々と現れる標的を射ぬけ！</a:t>
            </a:r>
            <a:endParaRPr lang="ja-JP" altLang="en-US" sz="4900" dirty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pic>
        <p:nvPicPr>
          <p:cNvPr id="41" name="Picture 3" descr="C:\Users\m-abe\Desktop\twiSP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485319" y="24655078"/>
            <a:ext cx="9823087" cy="3911561"/>
          </a:xfrm>
          <a:prstGeom prst="rect">
            <a:avLst/>
          </a:prstGeom>
          <a:noFill/>
        </p:spPr>
      </p:pic>
      <p:sp>
        <p:nvSpPr>
          <p:cNvPr id="39" name="角丸四角形 38"/>
          <p:cNvSpPr/>
          <p:nvPr/>
        </p:nvSpPr>
        <p:spPr>
          <a:xfrm>
            <a:off x="1486511" y="23607651"/>
            <a:ext cx="8084098" cy="1320654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/>
          <a:p>
            <a:pPr algn="ctr"/>
            <a:r>
              <a:rPr lang="ja-JP" altLang="en-US" sz="3700" dirty="0" smtClean="0">
                <a:latin typeface="ヒラギノ丸ゴ StdN W8" pitchFamily="34" charset="-128"/>
                <a:ea typeface="ヒラギノ丸ゴ StdN W8" pitchFamily="34" charset="-128"/>
              </a:rPr>
              <a:t>今回使用するスプライト</a:t>
            </a:r>
            <a:endParaRPr lang="ja-JP" altLang="en-US" sz="3700" dirty="0">
              <a:solidFill>
                <a:srgbClr val="FFFFFF"/>
              </a:solidFill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10321343" y="24508293"/>
            <a:ext cx="2245583" cy="2201091"/>
          </a:xfrm>
          <a:prstGeom prst="roundRect">
            <a:avLst>
              <a:gd name="adj" fmla="val 8747"/>
            </a:avLst>
          </a:prstGeom>
          <a:noFill/>
          <a:ln w="152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kern="1200"/>
          </a:p>
        </p:txBody>
      </p:sp>
      <p:cxnSp>
        <p:nvCxnSpPr>
          <p:cNvPr id="22" name="直線コネクタ 21"/>
          <p:cNvCxnSpPr/>
          <p:nvPr/>
        </p:nvCxnSpPr>
        <p:spPr>
          <a:xfrm>
            <a:off x="0" y="936417"/>
            <a:ext cx="21386800" cy="0"/>
          </a:xfrm>
          <a:prstGeom prst="line">
            <a:avLst/>
          </a:prstGeom>
          <a:ln w="304800" cmpd="thickThin">
            <a:solidFill>
              <a:srgbClr val="FF6600"/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0" name="図形グループ 1"/>
          <p:cNvGrpSpPr/>
          <p:nvPr/>
        </p:nvGrpSpPr>
        <p:grpSpPr>
          <a:xfrm>
            <a:off x="3507536" y="25485121"/>
            <a:ext cx="4042049" cy="3595987"/>
            <a:chOff x="423712" y="8265368"/>
            <a:chExt cx="1365248" cy="1239137"/>
          </a:xfrm>
        </p:grpSpPr>
        <p:sp>
          <p:nvSpPr>
            <p:cNvPr id="32" name="角丸四角形 31"/>
            <p:cNvSpPr/>
            <p:nvPr/>
          </p:nvSpPr>
          <p:spPr>
            <a:xfrm>
              <a:off x="476672" y="8265368"/>
              <a:ext cx="1239137" cy="1239137"/>
            </a:xfrm>
            <a:prstGeom prst="roundRect">
              <a:avLst>
                <a:gd name="adj" fmla="val 9448"/>
              </a:avLst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kern="120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23712" y="9167610"/>
              <a:ext cx="1365248" cy="201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3200" dirty="0" smtClean="0"/>
                <a:t>エルフ</a:t>
              </a:r>
              <a:endParaRPr lang="ja-JP" altLang="en-US" sz="3200" dirty="0"/>
            </a:p>
          </p:txBody>
        </p:sp>
      </p:grpSp>
      <p:pic>
        <p:nvPicPr>
          <p:cNvPr id="1026" name="Picture 2" descr="C:\Users\m-abe\Desktop\アベテキスト\森の射撃訓練\Assets\elf_psd\delf04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flipH="1">
            <a:off x="4267275" y="25738272"/>
            <a:ext cx="2608635" cy="2394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線コネクタ 28"/>
          <p:cNvCxnSpPr/>
          <p:nvPr/>
        </p:nvCxnSpPr>
        <p:spPr>
          <a:xfrm>
            <a:off x="0" y="7576993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2040750" y="1933444"/>
            <a:ext cx="8618612" cy="112894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Level.1</a:t>
            </a:r>
            <a:endParaRPr lang="ja-JP" altLang="en-US" dirty="0"/>
          </a:p>
        </p:txBody>
      </p:sp>
      <p:sp>
        <p:nvSpPr>
          <p:cNvPr id="134" name="正方形/長方形 133"/>
          <p:cNvSpPr/>
          <p:nvPr/>
        </p:nvSpPr>
        <p:spPr>
          <a:xfrm>
            <a:off x="12040750" y="3474208"/>
            <a:ext cx="8618612" cy="239590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まずは、左のように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ブロックを組んでみよう。</a:t>
            </a:r>
          </a:p>
        </p:txBody>
      </p:sp>
      <p:pic>
        <p:nvPicPr>
          <p:cNvPr id="52" name="Picture 2" descr="C:\Users\m-abe\Desktop\城ドラscratch\ルーキー\アーチャーの射撃訓練\4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17716" y="832898"/>
            <a:ext cx="7512935" cy="6273108"/>
          </a:xfrm>
          <a:prstGeom prst="roundRect">
            <a:avLst>
              <a:gd name="adj" fmla="val 6993"/>
            </a:avLst>
          </a:prstGeom>
          <a:noFill/>
        </p:spPr>
      </p:pic>
      <p:sp>
        <p:nvSpPr>
          <p:cNvPr id="59" name="テキスト ボックス 58"/>
          <p:cNvSpPr txBox="1"/>
          <p:nvPr/>
        </p:nvSpPr>
        <p:spPr>
          <a:xfrm>
            <a:off x="12040750" y="9637261"/>
            <a:ext cx="8254338" cy="3423883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ブロックはまず、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カテゴリ（色・種類）を選ぼう。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そこから置きたいブロックを</a:t>
            </a:r>
            <a:endParaRPr lang="en-US" altLang="ja-JP" sz="34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右に持っていく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ことで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置くことができるぞ。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2040751" y="14919881"/>
            <a:ext cx="7774435" cy="2900663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ブロックどうしは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近づけるとフチが白く光るぞ。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このまま手をはなせば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ブロックがくっつくぞ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1638300" y="8460154"/>
            <a:ext cx="7871774" cy="5062508"/>
            <a:chOff x="760781" y="2767713"/>
            <a:chExt cx="2524203" cy="1656184"/>
          </a:xfrm>
        </p:grpSpPr>
        <p:pic>
          <p:nvPicPr>
            <p:cNvPr id="53" name="Picture 9" descr="C:\Users\m-abe\Desktop\城ドラscratch\ルーキー\アーチャーの射撃訓練\1.png"/>
            <p:cNvPicPr>
              <a:picLocks noChangeAspect="1" noChangeArrowheads="1"/>
            </p:cNvPicPr>
            <p:nvPr/>
          </p:nvPicPr>
          <p:blipFill>
            <a:blip r:embed="rId3" cstate="print"/>
            <a:srcRect l="48671" r="11028" b="44800"/>
            <a:stretch>
              <a:fillRect/>
            </a:stretch>
          </p:blipFill>
          <p:spPr bwMode="auto">
            <a:xfrm>
              <a:off x="760781" y="2767713"/>
              <a:ext cx="2524203" cy="1656184"/>
            </a:xfrm>
            <a:prstGeom prst="roundRect">
              <a:avLst>
                <a:gd name="adj" fmla="val 9766"/>
              </a:avLst>
            </a:prstGeom>
            <a:noFill/>
          </p:spPr>
        </p:pic>
        <p:cxnSp>
          <p:nvCxnSpPr>
            <p:cNvPr id="61" name="曲線コネクタ 60"/>
            <p:cNvCxnSpPr/>
            <p:nvPr/>
          </p:nvCxnSpPr>
          <p:spPr>
            <a:xfrm flipV="1">
              <a:off x="1506698" y="3343777"/>
              <a:ext cx="1058206" cy="529103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0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円/楕円 64"/>
            <p:cNvSpPr/>
            <p:nvPr/>
          </p:nvSpPr>
          <p:spPr>
            <a:xfrm>
              <a:off x="1383300" y="2922362"/>
              <a:ext cx="720080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12040751" y="19762280"/>
            <a:ext cx="7294533" cy="2900663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中の数字はクリックすると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色が変わるぞ。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そのままキーボードで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数字を変えることができるぞ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2293680" y="13819332"/>
            <a:ext cx="6561007" cy="5282618"/>
            <a:chOff x="1196752" y="4520952"/>
            <a:chExt cx="2103886" cy="1728192"/>
          </a:xfrm>
        </p:grpSpPr>
        <p:pic>
          <p:nvPicPr>
            <p:cNvPr id="56" name="Picture 10" descr="C:\Users\m-abe\Desktop\城ドラscratch\ルーキー\アーチャーの射撃訓練\2.png"/>
            <p:cNvPicPr>
              <a:picLocks noChangeAspect="1" noChangeArrowheads="1"/>
            </p:cNvPicPr>
            <p:nvPr/>
          </p:nvPicPr>
          <p:blipFill>
            <a:blip r:embed="rId4" cstate="print"/>
            <a:srcRect r="25071" b="16387"/>
            <a:stretch>
              <a:fillRect/>
            </a:stretch>
          </p:blipFill>
          <p:spPr bwMode="auto">
            <a:xfrm>
              <a:off x="1196752" y="4520952"/>
              <a:ext cx="2103886" cy="1728192"/>
            </a:xfrm>
            <a:prstGeom prst="roundRect">
              <a:avLst>
                <a:gd name="adj" fmla="val 8951"/>
              </a:avLst>
            </a:prstGeom>
            <a:noFill/>
          </p:spPr>
        </p:pic>
        <p:cxnSp>
          <p:nvCxnSpPr>
            <p:cNvPr id="69" name="曲線コネクタ 68"/>
            <p:cNvCxnSpPr/>
            <p:nvPr/>
          </p:nvCxnSpPr>
          <p:spPr>
            <a:xfrm flipV="1">
              <a:off x="1700808" y="5313040"/>
              <a:ext cx="1080120" cy="72008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0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/>
        </p:nvGrpSpPr>
        <p:grpSpPr>
          <a:xfrm>
            <a:off x="816858" y="19465608"/>
            <a:ext cx="9514659" cy="3818417"/>
            <a:chOff x="260648" y="6368113"/>
            <a:chExt cx="3051019" cy="1249183"/>
          </a:xfrm>
        </p:grpSpPr>
        <p:pic>
          <p:nvPicPr>
            <p:cNvPr id="30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5" cstate="print"/>
            <a:srcRect l="51628" t="11442" r="36475" b="70899"/>
            <a:stretch>
              <a:fillRect/>
            </a:stretch>
          </p:blipFill>
          <p:spPr bwMode="auto">
            <a:xfrm>
              <a:off x="1844824" y="6393160"/>
              <a:ext cx="1466843" cy="1224136"/>
            </a:xfrm>
            <a:prstGeom prst="roundRect">
              <a:avLst>
                <a:gd name="adj" fmla="val 8350"/>
              </a:avLst>
            </a:prstGeom>
            <a:noFill/>
          </p:spPr>
        </p:pic>
        <p:pic>
          <p:nvPicPr>
            <p:cNvPr id="58" name="Picture 11" descr="C:\Users\m-abe\Desktop\城ドラscratch\ルーキー\アーチャーの射撃訓練\3.png"/>
            <p:cNvPicPr>
              <a:picLocks noChangeAspect="1" noChangeArrowheads="1"/>
            </p:cNvPicPr>
            <p:nvPr/>
          </p:nvPicPr>
          <p:blipFill>
            <a:blip r:embed="rId6" cstate="print"/>
            <a:srcRect l="50916" t="50202" r="36909" b="31095"/>
            <a:stretch>
              <a:fillRect/>
            </a:stretch>
          </p:blipFill>
          <p:spPr bwMode="auto">
            <a:xfrm>
              <a:off x="260648" y="6368113"/>
              <a:ext cx="1446422" cy="1249183"/>
            </a:xfrm>
            <a:prstGeom prst="roundRect">
              <a:avLst>
                <a:gd name="adj" fmla="val 5992"/>
              </a:avLst>
            </a:prstGeom>
            <a:noFill/>
          </p:spPr>
        </p:pic>
        <p:sp>
          <p:nvSpPr>
            <p:cNvPr id="68" name="右矢印 67"/>
            <p:cNvSpPr/>
            <p:nvPr/>
          </p:nvSpPr>
          <p:spPr>
            <a:xfrm>
              <a:off x="1484784" y="7088193"/>
              <a:ext cx="504056" cy="43204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60648" y="7113240"/>
              <a:ext cx="864096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1988840" y="7113240"/>
              <a:ext cx="864096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テキスト ボックス 76"/>
          <p:cNvSpPr txBox="1"/>
          <p:nvPr/>
        </p:nvSpPr>
        <p:spPr>
          <a:xfrm>
            <a:off x="12040750" y="24164458"/>
            <a:ext cx="8469298" cy="4562656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では、</a:t>
            </a:r>
            <a:r>
              <a:rPr lang="ja-JP" altLang="en-US" sz="3400" dirty="0" smtClean="0">
                <a:solidFill>
                  <a:srgbClr val="00CC00"/>
                </a:solidFill>
                <a:latin typeface="ヒラギノ丸ゴ StdN W8" pitchFamily="34" charset="-128"/>
                <a:ea typeface="ヒラギノ丸ゴ StdN W8" pitchFamily="34" charset="-128"/>
              </a:rPr>
              <a:t>緑のはた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 を押して、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ゲームを始めてみよう。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これで、矢が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endParaRPr lang="en-US" altLang="ja-JP" sz="6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撃てるように なったぞ！</a:t>
            </a:r>
          </a:p>
          <a:p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動いたら、</a:t>
            </a:r>
            <a:r>
              <a:rPr lang="ja-JP" altLang="en-US" sz="34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赤い丸</a:t>
            </a:r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 を押して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r>
              <a:rPr lang="ja-JP" altLang="en-US" sz="3400" dirty="0" smtClean="0">
                <a:latin typeface="ヒラギノ丸ゴ StdN W8" pitchFamily="34" charset="-128"/>
                <a:ea typeface="ヒラギノ丸ゴ StdN W8" pitchFamily="34" charset="-128"/>
              </a:rPr>
              <a:t>止めておこう。</a:t>
            </a:r>
            <a:endParaRPr lang="en-US" altLang="ja-JP" sz="34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10120534" y="8019935"/>
            <a:ext cx="1695660" cy="1599343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①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10120534" y="13379114"/>
            <a:ext cx="1695660" cy="1599343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②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10120534" y="19043372"/>
            <a:ext cx="1695660" cy="1599343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③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10120534" y="23225443"/>
            <a:ext cx="1695660" cy="1599343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ja-JP" altLang="en-US" sz="8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ヒラギノ丸ゴ StdN W8" pitchFamily="34" charset="-128"/>
                <a:ea typeface="ヒラギノ丸ゴ StdN W8" pitchFamily="34" charset="-128"/>
              </a:rPr>
              <a:t>④</a:t>
            </a:r>
            <a:endParaRPr lang="en-US" altLang="ja-JP" sz="8600" dirty="0" smtClean="0">
              <a:solidFill>
                <a:schemeClr val="tx1">
                  <a:lumMod val="75000"/>
                  <a:lumOff val="25000"/>
                </a:schemeClr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2166298" y="26145442"/>
            <a:ext cx="735852" cy="470394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r>
              <a:rPr lang="ja-JP" altLang="en-US" sz="1200" dirty="0" smtClean="0">
                <a:latin typeface="ヒラギノ丸ゴ StdN W8" pitchFamily="34" charset="-128"/>
                <a:ea typeface="ヒラギノ丸ゴ StdN W8" pitchFamily="34" charset="-128"/>
              </a:rPr>
              <a:t>う</a:t>
            </a:r>
            <a:endParaRPr lang="ja-JP" altLang="en-US" sz="1200" dirty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195297" y="23504134"/>
            <a:ext cx="8757773" cy="6295897"/>
            <a:chOff x="505932" y="7689304"/>
            <a:chExt cx="2808312" cy="2059683"/>
          </a:xfrm>
        </p:grpSpPr>
        <p:pic>
          <p:nvPicPr>
            <p:cNvPr id="74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5" cstate="print"/>
            <a:srcRect t="6679" r="36475" b="13350"/>
            <a:stretch>
              <a:fillRect/>
            </a:stretch>
          </p:blipFill>
          <p:spPr bwMode="auto">
            <a:xfrm>
              <a:off x="505932" y="7761312"/>
              <a:ext cx="2808312" cy="1987675"/>
            </a:xfrm>
            <a:prstGeom prst="roundRect">
              <a:avLst>
                <a:gd name="adj" fmla="val 8350"/>
              </a:avLst>
            </a:prstGeom>
            <a:noFill/>
          </p:spPr>
        </p:pic>
        <p:sp>
          <p:nvSpPr>
            <p:cNvPr id="78" name="円/楕円 77"/>
            <p:cNvSpPr/>
            <p:nvPr/>
          </p:nvSpPr>
          <p:spPr>
            <a:xfrm>
              <a:off x="1700808" y="7689304"/>
              <a:ext cx="504056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右矢印 27"/>
            <p:cNvSpPr/>
            <p:nvPr/>
          </p:nvSpPr>
          <p:spPr>
            <a:xfrm rot="14400000">
              <a:off x="1866256" y="7879399"/>
              <a:ext cx="223907" cy="144981"/>
            </a:xfrm>
            <a:prstGeom prst="rightArrow">
              <a:avLst>
                <a:gd name="adj1" fmla="val 34486"/>
                <a:gd name="adj2" fmla="val 10685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右矢印 30"/>
          <p:cNvSpPr/>
          <p:nvPr/>
        </p:nvSpPr>
        <p:spPr>
          <a:xfrm rot="5400000">
            <a:off x="13980640" y="5293969"/>
            <a:ext cx="3081527" cy="5164840"/>
          </a:xfrm>
          <a:prstGeom prst="rightArrow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/>
          <a:p>
            <a:pPr algn="ctr"/>
            <a:endParaRPr kumimoji="1" lang="ja-JP" altLang="en-US" dirty="0">
              <a:solidFill>
                <a:srgbClr val="FAC81A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3756515" y="6995952"/>
            <a:ext cx="3592933" cy="112894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ヒラギノ丸ゴ StdN W8" pitchFamily="34" charset="-128"/>
                <a:ea typeface="ヒラギノ丸ゴ StdN W8" pitchFamily="34" charset="-128"/>
              </a:rPr>
              <a:t>作り方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線コネクタ 32"/>
          <p:cNvCxnSpPr/>
          <p:nvPr/>
        </p:nvCxnSpPr>
        <p:spPr>
          <a:xfrm>
            <a:off x="0" y="14479661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10019726" y="1053007"/>
            <a:ext cx="11677031" cy="112894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Level.2</a:t>
            </a:r>
            <a:endParaRPr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10019726" y="16240534"/>
            <a:ext cx="11677031" cy="112894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Level.3</a:t>
            </a:r>
            <a:endParaRPr lang="ja-JP" altLang="en-US" dirty="0"/>
          </a:p>
        </p:txBody>
      </p:sp>
      <p:pic>
        <p:nvPicPr>
          <p:cNvPr id="41" name="Picture 2" descr="C:\Users\m-abe\Desktop\城ドラscratch\ルーキー\アーチャーの射撃訓練\4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41086" y="1273117"/>
            <a:ext cx="7455848" cy="10632606"/>
          </a:xfrm>
          <a:prstGeom prst="roundRect">
            <a:avLst>
              <a:gd name="adj" fmla="val 5512"/>
            </a:avLst>
          </a:prstGeom>
          <a:noFill/>
        </p:spPr>
      </p:pic>
      <p:sp>
        <p:nvSpPr>
          <p:cNvPr id="42" name="テキスト ボックス 41"/>
          <p:cNvSpPr txBox="1"/>
          <p:nvPr/>
        </p:nvSpPr>
        <p:spPr>
          <a:xfrm>
            <a:off x="10019726" y="2373662"/>
            <a:ext cx="11367075" cy="3085329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 lvl="0">
              <a:lnSpc>
                <a:spcPct val="140000"/>
              </a:lnSpc>
            </a:pPr>
            <a:r>
              <a:rPr lang="ja-JP" altLang="en-US" sz="3200" dirty="0" smtClean="0">
                <a:solidFill>
                  <a:prstClr val="black"/>
                </a:solidFill>
                <a:latin typeface="ヒラギノ丸ゴ StdN W8" pitchFamily="34" charset="-128"/>
                <a:ea typeface="ヒラギノ丸ゴ StdN W8" pitchFamily="34" charset="-128"/>
              </a:rPr>
              <a:t>矢を飛ばす方向を変えられるようにしたいね。</a:t>
            </a: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今度は左のようにブロックを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追加してみよう。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pic>
        <p:nvPicPr>
          <p:cNvPr id="44" name="Picture 2" descr="C:\Users\m-abe\Desktop\城ドラscratch\ルーキー\アーチャーの射撃訓練\6.png"/>
          <p:cNvPicPr>
            <a:picLocks noChangeAspect="1" noChangeArrowheads="1"/>
          </p:cNvPicPr>
          <p:nvPr/>
        </p:nvPicPr>
        <p:blipFill>
          <a:blip r:embed="rId3" cstate="print"/>
          <a:srcRect b="20109"/>
          <a:stretch>
            <a:fillRect/>
          </a:stretch>
        </p:blipFill>
        <p:spPr bwMode="auto">
          <a:xfrm>
            <a:off x="10244284" y="8316608"/>
            <a:ext cx="5613957" cy="2783609"/>
          </a:xfrm>
          <a:prstGeom prst="roundRect">
            <a:avLst>
              <a:gd name="adj" fmla="val 7339"/>
            </a:avLst>
          </a:prstGeom>
          <a:noFill/>
        </p:spPr>
      </p:pic>
      <p:cxnSp>
        <p:nvCxnSpPr>
          <p:cNvPr id="45" name="直線矢印コネクタ 44"/>
          <p:cNvCxnSpPr/>
          <p:nvPr/>
        </p:nvCxnSpPr>
        <p:spPr>
          <a:xfrm flipH="1">
            <a:off x="11367075" y="8362757"/>
            <a:ext cx="673675" cy="7987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082800" y="8316606"/>
            <a:ext cx="5377586" cy="3042240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くぼみ には、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くぼみと同じ形の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ブロックをはめることが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できるぞ。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1037394" y="2153553"/>
            <a:ext cx="6063074" cy="132065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Picture 6" descr="C:\Users\m-abe\Desktop\城ドラscratch\ルーキー\アーチャーの射撃訓練\10.png"/>
          <p:cNvPicPr>
            <a:picLocks noChangeAspect="1" noChangeArrowheads="1"/>
          </p:cNvPicPr>
          <p:nvPr/>
        </p:nvPicPr>
        <p:blipFill>
          <a:blip r:embed="rId4" cstate="print"/>
          <a:srcRect b="29208"/>
          <a:stretch>
            <a:fillRect/>
          </a:stretch>
        </p:blipFill>
        <p:spPr bwMode="auto">
          <a:xfrm>
            <a:off x="10244283" y="5455189"/>
            <a:ext cx="4491166" cy="2465223"/>
          </a:xfrm>
          <a:prstGeom prst="roundRect">
            <a:avLst>
              <a:gd name="adj" fmla="val 8613"/>
            </a:avLst>
          </a:prstGeom>
          <a:noFill/>
        </p:spPr>
      </p:pic>
      <p:sp>
        <p:nvSpPr>
          <p:cNvPr id="50" name="テキスト ボックス 49"/>
          <p:cNvSpPr txBox="1"/>
          <p:nvPr/>
        </p:nvSpPr>
        <p:spPr>
          <a:xfrm>
            <a:off x="16082800" y="5509461"/>
            <a:ext cx="5377586" cy="2352821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小さな ▼ がついている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ブロックは、▼を押すと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いろいろ出てくるぞ。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019726" y="17561188"/>
            <a:ext cx="10554239" cy="3085329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 lvl="0">
              <a:lnSpc>
                <a:spcPct val="140000"/>
              </a:lnSpc>
            </a:pPr>
            <a:r>
              <a:rPr lang="ja-JP" altLang="en-US" sz="3200" dirty="0" smtClean="0">
                <a:solidFill>
                  <a:prstClr val="black"/>
                </a:solidFill>
                <a:latin typeface="ヒラギノ丸ゴ StdN W8" pitchFamily="34" charset="-128"/>
                <a:ea typeface="ヒラギノ丸ゴ StdN W8" pitchFamily="34" charset="-128"/>
              </a:rPr>
              <a:t>自分がボタンを押したら矢を撃つようにしたいね。</a:t>
            </a: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最後に左のように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49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手を加えましょう。</a:t>
            </a:r>
            <a:endParaRPr lang="en-US" altLang="ja-JP" sz="49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6082799" y="21776627"/>
            <a:ext cx="3956652" cy="3042240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すでに囲われた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ブロックでも、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さらに囲うことが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できます。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pic>
        <p:nvPicPr>
          <p:cNvPr id="70" name="Picture 4" descr="C:\Users\m-abe\Desktop\城ドラscratch\abeB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83308">
            <a:off x="18684099" y="11245806"/>
            <a:ext cx="1814510" cy="3196684"/>
          </a:xfrm>
          <a:prstGeom prst="rect">
            <a:avLst/>
          </a:prstGeom>
          <a:noFill/>
        </p:spPr>
      </p:pic>
      <p:grpSp>
        <p:nvGrpSpPr>
          <p:cNvPr id="72" name="グループ化 71"/>
          <p:cNvGrpSpPr/>
          <p:nvPr/>
        </p:nvGrpSpPr>
        <p:grpSpPr>
          <a:xfrm>
            <a:off x="10693403" y="11990018"/>
            <a:ext cx="7363156" cy="2269537"/>
            <a:chOff x="3501008" y="4160912"/>
            <a:chExt cx="2747880" cy="864096"/>
          </a:xfrm>
        </p:grpSpPr>
        <p:pic>
          <p:nvPicPr>
            <p:cNvPr id="69" name="図 68" descr="フキダシ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008" y="4160912"/>
              <a:ext cx="2747880" cy="864096"/>
            </a:xfrm>
            <a:prstGeom prst="rect">
              <a:avLst/>
            </a:prstGeom>
          </p:spPr>
        </p:pic>
        <p:pic>
          <p:nvPicPr>
            <p:cNvPr id="57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7" cstate="print"/>
            <a:srcRect l="30312" r="64176" b="89855"/>
            <a:stretch>
              <a:fillRect/>
            </a:stretch>
          </p:blipFill>
          <p:spPr bwMode="auto">
            <a:xfrm>
              <a:off x="5090972" y="4304928"/>
              <a:ext cx="720080" cy="504056"/>
            </a:xfrm>
            <a:prstGeom prst="roundRect">
              <a:avLst>
                <a:gd name="adj" fmla="val 10339"/>
              </a:avLst>
            </a:prstGeom>
            <a:noFill/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3668615" y="4448944"/>
              <a:ext cx="1308448" cy="251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3700" dirty="0" smtClean="0">
                  <a:latin typeface="ヒラギノ丸ゴ StdN W8" pitchFamily="34" charset="-128"/>
                  <a:ea typeface="ヒラギノ丸ゴ StdN W8" pitchFamily="34" charset="-128"/>
                </a:rPr>
                <a:t>やってみよう！</a:t>
              </a:r>
              <a:endParaRPr lang="en-US" altLang="ja-JP" sz="3700" dirty="0" smtClean="0">
                <a:latin typeface="ヒラギノ丸ゴ StdN W8" pitchFamily="34" charset="-128"/>
                <a:ea typeface="ヒラギノ丸ゴ StdN W8" pitchFamily="34" charset="-128"/>
              </a:endParaRPr>
            </a:p>
          </p:txBody>
        </p:sp>
      </p:grpSp>
      <p:pic>
        <p:nvPicPr>
          <p:cNvPr id="73" name="Picture 4" descr="C:\Users\m-abe\Desktop\城ドラscratch\abeB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83308">
            <a:off x="18684096" y="26720814"/>
            <a:ext cx="1814510" cy="3196684"/>
          </a:xfrm>
          <a:prstGeom prst="rect">
            <a:avLst/>
          </a:prstGeom>
          <a:noFill/>
        </p:spPr>
      </p:pic>
      <p:grpSp>
        <p:nvGrpSpPr>
          <p:cNvPr id="74" name="グループ化 73"/>
          <p:cNvGrpSpPr/>
          <p:nvPr/>
        </p:nvGrpSpPr>
        <p:grpSpPr>
          <a:xfrm>
            <a:off x="10693398" y="27465026"/>
            <a:ext cx="7363156" cy="2269537"/>
            <a:chOff x="3501008" y="4160912"/>
            <a:chExt cx="2747880" cy="864096"/>
          </a:xfrm>
        </p:grpSpPr>
        <p:pic>
          <p:nvPicPr>
            <p:cNvPr id="75" name="図 74" descr="フキダシ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008" y="4160912"/>
              <a:ext cx="2747880" cy="864096"/>
            </a:xfrm>
            <a:prstGeom prst="rect">
              <a:avLst/>
            </a:prstGeom>
          </p:spPr>
        </p:pic>
        <p:pic>
          <p:nvPicPr>
            <p:cNvPr id="76" name="Picture 15" descr="C:\Users\m-abe\Desktop\城ドラscratch\ルーキー\アーチャーの射撃訓練\7.png"/>
            <p:cNvPicPr>
              <a:picLocks noChangeAspect="1" noChangeArrowheads="1"/>
            </p:cNvPicPr>
            <p:nvPr/>
          </p:nvPicPr>
          <p:blipFill>
            <a:blip r:embed="rId7" cstate="print"/>
            <a:srcRect l="30312" r="64176" b="89855"/>
            <a:stretch>
              <a:fillRect/>
            </a:stretch>
          </p:blipFill>
          <p:spPr bwMode="auto">
            <a:xfrm>
              <a:off x="5090972" y="4304928"/>
              <a:ext cx="720080" cy="504056"/>
            </a:xfrm>
            <a:prstGeom prst="roundRect">
              <a:avLst>
                <a:gd name="adj" fmla="val 10339"/>
              </a:avLst>
            </a:prstGeom>
            <a:noFill/>
          </p:spPr>
        </p:pic>
        <p:sp>
          <p:nvSpPr>
            <p:cNvPr id="77" name="テキスト ボックス 76"/>
            <p:cNvSpPr txBox="1"/>
            <p:nvPr/>
          </p:nvSpPr>
          <p:spPr>
            <a:xfrm>
              <a:off x="3668616" y="4448944"/>
              <a:ext cx="1308448" cy="251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3700" dirty="0" smtClean="0">
                  <a:latin typeface="ヒラギノ丸ゴ StdN W8" pitchFamily="34" charset="-128"/>
                  <a:ea typeface="ヒラギノ丸ゴ StdN W8" pitchFamily="34" charset="-128"/>
                </a:rPr>
                <a:t>やってみよう！</a:t>
              </a:r>
              <a:endParaRPr lang="en-US" altLang="ja-JP" sz="3700" dirty="0" smtClean="0">
                <a:latin typeface="ヒラギノ丸ゴ StdN W8" pitchFamily="34" charset="-128"/>
                <a:ea typeface="ヒラギノ丸ゴ StdN W8" pitchFamily="34" charset="-128"/>
              </a:endParaRPr>
            </a:p>
          </p:txBody>
        </p:sp>
      </p:grpSp>
      <p:pic>
        <p:nvPicPr>
          <p:cNvPr id="35" name="Picture 15" descr="C:\Users\m-abe\Desktop\城ドラscratch\ルーキー\アーチャーの射撃訓練\7.png"/>
          <p:cNvPicPr>
            <a:picLocks noChangeAspect="1" noChangeArrowheads="1"/>
          </p:cNvPicPr>
          <p:nvPr/>
        </p:nvPicPr>
        <p:blipFill>
          <a:blip r:embed="rId8" cstate="print"/>
          <a:srcRect l="53822" t="23650" r="44566" b="74629"/>
          <a:stretch>
            <a:fillRect/>
          </a:stretch>
        </p:blipFill>
        <p:spPr bwMode="auto">
          <a:xfrm>
            <a:off x="2184982" y="4574753"/>
            <a:ext cx="619908" cy="364573"/>
          </a:xfrm>
          <a:prstGeom prst="roundRect">
            <a:avLst>
              <a:gd name="adj" fmla="val 8350"/>
            </a:avLst>
          </a:prstGeom>
          <a:noFill/>
        </p:spPr>
      </p:pic>
      <p:sp>
        <p:nvSpPr>
          <p:cNvPr id="43" name="角丸四角形 42"/>
          <p:cNvSpPr/>
          <p:nvPr/>
        </p:nvSpPr>
        <p:spPr>
          <a:xfrm>
            <a:off x="1037394" y="5675298"/>
            <a:ext cx="8308656" cy="6383163"/>
          </a:xfrm>
          <a:prstGeom prst="roundRect">
            <a:avLst>
              <a:gd name="adj" fmla="val 6093"/>
            </a:avLst>
          </a:prstGeom>
          <a:noFill/>
          <a:ln w="1016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Picture 15" descr="C:\Users\m-abe\Desktop\城ドラscratch\ルーキー\アーチャーの射撃訓練\7.png"/>
          <p:cNvPicPr>
            <a:picLocks noChangeAspect="1" noChangeArrowheads="1"/>
          </p:cNvPicPr>
          <p:nvPr/>
        </p:nvPicPr>
        <p:blipFill>
          <a:blip r:embed="rId8" cstate="print"/>
          <a:srcRect l="53822" t="23650" r="44566" b="74629"/>
          <a:stretch>
            <a:fillRect/>
          </a:stretch>
        </p:blipFill>
        <p:spPr bwMode="auto">
          <a:xfrm>
            <a:off x="3157602" y="21571760"/>
            <a:ext cx="619908" cy="364573"/>
          </a:xfrm>
          <a:prstGeom prst="roundRect">
            <a:avLst>
              <a:gd name="adj" fmla="val 8350"/>
            </a:avLst>
          </a:prstGeom>
          <a:noFill/>
        </p:spPr>
      </p:pic>
      <p:grpSp>
        <p:nvGrpSpPr>
          <p:cNvPr id="38" name="グループ化 37"/>
          <p:cNvGrpSpPr/>
          <p:nvPr/>
        </p:nvGrpSpPr>
        <p:grpSpPr>
          <a:xfrm>
            <a:off x="1584898" y="16261580"/>
            <a:ext cx="7168230" cy="13625717"/>
            <a:chOff x="508221" y="5319925"/>
            <a:chExt cx="2298601" cy="4457611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508221" y="5319925"/>
              <a:ext cx="2298601" cy="4457611"/>
              <a:chOff x="508221" y="5319925"/>
              <a:chExt cx="2298601" cy="4457611"/>
            </a:xfrm>
          </p:grpSpPr>
          <p:pic>
            <p:nvPicPr>
              <p:cNvPr id="54" name="Picture 2" descr="C:\Users\m-abe\Desktop\城ドラscratch\ルーキー\アーチャーの射撃訓練\4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 bwMode="auto">
              <a:xfrm>
                <a:off x="508221" y="5319925"/>
                <a:ext cx="2298601" cy="4457611"/>
              </a:xfrm>
              <a:prstGeom prst="roundRect">
                <a:avLst>
                  <a:gd name="adj" fmla="val 6722"/>
                </a:avLst>
              </a:prstGeom>
              <a:noFill/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842650" y="6635313"/>
                <a:ext cx="2571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7" name="Picture 3" descr="C:\Users\m-abe\Desktop\アベテキスト\【森の射撃訓練】\2.png"/>
            <p:cNvPicPr>
              <a:picLocks noChangeAspect="1" noChangeArrowheads="1"/>
            </p:cNvPicPr>
            <p:nvPr/>
          </p:nvPicPr>
          <p:blipFill>
            <a:blip r:embed="rId11" cstate="print"/>
            <a:srcRect l="17818" t="71714" r="69455" b="19322"/>
            <a:stretch>
              <a:fillRect/>
            </a:stretch>
          </p:blipFill>
          <p:spPr bwMode="auto">
            <a:xfrm>
              <a:off x="1028985" y="7069014"/>
              <a:ext cx="168326" cy="100995"/>
            </a:xfrm>
            <a:prstGeom prst="rect">
              <a:avLst/>
            </a:prstGeom>
            <a:noFill/>
          </p:spPr>
        </p:pic>
      </p:grpSp>
      <p:grpSp>
        <p:nvGrpSpPr>
          <p:cNvPr id="40" name="グループ化 39"/>
          <p:cNvGrpSpPr/>
          <p:nvPr/>
        </p:nvGrpSpPr>
        <p:grpSpPr>
          <a:xfrm>
            <a:off x="10244284" y="20862824"/>
            <a:ext cx="5389399" cy="5282618"/>
            <a:chOff x="3284984" y="6825208"/>
            <a:chExt cx="1728192" cy="1728192"/>
          </a:xfrm>
        </p:grpSpPr>
        <p:pic>
          <p:nvPicPr>
            <p:cNvPr id="61" name="Picture 7" descr="C:\Users\m-abe\Desktop\城ドラscratch\ルーキー\アーチャーの射撃訓練\12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84984" y="6825208"/>
              <a:ext cx="1728192" cy="1728192"/>
            </a:xfrm>
            <a:prstGeom prst="roundRect">
              <a:avLst>
                <a:gd name="adj" fmla="val 8944"/>
              </a:avLst>
            </a:prstGeom>
            <a:noFill/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94784" y="7694328"/>
              <a:ext cx="257175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" name="角丸四角形 55"/>
          <p:cNvSpPr/>
          <p:nvPr/>
        </p:nvSpPr>
        <p:spPr>
          <a:xfrm>
            <a:off x="1037394" y="17869716"/>
            <a:ext cx="8308656" cy="5502726"/>
          </a:xfrm>
          <a:prstGeom prst="roundRect">
            <a:avLst>
              <a:gd name="adj" fmla="val 8398"/>
            </a:avLst>
          </a:prstGeom>
          <a:noFill/>
          <a:ln w="1016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1811" tIns="140905" rIns="281811" bIns="140905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14591" y="1715303"/>
            <a:ext cx="10296968" cy="7577709"/>
          </a:xfrm>
          <a:prstGeom prst="roundRect">
            <a:avLst>
              <a:gd name="adj" fmla="val 459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テキスト ボックス 32"/>
          <p:cNvSpPr txBox="1"/>
          <p:nvPr/>
        </p:nvSpPr>
        <p:spPr>
          <a:xfrm>
            <a:off x="12240521" y="5014970"/>
            <a:ext cx="7545395" cy="4421079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左上の星を全て点灯させることが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できたら、タイムアップ後に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パーフェクト！と出るぞ。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パーフェクトをとるため、</a:t>
            </a:r>
            <a:endParaRPr lang="en-US" altLang="ja-JP" sz="3200" dirty="0" smtClean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3200" dirty="0" smtClean="0">
                <a:solidFill>
                  <a:srgbClr val="0080FF"/>
                </a:solidFill>
                <a:latin typeface="ヒラギノ丸ゴ StdN W8" pitchFamily="34" charset="-128"/>
                <a:ea typeface="ヒラギノ丸ゴ StdN W8" pitchFamily="34" charset="-128"/>
              </a:rPr>
              <a:t>ここでこっそり改造のヒントを公開！</a:t>
            </a:r>
            <a:endParaRPr lang="ja-JP" altLang="en-US" sz="3200" dirty="0">
              <a:solidFill>
                <a:srgbClr val="0080FF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pic>
        <p:nvPicPr>
          <p:cNvPr id="34" name="Picture 4" descr="C:\Users\m-abe\Desktop\城ドラscratch\ルーキー\アーチャーの射撃訓練\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39" y="16652155"/>
            <a:ext cx="11218228" cy="5509806"/>
          </a:xfrm>
          <a:prstGeom prst="roundRect">
            <a:avLst>
              <a:gd name="adj" fmla="val 4422"/>
            </a:avLst>
          </a:prstGeom>
          <a:noFill/>
        </p:spPr>
      </p:pic>
      <p:pic>
        <p:nvPicPr>
          <p:cNvPr id="35" name="Picture 5" descr="C:\Users\m-abe\Desktop\城ドラscratch\ルーキー\アーチャーの射撃訓練\14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998702" y="11178024"/>
            <a:ext cx="4032363" cy="4182072"/>
          </a:xfrm>
          <a:prstGeom prst="roundRect">
            <a:avLst>
              <a:gd name="adj" fmla="val 4474"/>
            </a:avLst>
          </a:prstGeom>
          <a:noFill/>
        </p:spPr>
      </p:pic>
      <p:sp>
        <p:nvSpPr>
          <p:cNvPr id="36" name="テキスト ボックス 35"/>
          <p:cNvSpPr txBox="1"/>
          <p:nvPr/>
        </p:nvSpPr>
        <p:spPr>
          <a:xfrm>
            <a:off x="12714425" y="11178026"/>
            <a:ext cx="4672814" cy="3171506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コスチュームを変える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endParaRPr lang="en-US" altLang="ja-JP" sz="6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間隔を短くすると、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そのぶん矢を撃つのも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速くなります。</a:t>
            </a:r>
            <a:endParaRPr lang="ja-JP" altLang="en-US" sz="3200" dirty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2714425" y="18380347"/>
            <a:ext cx="5903920" cy="2352821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キー操作に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条件を追加することで、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3200" dirty="0" smtClean="0">
                <a:latin typeface="ヒラギノ丸ゴ StdN W8" pitchFamily="34" charset="-128"/>
                <a:ea typeface="ヒラギノ丸ゴ StdN W8" pitchFamily="34" charset="-128"/>
              </a:rPr>
              <a:t>より操作しやすくできます。</a:t>
            </a:r>
            <a:endParaRPr lang="en-US" altLang="ja-JP" sz="3200" dirty="0" smtClean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1037394" y="13819334"/>
            <a:ext cx="1796466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631559" y="14293278"/>
            <a:ext cx="6334725" cy="846711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pPr algn="ctr"/>
            <a:r>
              <a:rPr lang="ja-JP" altLang="en-US" sz="37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コスチュームを変える間隔</a:t>
            </a:r>
            <a:endParaRPr lang="ja-JP" altLang="en-US" sz="37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691615" y="11838351"/>
            <a:ext cx="1492456" cy="561561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r>
              <a:rPr lang="ja-JP" altLang="en-US" sz="1800" dirty="0" smtClean="0">
                <a:latin typeface="ヒラギノ丸ゴ StdN W8" pitchFamily="34" charset="-128"/>
                <a:ea typeface="ヒラギノ丸ゴ StdN W8" pitchFamily="34" charset="-128"/>
              </a:rPr>
              <a:t>かんかく</a:t>
            </a:r>
            <a:endParaRPr lang="ja-JP" altLang="en-US" sz="1800" dirty="0">
              <a:latin typeface="ヒラギノ丸ゴ StdN W8" pitchFamily="34" charset="-128"/>
              <a:ea typeface="ヒラギノ丸ゴ StdN W8" pitchFamily="34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304004" y="13961955"/>
            <a:ext cx="1851137" cy="669894"/>
          </a:xfrm>
          <a:prstGeom prst="rect">
            <a:avLst/>
          </a:prstGeom>
          <a:noFill/>
        </p:spPr>
        <p:txBody>
          <a:bodyPr wrap="none" lIns="281811" tIns="140905" rIns="281811" bIns="140905" rtlCol="0">
            <a:spAutoFit/>
          </a:bodyPr>
          <a:lstStyle/>
          <a:p>
            <a:r>
              <a:rPr lang="ja-JP" altLang="en-US" sz="2500" dirty="0" smtClean="0">
                <a:solidFill>
                  <a:srgbClr val="FF0000"/>
                </a:solidFill>
                <a:latin typeface="ヒラギノ丸ゴ StdN W8" pitchFamily="34" charset="-128"/>
                <a:ea typeface="ヒラギノ丸ゴ StdN W8" pitchFamily="34" charset="-128"/>
              </a:rPr>
              <a:t>かんかく</a:t>
            </a:r>
            <a:endParaRPr lang="ja-JP" altLang="en-US" sz="2500" dirty="0">
              <a:solidFill>
                <a:srgbClr val="FF0000"/>
              </a:solidFill>
              <a:latin typeface="ヒラギノ丸ゴ StdN W8" pitchFamily="34" charset="-128"/>
              <a:ea typeface="ヒラギノ丸ゴ StdN W8" pitchFamily="34" charset="-128"/>
            </a:endParaRPr>
          </a:p>
        </p:txBody>
      </p:sp>
      <p:cxnSp>
        <p:nvCxnSpPr>
          <p:cNvPr id="52" name="直線コネクタ 51"/>
          <p:cNvCxnSpPr/>
          <p:nvPr/>
        </p:nvCxnSpPr>
        <p:spPr>
          <a:xfrm>
            <a:off x="0" y="10297588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12040751" y="1713334"/>
            <a:ext cx="8223259" cy="1128949"/>
          </a:xfrm>
          <a:prstGeom prst="rect">
            <a:avLst/>
          </a:prstGeom>
        </p:spPr>
        <p:txBody>
          <a:bodyPr wrap="square" lIns="281811" tIns="140905" rIns="281811" bIns="140905">
            <a:spAutoFit/>
          </a:bodyPr>
          <a:lstStyle/>
          <a:p>
            <a:r>
              <a:rPr lang="en-US" altLang="ja-JP" dirty="0" smtClean="0">
                <a:solidFill>
                  <a:srgbClr val="FF6600"/>
                </a:solidFill>
                <a:latin typeface="ヒラギノ丸ゴ StdN W8" pitchFamily="34" charset="-128"/>
                <a:ea typeface="ヒラギノ丸ゴ StdN W8" pitchFamily="34" charset="-128"/>
              </a:rPr>
              <a:t>Level.4</a:t>
            </a:r>
            <a:endParaRPr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1227915" y="3474207"/>
            <a:ext cx="9570609" cy="1038615"/>
          </a:xfrm>
          <a:prstGeom prst="rect">
            <a:avLst/>
          </a:prstGeom>
          <a:noFill/>
        </p:spPr>
        <p:txBody>
          <a:bodyPr wrap="square" lIns="281811" tIns="140905" rIns="281811" bIns="140905" rtlCol="0">
            <a:spAutoFit/>
          </a:bodyPr>
          <a:lstStyle/>
          <a:p>
            <a:pPr algn="ctr"/>
            <a:r>
              <a:rPr lang="en-US" altLang="ja-JP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 《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 </a:t>
            </a:r>
            <a:r>
              <a:rPr lang="ja-JP" altLang="en-US" sz="4900" dirty="0" err="1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めざせ</a:t>
            </a:r>
            <a:r>
              <a:rPr lang="ja-JP" altLang="en-US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パーフェクト！</a:t>
            </a:r>
            <a:r>
              <a:rPr lang="en-US" altLang="ja-JP" sz="4900" dirty="0" smtClean="0">
                <a:solidFill>
                  <a:srgbClr val="4FA735"/>
                </a:solidFill>
                <a:latin typeface="ヒラギノ丸ゴ StdN W8" pitchFamily="34" charset="-128"/>
                <a:ea typeface="ヒラギノ丸ゴ StdN W8" pitchFamily="34" charset="-128"/>
              </a:rPr>
              <a:t>》</a:t>
            </a:r>
            <a:endParaRPr lang="ja-JP" altLang="en-US" sz="4900" dirty="0">
              <a:solidFill>
                <a:srgbClr val="4FA735"/>
              </a:solidFill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>
            <a:off x="0" y="16020423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C:\Users\m-abe\Desktop\アベテキスト\森の射撃訓練\Assets\elf_psd\delf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393795" y="11810434"/>
            <a:ext cx="1347705" cy="1474863"/>
          </a:xfrm>
          <a:prstGeom prst="rect">
            <a:avLst/>
          </a:prstGeom>
          <a:noFill/>
        </p:spPr>
      </p:pic>
      <p:pic>
        <p:nvPicPr>
          <p:cNvPr id="2051" name="Picture 3" descr="C:\Users\m-abe\Desktop\アベテキスト\森の射撃訓練\Assets\elf_psd\delf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222614" y="11810434"/>
            <a:ext cx="1498507" cy="1474863"/>
          </a:xfrm>
          <a:prstGeom prst="rect">
            <a:avLst/>
          </a:prstGeom>
          <a:noFill/>
        </p:spPr>
      </p:pic>
      <p:pic>
        <p:nvPicPr>
          <p:cNvPr id="2052" name="Picture 4" descr="C:\Users\m-abe\Desktop\アベテキスト\森の射撃訓練\Assets\elf_psd\delf0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202235" y="11810434"/>
            <a:ext cx="1460390" cy="1474863"/>
          </a:xfrm>
          <a:prstGeom prst="rect">
            <a:avLst/>
          </a:prstGeom>
          <a:noFill/>
        </p:spPr>
      </p:pic>
      <p:pic>
        <p:nvPicPr>
          <p:cNvPr id="2053" name="Picture 5" descr="C:\Users\m-abe\Desktop\アベテキスト\森の射撃訓練\Assets\elf_psd\delf0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63719" y="11838353"/>
            <a:ext cx="1548962" cy="1464422"/>
          </a:xfrm>
          <a:prstGeom prst="rect">
            <a:avLst/>
          </a:prstGeom>
          <a:noFill/>
        </p:spPr>
      </p:pic>
      <p:cxnSp>
        <p:nvCxnSpPr>
          <p:cNvPr id="40" name="直線矢印コネクタ 39"/>
          <p:cNvCxnSpPr/>
          <p:nvPr/>
        </p:nvCxnSpPr>
        <p:spPr>
          <a:xfrm>
            <a:off x="3058419" y="13819334"/>
            <a:ext cx="1796466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5079443" y="13819334"/>
            <a:ext cx="1796466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m-abe\Desktop\アベテキスト\【森の射撃訓練】\Assets\delf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-759072" y="23564923"/>
            <a:ext cx="10592447" cy="11071445"/>
          </a:xfrm>
          <a:prstGeom prst="rect">
            <a:avLst/>
          </a:prstGeom>
          <a:noFill/>
        </p:spPr>
      </p:pic>
      <p:pic>
        <p:nvPicPr>
          <p:cNvPr id="2" name="Picture 2" descr="C:\Users\m-abe\Desktop\アベテキスト\【森の射撃訓練】\Assets\ya.png"/>
          <p:cNvPicPr>
            <a:picLocks noChangeAspect="1" noChangeArrowheads="1"/>
          </p:cNvPicPr>
          <p:nvPr/>
        </p:nvPicPr>
        <p:blipFill>
          <a:blip r:embed="rId10" cstate="print"/>
          <a:srcRect l="25769" t="11865"/>
          <a:stretch>
            <a:fillRect/>
          </a:stretch>
        </p:blipFill>
        <p:spPr bwMode="auto">
          <a:xfrm rot="12600000" flipV="1">
            <a:off x="8439535" y="24366441"/>
            <a:ext cx="2602129" cy="360557"/>
          </a:xfrm>
          <a:prstGeom prst="rect">
            <a:avLst/>
          </a:prstGeom>
          <a:noFill/>
        </p:spPr>
      </p:pic>
      <p:cxnSp>
        <p:nvCxnSpPr>
          <p:cNvPr id="25" name="直線コネクタ 24"/>
          <p:cNvCxnSpPr/>
          <p:nvPr/>
        </p:nvCxnSpPr>
        <p:spPr>
          <a:xfrm>
            <a:off x="0" y="22988859"/>
            <a:ext cx="21386800" cy="0"/>
          </a:xfrm>
          <a:prstGeom prst="line">
            <a:avLst/>
          </a:prstGeom>
          <a:ln w="101600" cmpd="sng">
            <a:solidFill>
              <a:srgbClr val="FAC81A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1" name="Picture 7" descr="C:\Users\m-abe\Desktop\アベテキスト\signature.png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9976937" y="23924963"/>
            <a:ext cx="11409863" cy="5523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328</Words>
  <Application>Microsoft Office PowerPoint</Application>
  <PresentationFormat>ユーザー設定</PresentationFormat>
  <Paragraphs>79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ヒラギノ丸ゴ StdN W8</vt:lpstr>
      <vt:lpstr>Calibri</vt:lpstr>
      <vt:lpstr>Office テーマ</vt:lpstr>
      <vt:lpstr>スライド 1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阿部 正寛</dc:creator>
  <cp:lastModifiedBy>依田 大志</cp:lastModifiedBy>
  <cp:revision>259</cp:revision>
  <cp:lastPrinted>2015-11-11T12:16:17Z</cp:lastPrinted>
  <dcterms:created xsi:type="dcterms:W3CDTF">2015-10-05T06:27:44Z</dcterms:created>
  <dcterms:modified xsi:type="dcterms:W3CDTF">2017-11-13T07:06:23Z</dcterms:modified>
</cp:coreProperties>
</file>