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ja"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youtube.com/v/LhWkR0nUd1A" TargetMode="External"/><Relationship Id="rId4"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gif"/><Relationship Id="rId4" Type="http://schemas.openxmlformats.org/officeDocument/2006/relationships/image" Target="../media/image0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descr="glicode_logo.png" id="54" name="Shape 54"/>
          <p:cNvPicPr preferRelativeResize="0"/>
          <p:nvPr/>
        </p:nvPicPr>
        <p:blipFill>
          <a:blip r:embed="rId3">
            <a:alphaModFix/>
          </a:blip>
          <a:stretch>
            <a:fillRect/>
          </a:stretch>
        </p:blipFill>
        <p:spPr>
          <a:xfrm>
            <a:off x="1853725" y="650050"/>
            <a:ext cx="5436549" cy="38433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descr="『ＧＬＩＣＯＤＥ（グリコード）』は、小学生でも楽しみながらプログラミングを学習できるアプリケーションです。  『ＧＬＩＣＯＤＥ』 紹介サイト http://cp.glico.jp/glicode/   小学校低学年から、プログラミングの考え方を身につけることで、 論理的思考力や問題解決能力が育つと考えられています。  創業以来、子どもたちの健やかな成長を願ってきたグリコは、 子どもたちのプログラミング教育の力になるため、 おいしいおかしを食べながら楽しく遊び、学ぶことができる 「GLICODE（グリコード）」を開発しました。  GLICODEは、総務省が推進する平成28年度 「若年層に対するプログラミング教育の普及推進」事業に 選定されました。 ＿＿＿＿＿＿＿＿＿＿＿＿  Introducing the basics of programming and algorithmic thinking to children at an early stage improves their problem solving ability and teaches them one of the most important languages in the world today.  Also, Glico is always wishing the healthy growth of children from its establishment. That's why Glico have created GLICODE, a fun and educational mobile app that allows kids as young as 6 to learn the basics of programming using Glico products.  http://cp.glico.jp/glicode/en/ ＿＿＿＿＿＿＿＿＿＿＿＿  グリコ ホームページ https://www.glico.com/  ＿＿＿＿＿＿  グリコ公式YouTubeチャンネルです。 ぜひ『チャンネル登録』してください。 http://www.youtube.com/user/glicowebnet?sub_confirmation=1  ________  Glico Japan グリコ公式チャンネル https://www.youtube.com/glicowebnet/  ________" id="59" name="Shape 59" title="ＧＬＩＣＯＤＥ（グリコード） おいしいプログラミング">
            <a:hlinkClick r:id="rId3"/>
          </p:cNvPr>
          <p:cNvSpPr/>
          <p:nvPr/>
        </p:nvSpPr>
        <p:spPr>
          <a:xfrm>
            <a:off x="1147750" y="3581"/>
            <a:ext cx="6848499" cy="5136374"/>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pic>
        <p:nvPicPr>
          <p:cNvPr descr="main②.jpg" id="64" name="Shape 64"/>
          <p:cNvPicPr preferRelativeResize="0"/>
          <p:nvPr/>
        </p:nvPicPr>
        <p:blipFill>
          <a:blip r:embed="rId3">
            <a:alphaModFix/>
          </a:blip>
          <a:stretch>
            <a:fillRect/>
          </a:stretch>
        </p:blipFill>
        <p:spPr>
          <a:xfrm>
            <a:off x="701796" y="0"/>
            <a:ext cx="7740405"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descr="4つの基礎的な考え方.png" id="69" name="Shape 69"/>
          <p:cNvPicPr preferRelativeResize="0"/>
          <p:nvPr/>
        </p:nvPicPr>
        <p:blipFill>
          <a:blip r:embed="rId3">
            <a:alphaModFix/>
          </a:blip>
          <a:stretch>
            <a:fillRect/>
          </a:stretch>
        </p:blipFill>
        <p:spPr>
          <a:xfrm>
            <a:off x="534825" y="633725"/>
            <a:ext cx="8074349" cy="387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pic>
        <p:nvPicPr>
          <p:cNvPr descr="ezgif-3409254532.gif" id="74" name="Shape 74"/>
          <p:cNvPicPr preferRelativeResize="0"/>
          <p:nvPr/>
        </p:nvPicPr>
        <p:blipFill>
          <a:blip r:embed="rId3">
            <a:alphaModFix/>
          </a:blip>
          <a:stretch>
            <a:fillRect/>
          </a:stretch>
        </p:blipFill>
        <p:spPr>
          <a:xfrm>
            <a:off x="539025" y="686499"/>
            <a:ext cx="4570850" cy="2571124"/>
          </a:xfrm>
          <a:prstGeom prst="rect">
            <a:avLst/>
          </a:prstGeom>
          <a:noFill/>
          <a:ln>
            <a:noFill/>
          </a:ln>
        </p:spPr>
      </p:pic>
      <p:sp>
        <p:nvSpPr>
          <p:cNvPr id="75" name="Shape 75"/>
          <p:cNvSpPr txBox="1"/>
          <p:nvPr/>
        </p:nvSpPr>
        <p:spPr>
          <a:xfrm>
            <a:off x="57674" y="4253125"/>
            <a:ext cx="8939100" cy="7260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ja" sz="2400">
                <a:latin typeface="Meiryo"/>
                <a:ea typeface="Meiryo"/>
                <a:cs typeface="Meiryo"/>
                <a:sym typeface="Meiryo"/>
              </a:rPr>
              <a:t>ハグハグというキャラクターを動かして、</a:t>
            </a:r>
          </a:p>
          <a:p>
            <a:pPr lvl="0" rtl="0" algn="ctr">
              <a:lnSpc>
                <a:spcPct val="115000"/>
              </a:lnSpc>
              <a:spcBef>
                <a:spcPts val="0"/>
              </a:spcBef>
              <a:buNone/>
            </a:pPr>
            <a:r>
              <a:rPr lang="ja" sz="2400">
                <a:latin typeface="Meiryo"/>
                <a:ea typeface="Meiryo"/>
                <a:cs typeface="Meiryo"/>
                <a:sym typeface="Meiryo"/>
              </a:rPr>
              <a:t>ゴール（泣いている子ども）を目指す仕組みです。</a:t>
            </a:r>
          </a:p>
        </p:txBody>
      </p:sp>
      <p:pic>
        <p:nvPicPr>
          <p:cNvPr descr="ezgif-3141582584.gif" id="76" name="Shape 76"/>
          <p:cNvPicPr preferRelativeResize="0"/>
          <p:nvPr/>
        </p:nvPicPr>
        <p:blipFill>
          <a:blip r:embed="rId4">
            <a:alphaModFix/>
          </a:blip>
          <a:stretch>
            <a:fillRect/>
          </a:stretch>
        </p:blipFill>
        <p:spPr>
          <a:xfrm>
            <a:off x="5369200" y="686500"/>
            <a:ext cx="3197693" cy="2571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3397525" y="2651450"/>
            <a:ext cx="2348949" cy="1662000"/>
          </a:xfrm>
          <a:prstGeom prst="rect">
            <a:avLst/>
          </a:prstGeom>
          <a:noFill/>
          <a:ln>
            <a:noFill/>
          </a:ln>
        </p:spPr>
      </p:pic>
      <p:sp>
        <p:nvSpPr>
          <p:cNvPr id="82" name="Shape 82"/>
          <p:cNvSpPr txBox="1"/>
          <p:nvPr/>
        </p:nvSpPr>
        <p:spPr>
          <a:xfrm>
            <a:off x="877950" y="1457725"/>
            <a:ext cx="7388100" cy="861900"/>
          </a:xfrm>
          <a:prstGeom prst="rect">
            <a:avLst/>
          </a:prstGeom>
          <a:noFill/>
          <a:ln>
            <a:noFill/>
          </a:ln>
        </p:spPr>
        <p:txBody>
          <a:bodyPr anchorCtr="0" anchor="ctr" bIns="91425" lIns="91425" rIns="91425" tIns="91425">
            <a:noAutofit/>
          </a:bodyPr>
          <a:lstStyle/>
          <a:p>
            <a:pPr lvl="0" rtl="0" algn="ctr">
              <a:spcBef>
                <a:spcPts val="0"/>
              </a:spcBef>
              <a:buNone/>
            </a:pPr>
            <a:r>
              <a:rPr lang="ja" sz="2400">
                <a:latin typeface="Meiryo"/>
                <a:ea typeface="Meiryo"/>
                <a:cs typeface="Meiryo"/>
                <a:sym typeface="Meiryo"/>
              </a:rPr>
              <a:t>本日は、</a:t>
            </a:r>
            <a:r>
              <a:rPr lang="ja" sz="2400">
                <a:latin typeface="Meiryo"/>
                <a:ea typeface="Meiryo"/>
                <a:cs typeface="Meiryo"/>
                <a:sym typeface="Meiryo"/>
              </a:rPr>
              <a:t>よろしくお願いいたします。</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