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7" r:id="rId2"/>
    <p:sldId id="258" r:id="rId3"/>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60" autoAdjust="0"/>
    <p:restoredTop sz="94660"/>
  </p:normalViewPr>
  <p:slideViewPr>
    <p:cSldViewPr snapToGrid="0">
      <p:cViewPr varScale="1">
        <p:scale>
          <a:sx n="68" d="100"/>
          <a:sy n="68" d="100"/>
        </p:scale>
        <p:origin x="66" y="4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737AD8-D00C-4442-9349-DF77CCE76BAC}" type="datetimeFigureOut">
              <a:rPr kumimoji="1" lang="ja-JP" altLang="en-US" smtClean="0"/>
              <a:t>2016/11/11</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A3E1F48-053F-4968-9500-46EFDF984B03}" type="slidenum">
              <a:rPr kumimoji="1" lang="ja-JP" altLang="en-US" smtClean="0"/>
              <a:t>‹#›</a:t>
            </a:fld>
            <a:endParaRPr kumimoji="1" lang="ja-JP" altLang="en-US"/>
          </a:p>
        </p:txBody>
      </p:sp>
    </p:spTree>
    <p:extLst>
      <p:ext uri="{BB962C8B-B14F-4D97-AF65-F5344CB8AC3E}">
        <p14:creationId xmlns:p14="http://schemas.microsoft.com/office/powerpoint/2010/main" val="199625832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14F65E5-B292-41C7-92AF-1C9D5CE3751A}" type="slidenum">
              <a:rPr kumimoji="1" lang="ja-JP" altLang="en-US" smtClean="0"/>
              <a:t>1</a:t>
            </a:fld>
            <a:endParaRPr kumimoji="1" lang="ja-JP" altLang="en-US"/>
          </a:p>
        </p:txBody>
      </p:sp>
    </p:spTree>
    <p:extLst>
      <p:ext uri="{BB962C8B-B14F-4D97-AF65-F5344CB8AC3E}">
        <p14:creationId xmlns:p14="http://schemas.microsoft.com/office/powerpoint/2010/main" val="22023202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8B5C0E7-DE0B-4A3A-89E1-0A4FEB18240A}" type="datetimeFigureOut">
              <a:rPr kumimoji="1" lang="ja-JP" altLang="en-US" smtClean="0"/>
              <a:t>2016/11/11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7A3BA25-A976-4F5B-991E-59274CC9782A}" type="slidenum">
              <a:rPr kumimoji="1" lang="ja-JP" altLang="en-US" smtClean="0"/>
              <a:t>‹#›</a:t>
            </a:fld>
            <a:endParaRPr kumimoji="1" lang="ja-JP" altLang="en-US"/>
          </a:p>
        </p:txBody>
      </p:sp>
    </p:spTree>
    <p:extLst>
      <p:ext uri="{BB962C8B-B14F-4D97-AF65-F5344CB8AC3E}">
        <p14:creationId xmlns:p14="http://schemas.microsoft.com/office/powerpoint/2010/main" val="25420807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8B5C0E7-DE0B-4A3A-89E1-0A4FEB18240A}" type="datetimeFigureOut">
              <a:rPr kumimoji="1" lang="ja-JP" altLang="en-US" smtClean="0"/>
              <a:t>2016/11/11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7A3BA25-A976-4F5B-991E-59274CC9782A}" type="slidenum">
              <a:rPr kumimoji="1" lang="ja-JP" altLang="en-US" smtClean="0"/>
              <a:t>‹#›</a:t>
            </a:fld>
            <a:endParaRPr kumimoji="1" lang="ja-JP" altLang="en-US"/>
          </a:p>
        </p:txBody>
      </p:sp>
    </p:spTree>
    <p:extLst>
      <p:ext uri="{BB962C8B-B14F-4D97-AF65-F5344CB8AC3E}">
        <p14:creationId xmlns:p14="http://schemas.microsoft.com/office/powerpoint/2010/main" val="6457519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8B5C0E7-DE0B-4A3A-89E1-0A4FEB18240A}" type="datetimeFigureOut">
              <a:rPr kumimoji="1" lang="ja-JP" altLang="en-US" smtClean="0"/>
              <a:t>2016/11/11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7A3BA25-A976-4F5B-991E-59274CC9782A}" type="slidenum">
              <a:rPr kumimoji="1" lang="ja-JP" altLang="en-US" smtClean="0"/>
              <a:t>‹#›</a:t>
            </a:fld>
            <a:endParaRPr kumimoji="1" lang="ja-JP" altLang="en-US"/>
          </a:p>
        </p:txBody>
      </p:sp>
    </p:spTree>
    <p:extLst>
      <p:ext uri="{BB962C8B-B14F-4D97-AF65-F5344CB8AC3E}">
        <p14:creationId xmlns:p14="http://schemas.microsoft.com/office/powerpoint/2010/main" val="2103205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8B5C0E7-DE0B-4A3A-89E1-0A4FEB18240A}" type="datetimeFigureOut">
              <a:rPr kumimoji="1" lang="ja-JP" altLang="en-US" smtClean="0"/>
              <a:t>2016/11/11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7A3BA25-A976-4F5B-991E-59274CC9782A}" type="slidenum">
              <a:rPr kumimoji="1" lang="ja-JP" altLang="en-US" smtClean="0"/>
              <a:t>‹#›</a:t>
            </a:fld>
            <a:endParaRPr kumimoji="1" lang="ja-JP" altLang="en-US"/>
          </a:p>
        </p:txBody>
      </p:sp>
    </p:spTree>
    <p:extLst>
      <p:ext uri="{BB962C8B-B14F-4D97-AF65-F5344CB8AC3E}">
        <p14:creationId xmlns:p14="http://schemas.microsoft.com/office/powerpoint/2010/main" val="30623767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8B5C0E7-DE0B-4A3A-89E1-0A4FEB18240A}" type="datetimeFigureOut">
              <a:rPr kumimoji="1" lang="ja-JP" altLang="en-US" smtClean="0"/>
              <a:t>2016/11/11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7A3BA25-A976-4F5B-991E-59274CC9782A}" type="slidenum">
              <a:rPr kumimoji="1" lang="ja-JP" altLang="en-US" smtClean="0"/>
              <a:t>‹#›</a:t>
            </a:fld>
            <a:endParaRPr kumimoji="1" lang="ja-JP" altLang="en-US"/>
          </a:p>
        </p:txBody>
      </p:sp>
    </p:spTree>
    <p:extLst>
      <p:ext uri="{BB962C8B-B14F-4D97-AF65-F5344CB8AC3E}">
        <p14:creationId xmlns:p14="http://schemas.microsoft.com/office/powerpoint/2010/main" val="38200998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8B5C0E7-DE0B-4A3A-89E1-0A4FEB18240A}" type="datetimeFigureOut">
              <a:rPr kumimoji="1" lang="ja-JP" altLang="en-US" smtClean="0"/>
              <a:t>2016/11/11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7A3BA25-A976-4F5B-991E-59274CC9782A}" type="slidenum">
              <a:rPr kumimoji="1" lang="ja-JP" altLang="en-US" smtClean="0"/>
              <a:t>‹#›</a:t>
            </a:fld>
            <a:endParaRPr kumimoji="1" lang="ja-JP" altLang="en-US"/>
          </a:p>
        </p:txBody>
      </p:sp>
    </p:spTree>
    <p:extLst>
      <p:ext uri="{BB962C8B-B14F-4D97-AF65-F5344CB8AC3E}">
        <p14:creationId xmlns:p14="http://schemas.microsoft.com/office/powerpoint/2010/main" val="6187392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8B5C0E7-DE0B-4A3A-89E1-0A4FEB18240A}" type="datetimeFigureOut">
              <a:rPr kumimoji="1" lang="ja-JP" altLang="en-US" smtClean="0"/>
              <a:t>2016/11/11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7A3BA25-A976-4F5B-991E-59274CC9782A}" type="slidenum">
              <a:rPr kumimoji="1" lang="ja-JP" altLang="en-US" smtClean="0"/>
              <a:t>‹#›</a:t>
            </a:fld>
            <a:endParaRPr kumimoji="1" lang="ja-JP" altLang="en-US"/>
          </a:p>
        </p:txBody>
      </p:sp>
    </p:spTree>
    <p:extLst>
      <p:ext uri="{BB962C8B-B14F-4D97-AF65-F5344CB8AC3E}">
        <p14:creationId xmlns:p14="http://schemas.microsoft.com/office/powerpoint/2010/main" val="31035412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8B5C0E7-DE0B-4A3A-89E1-0A4FEB18240A}" type="datetimeFigureOut">
              <a:rPr kumimoji="1" lang="ja-JP" altLang="en-US" smtClean="0"/>
              <a:t>2016/11/11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7A3BA25-A976-4F5B-991E-59274CC9782A}" type="slidenum">
              <a:rPr kumimoji="1" lang="ja-JP" altLang="en-US" smtClean="0"/>
              <a:t>‹#›</a:t>
            </a:fld>
            <a:endParaRPr kumimoji="1" lang="ja-JP" altLang="en-US"/>
          </a:p>
        </p:txBody>
      </p:sp>
    </p:spTree>
    <p:extLst>
      <p:ext uri="{BB962C8B-B14F-4D97-AF65-F5344CB8AC3E}">
        <p14:creationId xmlns:p14="http://schemas.microsoft.com/office/powerpoint/2010/main" val="23090228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8B5C0E7-DE0B-4A3A-89E1-0A4FEB18240A}" type="datetimeFigureOut">
              <a:rPr kumimoji="1" lang="ja-JP" altLang="en-US" smtClean="0"/>
              <a:t>2016/11/11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7A3BA25-A976-4F5B-991E-59274CC9782A}" type="slidenum">
              <a:rPr kumimoji="1" lang="ja-JP" altLang="en-US" smtClean="0"/>
              <a:t>‹#›</a:t>
            </a:fld>
            <a:endParaRPr kumimoji="1" lang="ja-JP" altLang="en-US"/>
          </a:p>
        </p:txBody>
      </p:sp>
    </p:spTree>
    <p:extLst>
      <p:ext uri="{BB962C8B-B14F-4D97-AF65-F5344CB8AC3E}">
        <p14:creationId xmlns:p14="http://schemas.microsoft.com/office/powerpoint/2010/main" val="17031103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8B5C0E7-DE0B-4A3A-89E1-0A4FEB18240A}" type="datetimeFigureOut">
              <a:rPr kumimoji="1" lang="ja-JP" altLang="en-US" smtClean="0"/>
              <a:t>2016/11/11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7A3BA25-A976-4F5B-991E-59274CC9782A}" type="slidenum">
              <a:rPr kumimoji="1" lang="ja-JP" altLang="en-US" smtClean="0"/>
              <a:t>‹#›</a:t>
            </a:fld>
            <a:endParaRPr kumimoji="1" lang="ja-JP" altLang="en-US"/>
          </a:p>
        </p:txBody>
      </p:sp>
    </p:spTree>
    <p:extLst>
      <p:ext uri="{BB962C8B-B14F-4D97-AF65-F5344CB8AC3E}">
        <p14:creationId xmlns:p14="http://schemas.microsoft.com/office/powerpoint/2010/main" val="37901034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8B5C0E7-DE0B-4A3A-89E1-0A4FEB18240A}" type="datetimeFigureOut">
              <a:rPr kumimoji="1" lang="ja-JP" altLang="en-US" smtClean="0"/>
              <a:t>2016/11/11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7A3BA25-A976-4F5B-991E-59274CC9782A}" type="slidenum">
              <a:rPr kumimoji="1" lang="ja-JP" altLang="en-US" smtClean="0"/>
              <a:t>‹#›</a:t>
            </a:fld>
            <a:endParaRPr kumimoji="1" lang="ja-JP" altLang="en-US"/>
          </a:p>
        </p:txBody>
      </p:sp>
    </p:spTree>
    <p:extLst>
      <p:ext uri="{BB962C8B-B14F-4D97-AF65-F5344CB8AC3E}">
        <p14:creationId xmlns:p14="http://schemas.microsoft.com/office/powerpoint/2010/main" val="12319931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B5C0E7-DE0B-4A3A-89E1-0A4FEB18240A}" type="datetimeFigureOut">
              <a:rPr kumimoji="1" lang="ja-JP" altLang="en-US" smtClean="0"/>
              <a:t>2016/11/11</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A3BA25-A976-4F5B-991E-59274CC9782A}" type="slidenum">
              <a:rPr kumimoji="1" lang="ja-JP" altLang="en-US" smtClean="0"/>
              <a:t>‹#›</a:t>
            </a:fld>
            <a:endParaRPr kumimoji="1" lang="ja-JP" altLang="en-US"/>
          </a:p>
        </p:txBody>
      </p:sp>
    </p:spTree>
    <p:extLst>
      <p:ext uri="{BB962C8B-B14F-4D97-AF65-F5344CB8AC3E}">
        <p14:creationId xmlns:p14="http://schemas.microsoft.com/office/powerpoint/2010/main" val="41626963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0371" name="直線コネクタ 6"/>
          <p:cNvCxnSpPr>
            <a:cxnSpLocks noChangeShapeType="1"/>
          </p:cNvCxnSpPr>
          <p:nvPr/>
        </p:nvCxnSpPr>
        <p:spPr bwMode="auto">
          <a:xfrm>
            <a:off x="1056812" y="581899"/>
            <a:ext cx="9972675" cy="1587"/>
          </a:xfrm>
          <a:prstGeom prst="line">
            <a:avLst/>
          </a:prstGeom>
          <a:noFill/>
          <a:ln w="63500" cmpd="thickThin" algn="ctr">
            <a:solidFill>
              <a:srgbClr val="FF9900"/>
            </a:solidFill>
            <a:round/>
            <a:headEnd/>
            <a:tailEnd/>
          </a:ln>
          <a:extLst>
            <a:ext uri="{909E8E84-426E-40DD-AFC4-6F175D3DCCD1}">
              <a14:hiddenFill xmlns:a14="http://schemas.microsoft.com/office/drawing/2010/main">
                <a:noFill/>
              </a14:hiddenFill>
            </a:ext>
          </a:extLst>
        </p:spPr>
      </p:cxnSp>
      <p:sp>
        <p:nvSpPr>
          <p:cNvPr id="17" name="AutoShape 4" descr="http://www.dance-summit.com/img/mext.png"/>
          <p:cNvSpPr>
            <a:spLocks noChangeAspect="1" noChangeArrowheads="1"/>
          </p:cNvSpPr>
          <p:nvPr/>
        </p:nvSpPr>
        <p:spPr bwMode="auto">
          <a:xfrm>
            <a:off x="1173622" y="-496888"/>
            <a:ext cx="3223491" cy="94297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9" name="AutoShape 6" descr="http://www.dance-summit.com/img/mext.png"/>
          <p:cNvSpPr>
            <a:spLocks noChangeAspect="1" noChangeArrowheads="1"/>
          </p:cNvSpPr>
          <p:nvPr/>
        </p:nvSpPr>
        <p:spPr bwMode="auto">
          <a:xfrm>
            <a:off x="1327122" y="-296863"/>
            <a:ext cx="3223491" cy="94297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 name="テキスト ボックス 3"/>
          <p:cNvSpPr txBox="1"/>
          <p:nvPr/>
        </p:nvSpPr>
        <p:spPr>
          <a:xfrm>
            <a:off x="2932730" y="41505"/>
            <a:ext cx="5734192" cy="584775"/>
          </a:xfrm>
          <a:prstGeom prst="rect">
            <a:avLst/>
          </a:prstGeom>
          <a:noFill/>
        </p:spPr>
        <p:txBody>
          <a:bodyPr wrap="square" rtlCol="0">
            <a:spAutoFit/>
          </a:bodyPr>
          <a:lstStyle/>
          <a:p>
            <a:r>
              <a:rPr lang="en-US" altLang="ja-JP" sz="3200" dirty="0"/>
              <a:t>THE NARAJO PLAN</a:t>
            </a:r>
            <a:r>
              <a:rPr lang="ja-JP" altLang="en-US" sz="3200" dirty="0"/>
              <a:t>　の概要</a:t>
            </a:r>
          </a:p>
        </p:txBody>
      </p:sp>
      <p:sp>
        <p:nvSpPr>
          <p:cNvPr id="15" name="正方形/長方形 14"/>
          <p:cNvSpPr/>
          <p:nvPr/>
        </p:nvSpPr>
        <p:spPr>
          <a:xfrm>
            <a:off x="1173622" y="755053"/>
            <a:ext cx="10347440" cy="610294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7800" indent="-177800"/>
            <a:r>
              <a:rPr lang="ja-JP" altLang="en-US" dirty="0">
                <a:solidFill>
                  <a:schemeClr val="tx1"/>
                </a:solidFill>
              </a:rPr>
              <a:t>１．超スマート社会を持続発展させる人材の育成</a:t>
            </a:r>
            <a:endParaRPr lang="en-US" altLang="ja-JP" dirty="0">
              <a:solidFill>
                <a:schemeClr val="tx1"/>
              </a:solidFill>
            </a:endParaRPr>
          </a:p>
          <a:p>
            <a:pPr marL="177800" indent="-177800"/>
            <a:r>
              <a:rPr lang="en-US" altLang="ja-JP" sz="1600" dirty="0">
                <a:solidFill>
                  <a:schemeClr val="tx1"/>
                </a:solidFill>
              </a:rPr>
              <a:t>	</a:t>
            </a:r>
            <a:r>
              <a:rPr lang="ja-JP" altLang="en-US" sz="1400" dirty="0">
                <a:solidFill>
                  <a:schemeClr val="tx1"/>
                </a:solidFill>
              </a:rPr>
              <a:t>地域の子どものプログラミングへの関心を高めるとともに、プログラミングを通じて創造力を伸ばすメンターの育成</a:t>
            </a:r>
            <a:endParaRPr lang="en-US" altLang="ja-JP" sz="1400" dirty="0">
              <a:solidFill>
                <a:schemeClr val="tx1"/>
              </a:solidFill>
            </a:endParaRPr>
          </a:p>
          <a:p>
            <a:pPr marL="177800" indent="-177800"/>
            <a:endParaRPr lang="en-US" altLang="ja-JP" sz="1600" dirty="0">
              <a:solidFill>
                <a:schemeClr val="tx1"/>
              </a:solidFill>
            </a:endParaRPr>
          </a:p>
          <a:p>
            <a:pPr marL="177800" indent="-177800"/>
            <a:r>
              <a:rPr lang="ja-JP" altLang="en-US" dirty="0">
                <a:solidFill>
                  <a:schemeClr val="tx1"/>
                </a:solidFill>
              </a:rPr>
              <a:t>２．</a:t>
            </a:r>
            <a:r>
              <a:rPr lang="en-US" altLang="ja-JP" dirty="0">
                <a:solidFill>
                  <a:schemeClr val="tx1"/>
                </a:solidFill>
              </a:rPr>
              <a:t>ICT</a:t>
            </a:r>
            <a:r>
              <a:rPr lang="ja-JP" altLang="en-US" dirty="0" err="1">
                <a:solidFill>
                  <a:schemeClr val="tx1"/>
                </a:solidFill>
              </a:rPr>
              <a:t>の利</a:t>
            </a:r>
            <a:r>
              <a:rPr lang="ja-JP" altLang="en-US" dirty="0">
                <a:solidFill>
                  <a:schemeClr val="tx1"/>
                </a:solidFill>
              </a:rPr>
              <a:t>活用による地域間格差解消への貢献</a:t>
            </a:r>
            <a:endParaRPr lang="en-US" altLang="ja-JP" dirty="0">
              <a:solidFill>
                <a:schemeClr val="tx1"/>
              </a:solidFill>
            </a:endParaRPr>
          </a:p>
          <a:p>
            <a:pPr marL="177800" indent="-177800"/>
            <a:r>
              <a:rPr lang="ja-JP" altLang="en-US" sz="1600" dirty="0">
                <a:solidFill>
                  <a:schemeClr val="tx1"/>
                </a:solidFill>
              </a:rPr>
              <a:t>　</a:t>
            </a:r>
            <a:r>
              <a:rPr lang="ja-JP" altLang="en-US" sz="1400" dirty="0">
                <a:solidFill>
                  <a:schemeClr val="tx1"/>
                </a:solidFill>
              </a:rPr>
              <a:t>教育サービスの地域間格差解消のための遠隔地間でのメンター育成とプログラミング学習へのチャレンジ</a:t>
            </a:r>
            <a:endParaRPr lang="en-US" altLang="ja-JP" sz="1400" dirty="0">
              <a:solidFill>
                <a:schemeClr val="tx1"/>
              </a:solidFill>
            </a:endParaRPr>
          </a:p>
          <a:p>
            <a:pPr marL="177800" indent="-177800"/>
            <a:endParaRPr lang="en-US" altLang="ja-JP" sz="1600" dirty="0">
              <a:solidFill>
                <a:schemeClr val="tx1"/>
              </a:solidFill>
            </a:endParaRPr>
          </a:p>
          <a:p>
            <a:pPr marL="177800" indent="-177800"/>
            <a:r>
              <a:rPr lang="ja-JP" altLang="en-US" dirty="0">
                <a:solidFill>
                  <a:schemeClr val="tx1"/>
                </a:solidFill>
              </a:rPr>
              <a:t>３．プログラミングを通じた</a:t>
            </a:r>
            <a:r>
              <a:rPr lang="en-US" altLang="ja-JP" dirty="0">
                <a:solidFill>
                  <a:schemeClr val="tx1"/>
                </a:solidFill>
              </a:rPr>
              <a:t>21</a:t>
            </a:r>
            <a:r>
              <a:rPr lang="ja-JP" altLang="en-US" dirty="0">
                <a:solidFill>
                  <a:schemeClr val="tx1"/>
                </a:solidFill>
              </a:rPr>
              <a:t>世紀型スキルの向上</a:t>
            </a:r>
            <a:endParaRPr lang="en-US" altLang="ja-JP" dirty="0">
              <a:solidFill>
                <a:schemeClr val="tx1"/>
              </a:solidFill>
            </a:endParaRPr>
          </a:p>
          <a:p>
            <a:pPr marL="177800" indent="-177800"/>
            <a:r>
              <a:rPr lang="ja-JP" altLang="en-US" sz="1600" dirty="0">
                <a:solidFill>
                  <a:schemeClr val="tx1"/>
                </a:solidFill>
              </a:rPr>
              <a:t>　</a:t>
            </a:r>
            <a:r>
              <a:rPr lang="ja-JP" altLang="en-US" sz="1400" dirty="0">
                <a:solidFill>
                  <a:schemeClr val="tx1"/>
                </a:solidFill>
              </a:rPr>
              <a:t>プロジェクトベースドラーニングで児童生徒みずからが主体的に考え行動するプログラミング学習方法　（奈良女メソッド</a:t>
            </a:r>
            <a:r>
              <a:rPr lang="en-US" altLang="ja-JP" sz="1400" dirty="0">
                <a:solidFill>
                  <a:schemeClr val="tx1"/>
                </a:solidFill>
              </a:rPr>
              <a:t>Ⅰ</a:t>
            </a:r>
            <a:r>
              <a:rPr lang="ja-JP" altLang="en-US" sz="1400" dirty="0">
                <a:solidFill>
                  <a:schemeClr val="tx1"/>
                </a:solidFill>
              </a:rPr>
              <a:t>）の開発</a:t>
            </a:r>
            <a:endParaRPr lang="en-US" altLang="ja-JP" sz="1400" dirty="0">
              <a:solidFill>
                <a:schemeClr val="tx1"/>
              </a:solidFill>
            </a:endParaRPr>
          </a:p>
          <a:p>
            <a:pPr marL="177800" indent="-177800"/>
            <a:endParaRPr lang="en-US" altLang="ja-JP" sz="1600" dirty="0">
              <a:solidFill>
                <a:schemeClr val="tx1"/>
              </a:solidFill>
            </a:endParaRPr>
          </a:p>
          <a:p>
            <a:pPr marL="177800" indent="-177800"/>
            <a:r>
              <a:rPr lang="ja-JP" altLang="en-US" dirty="0">
                <a:solidFill>
                  <a:schemeClr val="tx1"/>
                </a:solidFill>
              </a:rPr>
              <a:t>４．超スマート社会の仕組みを知り課題を解決できる態度と能力の涵養と育成</a:t>
            </a:r>
            <a:endParaRPr lang="en-US" altLang="ja-JP" dirty="0">
              <a:solidFill>
                <a:schemeClr val="tx1"/>
              </a:solidFill>
            </a:endParaRPr>
          </a:p>
          <a:p>
            <a:pPr marL="177800" indent="-177800"/>
            <a:r>
              <a:rPr lang="ja-JP" altLang="en-US" sz="1600" dirty="0">
                <a:solidFill>
                  <a:schemeClr val="tx1"/>
                </a:solidFill>
              </a:rPr>
              <a:t>　</a:t>
            </a:r>
            <a:r>
              <a:rPr lang="ja-JP" altLang="en-US" sz="1400" dirty="0">
                <a:solidFill>
                  <a:schemeClr val="tx1"/>
                </a:solidFill>
              </a:rPr>
              <a:t>プログラミングの実社会への利活用の実態を知り児童生徒みずからがプログラミングを利活用して社会的な課題の解決に資する実体験ができるプログラミング学習方法（奈良女メソッド</a:t>
            </a:r>
            <a:r>
              <a:rPr lang="en-US" altLang="ja-JP" sz="1400" dirty="0">
                <a:solidFill>
                  <a:schemeClr val="tx1"/>
                </a:solidFill>
              </a:rPr>
              <a:t>Ⅱ</a:t>
            </a:r>
            <a:r>
              <a:rPr lang="ja-JP" altLang="en-US" sz="1400" dirty="0">
                <a:solidFill>
                  <a:schemeClr val="tx1"/>
                </a:solidFill>
              </a:rPr>
              <a:t>）の開発</a:t>
            </a:r>
            <a:endParaRPr lang="en-US" altLang="ja-JP" sz="1400" dirty="0">
              <a:solidFill>
                <a:schemeClr val="tx1"/>
              </a:solidFill>
            </a:endParaRPr>
          </a:p>
          <a:p>
            <a:pPr marL="177800" indent="-177800"/>
            <a:endParaRPr lang="en-US" altLang="ja-JP" sz="1400" dirty="0">
              <a:solidFill>
                <a:schemeClr val="tx1"/>
              </a:solidFill>
            </a:endParaRPr>
          </a:p>
          <a:p>
            <a:pPr marL="177800" indent="-177800"/>
            <a:r>
              <a:rPr lang="ja-JP" altLang="en-US" dirty="0">
                <a:solidFill>
                  <a:schemeClr val="tx1"/>
                </a:solidFill>
              </a:rPr>
              <a:t>◆　</a:t>
            </a:r>
            <a:r>
              <a:rPr lang="en-US" altLang="ja-JP" dirty="0">
                <a:solidFill>
                  <a:schemeClr val="tx1"/>
                </a:solidFill>
              </a:rPr>
              <a:t>THE NARAJO PLAN</a:t>
            </a:r>
            <a:r>
              <a:rPr lang="ja-JP" altLang="en-US" dirty="0">
                <a:solidFill>
                  <a:schemeClr val="tx1"/>
                </a:solidFill>
              </a:rPr>
              <a:t>（プログラミング教育）の有効性</a:t>
            </a:r>
            <a:endParaRPr lang="en-US" altLang="ja-JP" dirty="0">
              <a:solidFill>
                <a:schemeClr val="tx1"/>
              </a:solidFill>
            </a:endParaRPr>
          </a:p>
          <a:p>
            <a:pPr marL="177800" indent="-177800"/>
            <a:r>
              <a:rPr lang="ja-JP" altLang="en-US" sz="1600" dirty="0">
                <a:solidFill>
                  <a:schemeClr val="tx1"/>
                </a:solidFill>
              </a:rPr>
              <a:t>①　プログラミング教育には、トライ＆エラーを繰り返す中で問題解決に向かう力が育成できることと、なぜ意図したとおりにプログラムが実行できないのかを試行錯誤する活動が組み込まれることにより論理的思考力が育成できる</a:t>
            </a:r>
            <a:endParaRPr lang="en-US" altLang="ja-JP" sz="1600" dirty="0">
              <a:solidFill>
                <a:schemeClr val="tx1"/>
              </a:solidFill>
            </a:endParaRPr>
          </a:p>
          <a:p>
            <a:pPr marL="177800" indent="-177800"/>
            <a:r>
              <a:rPr lang="ja-JP" altLang="en-US" sz="1600" dirty="0">
                <a:solidFill>
                  <a:schemeClr val="tx1"/>
                </a:solidFill>
              </a:rPr>
              <a:t>②　</a:t>
            </a:r>
            <a:r>
              <a:rPr lang="en-US" altLang="ja-JP" sz="1600" dirty="0">
                <a:solidFill>
                  <a:schemeClr val="tx1"/>
                </a:solidFill>
              </a:rPr>
              <a:t>NARAJO PLAN</a:t>
            </a:r>
            <a:r>
              <a:rPr lang="ja-JP" altLang="en-US" sz="1600" dirty="0">
                <a:solidFill>
                  <a:schemeClr val="tx1"/>
                </a:solidFill>
              </a:rPr>
              <a:t>は、チーム（多様な他者と協働）で問題解決に向かう能力が育成できる</a:t>
            </a:r>
            <a:endParaRPr lang="en-US" altLang="ja-JP" sz="1600" dirty="0">
              <a:solidFill>
                <a:schemeClr val="tx1"/>
              </a:solidFill>
            </a:endParaRPr>
          </a:p>
          <a:p>
            <a:r>
              <a:rPr lang="ja-JP" altLang="en-US" sz="1600" dirty="0">
                <a:solidFill>
                  <a:schemeClr val="tx1"/>
                </a:solidFill>
              </a:rPr>
              <a:t>③　</a:t>
            </a:r>
            <a:r>
              <a:rPr lang="en-US" altLang="ja-JP" sz="1600" dirty="0">
                <a:solidFill>
                  <a:schemeClr val="tx1"/>
                </a:solidFill>
              </a:rPr>
              <a:t>NARAJO PLAN</a:t>
            </a:r>
            <a:r>
              <a:rPr lang="ja-JP" altLang="en-US" sz="1600" dirty="0">
                <a:solidFill>
                  <a:schemeClr val="tx1"/>
                </a:solidFill>
              </a:rPr>
              <a:t>は、</a:t>
            </a:r>
            <a:r>
              <a:rPr lang="en-US" altLang="ja-JP" sz="1600" dirty="0" err="1">
                <a:solidFill>
                  <a:schemeClr val="tx1"/>
                </a:solidFill>
              </a:rPr>
              <a:t>IoT</a:t>
            </a:r>
            <a:r>
              <a:rPr lang="ja-JP" altLang="en-US" sz="1600" dirty="0">
                <a:solidFill>
                  <a:schemeClr val="tx1"/>
                </a:solidFill>
              </a:rPr>
              <a:t>がすすむ超スマート社会において、社会に役立つ提案ができる人材が育成できる</a:t>
            </a:r>
            <a:endParaRPr lang="en-US" altLang="ja-JP" sz="1600" dirty="0">
              <a:solidFill>
                <a:schemeClr val="tx1"/>
              </a:solidFill>
            </a:endParaRPr>
          </a:p>
          <a:p>
            <a:r>
              <a:rPr lang="ja-JP" altLang="en-US" sz="1600" dirty="0">
                <a:solidFill>
                  <a:schemeClr val="tx1"/>
                </a:solidFill>
              </a:rPr>
              <a:t>④　</a:t>
            </a:r>
            <a:r>
              <a:rPr lang="en-US" altLang="ja-JP" sz="1600" dirty="0">
                <a:solidFill>
                  <a:schemeClr val="tx1"/>
                </a:solidFill>
              </a:rPr>
              <a:t>NARAJO PLAN</a:t>
            </a:r>
            <a:r>
              <a:rPr lang="ja-JP" altLang="en-US" sz="1600" dirty="0">
                <a:solidFill>
                  <a:schemeClr val="tx1"/>
                </a:solidFill>
              </a:rPr>
              <a:t>は、少子高齢化社会・地域間格差社会が抱える課題を解決できる人材が育成できる</a:t>
            </a:r>
            <a:endParaRPr lang="en-US" altLang="ja-JP" sz="1600" dirty="0">
              <a:solidFill>
                <a:schemeClr val="tx1"/>
              </a:solidFill>
            </a:endParaRPr>
          </a:p>
          <a:p>
            <a:pPr marL="342900" indent="-342900">
              <a:buAutoNum type="circleNumDbPlain" startAt="5"/>
            </a:pPr>
            <a:r>
              <a:rPr lang="en-US" altLang="ja-JP" sz="1600" dirty="0">
                <a:solidFill>
                  <a:schemeClr val="tx1"/>
                </a:solidFill>
              </a:rPr>
              <a:t>NARAJO PLAN</a:t>
            </a:r>
            <a:r>
              <a:rPr lang="ja-JP" altLang="en-US" sz="1600" dirty="0">
                <a:solidFill>
                  <a:schemeClr val="tx1"/>
                </a:solidFill>
              </a:rPr>
              <a:t>は、コーチングの理論（目標実現や問題解消のための自発的行動を促すコミュニケーション技術）に基づき、教え過ぎない教育により、主体的に学習に取り組む態度を養うことができる</a:t>
            </a:r>
            <a:endParaRPr lang="en-US" altLang="ja-JP" sz="1600" dirty="0">
              <a:solidFill>
                <a:schemeClr val="tx1"/>
              </a:solidFill>
            </a:endParaRPr>
          </a:p>
        </p:txBody>
      </p:sp>
      <p:sp>
        <p:nvSpPr>
          <p:cNvPr id="10" name="スライド番号プレースホルダー 4"/>
          <p:cNvSpPr>
            <a:spLocks noGrp="1"/>
          </p:cNvSpPr>
          <p:nvPr/>
        </p:nvSpPr>
        <p:spPr>
          <a:xfrm>
            <a:off x="1994885" y="715035"/>
            <a:ext cx="533400" cy="244475"/>
          </a:xfrm>
          <a:prstGeom prst="rect">
            <a:avLst/>
          </a:prstGeom>
        </p:spPr>
        <p:txBody>
          <a:bodyPr vert="horz" wrap="square" lIns="91440" tIns="45720" rIns="91440" bIns="45720" numCol="1" anchor="ctr" anchorCtr="0" compatLnSpc="1">
            <a:prstTxWarp prst="textNoShape">
              <a:avLst/>
            </a:prstTxWarp>
            <a:noAutofit/>
          </a:bodyPr>
          <a:lstStyle>
            <a:defPPr>
              <a:defRPr lang="ja-JP"/>
            </a:defPPr>
            <a:lvl1pPr algn="ctr" rtl="0" eaLnBrk="0" fontAlgn="base" hangingPunct="0">
              <a:spcBef>
                <a:spcPct val="0"/>
              </a:spcBef>
              <a:spcAft>
                <a:spcPct val="0"/>
              </a:spcAft>
              <a:defRPr kumimoji="0" sz="1600" b="1" kern="1200">
                <a:solidFill>
                  <a:srgbClr val="FFFFFF"/>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sz="1600"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sz="1600"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sz="1600"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sz="1600"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sz="1600"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sz="1600"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sz="1600"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sz="1600" kern="1200">
                <a:solidFill>
                  <a:schemeClr val="tx1"/>
                </a:solidFill>
                <a:latin typeface="Arial" panose="020B0604020202020204" pitchFamily="34" charset="0"/>
                <a:ea typeface="ＭＳ Ｐゴシック" panose="020B0600070205080204" pitchFamily="50" charset="-128"/>
                <a:cs typeface="+mn-cs"/>
              </a:defRPr>
            </a:lvl9pPr>
          </a:lstStyle>
          <a:p>
            <a:pPr>
              <a:defRPr/>
            </a:pPr>
            <a:fld id="{A7042366-FAD3-4ECC-B8D0-E1B39D51EC4F}" type="slidenum">
              <a:rPr lang="en-US" altLang="ja-JP"/>
              <a:pPr>
                <a:defRPr/>
              </a:pPr>
              <a:t>1</a:t>
            </a:fld>
            <a:endParaRPr lang="en-US" altLang="ja-JP" dirty="0"/>
          </a:p>
        </p:txBody>
      </p:sp>
    </p:spTree>
    <p:extLst>
      <p:ext uri="{BB962C8B-B14F-4D97-AF65-F5344CB8AC3E}">
        <p14:creationId xmlns:p14="http://schemas.microsoft.com/office/powerpoint/2010/main" val="188449353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238516"/>
            <a:ext cx="10515600" cy="478937"/>
          </a:xfrm>
        </p:spPr>
        <p:txBody>
          <a:bodyPr>
            <a:normAutofit fontScale="90000"/>
          </a:bodyPr>
          <a:lstStyle/>
          <a:p>
            <a:r>
              <a:rPr kumimoji="1" lang="ja-JP" altLang="en-US" dirty="0" smtClean="0">
                <a:latin typeface="ＭＳ Ｐゴシック" panose="020B0600070205080204" pitchFamily="50" charset="-128"/>
                <a:ea typeface="ＭＳ Ｐゴシック" panose="020B0600070205080204" pitchFamily="50" charset="-128"/>
              </a:rPr>
              <a:t>本プログラムのねらい</a:t>
            </a:r>
            <a:r>
              <a:rPr lang="ja-JP" altLang="en-US" sz="4000" dirty="0" smtClean="0">
                <a:latin typeface="ＭＳ Ｐゴシック" panose="020B0600070205080204" pitchFamily="50" charset="-128"/>
                <a:ea typeface="ＭＳ Ｐゴシック" panose="020B0600070205080204" pitchFamily="50" charset="-128"/>
              </a:rPr>
              <a:t>（</a:t>
            </a:r>
            <a:r>
              <a:rPr lang="en-US" altLang="ja-JP" sz="4000" dirty="0" smtClean="0">
                <a:latin typeface="ＭＳ Ｐゴシック" panose="020B0600070205080204" pitchFamily="50" charset="-128"/>
                <a:ea typeface="ＭＳ Ｐゴシック" panose="020B0600070205080204" pitchFamily="50" charset="-128"/>
              </a:rPr>
              <a:t>THE </a:t>
            </a:r>
            <a:r>
              <a:rPr lang="en-US" altLang="ja-JP" sz="4000" dirty="0">
                <a:latin typeface="ＭＳ Ｐゴシック" panose="020B0600070205080204" pitchFamily="50" charset="-128"/>
                <a:ea typeface="ＭＳ Ｐゴシック" panose="020B0600070205080204" pitchFamily="50" charset="-128"/>
              </a:rPr>
              <a:t>NARAJO </a:t>
            </a:r>
            <a:r>
              <a:rPr lang="en-US" altLang="ja-JP" sz="4000" dirty="0">
                <a:latin typeface="ＭＳ Ｐゴシック" panose="020B0600070205080204" pitchFamily="50" charset="-128"/>
                <a:ea typeface="ＭＳ Ｐゴシック" panose="020B0600070205080204" pitchFamily="50" charset="-128"/>
              </a:rPr>
              <a:t>PLAN</a:t>
            </a:r>
            <a:r>
              <a:rPr lang="ja-JP" altLang="en-US" sz="4000" dirty="0">
                <a:latin typeface="ＭＳ Ｐゴシック" panose="020B0600070205080204" pitchFamily="50" charset="-128"/>
                <a:ea typeface="ＭＳ Ｐゴシック" panose="020B0600070205080204" pitchFamily="50" charset="-128"/>
              </a:rPr>
              <a:t>）</a:t>
            </a:r>
            <a:endParaRPr lang="ja-JP" altLang="en-US" sz="4000" dirty="0">
              <a:latin typeface="ＭＳ Ｐゴシック" panose="020B0600070205080204" pitchFamily="50" charset="-128"/>
              <a:ea typeface="ＭＳ Ｐゴシック" panose="020B0600070205080204" pitchFamily="50" charset="-128"/>
            </a:endParaRPr>
          </a:p>
        </p:txBody>
      </p:sp>
      <p:sp>
        <p:nvSpPr>
          <p:cNvPr id="3" name="コンテンツ プレースホルダー 2"/>
          <p:cNvSpPr>
            <a:spLocks noGrp="1"/>
          </p:cNvSpPr>
          <p:nvPr>
            <p:ph idx="1"/>
          </p:nvPr>
        </p:nvSpPr>
        <p:spPr>
          <a:xfrm>
            <a:off x="838200" y="1012874"/>
            <a:ext cx="10515600" cy="5164089"/>
          </a:xfrm>
        </p:spPr>
        <p:txBody>
          <a:bodyPr>
            <a:normAutofit lnSpcReduction="10000"/>
          </a:bodyPr>
          <a:lstStyle/>
          <a:p>
            <a:pPr>
              <a:buFont typeface="Wingdings" panose="05000000000000000000" pitchFamily="2" charset="2"/>
              <a:buChar char="p"/>
            </a:pPr>
            <a:r>
              <a:rPr kumimoji="1" lang="ja-JP" altLang="en-US" b="1" dirty="0" smtClean="0">
                <a:latin typeface="ＭＳ Ｐゴシック" panose="020B0600070205080204" pitchFamily="50" charset="-128"/>
                <a:ea typeface="ＭＳ Ｐゴシック" panose="020B0600070205080204" pitchFamily="50" charset="-128"/>
              </a:rPr>
              <a:t>目的その１　</a:t>
            </a:r>
            <a:r>
              <a:rPr kumimoji="1" lang="en-US" altLang="ja-JP" b="1" dirty="0" smtClean="0">
                <a:latin typeface="ＭＳ Ｐゴシック" panose="020B0600070205080204" pitchFamily="50" charset="-128"/>
                <a:ea typeface="ＭＳ Ｐゴシック" panose="020B0600070205080204" pitchFamily="50" charset="-128"/>
              </a:rPr>
              <a:t>21</a:t>
            </a:r>
            <a:r>
              <a:rPr kumimoji="1" lang="ja-JP" altLang="en-US" b="1" dirty="0" smtClean="0">
                <a:latin typeface="ＭＳ Ｐゴシック" panose="020B0600070205080204" pitchFamily="50" charset="-128"/>
                <a:ea typeface="ＭＳ Ｐゴシック" panose="020B0600070205080204" pitchFamily="50" charset="-128"/>
              </a:rPr>
              <a:t>世紀型スキル教育</a:t>
            </a:r>
            <a:r>
              <a:rPr kumimoji="1" lang="en-US" altLang="ja-JP" dirty="0" smtClean="0">
                <a:latin typeface="ＭＳ Ｐゴシック" panose="020B0600070205080204" pitchFamily="50" charset="-128"/>
                <a:ea typeface="ＭＳ Ｐゴシック" panose="020B0600070205080204" pitchFamily="50" charset="-128"/>
              </a:rPr>
              <a:t/>
            </a:r>
            <a:br>
              <a:rPr kumimoji="1" lang="en-US" altLang="ja-JP" dirty="0" smtClean="0">
                <a:latin typeface="ＭＳ Ｐゴシック" panose="020B0600070205080204" pitchFamily="50" charset="-128"/>
                <a:ea typeface="ＭＳ Ｐゴシック" panose="020B0600070205080204" pitchFamily="50" charset="-128"/>
              </a:rPr>
            </a:br>
            <a:r>
              <a:rPr kumimoji="1" lang="ja-JP" altLang="en-US" dirty="0" smtClean="0">
                <a:latin typeface="ＭＳ Ｐゴシック" panose="020B0600070205080204" pitchFamily="50" charset="-128"/>
                <a:ea typeface="ＭＳ Ｐゴシック" panose="020B0600070205080204" pitchFamily="50" charset="-128"/>
              </a:rPr>
              <a:t>プログラミングの教育を通じて、チームで仮説検証を繰り返しながら、創造力を発揮し、問題解決ができる人を育てる</a:t>
            </a:r>
            <a:endParaRPr kumimoji="1" lang="en-US" altLang="ja-JP" dirty="0" smtClean="0">
              <a:latin typeface="ＭＳ Ｐゴシック" panose="020B0600070205080204" pitchFamily="50" charset="-128"/>
              <a:ea typeface="ＭＳ Ｐゴシック" panose="020B0600070205080204" pitchFamily="50" charset="-128"/>
            </a:endParaRPr>
          </a:p>
          <a:p>
            <a:pPr>
              <a:buFont typeface="Wingdings" panose="05000000000000000000" pitchFamily="2" charset="2"/>
              <a:buChar char="p"/>
            </a:pPr>
            <a:r>
              <a:rPr kumimoji="1" lang="ja-JP" altLang="en-US" b="1" dirty="0" smtClean="0">
                <a:latin typeface="ＭＳ Ｐゴシック" panose="020B0600070205080204" pitchFamily="50" charset="-128"/>
                <a:ea typeface="ＭＳ Ｐゴシック" panose="020B0600070205080204" pitchFamily="50" charset="-128"/>
              </a:rPr>
              <a:t>目的その２　メンター育成</a:t>
            </a:r>
            <a:r>
              <a:rPr kumimoji="1" lang="en-US" altLang="ja-JP" dirty="0" smtClean="0">
                <a:latin typeface="ＭＳ Ｐゴシック" panose="020B0600070205080204" pitchFamily="50" charset="-128"/>
                <a:ea typeface="ＭＳ Ｐゴシック" panose="020B0600070205080204" pitchFamily="50" charset="-128"/>
              </a:rPr>
              <a:t/>
            </a:r>
            <a:br>
              <a:rPr kumimoji="1" lang="en-US" altLang="ja-JP" dirty="0" smtClean="0">
                <a:latin typeface="ＭＳ Ｐゴシック" panose="020B0600070205080204" pitchFamily="50" charset="-128"/>
                <a:ea typeface="ＭＳ Ｐゴシック" panose="020B0600070205080204" pitchFamily="50" charset="-128"/>
              </a:rPr>
            </a:br>
            <a:r>
              <a:rPr kumimoji="1" lang="ja-JP" altLang="en-US" dirty="0" smtClean="0">
                <a:latin typeface="ＭＳ Ｐゴシック" panose="020B0600070205080204" pitchFamily="50" charset="-128"/>
                <a:ea typeface="ＭＳ Ｐゴシック" panose="020B0600070205080204" pitchFamily="50" charset="-128"/>
              </a:rPr>
              <a:t>この教育では、</a:t>
            </a:r>
            <a:r>
              <a:rPr lang="ja-JP" altLang="en-US" dirty="0">
                <a:latin typeface="ＭＳ Ｐゴシック" panose="020B0600070205080204" pitchFamily="50" charset="-128"/>
                <a:ea typeface="ＭＳ Ｐゴシック" panose="020B0600070205080204" pitchFamily="50" charset="-128"/>
              </a:rPr>
              <a:t>生徒が自ら</a:t>
            </a:r>
            <a:r>
              <a:rPr lang="ja-JP" altLang="en-US" dirty="0" smtClean="0">
                <a:latin typeface="ＭＳ Ｐゴシック" panose="020B0600070205080204" pitchFamily="50" charset="-128"/>
                <a:ea typeface="ＭＳ Ｐゴシック" panose="020B0600070205080204" pitchFamily="50" charset="-128"/>
              </a:rPr>
              <a:t>考えることを重視し、</a:t>
            </a:r>
            <a:r>
              <a:rPr kumimoji="1" lang="ja-JP" altLang="en-US" dirty="0" smtClean="0">
                <a:latin typeface="ＭＳ Ｐゴシック" panose="020B0600070205080204" pitchFamily="50" charset="-128"/>
                <a:ea typeface="ＭＳ Ｐゴシック" panose="020B0600070205080204" pitchFamily="50" charset="-128"/>
              </a:rPr>
              <a:t>先生は教え過ぎず考え方のヒントを与えることが重要なので、その教育ができるメンターを育成する</a:t>
            </a:r>
            <a:endParaRPr kumimoji="1" lang="en-US" altLang="ja-JP" dirty="0" smtClean="0">
              <a:latin typeface="ＭＳ Ｐゴシック" panose="020B0600070205080204" pitchFamily="50" charset="-128"/>
              <a:ea typeface="ＭＳ Ｐゴシック" panose="020B0600070205080204" pitchFamily="50" charset="-128"/>
            </a:endParaRPr>
          </a:p>
          <a:p>
            <a:pPr>
              <a:buFont typeface="Wingdings" panose="05000000000000000000" pitchFamily="2" charset="2"/>
              <a:buChar char="p"/>
            </a:pPr>
            <a:r>
              <a:rPr kumimoji="1" lang="ja-JP" altLang="en-US" b="1" dirty="0" smtClean="0">
                <a:latin typeface="ＭＳ Ｐゴシック" panose="020B0600070205080204" pitchFamily="50" charset="-128"/>
                <a:ea typeface="ＭＳ Ｐゴシック" panose="020B0600070205080204" pitchFamily="50" charset="-128"/>
              </a:rPr>
              <a:t>ロボットを使う効果</a:t>
            </a:r>
            <a:r>
              <a:rPr kumimoji="1" lang="en-US" altLang="ja-JP" dirty="0" smtClean="0">
                <a:latin typeface="ＭＳ Ｐゴシック" panose="020B0600070205080204" pitchFamily="50" charset="-128"/>
                <a:ea typeface="ＭＳ Ｐゴシック" panose="020B0600070205080204" pitchFamily="50" charset="-128"/>
              </a:rPr>
              <a:t/>
            </a:r>
            <a:br>
              <a:rPr kumimoji="1" lang="en-US" altLang="ja-JP" dirty="0" smtClean="0">
                <a:latin typeface="ＭＳ Ｐゴシック" panose="020B0600070205080204" pitchFamily="50" charset="-128"/>
                <a:ea typeface="ＭＳ Ｐゴシック" panose="020B0600070205080204" pitchFamily="50" charset="-128"/>
              </a:rPr>
            </a:br>
            <a:r>
              <a:rPr kumimoji="1" lang="ja-JP" altLang="en-US" dirty="0" smtClean="0">
                <a:latin typeface="ＭＳ Ｐゴシック" panose="020B0600070205080204" pitchFamily="50" charset="-128"/>
                <a:ea typeface="ＭＳ Ｐゴシック" panose="020B0600070205080204" pitchFamily="50" charset="-128"/>
              </a:rPr>
              <a:t>ロボットが、プログラム</a:t>
            </a:r>
            <a:r>
              <a:rPr kumimoji="1" lang="en-US" altLang="ja-JP" dirty="0" smtClean="0">
                <a:latin typeface="ＭＳ Ｐゴシック" panose="020B0600070205080204" pitchFamily="50" charset="-128"/>
                <a:ea typeface="ＭＳ Ｐゴシック" panose="020B0600070205080204" pitchFamily="50" charset="-128"/>
              </a:rPr>
              <a:t>(</a:t>
            </a:r>
            <a:r>
              <a:rPr kumimoji="1" lang="ja-JP" altLang="en-US" dirty="0" smtClean="0">
                <a:latin typeface="ＭＳ Ｐゴシック" panose="020B0600070205080204" pitchFamily="50" charset="-128"/>
                <a:ea typeface="ＭＳ Ｐゴシック" panose="020B0600070205080204" pitchFamily="50" charset="-128"/>
              </a:rPr>
              <a:t>仮説</a:t>
            </a:r>
            <a:r>
              <a:rPr kumimoji="1" lang="en-US" altLang="ja-JP" dirty="0" smtClean="0">
                <a:latin typeface="ＭＳ Ｐゴシック" panose="020B0600070205080204" pitchFamily="50" charset="-128"/>
                <a:ea typeface="ＭＳ Ｐゴシック" panose="020B0600070205080204" pitchFamily="50" charset="-128"/>
              </a:rPr>
              <a:t>)</a:t>
            </a:r>
            <a:r>
              <a:rPr kumimoji="1" lang="ja-JP" altLang="en-US" dirty="0" smtClean="0">
                <a:latin typeface="ＭＳ Ｐゴシック" panose="020B0600070205080204" pitchFamily="50" charset="-128"/>
                <a:ea typeface="ＭＳ Ｐゴシック" panose="020B0600070205080204" pitchFamily="50" charset="-128"/>
              </a:rPr>
              <a:t>通りに動いても、課題の解決には至らない体験を通じて、原因分析、仮説、実行、検証の</a:t>
            </a:r>
            <a:r>
              <a:rPr kumimoji="1" lang="en-US" altLang="ja-JP" dirty="0" smtClean="0">
                <a:latin typeface="ＭＳ Ｐゴシック" panose="020B0600070205080204" pitchFamily="50" charset="-128"/>
                <a:ea typeface="ＭＳ Ｐゴシック" panose="020B0600070205080204" pitchFamily="50" charset="-128"/>
              </a:rPr>
              <a:t>PDCA</a:t>
            </a:r>
            <a:r>
              <a:rPr kumimoji="1" lang="ja-JP" altLang="en-US" smtClean="0">
                <a:latin typeface="ＭＳ Ｐゴシック" panose="020B0600070205080204" pitchFamily="50" charset="-128"/>
                <a:ea typeface="ＭＳ Ｐゴシック" panose="020B0600070205080204" pitchFamily="50" charset="-128"/>
              </a:rPr>
              <a:t>を繰り返し行う方法とその</a:t>
            </a:r>
            <a:r>
              <a:rPr kumimoji="1" lang="ja-JP" altLang="en-US" dirty="0" smtClean="0">
                <a:latin typeface="ＭＳ Ｐゴシック" panose="020B0600070205080204" pitchFamily="50" charset="-128"/>
                <a:ea typeface="ＭＳ Ｐゴシック" panose="020B0600070205080204" pitchFamily="50" charset="-128"/>
              </a:rPr>
              <a:t>大切さを学ぶ</a:t>
            </a:r>
            <a:r>
              <a:rPr kumimoji="1" lang="en-US" altLang="ja-JP" dirty="0" smtClean="0">
                <a:latin typeface="ＭＳ Ｐゴシック" panose="020B0600070205080204" pitchFamily="50" charset="-128"/>
                <a:ea typeface="ＭＳ Ｐゴシック" panose="020B0600070205080204" pitchFamily="50" charset="-128"/>
              </a:rPr>
              <a:t/>
            </a:r>
            <a:br>
              <a:rPr kumimoji="1" lang="en-US" altLang="ja-JP" dirty="0" smtClean="0">
                <a:latin typeface="ＭＳ Ｐゴシック" panose="020B0600070205080204" pitchFamily="50" charset="-128"/>
                <a:ea typeface="ＭＳ Ｐゴシック" panose="020B0600070205080204" pitchFamily="50" charset="-128"/>
              </a:rPr>
            </a:br>
            <a:r>
              <a:rPr kumimoji="1" lang="ja-JP" altLang="en-US" dirty="0" smtClean="0">
                <a:latin typeface="ＭＳ Ｐゴシック" panose="020B0600070205080204" pitchFamily="50" charset="-128"/>
                <a:ea typeface="ＭＳ Ｐゴシック" panose="020B0600070205080204" pitchFamily="50" charset="-128"/>
              </a:rPr>
              <a:t>目的は、ロボットを完走させることではなく、なぜロボットが必要なのか、</a:t>
            </a:r>
            <a:r>
              <a:rPr kumimoji="1" lang="en-US" altLang="ja-JP" dirty="0" smtClean="0">
                <a:latin typeface="ＭＳ Ｐゴシック" panose="020B0600070205080204" pitchFamily="50" charset="-128"/>
                <a:ea typeface="ＭＳ Ｐゴシック" panose="020B0600070205080204" pitchFamily="50" charset="-128"/>
              </a:rPr>
              <a:t>ICT</a:t>
            </a:r>
            <a:r>
              <a:rPr kumimoji="1" lang="ja-JP" altLang="en-US" dirty="0" smtClean="0">
                <a:latin typeface="ＭＳ Ｐゴシック" panose="020B0600070205080204" pitchFamily="50" charset="-128"/>
                <a:ea typeface="ＭＳ Ｐゴシック" panose="020B0600070205080204" pitchFamily="50" charset="-128"/>
              </a:rPr>
              <a:t>で社会的な課題を解決するためであることを強調する</a:t>
            </a:r>
            <a:endParaRPr kumimoji="1" lang="en-US" altLang="ja-JP" dirty="0" smtClean="0">
              <a:latin typeface="ＭＳ Ｐゴシック" panose="020B0600070205080204" pitchFamily="50" charset="-128"/>
              <a:ea typeface="ＭＳ Ｐゴシック" panose="020B0600070205080204" pitchFamily="50" charset="-128"/>
            </a:endParaRPr>
          </a:p>
          <a:p>
            <a:pPr>
              <a:buFont typeface="Wingdings" panose="05000000000000000000" pitchFamily="2" charset="2"/>
              <a:buChar char="p"/>
            </a:pPr>
            <a:endParaRPr kumimoji="1" lang="ja-JP" altLang="en-US" dirty="0">
              <a:latin typeface="ＭＳ Ｐゴシック" panose="020B0600070205080204" pitchFamily="50" charset="-128"/>
              <a:ea typeface="ＭＳ Ｐゴシック" panose="020B0600070205080204" pitchFamily="50" charset="-128"/>
            </a:endParaRPr>
          </a:p>
        </p:txBody>
      </p:sp>
      <p:cxnSp>
        <p:nvCxnSpPr>
          <p:cNvPr id="4" name="直線コネクタ 6"/>
          <p:cNvCxnSpPr>
            <a:cxnSpLocks noChangeShapeType="1"/>
          </p:cNvCxnSpPr>
          <p:nvPr/>
        </p:nvCxnSpPr>
        <p:spPr bwMode="auto">
          <a:xfrm>
            <a:off x="1109662" y="862783"/>
            <a:ext cx="9972675" cy="1587"/>
          </a:xfrm>
          <a:prstGeom prst="line">
            <a:avLst/>
          </a:prstGeom>
          <a:noFill/>
          <a:ln w="63500" cmpd="thickThin" algn="ctr">
            <a:solidFill>
              <a:srgbClr val="FF9900"/>
            </a:solidFill>
            <a:round/>
            <a:headEnd/>
            <a:tailEn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52772240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TotalTime>
  <Words>27</Words>
  <Application>Microsoft Office PowerPoint</Application>
  <PresentationFormat>ワイド画面</PresentationFormat>
  <Paragraphs>25</Paragraphs>
  <Slides>2</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ＭＳ Ｐゴシック</vt:lpstr>
      <vt:lpstr>游ゴシック</vt:lpstr>
      <vt:lpstr>游ゴシック Light</vt:lpstr>
      <vt:lpstr>Arial</vt:lpstr>
      <vt:lpstr>Wingdings</vt:lpstr>
      <vt:lpstr>Office テーマ</vt:lpstr>
      <vt:lpstr>PowerPoint プレゼンテーション</vt:lpstr>
      <vt:lpstr>本プログラムのねらい（THE NARAJO PLAN）</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root</dc:creator>
  <cp:lastModifiedBy>駒谷昇一</cp:lastModifiedBy>
  <cp:revision>5</cp:revision>
  <dcterms:created xsi:type="dcterms:W3CDTF">2016-11-11T03:09:06Z</dcterms:created>
  <dcterms:modified xsi:type="dcterms:W3CDTF">2016-11-11T04:38:49Z</dcterms:modified>
</cp:coreProperties>
</file>