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6" r:id="rId3"/>
    <p:sldId id="305" r:id="rId4"/>
    <p:sldId id="370" r:id="rId5"/>
    <p:sldId id="379" r:id="rId6"/>
    <p:sldId id="368" r:id="rId7"/>
    <p:sldId id="335" r:id="rId8"/>
    <p:sldId id="372" r:id="rId9"/>
    <p:sldId id="371" r:id="rId10"/>
    <p:sldId id="373" r:id="rId11"/>
    <p:sldId id="374" r:id="rId12"/>
    <p:sldId id="375" r:id="rId13"/>
    <p:sldId id="376" r:id="rId14"/>
    <p:sldId id="377" r:id="rId15"/>
    <p:sldId id="37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BFBFBF"/>
    <a:srgbClr val="F2F2F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3" autoAdjust="0"/>
    <p:restoredTop sz="87209" autoAdjust="0"/>
  </p:normalViewPr>
  <p:slideViewPr>
    <p:cSldViewPr>
      <p:cViewPr>
        <p:scale>
          <a:sx n="100" d="100"/>
          <a:sy n="100" d="100"/>
        </p:scale>
        <p:origin x="-59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2B2E-ABE2-4C29-95D5-4E0A4D9F367F}" type="datetimeFigureOut">
              <a:rPr kumimoji="1" lang="ja-JP" altLang="en-US" smtClean="0"/>
              <a:pPr/>
              <a:t>16/12/08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D494F-693B-4498-8B08-0053242EF9EE}" type="slidenum">
              <a:rPr kumimoji="1" lang="ja-JP" altLang="en-US" smtClean="0"/>
              <a:pPr/>
              <a:t>‹#›</a:t>
            </a:fld>
            <a:endParaRPr kumimoji="1" lang="ja-JP" altLang="en-US"/>
          </a:p>
        </p:txBody>
      </p:sp>
    </p:spTree>
    <p:extLst>
      <p:ext uri="{BB962C8B-B14F-4D97-AF65-F5344CB8AC3E}">
        <p14:creationId xmlns:p14="http://schemas.microsoft.com/office/powerpoint/2010/main" val="38878590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llk.media.mit.edu/peopl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B08D494F-693B-4498-8B08-0053242EF9EE}"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先生のカンペ：</a:t>
            </a:r>
            <a:endParaRPr kumimoji="1" lang="en-US" altLang="ja-JP" dirty="0" smtClean="0"/>
          </a:p>
          <a:p>
            <a:r>
              <a:rPr kumimoji="1" lang="en-US" altLang="ja-JP" dirty="0" smtClean="0"/>
              <a:t>Scratch</a:t>
            </a:r>
            <a:r>
              <a:rPr kumimoji="1" lang="ja-JP" altLang="en-US" dirty="0" smtClean="0"/>
              <a:t>は、アメリカのマサチューセッツ工科大学の</a:t>
            </a:r>
            <a:r>
              <a:rPr kumimoji="1" lang="en-US" altLang="ja-JP" dirty="0" smtClean="0"/>
              <a:t>Media</a:t>
            </a:r>
            <a:r>
              <a:rPr kumimoji="1" lang="en-US" altLang="ja-JP" baseline="0" dirty="0" smtClean="0"/>
              <a:t> Lab</a:t>
            </a:r>
            <a:r>
              <a:rPr kumimoji="1" lang="ja-JP" altLang="en-US" baseline="0" dirty="0" smtClean="0"/>
              <a:t>の</a:t>
            </a:r>
            <a:r>
              <a:rPr lang="en-US" altLang="ja-JP" dirty="0" err="1" smtClean="0">
                <a:hlinkClick r:id="rId3"/>
              </a:rPr>
              <a:t>Mitchel</a:t>
            </a:r>
            <a:r>
              <a:rPr lang="en-US" altLang="ja-JP" dirty="0" smtClean="0">
                <a:hlinkClick r:id="rId3"/>
              </a:rPr>
              <a:t> </a:t>
            </a:r>
            <a:r>
              <a:rPr lang="en-US" altLang="ja-JP" dirty="0" err="1" smtClean="0">
                <a:hlinkClick r:id="rId3"/>
              </a:rPr>
              <a:t>Resnick</a:t>
            </a:r>
            <a:r>
              <a:rPr lang="ja-JP" altLang="en-US" dirty="0" smtClean="0"/>
              <a:t>教授の研究室</a:t>
            </a:r>
            <a:r>
              <a:rPr kumimoji="1" lang="ja-JP" altLang="en-US" baseline="0" dirty="0" smtClean="0"/>
              <a:t>で生まれました。</a:t>
            </a:r>
            <a:endParaRPr kumimoji="1" lang="en-US" altLang="ja-JP" baseline="0" dirty="0" smtClean="0"/>
          </a:p>
          <a:p>
            <a:r>
              <a:rPr kumimoji="1" lang="ja-JP" altLang="en-US" baseline="0" dirty="0" smtClean="0"/>
              <a:t>少し前まで、プログラムというと、コンピュータに難しい文字や単語をひたすら入力してコンピュータに仕事をさせるというスタイルでした。</a:t>
            </a:r>
            <a:endParaRPr kumimoji="1" lang="en-US" altLang="ja-JP" baseline="0" dirty="0" smtClean="0"/>
          </a:p>
          <a:p>
            <a:r>
              <a:rPr kumimoji="1" lang="ja-JP" altLang="en-US" baseline="0" dirty="0" smtClean="0"/>
              <a:t>でも、</a:t>
            </a:r>
            <a:r>
              <a:rPr kumimoji="1" lang="en-US" altLang="ja-JP" baseline="0" dirty="0" smtClean="0"/>
              <a:t>Scratch</a:t>
            </a:r>
            <a:r>
              <a:rPr kumimoji="1" lang="ja-JP" altLang="en-US" baseline="0" dirty="0" smtClean="0"/>
              <a:t>は、子供でもプログラミングができるような環境を作ろうと、そのような難しい文字や単語を入力しなくてもプログラミングできるようにしたプログラミング言語です。</a:t>
            </a:r>
            <a:endParaRPr kumimoji="1" lang="en-US" altLang="ja-JP" baseline="0" dirty="0" smtClean="0"/>
          </a:p>
          <a:p>
            <a:r>
              <a:rPr kumimoji="1" lang="en-US" altLang="ja-JP" baseline="0" dirty="0" smtClean="0"/>
              <a:t>Scratch</a:t>
            </a:r>
            <a:r>
              <a:rPr kumimoji="1" lang="ja-JP" altLang="en-US" baseline="0" dirty="0" smtClean="0"/>
              <a:t>は、難しい文字や単語を入力しなくてもプログラミングできる点も素晴らしいですが、もう一つ素晴らしい点があります。</a:t>
            </a:r>
            <a:endParaRPr kumimoji="1" lang="en-US" altLang="ja-JP" baseline="0" dirty="0" smtClean="0"/>
          </a:p>
          <a:p>
            <a:r>
              <a:rPr kumimoji="1" lang="ja-JP" altLang="en-US" baseline="0" dirty="0" smtClean="0"/>
              <a:t>それは、世界中の人が</a:t>
            </a:r>
            <a:r>
              <a:rPr kumimoji="1" lang="en-US" altLang="ja-JP" baseline="0" dirty="0" smtClean="0"/>
              <a:t>Scratch</a:t>
            </a:r>
            <a:r>
              <a:rPr kumimoji="1" lang="ja-JP" altLang="en-US" baseline="0" dirty="0" smtClean="0"/>
              <a:t>で書いたいろんなプログラムを共有できることです。</a:t>
            </a:r>
            <a:endParaRPr kumimoji="1" lang="en-US" altLang="ja-JP" baseline="0" dirty="0" smtClean="0"/>
          </a:p>
          <a:p>
            <a:r>
              <a:rPr kumimoji="1" lang="ja-JP" altLang="en-US" baseline="0" dirty="0" smtClean="0"/>
              <a:t>ここで、「共有できる」というのは、自分の書いたプログラムを世界中の人に見せたり、世界中の人が書いたプログラムを見たりすることができる、ということです。</a:t>
            </a:r>
            <a:endParaRPr kumimoji="1" lang="en-US" altLang="ja-JP" baseline="0" dirty="0" smtClean="0"/>
          </a:p>
          <a:p>
            <a:endParaRPr kumimoji="1" lang="en-US" altLang="ja-JP" baseline="0" dirty="0" smtClean="0"/>
          </a:p>
          <a:p>
            <a:r>
              <a:rPr kumimoji="1" lang="ja-JP" altLang="en-US" baseline="0" dirty="0" smtClean="0"/>
              <a:t>それの何がすごいか？</a:t>
            </a:r>
            <a:r>
              <a:rPr kumimoji="1" lang="ja-JP" altLang="en-US" baseline="0" dirty="0" err="1" smtClean="0"/>
              <a:t>、</a:t>
            </a:r>
            <a:r>
              <a:rPr kumimoji="1" lang="ja-JP" altLang="en-US" baseline="0" dirty="0" smtClean="0"/>
              <a:t>というと、例えば、自分が書いたプログラムに対して、地球の裏側にいるブラジルの人からコメントやメールが来たり、逆に自分から世界中の人と</a:t>
            </a:r>
            <a:r>
              <a:rPr kumimoji="1" lang="en-US" altLang="ja-JP" baseline="0" dirty="0" smtClean="0"/>
              <a:t>Scratch</a:t>
            </a:r>
            <a:r>
              <a:rPr kumimoji="1" lang="ja-JP" altLang="en-US" baseline="0" dirty="0" smtClean="0"/>
              <a:t>を通して友達を作ることができます。</a:t>
            </a:r>
            <a:endParaRPr kumimoji="1" lang="en-US" altLang="ja-JP" baseline="0" dirty="0" smtClean="0"/>
          </a:p>
          <a:p>
            <a:r>
              <a:rPr kumimoji="1" lang="ja-JP" altLang="en-US" baseline="0" dirty="0" smtClean="0"/>
              <a:t>それに、</a:t>
            </a:r>
            <a:r>
              <a:rPr kumimoji="1" lang="en-US" altLang="ja-JP" baseline="0" dirty="0" smtClean="0"/>
              <a:t>Scratch</a:t>
            </a:r>
            <a:r>
              <a:rPr kumimoji="1" lang="ja-JP" altLang="en-US" baseline="0" dirty="0" smtClean="0"/>
              <a:t>のサイトにはたくさんのプログラムが公開されているので、自分が興味を持ったプログラムがどうやって動いているんだろう？と思ったら、その仕組を直ぐに見ることができて、プログラムの勉強をすることができます。</a:t>
            </a:r>
            <a:endParaRPr kumimoji="1" lang="en-US" altLang="ja-JP" baseline="0" dirty="0" smtClean="0"/>
          </a:p>
          <a:p>
            <a:endParaRPr kumimoji="1" lang="en-US" altLang="ja-JP" baseline="0" dirty="0" smtClean="0"/>
          </a:p>
          <a:p>
            <a:r>
              <a:rPr kumimoji="1" lang="ja-JP" altLang="en-US" baseline="0" dirty="0" smtClean="0"/>
              <a:t>この講座では、「</a:t>
            </a:r>
            <a:r>
              <a:rPr kumimoji="1" lang="en-US" altLang="ja-JP" baseline="0" dirty="0" smtClean="0"/>
              <a:t>Scratch</a:t>
            </a:r>
            <a:r>
              <a:rPr kumimoji="1" lang="ja-JP" altLang="en-US" baseline="0" dirty="0" smtClean="0"/>
              <a:t>」というプログラミング言語を通して、世界中の人とつながったり、プログラミングって一体どういうものなんだろう、というのを少しでも体験してもらえたらと思います。</a:t>
            </a: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B08D494F-693B-4498-8B08-0053242EF9EE}"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「スクリプト」に「命令」を書くと、右側の画面がそれ通りに動く。</a:t>
            </a:r>
            <a:endParaRPr kumimoji="1" lang="en-US" altLang="ja-JP" dirty="0" smtClean="0"/>
          </a:p>
          <a:p>
            <a:r>
              <a:rPr kumimoji="1" lang="ja-JP" altLang="en-US" dirty="0" smtClean="0"/>
              <a:t>「コスチューム」はいろいろと「見た目」を変えることができる。</a:t>
            </a:r>
            <a:endParaRPr kumimoji="1" lang="en-US" altLang="ja-JP" dirty="0" smtClean="0"/>
          </a:p>
          <a:p>
            <a:r>
              <a:rPr kumimoji="1" lang="ja-JP" altLang="en-US" dirty="0" smtClean="0"/>
              <a:t>「音」はいろいろと「音」を変えたり、出したりできる。</a:t>
            </a:r>
            <a:endParaRPr kumimoji="1" lang="en-US" altLang="ja-JP" dirty="0" smtClean="0"/>
          </a:p>
          <a:p>
            <a:r>
              <a:rPr kumimoji="1" lang="ja-JP" altLang="en-US" dirty="0" smtClean="0"/>
              <a:t>ことだけ説明する。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B08D494F-693B-4498-8B08-0053242EF9EE}"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「スクリプト」に「命令」を書くと、右側の画面がそれ通りに動く。</a:t>
            </a:r>
            <a:endParaRPr kumimoji="1" lang="en-US" altLang="ja-JP" dirty="0" smtClean="0"/>
          </a:p>
          <a:p>
            <a:r>
              <a:rPr kumimoji="1" lang="ja-JP" altLang="en-US" dirty="0" smtClean="0"/>
              <a:t>「コスチューム」はいろいろと「見た目」を変えることができる。</a:t>
            </a:r>
            <a:endParaRPr kumimoji="1" lang="en-US" altLang="ja-JP" dirty="0" smtClean="0"/>
          </a:p>
          <a:p>
            <a:r>
              <a:rPr kumimoji="1" lang="ja-JP" altLang="en-US" dirty="0" smtClean="0"/>
              <a:t>「音」はいろいろと「音」を変えたり、出したりできる。</a:t>
            </a:r>
            <a:endParaRPr kumimoji="1" lang="en-US" altLang="ja-JP" dirty="0" smtClean="0"/>
          </a:p>
          <a:p>
            <a:r>
              <a:rPr kumimoji="1" lang="ja-JP" altLang="en-US" dirty="0" smtClean="0"/>
              <a:t>ことだけ説明する。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B08D494F-693B-4498-8B08-0053242EF9EE}" type="slidenum">
              <a:rPr kumimoji="1" lang="ja-JP" altLang="en-US" smtClean="0"/>
              <a:pPr/>
              <a:t>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64876F2-B36A-45E3-AC78-B3CC521319E3}" type="datetime1">
              <a:rPr kumimoji="1" lang="ja-JP" altLang="en-US" smtClean="0"/>
              <a:pPr/>
              <a:t>16/12/08</a:t>
            </a:fld>
            <a:endParaRPr kumimoji="1" lang="ja-JP" altLang="en-US"/>
          </a:p>
        </p:txBody>
      </p:sp>
      <p:sp>
        <p:nvSpPr>
          <p:cNvPr id="5" name="フッター プレースホルダ 4"/>
          <p:cNvSpPr>
            <a:spLocks noGrp="1"/>
          </p:cNvSpPr>
          <p:nvPr>
            <p:ph type="ftr" sz="quarter" idx="11"/>
          </p:nvPr>
        </p:nvSpPr>
        <p:spPr/>
        <p:txBody>
          <a:bodyPr/>
          <a:lstStyle/>
          <a:p>
            <a:r>
              <a:rPr lang="en-US" altLang="ja-JP" dirty="0" smtClean="0"/>
              <a:t>ver.0.0.2</a:t>
            </a:r>
            <a:endParaRPr lang="ja-JP" altLang="en-US" dirty="0"/>
          </a:p>
        </p:txBody>
      </p:sp>
      <p:sp>
        <p:nvSpPr>
          <p:cNvPr id="6" name="スライド番号プレースホルダ 5"/>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5D0754-8108-4814-AC80-C1DE35C39466}" type="datetime1">
              <a:rPr kumimoji="1" lang="ja-JP" altLang="en-US" smtClean="0"/>
              <a:pPr/>
              <a:t>16/12/08</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ver.0.0.1</a:t>
            </a:r>
            <a:endParaRPr kumimoji="1" lang="ja-JP" altLang="en-US" dirty="0"/>
          </a:p>
        </p:txBody>
      </p:sp>
      <p:sp>
        <p:nvSpPr>
          <p:cNvPr id="6" name="スライド番号プレースホルダ 5"/>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1768B9-D79A-46B9-99C1-D33DAA330CE1}" type="datetime1">
              <a:rPr kumimoji="1" lang="ja-JP" altLang="en-US" smtClean="0"/>
              <a:pPr/>
              <a:t>16/12/08</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ver.0.0.1</a:t>
            </a:r>
            <a:endParaRPr kumimoji="1" lang="ja-JP" altLang="en-US" dirty="0"/>
          </a:p>
        </p:txBody>
      </p:sp>
      <p:sp>
        <p:nvSpPr>
          <p:cNvPr id="6" name="スライド番号プレースホルダ 5"/>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E9721-04E2-42D2-894B-B50C43C18C28}" type="datetime1">
              <a:rPr kumimoji="1" lang="ja-JP" altLang="en-US" smtClean="0"/>
              <a:pPr/>
              <a:t>16/12/08</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ver.0.0.1</a:t>
            </a:r>
            <a:endParaRPr kumimoji="1" lang="ja-JP" altLang="en-US" dirty="0"/>
          </a:p>
        </p:txBody>
      </p:sp>
      <p:sp>
        <p:nvSpPr>
          <p:cNvPr id="6" name="スライド番号プレースホルダ 5"/>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6EC8714-141B-4BB9-8FFF-556A9F02090F}" type="datetime1">
              <a:rPr kumimoji="1" lang="ja-JP" altLang="en-US" smtClean="0"/>
              <a:pPr/>
              <a:t>16/12/08</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dirty="0" smtClean="0"/>
              <a:t>ver.0.0.1</a:t>
            </a:r>
            <a:endParaRPr kumimoji="1" lang="ja-JP" altLang="en-US" dirty="0"/>
          </a:p>
        </p:txBody>
      </p:sp>
      <p:sp>
        <p:nvSpPr>
          <p:cNvPr id="6" name="スライド番号プレースホルダ 5"/>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07FA5F4-5558-434D-9ED8-7B11E4F6D439}" type="datetime1">
              <a:rPr kumimoji="1" lang="ja-JP" altLang="en-US" smtClean="0"/>
              <a:pPr/>
              <a:t>16/12/08</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dirty="0" smtClean="0"/>
              <a:t>ver.0.0.1</a:t>
            </a:r>
            <a:endParaRPr kumimoji="1" lang="ja-JP" altLang="en-US" dirty="0"/>
          </a:p>
        </p:txBody>
      </p:sp>
      <p:sp>
        <p:nvSpPr>
          <p:cNvPr id="7" name="スライド番号プレースホルダ 6"/>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DC4ACD1-75AD-4440-BFA1-3C0D476DFF7F}" type="datetime1">
              <a:rPr kumimoji="1" lang="ja-JP" altLang="en-US" smtClean="0"/>
              <a:pPr/>
              <a:t>16/12/08</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dirty="0" smtClean="0"/>
              <a:t>ver.0.0.1</a:t>
            </a:r>
            <a:endParaRPr kumimoji="1" lang="ja-JP" altLang="en-US" dirty="0"/>
          </a:p>
        </p:txBody>
      </p:sp>
      <p:sp>
        <p:nvSpPr>
          <p:cNvPr id="9" name="スライド番号プレースホルダ 8"/>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A48EB26-B3BB-4659-AC56-4CD54CDACA0E}" type="datetime1">
              <a:rPr kumimoji="1" lang="ja-JP" altLang="en-US" smtClean="0"/>
              <a:pPr/>
              <a:t>16/12/08</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ja-JP" dirty="0" smtClean="0"/>
              <a:t>ver.0.0.1</a:t>
            </a:r>
            <a:endParaRPr kumimoji="1" lang="ja-JP" altLang="en-US" dirty="0"/>
          </a:p>
        </p:txBody>
      </p:sp>
      <p:sp>
        <p:nvSpPr>
          <p:cNvPr id="5" name="スライド番号プレースホルダ 4"/>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EC32ED9-8318-4226-A1C1-A391D02F6773}" type="datetime1">
              <a:rPr kumimoji="1" lang="ja-JP" altLang="en-US" smtClean="0"/>
              <a:pPr/>
              <a:t>16/12/08</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dirty="0" smtClean="0"/>
              <a:t>ver.0.0.1</a:t>
            </a:r>
            <a:endParaRPr kumimoji="1" lang="ja-JP" altLang="en-US" dirty="0"/>
          </a:p>
        </p:txBody>
      </p:sp>
      <p:sp>
        <p:nvSpPr>
          <p:cNvPr id="4" name="スライド番号プレースホルダ 3"/>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1455D5C-4249-4B8A-A805-FB95D95153DC}" type="datetime1">
              <a:rPr kumimoji="1" lang="ja-JP" altLang="en-US" smtClean="0"/>
              <a:pPr/>
              <a:t>16/12/08</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dirty="0" smtClean="0"/>
              <a:t>ver.0.0.1</a:t>
            </a:r>
            <a:endParaRPr kumimoji="1" lang="ja-JP" altLang="en-US" dirty="0"/>
          </a:p>
        </p:txBody>
      </p:sp>
      <p:sp>
        <p:nvSpPr>
          <p:cNvPr id="7" name="スライド番号プレースホルダ 6"/>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4F52FC-84AD-40D0-A71F-F3D6C78F31B8}" type="datetime1">
              <a:rPr kumimoji="1" lang="ja-JP" altLang="en-US" smtClean="0"/>
              <a:pPr/>
              <a:t>16/12/08</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dirty="0" smtClean="0"/>
              <a:t>ver.0.0.1</a:t>
            </a:r>
            <a:endParaRPr kumimoji="1" lang="ja-JP" altLang="en-US" dirty="0"/>
          </a:p>
        </p:txBody>
      </p:sp>
      <p:sp>
        <p:nvSpPr>
          <p:cNvPr id="7" name="スライド番号プレースホルダ 6"/>
          <p:cNvSpPr>
            <a:spLocks noGrp="1"/>
          </p:cNvSpPr>
          <p:nvPr>
            <p:ph type="sldNum" sz="quarter" idx="12"/>
          </p:nvPr>
        </p:nvSpPr>
        <p:spPr/>
        <p:txBody>
          <a:bodyPr/>
          <a:lstStyle/>
          <a:p>
            <a:fld id="{2EC21708-4DEB-4BE7-AF4C-C5E0E0B1C22A}"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50CBD-FAB2-42AB-91EE-D3C56351EFB0}" type="datetime1">
              <a:rPr kumimoji="1" lang="ja-JP" altLang="en-US" smtClean="0"/>
              <a:pPr/>
              <a:t>16/12/08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ver.0.0.2</a:t>
            </a:r>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21708-4DEB-4BE7-AF4C-C5E0E0B1C22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scratch.mit.edu/"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391023"/>
            <a:ext cx="7772400" cy="1470025"/>
          </a:xfrm>
        </p:spPr>
        <p:txBody>
          <a:bodyPr/>
          <a:lstStyle/>
          <a:p>
            <a:r>
              <a:rPr lang="ja-JP" altLang="en-US" dirty="0"/>
              <a:t>スクラッチ</a:t>
            </a:r>
            <a:r>
              <a:rPr lang="en-US" altLang="ja-JP" dirty="0" smtClean="0"/>
              <a:t> </a:t>
            </a:r>
            <a:r>
              <a:rPr lang="ja-JP" altLang="en-US" dirty="0" smtClean="0"/>
              <a:t>最初の一歩</a:t>
            </a:r>
            <a:endParaRPr kumimoji="1" lang="ja-JP" altLang="en-US" dirty="0"/>
          </a:p>
        </p:txBody>
      </p:sp>
      <p:sp>
        <p:nvSpPr>
          <p:cNvPr id="3" name="サブタイトル 2"/>
          <p:cNvSpPr>
            <a:spLocks noGrp="1"/>
          </p:cNvSpPr>
          <p:nvPr>
            <p:ph type="subTitle" idx="1"/>
          </p:nvPr>
        </p:nvSpPr>
        <p:spPr>
          <a:xfrm>
            <a:off x="827584" y="4052664"/>
            <a:ext cx="7632848" cy="1752600"/>
          </a:xfrm>
        </p:spPr>
        <p:txBody>
          <a:bodyPr/>
          <a:lstStyle/>
          <a:p>
            <a:r>
              <a:rPr lang="ja-JP" altLang="en-US" dirty="0" smtClean="0"/>
              <a:t>ネット版の</a:t>
            </a:r>
            <a:r>
              <a:rPr lang="ja-JP" altLang="en-US" dirty="0" smtClean="0"/>
              <a:t>スクラッチで</a:t>
            </a:r>
            <a:r>
              <a:rPr lang="ja-JP" altLang="en-US" dirty="0" smtClean="0"/>
              <a:t>プログラミングしよう！</a:t>
            </a:r>
            <a:r>
              <a:rPr lang="en-US" altLang="ja-JP" dirty="0" smtClean="0"/>
              <a:t/>
            </a:r>
            <a:br>
              <a:rPr lang="en-US" altLang="ja-JP" dirty="0" smtClean="0"/>
            </a:br>
            <a:r>
              <a:rPr lang="en-US" altLang="ja-JP" dirty="0" smtClean="0"/>
              <a:t>http://</a:t>
            </a:r>
            <a:r>
              <a:rPr lang="en-US" altLang="ja-JP" dirty="0" err="1" smtClean="0"/>
              <a:t>scratch.mit.edu</a:t>
            </a:r>
            <a:endParaRPr lang="en-US" altLang="ja-JP" dirty="0" smtClean="0"/>
          </a:p>
        </p:txBody>
      </p:sp>
      <p:sp>
        <p:nvSpPr>
          <p:cNvPr id="4" name="スライド番号プレースホルダ 3"/>
          <p:cNvSpPr>
            <a:spLocks noGrp="1"/>
          </p:cNvSpPr>
          <p:nvPr>
            <p:ph type="sldNum" sz="quarter" idx="12"/>
          </p:nvPr>
        </p:nvSpPr>
        <p:spPr/>
        <p:txBody>
          <a:bodyPr/>
          <a:lstStyle/>
          <a:p>
            <a:fld id="{2EC21708-4DEB-4BE7-AF4C-C5E0E0B1C22A}" type="slidenum">
              <a:rPr kumimoji="1" lang="ja-JP" altLang="en-US" smtClean="0"/>
              <a:pPr/>
              <a:t>1</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ver.0.0.1</a:t>
            </a:r>
            <a:endParaRPr kumimoji="1" lang="ja-JP" altLang="en-US" dirty="0"/>
          </a:p>
        </p:txBody>
      </p:sp>
      <p:pic>
        <p:nvPicPr>
          <p:cNvPr id="6" name="Picture 3" descr="logo"/>
          <p:cNvPicPr>
            <a:picLocks noChangeAspect="1" noChangeArrowheads="1"/>
          </p:cNvPicPr>
          <p:nvPr/>
        </p:nvPicPr>
        <p:blipFill>
          <a:blip r:embed="rId3" cstate="print"/>
          <a:srcRect/>
          <a:stretch>
            <a:fillRect/>
          </a:stretch>
        </p:blipFill>
        <p:spPr bwMode="auto">
          <a:xfrm>
            <a:off x="827584" y="764704"/>
            <a:ext cx="2448272" cy="6294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画面</a:t>
            </a:r>
            <a:r>
              <a:rPr lang="ja-JP" altLang="en-US" dirty="0"/>
              <a:t>の端で</a:t>
            </a:r>
            <a:r>
              <a:rPr lang="ja-JP" altLang="en-US" dirty="0" smtClean="0"/>
              <a:t>はねかえる</a:t>
            </a:r>
            <a:r>
              <a:rPr lang="en-US" altLang="ja-JP" dirty="0" smtClean="0"/>
              <a:t/>
            </a:r>
            <a:br>
              <a:rPr lang="en-US" altLang="ja-JP" dirty="0" smtClean="0"/>
            </a:br>
            <a:r>
              <a:rPr lang="ja-JP" altLang="en-US" dirty="0" smtClean="0"/>
              <a:t>ようにしてみよう</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492896"/>
            <a:ext cx="6480810" cy="3860482"/>
          </a:xfrm>
        </p:spPr>
      </p:pic>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10</a:t>
            </a:fld>
            <a:endParaRPr kumimoji="1" lang="ja-JP" altLang="en-US"/>
          </a:p>
        </p:txBody>
      </p:sp>
      <p:sp>
        <p:nvSpPr>
          <p:cNvPr id="7" name="コンテンツ プレースホルダー 2"/>
          <p:cNvSpPr txBox="1">
            <a:spLocks/>
          </p:cNvSpPr>
          <p:nvPr/>
        </p:nvSpPr>
        <p:spPr>
          <a:xfrm>
            <a:off x="971600" y="1520788"/>
            <a:ext cx="7272808" cy="972108"/>
          </a:xfrm>
          <a:prstGeom prst="rect">
            <a:avLst/>
          </a:prstGeom>
        </p:spPr>
        <p:txBody>
          <a:bodyPr vert="horz" lIns="91440" tIns="45720" rIns="91440" bIns="45720" rtlCol="0">
            <a:noAutofit/>
          </a:bodyPr>
          <a:lstStyle/>
          <a:p>
            <a:pPr>
              <a:spcBef>
                <a:spcPct val="20000"/>
              </a:spcBef>
            </a:pPr>
            <a:r>
              <a:rPr lang="ja-JP" altLang="en-US" dirty="0"/>
              <a:t>勝手</a:t>
            </a:r>
            <a:r>
              <a:rPr lang="ja-JP" altLang="en-US" dirty="0" smtClean="0"/>
              <a:t>に</a:t>
            </a:r>
            <a:r>
              <a:rPr lang="ja-JP" altLang="en-US" dirty="0"/>
              <a:t>ネコ</a:t>
            </a:r>
            <a:r>
              <a:rPr lang="ja-JP" altLang="en-US" dirty="0" smtClean="0"/>
              <a:t>が</a:t>
            </a:r>
            <a:r>
              <a:rPr lang="ja-JP" altLang="en-US" dirty="0"/>
              <a:t>うごくようになったものの</a:t>
            </a:r>
            <a:r>
              <a:rPr lang="ja-JP" altLang="en-US" dirty="0" smtClean="0"/>
              <a:t>、画面の端に来ると止まってしまいます。「もし端に着いたら、跳ね返る」ブロックを使うと画面の中をいったりきたりし始めます。</a:t>
            </a:r>
            <a:endParaRPr lang="en-US" altLang="ja-JP" dirty="0" smtClean="0"/>
          </a:p>
        </p:txBody>
      </p:sp>
      <p:sp>
        <p:nvSpPr>
          <p:cNvPr id="8" name="角丸四角形吹き出し 7"/>
          <p:cNvSpPr/>
          <p:nvPr/>
        </p:nvSpPr>
        <p:spPr>
          <a:xfrm>
            <a:off x="5724128" y="5229200"/>
            <a:ext cx="2232248" cy="1008112"/>
          </a:xfrm>
          <a:prstGeom prst="wedgeRoundRectCallout">
            <a:avLst>
              <a:gd name="adj1" fmla="val 342"/>
              <a:gd name="adj2" fmla="val -13036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a:t>
            </a:r>
            <a:r>
              <a:rPr lang="en-US" altLang="ja-JP" dirty="0" smtClean="0"/>
              <a:t>10</a:t>
            </a:r>
            <a:r>
              <a:rPr lang="ja-JP" altLang="en-US" dirty="0" smtClean="0"/>
              <a:t>歩動かす」ブロックのあとに入れる。</a:t>
            </a:r>
            <a:endParaRPr lang="en-US" altLang="ja-JP" dirty="0" smtClean="0"/>
          </a:p>
        </p:txBody>
      </p:sp>
    </p:spTree>
    <p:extLst>
      <p:ext uri="{BB962C8B-B14F-4D97-AF65-F5344CB8AC3E}">
        <p14:creationId xmlns:p14="http://schemas.microsoft.com/office/powerpoint/2010/main" val="1180608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249" y="3873606"/>
            <a:ext cx="2677468" cy="1127012"/>
          </a:xfrm>
          <a:prstGeom prst="rect">
            <a:avLst/>
          </a:prstGeom>
        </p:spPr>
      </p:pic>
      <p:sp>
        <p:nvSpPr>
          <p:cNvPr id="2" name="タイトル 1"/>
          <p:cNvSpPr>
            <a:spLocks noGrp="1"/>
          </p:cNvSpPr>
          <p:nvPr>
            <p:ph type="title"/>
          </p:nvPr>
        </p:nvSpPr>
        <p:spPr/>
        <p:txBody>
          <a:bodyPr>
            <a:normAutofit fontScale="90000"/>
          </a:bodyPr>
          <a:lstStyle/>
          <a:p>
            <a:r>
              <a:rPr lang="ja-JP" altLang="en-US" dirty="0" smtClean="0"/>
              <a:t>さかさま</a:t>
            </a:r>
            <a:r>
              <a:rPr lang="ja-JP" altLang="en-US" dirty="0"/>
              <a:t>にならないようにして</a:t>
            </a:r>
            <a:r>
              <a:rPr lang="ja-JP" altLang="en-US" dirty="0" smtClean="0"/>
              <a:t>みよう</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11</a:t>
            </a:fld>
            <a:endParaRPr kumimoji="1" lang="ja-JP" altLang="en-US"/>
          </a:p>
        </p:txBody>
      </p:sp>
      <p:pic>
        <p:nvPicPr>
          <p:cNvPr id="10" name="コンテンツ プレースホルダー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8537" y="1616143"/>
            <a:ext cx="2771775" cy="2005965"/>
          </a:xfr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356992"/>
            <a:ext cx="2592288" cy="2728724"/>
          </a:xfrm>
          <a:prstGeom prst="rect">
            <a:avLst/>
          </a:prstGeom>
        </p:spPr>
      </p:pic>
      <p:sp>
        <p:nvSpPr>
          <p:cNvPr id="13" name="コンテンツ プレースホルダー 2"/>
          <p:cNvSpPr txBox="1">
            <a:spLocks/>
          </p:cNvSpPr>
          <p:nvPr/>
        </p:nvSpPr>
        <p:spPr>
          <a:xfrm>
            <a:off x="971600" y="1339638"/>
            <a:ext cx="2880320" cy="1945345"/>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画面の端でネコが戻ってくるようになりましたが、途中でさかさまになってしまいます。</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これを直してみましょう。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角丸四角形 13"/>
          <p:cNvSpPr/>
          <p:nvPr/>
        </p:nvSpPr>
        <p:spPr>
          <a:xfrm>
            <a:off x="4211960" y="1340768"/>
            <a:ext cx="4176464" cy="489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687192" y="5157192"/>
            <a:ext cx="2232248" cy="1008112"/>
          </a:xfrm>
          <a:prstGeom prst="wedgeRoundRectCallout">
            <a:avLst>
              <a:gd name="adj1" fmla="val -9660"/>
              <a:gd name="adj2" fmla="val -9767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回転の種類で真ん中を選ぶ。</a:t>
            </a:r>
            <a:endParaRPr lang="en-US" altLang="ja-JP" dirty="0" smtClean="0"/>
          </a:p>
        </p:txBody>
      </p:sp>
      <p:sp>
        <p:nvSpPr>
          <p:cNvPr id="16" name="角丸四角形吹き出し 15"/>
          <p:cNvSpPr/>
          <p:nvPr/>
        </p:nvSpPr>
        <p:spPr>
          <a:xfrm>
            <a:off x="5004048" y="2355074"/>
            <a:ext cx="2232248" cy="1008112"/>
          </a:xfrm>
          <a:prstGeom prst="wedgeRoundRectCallout">
            <a:avLst>
              <a:gd name="adj1" fmla="val -40621"/>
              <a:gd name="adj2" fmla="val -8712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ネコのスプライトの左上をクリックする。</a:t>
            </a:r>
            <a:endParaRPr lang="en-US" altLang="ja-JP" dirty="0" smtClean="0"/>
          </a:p>
        </p:txBody>
      </p:sp>
      <p:sp>
        <p:nvSpPr>
          <p:cNvPr id="17" name="円/楕円 16"/>
          <p:cNvSpPr/>
          <p:nvPr/>
        </p:nvSpPr>
        <p:spPr>
          <a:xfrm>
            <a:off x="4932040" y="1700808"/>
            <a:ext cx="288032"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496295" y="4365104"/>
            <a:ext cx="288032" cy="21602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187624" y="5476582"/>
            <a:ext cx="2304256" cy="369332"/>
          </a:xfrm>
          <a:prstGeom prst="rect">
            <a:avLst/>
          </a:prstGeom>
          <a:noFill/>
        </p:spPr>
        <p:txBody>
          <a:bodyPr wrap="square" rtlCol="0">
            <a:spAutoFit/>
          </a:bodyPr>
          <a:lstStyle/>
          <a:p>
            <a:r>
              <a:rPr kumimoji="1" lang="ja-JP" altLang="en-US" dirty="0" smtClean="0"/>
              <a:t>なぜかさかさま</a:t>
            </a:r>
            <a:r>
              <a:rPr kumimoji="1" lang="ja-JP" altLang="en-US" dirty="0" err="1" smtClean="0"/>
              <a:t>、、、。</a:t>
            </a:r>
            <a:endParaRPr kumimoji="1" lang="ja-JP" altLang="en-US" dirty="0"/>
          </a:p>
        </p:txBody>
      </p:sp>
    </p:spTree>
    <p:extLst>
      <p:ext uri="{BB962C8B-B14F-4D97-AF65-F5344CB8AC3E}">
        <p14:creationId xmlns:p14="http://schemas.microsoft.com/office/powerpoint/2010/main" val="4173026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ネコ</a:t>
            </a:r>
            <a:r>
              <a:rPr lang="ja-JP" altLang="en-US" dirty="0" smtClean="0"/>
              <a:t>を歩かせよう</a:t>
            </a:r>
            <a:endParaRPr kumimoji="1" lang="ja-JP" altLang="en-US" dirty="0"/>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l="60175" r="721"/>
          <a:stretch/>
        </p:blipFill>
        <p:spPr>
          <a:xfrm>
            <a:off x="1331640" y="2650251"/>
            <a:ext cx="1872000" cy="3500438"/>
          </a:xfrm>
        </p:spPr>
      </p:pic>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12</a:t>
            </a:fld>
            <a:endParaRPr kumimoji="1" lang="ja-JP" altLang="en-US"/>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44716" r="626"/>
          <a:stretch/>
        </p:blipFill>
        <p:spPr>
          <a:xfrm>
            <a:off x="5048923" y="2721484"/>
            <a:ext cx="3024336" cy="3287240"/>
          </a:xfrm>
          <a:prstGeom prst="rect">
            <a:avLst/>
          </a:prstGeom>
        </p:spPr>
      </p:pic>
      <p:sp>
        <p:nvSpPr>
          <p:cNvPr id="8" name="コンテンツ プレースホルダー 2"/>
          <p:cNvSpPr txBox="1">
            <a:spLocks/>
          </p:cNvSpPr>
          <p:nvPr/>
        </p:nvSpPr>
        <p:spPr>
          <a:xfrm>
            <a:off x="971600" y="1339639"/>
            <a:ext cx="7272808" cy="972108"/>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次はネコが足を動かして歩いてみえるようにしてみましょう。２つのコスチュームを切り替えながら表示すると、歩いているように見えます。</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角丸四角形 9"/>
          <p:cNvSpPr/>
          <p:nvPr/>
        </p:nvSpPr>
        <p:spPr>
          <a:xfrm>
            <a:off x="611560" y="2492896"/>
            <a:ext cx="8064896" cy="3744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1115616" y="5607716"/>
            <a:ext cx="2448272" cy="785675"/>
          </a:xfrm>
          <a:prstGeom prst="wedgeRoundRectCallout">
            <a:avLst>
              <a:gd name="adj1" fmla="val -19341"/>
              <a:gd name="adj2" fmla="val -9794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smtClean="0"/>
              <a:t>コスチュームが２種類あることを確認する。</a:t>
            </a:r>
            <a:endParaRPr lang="en-US" altLang="ja-JP" dirty="0" smtClean="0"/>
          </a:p>
        </p:txBody>
      </p:sp>
      <p:sp>
        <p:nvSpPr>
          <p:cNvPr id="13" name="角丸四角形吹き出し 12"/>
          <p:cNvSpPr/>
          <p:nvPr/>
        </p:nvSpPr>
        <p:spPr>
          <a:xfrm>
            <a:off x="6259931" y="5214878"/>
            <a:ext cx="2448272" cy="1178513"/>
          </a:xfrm>
          <a:prstGeom prst="wedgeRoundRectCallout">
            <a:avLst>
              <a:gd name="adj1" fmla="val -19775"/>
              <a:gd name="adj2" fmla="val -50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smtClean="0"/>
              <a:t>「次のコスチュームにする」、「</a:t>
            </a:r>
            <a:r>
              <a:rPr lang="en-US" altLang="ja-JP" dirty="0" smtClean="0"/>
              <a:t>1</a:t>
            </a:r>
            <a:r>
              <a:rPr lang="ja-JP" altLang="en-US" dirty="0" smtClean="0"/>
              <a:t>秒待つ」の２つのブロックを付け加える。</a:t>
            </a:r>
            <a:endParaRPr lang="en-US" altLang="ja-JP" dirty="0" smtClean="0"/>
          </a:p>
        </p:txBody>
      </p:sp>
      <p:sp>
        <p:nvSpPr>
          <p:cNvPr id="14" name="正方形/長方形 13"/>
          <p:cNvSpPr/>
          <p:nvPr/>
        </p:nvSpPr>
        <p:spPr>
          <a:xfrm>
            <a:off x="7020272" y="4221088"/>
            <a:ext cx="792088"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7020273" y="4581128"/>
            <a:ext cx="360039"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矢印コネクタ 16"/>
          <p:cNvCxnSpPr/>
          <p:nvPr/>
        </p:nvCxnSpPr>
        <p:spPr>
          <a:xfrm flipV="1">
            <a:off x="6561091" y="4725144"/>
            <a:ext cx="459182" cy="489734"/>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cxnSp>
        <p:nvCxnSpPr>
          <p:cNvPr id="19" name="直線矢印コネクタ 18"/>
          <p:cNvCxnSpPr>
            <a:endCxn id="14" idx="1"/>
          </p:cNvCxnSpPr>
          <p:nvPr/>
        </p:nvCxnSpPr>
        <p:spPr>
          <a:xfrm flipV="1">
            <a:off x="6561091" y="4293096"/>
            <a:ext cx="459181" cy="921782"/>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33387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ネコ</a:t>
            </a:r>
            <a:r>
              <a:rPr lang="ja-JP" altLang="en-US" dirty="0"/>
              <a:t>以外のキャラクターにして</a:t>
            </a:r>
            <a:r>
              <a:rPr lang="ja-JP" altLang="en-US" dirty="0" smtClean="0"/>
              <a:t>みよう</a:t>
            </a:r>
            <a:endParaRPr kumimoji="1" lang="ja-JP" altLang="en-US" dirty="0"/>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l="-3" r="934"/>
          <a:stretch/>
        </p:blipFill>
        <p:spPr>
          <a:xfrm>
            <a:off x="1008032" y="2564904"/>
            <a:ext cx="3852000" cy="1006042"/>
          </a:xfrm>
        </p:spPr>
      </p:pic>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13</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005064"/>
            <a:ext cx="3012643" cy="1673691"/>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005064"/>
            <a:ext cx="2088232" cy="17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コンテンツ プレースホルダー 2"/>
          <p:cNvSpPr txBox="1">
            <a:spLocks/>
          </p:cNvSpPr>
          <p:nvPr/>
        </p:nvSpPr>
        <p:spPr>
          <a:xfrm>
            <a:off x="971600" y="1339639"/>
            <a:ext cx="7272808" cy="972108"/>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ネコ以外のキャラクターを追加してみましょう。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やり方はいくつかあります。</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角丸四角形 10"/>
          <p:cNvSpPr/>
          <p:nvPr/>
        </p:nvSpPr>
        <p:spPr>
          <a:xfrm>
            <a:off x="611560" y="2311747"/>
            <a:ext cx="8064896" cy="39255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7" idx="0"/>
          </p:cNvCxnSpPr>
          <p:nvPr/>
        </p:nvCxnSpPr>
        <p:spPr>
          <a:xfrm flipH="1">
            <a:off x="2549930" y="2852936"/>
            <a:ext cx="1506321" cy="1152128"/>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cxnSp>
        <p:nvCxnSpPr>
          <p:cNvPr id="14" name="直線矢印コネクタ 13"/>
          <p:cNvCxnSpPr/>
          <p:nvPr/>
        </p:nvCxnSpPr>
        <p:spPr>
          <a:xfrm>
            <a:off x="4427984" y="2852936"/>
            <a:ext cx="2484276" cy="1152128"/>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
        <p:nvSpPr>
          <p:cNvPr id="18" name="円/楕円 17"/>
          <p:cNvSpPr/>
          <p:nvPr/>
        </p:nvSpPr>
        <p:spPr>
          <a:xfrm>
            <a:off x="3984243" y="2564904"/>
            <a:ext cx="227717"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200267" y="2564904"/>
            <a:ext cx="227717"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43608" y="5661248"/>
            <a:ext cx="3012643" cy="584775"/>
          </a:xfrm>
          <a:prstGeom prst="rect">
            <a:avLst/>
          </a:prstGeom>
          <a:noFill/>
        </p:spPr>
        <p:txBody>
          <a:bodyPr wrap="square" rtlCol="0">
            <a:spAutoFit/>
          </a:bodyPr>
          <a:lstStyle/>
          <a:p>
            <a:r>
              <a:rPr kumimoji="1" lang="ja-JP" altLang="en-US" sz="1600" dirty="0" smtClean="0"/>
              <a:t>①ライブラリーから好きなキャラクターを選びます。</a:t>
            </a:r>
            <a:endParaRPr kumimoji="1" lang="ja-JP" altLang="en-US" sz="1600" dirty="0"/>
          </a:p>
        </p:txBody>
      </p:sp>
      <p:sp>
        <p:nvSpPr>
          <p:cNvPr id="21" name="テキスト ボックス 20"/>
          <p:cNvSpPr txBox="1"/>
          <p:nvPr/>
        </p:nvSpPr>
        <p:spPr>
          <a:xfrm>
            <a:off x="5580113" y="5669672"/>
            <a:ext cx="2808312" cy="584775"/>
          </a:xfrm>
          <a:prstGeom prst="rect">
            <a:avLst/>
          </a:prstGeom>
          <a:noFill/>
        </p:spPr>
        <p:txBody>
          <a:bodyPr wrap="square" rtlCol="0">
            <a:spAutoFit/>
          </a:bodyPr>
          <a:lstStyle/>
          <a:p>
            <a:r>
              <a:rPr lang="ja-JP" altLang="en-US" sz="1600" dirty="0" smtClean="0"/>
              <a:t>②自由に描いて、自分だけのキャラクターを作ります。</a:t>
            </a:r>
            <a:endParaRPr kumimoji="1" lang="ja-JP" altLang="en-US" sz="1600" dirty="0"/>
          </a:p>
        </p:txBody>
      </p:sp>
    </p:spTree>
    <p:extLst>
      <p:ext uri="{BB962C8B-B14F-4D97-AF65-F5344CB8AC3E}">
        <p14:creationId xmlns:p14="http://schemas.microsoft.com/office/powerpoint/2010/main" val="400114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背景</a:t>
            </a:r>
            <a:r>
              <a:rPr lang="ja-JP" altLang="en-US" dirty="0"/>
              <a:t>を変えて</a:t>
            </a:r>
            <a:r>
              <a:rPr lang="ja-JP" altLang="en-US" dirty="0" smtClean="0"/>
              <a:t>みよう</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198" y="2311686"/>
            <a:ext cx="981075" cy="1685925"/>
          </a:xfrm>
        </p:spPr>
      </p:pic>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14</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836" y="2446770"/>
            <a:ext cx="2667593" cy="1486286"/>
          </a:xfrm>
          <a:prstGeom prst="rect">
            <a:avLst/>
          </a:prstGeom>
        </p:spPr>
      </p:pic>
      <p:sp>
        <p:nvSpPr>
          <p:cNvPr id="10" name="コンテンツ プレースホルダー 2"/>
          <p:cNvSpPr txBox="1">
            <a:spLocks/>
          </p:cNvSpPr>
          <p:nvPr/>
        </p:nvSpPr>
        <p:spPr>
          <a:xfrm>
            <a:off x="971600" y="1339639"/>
            <a:ext cx="7272808" cy="972108"/>
          </a:xfrm>
          <a:prstGeom prst="rect">
            <a:avLst/>
          </a:prstGeom>
        </p:spPr>
        <p:txBody>
          <a:bodyPr vert="horz" lIns="91440" tIns="45720" rIns="91440" bIns="45720" rtlCol="0">
            <a:noAutofit/>
          </a:bodyPr>
          <a:lstStyle/>
          <a:p>
            <a:pPr>
              <a:spcBef>
                <a:spcPct val="20000"/>
              </a:spcBef>
            </a:pPr>
            <a:r>
              <a:rPr lang="ja-JP" altLang="en-US" sz="2000" dirty="0" smtClean="0"/>
              <a:t>背景がまっしろなままでは見た目がさびしいですね。スプライトエリアの「新しい背景」から背景を入れてみましょう。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578269"/>
            <a:ext cx="180653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角丸四角形 13"/>
          <p:cNvSpPr/>
          <p:nvPr/>
        </p:nvSpPr>
        <p:spPr>
          <a:xfrm>
            <a:off x="611560" y="2132857"/>
            <a:ext cx="8064896" cy="4104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a:endCxn id="7" idx="1"/>
          </p:cNvCxnSpPr>
          <p:nvPr/>
        </p:nvCxnSpPr>
        <p:spPr>
          <a:xfrm flipV="1">
            <a:off x="1446538" y="3189913"/>
            <a:ext cx="1749298" cy="455111"/>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cxnSp>
        <p:nvCxnSpPr>
          <p:cNvPr id="16" name="直線矢印コネクタ 15"/>
          <p:cNvCxnSpPr>
            <a:endCxn id="13" idx="1"/>
          </p:cNvCxnSpPr>
          <p:nvPr/>
        </p:nvCxnSpPr>
        <p:spPr>
          <a:xfrm>
            <a:off x="1703373" y="3984203"/>
            <a:ext cx="1500475" cy="1350150"/>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
        <p:nvSpPr>
          <p:cNvPr id="17" name="円/楕円 16"/>
          <p:cNvSpPr/>
          <p:nvPr/>
        </p:nvSpPr>
        <p:spPr>
          <a:xfrm>
            <a:off x="1350240" y="3645024"/>
            <a:ext cx="192597"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542838" y="3645024"/>
            <a:ext cx="160535" cy="28803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071017" y="2503377"/>
            <a:ext cx="2448272" cy="584775"/>
          </a:xfrm>
          <a:prstGeom prst="rect">
            <a:avLst/>
          </a:prstGeom>
          <a:noFill/>
        </p:spPr>
        <p:txBody>
          <a:bodyPr wrap="square" rtlCol="0">
            <a:spAutoFit/>
          </a:bodyPr>
          <a:lstStyle/>
          <a:p>
            <a:r>
              <a:rPr kumimoji="1" lang="ja-JP" altLang="en-US" sz="1600" dirty="0" smtClean="0"/>
              <a:t>①ライブラリーから好きなキャラクターを選びます。</a:t>
            </a:r>
            <a:endParaRPr kumimoji="1" lang="ja-JP" altLang="en-US" sz="1600" dirty="0"/>
          </a:p>
        </p:txBody>
      </p:sp>
      <p:sp>
        <p:nvSpPr>
          <p:cNvPr id="20" name="テキスト ボックス 19"/>
          <p:cNvSpPr txBox="1"/>
          <p:nvPr/>
        </p:nvSpPr>
        <p:spPr>
          <a:xfrm>
            <a:off x="5890997" y="5041965"/>
            <a:ext cx="2808312" cy="584775"/>
          </a:xfrm>
          <a:prstGeom prst="rect">
            <a:avLst/>
          </a:prstGeom>
          <a:noFill/>
        </p:spPr>
        <p:txBody>
          <a:bodyPr wrap="square" rtlCol="0">
            <a:spAutoFit/>
          </a:bodyPr>
          <a:lstStyle/>
          <a:p>
            <a:r>
              <a:rPr lang="ja-JP" altLang="en-US" sz="1600" dirty="0" smtClean="0"/>
              <a:t>②自由に描いて、自分だけのキャラクターを作ります。</a:t>
            </a:r>
            <a:endParaRPr kumimoji="1" lang="ja-JP" altLang="en-US" sz="1600" dirty="0"/>
          </a:p>
        </p:txBody>
      </p:sp>
    </p:spTree>
    <p:extLst>
      <p:ext uri="{BB962C8B-B14F-4D97-AF65-F5344CB8AC3E}">
        <p14:creationId xmlns:p14="http://schemas.microsoft.com/office/powerpoint/2010/main" val="328245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作品</a:t>
            </a:r>
            <a:r>
              <a:rPr lang="ja-JP" altLang="en-US" dirty="0"/>
              <a:t>をほぞんしよう</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924944"/>
            <a:ext cx="4666258" cy="2736304"/>
          </a:xfrm>
        </p:spPr>
      </p:pic>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15</a:t>
            </a:fld>
            <a:endParaRPr kumimoji="1" lang="ja-JP" altLang="en-US"/>
          </a:p>
        </p:txBody>
      </p:sp>
      <p:sp>
        <p:nvSpPr>
          <p:cNvPr id="7" name="コンテンツ プレースホルダー 2"/>
          <p:cNvSpPr txBox="1">
            <a:spLocks/>
          </p:cNvSpPr>
          <p:nvPr/>
        </p:nvSpPr>
        <p:spPr>
          <a:xfrm>
            <a:off x="971600" y="1484784"/>
            <a:ext cx="7272808" cy="1440160"/>
          </a:xfrm>
          <a:prstGeom prst="rect">
            <a:avLst/>
          </a:prstGeom>
        </p:spPr>
        <p:txBody>
          <a:bodyPr vert="horz" lIns="91440" tIns="45720" rIns="91440" bIns="45720" rtlCol="0">
            <a:noAutofit/>
          </a:bodyPr>
          <a:lstStyle/>
          <a:p>
            <a:pPr>
              <a:spcBef>
                <a:spcPct val="20000"/>
              </a:spcBef>
            </a:pP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Web</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版のスクラッチではプログラムは自動的に保存されます。とはいえ急にネットやパソコンが壊れる事故があるかもしれません。</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ある程度作品作りが進んだら、右上の「直ちに保存」をクリックしてプログラムを保存するようにしましょう。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円/楕円 7"/>
          <p:cNvSpPr/>
          <p:nvPr/>
        </p:nvSpPr>
        <p:spPr>
          <a:xfrm>
            <a:off x="4139952" y="3356992"/>
            <a:ext cx="1152128"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687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en-US" altLang="ja-JP" dirty="0" smtClean="0"/>
              <a:t>Scratch</a:t>
            </a:r>
            <a:r>
              <a:rPr lang="ja-JP" altLang="en-US" dirty="0" smtClean="0"/>
              <a:t>（スクラッチ）って？</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2</a:t>
            </a:fld>
            <a:endParaRPr kumimoji="1" lang="ja-JP" altLang="en-US"/>
          </a:p>
        </p:txBody>
      </p:sp>
      <p:sp>
        <p:nvSpPr>
          <p:cNvPr id="6" name="フッター プレースホルダ 4"/>
          <p:cNvSpPr>
            <a:spLocks noGrp="1"/>
          </p:cNvSpPr>
          <p:nvPr>
            <p:ph type="ftr" sz="quarter" idx="11"/>
          </p:nvPr>
        </p:nvSpPr>
        <p:spPr>
          <a:xfrm>
            <a:off x="3124200" y="6356350"/>
            <a:ext cx="2895600" cy="365125"/>
          </a:xfrm>
        </p:spPr>
        <p:txBody>
          <a:bodyPr/>
          <a:lstStyle/>
          <a:p>
            <a:r>
              <a:rPr kumimoji="1" lang="en-US" altLang="ja-JP" dirty="0" smtClean="0"/>
              <a:t>ver.0.0.1</a:t>
            </a:r>
            <a:endParaRPr kumimoji="1" lang="ja-JP" altLang="en-US" dirty="0"/>
          </a:p>
        </p:txBody>
      </p:sp>
      <p:sp>
        <p:nvSpPr>
          <p:cNvPr id="8" name="コンテンツ プレースホルダー 2"/>
          <p:cNvSpPr txBox="1">
            <a:spLocks/>
          </p:cNvSpPr>
          <p:nvPr/>
        </p:nvSpPr>
        <p:spPr>
          <a:xfrm>
            <a:off x="288032" y="1080120"/>
            <a:ext cx="9108504" cy="2420888"/>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プログラミング言語。</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ja-JP" altLang="en-US" sz="2800" dirty="0" smtClean="0"/>
              <a:t>アメリカの「マサチューセッツ工科大学」生まれ。</a:t>
            </a:r>
            <a:endParaRPr lang="en-US" altLang="ja-JP" sz="2800" dirty="0" smtClean="0"/>
          </a:p>
          <a:p>
            <a:pPr marL="342900" indent="-342900">
              <a:spcBef>
                <a:spcPct val="20000"/>
              </a:spcBef>
              <a:buFont typeface="Arial" pitchFamily="34" charset="0"/>
              <a:buChar char="•"/>
            </a:pPr>
            <a:r>
              <a:rPr lang="ja-JP" altLang="en-US" sz="2800" dirty="0" smtClean="0"/>
              <a:t>ブロックを組立てるように、プログラミングできる。</a:t>
            </a:r>
            <a:endParaRPr lang="en-US" altLang="ja-JP" sz="2800" dirty="0" smtClean="0"/>
          </a:p>
          <a:p>
            <a:pPr marL="342900" indent="-342900">
              <a:spcBef>
                <a:spcPct val="20000"/>
              </a:spcBef>
              <a:buFont typeface="Arial" pitchFamily="34" charset="0"/>
              <a:buChar cha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世界中の人のプログラムを見たり見てもらったりでき</a:t>
            </a:r>
            <a:r>
              <a:rPr lang="ja-JP" altLang="en-US" sz="2800" dirty="0" smtClean="0"/>
              <a:t>る</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角丸四角形 8"/>
          <p:cNvSpPr/>
          <p:nvPr/>
        </p:nvSpPr>
        <p:spPr>
          <a:xfrm>
            <a:off x="107504" y="980728"/>
            <a:ext cx="8964488" cy="230425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60232" y="6300028"/>
            <a:ext cx="1558375" cy="369332"/>
          </a:xfrm>
          <a:prstGeom prst="rect">
            <a:avLst/>
          </a:prstGeom>
          <a:noFill/>
        </p:spPr>
        <p:txBody>
          <a:bodyPr wrap="none" rtlCol="0">
            <a:spAutoFit/>
          </a:bodyPr>
          <a:lstStyle/>
          <a:p>
            <a:r>
              <a:rPr kumimoji="1" lang="en-US" altLang="ja-JP" i="1" u="sng" dirty="0" smtClean="0"/>
              <a:t>Scratch</a:t>
            </a:r>
            <a:r>
              <a:rPr kumimoji="1" lang="ja-JP" altLang="en-US" i="1" u="sng" dirty="0" smtClean="0"/>
              <a:t>の画面</a:t>
            </a:r>
            <a:endParaRPr kumimoji="1" lang="ja-JP" altLang="en-US" i="1" u="sng"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752" y="3501008"/>
            <a:ext cx="4623064" cy="288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58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lang="en-US" altLang="ja-JP" dirty="0" smtClean="0"/>
              <a:t>Scratch</a:t>
            </a:r>
            <a:r>
              <a:rPr lang="ja-JP" altLang="en-US" dirty="0" smtClean="0"/>
              <a:t>で、何ができるの？</a:t>
            </a:r>
            <a:endParaRPr kumimoji="1" lang="ja-JP" altLang="en-US" dirty="0"/>
          </a:p>
        </p:txBody>
      </p:sp>
      <p:sp>
        <p:nvSpPr>
          <p:cNvPr id="29" name="コンテンツ プレースホルダー 2"/>
          <p:cNvSpPr txBox="1">
            <a:spLocks/>
          </p:cNvSpPr>
          <p:nvPr/>
        </p:nvSpPr>
        <p:spPr>
          <a:xfrm>
            <a:off x="323528" y="1124744"/>
            <a:ext cx="8640960" cy="1944216"/>
          </a:xfrm>
          <a:prstGeom prst="rect">
            <a:avLst/>
          </a:prstGeom>
        </p:spPr>
        <p:txBody>
          <a:bodyPr vert="horz" lIns="91440" tIns="45720" rIns="91440" bIns="45720" rtlCol="0">
            <a:noAutofit/>
          </a:bodyPr>
          <a:lstStyle/>
          <a:p>
            <a:pPr>
              <a:spcBef>
                <a:spcPct val="20000"/>
              </a:spcBef>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スクラッチをつかうとゲームや物語を作ったり、音楽を演奏したり様々なことができます。</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pPr>
            <a:r>
              <a:rPr lang="ja-JP" altLang="en-US" sz="2800" dirty="0" smtClean="0"/>
              <a:t>ほかの人がスクラッチで作った作品がネット上にたくさんあり、自由にみることができます。</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359292"/>
            <a:ext cx="3672408" cy="2734004"/>
          </a:xfrm>
          <a:prstGeom prst="rect">
            <a:avLst/>
          </a:prstGeom>
        </p:spPr>
      </p:pic>
      <p:sp>
        <p:nvSpPr>
          <p:cNvPr id="5" name="テキスト ボックス 4"/>
          <p:cNvSpPr txBox="1"/>
          <p:nvPr/>
        </p:nvSpPr>
        <p:spPr>
          <a:xfrm>
            <a:off x="395536" y="3439966"/>
            <a:ext cx="3744416" cy="2308324"/>
          </a:xfrm>
          <a:prstGeom prst="rect">
            <a:avLst/>
          </a:prstGeom>
          <a:solidFill>
            <a:schemeClr val="accent6">
              <a:lumMod val="40000"/>
              <a:lumOff val="60000"/>
            </a:schemeClr>
          </a:solidFill>
          <a:ln>
            <a:solidFill>
              <a:schemeClr val="tx1"/>
            </a:solidFill>
          </a:ln>
        </p:spPr>
        <p:txBody>
          <a:bodyPr wrap="square" rtlCol="0">
            <a:spAutoFit/>
          </a:bodyPr>
          <a:lstStyle/>
          <a:p>
            <a:r>
              <a:rPr lang="ja-JP" altLang="en-US" dirty="0" smtClean="0"/>
              <a:t>ブラウザで「</a:t>
            </a:r>
            <a:r>
              <a:rPr lang="en-US" altLang="ja-JP" dirty="0">
                <a:hlinkClick r:id="rId4"/>
              </a:rPr>
              <a:t>https://scratch.mit.edu/</a:t>
            </a:r>
            <a:r>
              <a:rPr lang="ja-JP" altLang="en-US" dirty="0" smtClean="0"/>
              <a:t>」にアクセスし、下のようなキャラクターをクリック。</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83" y="4335148"/>
            <a:ext cx="1389361" cy="968544"/>
          </a:xfrm>
          <a:prstGeom prst="rect">
            <a:avLst/>
          </a:prstGeom>
        </p:spPr>
      </p:pic>
      <p:sp>
        <p:nvSpPr>
          <p:cNvPr id="7" name="右矢印 6"/>
          <p:cNvSpPr/>
          <p:nvPr/>
        </p:nvSpPr>
        <p:spPr>
          <a:xfrm>
            <a:off x="4355976" y="4460530"/>
            <a:ext cx="504056" cy="35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scratch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941168"/>
            <a:ext cx="2232248" cy="1029153"/>
          </a:xfrm>
          <a:prstGeom prst="rect">
            <a:avLst/>
          </a:prstGeom>
        </p:spPr>
      </p:pic>
      <p:pic>
        <p:nvPicPr>
          <p:cNvPr id="6" name="図 5" descr="Scratch1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924944"/>
            <a:ext cx="2808312" cy="1759943"/>
          </a:xfrm>
          <a:prstGeom prst="rect">
            <a:avLst/>
          </a:prstGeom>
        </p:spPr>
      </p:pic>
      <p:sp>
        <p:nvSpPr>
          <p:cNvPr id="2" name="タイトル 1"/>
          <p:cNvSpPr>
            <a:spLocks noGrp="1"/>
          </p:cNvSpPr>
          <p:nvPr>
            <p:ph type="title"/>
          </p:nvPr>
        </p:nvSpPr>
        <p:spPr/>
        <p:txBody>
          <a:bodyPr/>
          <a:lstStyle/>
          <a:p>
            <a:r>
              <a:rPr kumimoji="1" lang="ja-JP" altLang="en-US" dirty="0" smtClean="0"/>
              <a:t>アカウントの登録</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4</a:t>
            </a:fld>
            <a:endParaRPr kumimoji="1" lang="ja-JP" altLang="en-US"/>
          </a:p>
        </p:txBody>
      </p:sp>
      <p:sp>
        <p:nvSpPr>
          <p:cNvPr id="7" name="角丸四角形 6"/>
          <p:cNvSpPr/>
          <p:nvPr/>
        </p:nvSpPr>
        <p:spPr>
          <a:xfrm>
            <a:off x="323528" y="1844824"/>
            <a:ext cx="4176464" cy="4392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539552" y="1993528"/>
            <a:ext cx="4104456" cy="1291456"/>
          </a:xfrm>
          <a:prstGeom prst="rect">
            <a:avLst/>
          </a:prstGeom>
        </p:spPr>
        <p:txBody>
          <a:bodyPr vert="horz" lIns="91440" tIns="45720" rIns="91440" bIns="45720" rtlCol="0">
            <a:noAutofit/>
          </a:bodyPr>
          <a:lstStyle/>
          <a:p>
            <a:pPr>
              <a:spcBef>
                <a:spcPct val="20000"/>
              </a:spcBef>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パソコンのブラウザで</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spcBef>
                <a:spcPct val="20000"/>
              </a:spcBef>
            </a:pP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http://scratch.mit.edu</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」を開いて</a:t>
            </a:r>
            <a:r>
              <a:rPr lang="ja-JP" altLang="en-US" sz="1600" noProof="0" dirty="0" smtClean="0">
                <a:latin typeface="メイリオ" panose="020B0604030504040204" pitchFamily="50" charset="-128"/>
                <a:ea typeface="メイリオ" panose="020B0604030504040204" pitchFamily="50" charset="-128"/>
                <a:cs typeface="メイリオ" panose="020B0604030504040204" pitchFamily="50" charset="-128"/>
              </a:rPr>
              <a:t>右</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上の「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Scratch</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に参加する」をクリックする。</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楕円 9"/>
          <p:cNvSpPr/>
          <p:nvPr/>
        </p:nvSpPr>
        <p:spPr>
          <a:xfrm>
            <a:off x="2843808" y="2916944"/>
            <a:ext cx="448912" cy="296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矢印 12"/>
          <p:cNvSpPr/>
          <p:nvPr/>
        </p:nvSpPr>
        <p:spPr>
          <a:xfrm rot="17598885">
            <a:off x="2563946" y="4936677"/>
            <a:ext cx="360040" cy="10387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203848" y="5445224"/>
            <a:ext cx="1080120" cy="369332"/>
          </a:xfrm>
          <a:prstGeom prst="rect">
            <a:avLst/>
          </a:prstGeom>
          <a:noFill/>
        </p:spPr>
        <p:txBody>
          <a:bodyPr wrap="square" rtlCol="0">
            <a:sp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ここ！</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flipH="1">
            <a:off x="1907704" y="3284984"/>
            <a:ext cx="1080120" cy="1656184"/>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
        <p:nvSpPr>
          <p:cNvPr id="18" name="コンテンツ プレースホルダー 2"/>
          <p:cNvSpPr txBox="1">
            <a:spLocks/>
          </p:cNvSpPr>
          <p:nvPr/>
        </p:nvSpPr>
        <p:spPr>
          <a:xfrm>
            <a:off x="4716016" y="1921520"/>
            <a:ext cx="4320480" cy="1291456"/>
          </a:xfrm>
          <a:prstGeom prst="rect">
            <a:avLst/>
          </a:prstGeom>
        </p:spPr>
        <p:txBody>
          <a:bodyPr vert="horz" lIns="91440" tIns="45720" rIns="91440" bIns="45720" rtlCol="0">
            <a:noAutofit/>
          </a:bodyPr>
          <a:lstStyle/>
          <a:p>
            <a:pPr>
              <a:spcBef>
                <a:spcPct val="20000"/>
              </a:spcBef>
            </a:pPr>
            <a:r>
              <a:rPr lang="ja-JP" altLang="en-US" sz="1600" noProof="0" dirty="0" smtClean="0">
                <a:latin typeface="メイリオ" panose="020B0604030504040204" pitchFamily="50" charset="-128"/>
                <a:ea typeface="メイリオ" panose="020B0604030504040204" pitchFamily="50" charset="-128"/>
                <a:cs typeface="メイリオ" panose="020B0604030504040204" pitchFamily="50" charset="-128"/>
              </a:rPr>
              <a:t>②続いてユーザー名、パスワード、誕生月、国名、メールアドレスの情報を入力します。</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0567" y="2484554"/>
            <a:ext cx="2195354" cy="166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角丸四角形 19"/>
          <p:cNvSpPr/>
          <p:nvPr/>
        </p:nvSpPr>
        <p:spPr>
          <a:xfrm>
            <a:off x="4644008" y="1844824"/>
            <a:ext cx="4248472" cy="2376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644008" y="4293096"/>
            <a:ext cx="4248472" cy="19442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187624" y="5085184"/>
            <a:ext cx="100526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4795284" y="4352435"/>
            <a:ext cx="3665148" cy="588733"/>
          </a:xfrm>
          <a:prstGeom prst="rect">
            <a:avLst/>
          </a:prstGeom>
        </p:spPr>
        <p:txBody>
          <a:bodyPr vert="horz" lIns="91440" tIns="45720" rIns="91440" bIns="45720" rtlCol="0">
            <a:noAutofit/>
          </a:bodyPr>
          <a:lstStyle/>
          <a:p>
            <a:pPr>
              <a:spcBef>
                <a:spcPct val="20000"/>
              </a:spcBef>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③最後に下のような画面が出てくれば登録完了です。</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コンテンツ プレースホルダー 2"/>
          <p:cNvSpPr txBox="1">
            <a:spLocks/>
          </p:cNvSpPr>
          <p:nvPr/>
        </p:nvSpPr>
        <p:spPr>
          <a:xfrm>
            <a:off x="827584" y="1177233"/>
            <a:ext cx="7416824" cy="811607"/>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ネット版のスクラッチを使うためには登録が必要です。下のやり方をみて登録してみましょう。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9" name="図 18" descr="scratch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4797152"/>
            <a:ext cx="1979712" cy="1320995"/>
          </a:xfrm>
          <a:prstGeom prst="rect">
            <a:avLst/>
          </a:prstGeom>
        </p:spPr>
      </p:pic>
    </p:spTree>
    <p:extLst>
      <p:ext uri="{BB962C8B-B14F-4D97-AF65-F5344CB8AC3E}">
        <p14:creationId xmlns:p14="http://schemas.microsoft.com/office/powerpoint/2010/main" val="189598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92" y="4708504"/>
            <a:ext cx="1876309" cy="86663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285256"/>
            <a:ext cx="3066910" cy="1890941"/>
          </a:xfrm>
          <a:prstGeom prst="rect">
            <a:avLst/>
          </a:prstGeom>
        </p:spPr>
      </p:pic>
      <p:sp>
        <p:nvSpPr>
          <p:cNvPr id="2" name="タイトル 1"/>
          <p:cNvSpPr>
            <a:spLocks noGrp="1"/>
          </p:cNvSpPr>
          <p:nvPr>
            <p:ph type="title"/>
          </p:nvPr>
        </p:nvSpPr>
        <p:spPr/>
        <p:txBody>
          <a:bodyPr/>
          <a:lstStyle/>
          <a:p>
            <a:r>
              <a:rPr kumimoji="1" lang="ja-JP" altLang="en-US" dirty="0" smtClean="0"/>
              <a:t>スクラッチのはじめ方</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5</a:t>
            </a:fld>
            <a:endParaRPr kumimoji="1" lang="ja-JP" altLang="en-US"/>
          </a:p>
        </p:txBody>
      </p:sp>
      <p:sp>
        <p:nvSpPr>
          <p:cNvPr id="7" name="角丸四角形 6"/>
          <p:cNvSpPr/>
          <p:nvPr/>
        </p:nvSpPr>
        <p:spPr>
          <a:xfrm>
            <a:off x="323528" y="1340768"/>
            <a:ext cx="4176464" cy="489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395536" y="1700808"/>
            <a:ext cx="4104456" cy="1291456"/>
          </a:xfrm>
          <a:prstGeom prst="rect">
            <a:avLst/>
          </a:prstGeom>
        </p:spPr>
        <p:txBody>
          <a:bodyPr vert="horz" lIns="91440" tIns="45720" rIns="91440" bIns="45720" rtlCol="0">
            <a:noAutofit/>
          </a:bodyPr>
          <a:lstStyle/>
          <a:p>
            <a:pPr>
              <a:spcBef>
                <a:spcPct val="20000"/>
              </a:spcBef>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①トップ画面の左上にある「作る」ボタンを押す。</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楕円 9"/>
          <p:cNvSpPr/>
          <p:nvPr/>
        </p:nvSpPr>
        <p:spPr>
          <a:xfrm>
            <a:off x="1666306" y="4869160"/>
            <a:ext cx="448912" cy="448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矢印 12"/>
          <p:cNvSpPr/>
          <p:nvPr/>
        </p:nvSpPr>
        <p:spPr>
          <a:xfrm rot="18951011">
            <a:off x="2109011" y="5253648"/>
            <a:ext cx="360040" cy="432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447764" y="5656660"/>
            <a:ext cx="1080120" cy="369332"/>
          </a:xfrm>
          <a:prstGeom prst="rect">
            <a:avLst/>
          </a:prstGeom>
          <a:noFill/>
        </p:spPr>
        <p:txBody>
          <a:bodyPr wrap="square" rtlCol="0">
            <a:sp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ここ！</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a:off x="1539904" y="2704232"/>
            <a:ext cx="350858" cy="2164928"/>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
        <p:nvSpPr>
          <p:cNvPr id="21" name="角丸四角形 20"/>
          <p:cNvSpPr/>
          <p:nvPr/>
        </p:nvSpPr>
        <p:spPr>
          <a:xfrm>
            <a:off x="4644008" y="1340768"/>
            <a:ext cx="4248472" cy="48965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388128" y="2348880"/>
            <a:ext cx="303552"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4935670" y="1688139"/>
            <a:ext cx="3665148" cy="588733"/>
          </a:xfrm>
          <a:prstGeom prst="rect">
            <a:avLst/>
          </a:prstGeom>
        </p:spPr>
        <p:txBody>
          <a:bodyPr vert="horz" lIns="91440" tIns="45720" rIns="91440" bIns="45720" rtlCol="0">
            <a:noAutofit/>
          </a:bodyPr>
          <a:lstStyle/>
          <a:p>
            <a:pPr>
              <a:spcBef>
                <a:spcPct val="20000"/>
              </a:spcBef>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②下のような画面が出てくれば準備完了です。</a:t>
            </a:r>
            <a:endParaRPr kumimoji="1" lang="en-US" altLang="ja-JP"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5669" y="2362924"/>
            <a:ext cx="3578845" cy="223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8264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642" y="2132856"/>
            <a:ext cx="6508734" cy="406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8256"/>
            <a:ext cx="8229600" cy="1143000"/>
          </a:xfrm>
        </p:spPr>
        <p:txBody>
          <a:bodyPr/>
          <a:lstStyle/>
          <a:p>
            <a:r>
              <a:rPr kumimoji="1" lang="ja-JP" altLang="en-US" dirty="0" smtClean="0"/>
              <a:t>スクラッチの最初の画面</a:t>
            </a:r>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 4"/>
          <p:cNvSpPr>
            <a:spLocks noGrp="1"/>
          </p:cNvSpPr>
          <p:nvPr>
            <p:ph type="sldNum" sz="quarter" idx="12"/>
          </p:nvPr>
        </p:nvSpPr>
        <p:spPr/>
        <p:txBody>
          <a:bodyPr/>
          <a:lstStyle/>
          <a:p>
            <a:fld id="{2EC21708-4DEB-4BE7-AF4C-C5E0E0B1C22A}" type="slidenum">
              <a:rPr kumimoji="1" lang="ja-JP" altLang="en-US" smtClean="0"/>
              <a:pPr/>
              <a:t>6</a:t>
            </a:fld>
            <a:endParaRPr kumimoji="1" lang="ja-JP" altLang="en-US" dirty="0"/>
          </a:p>
        </p:txBody>
      </p:sp>
      <p:sp>
        <p:nvSpPr>
          <p:cNvPr id="6" name="角丸四角形 5"/>
          <p:cNvSpPr/>
          <p:nvPr/>
        </p:nvSpPr>
        <p:spPr>
          <a:xfrm>
            <a:off x="2051720" y="3528012"/>
            <a:ext cx="1296144" cy="4363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ステージ</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1547664" y="5107934"/>
            <a:ext cx="2232248" cy="4363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スプライトリスト</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5508104" y="4412534"/>
            <a:ext cx="2232248" cy="4363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スプライトエリア</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3635896" y="2756698"/>
            <a:ext cx="1656184" cy="72858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ブロック</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パレット</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txBox="1">
            <a:spLocks/>
          </p:cNvSpPr>
          <p:nvPr/>
        </p:nvSpPr>
        <p:spPr>
          <a:xfrm>
            <a:off x="827584" y="1033217"/>
            <a:ext cx="7416824" cy="811607"/>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スクラッチの基本画面にはそれぞれ名前がついています。あとの説明でも使われるので、少しずつ覚えていきましょう。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17001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84" y="2156802"/>
            <a:ext cx="6100763" cy="4080510"/>
          </a:xfrm>
          <a:prstGeom prst="rect">
            <a:avLst/>
          </a:prstGeom>
        </p:spPr>
      </p:pic>
      <p:sp>
        <p:nvSpPr>
          <p:cNvPr id="2" name="タイトル 1"/>
          <p:cNvSpPr>
            <a:spLocks noGrp="1"/>
          </p:cNvSpPr>
          <p:nvPr>
            <p:ph type="title"/>
          </p:nvPr>
        </p:nvSpPr>
        <p:spPr>
          <a:xfrm>
            <a:off x="457200" y="0"/>
            <a:ext cx="8229600" cy="908720"/>
          </a:xfrm>
        </p:spPr>
        <p:txBody>
          <a:bodyPr/>
          <a:lstStyle/>
          <a:p>
            <a:r>
              <a:rPr lang="ja-JP" altLang="en-US" dirty="0" smtClean="0"/>
              <a:t>まず、ネコを動かしてみよう</a:t>
            </a:r>
            <a:endParaRPr kumimoji="1" lang="ja-JP" altLang="en-US" dirty="0"/>
          </a:p>
        </p:txBody>
      </p:sp>
      <p:sp>
        <p:nvSpPr>
          <p:cNvPr id="4" name="フッター プレースホルダー 3"/>
          <p:cNvSpPr>
            <a:spLocks noGrp="1"/>
          </p:cNvSpPr>
          <p:nvPr>
            <p:ph type="ftr" sz="quarter" idx="11"/>
          </p:nvPr>
        </p:nvSpPr>
        <p:spPr>
          <a:xfrm>
            <a:off x="3347864" y="6356350"/>
            <a:ext cx="2895600" cy="365125"/>
          </a:xfrm>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a:xfrm>
            <a:off x="6830888" y="6356350"/>
            <a:ext cx="2133600" cy="365125"/>
          </a:xfrm>
        </p:spPr>
        <p:txBody>
          <a:bodyPr/>
          <a:lstStyle/>
          <a:p>
            <a:fld id="{2EC21708-4DEB-4BE7-AF4C-C5E0E0B1C22A}" type="slidenum">
              <a:rPr kumimoji="1" lang="ja-JP" altLang="en-US" smtClean="0"/>
              <a:pPr/>
              <a:t>7</a:t>
            </a:fld>
            <a:endParaRPr kumimoji="1" lang="ja-JP" altLang="en-US"/>
          </a:p>
        </p:txBody>
      </p:sp>
      <p:sp>
        <p:nvSpPr>
          <p:cNvPr id="7" name="正方形/長方形 6"/>
          <p:cNvSpPr/>
          <p:nvPr/>
        </p:nvSpPr>
        <p:spPr>
          <a:xfrm>
            <a:off x="4954945" y="3806807"/>
            <a:ext cx="625167" cy="1440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7" idx="3"/>
          </p:cNvCxnSpPr>
          <p:nvPr/>
        </p:nvCxnSpPr>
        <p:spPr>
          <a:xfrm>
            <a:off x="5580112" y="3878815"/>
            <a:ext cx="1116124" cy="216024"/>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
        <p:nvSpPr>
          <p:cNvPr id="12" name="角丸四角形吹き出し 11"/>
          <p:cNvSpPr/>
          <p:nvPr/>
        </p:nvSpPr>
        <p:spPr>
          <a:xfrm>
            <a:off x="5580112" y="1916832"/>
            <a:ext cx="2232248" cy="1008112"/>
          </a:xfrm>
          <a:prstGeom prst="wedgeRoundRectCallout">
            <a:avLst>
              <a:gd name="adj1" fmla="val -51101"/>
              <a:gd name="adj2" fmla="val 13436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ブロックをスプライトエリアにドラッグする</a:t>
            </a:r>
            <a:endParaRPr lang="en-US" altLang="ja-JP" dirty="0" smtClean="0"/>
          </a:p>
        </p:txBody>
      </p:sp>
      <p:sp>
        <p:nvSpPr>
          <p:cNvPr id="13" name="角丸四角形吹き出し 12"/>
          <p:cNvSpPr/>
          <p:nvPr/>
        </p:nvSpPr>
        <p:spPr>
          <a:xfrm>
            <a:off x="6068043" y="4869160"/>
            <a:ext cx="2376264" cy="1152128"/>
          </a:xfrm>
          <a:prstGeom prst="wedgeRoundRectCallout">
            <a:avLst>
              <a:gd name="adj1" fmla="val -10349"/>
              <a:gd name="adj2" fmla="val -1067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ブロックを</a:t>
            </a:r>
            <a:endParaRPr lang="en-US" altLang="ja-JP" dirty="0" smtClean="0"/>
          </a:p>
          <a:p>
            <a:pPr algn="ctr"/>
            <a:r>
              <a:rPr lang="ja-JP" altLang="en-US" dirty="0" smtClean="0"/>
              <a:t>ダブルクリックすると</a:t>
            </a:r>
            <a:endParaRPr lang="en-US" altLang="ja-JP" dirty="0" smtClean="0"/>
          </a:p>
          <a:p>
            <a:pPr algn="ctr"/>
            <a:r>
              <a:rPr lang="ja-JP" altLang="en-US" dirty="0" smtClean="0"/>
              <a:t>どんどん動きます。</a:t>
            </a:r>
            <a:endParaRPr lang="en-US" altLang="ja-JP" dirty="0" smtClean="0"/>
          </a:p>
        </p:txBody>
      </p:sp>
      <p:sp>
        <p:nvSpPr>
          <p:cNvPr id="14" name="テキスト ボックス 13"/>
          <p:cNvSpPr txBox="1"/>
          <p:nvPr/>
        </p:nvSpPr>
        <p:spPr>
          <a:xfrm>
            <a:off x="5580112" y="1916832"/>
            <a:ext cx="417102" cy="369332"/>
          </a:xfrm>
          <a:prstGeom prst="rect">
            <a:avLst/>
          </a:prstGeom>
          <a:noFill/>
        </p:spPr>
        <p:txBody>
          <a:bodyPr wrap="none" rtlCol="0">
            <a:spAutoFit/>
          </a:bodyPr>
          <a:lstStyle/>
          <a:p>
            <a:r>
              <a:rPr kumimoji="1" lang="en-US" altLang="ja-JP" b="1" dirty="0" smtClean="0"/>
              <a:t>①</a:t>
            </a:r>
            <a:endParaRPr kumimoji="1" lang="ja-JP" altLang="en-US" b="1" dirty="0"/>
          </a:p>
        </p:txBody>
      </p:sp>
      <p:sp>
        <p:nvSpPr>
          <p:cNvPr id="15" name="テキスト ボックス 14"/>
          <p:cNvSpPr txBox="1"/>
          <p:nvPr/>
        </p:nvSpPr>
        <p:spPr>
          <a:xfrm>
            <a:off x="6146023" y="4891226"/>
            <a:ext cx="417102" cy="369332"/>
          </a:xfrm>
          <a:prstGeom prst="rect">
            <a:avLst/>
          </a:prstGeom>
          <a:noFill/>
        </p:spPr>
        <p:txBody>
          <a:bodyPr wrap="none" rtlCol="0">
            <a:spAutoFit/>
          </a:bodyPr>
          <a:lstStyle/>
          <a:p>
            <a:r>
              <a:rPr kumimoji="1" lang="ja-JP" altLang="en-US" b="1" dirty="0" smtClean="0"/>
              <a:t>②</a:t>
            </a:r>
            <a:endParaRPr kumimoji="1" lang="ja-JP" altLang="en-US" b="1" dirty="0"/>
          </a:p>
        </p:txBody>
      </p:sp>
      <p:sp>
        <p:nvSpPr>
          <p:cNvPr id="20" name="コンテンツ プレースホルダー 2"/>
          <p:cNvSpPr txBox="1">
            <a:spLocks/>
          </p:cNvSpPr>
          <p:nvPr/>
        </p:nvSpPr>
        <p:spPr>
          <a:xfrm>
            <a:off x="827583" y="1033217"/>
            <a:ext cx="6913363" cy="811607"/>
          </a:xfrm>
          <a:prstGeom prst="rect">
            <a:avLst/>
          </a:prstGeom>
        </p:spPr>
        <p:txBody>
          <a:bodyPr vert="horz" lIns="91440" tIns="45720" rIns="91440" bIns="45720" rtlCol="0">
            <a:noAutofit/>
          </a:bodyPr>
          <a:lstStyle/>
          <a:p>
            <a:pPr>
              <a:spcBef>
                <a:spcPct val="20000"/>
              </a:spcBef>
            </a:pPr>
            <a:r>
              <a:rPr lang="ja-JP" altLang="en-US" sz="2000" noProof="0" dirty="0" smtClean="0"/>
              <a:t>まずネコを動かしてみましょう。ここで</a:t>
            </a:r>
            <a:r>
              <a:rPr lang="ja-JP" altLang="en-US" sz="2000" dirty="0" smtClean="0"/>
              <a:t>は「</a:t>
            </a:r>
            <a:r>
              <a:rPr lang="en-US" altLang="ja-JP" sz="2000" dirty="0" smtClean="0"/>
              <a:t>10</a:t>
            </a:r>
            <a:r>
              <a:rPr lang="ja-JP" altLang="en-US" sz="2000" dirty="0" smtClean="0"/>
              <a:t>歩動かす」ブロックを使います。</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05968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いつまでもうごくようにして</a:t>
            </a:r>
            <a:r>
              <a:rPr lang="ja-JP" altLang="en-US" dirty="0" smtClean="0"/>
              <a:t>みよう</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348880"/>
            <a:ext cx="6527483" cy="3820477"/>
          </a:xfrm>
        </p:spPr>
      </p:pic>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8</a:t>
            </a:fld>
            <a:endParaRPr kumimoji="1" lang="ja-JP" altLang="en-US"/>
          </a:p>
        </p:txBody>
      </p:sp>
      <p:sp>
        <p:nvSpPr>
          <p:cNvPr id="7" name="コンテンツ プレースホルダー 2"/>
          <p:cNvSpPr txBox="1">
            <a:spLocks/>
          </p:cNvSpPr>
          <p:nvPr/>
        </p:nvSpPr>
        <p:spPr>
          <a:xfrm>
            <a:off x="827584" y="1249241"/>
            <a:ext cx="7416824" cy="811607"/>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ネコを動かすのにいちいちクリックするのは面倒です。「ずっと」ブロックを使って、いつまでも動くようにしてみましょう。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角丸四角形吹き出し 7"/>
          <p:cNvSpPr/>
          <p:nvPr/>
        </p:nvSpPr>
        <p:spPr>
          <a:xfrm>
            <a:off x="6012160" y="5013176"/>
            <a:ext cx="2232248" cy="1008112"/>
          </a:xfrm>
          <a:prstGeom prst="wedgeRoundRectCallout">
            <a:avLst>
              <a:gd name="adj1" fmla="val -24427"/>
              <a:gd name="adj2" fmla="val -11032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「ずっと」ブロックと「</a:t>
            </a:r>
            <a:r>
              <a:rPr lang="en-US" altLang="ja-JP" dirty="0" smtClean="0"/>
              <a:t>10</a:t>
            </a:r>
            <a:r>
              <a:rPr lang="ja-JP" altLang="en-US" dirty="0" smtClean="0"/>
              <a:t>歩動かす」ブロックを組み合わせます。</a:t>
            </a:r>
            <a:endParaRPr lang="en-US" altLang="ja-JP" dirty="0" smtClean="0"/>
          </a:p>
        </p:txBody>
      </p:sp>
      <p:sp>
        <p:nvSpPr>
          <p:cNvPr id="9" name="角丸四角形吹き出し 8"/>
          <p:cNvSpPr/>
          <p:nvPr/>
        </p:nvSpPr>
        <p:spPr>
          <a:xfrm>
            <a:off x="395536" y="3212976"/>
            <a:ext cx="2088232" cy="1008112"/>
          </a:xfrm>
          <a:prstGeom prst="wedgeRoundRectCallout">
            <a:avLst>
              <a:gd name="adj1" fmla="val 130376"/>
              <a:gd name="adj2" fmla="val -523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緑色の旗をクリックするとネコが動き出します。</a:t>
            </a:r>
            <a:endParaRPr lang="en-US" altLang="ja-JP" dirty="0" smtClean="0"/>
          </a:p>
        </p:txBody>
      </p:sp>
      <p:cxnSp>
        <p:nvCxnSpPr>
          <p:cNvPr id="11" name="直線矢印コネクタ 10"/>
          <p:cNvCxnSpPr/>
          <p:nvPr/>
        </p:nvCxnSpPr>
        <p:spPr>
          <a:xfrm flipV="1">
            <a:off x="5292080" y="4221088"/>
            <a:ext cx="1152128" cy="576064"/>
          </a:xfrm>
          <a:prstGeom prst="straightConnector1">
            <a:avLst/>
          </a:prstGeom>
          <a:ln>
            <a:solidFill>
              <a:srgbClr val="FF0000"/>
            </a:solidFill>
            <a:headEnd type="ova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88930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もっと大きくうごかし</a:t>
            </a:r>
            <a:r>
              <a:rPr lang="ja-JP" altLang="en-US" dirty="0" smtClean="0"/>
              <a:t>みよう</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ver.0.0.1</a:t>
            </a:r>
            <a:endParaRPr kumimoji="1" lang="ja-JP" altLang="en-US" dirty="0"/>
          </a:p>
        </p:txBody>
      </p:sp>
      <p:sp>
        <p:nvSpPr>
          <p:cNvPr id="5" name="スライド番号プレースホルダー 4"/>
          <p:cNvSpPr>
            <a:spLocks noGrp="1"/>
          </p:cNvSpPr>
          <p:nvPr>
            <p:ph type="sldNum" sz="quarter" idx="12"/>
          </p:nvPr>
        </p:nvSpPr>
        <p:spPr/>
        <p:txBody>
          <a:bodyPr/>
          <a:lstStyle/>
          <a:p>
            <a:fld id="{2EC21708-4DEB-4BE7-AF4C-C5E0E0B1C22A}" type="slidenum">
              <a:rPr kumimoji="1" lang="ja-JP" altLang="en-US" smtClean="0"/>
              <a:pPr/>
              <a:t>9</a:t>
            </a:fld>
            <a:endParaRPr kumimoji="1" lang="ja-JP" altLang="en-US"/>
          </a:p>
        </p:txBody>
      </p:sp>
      <p:sp>
        <p:nvSpPr>
          <p:cNvPr id="7" name="コンテンツ プレースホルダー 2"/>
          <p:cNvSpPr txBox="1">
            <a:spLocks/>
          </p:cNvSpPr>
          <p:nvPr/>
        </p:nvSpPr>
        <p:spPr>
          <a:xfrm>
            <a:off x="971600" y="1339639"/>
            <a:ext cx="7272808" cy="972108"/>
          </a:xfrm>
          <a:prstGeom prst="rect">
            <a:avLst/>
          </a:prstGeom>
        </p:spPr>
        <p:txBody>
          <a:bodyPr vert="horz" lIns="91440" tIns="45720" rIns="91440" bIns="45720" rtlCol="0">
            <a:noAutofit/>
          </a:bodyPr>
          <a:lstStyle/>
          <a:p>
            <a:pPr>
              <a:spcBef>
                <a:spcPct val="20000"/>
              </a:spcBef>
            </a:pP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154" y="2182143"/>
            <a:ext cx="7434262" cy="3767137"/>
          </a:xfrm>
        </p:spPr>
      </p:pic>
      <p:sp>
        <p:nvSpPr>
          <p:cNvPr id="10" name="角丸四角形吹き出し 9"/>
          <p:cNvSpPr/>
          <p:nvPr/>
        </p:nvSpPr>
        <p:spPr>
          <a:xfrm>
            <a:off x="5724128" y="5229200"/>
            <a:ext cx="2232248" cy="1008112"/>
          </a:xfrm>
          <a:prstGeom prst="wedgeRoundRectCallout">
            <a:avLst>
              <a:gd name="adj1" fmla="val -29666"/>
              <a:gd name="adj2" fmla="val -16833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いろいろな数字をかえてみましょう。</a:t>
            </a:r>
            <a:endParaRPr lang="en-US" altLang="ja-JP" dirty="0" smtClean="0"/>
          </a:p>
        </p:txBody>
      </p:sp>
      <p:sp>
        <p:nvSpPr>
          <p:cNvPr id="11" name="コンテンツ プレースホルダー 2"/>
          <p:cNvSpPr txBox="1">
            <a:spLocks/>
          </p:cNvSpPr>
          <p:nvPr/>
        </p:nvSpPr>
        <p:spPr>
          <a:xfrm>
            <a:off x="827584" y="1321249"/>
            <a:ext cx="7416824" cy="811607"/>
          </a:xfrm>
          <a:prstGeom prst="rect">
            <a:avLst/>
          </a:prstGeom>
        </p:spPr>
        <p:txBody>
          <a:bodyPr vert="horz" lIns="91440" tIns="45720" rIns="91440" bIns="45720" rtlCol="0">
            <a:noAutofit/>
          </a:bodyPr>
          <a:lstStyle/>
          <a:p>
            <a:pPr>
              <a:spcBef>
                <a:spcPct val="20000"/>
              </a:spcBef>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ネコ</a:t>
            </a:r>
            <a:r>
              <a:rPr lang="ja-JP" altLang="en-US" sz="2000" dirty="0" smtClean="0"/>
              <a:t>が動く速さをいろいろかえてみましょう。「</a:t>
            </a:r>
            <a:r>
              <a:rPr lang="en-US" altLang="ja-JP" sz="2000" dirty="0" smtClean="0"/>
              <a:t>10</a:t>
            </a:r>
            <a:r>
              <a:rPr lang="ja-JP" altLang="en-US" sz="2000" dirty="0" smtClean="0"/>
              <a:t>歩動かす」ブロックの数字をかえてみましょう。</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861020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headEnd type="oval"/>
          <a:tailEnd type="triangle"/>
        </a:ln>
      </a:spPr>
      <a:bodyPr/>
      <a:lstStyle/>
      <a:style>
        <a:lnRef idx="2">
          <a:schemeClr val="accent3"/>
        </a:lnRef>
        <a:fillRef idx="0">
          <a:schemeClr val="accent3"/>
        </a:fillRef>
        <a:effectRef idx="1">
          <a:schemeClr val="accent3"/>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22191</TotalTime>
  <Words>1223</Words>
  <Application>Microsoft Macintosh PowerPoint</Application>
  <PresentationFormat>画面に合わせる (4:3)</PresentationFormat>
  <Paragraphs>125</Paragraphs>
  <Slides>15</Slides>
  <Notes>4</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スクラッチ 最初の一歩</vt:lpstr>
      <vt:lpstr>Scratch（スクラッチ）って？</vt:lpstr>
      <vt:lpstr>Scratchで、何ができるの？</vt:lpstr>
      <vt:lpstr>アカウントの登録</vt:lpstr>
      <vt:lpstr>スクラッチのはじめ方</vt:lpstr>
      <vt:lpstr>スクラッチの最初の画面</vt:lpstr>
      <vt:lpstr>まず、ネコを動かしてみよう</vt:lpstr>
      <vt:lpstr>いつまでもうごくようにしてみよう</vt:lpstr>
      <vt:lpstr>もっと大きくうごかしみよう</vt:lpstr>
      <vt:lpstr>画面の端ではねかえる ようにしてみよう</vt:lpstr>
      <vt:lpstr>さかさまにならないようにしてみよう</vt:lpstr>
      <vt:lpstr>ネコを歩かせよう</vt:lpstr>
      <vt:lpstr>ネコ以外のキャラクターにしてみよう</vt:lpstr>
      <vt:lpstr>背景を変えてみよう</vt:lpstr>
      <vt:lpstr>作品をほぞんしよう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TENTO春休み特別講習</dc:title>
  <dc:creator>akira</dc:creator>
  <cp:lastModifiedBy>Takebayashi Akira</cp:lastModifiedBy>
  <cp:revision>631</cp:revision>
  <cp:lastPrinted>2013-11-09T04:02:31Z</cp:lastPrinted>
  <dcterms:created xsi:type="dcterms:W3CDTF">2011-03-27T09:15:13Z</dcterms:created>
  <dcterms:modified xsi:type="dcterms:W3CDTF">2016-12-07T22:10:18Z</dcterms:modified>
</cp:coreProperties>
</file>