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-1356" y="-7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811C4F-1270-4E18-A13D-1168926D8DD5}" type="datetimeFigureOut">
              <a:rPr kumimoji="1" lang="ja-JP" altLang="en-US" smtClean="0"/>
              <a:t>2018/6/4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1F2DFF-2742-4A8D-8CC3-4EB6D8D1C7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6331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1F2DFF-2742-4A8D-8CC3-4EB6D8D1C78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95503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1F2DFF-2742-4A8D-8CC3-4EB6D8D1C782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84549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952D3-8F8D-481B-91AE-C78B238EAB6C}" type="datetimeFigureOut">
              <a:rPr kumimoji="1" lang="ja-JP" altLang="en-US" smtClean="0"/>
              <a:t>2018/6/4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2C431-17BA-4891-862F-16A71A2B76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5460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952D3-8F8D-481B-91AE-C78B238EAB6C}" type="datetimeFigureOut">
              <a:rPr kumimoji="1" lang="ja-JP" altLang="en-US" smtClean="0"/>
              <a:t>2018/6/4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2C431-17BA-4891-862F-16A71A2B76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2926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952D3-8F8D-481B-91AE-C78B238EAB6C}" type="datetimeFigureOut">
              <a:rPr kumimoji="1" lang="ja-JP" altLang="en-US" smtClean="0"/>
              <a:t>2018/6/4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2C431-17BA-4891-862F-16A71A2B76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8075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952D3-8F8D-481B-91AE-C78B238EAB6C}" type="datetimeFigureOut">
              <a:rPr kumimoji="1" lang="ja-JP" altLang="en-US" smtClean="0"/>
              <a:t>2018/6/4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2C431-17BA-4891-862F-16A71A2B76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0918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952D3-8F8D-481B-91AE-C78B238EAB6C}" type="datetimeFigureOut">
              <a:rPr kumimoji="1" lang="ja-JP" altLang="en-US" smtClean="0"/>
              <a:t>2018/6/4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2C431-17BA-4891-862F-16A71A2B76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6382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952D3-8F8D-481B-91AE-C78B238EAB6C}" type="datetimeFigureOut">
              <a:rPr kumimoji="1" lang="ja-JP" altLang="en-US" smtClean="0"/>
              <a:t>2018/6/4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2C431-17BA-4891-862F-16A71A2B76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0561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952D3-8F8D-481B-91AE-C78B238EAB6C}" type="datetimeFigureOut">
              <a:rPr kumimoji="1" lang="ja-JP" altLang="en-US" smtClean="0"/>
              <a:t>2018/6/4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2C431-17BA-4891-862F-16A71A2B76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6604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952D3-8F8D-481B-91AE-C78B238EAB6C}" type="datetimeFigureOut">
              <a:rPr kumimoji="1" lang="ja-JP" altLang="en-US" smtClean="0"/>
              <a:t>2018/6/4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2C431-17BA-4891-862F-16A71A2B76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4140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952D3-8F8D-481B-91AE-C78B238EAB6C}" type="datetimeFigureOut">
              <a:rPr kumimoji="1" lang="ja-JP" altLang="en-US" smtClean="0"/>
              <a:t>2018/6/4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2C431-17BA-4891-862F-16A71A2B76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1131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952D3-8F8D-481B-91AE-C78B238EAB6C}" type="datetimeFigureOut">
              <a:rPr kumimoji="1" lang="ja-JP" altLang="en-US" smtClean="0"/>
              <a:t>2018/6/4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2C431-17BA-4891-862F-16A71A2B76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1199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952D3-8F8D-481B-91AE-C78B238EAB6C}" type="datetimeFigureOut">
              <a:rPr kumimoji="1" lang="ja-JP" altLang="en-US" smtClean="0"/>
              <a:t>2018/6/4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2C431-17BA-4891-862F-16A71A2B76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6802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952D3-8F8D-481B-91AE-C78B238EAB6C}" type="datetimeFigureOut">
              <a:rPr kumimoji="1" lang="ja-JP" altLang="en-US" smtClean="0"/>
              <a:t>2018/6/4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92C431-17BA-4891-862F-16A71A2B76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3004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75847" y="1066801"/>
            <a:ext cx="3059723" cy="22742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写真１</a:t>
            </a:r>
            <a:endParaRPr kumimoji="1"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0" name="直線コネクタ 9"/>
          <p:cNvCxnSpPr/>
          <p:nvPr/>
        </p:nvCxnSpPr>
        <p:spPr>
          <a:xfrm flipV="1">
            <a:off x="0" y="621324"/>
            <a:ext cx="9906000" cy="23447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0" y="697469"/>
            <a:ext cx="26436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テレワーク・デイズ実施風景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3411417" y="1066801"/>
            <a:ext cx="3059723" cy="22742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写真２</a:t>
            </a:r>
            <a:endParaRPr kumimoji="1"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6646987" y="1066801"/>
            <a:ext cx="3059723" cy="22742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写真３</a:t>
            </a:r>
            <a:endParaRPr kumimoji="1"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2449454"/>
              </p:ext>
            </p:extLst>
          </p:nvPr>
        </p:nvGraphicFramePr>
        <p:xfrm>
          <a:off x="175847" y="3501945"/>
          <a:ext cx="4935415" cy="3187454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360686"/>
                <a:gridCol w="3574729"/>
              </a:tblGrid>
              <a:tr h="255703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本社所在地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市区町村まで記載してください</a:t>
                      </a:r>
                    </a:p>
                  </a:txBody>
                  <a:tcPr/>
                </a:tc>
              </a:tr>
              <a:tr h="653463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従業員人数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strike="noStrike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おおよその人数でも結構です。</a:t>
                      </a:r>
                      <a:endParaRPr kumimoji="1" lang="en-US" altLang="ja-JP" sz="1000" strike="noStrike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strike="noStrike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（例）</a:t>
                      </a:r>
                      <a:r>
                        <a:rPr kumimoji="1" lang="en-US" altLang="ja-JP" sz="1000" strike="noStrike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2500</a:t>
                      </a:r>
                      <a:r>
                        <a:rPr kumimoji="1" lang="ja-JP" altLang="en-US" sz="1000" strike="noStrike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人</a:t>
                      </a:r>
                      <a:endParaRPr kumimoji="1" lang="ja-JP" altLang="en-US" sz="1000" strike="noStrike" dirty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</a:tr>
              <a:tr h="369348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実施人数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（例）</a:t>
                      </a:r>
                      <a:r>
                        <a:rPr kumimoji="1" lang="en-US" altLang="ja-JP" sz="10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250</a:t>
                      </a:r>
                      <a:r>
                        <a:rPr kumimoji="1" lang="ja-JP" altLang="en-US" sz="10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人</a:t>
                      </a:r>
                      <a:endParaRPr kumimoji="1" lang="en-US" altLang="ja-JP" sz="1000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0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効果測定報告と同様の人数を記載してください。</a:t>
                      </a:r>
                      <a:endParaRPr kumimoji="1" lang="en-US" altLang="ja-JP" sz="1000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</a:tr>
              <a:tr h="326941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実施エリア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</a:tr>
              <a:tr h="376750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実施形態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該当しない選択肢は削除してください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□在宅勤務　□サテライトオフィス勤務　□モバイルワーク勤務</a:t>
                      </a:r>
                    </a:p>
                  </a:txBody>
                  <a:tcPr/>
                </a:tc>
              </a:tr>
              <a:tr h="1140250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実施概要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7" name="表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9271084"/>
              </p:ext>
            </p:extLst>
          </p:nvPr>
        </p:nvGraphicFramePr>
        <p:xfrm>
          <a:off x="5228491" y="3501943"/>
          <a:ext cx="4478219" cy="3235587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4478219"/>
              </a:tblGrid>
              <a:tr h="325347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実施結果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10240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〇消費電力量の変化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〇事務用紙等の消費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量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の変化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〇旅費、交通費等の変化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〇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消費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行動の変化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〇その他の評価指標</a:t>
                      </a:r>
                      <a:r>
                        <a:rPr kumimoji="1" lang="ja-JP" altLang="en-US" sz="12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（生産性の向上、社員の満足度向上など）</a:t>
                      </a:r>
                      <a:endParaRPr kumimoji="1" lang="en-US" altLang="ja-JP" sz="1200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0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可能な範囲でご記入をお願い致します。</a:t>
                      </a:r>
                      <a:endParaRPr kumimoji="1" lang="en-US" altLang="ja-JP" sz="1000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0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特に定量的効果が現れた事項について、グラフ等を活用し、結果をＰＲしてください。</a:t>
                      </a:r>
                    </a:p>
                    <a:p>
                      <a:r>
                        <a:rPr kumimoji="1" lang="en-US" altLang="ja-JP" sz="10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全ての調査項目を掲載する必要はありません。</a:t>
                      </a:r>
                    </a:p>
                    <a:p>
                      <a:r>
                        <a:rPr kumimoji="1" lang="en-US" altLang="ja-JP" sz="10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定量的結果を</a:t>
                      </a:r>
                      <a:r>
                        <a:rPr kumimoji="1" lang="en-US" altLang="ja-JP" sz="10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0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つ以上掲載していれば、実施結果として、実施者の感想、所感などを追加しても構いません。</a:t>
                      </a:r>
                    </a:p>
                    <a:p>
                      <a:endParaRPr kumimoji="1" lang="ja-JP" altLang="en-US" sz="1200" dirty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" name="テキスト ボックス 17"/>
          <p:cNvSpPr txBox="1"/>
          <p:nvPr/>
        </p:nvSpPr>
        <p:spPr>
          <a:xfrm flipH="1">
            <a:off x="-99646" y="121551"/>
            <a:ext cx="36107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株式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会社〇〇〇〇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〇</a:t>
            </a:r>
            <a:endParaRPr kumimoji="1" lang="ja-JP" altLang="en-US" sz="2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 flipH="1">
            <a:off x="7702061" y="341377"/>
            <a:ext cx="2203937" cy="261610"/>
          </a:xfrm>
          <a:prstGeom prst="rect">
            <a:avLst/>
          </a:prstGeom>
          <a:noFill/>
          <a:ln>
            <a:noFill/>
          </a:ln>
        </p:spPr>
        <p:txBody>
          <a:bodyPr wrap="square" rIns="0" rtlCol="0">
            <a:spAutoFit/>
          </a:bodyPr>
          <a:lstStyle/>
          <a:p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テレワーク・デイズ実施報告書別紙）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9026769" y="-38402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dirty="0" smtClean="0"/>
              <a:t>（別紙）</a:t>
            </a:r>
            <a:endParaRPr kumimoji="1" lang="ja-JP" altLang="en-US" sz="16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38064" y="2445911"/>
            <a:ext cx="3390672" cy="861774"/>
          </a:xfrm>
          <a:prstGeom prst="rect">
            <a:avLst/>
          </a:prstGeom>
          <a:solidFill>
            <a:srgbClr val="FFFFFF">
              <a:alpha val="50196"/>
            </a:srgbClr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1000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・ポスター掲示など社内周知の様子</a:t>
            </a:r>
            <a:endParaRPr kumimoji="1" lang="en-US" altLang="ja-JP" sz="1000" dirty="0" smtClean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00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・当日ほとんど人がいないオフィスの様子</a:t>
            </a:r>
            <a:endParaRPr lang="en-US" altLang="ja-JP" sz="1000" dirty="0" smtClean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00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・在宅勤務、モバイルワーク等をしている様子</a:t>
            </a:r>
            <a:endParaRPr lang="en-US" altLang="ja-JP" sz="1000" dirty="0" smtClean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000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・テレワークによって生まれた余暇を楽しんでいる様子</a:t>
            </a:r>
            <a:endParaRPr kumimoji="1" lang="en-US" altLang="ja-JP" sz="1000" dirty="0" smtClean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00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など、Ｗｅｂ公開可能な写真を数枚掲載してください</a:t>
            </a:r>
            <a:endParaRPr lang="en-US" altLang="ja-JP" sz="1000" dirty="0" smtClean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121247" y="159651"/>
            <a:ext cx="1980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（公開用）</a:t>
            </a:r>
            <a:endParaRPr kumimoji="1" lang="ja-JP" altLang="en-US" sz="2800" b="1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7772838" y="51980"/>
            <a:ext cx="12522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b="1" dirty="0" smtClean="0">
                <a:solidFill>
                  <a:srgbClr val="0070C0"/>
                </a:solidFill>
              </a:rPr>
              <a:t>レイアウト①</a:t>
            </a:r>
            <a:endParaRPr kumimoji="1" lang="ja-JP" altLang="en-US" sz="16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3287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75847" y="1108468"/>
            <a:ext cx="4935415" cy="191539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写真１～２枚</a:t>
            </a:r>
            <a:endParaRPr kumimoji="1" lang="en-US" altLang="ja-JP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kumimoji="1" lang="en-US" altLang="ja-JP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kumimoji="1"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0" name="直線コネクタ 9"/>
          <p:cNvCxnSpPr/>
          <p:nvPr/>
        </p:nvCxnSpPr>
        <p:spPr>
          <a:xfrm flipV="1">
            <a:off x="0" y="621324"/>
            <a:ext cx="9906000" cy="23447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0" y="697469"/>
            <a:ext cx="2454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テレワーク・デイ実施風景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 flipH="1">
            <a:off x="-99646" y="121551"/>
            <a:ext cx="36107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株式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会社〇〇〇〇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〇</a:t>
            </a:r>
            <a:endParaRPr kumimoji="1" lang="ja-JP" altLang="en-US" sz="2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121247" y="159651"/>
            <a:ext cx="1980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（公開用）</a:t>
            </a:r>
            <a:endParaRPr kumimoji="1" lang="ja-JP" altLang="en-US" sz="2800" b="1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 flipH="1">
            <a:off x="7702061" y="341377"/>
            <a:ext cx="2203937" cy="261610"/>
          </a:xfrm>
          <a:prstGeom prst="rect">
            <a:avLst/>
          </a:prstGeom>
          <a:noFill/>
          <a:ln>
            <a:noFill/>
          </a:ln>
        </p:spPr>
        <p:txBody>
          <a:bodyPr wrap="square" rIns="0" rtlCol="0">
            <a:spAutoFit/>
          </a:bodyPr>
          <a:lstStyle/>
          <a:p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テレワーク・デイズ実施報告書別紙）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9026769" y="-38402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dirty="0" smtClean="0"/>
              <a:t>（別紙）</a:t>
            </a:r>
            <a:endParaRPr kumimoji="1" lang="ja-JP" altLang="en-US" sz="16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7772838" y="51980"/>
            <a:ext cx="12522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b="1" dirty="0" smtClean="0">
                <a:solidFill>
                  <a:srgbClr val="0070C0"/>
                </a:solidFill>
              </a:rPr>
              <a:t>レイアウト②</a:t>
            </a:r>
            <a:endParaRPr kumimoji="1" lang="ja-JP" altLang="en-US" sz="1600" b="1" dirty="0">
              <a:solidFill>
                <a:srgbClr val="0070C0"/>
              </a:solidFill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38064" y="2137154"/>
            <a:ext cx="3390672" cy="861774"/>
          </a:xfrm>
          <a:prstGeom prst="rect">
            <a:avLst/>
          </a:prstGeom>
          <a:solidFill>
            <a:srgbClr val="FFFFFF">
              <a:alpha val="50196"/>
            </a:srgbClr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1000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・ポスター掲示など社内周知の様子</a:t>
            </a:r>
            <a:endParaRPr kumimoji="1" lang="en-US" altLang="ja-JP" sz="1000" dirty="0" smtClean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00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・当日ほとんど人がいないオフィスの様子</a:t>
            </a:r>
            <a:endParaRPr lang="en-US" altLang="ja-JP" sz="1000" dirty="0" smtClean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00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・在宅勤務、モバイルワーク等をしている様子</a:t>
            </a:r>
            <a:endParaRPr lang="en-US" altLang="ja-JP" sz="1000" dirty="0" smtClean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000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・テレワークによって生まれた余暇を楽しんでいる様子</a:t>
            </a:r>
            <a:endParaRPr kumimoji="1" lang="en-US" altLang="ja-JP" sz="1000" dirty="0" smtClean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00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など、Ｗｅｂ公開可能な写真を数枚掲載してください</a:t>
            </a:r>
            <a:endParaRPr lang="en-US" altLang="ja-JP" sz="1000" dirty="0" smtClean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25" name="表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0353167"/>
              </p:ext>
            </p:extLst>
          </p:nvPr>
        </p:nvGraphicFramePr>
        <p:xfrm>
          <a:off x="175847" y="3182587"/>
          <a:ext cx="4935415" cy="3554389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360686"/>
                <a:gridCol w="3574729"/>
              </a:tblGrid>
              <a:tr h="301401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本社所在地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市区町村まで記載してください</a:t>
                      </a:r>
                    </a:p>
                  </a:txBody>
                  <a:tcPr/>
                </a:tc>
              </a:tr>
              <a:tr h="770246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従業員人数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strike="noStrike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おおよその人数でも結構です。</a:t>
                      </a:r>
                      <a:endParaRPr kumimoji="1" lang="en-US" altLang="ja-JP" sz="1000" strike="noStrike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strike="noStrike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（例）</a:t>
                      </a:r>
                      <a:r>
                        <a:rPr kumimoji="1" lang="en-US" altLang="ja-JP" sz="1000" strike="noStrike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2500</a:t>
                      </a:r>
                      <a:r>
                        <a:rPr kumimoji="1" lang="ja-JP" altLang="en-US" sz="1000" strike="noStrike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人</a:t>
                      </a:r>
                      <a:endParaRPr kumimoji="1" lang="ja-JP" altLang="en-US" sz="1000" strike="noStrike" dirty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</a:tr>
              <a:tr h="435356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実施人数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（例）</a:t>
                      </a:r>
                      <a:r>
                        <a:rPr kumimoji="1" lang="en-US" altLang="ja-JP" sz="10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250</a:t>
                      </a:r>
                      <a:r>
                        <a:rPr kumimoji="1" lang="ja-JP" altLang="en-US" sz="10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人</a:t>
                      </a:r>
                      <a:endParaRPr kumimoji="1" lang="en-US" altLang="ja-JP" sz="1000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0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効果測定報告と同様の人数を記載してください。</a:t>
                      </a:r>
                      <a:endParaRPr kumimoji="1" lang="en-US" altLang="ja-JP" sz="1000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</a:tr>
              <a:tr h="359216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実施エリア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</a:tr>
              <a:tr h="435356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実施形態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該当しない選択肢は削除してください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□在宅勤務　□サテライトオフィス勤務　□モバイルワーク勤務</a:t>
                      </a:r>
                    </a:p>
                  </a:txBody>
                  <a:tcPr/>
                </a:tc>
              </a:tr>
              <a:tr h="1252814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実施概要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6" name="表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908863"/>
              </p:ext>
            </p:extLst>
          </p:nvPr>
        </p:nvGraphicFramePr>
        <p:xfrm>
          <a:off x="5255408" y="1108468"/>
          <a:ext cx="4478219" cy="5529838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4478219"/>
              </a:tblGrid>
              <a:tr h="476344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実施結果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053494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〇消費電力量の変化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〇事務用紙等の消費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量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の変化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〇旅費、交通費等の変化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〇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消費行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動の変化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〇その他の評価指標</a:t>
                      </a:r>
                      <a:r>
                        <a:rPr kumimoji="1" lang="ja-JP" altLang="en-US" sz="12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（生産性の向上、社員の満足度向上など）</a:t>
                      </a:r>
                      <a:endParaRPr kumimoji="1" lang="en-US" altLang="ja-JP" sz="1200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0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可能な範囲でご記入をお願い致します。</a:t>
                      </a:r>
                      <a:endParaRPr kumimoji="1" lang="en-US" altLang="ja-JP" sz="1000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0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特に定量的効果が現れた事項について、グラフ等を活用し、結果をＰＲしてください。</a:t>
                      </a:r>
                    </a:p>
                    <a:p>
                      <a:r>
                        <a:rPr kumimoji="1" lang="en-US" altLang="ja-JP" sz="10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全ての調査項目を掲載する必要はありません。</a:t>
                      </a:r>
                    </a:p>
                    <a:p>
                      <a:r>
                        <a:rPr kumimoji="1" lang="en-US" altLang="ja-JP" sz="10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定量的結果を</a:t>
                      </a:r>
                      <a:r>
                        <a:rPr kumimoji="1" lang="en-US" altLang="ja-JP" sz="10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0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つ以上掲載していれば、実施結果として、実施者の感想、所感などを追加しても構いません。</a:t>
                      </a:r>
                    </a:p>
                    <a:p>
                      <a:endParaRPr kumimoji="1" lang="ja-JP" altLang="en-US" sz="1200" dirty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24953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</TotalTime>
  <Words>506</Words>
  <Application>Microsoft Office PowerPoint</Application>
  <PresentationFormat>A4 210 x 297 mm</PresentationFormat>
  <Paragraphs>85</Paragraphs>
  <Slides>2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前田 一亮</dc:creator>
  <cp:lastModifiedBy>電通</cp:lastModifiedBy>
  <cp:revision>6</cp:revision>
  <cp:lastPrinted>2017-03-30T10:46:19Z</cp:lastPrinted>
  <dcterms:created xsi:type="dcterms:W3CDTF">2017-03-30T10:15:27Z</dcterms:created>
  <dcterms:modified xsi:type="dcterms:W3CDTF">2018-06-03T23:40:47Z</dcterms:modified>
</cp:coreProperties>
</file>