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6" r:id="rId3"/>
    <p:sldId id="257" r:id="rId4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756" y="3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11C4F-1270-4E18-A13D-1168926D8DD5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F2DFF-2742-4A8D-8CC3-4EB6D8D1C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331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F2DFF-2742-4A8D-8CC3-4EB6D8D1C78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550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F2DFF-2742-4A8D-8CC3-4EB6D8D1C78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454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46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92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07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91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382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561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60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140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131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19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80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952D3-8F8D-481B-91AE-C78B238EAB6C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00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48536" y="669693"/>
            <a:ext cx="8135560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●記入にあたってのご注意点</a:t>
            </a:r>
            <a:endParaRPr kumimoji="1" lang="en-US" altLang="ja-JP" sz="20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・記入用のレイアウトは、①と②の</a:t>
            </a:r>
            <a:r>
              <a:rPr kumimoji="1" lang="en-US" altLang="ja-JP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パターンをご用意しています。</a:t>
            </a:r>
            <a:endParaRPr kumimoji="1" lang="en-US" altLang="ja-JP" sz="20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b="1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報告</a:t>
            </a:r>
            <a:r>
              <a:rPr lang="ja-JP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内容に応じてどちらかをご活用ください。</a:t>
            </a:r>
            <a:endParaRPr lang="en-US" altLang="ja-JP" sz="20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・ご記入いただく項目が変わらなければ、</a:t>
            </a:r>
            <a:endParaRPr kumimoji="1" lang="en-US" altLang="ja-JP" sz="20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レイアウトはご変更いただいて構いません。</a:t>
            </a:r>
            <a:endParaRPr kumimoji="1" lang="en-US" altLang="ja-JP" sz="20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20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・青文字は記入にあたってのご注意点を記載しています。</a:t>
            </a:r>
            <a:endParaRPr kumimoji="1" lang="en-US" altLang="ja-JP" sz="20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ご記入の際は、削除お願いします。</a:t>
            </a:r>
            <a:endParaRPr lang="en-US" altLang="ja-JP" sz="20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・この公開用の報告書は、</a:t>
            </a:r>
            <a:r>
              <a:rPr kumimoji="1" lang="en-US" altLang="ja-JP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</a:t>
            </a:r>
            <a:r>
              <a:rPr kumimoji="1" lang="ja-JP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年同様、各団体詳細ページや</a:t>
            </a:r>
            <a:endParaRPr kumimoji="1" lang="en-US" altLang="ja-JP" sz="20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特別協力団体一覧ページなどへ掲載予定です。</a:t>
            </a:r>
            <a:endParaRPr lang="en-US" altLang="ja-JP" sz="20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20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個人を特定できる情報などは掲載されないようご注意ください。</a:t>
            </a:r>
            <a:endParaRPr kumimoji="1" lang="ja-JP" altLang="en-US" sz="20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6264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5847" y="1066801"/>
            <a:ext cx="3059723" cy="2274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写真１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0" y="621324"/>
            <a:ext cx="9906000" cy="23447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3411417" y="1066801"/>
            <a:ext cx="3059723" cy="2274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写真２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646987" y="1066801"/>
            <a:ext cx="3059723" cy="2274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写真３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686775"/>
              </p:ext>
            </p:extLst>
          </p:nvPr>
        </p:nvGraphicFramePr>
        <p:xfrm>
          <a:off x="175847" y="3501945"/>
          <a:ext cx="4935415" cy="318745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60686"/>
                <a:gridCol w="3574729"/>
              </a:tblGrid>
              <a:tr h="40944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本社所在地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市区町村まで記載してください</a:t>
                      </a:r>
                    </a:p>
                  </a:txBody>
                  <a:tcPr/>
                </a:tc>
              </a:tr>
              <a:tr h="40944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従業員人数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strike="noStrike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おおよその人数でも結構です。</a:t>
                      </a:r>
                      <a:endParaRPr kumimoji="1" lang="en-US" altLang="ja-JP" sz="1000" strike="noStrike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strike="noStrike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（例）</a:t>
                      </a:r>
                      <a:r>
                        <a:rPr kumimoji="1" lang="en-US" altLang="ja-JP" sz="1000" strike="noStrike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2500</a:t>
                      </a:r>
                      <a:r>
                        <a:rPr kumimoji="1" lang="ja-JP" altLang="en-US" sz="1000" strike="noStrike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endParaRPr kumimoji="1" lang="ja-JP" altLang="en-US" sz="1000" strike="noStrike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40944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実施人数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（例）</a:t>
                      </a:r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250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endParaRPr kumimoji="1" lang="en-US" altLang="ja-JP" sz="10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効果測定報告と同様の人数を記載してください。</a:t>
                      </a:r>
                      <a:endParaRPr kumimoji="1" lang="en-US" altLang="ja-JP" sz="10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40944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実施エリア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40944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実施形態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該当しない選択肢は削除してください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□在宅勤務　□サテライトオフィス勤務　□モバイルワーク勤務</a:t>
                      </a:r>
                    </a:p>
                  </a:txBody>
                  <a:tcPr/>
                </a:tc>
              </a:tr>
              <a:tr h="114025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実施概要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620520"/>
              </p:ext>
            </p:extLst>
          </p:nvPr>
        </p:nvGraphicFramePr>
        <p:xfrm>
          <a:off x="5228491" y="3501944"/>
          <a:ext cx="4478219" cy="3187456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4478219"/>
              </a:tblGrid>
              <a:tr h="3205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実施結果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6694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〇消費電力量の変化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〇事務用紙等の消費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量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の変化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〇旅費、交通費等の変化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〇残業時間の変化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〇その他の評価指標</a:t>
                      </a:r>
                      <a:r>
                        <a:rPr kumimoji="1" lang="ja-JP" altLang="en-US" sz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（生産性の向上、社員の満足度向上など）</a:t>
                      </a:r>
                      <a:endParaRPr kumimoji="1" lang="en-US" altLang="ja-JP" sz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可能な範囲でご記入をお願い致します。</a:t>
                      </a:r>
                      <a:endParaRPr kumimoji="1" lang="en-US" altLang="ja-JP" sz="10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特に定量的効果が現れた事項について、グラフ等を活用し、結果を</a:t>
                      </a:r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してください。</a:t>
                      </a: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全ての調査項目を掲載する必要はありません。</a:t>
                      </a: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定量的結果を</a:t>
                      </a:r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つ以上掲載していれば、実施結果として、実施者の感想、所感などを追加しても構いません。</a:t>
                      </a:r>
                    </a:p>
                    <a:p>
                      <a:endParaRPr kumimoji="1" lang="ja-JP" altLang="en-US" sz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 flipH="1">
            <a:off x="-99646" y="121551"/>
            <a:ext cx="3610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株式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会社〇〇〇〇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 flipH="1">
            <a:off x="7347364" y="341377"/>
            <a:ext cx="2558633" cy="261610"/>
          </a:xfrm>
          <a:prstGeom prst="rect">
            <a:avLst/>
          </a:prstGeom>
          <a:noFill/>
          <a:ln>
            <a:noFill/>
          </a:ln>
        </p:spPr>
        <p:txBody>
          <a:bodyPr wrap="square" rIns="0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テレワーク・デイズ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実施報告書別紙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026769" y="-3840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（別紙）</a:t>
            </a:r>
            <a:endParaRPr kumimoji="1" lang="ja-JP" altLang="en-US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2379" y="2445911"/>
            <a:ext cx="3390672" cy="861774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・ポスター掲示など社内周知の様子</a:t>
            </a:r>
            <a:endParaRPr kumimoji="1"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・当日ほとんど人がいないオフィスの様子</a:t>
            </a:r>
            <a:endParaRPr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・在宅勤務、モバイルワーク等をしている様子</a:t>
            </a:r>
            <a:endParaRPr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・テレワークによって生まれた余暇を楽しんでいる様子</a:t>
            </a:r>
            <a:endParaRPr kumimoji="1"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など、</a:t>
            </a:r>
            <a:r>
              <a:rPr lang="en-US" altLang="ja-JP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Web</a:t>
            </a:r>
            <a:r>
              <a:rPr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公開可能な写真を数枚掲載してください</a:t>
            </a:r>
            <a:endParaRPr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121247" y="159651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（公開用）</a:t>
            </a:r>
            <a:endParaRPr kumimoji="1" lang="ja-JP" altLang="en-US" sz="28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772838" y="51980"/>
            <a:ext cx="12522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0070C0"/>
                </a:solidFill>
              </a:rPr>
              <a:t>レイアウト①</a:t>
            </a:r>
            <a:endParaRPr kumimoji="1" lang="ja-JP" altLang="en-US" sz="1600" b="1" dirty="0">
              <a:solidFill>
                <a:srgbClr val="0070C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975" y="697469"/>
            <a:ext cx="270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テレワーク・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デイズ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実施風景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3287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5847" y="1108468"/>
            <a:ext cx="4935415" cy="19153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写真１～２枚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0" y="621324"/>
            <a:ext cx="9906000" cy="23447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2975" y="697469"/>
            <a:ext cx="270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テレワーク・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デイズ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実施風景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 flipH="1">
            <a:off x="-99646" y="121551"/>
            <a:ext cx="3610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株式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会社〇〇〇〇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121247" y="159651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（公開用）</a:t>
            </a:r>
            <a:endParaRPr kumimoji="1" lang="ja-JP" altLang="en-US" sz="28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026769" y="-3840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（別紙）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772838" y="51980"/>
            <a:ext cx="12522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0070C0"/>
                </a:solidFill>
              </a:rPr>
              <a:t>レイアウト②</a:t>
            </a:r>
            <a:endParaRPr kumimoji="1" lang="ja-JP" altLang="en-US" sz="1600" b="1" dirty="0">
              <a:solidFill>
                <a:srgbClr val="0070C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38064" y="2137154"/>
            <a:ext cx="3390672" cy="861774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・ポスター掲示など社内周知の様子</a:t>
            </a:r>
            <a:endParaRPr kumimoji="1"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・当日ほとんど人がいないオフィスの様子</a:t>
            </a:r>
            <a:endParaRPr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・在宅勤務、モバイルワーク等をしている様子</a:t>
            </a:r>
            <a:endParaRPr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・テレワークによって生まれた余暇を楽しんでいる様子</a:t>
            </a:r>
            <a:endParaRPr kumimoji="1"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など、</a:t>
            </a:r>
            <a:r>
              <a:rPr lang="en-US" altLang="ja-JP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Web</a:t>
            </a:r>
            <a:r>
              <a:rPr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へ公開可能な写真を数枚掲載してください</a:t>
            </a:r>
            <a:endParaRPr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353712"/>
              </p:ext>
            </p:extLst>
          </p:nvPr>
        </p:nvGraphicFramePr>
        <p:xfrm>
          <a:off x="175847" y="3182587"/>
          <a:ext cx="4935415" cy="355438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60686"/>
                <a:gridCol w="3574729"/>
              </a:tblGrid>
              <a:tr h="46031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本社所在地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市区町村まで記載してください</a:t>
                      </a:r>
                    </a:p>
                  </a:txBody>
                  <a:tcPr/>
                </a:tc>
              </a:tr>
              <a:tr h="46031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従業員人数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strike="noStrike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おおよその人数でも結構です。</a:t>
                      </a:r>
                      <a:endParaRPr kumimoji="1" lang="en-US" altLang="ja-JP" sz="1000" strike="noStrike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strike="noStrike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（例）</a:t>
                      </a:r>
                      <a:r>
                        <a:rPr kumimoji="1" lang="en-US" altLang="ja-JP" sz="1000" strike="noStrike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2500</a:t>
                      </a:r>
                      <a:r>
                        <a:rPr kumimoji="1" lang="ja-JP" altLang="en-US" sz="1000" strike="noStrike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endParaRPr kumimoji="1" lang="ja-JP" altLang="en-US" sz="1000" strike="noStrike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46031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実施人数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（例）</a:t>
                      </a:r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250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endParaRPr kumimoji="1" lang="en-US" altLang="ja-JP" sz="10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効果測定報告と同様の人数を記載してください。</a:t>
                      </a:r>
                      <a:endParaRPr kumimoji="1" lang="en-US" altLang="ja-JP" sz="10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46031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実施エリア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46031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実施形態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該当しない選択肢は削除してください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□在宅勤務　□サテライトオフィス勤務　□モバイルワーク勤務</a:t>
                      </a:r>
                    </a:p>
                  </a:txBody>
                  <a:tcPr/>
                </a:tc>
              </a:tr>
              <a:tr h="125281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実施概要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469062"/>
              </p:ext>
            </p:extLst>
          </p:nvPr>
        </p:nvGraphicFramePr>
        <p:xfrm>
          <a:off x="5255408" y="1094682"/>
          <a:ext cx="4478219" cy="5642293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4478219"/>
              </a:tblGrid>
              <a:tr h="4860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実施結果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156262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〇消費電力量の変化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〇事務用紙等の消費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量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の変化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〇旅費、交通費等の変化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〇残業時間の変化</a:t>
                      </a: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〇その他の評価指標</a:t>
                      </a:r>
                      <a:r>
                        <a:rPr kumimoji="1" lang="ja-JP" altLang="en-US" sz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（生産性の向上、社員の満足度向上など）</a:t>
                      </a:r>
                      <a:endParaRPr kumimoji="1" lang="en-US" altLang="ja-JP" sz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可能な範囲でご記入をお願い致します。</a:t>
                      </a:r>
                      <a:endParaRPr kumimoji="1" lang="en-US" altLang="ja-JP" sz="10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特に定量的効果が現れた事項について、グラフ等を活用し、結果を</a:t>
                      </a:r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してください。</a:t>
                      </a: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全ての調査項目を掲載する必要はありません。</a:t>
                      </a: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定量的結果を</a:t>
                      </a:r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つ以上掲載していれば、実施結果として、実施者の感想、所感などを追加しても構いません。</a:t>
                      </a:r>
                    </a:p>
                    <a:p>
                      <a:endParaRPr kumimoji="1" lang="ja-JP" altLang="en-US" sz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 flipH="1">
            <a:off x="7347364" y="341377"/>
            <a:ext cx="2558633" cy="261610"/>
          </a:xfrm>
          <a:prstGeom prst="rect">
            <a:avLst/>
          </a:prstGeom>
          <a:noFill/>
          <a:ln>
            <a:noFill/>
          </a:ln>
        </p:spPr>
        <p:txBody>
          <a:bodyPr wrap="square" rIns="0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テレワーク・デイズ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実施報告書別紙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2495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530</Words>
  <Application>Microsoft Office PowerPoint</Application>
  <PresentationFormat>A4 210 x 297 mm</PresentationFormat>
  <Paragraphs>99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前田 一亮</dc:creator>
  <cp:lastModifiedBy>Rie Kagawa(CR)</cp:lastModifiedBy>
  <cp:revision>14</cp:revision>
  <cp:lastPrinted>2017-03-30T10:46:19Z</cp:lastPrinted>
  <dcterms:created xsi:type="dcterms:W3CDTF">2017-03-30T10:15:27Z</dcterms:created>
  <dcterms:modified xsi:type="dcterms:W3CDTF">2019-04-17T03:21:33Z</dcterms:modified>
</cp:coreProperties>
</file>