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
  </p:notesMasterIdLst>
  <p:sldIdLst>
    <p:sldId id="258" r:id="rId2"/>
    <p:sldId id="256" r:id="rId3"/>
    <p:sldId id="257" r:id="rId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5226" autoAdjust="0"/>
  </p:normalViewPr>
  <p:slideViewPr>
    <p:cSldViewPr snapToGrid="0">
      <p:cViewPr varScale="1">
        <p:scale>
          <a:sx n="113" d="100"/>
          <a:sy n="113" d="100"/>
        </p:scale>
        <p:origin x="1329" y="72"/>
      </p:cViewPr>
      <p:guideLst>
        <p:guide orient="horz" pos="2183"/>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D9811C4F-1270-4E18-A13D-1168926D8DD5}" type="datetimeFigureOut">
              <a:rPr kumimoji="1" lang="ja-JP" altLang="en-US" smtClean="0"/>
              <a:t>2020/8/3</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311F2DFF-2742-4A8D-8CC3-4EB6D8D1C782}" type="slidenum">
              <a:rPr kumimoji="1" lang="ja-JP" altLang="en-US" smtClean="0"/>
              <a:t>‹#›</a:t>
            </a:fld>
            <a:endParaRPr kumimoji="1" lang="ja-JP" altLang="en-US"/>
          </a:p>
        </p:txBody>
      </p:sp>
    </p:spTree>
    <p:extLst>
      <p:ext uri="{BB962C8B-B14F-4D97-AF65-F5344CB8AC3E}">
        <p14:creationId xmlns:p14="http://schemas.microsoft.com/office/powerpoint/2010/main" val="407633172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11F2DFF-2742-4A8D-8CC3-4EB6D8D1C782}" type="slidenum">
              <a:rPr kumimoji="1" lang="ja-JP" altLang="en-US" smtClean="0"/>
              <a:t>2</a:t>
            </a:fld>
            <a:endParaRPr kumimoji="1" lang="ja-JP" altLang="en-US"/>
          </a:p>
        </p:txBody>
      </p:sp>
    </p:spTree>
    <p:extLst>
      <p:ext uri="{BB962C8B-B14F-4D97-AF65-F5344CB8AC3E}">
        <p14:creationId xmlns:p14="http://schemas.microsoft.com/office/powerpoint/2010/main" val="2379550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11F2DFF-2742-4A8D-8CC3-4EB6D8D1C782}" type="slidenum">
              <a:rPr kumimoji="1" lang="ja-JP" altLang="en-US" smtClean="0"/>
              <a:t>3</a:t>
            </a:fld>
            <a:endParaRPr kumimoji="1" lang="ja-JP" altLang="en-US"/>
          </a:p>
        </p:txBody>
      </p:sp>
    </p:spTree>
    <p:extLst>
      <p:ext uri="{BB962C8B-B14F-4D97-AF65-F5344CB8AC3E}">
        <p14:creationId xmlns:p14="http://schemas.microsoft.com/office/powerpoint/2010/main" val="4198454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77952D3-8F8D-481B-91AE-C78B238EAB6C}" type="datetimeFigureOut">
              <a:rPr kumimoji="1" lang="ja-JP" altLang="en-US" smtClean="0"/>
              <a:t>2020/8/3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92C431-17BA-4891-862F-16A71A2B766C}" type="slidenum">
              <a:rPr kumimoji="1" lang="ja-JP" altLang="en-US" smtClean="0"/>
              <a:t>‹#›</a:t>
            </a:fld>
            <a:endParaRPr kumimoji="1" lang="ja-JP" altLang="en-US"/>
          </a:p>
        </p:txBody>
      </p:sp>
    </p:spTree>
    <p:extLst>
      <p:ext uri="{BB962C8B-B14F-4D97-AF65-F5344CB8AC3E}">
        <p14:creationId xmlns:p14="http://schemas.microsoft.com/office/powerpoint/2010/main" val="945460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77952D3-8F8D-481B-91AE-C78B238EAB6C}" type="datetimeFigureOut">
              <a:rPr kumimoji="1" lang="ja-JP" altLang="en-US" smtClean="0"/>
              <a:t>2020/8/3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92C431-17BA-4891-862F-16A71A2B766C}" type="slidenum">
              <a:rPr kumimoji="1" lang="ja-JP" altLang="en-US" smtClean="0"/>
              <a:t>‹#›</a:t>
            </a:fld>
            <a:endParaRPr kumimoji="1" lang="ja-JP" altLang="en-US"/>
          </a:p>
        </p:txBody>
      </p:sp>
    </p:spTree>
    <p:extLst>
      <p:ext uri="{BB962C8B-B14F-4D97-AF65-F5344CB8AC3E}">
        <p14:creationId xmlns:p14="http://schemas.microsoft.com/office/powerpoint/2010/main" val="3292926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77952D3-8F8D-481B-91AE-C78B238EAB6C}" type="datetimeFigureOut">
              <a:rPr kumimoji="1" lang="ja-JP" altLang="en-US" smtClean="0"/>
              <a:t>2020/8/3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92C431-17BA-4891-862F-16A71A2B766C}" type="slidenum">
              <a:rPr kumimoji="1" lang="ja-JP" altLang="en-US" smtClean="0"/>
              <a:t>‹#›</a:t>
            </a:fld>
            <a:endParaRPr kumimoji="1" lang="ja-JP" altLang="en-US"/>
          </a:p>
        </p:txBody>
      </p:sp>
    </p:spTree>
    <p:extLst>
      <p:ext uri="{BB962C8B-B14F-4D97-AF65-F5344CB8AC3E}">
        <p14:creationId xmlns:p14="http://schemas.microsoft.com/office/powerpoint/2010/main" val="3828075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77952D3-8F8D-481B-91AE-C78B238EAB6C}" type="datetimeFigureOut">
              <a:rPr kumimoji="1" lang="ja-JP" altLang="en-US" smtClean="0"/>
              <a:t>2020/8/3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92C431-17BA-4891-862F-16A71A2B766C}" type="slidenum">
              <a:rPr kumimoji="1" lang="ja-JP" altLang="en-US" smtClean="0"/>
              <a:t>‹#›</a:t>
            </a:fld>
            <a:endParaRPr kumimoji="1" lang="ja-JP" altLang="en-US"/>
          </a:p>
        </p:txBody>
      </p:sp>
    </p:spTree>
    <p:extLst>
      <p:ext uri="{BB962C8B-B14F-4D97-AF65-F5344CB8AC3E}">
        <p14:creationId xmlns:p14="http://schemas.microsoft.com/office/powerpoint/2010/main" val="450918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77952D3-8F8D-481B-91AE-C78B238EAB6C}" type="datetimeFigureOut">
              <a:rPr kumimoji="1" lang="ja-JP" altLang="en-US" smtClean="0"/>
              <a:t>2020/8/3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92C431-17BA-4891-862F-16A71A2B766C}" type="slidenum">
              <a:rPr kumimoji="1" lang="ja-JP" altLang="en-US" smtClean="0"/>
              <a:t>‹#›</a:t>
            </a:fld>
            <a:endParaRPr kumimoji="1" lang="ja-JP" altLang="en-US"/>
          </a:p>
        </p:txBody>
      </p:sp>
    </p:spTree>
    <p:extLst>
      <p:ext uri="{BB962C8B-B14F-4D97-AF65-F5344CB8AC3E}">
        <p14:creationId xmlns:p14="http://schemas.microsoft.com/office/powerpoint/2010/main" val="1106382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77952D3-8F8D-481B-91AE-C78B238EAB6C}" type="datetimeFigureOut">
              <a:rPr kumimoji="1" lang="ja-JP" altLang="en-US" smtClean="0"/>
              <a:t>2020/8/3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092C431-17BA-4891-862F-16A71A2B766C}" type="slidenum">
              <a:rPr kumimoji="1" lang="ja-JP" altLang="en-US" smtClean="0"/>
              <a:t>‹#›</a:t>
            </a:fld>
            <a:endParaRPr kumimoji="1" lang="ja-JP" altLang="en-US"/>
          </a:p>
        </p:txBody>
      </p:sp>
    </p:spTree>
    <p:extLst>
      <p:ext uri="{BB962C8B-B14F-4D97-AF65-F5344CB8AC3E}">
        <p14:creationId xmlns:p14="http://schemas.microsoft.com/office/powerpoint/2010/main" val="2740561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77952D3-8F8D-481B-91AE-C78B238EAB6C}" type="datetimeFigureOut">
              <a:rPr kumimoji="1" lang="ja-JP" altLang="en-US" smtClean="0"/>
              <a:t>2020/8/3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092C431-17BA-4891-862F-16A71A2B766C}" type="slidenum">
              <a:rPr kumimoji="1" lang="ja-JP" altLang="en-US" smtClean="0"/>
              <a:t>‹#›</a:t>
            </a:fld>
            <a:endParaRPr kumimoji="1" lang="ja-JP" altLang="en-US"/>
          </a:p>
        </p:txBody>
      </p:sp>
    </p:spTree>
    <p:extLst>
      <p:ext uri="{BB962C8B-B14F-4D97-AF65-F5344CB8AC3E}">
        <p14:creationId xmlns:p14="http://schemas.microsoft.com/office/powerpoint/2010/main" val="1926604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77952D3-8F8D-481B-91AE-C78B238EAB6C}" type="datetimeFigureOut">
              <a:rPr kumimoji="1" lang="ja-JP" altLang="en-US" smtClean="0"/>
              <a:t>2020/8/3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092C431-17BA-4891-862F-16A71A2B766C}" type="slidenum">
              <a:rPr kumimoji="1" lang="ja-JP" altLang="en-US" smtClean="0"/>
              <a:t>‹#›</a:t>
            </a:fld>
            <a:endParaRPr kumimoji="1" lang="ja-JP" altLang="en-US"/>
          </a:p>
        </p:txBody>
      </p:sp>
    </p:spTree>
    <p:extLst>
      <p:ext uri="{BB962C8B-B14F-4D97-AF65-F5344CB8AC3E}">
        <p14:creationId xmlns:p14="http://schemas.microsoft.com/office/powerpoint/2010/main" val="2494140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7952D3-8F8D-481B-91AE-C78B238EAB6C}" type="datetimeFigureOut">
              <a:rPr kumimoji="1" lang="ja-JP" altLang="en-US" smtClean="0"/>
              <a:t>2020/8/3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092C431-17BA-4891-862F-16A71A2B766C}" type="slidenum">
              <a:rPr kumimoji="1" lang="ja-JP" altLang="en-US" smtClean="0"/>
              <a:t>‹#›</a:t>
            </a:fld>
            <a:endParaRPr kumimoji="1" lang="ja-JP" altLang="en-US"/>
          </a:p>
        </p:txBody>
      </p:sp>
    </p:spTree>
    <p:extLst>
      <p:ext uri="{BB962C8B-B14F-4D97-AF65-F5344CB8AC3E}">
        <p14:creationId xmlns:p14="http://schemas.microsoft.com/office/powerpoint/2010/main" val="2131131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77952D3-8F8D-481B-91AE-C78B238EAB6C}" type="datetimeFigureOut">
              <a:rPr kumimoji="1" lang="ja-JP" altLang="en-US" smtClean="0"/>
              <a:t>2020/8/3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092C431-17BA-4891-862F-16A71A2B766C}" type="slidenum">
              <a:rPr kumimoji="1" lang="ja-JP" altLang="en-US" smtClean="0"/>
              <a:t>‹#›</a:t>
            </a:fld>
            <a:endParaRPr kumimoji="1" lang="ja-JP" altLang="en-US"/>
          </a:p>
        </p:txBody>
      </p:sp>
    </p:spTree>
    <p:extLst>
      <p:ext uri="{BB962C8B-B14F-4D97-AF65-F5344CB8AC3E}">
        <p14:creationId xmlns:p14="http://schemas.microsoft.com/office/powerpoint/2010/main" val="3691199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77952D3-8F8D-481B-91AE-C78B238EAB6C}" type="datetimeFigureOut">
              <a:rPr kumimoji="1" lang="ja-JP" altLang="en-US" smtClean="0"/>
              <a:t>2020/8/3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092C431-17BA-4891-862F-16A71A2B766C}" type="slidenum">
              <a:rPr kumimoji="1" lang="ja-JP" altLang="en-US" smtClean="0"/>
              <a:t>‹#›</a:t>
            </a:fld>
            <a:endParaRPr kumimoji="1" lang="ja-JP" altLang="en-US"/>
          </a:p>
        </p:txBody>
      </p:sp>
    </p:spTree>
    <p:extLst>
      <p:ext uri="{BB962C8B-B14F-4D97-AF65-F5344CB8AC3E}">
        <p14:creationId xmlns:p14="http://schemas.microsoft.com/office/powerpoint/2010/main" val="466802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7952D3-8F8D-481B-91AE-C78B238EAB6C}" type="datetimeFigureOut">
              <a:rPr kumimoji="1" lang="ja-JP" altLang="en-US" smtClean="0"/>
              <a:t>2020/8/3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92C431-17BA-4891-862F-16A71A2B766C}" type="slidenum">
              <a:rPr kumimoji="1" lang="ja-JP" altLang="en-US" smtClean="0"/>
              <a:t>‹#›</a:t>
            </a:fld>
            <a:endParaRPr kumimoji="1" lang="ja-JP" altLang="en-US"/>
          </a:p>
        </p:txBody>
      </p:sp>
    </p:spTree>
    <p:extLst>
      <p:ext uri="{BB962C8B-B14F-4D97-AF65-F5344CB8AC3E}">
        <p14:creationId xmlns:p14="http://schemas.microsoft.com/office/powerpoint/2010/main" val="26130042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748536" y="669693"/>
            <a:ext cx="8135560" cy="4401205"/>
          </a:xfrm>
          <a:prstGeom prst="rect">
            <a:avLst/>
          </a:prstGeom>
          <a:noFill/>
        </p:spPr>
        <p:txBody>
          <a:bodyPr wrap="none" rtlCol="0">
            <a:spAutoFit/>
          </a:bodyPr>
          <a:lstStyle/>
          <a:p>
            <a:r>
              <a:rPr kumimoji="1" lang="ja-JP" altLang="en-US" sz="20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●記入にあたってのご注意点</a:t>
            </a:r>
            <a:endParaRPr kumimoji="1" lang="en-US" altLang="ja-JP" sz="20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20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・記入用のレイアウトは、①と②の</a:t>
            </a:r>
            <a:r>
              <a:rPr kumimoji="1" lang="en-US" altLang="ja-JP" sz="20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20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パターンをご用意しています。</a:t>
            </a:r>
            <a:endParaRPr kumimoji="1" lang="en-US" altLang="ja-JP" sz="20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　報告内容に応じてどちらかをご活用ください。</a:t>
            </a:r>
            <a:endParaRPr lang="en-US" altLang="ja-JP" sz="20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20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・ご記入いただく項目が変わらなければ、</a:t>
            </a:r>
            <a:endParaRPr kumimoji="1" lang="en-US" altLang="ja-JP" sz="20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0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レイアウトはご変更いただいて構いません。</a:t>
            </a:r>
            <a:endParaRPr kumimoji="1" lang="en-US" altLang="ja-JP" sz="20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20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20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・青文字は記入にあたってのご注意点を記載しています。</a:t>
            </a:r>
            <a:endParaRPr kumimoji="1" lang="en-US" altLang="ja-JP" sz="20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　ご記入の際は、削除お願いします。</a:t>
            </a:r>
            <a:endParaRPr lang="en-US" altLang="ja-JP" sz="20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20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・この公開用の報告書は、</a:t>
            </a:r>
            <a:r>
              <a:rPr kumimoji="1" lang="en-US" altLang="ja-JP" sz="20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2019</a:t>
            </a:r>
            <a:r>
              <a:rPr kumimoji="1" lang="ja-JP" altLang="en-US" sz="20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年同様、各団体詳細ページや</a:t>
            </a:r>
            <a:endParaRPr kumimoji="1" lang="en-US" altLang="ja-JP" sz="20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b="1">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b="1"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テレワーク・デイズ実践</a:t>
            </a:r>
            <a:r>
              <a:rPr lang="ja-JP" altLang="en-US" sz="2000" b="1"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団体</a:t>
            </a:r>
            <a:r>
              <a:rPr lang="ja-JP" altLang="en-US" sz="20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一覧ページなどへ掲載予定です。</a:t>
            </a:r>
            <a:endParaRPr lang="en-US" altLang="ja-JP" sz="20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20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　個人を特定できる情報などは掲載されないようご注意ください。</a:t>
            </a:r>
          </a:p>
        </p:txBody>
      </p:sp>
    </p:spTree>
    <p:extLst>
      <p:ext uri="{BB962C8B-B14F-4D97-AF65-F5344CB8AC3E}">
        <p14:creationId xmlns:p14="http://schemas.microsoft.com/office/powerpoint/2010/main" val="3626264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p:cNvCxnSpPr/>
          <p:nvPr/>
        </p:nvCxnSpPr>
        <p:spPr>
          <a:xfrm flipV="1">
            <a:off x="0" y="621324"/>
            <a:ext cx="9906000" cy="23447"/>
          </a:xfrm>
          <a:prstGeom prst="line">
            <a:avLst/>
          </a:prstGeom>
          <a:ln w="381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175848" y="1104846"/>
            <a:ext cx="6421368" cy="2324154"/>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具体的な取り組み等</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（写真等を含む）</a:t>
            </a:r>
          </a:p>
        </p:txBody>
      </p:sp>
      <p:graphicFrame>
        <p:nvGraphicFramePr>
          <p:cNvPr id="16" name="表 15"/>
          <p:cNvGraphicFramePr>
            <a:graphicFrameLocks noGrp="1"/>
          </p:cNvGraphicFramePr>
          <p:nvPr>
            <p:extLst>
              <p:ext uri="{D42A27DB-BD31-4B8C-83A1-F6EECF244321}">
                <p14:modId xmlns:p14="http://schemas.microsoft.com/office/powerpoint/2010/main" val="2783104963"/>
              </p:ext>
            </p:extLst>
          </p:nvPr>
        </p:nvGraphicFramePr>
        <p:xfrm>
          <a:off x="199290" y="3501945"/>
          <a:ext cx="4935415" cy="3236303"/>
        </p:xfrm>
        <a:graphic>
          <a:graphicData uri="http://schemas.openxmlformats.org/drawingml/2006/table">
            <a:tbl>
              <a:tblPr bandRow="1">
                <a:tableStyleId>{5940675A-B579-460E-94D1-54222C63F5DA}</a:tableStyleId>
              </a:tblPr>
              <a:tblGrid>
                <a:gridCol w="1360686">
                  <a:extLst>
                    <a:ext uri="{9D8B030D-6E8A-4147-A177-3AD203B41FA5}">
                      <a16:colId xmlns:a16="http://schemas.microsoft.com/office/drawing/2014/main" xmlns="" val="20000"/>
                    </a:ext>
                  </a:extLst>
                </a:gridCol>
                <a:gridCol w="3574729">
                  <a:extLst>
                    <a:ext uri="{9D8B030D-6E8A-4147-A177-3AD203B41FA5}">
                      <a16:colId xmlns:a16="http://schemas.microsoft.com/office/drawing/2014/main" xmlns="" val="20001"/>
                    </a:ext>
                  </a:extLst>
                </a:gridCol>
              </a:tblGrid>
              <a:tr h="285424">
                <a:tc>
                  <a:txBody>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本社所在地</a:t>
                      </a:r>
                    </a:p>
                  </a:txBody>
                  <a:tcPr marL="108000" marR="72000" anchor="ct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市区町村まで記載してください</a:t>
                      </a:r>
                    </a:p>
                  </a:txBody>
                  <a:tcPr/>
                </a:tc>
                <a:extLst>
                  <a:ext uri="{0D108BD9-81ED-4DB2-BD59-A6C34878D82A}">
                    <a16:rowId xmlns:a16="http://schemas.microsoft.com/office/drawing/2014/main" xmlns="" val="10000"/>
                  </a:ext>
                </a:extLst>
              </a:tr>
              <a:tr h="394441">
                <a:tc>
                  <a:txBody>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従業員人数</a:t>
                      </a:r>
                    </a:p>
                  </a:txBody>
                  <a:tcPr marL="108000" marR="72000" anchor="ct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strike="noStrike"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おおよその人数でも結構です。</a:t>
                      </a:r>
                      <a:endParaRPr kumimoji="1" lang="en-US" altLang="ja-JP" sz="1000" strike="noStrike"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strike="noStrike"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（例）</a:t>
                      </a:r>
                      <a:r>
                        <a:rPr kumimoji="1" lang="en-US" altLang="ja-JP" sz="1000" strike="noStrike"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2500</a:t>
                      </a:r>
                      <a:r>
                        <a:rPr kumimoji="1" lang="ja-JP" altLang="en-US" sz="1000" strike="noStrike"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000" strike="noStrike"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xmlns="" val="10001"/>
                  </a:ext>
                </a:extLst>
              </a:tr>
              <a:tr h="338352">
                <a:tc>
                  <a:txBody>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実施期間</a:t>
                      </a:r>
                    </a:p>
                  </a:txBody>
                  <a:tcPr marL="108000" marR="72000" anchor="ctr">
                    <a:solidFill>
                      <a:schemeClr val="bg1">
                        <a:lumMod val="95000"/>
                      </a:schemeClr>
                    </a:solidFill>
                  </a:tcPr>
                </a:tc>
                <a:tc>
                  <a:txBody>
                    <a:bodyPr/>
                    <a:lstStyle/>
                    <a:p>
                      <a:r>
                        <a:rPr kumimoji="1" lang="ja-JP" altLang="en-US"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（例）</a:t>
                      </a:r>
                      <a:r>
                        <a:rPr kumimoji="1" lang="en-US" altLang="ja-JP"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xmlns="" val="940030155"/>
                  </a:ext>
                </a:extLst>
              </a:tr>
              <a:tr h="306630">
                <a:tc>
                  <a:txBody>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実施人数</a:t>
                      </a:r>
                    </a:p>
                  </a:txBody>
                  <a:tcPr marL="108000" marR="72000" anchor="ctr">
                    <a:solidFill>
                      <a:schemeClr val="bg1">
                        <a:lumMod val="95000"/>
                      </a:schemeClr>
                    </a:solidFill>
                  </a:tcPr>
                </a:tc>
                <a:tc>
                  <a:txBody>
                    <a:bodyPr/>
                    <a:lstStyle/>
                    <a:p>
                      <a:r>
                        <a:rPr kumimoji="1" lang="ja-JP" altLang="en-US"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（例）</a:t>
                      </a:r>
                      <a:r>
                        <a:rPr kumimoji="1" lang="en-US" altLang="ja-JP"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250</a:t>
                      </a:r>
                      <a:r>
                        <a:rPr kumimoji="1" lang="ja-JP" altLang="en-US"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xmlns="" val="10002"/>
                  </a:ext>
                </a:extLst>
              </a:tr>
              <a:tr h="1909657">
                <a:tc>
                  <a:txBody>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実施概要</a:t>
                      </a:r>
                    </a:p>
                  </a:txBody>
                  <a:tcPr marL="108000" marR="72000" anchor="ctr">
                    <a:solidFill>
                      <a:schemeClr val="bg1">
                        <a:lumMod val="95000"/>
                      </a:schemeClr>
                    </a:solidFill>
                  </a:tcPr>
                </a:tc>
                <a:tc>
                  <a:txBody>
                    <a:bodyPr/>
                    <a:lstStyle/>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xmlns="" val="10005"/>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4057738560"/>
              </p:ext>
            </p:extLst>
          </p:nvPr>
        </p:nvGraphicFramePr>
        <p:xfrm>
          <a:off x="5228491" y="3501944"/>
          <a:ext cx="4478219" cy="3187456"/>
        </p:xfrm>
        <a:graphic>
          <a:graphicData uri="http://schemas.openxmlformats.org/drawingml/2006/table">
            <a:tbl>
              <a:tblPr bandRow="1">
                <a:tableStyleId>{5940675A-B579-460E-94D1-54222C63F5DA}</a:tableStyleId>
              </a:tblPr>
              <a:tblGrid>
                <a:gridCol w="4478219">
                  <a:extLst>
                    <a:ext uri="{9D8B030D-6E8A-4147-A177-3AD203B41FA5}">
                      <a16:colId xmlns:a16="http://schemas.microsoft.com/office/drawing/2014/main" xmlns="" val="20000"/>
                    </a:ext>
                  </a:extLst>
                </a:gridCol>
              </a:tblGrid>
              <a:tr h="320507">
                <a:tc>
                  <a:txBody>
                    <a:bodyPr/>
                    <a:lstStyle/>
                    <a:p>
                      <a:pPr algn="ct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今後に向けた具体的な改善点、新たな取り組み等</a:t>
                      </a:r>
                    </a:p>
                  </a:txBody>
                  <a:tcPr anchor="ctr">
                    <a:solidFill>
                      <a:schemeClr val="bg1">
                        <a:lumMod val="95000"/>
                      </a:schemeClr>
                    </a:solidFill>
                  </a:tcPr>
                </a:tc>
                <a:extLst>
                  <a:ext uri="{0D108BD9-81ED-4DB2-BD59-A6C34878D82A}">
                    <a16:rowId xmlns:a16="http://schemas.microsoft.com/office/drawing/2014/main" xmlns="" val="10000"/>
                  </a:ext>
                </a:extLst>
              </a:tr>
              <a:tr h="2866949">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〇新型コロナウイルス感染症感染拡大防止に向けたテレワーク関連の取り組みを通じて得られた効果、気づき</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〇新型コロナウイルス感染症感染拡大防止に向けたテレワーク関連の取り組みを</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通じて得られた課題・問題点</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〇社員等からのフィードバック、取り組みの課題等を活かした改善点</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〇今後に向けた貴社・貴団体の新たな取り組み（テレワーク関連）</a:t>
                      </a:r>
                      <a:endParaRPr kumimoji="1" lang="en-US" altLang="ja-JP" sz="12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可能な範囲でご記入をお願い致します。</a:t>
                      </a:r>
                      <a:endParaRPr kumimoji="1" lang="en-US" altLang="ja-JP"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全ての調査項目を掲載する必要はありません。</a:t>
                      </a:r>
                    </a:p>
                    <a:p>
                      <a:endParaRPr kumimoji="1" lang="en-US" altLang="ja-JP"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xmlns="" val="10001"/>
                  </a:ext>
                </a:extLst>
              </a:tr>
            </a:tbl>
          </a:graphicData>
        </a:graphic>
      </p:graphicFrame>
      <p:sp>
        <p:nvSpPr>
          <p:cNvPr id="18" name="テキスト ボックス 17"/>
          <p:cNvSpPr txBox="1"/>
          <p:nvPr/>
        </p:nvSpPr>
        <p:spPr>
          <a:xfrm flipH="1">
            <a:off x="-99646" y="121551"/>
            <a:ext cx="3610708" cy="523220"/>
          </a:xfrm>
          <a:prstGeom prst="rect">
            <a:avLst/>
          </a:prstGeom>
          <a:noFill/>
        </p:spPr>
        <p:txBody>
          <a:bodyPr wrap="square" rtlCol="0">
            <a:spAutoFit/>
          </a:bodyPr>
          <a:lstStyle/>
          <a:p>
            <a:pPr algn="ctr"/>
            <a:r>
              <a:rPr lang="ja-JP" altLang="en-US" sz="2800" dirty="0">
                <a:latin typeface="Meiryo UI" panose="020B0604030504040204" pitchFamily="50" charset="-128"/>
                <a:ea typeface="Meiryo UI" panose="020B0604030504040204" pitchFamily="50" charset="-128"/>
                <a:cs typeface="Meiryo UI" panose="020B0604030504040204" pitchFamily="50" charset="-128"/>
              </a:rPr>
              <a:t>株式会社〇〇〇〇〇</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flipH="1">
            <a:off x="7119654" y="341377"/>
            <a:ext cx="2558633" cy="261610"/>
          </a:xfrm>
          <a:prstGeom prst="rect">
            <a:avLst/>
          </a:prstGeom>
          <a:noFill/>
          <a:ln>
            <a:noFill/>
          </a:ln>
        </p:spPr>
        <p:txBody>
          <a:bodyPr wrap="square" rIns="0" rtlCol="0">
            <a:spAutoFit/>
          </a:bodyPr>
          <a:lstStyle/>
          <a:p>
            <a:pPr algn="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テレワーク・デイズ</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報告書</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別紙</a:t>
            </a:r>
          </a:p>
        </p:txBody>
      </p:sp>
      <p:sp>
        <p:nvSpPr>
          <p:cNvPr id="21" name="テキスト ボックス 20"/>
          <p:cNvSpPr txBox="1"/>
          <p:nvPr/>
        </p:nvSpPr>
        <p:spPr>
          <a:xfrm>
            <a:off x="4121247" y="159651"/>
            <a:ext cx="1980029" cy="523220"/>
          </a:xfrm>
          <a:prstGeom prst="rect">
            <a:avLst/>
          </a:prstGeom>
          <a:noFill/>
        </p:spPr>
        <p:txBody>
          <a:bodyPr wrap="none" rtlCol="0">
            <a:spAutoFit/>
          </a:bodyPr>
          <a:lstStyle/>
          <a:p>
            <a:r>
              <a:rPr kumimoji="1" lang="ja-JP" altLang="en-US" sz="28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（公開用）</a:t>
            </a:r>
          </a:p>
        </p:txBody>
      </p:sp>
      <p:sp>
        <p:nvSpPr>
          <p:cNvPr id="22" name="テキスト ボックス 21"/>
          <p:cNvSpPr txBox="1"/>
          <p:nvPr/>
        </p:nvSpPr>
        <p:spPr>
          <a:xfrm>
            <a:off x="8539071" y="51980"/>
            <a:ext cx="1252266" cy="338554"/>
          </a:xfrm>
          <a:prstGeom prst="rect">
            <a:avLst/>
          </a:prstGeom>
          <a:noFill/>
        </p:spPr>
        <p:txBody>
          <a:bodyPr wrap="none" rtlCol="0">
            <a:spAutoFit/>
          </a:bodyPr>
          <a:lstStyle/>
          <a:p>
            <a:r>
              <a:rPr kumimoji="1" lang="ja-JP" altLang="en-US" sz="1600" b="1" dirty="0">
                <a:solidFill>
                  <a:srgbClr val="0070C0"/>
                </a:solidFill>
              </a:rPr>
              <a:t>レイアウト①</a:t>
            </a:r>
          </a:p>
        </p:txBody>
      </p:sp>
      <p:sp>
        <p:nvSpPr>
          <p:cNvPr id="23" name="テキスト ボックス 22"/>
          <p:cNvSpPr txBox="1"/>
          <p:nvPr/>
        </p:nvSpPr>
        <p:spPr>
          <a:xfrm>
            <a:off x="22974" y="697469"/>
            <a:ext cx="6682625" cy="369332"/>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新型コロナウイルス感染症感染拡大防止に向けた具体的な取り組み</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2643554" y="2841016"/>
            <a:ext cx="3799438" cy="553998"/>
          </a:xfrm>
          <a:prstGeom prst="rect">
            <a:avLst/>
          </a:prstGeom>
          <a:solidFill>
            <a:srgbClr val="FFFFFF">
              <a:alpha val="50196"/>
            </a:srgbClr>
          </a:solidFill>
        </p:spPr>
        <p:txBody>
          <a:bodyPr wrap="none" rtlCol="0">
            <a:spAutoFit/>
          </a:bodyPr>
          <a:lstStyle/>
          <a:p>
            <a:r>
              <a:rPr lang="ja-JP" altLang="en-US" sz="10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・在宅勤務等をしている様子</a:t>
            </a:r>
            <a:endParaRPr lang="en-US" altLang="ja-JP" sz="10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・テレワークによって生まれた時間を活用している様子</a:t>
            </a:r>
            <a:endParaRPr kumimoji="1" lang="en-US" altLang="ja-JP" sz="10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など、可能であれば、</a:t>
            </a:r>
            <a:r>
              <a:rPr lang="en-US" altLang="ja-JP" sz="10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Web</a:t>
            </a:r>
            <a:r>
              <a:rPr lang="ja-JP" altLang="en-US" sz="10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公開可能な写真を掲載してください</a:t>
            </a:r>
            <a:endParaRPr lang="en-US" altLang="ja-JP" sz="10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正方形/長方形 24">
            <a:extLst>
              <a:ext uri="{FF2B5EF4-FFF2-40B4-BE49-F238E27FC236}">
                <a16:creationId xmlns:a16="http://schemas.microsoft.com/office/drawing/2014/main" xmlns="" id="{12D5B270-210B-4FB3-A279-A1826939705D}"/>
              </a:ext>
            </a:extLst>
          </p:cNvPr>
          <p:cNvSpPr/>
          <p:nvPr/>
        </p:nvSpPr>
        <p:spPr>
          <a:xfrm>
            <a:off x="6705600" y="1102760"/>
            <a:ext cx="3001110" cy="2324153"/>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社員等から寄せられた感想、所感等</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a:extLst>
              <a:ext uri="{FF2B5EF4-FFF2-40B4-BE49-F238E27FC236}">
                <a16:creationId xmlns:a16="http://schemas.microsoft.com/office/drawing/2014/main" xmlns="" id="{EEF5B25B-3766-4D9E-898F-9B2395A10784}"/>
              </a:ext>
            </a:extLst>
          </p:cNvPr>
          <p:cNvSpPr txBox="1"/>
          <p:nvPr/>
        </p:nvSpPr>
        <p:spPr>
          <a:xfrm>
            <a:off x="7086600" y="2917960"/>
            <a:ext cx="2340278" cy="400110"/>
          </a:xfrm>
          <a:prstGeom prst="rect">
            <a:avLst/>
          </a:prstGeom>
          <a:solidFill>
            <a:srgbClr val="FFFFFF">
              <a:alpha val="50196"/>
            </a:srgbClr>
          </a:solidFill>
        </p:spPr>
        <p:txBody>
          <a:bodyPr wrap="square" rtlCol="0">
            <a:spAutoFit/>
          </a:bodyPr>
          <a:lstStyle/>
          <a:p>
            <a:r>
              <a:rPr lang="ja-JP" altLang="en-US" sz="10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・必要に応じてグラフ等を活用し、</a:t>
            </a:r>
            <a:endParaRPr lang="en-US" altLang="ja-JP" sz="10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取り組みの成果を</a:t>
            </a:r>
            <a:r>
              <a:rPr lang="en-US" altLang="ja-JP" sz="10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PR</a:t>
            </a:r>
            <a:r>
              <a:rPr lang="ja-JP" altLang="en-US" sz="10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してください。</a:t>
            </a:r>
            <a:endParaRPr lang="en-US" altLang="ja-JP" sz="10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653287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5847" y="1108467"/>
            <a:ext cx="4935415" cy="1989123"/>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具体的な取り組み等</a:t>
            </a:r>
            <a:endPar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（写真等を含む）</a:t>
            </a:r>
            <a:endPar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0" name="直線コネクタ 9"/>
          <p:cNvCxnSpPr/>
          <p:nvPr/>
        </p:nvCxnSpPr>
        <p:spPr>
          <a:xfrm flipV="1">
            <a:off x="0" y="621324"/>
            <a:ext cx="9906000" cy="23447"/>
          </a:xfrm>
          <a:prstGeom prst="line">
            <a:avLst/>
          </a:prstGeom>
          <a:ln w="381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22975" y="697468"/>
            <a:ext cx="6475796" cy="369332"/>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新型コロナウイルス感染症感染拡大防止に向けた具体的な取り組み</a:t>
            </a:r>
          </a:p>
        </p:txBody>
      </p:sp>
      <p:sp>
        <p:nvSpPr>
          <p:cNvPr id="18" name="テキスト ボックス 17"/>
          <p:cNvSpPr txBox="1"/>
          <p:nvPr/>
        </p:nvSpPr>
        <p:spPr>
          <a:xfrm flipH="1">
            <a:off x="-99646" y="121551"/>
            <a:ext cx="3610708" cy="523220"/>
          </a:xfrm>
          <a:prstGeom prst="rect">
            <a:avLst/>
          </a:prstGeom>
          <a:noFill/>
        </p:spPr>
        <p:txBody>
          <a:bodyPr wrap="square" rtlCol="0">
            <a:spAutoFit/>
          </a:bodyPr>
          <a:lstStyle/>
          <a:p>
            <a:pPr algn="ctr"/>
            <a:r>
              <a:rPr lang="ja-JP" altLang="en-US" sz="2800" dirty="0">
                <a:latin typeface="Meiryo UI" panose="020B0604030504040204" pitchFamily="50" charset="-128"/>
                <a:ea typeface="Meiryo UI" panose="020B0604030504040204" pitchFamily="50" charset="-128"/>
                <a:cs typeface="Meiryo UI" panose="020B0604030504040204" pitchFamily="50" charset="-128"/>
              </a:rPr>
              <a:t>株式会社〇〇〇〇〇</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4121247" y="159651"/>
            <a:ext cx="1980029" cy="523220"/>
          </a:xfrm>
          <a:prstGeom prst="rect">
            <a:avLst/>
          </a:prstGeom>
          <a:noFill/>
        </p:spPr>
        <p:txBody>
          <a:bodyPr wrap="none" rtlCol="0">
            <a:spAutoFit/>
          </a:bodyPr>
          <a:lstStyle/>
          <a:p>
            <a:r>
              <a:rPr kumimoji="1" lang="ja-JP" altLang="en-US" sz="28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（公開用）</a:t>
            </a:r>
          </a:p>
        </p:txBody>
      </p:sp>
      <p:sp>
        <p:nvSpPr>
          <p:cNvPr id="23" name="テキスト ボックス 22"/>
          <p:cNvSpPr txBox="1"/>
          <p:nvPr/>
        </p:nvSpPr>
        <p:spPr>
          <a:xfrm>
            <a:off x="8547538" y="51980"/>
            <a:ext cx="1252266" cy="338554"/>
          </a:xfrm>
          <a:prstGeom prst="rect">
            <a:avLst/>
          </a:prstGeom>
          <a:noFill/>
        </p:spPr>
        <p:txBody>
          <a:bodyPr wrap="none" rtlCol="0">
            <a:spAutoFit/>
          </a:bodyPr>
          <a:lstStyle/>
          <a:p>
            <a:r>
              <a:rPr kumimoji="1" lang="ja-JP" altLang="en-US" sz="1600" b="1" dirty="0">
                <a:solidFill>
                  <a:srgbClr val="0070C0"/>
                </a:solidFill>
              </a:rPr>
              <a:t>レイアウト②</a:t>
            </a:r>
          </a:p>
        </p:txBody>
      </p:sp>
      <p:graphicFrame>
        <p:nvGraphicFramePr>
          <p:cNvPr id="25" name="表 24"/>
          <p:cNvGraphicFramePr>
            <a:graphicFrameLocks noGrp="1"/>
          </p:cNvGraphicFramePr>
          <p:nvPr>
            <p:extLst>
              <p:ext uri="{D42A27DB-BD31-4B8C-83A1-F6EECF244321}">
                <p14:modId xmlns:p14="http://schemas.microsoft.com/office/powerpoint/2010/main" val="3699279414"/>
              </p:ext>
            </p:extLst>
          </p:nvPr>
        </p:nvGraphicFramePr>
        <p:xfrm>
          <a:off x="175847" y="3182587"/>
          <a:ext cx="4935415" cy="3553863"/>
        </p:xfrm>
        <a:graphic>
          <a:graphicData uri="http://schemas.openxmlformats.org/drawingml/2006/table">
            <a:tbl>
              <a:tblPr bandRow="1">
                <a:tableStyleId>{5940675A-B579-460E-94D1-54222C63F5DA}</a:tableStyleId>
              </a:tblPr>
              <a:tblGrid>
                <a:gridCol w="1360686">
                  <a:extLst>
                    <a:ext uri="{9D8B030D-6E8A-4147-A177-3AD203B41FA5}">
                      <a16:colId xmlns:a16="http://schemas.microsoft.com/office/drawing/2014/main" xmlns="" val="20000"/>
                    </a:ext>
                  </a:extLst>
                </a:gridCol>
                <a:gridCol w="3574729">
                  <a:extLst>
                    <a:ext uri="{9D8B030D-6E8A-4147-A177-3AD203B41FA5}">
                      <a16:colId xmlns:a16="http://schemas.microsoft.com/office/drawing/2014/main" xmlns="" val="20001"/>
                    </a:ext>
                  </a:extLst>
                </a:gridCol>
              </a:tblGrid>
              <a:tr h="313187">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本社所在地</a:t>
                      </a:r>
                    </a:p>
                  </a:txBody>
                  <a:tcPr marL="108000" marR="72000" anchor="ct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市区町村まで記載してください</a:t>
                      </a:r>
                    </a:p>
                  </a:txBody>
                  <a:tcPr/>
                </a:tc>
                <a:extLst>
                  <a:ext uri="{0D108BD9-81ED-4DB2-BD59-A6C34878D82A}">
                    <a16:rowId xmlns:a16="http://schemas.microsoft.com/office/drawing/2014/main" xmlns="" val="10000"/>
                  </a:ext>
                </a:extLst>
              </a:tr>
              <a:tr h="446865">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従業員人数</a:t>
                      </a:r>
                    </a:p>
                  </a:txBody>
                  <a:tcPr marL="108000" marR="72000" anchor="ct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strike="noStrike"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おおよその人数でも結構です。</a:t>
                      </a:r>
                      <a:endParaRPr kumimoji="1" lang="en-US" altLang="ja-JP" sz="1000" strike="noStrike"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strike="noStrike"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（例）</a:t>
                      </a:r>
                      <a:r>
                        <a:rPr kumimoji="1" lang="en-US" altLang="ja-JP" sz="1000" strike="noStrike"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2500</a:t>
                      </a:r>
                      <a:r>
                        <a:rPr kumimoji="1" lang="ja-JP" altLang="en-US" sz="1000" strike="noStrike"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人</a:t>
                      </a:r>
                    </a:p>
                  </a:txBody>
                  <a:tcPr/>
                </a:tc>
                <a:extLst>
                  <a:ext uri="{0D108BD9-81ED-4DB2-BD59-A6C34878D82A}">
                    <a16:rowId xmlns:a16="http://schemas.microsoft.com/office/drawing/2014/main" xmlns="" val="10001"/>
                  </a:ext>
                </a:extLst>
              </a:tr>
              <a:tr h="324573">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実施期間</a:t>
                      </a:r>
                    </a:p>
                  </a:txBody>
                  <a:tcPr marL="108000" marR="72000" anchor="ctr">
                    <a:solidFill>
                      <a:schemeClr val="bg1">
                        <a:lumMod val="95000"/>
                      </a:schemeClr>
                    </a:solidFill>
                  </a:tcPr>
                </a:tc>
                <a:tc>
                  <a:txBody>
                    <a:bodyPr/>
                    <a:lstStyle/>
                    <a:p>
                      <a:r>
                        <a:rPr kumimoji="1" lang="ja-JP" altLang="en-US"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（例）</a:t>
                      </a:r>
                      <a:r>
                        <a:rPr kumimoji="1" lang="en-US" altLang="ja-JP"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xmlns="" val="2386596855"/>
                  </a:ext>
                </a:extLst>
              </a:tr>
              <a:tr h="359300">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実施人数</a:t>
                      </a:r>
                    </a:p>
                  </a:txBody>
                  <a:tcPr marL="108000" marR="72000" anchor="ctr">
                    <a:solidFill>
                      <a:schemeClr val="bg1">
                        <a:lumMod val="95000"/>
                      </a:schemeClr>
                    </a:solidFill>
                  </a:tcPr>
                </a:tc>
                <a:tc>
                  <a:txBody>
                    <a:bodyPr/>
                    <a:lstStyle/>
                    <a:p>
                      <a:r>
                        <a:rPr kumimoji="1" lang="ja-JP" altLang="en-US"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（例）</a:t>
                      </a:r>
                      <a:r>
                        <a:rPr kumimoji="1" lang="en-US" altLang="ja-JP"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250</a:t>
                      </a:r>
                      <a:r>
                        <a:rPr kumimoji="1" lang="ja-JP" altLang="en-US"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xmlns="" val="10002"/>
                  </a:ext>
                </a:extLst>
              </a:tr>
              <a:tr h="2109938">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実施概要</a:t>
                      </a:r>
                    </a:p>
                  </a:txBody>
                  <a:tcPr marL="108000" marR="72000" anchor="ctr">
                    <a:solidFill>
                      <a:schemeClr val="bg1">
                        <a:lumMod val="95000"/>
                      </a:schemeClr>
                    </a:solidFill>
                  </a:tcPr>
                </a:tc>
                <a:tc>
                  <a:txBody>
                    <a:bodyPr/>
                    <a:lstStyle/>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xmlns="" val="10003"/>
                  </a:ext>
                </a:extLst>
              </a:tr>
            </a:tbl>
          </a:graphicData>
        </a:graphic>
      </p:graphicFrame>
      <p:graphicFrame>
        <p:nvGraphicFramePr>
          <p:cNvPr id="26" name="表 25"/>
          <p:cNvGraphicFramePr>
            <a:graphicFrameLocks noGrp="1"/>
          </p:cNvGraphicFramePr>
          <p:nvPr>
            <p:extLst>
              <p:ext uri="{D42A27DB-BD31-4B8C-83A1-F6EECF244321}">
                <p14:modId xmlns:p14="http://schemas.microsoft.com/office/powerpoint/2010/main" val="1044862583"/>
              </p:ext>
            </p:extLst>
          </p:nvPr>
        </p:nvGraphicFramePr>
        <p:xfrm>
          <a:off x="5255408" y="1094682"/>
          <a:ext cx="4478219" cy="5642293"/>
        </p:xfrm>
        <a:graphic>
          <a:graphicData uri="http://schemas.openxmlformats.org/drawingml/2006/table">
            <a:tbl>
              <a:tblPr bandRow="1">
                <a:tableStyleId>{5940675A-B579-460E-94D1-54222C63F5DA}</a:tableStyleId>
              </a:tblPr>
              <a:tblGrid>
                <a:gridCol w="4478219">
                  <a:extLst>
                    <a:ext uri="{9D8B030D-6E8A-4147-A177-3AD203B41FA5}">
                      <a16:colId xmlns:a16="http://schemas.microsoft.com/office/drawing/2014/main" xmlns="" val="20000"/>
                    </a:ext>
                  </a:extLst>
                </a:gridCol>
              </a:tblGrid>
              <a:tr h="486031">
                <a:tc>
                  <a:txBody>
                    <a:bodyPr/>
                    <a:lstStyle/>
                    <a:p>
                      <a:pPr algn="ct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今後に向けた具体的な改善点、新たな取り組み等</a:t>
                      </a:r>
                    </a:p>
                  </a:txBody>
                  <a:tcPr anchor="ctr">
                    <a:solidFill>
                      <a:schemeClr val="bg1">
                        <a:lumMod val="95000"/>
                      </a:schemeClr>
                    </a:solidFill>
                  </a:tcPr>
                </a:tc>
                <a:extLst>
                  <a:ext uri="{0D108BD9-81ED-4DB2-BD59-A6C34878D82A}">
                    <a16:rowId xmlns:a16="http://schemas.microsoft.com/office/drawing/2014/main" xmlns="" val="10000"/>
                  </a:ext>
                </a:extLst>
              </a:tr>
              <a:tr h="5156262">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〇社員等から寄せられた感想、所感等</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〇新型コロナウイルス感染症感染防止に向けたテレワーク関連の取り組みを通じて得られた効果、気づき</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〇新型コロナウイルス感染症感染拡大防止に向けたテレワーク関連の取り組みを通じて得られた課題・問題点</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〇社員等からのフィードバック、取り組みの課題等を活かした改善点</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〇今後に向けた貴社・貴団体の新たな取り組み（テレワーク関連）</a:t>
                      </a:r>
                      <a:endParaRPr kumimoji="1" lang="en-US" altLang="ja-JP" sz="12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可能な範囲でご記入をお願い致します。</a:t>
                      </a:r>
                      <a:endParaRPr kumimoji="1" lang="en-US" altLang="ja-JP"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特に定量的効果が現れた事項について、グラフ等を活用し、具体的な取り組み等の成果を</a:t>
                      </a:r>
                      <a:r>
                        <a:rPr kumimoji="1" lang="en-US" altLang="ja-JP"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PR</a:t>
                      </a:r>
                      <a:r>
                        <a:rPr kumimoji="1" lang="ja-JP" altLang="en-US"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してください。</a:t>
                      </a:r>
                    </a:p>
                    <a:p>
                      <a:r>
                        <a:rPr kumimoji="1" lang="en-US" altLang="ja-JP"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全ての調査項目を掲載する必要はありません。</a:t>
                      </a:r>
                    </a:p>
                    <a:p>
                      <a:endParaRPr kumimoji="1" lang="ja-JP" altLang="en-US" sz="12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xmlns="" val="10001"/>
                  </a:ext>
                </a:extLst>
              </a:tr>
            </a:tbl>
          </a:graphicData>
        </a:graphic>
      </p:graphicFrame>
      <p:sp>
        <p:nvSpPr>
          <p:cNvPr id="14" name="テキスト ボックス 13">
            <a:extLst>
              <a:ext uri="{FF2B5EF4-FFF2-40B4-BE49-F238E27FC236}">
                <a16:creationId xmlns:a16="http://schemas.microsoft.com/office/drawing/2014/main" xmlns="" id="{4C17A5C4-2AD5-4FCA-A180-BF40D463EB9C}"/>
              </a:ext>
            </a:extLst>
          </p:cNvPr>
          <p:cNvSpPr txBox="1"/>
          <p:nvPr/>
        </p:nvSpPr>
        <p:spPr>
          <a:xfrm>
            <a:off x="1153562" y="2458974"/>
            <a:ext cx="3799438" cy="553998"/>
          </a:xfrm>
          <a:prstGeom prst="rect">
            <a:avLst/>
          </a:prstGeom>
          <a:solidFill>
            <a:srgbClr val="FFFFFF">
              <a:alpha val="50196"/>
            </a:srgbClr>
          </a:solidFill>
        </p:spPr>
        <p:txBody>
          <a:bodyPr wrap="none" rtlCol="0">
            <a:spAutoFit/>
          </a:bodyPr>
          <a:lstStyle/>
          <a:p>
            <a:r>
              <a:rPr lang="ja-JP" altLang="en-US" sz="10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・在宅勤務等をしている様子</a:t>
            </a:r>
            <a:endParaRPr lang="en-US" altLang="ja-JP" sz="10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・テレワークによって生まれた時間を活用している様子</a:t>
            </a:r>
            <a:endParaRPr kumimoji="1" lang="en-US" altLang="ja-JP" sz="10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など、可能であれば、</a:t>
            </a:r>
            <a:r>
              <a:rPr lang="en-US" altLang="ja-JP" sz="10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Web</a:t>
            </a:r>
            <a:r>
              <a:rPr lang="ja-JP" altLang="en-US" sz="10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公開可能な写真を掲載してください</a:t>
            </a:r>
            <a:endParaRPr lang="en-US" altLang="ja-JP" sz="10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flipH="1">
            <a:off x="7119654" y="341377"/>
            <a:ext cx="2558633" cy="261610"/>
          </a:xfrm>
          <a:prstGeom prst="rect">
            <a:avLst/>
          </a:prstGeom>
          <a:noFill/>
          <a:ln>
            <a:noFill/>
          </a:ln>
        </p:spPr>
        <p:txBody>
          <a:bodyPr wrap="square" rIns="0" rtlCol="0">
            <a:spAutoFit/>
          </a:bodyPr>
          <a:lstStyle/>
          <a:p>
            <a:pPr algn="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テレワーク・デイズ</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報告書</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別紙</a:t>
            </a:r>
          </a:p>
        </p:txBody>
      </p:sp>
    </p:spTree>
    <p:extLst>
      <p:ext uri="{BB962C8B-B14F-4D97-AF65-F5344CB8AC3E}">
        <p14:creationId xmlns:p14="http://schemas.microsoft.com/office/powerpoint/2010/main" val="417249534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521</Words>
  <Application>Microsoft Office PowerPoint</Application>
  <PresentationFormat>A4 210 x 297 mm</PresentationFormat>
  <Paragraphs>88</Paragraphs>
  <Slides>3</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Meiryo UI</vt:lpstr>
      <vt:lpstr>ＭＳ Ｐゴシック</vt:lpstr>
      <vt:lpstr>メイリオ</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2020-08-03T11:02:15Z</dcterms:created>
  <dcterms:modified xsi:type="dcterms:W3CDTF">2020-08-03T11:04:44Z</dcterms:modified>
</cp:coreProperties>
</file>