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2"/>
  </p:notesMasterIdLst>
  <p:sldIdLst>
    <p:sldId id="272" r:id="rId2"/>
    <p:sldId id="273" r:id="rId3"/>
    <p:sldId id="287" r:id="rId4"/>
    <p:sldId id="276" r:id="rId5"/>
    <p:sldId id="289" r:id="rId6"/>
    <p:sldId id="279" r:id="rId7"/>
    <p:sldId id="280" r:id="rId8"/>
    <p:sldId id="281" r:id="rId9"/>
    <p:sldId id="282" r:id="rId10"/>
    <p:sldId id="284"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92D6C-FA15-465B-A324-488EBFE820B4}" v="2" dt="2023-03-28T04:19:06.301"/>
    <p1510:client id="{7FEDC288-6254-4848-B5D1-497B8D874B2B}" v="2" dt="2023-03-28T12:07:07.85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77" autoAdjust="0"/>
  </p:normalViewPr>
  <p:slideViewPr>
    <p:cSldViewPr snapToGrid="0">
      <p:cViewPr varScale="1">
        <p:scale>
          <a:sx n="73" d="100"/>
          <a:sy n="73" d="100"/>
        </p:scale>
        <p:origin x="3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69053-8993-41BB-B9A2-7E4019F77B0B}" type="datetimeFigureOut">
              <a:rPr kumimoji="1" lang="ja-JP" altLang="en-US" smtClean="0"/>
              <a:t>2023/3/28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9D5BB-950E-4C5C-9E3E-C147AA893516}" type="slidenum">
              <a:rPr kumimoji="1" lang="ja-JP" altLang="en-US" smtClean="0"/>
              <a:t>‹#›</a:t>
            </a:fld>
            <a:endParaRPr kumimoji="1" lang="ja-JP" altLang="en-US"/>
          </a:p>
        </p:txBody>
      </p:sp>
    </p:spTree>
    <p:extLst>
      <p:ext uri="{BB962C8B-B14F-4D97-AF65-F5344CB8AC3E}">
        <p14:creationId xmlns:p14="http://schemas.microsoft.com/office/powerpoint/2010/main" val="26536456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a:t>
            </a:fld>
            <a:endParaRPr kumimoji="1" lang="ja-JP" altLang="en-US"/>
          </a:p>
        </p:txBody>
      </p:sp>
    </p:spTree>
    <p:extLst>
      <p:ext uri="{BB962C8B-B14F-4D97-AF65-F5344CB8AC3E}">
        <p14:creationId xmlns:p14="http://schemas.microsoft.com/office/powerpoint/2010/main" val="107094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10</a:t>
            </a:fld>
            <a:endParaRPr kumimoji="1" lang="ja-JP" altLang="en-US"/>
          </a:p>
        </p:txBody>
      </p:sp>
    </p:spTree>
    <p:extLst>
      <p:ext uri="{BB962C8B-B14F-4D97-AF65-F5344CB8AC3E}">
        <p14:creationId xmlns:p14="http://schemas.microsoft.com/office/powerpoint/2010/main" val="249100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2</a:t>
            </a:fld>
            <a:endParaRPr kumimoji="1" lang="ja-JP" altLang="en-US"/>
          </a:p>
        </p:txBody>
      </p:sp>
    </p:spTree>
    <p:extLst>
      <p:ext uri="{BB962C8B-B14F-4D97-AF65-F5344CB8AC3E}">
        <p14:creationId xmlns:p14="http://schemas.microsoft.com/office/powerpoint/2010/main" val="31417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3</a:t>
            </a:fld>
            <a:endParaRPr kumimoji="1" lang="ja-JP" altLang="en-US"/>
          </a:p>
        </p:txBody>
      </p:sp>
    </p:spTree>
    <p:extLst>
      <p:ext uri="{BB962C8B-B14F-4D97-AF65-F5344CB8AC3E}">
        <p14:creationId xmlns:p14="http://schemas.microsoft.com/office/powerpoint/2010/main" val="95758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4</a:t>
            </a:fld>
            <a:endParaRPr kumimoji="1" lang="ja-JP" altLang="en-US"/>
          </a:p>
        </p:txBody>
      </p:sp>
    </p:spTree>
    <p:extLst>
      <p:ext uri="{BB962C8B-B14F-4D97-AF65-F5344CB8AC3E}">
        <p14:creationId xmlns:p14="http://schemas.microsoft.com/office/powerpoint/2010/main" val="239200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5</a:t>
            </a:fld>
            <a:endParaRPr kumimoji="1" lang="ja-JP" altLang="en-US"/>
          </a:p>
        </p:txBody>
      </p:sp>
    </p:spTree>
    <p:extLst>
      <p:ext uri="{BB962C8B-B14F-4D97-AF65-F5344CB8AC3E}">
        <p14:creationId xmlns:p14="http://schemas.microsoft.com/office/powerpoint/2010/main" val="193347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6</a:t>
            </a:fld>
            <a:endParaRPr kumimoji="1" lang="ja-JP" altLang="en-US"/>
          </a:p>
        </p:txBody>
      </p:sp>
    </p:spTree>
    <p:extLst>
      <p:ext uri="{BB962C8B-B14F-4D97-AF65-F5344CB8AC3E}">
        <p14:creationId xmlns:p14="http://schemas.microsoft.com/office/powerpoint/2010/main" val="255520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7</a:t>
            </a:fld>
            <a:endParaRPr kumimoji="1" lang="ja-JP" altLang="en-US"/>
          </a:p>
        </p:txBody>
      </p:sp>
    </p:spTree>
    <p:extLst>
      <p:ext uri="{BB962C8B-B14F-4D97-AF65-F5344CB8AC3E}">
        <p14:creationId xmlns:p14="http://schemas.microsoft.com/office/powerpoint/2010/main" val="174239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8</a:t>
            </a:fld>
            <a:endParaRPr kumimoji="1" lang="ja-JP" altLang="en-US"/>
          </a:p>
        </p:txBody>
      </p:sp>
    </p:spTree>
    <p:extLst>
      <p:ext uri="{BB962C8B-B14F-4D97-AF65-F5344CB8AC3E}">
        <p14:creationId xmlns:p14="http://schemas.microsoft.com/office/powerpoint/2010/main" val="2378298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619D5BB-950E-4C5C-9E3E-C147AA893516}" type="slidenum">
              <a:rPr kumimoji="1" lang="ja-JP" altLang="en-US" smtClean="0"/>
              <a:t>9</a:t>
            </a:fld>
            <a:endParaRPr kumimoji="1" lang="ja-JP" altLang="en-US"/>
          </a:p>
        </p:txBody>
      </p:sp>
    </p:spTree>
    <p:extLst>
      <p:ext uri="{BB962C8B-B14F-4D97-AF65-F5344CB8AC3E}">
        <p14:creationId xmlns:p14="http://schemas.microsoft.com/office/powerpoint/2010/main" val="99018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08883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03696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11572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920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76485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214782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7015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98985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04786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418985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DDF884-1C60-4362-ADEC-4D9892B413E7}" type="datetimeFigureOut">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384699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DF884-1C60-4362-ADEC-4D9892B413E7}" type="datetimeFigureOut">
              <a:rPr kumimoji="1" lang="ja-JP" altLang="en-US" smtClean="0"/>
              <a:t>2023/3/28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FBBB3-3384-48A1-8FF7-8288C8A02C4E}" type="slidenum">
              <a:rPr kumimoji="1" lang="ja-JP" altLang="en-US" smtClean="0"/>
              <a:t>‹#›</a:t>
            </a:fld>
            <a:endParaRPr kumimoji="1" lang="ja-JP" altLang="en-US"/>
          </a:p>
        </p:txBody>
      </p:sp>
    </p:spTree>
    <p:extLst>
      <p:ext uri="{BB962C8B-B14F-4D97-AF65-F5344CB8AC3E}">
        <p14:creationId xmlns:p14="http://schemas.microsoft.com/office/powerpoint/2010/main" val="1268183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ブローチ 5">
            <a:extLst>
              <a:ext uri="{FF2B5EF4-FFF2-40B4-BE49-F238E27FC236}">
                <a16:creationId xmlns:a16="http://schemas.microsoft.com/office/drawing/2014/main" id="{0BFFEAC9-A35E-4949-8EB4-D4F998CA8B90}"/>
              </a:ext>
            </a:extLst>
          </p:cNvPr>
          <p:cNvSpPr/>
          <p:nvPr/>
        </p:nvSpPr>
        <p:spPr>
          <a:xfrm>
            <a:off x="312234" y="418171"/>
            <a:ext cx="11560098" cy="6021658"/>
          </a:xfrm>
          <a:prstGeom prst="plaque">
            <a:avLst>
              <a:gd name="adj" fmla="val 3334"/>
            </a:avLst>
          </a:prstGeom>
          <a:noFill/>
          <a:ln w="5715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b="1" dirty="0">
                <a:solidFill>
                  <a:schemeClr val="tx1"/>
                </a:solidFill>
                <a:latin typeface="Meiryo UI" panose="020B0604030504040204" pitchFamily="50" charset="-128"/>
                <a:ea typeface="Meiryo UI" panose="020B0604030504040204" pitchFamily="50" charset="-128"/>
              </a:rPr>
              <a:t>本　編　資　料</a:t>
            </a:r>
            <a:endParaRPr lang="en-US" altLang="ja-JP" sz="4000" b="1" dirty="0">
              <a:solidFill>
                <a:schemeClr val="tx1"/>
              </a:solidFill>
              <a:latin typeface="Meiryo UI" panose="020B0604030504040204" pitchFamily="50" charset="-128"/>
              <a:ea typeface="Meiryo UI" panose="020B0604030504040204" pitchFamily="50" charset="-128"/>
            </a:endParaRPr>
          </a:p>
          <a:p>
            <a:pPr algn="ctr">
              <a:lnSpc>
                <a:spcPct val="150000"/>
              </a:lnSpc>
            </a:pPr>
            <a:endParaRPr lang="en-US" altLang="ja-JP" sz="4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844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ブローチ 5">
            <a:extLst>
              <a:ext uri="{FF2B5EF4-FFF2-40B4-BE49-F238E27FC236}">
                <a16:creationId xmlns:a16="http://schemas.microsoft.com/office/drawing/2014/main" id="{0BFFEAC9-A35E-4949-8EB4-D4F998CA8B90}"/>
              </a:ext>
            </a:extLst>
          </p:cNvPr>
          <p:cNvSpPr/>
          <p:nvPr/>
        </p:nvSpPr>
        <p:spPr>
          <a:xfrm>
            <a:off x="312234" y="418171"/>
            <a:ext cx="11560098" cy="6021658"/>
          </a:xfrm>
          <a:prstGeom prst="plaque">
            <a:avLst>
              <a:gd name="adj" fmla="val 3334"/>
            </a:avLst>
          </a:prstGeom>
          <a:noFill/>
          <a:ln w="5715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インターネットトラブル事例集（</a:t>
            </a:r>
            <a:r>
              <a:rPr lang="en-US" altLang="ja-JP" sz="2000" b="1" dirty="0">
                <a:solidFill>
                  <a:schemeClr val="tx1"/>
                </a:solidFill>
                <a:latin typeface="Meiryo UI" panose="020B0604030504040204" pitchFamily="50" charset="-128"/>
                <a:ea typeface="Meiryo UI" panose="020B0604030504040204" pitchFamily="50" charset="-128"/>
              </a:rPr>
              <a:t>2023</a:t>
            </a:r>
            <a:r>
              <a:rPr lang="ja-JP" altLang="en-US" sz="2000" b="1" dirty="0">
                <a:solidFill>
                  <a:schemeClr val="tx1"/>
                </a:solidFill>
                <a:latin typeface="Meiryo UI" panose="020B0604030504040204" pitchFamily="50" charset="-128"/>
                <a:ea typeface="Meiryo UI" panose="020B0604030504040204" pitchFamily="50" charset="-128"/>
              </a:rPr>
              <a:t>年版）　教職員参考資料</a:t>
            </a:r>
            <a:endParaRPr lang="en-US" altLang="ja-JP" sz="2000" b="1" dirty="0">
              <a:solidFill>
                <a:schemeClr val="tx1"/>
              </a:solidFill>
              <a:latin typeface="Meiryo UI" panose="020B0604030504040204" pitchFamily="50" charset="-128"/>
              <a:ea typeface="Meiryo UI" panose="020B0604030504040204" pitchFamily="50" charset="-128"/>
            </a:endParaRPr>
          </a:p>
          <a:p>
            <a:pPr lvl="4">
              <a:lnSpc>
                <a:spcPct val="150000"/>
              </a:lnSpc>
              <a:tabLst>
                <a:tab pos="2241550" algn="l"/>
                <a:tab pos="3233738" algn="l"/>
              </a:tabLst>
            </a:pPr>
            <a:r>
              <a:rPr lang="en-US" altLang="ja-JP" sz="2000" b="1" dirty="0">
                <a:solidFill>
                  <a:schemeClr val="tx1"/>
                </a:solidFill>
                <a:latin typeface="Meiryo UI" panose="020B0604030504040204" pitchFamily="50" charset="-128"/>
                <a:ea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rPr>
              <a:t>　総務省</a:t>
            </a:r>
            <a:r>
              <a:rPr lang="en-US" altLang="ja-JP" sz="2000" b="1" dirty="0">
                <a:solidFill>
                  <a:schemeClr val="tx1"/>
                </a:solidFill>
                <a:latin typeface="Meiryo UI" panose="020B0604030504040204" pitchFamily="50" charset="-128"/>
                <a:ea typeface="Meiryo UI" panose="020B0604030504040204" pitchFamily="50" charset="-128"/>
              </a:rPr>
              <a:t>	</a:t>
            </a:r>
            <a:r>
              <a:rPr lang="zh-TW" altLang="en-US" sz="2000" b="1" dirty="0">
                <a:solidFill>
                  <a:schemeClr val="tx1"/>
                </a:solidFill>
                <a:latin typeface="Meiryo UI" panose="020B0604030504040204" pitchFamily="50" charset="-128"/>
                <a:ea typeface="Meiryo UI" panose="020B0604030504040204" pitchFamily="50" charset="-128"/>
              </a:rPr>
              <a:t>総合通信基盤局 </a:t>
            </a:r>
            <a:r>
              <a:rPr lang="ja-JP" altLang="en-US" sz="2000" b="1" dirty="0">
                <a:solidFill>
                  <a:schemeClr val="tx1"/>
                </a:solidFill>
                <a:latin typeface="Meiryo UI" panose="020B0604030504040204" pitchFamily="50" charset="-128"/>
                <a:ea typeface="Meiryo UI" panose="020B0604030504040204" pitchFamily="50" charset="-128"/>
              </a:rPr>
              <a:t>電気通信事業部 </a:t>
            </a:r>
            <a:r>
              <a:rPr lang="zh-TW" altLang="en-US" sz="2000" b="1" dirty="0">
                <a:solidFill>
                  <a:schemeClr val="tx1"/>
                </a:solidFill>
                <a:latin typeface="Meiryo UI" panose="020B0604030504040204" pitchFamily="50" charset="-128"/>
                <a:ea typeface="Meiryo UI" panose="020B0604030504040204" pitchFamily="50" charset="-128"/>
              </a:rPr>
              <a:t>消費者行政第一課</a:t>
            </a:r>
          </a:p>
          <a:p>
            <a:pPr lvl="4">
              <a:lnSpc>
                <a:spcPct val="150000"/>
              </a:lnSpc>
              <a:tabLst>
                <a:tab pos="2241550" algn="l"/>
                <a:tab pos="3233738" algn="l"/>
              </a:tabLst>
            </a:pPr>
            <a:r>
              <a:rPr lang="en-US" altLang="zh-TW" sz="2000" b="1" dirty="0">
                <a:solidFill>
                  <a:schemeClr val="tx1"/>
                </a:solidFill>
                <a:latin typeface="Meiryo UI" panose="020B0604030504040204" pitchFamily="50" charset="-128"/>
                <a:ea typeface="Meiryo UI" panose="020B0604030504040204" pitchFamily="50" charset="-128"/>
              </a:rPr>
              <a:t>		</a:t>
            </a:r>
            <a:r>
              <a:rPr lang="zh-TW" altLang="en-US" sz="2000" b="1" dirty="0">
                <a:solidFill>
                  <a:schemeClr val="tx1"/>
                </a:solidFill>
                <a:latin typeface="Meiryo UI" panose="020B0604030504040204" pitchFamily="50" charset="-128"/>
                <a:ea typeface="Meiryo UI" panose="020B0604030504040204" pitchFamily="50" charset="-128"/>
              </a:rPr>
              <a:t>情報流通行政局 情報流通振興課 　　</a:t>
            </a:r>
          </a:p>
          <a:p>
            <a:pPr algn="ctr">
              <a:lnSpc>
                <a:spcPct val="150000"/>
              </a:lnSpc>
            </a:pPr>
            <a:endParaRPr lang="en-US" altLang="ja-JP" sz="2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824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693A108E-4370-4744-88F3-6729580EB483}"/>
              </a:ext>
            </a:extLst>
          </p:cNvPr>
          <p:cNvSpPr txBox="1"/>
          <p:nvPr/>
        </p:nvSpPr>
        <p:spPr>
          <a:xfrm>
            <a:off x="622300" y="265813"/>
            <a:ext cx="12052719" cy="1446550"/>
          </a:xfrm>
          <a:prstGeom prst="rect">
            <a:avLst/>
          </a:prstGeom>
          <a:noFill/>
        </p:spPr>
        <p:txBody>
          <a:bodyPr wrap="square" rtlCol="0">
            <a:spAutoFit/>
          </a:bodyPr>
          <a:lstStyle/>
          <a:p>
            <a:pPr algn="ctr">
              <a:lnSpc>
                <a:spcPct val="150000"/>
              </a:lnSpc>
            </a:pPr>
            <a:r>
              <a:rPr lang="en-US" altLang="ja-JP" sz="2800" b="1" dirty="0">
                <a:highlight>
                  <a:srgbClr val="FFFF00"/>
                </a:highlight>
                <a:latin typeface="Meiryo UI" panose="020B0604030504040204" pitchFamily="50" charset="-128"/>
                <a:ea typeface="Meiryo UI" panose="020B0604030504040204" pitchFamily="50" charset="-128"/>
              </a:rPr>
              <a:t>【</a:t>
            </a:r>
            <a:r>
              <a:rPr lang="ja-JP" altLang="en-US" sz="2800" b="1" dirty="0">
                <a:highlight>
                  <a:srgbClr val="FFFF00"/>
                </a:highlight>
                <a:latin typeface="Meiryo UI" panose="020B0604030504040204" pitchFamily="50" charset="-128"/>
                <a:ea typeface="Meiryo UI" panose="020B0604030504040204" pitchFamily="50" charset="-128"/>
              </a:rPr>
              <a:t>マンガをよんで考えてみよう！</a:t>
            </a:r>
            <a:r>
              <a:rPr lang="en-US" altLang="ja-JP" sz="2800" b="1" dirty="0">
                <a:highlight>
                  <a:srgbClr val="FFFF00"/>
                </a:highlight>
                <a:latin typeface="Meiryo UI" panose="020B0604030504040204" pitchFamily="50" charset="-128"/>
                <a:ea typeface="Meiryo UI" panose="020B0604030504040204" pitchFamily="50" charset="-128"/>
              </a:rPr>
              <a:t>】</a:t>
            </a:r>
            <a:r>
              <a:rPr lang="en-US" altLang="ja-JP" sz="2800" b="1" dirty="0">
                <a:highlight>
                  <a:srgbClr val="00FF00"/>
                </a:highlight>
                <a:latin typeface="Meiryo UI" panose="020B0604030504040204" pitchFamily="50" charset="-128"/>
                <a:ea typeface="Meiryo UI" panose="020B0604030504040204" pitchFamily="50" charset="-128"/>
              </a:rPr>
              <a:t>	</a:t>
            </a:r>
          </a:p>
          <a:p>
            <a:pPr algn="ctr">
              <a:lnSpc>
                <a:spcPct val="150000"/>
              </a:lnSpc>
            </a:pPr>
            <a:endParaRPr lang="en-US" altLang="ja-JP" sz="1100" b="1" dirty="0">
              <a:highlight>
                <a:srgbClr val="00FF00"/>
              </a:highlight>
              <a:latin typeface="Meiryo UI" panose="020B0604030504040204" pitchFamily="50" charset="-128"/>
              <a:ea typeface="Meiryo UI" panose="020B0604030504040204" pitchFamily="50" charset="-128"/>
            </a:endParaRPr>
          </a:p>
          <a:p>
            <a:pPr marL="0" lvl="5" algn="ctr"/>
            <a:r>
              <a:rPr lang="ja-JP" altLang="en-US" sz="2800" b="1" dirty="0">
                <a:latin typeface="Meiryo UI" panose="020B0604030504040204" pitchFamily="50" charset="-128"/>
                <a:ea typeface="Meiryo UI" panose="020B0604030504040204" pitchFamily="50" charset="-128"/>
              </a:rPr>
              <a:t>このトラブルを発生させないために、どうしたら良いでしょうか？</a:t>
            </a:r>
            <a:endParaRPr lang="en-US" altLang="ja-JP" sz="2800" b="1"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E80D82E-BFE2-4A59-AA9A-A9F75740286B}"/>
              </a:ext>
            </a:extLst>
          </p:cNvPr>
          <p:cNvSpPr/>
          <p:nvPr/>
        </p:nvSpPr>
        <p:spPr>
          <a:xfrm>
            <a:off x="10058977" y="184678"/>
            <a:ext cx="1906858" cy="72972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パターン１</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F37078AA-8DB1-36B1-1FBD-531336336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8" y="2155371"/>
            <a:ext cx="5439806" cy="3586466"/>
          </a:xfrm>
          <a:prstGeom prst="rect">
            <a:avLst/>
          </a:prstGeom>
        </p:spPr>
      </p:pic>
      <p:sp>
        <p:nvSpPr>
          <p:cNvPr id="7" name="二等辺三角形 6">
            <a:extLst>
              <a:ext uri="{FF2B5EF4-FFF2-40B4-BE49-F238E27FC236}">
                <a16:creationId xmlns:a16="http://schemas.microsoft.com/office/drawing/2014/main" id="{BADE88B4-A000-8DC2-672D-FE723305711A}"/>
              </a:ext>
            </a:extLst>
          </p:cNvPr>
          <p:cNvSpPr/>
          <p:nvPr/>
        </p:nvSpPr>
        <p:spPr>
          <a:xfrm rot="5400000">
            <a:off x="5004006" y="3918484"/>
            <a:ext cx="1704594" cy="337187"/>
          </a:xfrm>
          <a:prstGeom prst="triangl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E1D5CC93-638E-4B36-004A-5DC99FA0AD35}"/>
              </a:ext>
            </a:extLst>
          </p:cNvPr>
          <p:cNvPicPr>
            <a:picLocks noChangeAspect="1"/>
          </p:cNvPicPr>
          <p:nvPr/>
        </p:nvPicPr>
        <p:blipFill>
          <a:blip r:embed="rId4"/>
          <a:stretch>
            <a:fillRect/>
          </a:stretch>
        </p:blipFill>
        <p:spPr>
          <a:xfrm>
            <a:off x="6118826" y="2200876"/>
            <a:ext cx="5972966" cy="3586466"/>
          </a:xfrm>
          <a:prstGeom prst="rect">
            <a:avLst/>
          </a:prstGeom>
        </p:spPr>
      </p:pic>
    </p:spTree>
    <p:extLst>
      <p:ext uri="{BB962C8B-B14F-4D97-AF65-F5344CB8AC3E}">
        <p14:creationId xmlns:p14="http://schemas.microsoft.com/office/powerpoint/2010/main" val="247667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AC073241-EFC8-0502-16DA-3577B5DDB250}"/>
              </a:ext>
            </a:extLst>
          </p:cNvPr>
          <p:cNvSpPr txBox="1"/>
          <p:nvPr/>
        </p:nvSpPr>
        <p:spPr>
          <a:xfrm>
            <a:off x="622300" y="265813"/>
            <a:ext cx="12052719" cy="1692771"/>
          </a:xfrm>
          <a:prstGeom prst="rect">
            <a:avLst/>
          </a:prstGeom>
          <a:noFill/>
        </p:spPr>
        <p:txBody>
          <a:bodyPr wrap="square" rtlCol="0">
            <a:spAutoFit/>
          </a:bodyPr>
          <a:lstStyle/>
          <a:p>
            <a:pPr algn="ctr">
              <a:lnSpc>
                <a:spcPct val="150000"/>
              </a:lnSpc>
            </a:pPr>
            <a:r>
              <a:rPr lang="en-US" altLang="ja-JP" sz="2800" b="1" dirty="0">
                <a:highlight>
                  <a:srgbClr val="FFFF00"/>
                </a:highlight>
                <a:latin typeface="Meiryo UI" panose="020B0604030504040204" pitchFamily="50" charset="-128"/>
                <a:ea typeface="Meiryo UI" panose="020B0604030504040204" pitchFamily="50" charset="-128"/>
              </a:rPr>
              <a:t>【</a:t>
            </a:r>
            <a:r>
              <a:rPr lang="ja-JP" altLang="en-US" sz="2800" b="1" dirty="0">
                <a:highlight>
                  <a:srgbClr val="FFFF00"/>
                </a:highlight>
                <a:latin typeface="Meiryo UI" panose="020B0604030504040204" pitchFamily="50" charset="-128"/>
                <a:ea typeface="Meiryo UI" panose="020B0604030504040204" pitchFamily="50" charset="-128"/>
              </a:rPr>
              <a:t>マンガをよんで考えてみよう！</a:t>
            </a:r>
            <a:r>
              <a:rPr lang="en-US" altLang="ja-JP" sz="2800" b="1" dirty="0">
                <a:highlight>
                  <a:srgbClr val="FFFF00"/>
                </a:highlight>
                <a:latin typeface="Meiryo UI" panose="020B0604030504040204" pitchFamily="50" charset="-128"/>
                <a:ea typeface="Meiryo UI" panose="020B0604030504040204" pitchFamily="50" charset="-128"/>
              </a:rPr>
              <a:t>】</a:t>
            </a:r>
            <a:r>
              <a:rPr lang="en-US" altLang="ja-JP" sz="2800" b="1" dirty="0">
                <a:highlight>
                  <a:srgbClr val="00FF00"/>
                </a:highlight>
                <a:latin typeface="Meiryo UI" panose="020B0604030504040204" pitchFamily="50" charset="-128"/>
                <a:ea typeface="Meiryo UI" panose="020B0604030504040204" pitchFamily="50" charset="-128"/>
              </a:rPr>
              <a:t>	</a:t>
            </a:r>
          </a:p>
          <a:p>
            <a:pPr algn="ctr">
              <a:lnSpc>
                <a:spcPct val="150000"/>
              </a:lnSpc>
            </a:pPr>
            <a:endParaRPr lang="en-US" altLang="ja-JP" sz="400" b="1" dirty="0">
              <a:highlight>
                <a:srgbClr val="00FF00"/>
              </a:highlight>
              <a:latin typeface="Meiryo UI" panose="020B0604030504040204" pitchFamily="50" charset="-128"/>
              <a:ea typeface="Meiryo UI" panose="020B0604030504040204" pitchFamily="50" charset="-128"/>
            </a:endParaRPr>
          </a:p>
          <a:p>
            <a:pPr marL="0" lvl="5" algn="ctr"/>
            <a:r>
              <a:rPr kumimoji="1" lang="ja-JP" altLang="en-US" sz="2800" b="1" dirty="0">
                <a:latin typeface="Meiryo UI" panose="020B0604030504040204" pitchFamily="50" charset="-128"/>
                <a:ea typeface="Meiryo UI" panose="020B0604030504040204" pitchFamily="50" charset="-128"/>
              </a:rPr>
              <a:t>ハートきゅんは「皆さんにどのようにしてほしい」と言っていますか？</a:t>
            </a:r>
            <a:endParaRPr kumimoji="1" lang="en-US" altLang="ja-JP" sz="2800" b="1" dirty="0">
              <a:latin typeface="Meiryo UI" panose="020B0604030504040204" pitchFamily="50" charset="-128"/>
              <a:ea typeface="Meiryo UI" panose="020B0604030504040204" pitchFamily="50" charset="-128"/>
            </a:endParaRPr>
          </a:p>
          <a:p>
            <a:pPr marL="0" lvl="5" algn="ctr"/>
            <a:r>
              <a:rPr lang="ja-JP" altLang="en-US" sz="2800" b="1" dirty="0">
                <a:latin typeface="Meiryo UI" panose="020B0604030504040204" pitchFamily="50" charset="-128"/>
                <a:ea typeface="Meiryo UI" panose="020B0604030504040204" pitchFamily="50" charset="-128"/>
              </a:rPr>
              <a:t>あなたの言葉でまとめてみましょう</a:t>
            </a:r>
            <a:endParaRPr kumimoji="1" lang="en-US" altLang="ja-JP" sz="28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21FBCFB-D8D4-5F0C-B05C-AB21BCC655FB}"/>
              </a:ext>
            </a:extLst>
          </p:cNvPr>
          <p:cNvSpPr/>
          <p:nvPr/>
        </p:nvSpPr>
        <p:spPr>
          <a:xfrm>
            <a:off x="10058977" y="184678"/>
            <a:ext cx="1906858" cy="72972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パターン２</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5" name="図 4" descr="テキスト&#10;&#10;中程度の精度で自動的に生成された説明">
            <a:extLst>
              <a:ext uri="{FF2B5EF4-FFF2-40B4-BE49-F238E27FC236}">
                <a16:creationId xmlns:a16="http://schemas.microsoft.com/office/drawing/2014/main" id="{D95E7508-34C7-52E9-8E98-D238A9376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162" y="1958584"/>
            <a:ext cx="5305018" cy="4814131"/>
          </a:xfrm>
          <a:prstGeom prst="rect">
            <a:avLst/>
          </a:prstGeom>
        </p:spPr>
      </p:pic>
    </p:spTree>
    <p:extLst>
      <p:ext uri="{BB962C8B-B14F-4D97-AF65-F5344CB8AC3E}">
        <p14:creationId xmlns:p14="http://schemas.microsoft.com/office/powerpoint/2010/main" val="192730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E3F7003-CD91-47C8-AA18-D209B51010E1}"/>
              </a:ext>
            </a:extLst>
          </p:cNvPr>
          <p:cNvSpPr txBox="1"/>
          <p:nvPr/>
        </p:nvSpPr>
        <p:spPr>
          <a:xfrm>
            <a:off x="593363" y="605950"/>
            <a:ext cx="10348332" cy="584775"/>
          </a:xfrm>
          <a:prstGeom prst="rect">
            <a:avLst/>
          </a:prstGeom>
          <a:noFill/>
          <a:ln>
            <a:noFill/>
          </a:ln>
        </p:spPr>
        <p:txBody>
          <a:bodyPr wrap="square" rtlCol="0">
            <a:spAutoFit/>
          </a:bodyPr>
          <a:lstStyle/>
          <a:p>
            <a:r>
              <a:rPr lang="ja-JP" altLang="en-US" sz="3200" b="1" dirty="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4EBC52E-9B95-4C48-B55F-01B07741C601}"/>
              </a:ext>
            </a:extLst>
          </p:cNvPr>
          <p:cNvSpPr txBox="1"/>
          <p:nvPr/>
        </p:nvSpPr>
        <p:spPr>
          <a:xfrm>
            <a:off x="4806176" y="1553207"/>
            <a:ext cx="6980662" cy="4893647"/>
          </a:xfrm>
          <a:prstGeom prst="rect">
            <a:avLst/>
          </a:prstGeom>
          <a:noFill/>
          <a:ln>
            <a:solidFill>
              <a:schemeClr val="tx1"/>
            </a:solidFill>
          </a:ln>
        </p:spPr>
        <p:txBody>
          <a:bodyPr wrap="squar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私が考えたこと</a:t>
            </a:r>
            <a:r>
              <a:rPr lang="en-US" altLang="ja-JP"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B09E396F-77BA-4FFA-8253-322189DABE0E}"/>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2" name="図 1" descr="アプリケーション&#10;&#10;自動的に生成された説明">
            <a:extLst>
              <a:ext uri="{FF2B5EF4-FFF2-40B4-BE49-F238E27FC236}">
                <a16:creationId xmlns:a16="http://schemas.microsoft.com/office/drawing/2014/main" id="{AE573C2B-CE86-52CE-83C9-743697BD9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2" y="1553207"/>
            <a:ext cx="3874137" cy="4893647"/>
          </a:xfrm>
          <a:prstGeom prst="rect">
            <a:avLst/>
          </a:prstGeom>
        </p:spPr>
      </p:pic>
    </p:spTree>
    <p:extLst>
      <p:ext uri="{BB962C8B-B14F-4D97-AF65-F5344CB8AC3E}">
        <p14:creationId xmlns:p14="http://schemas.microsoft.com/office/powerpoint/2010/main" val="377066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E3F7003-CD91-47C8-AA18-D209B51010E1}"/>
              </a:ext>
            </a:extLst>
          </p:cNvPr>
          <p:cNvSpPr txBox="1"/>
          <p:nvPr/>
        </p:nvSpPr>
        <p:spPr>
          <a:xfrm>
            <a:off x="593363" y="605950"/>
            <a:ext cx="10348332" cy="584775"/>
          </a:xfrm>
          <a:prstGeom prst="rect">
            <a:avLst/>
          </a:prstGeom>
          <a:noFill/>
          <a:ln>
            <a:noFill/>
          </a:ln>
        </p:spPr>
        <p:txBody>
          <a:bodyPr wrap="square" rtlCol="0">
            <a:spAutoFit/>
          </a:bodyPr>
          <a:lstStyle/>
          <a:p>
            <a:r>
              <a:rPr lang="ja-JP" altLang="en-US" sz="3200" b="1" dirty="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4EBC52E-9B95-4C48-B55F-01B07741C601}"/>
              </a:ext>
            </a:extLst>
          </p:cNvPr>
          <p:cNvSpPr txBox="1"/>
          <p:nvPr/>
        </p:nvSpPr>
        <p:spPr>
          <a:xfrm>
            <a:off x="4806176" y="1553207"/>
            <a:ext cx="6980662" cy="4893647"/>
          </a:xfrm>
          <a:prstGeom prst="rect">
            <a:avLst/>
          </a:prstGeom>
          <a:noFill/>
          <a:ln>
            <a:solidFill>
              <a:schemeClr val="tx1"/>
            </a:solidFill>
          </a:ln>
        </p:spPr>
        <p:txBody>
          <a:bodyPr wrap="squar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私が考えたこと</a:t>
            </a:r>
            <a:r>
              <a:rPr lang="en-US" altLang="ja-JP"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B09E396F-77BA-4FFA-8253-322189DABE0E}"/>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4D7BCF9F-F966-6FB9-1BD9-92B4801A2C9B}"/>
              </a:ext>
            </a:extLst>
          </p:cNvPr>
          <p:cNvPicPr>
            <a:picLocks noChangeAspect="1"/>
          </p:cNvPicPr>
          <p:nvPr/>
        </p:nvPicPr>
        <p:blipFill>
          <a:blip r:embed="rId3"/>
          <a:stretch>
            <a:fillRect/>
          </a:stretch>
        </p:blipFill>
        <p:spPr>
          <a:xfrm>
            <a:off x="405162" y="1553207"/>
            <a:ext cx="4142487" cy="3744084"/>
          </a:xfrm>
          <a:prstGeom prst="rect">
            <a:avLst/>
          </a:prstGeom>
        </p:spPr>
      </p:pic>
    </p:spTree>
    <p:extLst>
      <p:ext uri="{BB962C8B-B14F-4D97-AF65-F5344CB8AC3E}">
        <p14:creationId xmlns:p14="http://schemas.microsoft.com/office/powerpoint/2010/main" val="285742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99692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956EE36A-6949-4CA8-83EC-80496B6B06AB}"/>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2B4DC06-2224-F3DC-69CF-585FC8BEAA84}"/>
              </a:ext>
            </a:extLst>
          </p:cNvPr>
          <p:cNvSpPr/>
          <p:nvPr/>
        </p:nvSpPr>
        <p:spPr>
          <a:xfrm>
            <a:off x="655134" y="2281532"/>
            <a:ext cx="10881731" cy="3116091"/>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誤解を与えないために</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「？」と「！」では意味が真逆になることもある文字の会話。記号やスタンプ、</a:t>
            </a:r>
            <a:r>
              <a:rPr kumimoji="1" lang="en-US" altLang="ja-JP" sz="3200" b="1" dirty="0">
                <a:solidFill>
                  <a:schemeClr val="tx1"/>
                </a:solidFill>
                <a:latin typeface="Meiryo UI" panose="020B0604030504040204" pitchFamily="50" charset="-128"/>
                <a:ea typeface="Meiryo UI" panose="020B0604030504040204" pitchFamily="50" charset="-128"/>
              </a:rPr>
              <a:t>(^^)</a:t>
            </a:r>
            <a:r>
              <a:rPr kumimoji="1" lang="ja-JP" altLang="en-US" sz="3200" b="1" dirty="0">
                <a:solidFill>
                  <a:schemeClr val="tx1"/>
                </a:solidFill>
                <a:latin typeface="Meiryo UI" panose="020B0604030504040204" pitchFamily="50" charset="-128"/>
                <a:ea typeface="Meiryo UI" panose="020B0604030504040204" pitchFamily="50" charset="-128"/>
              </a:rPr>
              <a:t>のような顔文字を活用して、気持ちが正しく伝わるよう工夫しながらやりとりすることが大切です。</a:t>
            </a:r>
          </a:p>
        </p:txBody>
      </p:sp>
    </p:spTree>
    <p:extLst>
      <p:ext uri="{BB962C8B-B14F-4D97-AF65-F5344CB8AC3E}">
        <p14:creationId xmlns:p14="http://schemas.microsoft.com/office/powerpoint/2010/main" val="290557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99692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FCB2D54-D90D-492F-9EF9-2B2FC7986D3E}"/>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D56B4CC-FD3D-0486-6A13-A4D102047EC0}"/>
              </a:ext>
            </a:extLst>
          </p:cNvPr>
          <p:cNvSpPr/>
          <p:nvPr/>
        </p:nvSpPr>
        <p:spPr>
          <a:xfrm>
            <a:off x="655134" y="2281532"/>
            <a:ext cx="10881731" cy="3334215"/>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速くて複雑な会話だから</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グループトークはテンポが速く、複数の会話が並行して飛び交います。話の途中で参加すると流れをつかむのが大変ですが、曖昧なままやりとりせず送る前に“見直す”ことを習慣に！</a:t>
            </a:r>
          </a:p>
        </p:txBody>
      </p:sp>
    </p:spTree>
    <p:extLst>
      <p:ext uri="{BB962C8B-B14F-4D97-AF65-F5344CB8AC3E}">
        <p14:creationId xmlns:p14="http://schemas.microsoft.com/office/powerpoint/2010/main" val="377691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539DABB3-DC5D-48B0-B6F6-A9C5777C0F97}"/>
              </a:ext>
            </a:extLst>
          </p:cNvPr>
          <p:cNvSpPr txBox="1"/>
          <p:nvPr/>
        </p:nvSpPr>
        <p:spPr>
          <a:xfrm>
            <a:off x="1154449" y="996925"/>
            <a:ext cx="9883101" cy="954107"/>
          </a:xfrm>
          <a:prstGeom prst="rect">
            <a:avLst/>
          </a:prstGeom>
          <a:noFill/>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このようなトラブルが起きてしまう原因や、トラブルにならないためのヒント（</a:t>
            </a:r>
            <a:r>
              <a:rPr lang="ja-JP" altLang="en-US" sz="2800" b="1" dirty="0">
                <a:latin typeface="Meiryo UI" panose="020B0604030504040204" pitchFamily="50" charset="-128"/>
                <a:ea typeface="Meiryo UI" panose="020B0604030504040204" pitchFamily="50" charset="-128"/>
              </a:rPr>
              <a:t>解説）を読んでみよう！</a:t>
            </a:r>
            <a:endParaRPr kumimoji="1" lang="en-US" altLang="ja-JP"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948A8AC-2A84-4820-B25B-2C8D56981112}"/>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（児童・生徒向け）</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E417AF34-60B0-CAD2-42F4-FEBB5729A509}"/>
              </a:ext>
            </a:extLst>
          </p:cNvPr>
          <p:cNvSpPr/>
          <p:nvPr/>
        </p:nvSpPr>
        <p:spPr>
          <a:xfrm>
            <a:off x="655134" y="2281532"/>
            <a:ext cx="10881731" cy="3334215"/>
          </a:xfrm>
          <a:prstGeom prst="roundRect">
            <a:avLst>
              <a:gd name="adj" fmla="val 7436"/>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u="sng" dirty="0">
                <a:solidFill>
                  <a:schemeClr val="tx1"/>
                </a:solidFill>
                <a:latin typeface="Meiryo UI" panose="020B0604030504040204" pitchFamily="50" charset="-128"/>
                <a:ea typeface="Meiryo UI" panose="020B0604030504040204" pitchFamily="50" charset="-128"/>
              </a:rPr>
              <a:t>ムカッ！イラッ！としたら</a:t>
            </a:r>
          </a:p>
          <a:p>
            <a:pPr>
              <a:lnSpc>
                <a:spcPct val="150000"/>
              </a:lnSpc>
            </a:pPr>
            <a:r>
              <a:rPr kumimoji="1" lang="ja-JP" altLang="en-US" sz="3200" b="1" dirty="0">
                <a:solidFill>
                  <a:schemeClr val="tx1"/>
                </a:solidFill>
                <a:latin typeface="Meiryo UI" panose="020B0604030504040204" pitchFamily="50" charset="-128"/>
                <a:ea typeface="Meiryo UI" panose="020B0604030504040204" pitchFamily="50" charset="-128"/>
              </a:rPr>
              <a:t>どんな相手でも、嫌な気持ちになることはあります。そんなときは感情をすぐにぶつけず、一呼吸して考えて。文字だとケンカになりそうなら、電話で話してみるのも良い方法です。</a:t>
            </a:r>
          </a:p>
        </p:txBody>
      </p:sp>
    </p:spTree>
    <p:extLst>
      <p:ext uri="{BB962C8B-B14F-4D97-AF65-F5344CB8AC3E}">
        <p14:creationId xmlns:p14="http://schemas.microsoft.com/office/powerpoint/2010/main" val="423956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AC7FFC-ADA2-4D98-9818-BD84BD314152}"/>
              </a:ext>
            </a:extLst>
          </p:cNvPr>
          <p:cNvSpPr txBox="1"/>
          <p:nvPr/>
        </p:nvSpPr>
        <p:spPr>
          <a:xfrm>
            <a:off x="921834" y="1172494"/>
            <a:ext cx="10348332" cy="724109"/>
          </a:xfrm>
          <a:prstGeom prst="rect">
            <a:avLst/>
          </a:prstGeom>
          <a:noFill/>
        </p:spPr>
        <p:txBody>
          <a:bodyPr wrap="square" rtlCol="0">
            <a:spAutoFit/>
          </a:bodyPr>
          <a:lstStyle/>
          <a:p>
            <a:pPr algn="ctr">
              <a:lnSpc>
                <a:spcPct val="130000"/>
              </a:lnSpc>
            </a:pPr>
            <a:r>
              <a:rPr kumimoji="1" lang="ja-JP" altLang="en-US" sz="3600" b="1">
                <a:latin typeface="Meiryo UI" panose="020B0604030504040204" pitchFamily="50" charset="-128"/>
                <a:ea typeface="Meiryo UI" panose="020B0604030504040204" pitchFamily="50" charset="-128"/>
              </a:rPr>
              <a:t>今日のまとめ</a:t>
            </a:r>
            <a:endParaRPr kumimoji="1" lang="ja-JP" altLang="en-US" sz="36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3A2AFC8-8408-4888-8E2E-431069545D5B}"/>
              </a:ext>
            </a:extLst>
          </p:cNvPr>
          <p:cNvSpPr/>
          <p:nvPr/>
        </p:nvSpPr>
        <p:spPr>
          <a:xfrm>
            <a:off x="10058977" y="184677"/>
            <a:ext cx="1906858" cy="58477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bg1"/>
                </a:solidFill>
                <a:latin typeface="Meiryo UI" panose="020B0604030504040204" pitchFamily="50" charset="-128"/>
                <a:ea typeface="Meiryo UI" panose="020B0604030504040204" pitchFamily="50" charset="-128"/>
              </a:rPr>
              <a:t>（児童・生徒向け）</a:t>
            </a:r>
            <a:endParaRPr lang="en-US" altLang="ja-JP" sz="1400" b="1">
              <a:solidFill>
                <a:schemeClr val="bg1"/>
              </a:solidFill>
              <a:latin typeface="Meiryo UI" panose="020B0604030504040204" pitchFamily="50" charset="-128"/>
              <a:ea typeface="Meiryo UI" panose="020B0604030504040204" pitchFamily="50" charset="-128"/>
            </a:endParaRPr>
          </a:p>
          <a:p>
            <a:pPr algn="ctr"/>
            <a:r>
              <a:rPr kumimoji="1" lang="ja-JP" altLang="en-US" sz="1400" b="1">
                <a:solidFill>
                  <a:schemeClr val="bg1"/>
                </a:solidFill>
                <a:latin typeface="Meiryo UI" panose="020B0604030504040204" pitchFamily="50" charset="-128"/>
                <a:ea typeface="Meiryo UI" panose="020B0604030504040204" pitchFamily="50" charset="-128"/>
              </a:rPr>
              <a:t>投影ページ</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pic>
        <p:nvPicPr>
          <p:cNvPr id="2" name="図 1" descr="テキスト&#10;&#10;自動的に生成された説明">
            <a:extLst>
              <a:ext uri="{FF2B5EF4-FFF2-40B4-BE49-F238E27FC236}">
                <a16:creationId xmlns:a16="http://schemas.microsoft.com/office/drawing/2014/main" id="{DE83A753-3F47-7880-9554-210C8F5C9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95" y="2283211"/>
            <a:ext cx="11376410" cy="2291577"/>
          </a:xfrm>
          <a:prstGeom prst="rect">
            <a:avLst/>
          </a:prstGeom>
        </p:spPr>
      </p:pic>
    </p:spTree>
    <p:extLst>
      <p:ext uri="{BB962C8B-B14F-4D97-AF65-F5344CB8AC3E}">
        <p14:creationId xmlns:p14="http://schemas.microsoft.com/office/powerpoint/2010/main" val="1716688142"/>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415</Words>
  <Application>Microsoft Office PowerPoint</Application>
  <PresentationFormat>ワイド画面</PresentationFormat>
  <Paragraphs>73</Paragraphs>
  <Slides>10</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游ゴシック</vt:lpstr>
      <vt:lpstr>Arial</vt:lpstr>
      <vt:lpstr>Calibri</vt:lpstr>
      <vt:lpstr>Calibri Light</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2022-03-02T11:21:50Z</dcterms:created>
  <dcterms:modified xsi:type="dcterms:W3CDTF">2023-03-28T12:07:15Z</dcterms:modified>
</cp:coreProperties>
</file>