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authors.xml" ContentType="application/vnd.ms-powerpoint.authors+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removePersonalInfoOnSave="1" embedTrueTypeFonts="1">
  <p:sldMasterIdLst>
    <p:sldMasterId id="2147483651" r:id="rId1"/>
  </p:sldMasterIdLst>
  <p:notesMasterIdLst>
    <p:notesMasterId r:id="rId82"/>
  </p:notesMasterIdLst>
  <p:handoutMasterIdLst>
    <p:handoutMasterId r:id="rId83"/>
  </p:handoutMasterIdLst>
  <p:sldIdLst>
    <p:sldId id="258" r:id="rId2"/>
    <p:sldId id="267" r:id="rId3"/>
    <p:sldId id="268" r:id="rId4"/>
    <p:sldId id="270" r:id="rId5"/>
    <p:sldId id="345" r:id="rId6"/>
    <p:sldId id="346" r:id="rId7"/>
    <p:sldId id="272" r:id="rId8"/>
    <p:sldId id="273" r:id="rId9"/>
    <p:sldId id="274" r:id="rId10"/>
    <p:sldId id="275" r:id="rId11"/>
    <p:sldId id="276" r:id="rId12"/>
    <p:sldId id="277" r:id="rId13"/>
    <p:sldId id="278" r:id="rId14"/>
    <p:sldId id="279" r:id="rId15"/>
    <p:sldId id="344" r:id="rId16"/>
    <p:sldId id="280" r:id="rId17"/>
    <p:sldId id="281" r:id="rId18"/>
    <p:sldId id="338" r:id="rId19"/>
    <p:sldId id="282" r:id="rId20"/>
    <p:sldId id="283" r:id="rId21"/>
    <p:sldId id="284" r:id="rId22"/>
    <p:sldId id="285" r:id="rId23"/>
    <p:sldId id="339" r:id="rId24"/>
    <p:sldId id="286" r:id="rId25"/>
    <p:sldId id="287" r:id="rId26"/>
    <p:sldId id="288" r:id="rId27"/>
    <p:sldId id="289" r:id="rId28"/>
    <p:sldId id="290" r:id="rId29"/>
    <p:sldId id="291" r:id="rId30"/>
    <p:sldId id="292" r:id="rId31"/>
    <p:sldId id="293" r:id="rId32"/>
    <p:sldId id="294" r:id="rId33"/>
    <p:sldId id="295" r:id="rId34"/>
    <p:sldId id="296" r:id="rId35"/>
    <p:sldId id="297" r:id="rId36"/>
    <p:sldId id="340" r:id="rId37"/>
    <p:sldId id="298" r:id="rId38"/>
    <p:sldId id="341" r:id="rId39"/>
    <p:sldId id="299" r:id="rId40"/>
    <p:sldId id="300" r:id="rId41"/>
    <p:sldId id="301" r:id="rId42"/>
    <p:sldId id="302" r:id="rId43"/>
    <p:sldId id="303" r:id="rId44"/>
    <p:sldId id="304" r:id="rId45"/>
    <p:sldId id="305" r:id="rId46"/>
    <p:sldId id="306" r:id="rId47"/>
    <p:sldId id="307" r:id="rId48"/>
    <p:sldId id="308" r:id="rId49"/>
    <p:sldId id="309" r:id="rId50"/>
    <p:sldId id="310" r:id="rId51"/>
    <p:sldId id="311" r:id="rId52"/>
    <p:sldId id="312" r:id="rId53"/>
    <p:sldId id="313" r:id="rId54"/>
    <p:sldId id="314" r:id="rId55"/>
    <p:sldId id="315" r:id="rId56"/>
    <p:sldId id="316" r:id="rId57"/>
    <p:sldId id="317" r:id="rId58"/>
    <p:sldId id="318" r:id="rId59"/>
    <p:sldId id="319" r:id="rId60"/>
    <p:sldId id="342" r:id="rId61"/>
    <p:sldId id="320" r:id="rId62"/>
    <p:sldId id="343" r:id="rId63"/>
    <p:sldId id="321" r:id="rId64"/>
    <p:sldId id="322" r:id="rId65"/>
    <p:sldId id="323" r:id="rId66"/>
    <p:sldId id="324" r:id="rId67"/>
    <p:sldId id="325" r:id="rId68"/>
    <p:sldId id="326" r:id="rId69"/>
    <p:sldId id="327" r:id="rId70"/>
    <p:sldId id="328" r:id="rId71"/>
    <p:sldId id="329" r:id="rId72"/>
    <p:sldId id="330" r:id="rId73"/>
    <p:sldId id="331" r:id="rId74"/>
    <p:sldId id="332" r:id="rId75"/>
    <p:sldId id="333" r:id="rId76"/>
    <p:sldId id="334" r:id="rId77"/>
    <p:sldId id="335" r:id="rId78"/>
    <p:sldId id="336" r:id="rId79"/>
    <p:sldId id="337" r:id="rId80"/>
    <p:sldId id="269" r:id="rId81"/>
  </p:sldIdLst>
  <p:sldSz cx="9144000" cy="5143500" type="screen16x9"/>
  <p:notesSz cx="6888163" cy="10018713"/>
  <p:embeddedFontLst>
    <p:embeddedFont>
      <p:font typeface="Spica Neue" panose="020B0600070205080204" charset="-128"/>
      <p:regular r:id="rId84"/>
    </p:embeddedFont>
    <p:embeddedFont>
      <p:font typeface="Spica Neue Bold" panose="020B0600070205080204" charset="-128"/>
      <p:bold r:id="rId85"/>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作成者"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2E65"/>
    <a:srgbClr val="F0F1F1"/>
    <a:srgbClr val="266E9A"/>
    <a:srgbClr val="3391CB"/>
    <a:srgbClr val="2F86BB"/>
    <a:srgbClr val="CDEB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EE68820-3017-8A6D-A60A-FACB0F7D1BB6}" v="2" dt="2025-02-03T11:37:41.7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17" autoAdjust="0"/>
    <p:restoredTop sz="94660"/>
  </p:normalViewPr>
  <p:slideViewPr>
    <p:cSldViewPr snapToGrid="0">
      <p:cViewPr varScale="1">
        <p:scale>
          <a:sx n="146" d="100"/>
          <a:sy n="146" d="100"/>
        </p:scale>
        <p:origin x="462" y="108"/>
      </p:cViewPr>
      <p:guideLst/>
    </p:cSldViewPr>
  </p:slideViewPr>
  <p:notesTextViewPr>
    <p:cViewPr>
      <p:scale>
        <a:sx n="1" d="1"/>
        <a:sy n="1" d="1"/>
      </p:scale>
      <p:origin x="0" y="0"/>
    </p:cViewPr>
  </p:notesTextViewPr>
  <p:notesViewPr>
    <p:cSldViewPr snapToGrid="0">
      <p:cViewPr varScale="1">
        <p:scale>
          <a:sx n="63" d="100"/>
          <a:sy n="63" d="100"/>
        </p:scale>
        <p:origin x="2640" y="45"/>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1.fntdata"/><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microsoft.com/office/2015/10/relationships/revisionInfo" Target="revisionInfo.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font" Target="fonts/font2.fntdata"/><Relationship Id="rId93" Type="http://schemas.openxmlformats.org/officeDocument/2006/relationships/customXml" Target="../customXml/item2.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handoutMaster" Target="handoutMasters/handoutMaster1.xml"/><Relationship Id="rId88" Type="http://schemas.openxmlformats.org/officeDocument/2006/relationships/theme" Target="theme/theme1.xml"/><Relationship Id="rId91"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 Id="rId94"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customXml" Target="../customXml/item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926F99F9-BC77-C66A-9038-0889650C5353}"/>
              </a:ext>
            </a:extLst>
          </p:cNvPr>
          <p:cNvSpPr>
            <a:spLocks noGrp="1"/>
          </p:cNvSpPr>
          <p:nvPr>
            <p:ph type="hdr" sz="quarter"/>
          </p:nvPr>
        </p:nvSpPr>
        <p:spPr>
          <a:xfrm>
            <a:off x="0" y="0"/>
            <a:ext cx="2984871" cy="502676"/>
          </a:xfrm>
          <a:prstGeom prst="rect">
            <a:avLst/>
          </a:prstGeom>
        </p:spPr>
        <p:txBody>
          <a:bodyPr vert="horz" lIns="96606" tIns="48303" rIns="96606" bIns="48303" rtlCol="0"/>
          <a:lstStyle>
            <a:lvl1pPr algn="l">
              <a:defRPr sz="1300"/>
            </a:lvl1pPr>
          </a:lstStyle>
          <a:p>
            <a:endParaRPr kumimoji="1" lang="ja-JP" altLang="en-US" dirty="0">
              <a:latin typeface="Spica Neue" panose="02000503000000000000" pitchFamily="2" charset="-128"/>
              <a:ea typeface="Spica Neue" panose="02000503000000000000" pitchFamily="2" charset="-128"/>
            </a:endParaRPr>
          </a:p>
        </p:txBody>
      </p:sp>
      <p:sp>
        <p:nvSpPr>
          <p:cNvPr id="3" name="日付プレースホルダー 2">
            <a:extLst>
              <a:ext uri="{FF2B5EF4-FFF2-40B4-BE49-F238E27FC236}">
                <a16:creationId xmlns:a16="http://schemas.microsoft.com/office/drawing/2014/main" id="{C70758AF-C354-5374-6F38-855D3095A69C}"/>
              </a:ext>
            </a:extLst>
          </p:cNvPr>
          <p:cNvSpPr>
            <a:spLocks noGrp="1"/>
          </p:cNvSpPr>
          <p:nvPr>
            <p:ph type="dt" sz="quarter" idx="1"/>
          </p:nvPr>
        </p:nvSpPr>
        <p:spPr>
          <a:xfrm>
            <a:off x="3901698" y="0"/>
            <a:ext cx="2984871" cy="502676"/>
          </a:xfrm>
          <a:prstGeom prst="rect">
            <a:avLst/>
          </a:prstGeom>
        </p:spPr>
        <p:txBody>
          <a:bodyPr vert="horz" lIns="96606" tIns="48303" rIns="96606" bIns="48303" rtlCol="0"/>
          <a:lstStyle>
            <a:lvl1pPr algn="r">
              <a:defRPr sz="1300"/>
            </a:lvl1pPr>
          </a:lstStyle>
          <a:p>
            <a:fld id="{02DA8139-AD6C-4105-BEF5-665E809294DE}" type="datetimeFigureOut">
              <a:rPr kumimoji="1" lang="ja-JP" altLang="en-US" smtClean="0">
                <a:latin typeface="Spica Neue" panose="02000503000000000000" pitchFamily="2" charset="-128"/>
                <a:ea typeface="Spica Neue" panose="02000503000000000000" pitchFamily="2" charset="-128"/>
              </a:rPr>
              <a:t>2025/2/5</a:t>
            </a:fld>
            <a:endParaRPr kumimoji="1" lang="ja-JP" altLang="en-US" dirty="0">
              <a:latin typeface="Spica Neue" panose="02000503000000000000" pitchFamily="2" charset="-128"/>
              <a:ea typeface="Spica Neue" panose="02000503000000000000" pitchFamily="2" charset="-128"/>
            </a:endParaRPr>
          </a:p>
        </p:txBody>
      </p:sp>
      <p:sp>
        <p:nvSpPr>
          <p:cNvPr id="4" name="フッター プレースホルダー 3">
            <a:extLst>
              <a:ext uri="{FF2B5EF4-FFF2-40B4-BE49-F238E27FC236}">
                <a16:creationId xmlns:a16="http://schemas.microsoft.com/office/drawing/2014/main" id="{0BAFDA61-1305-487B-0925-54B1BD9215DE}"/>
              </a:ext>
            </a:extLst>
          </p:cNvPr>
          <p:cNvSpPr>
            <a:spLocks noGrp="1"/>
          </p:cNvSpPr>
          <p:nvPr>
            <p:ph type="ftr" sz="quarter" idx="2"/>
          </p:nvPr>
        </p:nvSpPr>
        <p:spPr>
          <a:xfrm>
            <a:off x="0" y="9516039"/>
            <a:ext cx="2984871" cy="502674"/>
          </a:xfrm>
          <a:prstGeom prst="rect">
            <a:avLst/>
          </a:prstGeom>
        </p:spPr>
        <p:txBody>
          <a:bodyPr vert="horz" lIns="96606" tIns="48303" rIns="96606" bIns="48303" rtlCol="0" anchor="b"/>
          <a:lstStyle>
            <a:lvl1pPr algn="l">
              <a:defRPr sz="1300"/>
            </a:lvl1pPr>
          </a:lstStyle>
          <a:p>
            <a:endParaRPr kumimoji="1" lang="ja-JP" altLang="en-US" dirty="0">
              <a:latin typeface="Spica Neue" panose="02000503000000000000" pitchFamily="2" charset="-128"/>
              <a:ea typeface="Spica Neue" panose="02000503000000000000" pitchFamily="2" charset="-128"/>
            </a:endParaRPr>
          </a:p>
        </p:txBody>
      </p:sp>
      <p:sp>
        <p:nvSpPr>
          <p:cNvPr id="5" name="スライド番号プレースホルダー 4">
            <a:extLst>
              <a:ext uri="{FF2B5EF4-FFF2-40B4-BE49-F238E27FC236}">
                <a16:creationId xmlns:a16="http://schemas.microsoft.com/office/drawing/2014/main" id="{A090F33B-C8AF-84C2-F4FE-68DA8DD7903A}"/>
              </a:ext>
            </a:extLst>
          </p:cNvPr>
          <p:cNvSpPr>
            <a:spLocks noGrp="1"/>
          </p:cNvSpPr>
          <p:nvPr>
            <p:ph type="sldNum" sz="quarter" idx="3"/>
          </p:nvPr>
        </p:nvSpPr>
        <p:spPr>
          <a:xfrm>
            <a:off x="3901698" y="9516039"/>
            <a:ext cx="2984871" cy="502674"/>
          </a:xfrm>
          <a:prstGeom prst="rect">
            <a:avLst/>
          </a:prstGeom>
        </p:spPr>
        <p:txBody>
          <a:bodyPr vert="horz" lIns="96606" tIns="48303" rIns="96606" bIns="48303" rtlCol="0" anchor="b"/>
          <a:lstStyle>
            <a:lvl1pPr algn="r">
              <a:defRPr sz="1300"/>
            </a:lvl1pPr>
          </a:lstStyle>
          <a:p>
            <a:fld id="{B1EF7ECC-5551-4746-9653-CAC4EC2DC6A5}" type="slidenum">
              <a:rPr kumimoji="1" lang="ja-JP" altLang="en-US" smtClean="0">
                <a:latin typeface="Spica Neue" panose="02000503000000000000" pitchFamily="2" charset="-128"/>
                <a:ea typeface="Spica Neue" panose="02000503000000000000" pitchFamily="2" charset="-128"/>
              </a:rPr>
              <a:t>‹#›</a:t>
            </a:fld>
            <a:endParaRPr kumimoji="1" lang="ja-JP" altLang="en-US" dirty="0">
              <a:latin typeface="Spica Neue" panose="02000503000000000000" pitchFamily="2" charset="-128"/>
              <a:ea typeface="Spica Neue" panose="02000503000000000000" pitchFamily="2" charset="-128"/>
            </a:endParaRPr>
          </a:p>
        </p:txBody>
      </p:sp>
    </p:spTree>
    <p:extLst>
      <p:ext uri="{BB962C8B-B14F-4D97-AF65-F5344CB8AC3E}">
        <p14:creationId xmlns:p14="http://schemas.microsoft.com/office/powerpoint/2010/main" val="5687389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84871" cy="502676"/>
          </a:xfrm>
          <a:prstGeom prst="rect">
            <a:avLst/>
          </a:prstGeom>
        </p:spPr>
        <p:txBody>
          <a:bodyPr vert="horz" lIns="96606" tIns="48303" rIns="96606" bIns="48303" rtlCol="0"/>
          <a:lstStyle>
            <a:lvl1pPr algn="l">
              <a:defRPr sz="1300">
                <a:latin typeface="Spica Neue" panose="02000503000000000000" pitchFamily="2" charset="-128"/>
                <a:ea typeface="Spica Neue" panose="02000503000000000000" pitchFamily="2" charset="-128"/>
              </a:defRPr>
            </a:lvl1pPr>
          </a:lstStyle>
          <a:p>
            <a:endParaRPr kumimoji="1" lang="ja-JP" altLang="en-US" dirty="0"/>
          </a:p>
        </p:txBody>
      </p:sp>
      <p:sp>
        <p:nvSpPr>
          <p:cNvPr id="3" name="日付プレースホルダー 2"/>
          <p:cNvSpPr>
            <a:spLocks noGrp="1"/>
          </p:cNvSpPr>
          <p:nvPr>
            <p:ph type="dt" idx="1"/>
          </p:nvPr>
        </p:nvSpPr>
        <p:spPr>
          <a:xfrm>
            <a:off x="3901698" y="0"/>
            <a:ext cx="2984871" cy="502676"/>
          </a:xfrm>
          <a:prstGeom prst="rect">
            <a:avLst/>
          </a:prstGeom>
        </p:spPr>
        <p:txBody>
          <a:bodyPr vert="horz" lIns="96606" tIns="48303" rIns="96606" bIns="48303" rtlCol="0"/>
          <a:lstStyle>
            <a:lvl1pPr algn="r">
              <a:defRPr sz="1300">
                <a:latin typeface="Spica Neue" panose="02000503000000000000" pitchFamily="2" charset="-128"/>
                <a:ea typeface="Spica Neue" panose="02000503000000000000" pitchFamily="2" charset="-128"/>
              </a:defRPr>
            </a:lvl1pPr>
          </a:lstStyle>
          <a:p>
            <a:fld id="{A1ACB604-D7BD-4C6F-A918-FB6DA77DE7C8}" type="datetimeFigureOut">
              <a:rPr kumimoji="1" lang="ja-JP" altLang="en-US" smtClean="0"/>
              <a:pPr/>
              <a:t>2025/2/5</a:t>
            </a:fld>
            <a:endParaRPr kumimoji="1" lang="ja-JP" altLang="en-US" dirty="0"/>
          </a:p>
        </p:txBody>
      </p:sp>
      <p:sp>
        <p:nvSpPr>
          <p:cNvPr id="4" name="スライド イメージ プレースホルダー 3"/>
          <p:cNvSpPr>
            <a:spLocks noGrp="1" noRot="1" noChangeAspect="1"/>
          </p:cNvSpPr>
          <p:nvPr>
            <p:ph type="sldImg" idx="2"/>
          </p:nvPr>
        </p:nvSpPr>
        <p:spPr>
          <a:xfrm>
            <a:off x="439738" y="1252538"/>
            <a:ext cx="6008687" cy="3381375"/>
          </a:xfrm>
          <a:prstGeom prst="rect">
            <a:avLst/>
          </a:prstGeom>
          <a:noFill/>
          <a:ln w="12700">
            <a:solidFill>
              <a:prstClr val="black"/>
            </a:solidFill>
          </a:ln>
        </p:spPr>
        <p:txBody>
          <a:bodyPr vert="horz" lIns="96606" tIns="48303" rIns="96606" bIns="48303" rtlCol="0" anchor="ctr"/>
          <a:lstStyle/>
          <a:p>
            <a:endParaRPr lang="ja-JP" altLang="en-US" dirty="0"/>
          </a:p>
        </p:txBody>
      </p:sp>
      <p:sp>
        <p:nvSpPr>
          <p:cNvPr id="5" name="ノート プレースホルダー 4"/>
          <p:cNvSpPr>
            <a:spLocks noGrp="1"/>
          </p:cNvSpPr>
          <p:nvPr>
            <p:ph type="body" sz="quarter" idx="3"/>
          </p:nvPr>
        </p:nvSpPr>
        <p:spPr>
          <a:xfrm>
            <a:off x="688817" y="4821506"/>
            <a:ext cx="5510530" cy="3944868"/>
          </a:xfrm>
          <a:prstGeom prst="rect">
            <a:avLst/>
          </a:prstGeom>
        </p:spPr>
        <p:txBody>
          <a:bodyPr vert="horz" lIns="96606" tIns="48303" rIns="96606" bIns="48303" rtlCol="0"/>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フッター プレースホルダー 5"/>
          <p:cNvSpPr>
            <a:spLocks noGrp="1"/>
          </p:cNvSpPr>
          <p:nvPr>
            <p:ph type="ftr" sz="quarter" idx="4"/>
          </p:nvPr>
        </p:nvSpPr>
        <p:spPr>
          <a:xfrm>
            <a:off x="0" y="9516039"/>
            <a:ext cx="2984871" cy="502674"/>
          </a:xfrm>
          <a:prstGeom prst="rect">
            <a:avLst/>
          </a:prstGeom>
        </p:spPr>
        <p:txBody>
          <a:bodyPr vert="horz" lIns="96606" tIns="48303" rIns="96606" bIns="48303" rtlCol="0" anchor="b"/>
          <a:lstStyle>
            <a:lvl1pPr algn="l">
              <a:defRPr sz="1300">
                <a:latin typeface="Spica Neue" panose="02000503000000000000" pitchFamily="2" charset="-128"/>
                <a:ea typeface="Spica Neue" panose="02000503000000000000" pitchFamily="2" charset="-128"/>
              </a:defRPr>
            </a:lvl1pPr>
          </a:lstStyle>
          <a:p>
            <a:endParaRPr kumimoji="1" lang="ja-JP" altLang="en-US" dirty="0"/>
          </a:p>
        </p:txBody>
      </p:sp>
      <p:sp>
        <p:nvSpPr>
          <p:cNvPr id="7" name="スライド番号プレースホルダー 6"/>
          <p:cNvSpPr>
            <a:spLocks noGrp="1"/>
          </p:cNvSpPr>
          <p:nvPr>
            <p:ph type="sldNum" sz="quarter" idx="5"/>
          </p:nvPr>
        </p:nvSpPr>
        <p:spPr>
          <a:xfrm>
            <a:off x="3901698" y="9516039"/>
            <a:ext cx="2984871" cy="502674"/>
          </a:xfrm>
          <a:prstGeom prst="rect">
            <a:avLst/>
          </a:prstGeom>
        </p:spPr>
        <p:txBody>
          <a:bodyPr vert="horz" lIns="96606" tIns="48303" rIns="96606" bIns="48303" rtlCol="0" anchor="b"/>
          <a:lstStyle>
            <a:lvl1pPr algn="r">
              <a:defRPr sz="1300">
                <a:latin typeface="Spica Neue" panose="02000503000000000000" pitchFamily="2" charset="-128"/>
                <a:ea typeface="Spica Neue" panose="02000503000000000000" pitchFamily="2" charset="-128"/>
              </a:defRPr>
            </a:lvl1pPr>
          </a:lstStyle>
          <a:p>
            <a:fld id="{FFF24146-A770-430C-8497-F90980FBF099}" type="slidenum">
              <a:rPr kumimoji="1" lang="ja-JP" altLang="en-US" smtClean="0"/>
              <a:pPr/>
              <a:t>‹#›</a:t>
            </a:fld>
            <a:endParaRPr kumimoji="1" lang="ja-JP" altLang="en-US" dirty="0"/>
          </a:p>
        </p:txBody>
      </p:sp>
    </p:spTree>
    <p:extLst>
      <p:ext uri="{BB962C8B-B14F-4D97-AF65-F5344CB8AC3E}">
        <p14:creationId xmlns:p14="http://schemas.microsoft.com/office/powerpoint/2010/main" val="879710027"/>
      </p:ext>
    </p:extLst>
  </p:cSld>
  <p:clrMap bg1="lt1" tx1="dk1" bg2="lt2" tx2="dk2" accent1="accent1" accent2="accent2" accent3="accent3" accent4="accent4" accent5="accent5" accent6="accent6" hlink="hlink" folHlink="folHlink"/>
  <p:notesStyle>
    <a:lvl1pPr marL="0" algn="l" defTabSz="457200" rtl="0" eaLnBrk="1" latinLnBrk="0" hangingPunct="1">
      <a:defRPr kumimoji="1" sz="600" kern="1200">
        <a:solidFill>
          <a:schemeClr val="tx1"/>
        </a:solidFill>
        <a:latin typeface="Spica Neue" panose="02000503000000000000" pitchFamily="2" charset="-128"/>
        <a:ea typeface="Spica Neue" panose="02000503000000000000" pitchFamily="2" charset="-128"/>
        <a:cs typeface="+mn-cs"/>
      </a:defRPr>
    </a:lvl1pPr>
    <a:lvl2pPr marL="228600" algn="l" defTabSz="457200" rtl="0" eaLnBrk="1" latinLnBrk="0" hangingPunct="1">
      <a:defRPr kumimoji="1" sz="600" kern="1200">
        <a:solidFill>
          <a:schemeClr val="tx1"/>
        </a:solidFill>
        <a:latin typeface="Spica Neue" panose="02000503000000000000" pitchFamily="2" charset="-128"/>
        <a:ea typeface="Spica Neue" panose="02000503000000000000" pitchFamily="2" charset="-128"/>
        <a:cs typeface="+mn-cs"/>
      </a:defRPr>
    </a:lvl2pPr>
    <a:lvl3pPr marL="457200" algn="l" defTabSz="457200" rtl="0" eaLnBrk="1" latinLnBrk="0" hangingPunct="1">
      <a:defRPr kumimoji="1" sz="600" kern="1200">
        <a:solidFill>
          <a:schemeClr val="tx1"/>
        </a:solidFill>
        <a:latin typeface="Spica Neue" panose="02000503000000000000" pitchFamily="2" charset="-128"/>
        <a:ea typeface="Spica Neue" panose="02000503000000000000" pitchFamily="2" charset="-128"/>
        <a:cs typeface="+mn-cs"/>
      </a:defRPr>
    </a:lvl3pPr>
    <a:lvl4pPr marL="685800" algn="l" defTabSz="457200" rtl="0" eaLnBrk="1" latinLnBrk="0" hangingPunct="1">
      <a:defRPr kumimoji="1" sz="600" kern="1200">
        <a:solidFill>
          <a:schemeClr val="tx1"/>
        </a:solidFill>
        <a:latin typeface="Spica Neue" panose="02000503000000000000" pitchFamily="2" charset="-128"/>
        <a:ea typeface="Spica Neue" panose="02000503000000000000" pitchFamily="2" charset="-128"/>
        <a:cs typeface="+mn-cs"/>
      </a:defRPr>
    </a:lvl4pPr>
    <a:lvl5pPr marL="914400" algn="l" defTabSz="457200" rtl="0" eaLnBrk="1" latinLnBrk="0" hangingPunct="1">
      <a:defRPr kumimoji="1" sz="600" kern="1200">
        <a:solidFill>
          <a:schemeClr val="tx1"/>
        </a:solidFill>
        <a:latin typeface="Spica Neue" panose="02000503000000000000" pitchFamily="2" charset="-128"/>
        <a:ea typeface="Spica Neue" panose="02000503000000000000" pitchFamily="2" charset="-128"/>
        <a:cs typeface="+mn-cs"/>
      </a:defRPr>
    </a:lvl5pPr>
    <a:lvl6pPr marL="1143000" algn="l" defTabSz="457200" rtl="0" eaLnBrk="1" latinLnBrk="0" hangingPunct="1">
      <a:defRPr kumimoji="1" sz="600" kern="1200">
        <a:solidFill>
          <a:schemeClr val="tx1"/>
        </a:solidFill>
        <a:latin typeface="+mn-lt"/>
        <a:ea typeface="+mn-ea"/>
        <a:cs typeface="+mn-cs"/>
      </a:defRPr>
    </a:lvl6pPr>
    <a:lvl7pPr marL="1371600" algn="l" defTabSz="457200" rtl="0" eaLnBrk="1" latinLnBrk="0" hangingPunct="1">
      <a:defRPr kumimoji="1" sz="600" kern="1200">
        <a:solidFill>
          <a:schemeClr val="tx1"/>
        </a:solidFill>
        <a:latin typeface="+mn-lt"/>
        <a:ea typeface="+mn-ea"/>
        <a:cs typeface="+mn-cs"/>
      </a:defRPr>
    </a:lvl7pPr>
    <a:lvl8pPr marL="1600200" algn="l" defTabSz="457200" rtl="0" eaLnBrk="1" latinLnBrk="0" hangingPunct="1">
      <a:defRPr kumimoji="1" sz="600" kern="1200">
        <a:solidFill>
          <a:schemeClr val="tx1"/>
        </a:solidFill>
        <a:latin typeface="+mn-lt"/>
        <a:ea typeface="+mn-ea"/>
        <a:cs typeface="+mn-cs"/>
      </a:defRPr>
    </a:lvl8pPr>
    <a:lvl9pPr marL="1828800" algn="l" defTabSz="457200" rtl="0" eaLnBrk="1" latinLnBrk="0" hangingPunct="1">
      <a:defRPr kumimoji="1" sz="6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表紙">
    <p:bg>
      <p:bgPr>
        <a:solidFill>
          <a:schemeClr val="accent1">
            <a:alpha val="43000"/>
          </a:schemeClr>
        </a:solidFill>
        <a:effectLst/>
      </p:bgPr>
    </p:bg>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273239A7-499F-730A-0766-2C071942481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35880" cy="5143500"/>
          </a:xfrm>
          <a:prstGeom prst="rect">
            <a:avLst/>
          </a:prstGeom>
          <a:ln>
            <a:noFill/>
          </a:ln>
        </p:spPr>
      </p:pic>
      <p:pic>
        <p:nvPicPr>
          <p:cNvPr id="57" name="図 56">
            <a:extLst>
              <a:ext uri="{FF2B5EF4-FFF2-40B4-BE49-F238E27FC236}">
                <a16:creationId xmlns:a16="http://schemas.microsoft.com/office/drawing/2014/main" id="{FB4AC4C7-7110-9E10-A162-5B953A5C3AA8}"/>
              </a:ext>
            </a:extLst>
          </p:cNvPr>
          <p:cNvPicPr>
            <a:picLocks noChangeAspect="1"/>
          </p:cNvPicPr>
          <p:nvPr/>
        </p:nvPicPr>
        <p:blipFill rotWithShape="1">
          <a:blip r:embed="rId3" cstate="screen">
            <a:alphaModFix amt="60000"/>
            <a:extLst>
              <a:ext uri="{BEBA8EAE-BF5A-486C-A8C5-ECC9F3942E4B}">
                <a14:imgProps xmlns:a14="http://schemas.microsoft.com/office/drawing/2010/main">
                  <a14:imgLayer r:embed="rId4">
                    <a14:imgEffect>
                      <a14:colorTemperature colorTemp="4700"/>
                    </a14:imgEffect>
                    <a14:imgEffect>
                      <a14:brightnessContrast bright="-10000"/>
                    </a14:imgEffect>
                  </a14:imgLayer>
                </a14:imgProps>
              </a:ext>
              <a:ext uri="{28A0092B-C50C-407E-A947-70E740481C1C}">
                <a14:useLocalDpi xmlns:a14="http://schemas.microsoft.com/office/drawing/2010/main"/>
              </a:ext>
            </a:extLst>
          </a:blip>
          <a:srcRect t="-1" b="54335"/>
          <a:stretch/>
        </p:blipFill>
        <p:spPr>
          <a:xfrm flipH="1" flipV="1">
            <a:off x="0" y="0"/>
            <a:ext cx="9144000" cy="5143500"/>
          </a:xfrm>
          <a:prstGeom prst="rect">
            <a:avLst/>
          </a:prstGeom>
        </p:spPr>
      </p:pic>
      <p:pic>
        <p:nvPicPr>
          <p:cNvPr id="55" name="図 54">
            <a:extLst>
              <a:ext uri="{FF2B5EF4-FFF2-40B4-BE49-F238E27FC236}">
                <a16:creationId xmlns:a16="http://schemas.microsoft.com/office/drawing/2014/main" id="{F2551719-5271-F9E7-00CD-2CF80E0BE149}"/>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0" y="0"/>
            <a:ext cx="9144000" cy="4625870"/>
          </a:xfrm>
          <a:prstGeom prst="rect">
            <a:avLst/>
          </a:prstGeom>
        </p:spPr>
      </p:pic>
      <p:sp>
        <p:nvSpPr>
          <p:cNvPr id="2" name="四角形: 角を丸くする 1">
            <a:extLst>
              <a:ext uri="{FF2B5EF4-FFF2-40B4-BE49-F238E27FC236}">
                <a16:creationId xmlns:a16="http://schemas.microsoft.com/office/drawing/2014/main" id="{9418EC36-F139-9787-CAF7-6BA072948D9D}"/>
              </a:ext>
            </a:extLst>
          </p:cNvPr>
          <p:cNvSpPr/>
          <p:nvPr userDrawn="1"/>
        </p:nvSpPr>
        <p:spPr>
          <a:xfrm>
            <a:off x="0" y="4625870"/>
            <a:ext cx="9144000" cy="517630"/>
          </a:xfrm>
          <a:prstGeom prst="roundRect">
            <a:avLst>
              <a:gd name="adj" fmla="val 0"/>
            </a:avLst>
          </a:prstGeom>
          <a:solidFill>
            <a:srgbClr val="092E6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2000" spc="150" dirty="0">
                <a:solidFill>
                  <a:schemeClr val="bg1"/>
                </a:solidFill>
                <a:latin typeface="+mj-ea"/>
                <a:ea typeface="+mj-ea"/>
              </a:rPr>
              <a:t>講師用ガイドライン</a:t>
            </a:r>
            <a:endParaRPr kumimoji="1" lang="ja-JP" altLang="en-US" sz="2000" spc="150" dirty="0">
              <a:solidFill>
                <a:schemeClr val="bg1"/>
              </a:solidFill>
              <a:latin typeface="+mj-ea"/>
              <a:ea typeface="+mj-ea"/>
            </a:endParaRPr>
          </a:p>
        </p:txBody>
      </p:sp>
    </p:spTree>
    <p:extLst>
      <p:ext uri="{BB962C8B-B14F-4D97-AF65-F5344CB8AC3E}">
        <p14:creationId xmlns:p14="http://schemas.microsoft.com/office/powerpoint/2010/main" val="595680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裏表紙">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ECD55937-C3C1-7E72-AFF3-0E8E4C17A1B0}"/>
              </a:ext>
            </a:extLst>
          </p:cNvPr>
          <p:cNvPicPr>
            <a:picLocks noChangeAspect="1"/>
          </p:cNvPicPr>
          <p:nvPr userDrawn="1"/>
        </p:nvPicPr>
        <p:blipFill>
          <a:blip r:embed="rId2" cstate="print">
            <a:extLst>
              <a:ext uri="{28A0092B-C50C-407E-A947-70E740481C1C}">
                <a14:useLocalDpi xmlns:a14="http://schemas.microsoft.com/office/drawing/2010/main"/>
              </a:ext>
            </a:extLst>
          </a:blip>
          <a:srcRect b="47372"/>
          <a:stretch/>
        </p:blipFill>
        <p:spPr>
          <a:xfrm>
            <a:off x="0" y="-446"/>
            <a:ext cx="9144792" cy="2707160"/>
          </a:xfrm>
          <a:prstGeom prst="rect">
            <a:avLst/>
          </a:prstGeom>
        </p:spPr>
      </p:pic>
      <p:sp>
        <p:nvSpPr>
          <p:cNvPr id="3" name="四角形: 角を丸くする 2">
            <a:extLst>
              <a:ext uri="{FF2B5EF4-FFF2-40B4-BE49-F238E27FC236}">
                <a16:creationId xmlns:a16="http://schemas.microsoft.com/office/drawing/2014/main" id="{E2347856-F696-4B73-1A89-EDD5E1CB934A}"/>
              </a:ext>
            </a:extLst>
          </p:cNvPr>
          <p:cNvSpPr/>
          <p:nvPr userDrawn="1"/>
        </p:nvSpPr>
        <p:spPr>
          <a:xfrm>
            <a:off x="1" y="2706714"/>
            <a:ext cx="9143999" cy="2436786"/>
          </a:xfrm>
          <a:prstGeom prst="roundRect">
            <a:avLst>
              <a:gd name="adj" fmla="val 0"/>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graphicFrame>
        <p:nvGraphicFramePr>
          <p:cNvPr id="6" name="表 5">
            <a:extLst>
              <a:ext uri="{FF2B5EF4-FFF2-40B4-BE49-F238E27FC236}">
                <a16:creationId xmlns:a16="http://schemas.microsoft.com/office/drawing/2014/main" id="{A4F2E425-4EC8-3E7A-FA68-72CAD277B628}"/>
              </a:ext>
            </a:extLst>
          </p:cNvPr>
          <p:cNvGraphicFramePr>
            <a:graphicFrameLocks noGrp="1"/>
          </p:cNvGraphicFramePr>
          <p:nvPr userDrawn="1">
            <p:extLst>
              <p:ext uri="{D42A27DB-BD31-4B8C-83A1-F6EECF244321}">
                <p14:modId xmlns:p14="http://schemas.microsoft.com/office/powerpoint/2010/main" val="2833234989"/>
              </p:ext>
            </p:extLst>
          </p:nvPr>
        </p:nvGraphicFramePr>
        <p:xfrm>
          <a:off x="1427481" y="2855179"/>
          <a:ext cx="6408000" cy="1707352"/>
        </p:xfrm>
        <a:graphic>
          <a:graphicData uri="http://schemas.openxmlformats.org/drawingml/2006/table">
            <a:tbl>
              <a:tblPr>
                <a:tableStyleId>{5C22544A-7EE6-4342-B048-85BDC9FD1C3A}</a:tableStyleId>
              </a:tblPr>
              <a:tblGrid>
                <a:gridCol w="648000">
                  <a:extLst>
                    <a:ext uri="{9D8B030D-6E8A-4147-A177-3AD203B41FA5}">
                      <a16:colId xmlns:a16="http://schemas.microsoft.com/office/drawing/2014/main" val="1456625332"/>
                    </a:ext>
                  </a:extLst>
                </a:gridCol>
                <a:gridCol w="5760000">
                  <a:extLst>
                    <a:ext uri="{9D8B030D-6E8A-4147-A177-3AD203B41FA5}">
                      <a16:colId xmlns:a16="http://schemas.microsoft.com/office/drawing/2014/main" val="784923633"/>
                    </a:ext>
                  </a:extLst>
                </a:gridCol>
              </a:tblGrid>
              <a:tr h="265807">
                <a:tc>
                  <a:txBody>
                    <a:bodyPr/>
                    <a:lstStyle/>
                    <a:p>
                      <a:pPr algn="dist">
                        <a:lnSpc>
                          <a:spcPct val="120000"/>
                        </a:lnSpc>
                      </a:pPr>
                      <a:r>
                        <a:rPr kumimoji="1" lang="ja-JP" altLang="en-US" sz="1150" b="0" dirty="0">
                          <a:solidFill>
                            <a:schemeClr val="tx1"/>
                          </a:solidFill>
                          <a:latin typeface="+mn-ea"/>
                          <a:ea typeface="+mn-ea"/>
                        </a:rPr>
                        <a:t>発  行  者</a:t>
                      </a:r>
                    </a:p>
                  </a:txBody>
                  <a:tcPr marL="0" marR="0" marT="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120000"/>
                        </a:lnSpc>
                      </a:pPr>
                      <a:r>
                        <a:rPr kumimoji="1" lang="ja-JP" altLang="en-US" sz="1150" b="0" dirty="0">
                          <a:solidFill>
                            <a:schemeClr val="tx1"/>
                          </a:solidFill>
                          <a:latin typeface="+mn-ea"/>
                          <a:ea typeface="+mn-ea"/>
                        </a:rPr>
                        <a:t>総務省 情報流通行政局 情報流通振興課　〒</a:t>
                      </a:r>
                      <a:r>
                        <a:rPr kumimoji="1" lang="en-US" altLang="ja-JP" sz="1150" b="0" dirty="0">
                          <a:solidFill>
                            <a:schemeClr val="tx1"/>
                          </a:solidFill>
                          <a:latin typeface="+mn-ea"/>
                          <a:ea typeface="+mn-ea"/>
                        </a:rPr>
                        <a:t>100-8926 </a:t>
                      </a:r>
                      <a:r>
                        <a:rPr kumimoji="1" lang="ja-JP" altLang="en-US" sz="1150" b="0" dirty="0">
                          <a:solidFill>
                            <a:schemeClr val="tx1"/>
                          </a:solidFill>
                          <a:latin typeface="+mn-ea"/>
                          <a:ea typeface="+mn-ea"/>
                        </a:rPr>
                        <a:t>東京都千代田区霞が関</a:t>
                      </a:r>
                      <a:r>
                        <a:rPr kumimoji="1" lang="en-US" altLang="ja-JP" sz="1150" b="0" dirty="0">
                          <a:solidFill>
                            <a:schemeClr val="tx1"/>
                          </a:solidFill>
                          <a:latin typeface="+mn-ea"/>
                          <a:ea typeface="+mn-ea"/>
                        </a:rPr>
                        <a:t>2-1-2</a:t>
                      </a:r>
                    </a:p>
                  </a:txBody>
                  <a:tcPr marL="252000" marR="0" marT="0" marB="72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95262972"/>
                  </a:ext>
                </a:extLst>
              </a:tr>
              <a:tr h="265807">
                <a:tc>
                  <a:txBody>
                    <a:bodyPr/>
                    <a:lstStyle/>
                    <a:p>
                      <a:pPr algn="dist">
                        <a:lnSpc>
                          <a:spcPct val="120000"/>
                        </a:lnSpc>
                      </a:pPr>
                      <a:r>
                        <a:rPr kumimoji="1" lang="ja-JP" altLang="en-US" sz="1150" b="0" dirty="0">
                          <a:solidFill>
                            <a:schemeClr val="tx1"/>
                          </a:solidFill>
                          <a:latin typeface="+mn-ea"/>
                          <a:ea typeface="+mn-ea"/>
                        </a:rPr>
                        <a:t>制作</a:t>
                      </a:r>
                    </a:p>
                  </a:txBody>
                  <a:tcPr marL="0" marR="0" marT="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20000"/>
                        </a:lnSpc>
                        <a:spcBef>
                          <a:spcPts val="0"/>
                        </a:spcBef>
                        <a:spcAft>
                          <a:spcPts val="0"/>
                        </a:spcAft>
                        <a:buClrTx/>
                        <a:buSzTx/>
                        <a:buFontTx/>
                        <a:buNone/>
                        <a:tabLst/>
                        <a:defRPr/>
                      </a:pPr>
                      <a:r>
                        <a:rPr kumimoji="1" lang="ja-JP" altLang="en-US" sz="1150" b="0" dirty="0">
                          <a:solidFill>
                            <a:schemeClr val="tx1"/>
                          </a:solidFill>
                          <a:latin typeface="+mn-ea"/>
                          <a:ea typeface="+mn-ea"/>
                        </a:rPr>
                        <a:t>国際大学グローバル・コミュニケーション・センター</a:t>
                      </a:r>
                    </a:p>
                  </a:txBody>
                  <a:tcPr marL="252000" marR="0" marT="0" marB="72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15495344"/>
                  </a:ext>
                </a:extLst>
              </a:tr>
              <a:tr h="652049">
                <a:tc>
                  <a:txBody>
                    <a:bodyPr/>
                    <a:lstStyle/>
                    <a:p>
                      <a:pPr algn="dist">
                        <a:lnSpc>
                          <a:spcPct val="120000"/>
                        </a:lnSpc>
                      </a:pPr>
                      <a:r>
                        <a:rPr kumimoji="1" lang="ja-JP" altLang="en-US" sz="1150" b="0" dirty="0">
                          <a:solidFill>
                            <a:schemeClr val="tx1"/>
                          </a:solidFill>
                          <a:latin typeface="+mn-ea"/>
                          <a:ea typeface="+mn-ea"/>
                        </a:rPr>
                        <a:t>監　　修</a:t>
                      </a:r>
                    </a:p>
                  </a:txBody>
                  <a:tcPr marL="0" marR="0" marT="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120000"/>
                        </a:lnSpc>
                      </a:pPr>
                      <a:r>
                        <a:rPr kumimoji="1" lang="ja-JP" altLang="en-US" sz="1150" b="0" dirty="0">
                          <a:solidFill>
                            <a:schemeClr val="tx1"/>
                          </a:solidFill>
                          <a:latin typeface="+mn-ea"/>
                          <a:ea typeface="+mn-ea"/>
                        </a:rPr>
                        <a:t>山口 真一  （ 国際大学グローバル・コミュニケーション・センター 准教授 ）</a:t>
                      </a:r>
                    </a:p>
                    <a:p>
                      <a:pPr algn="l">
                        <a:lnSpc>
                          <a:spcPct val="120000"/>
                        </a:lnSpc>
                      </a:pPr>
                      <a:r>
                        <a:rPr kumimoji="1" lang="ja-JP" altLang="en-US" sz="1150" b="0" dirty="0">
                          <a:solidFill>
                            <a:schemeClr val="tx1"/>
                          </a:solidFill>
                          <a:latin typeface="+mn-ea"/>
                          <a:ea typeface="+mn-ea"/>
                        </a:rPr>
                        <a:t>小木曽 健  （ 国際大学グローバル・コミュニケーション・センター 客員研究員 ）</a:t>
                      </a:r>
                      <a:br>
                        <a:rPr kumimoji="1" lang="en-US" altLang="ja-JP" sz="1150" b="0" dirty="0">
                          <a:solidFill>
                            <a:schemeClr val="tx1"/>
                          </a:solidFill>
                          <a:latin typeface="+mn-ea"/>
                          <a:ea typeface="+mn-ea"/>
                        </a:rPr>
                      </a:br>
                      <a:r>
                        <a:rPr kumimoji="1" lang="ja-JP" altLang="en-US" sz="1150" b="0" dirty="0">
                          <a:solidFill>
                            <a:schemeClr val="tx1"/>
                          </a:solidFill>
                          <a:latin typeface="+mn-ea"/>
                          <a:ea typeface="+mn-ea"/>
                        </a:rPr>
                        <a:t>古田 大輔  （ 株式会社メディアコラボ 代表 ）</a:t>
                      </a:r>
                    </a:p>
                  </a:txBody>
                  <a:tcPr marL="252000" marR="0" marT="0" marB="72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28235527"/>
                  </a:ext>
                </a:extLst>
              </a:tr>
              <a:tr h="458824">
                <a:tc>
                  <a:txBody>
                    <a:bodyPr/>
                    <a:lstStyle/>
                    <a:p>
                      <a:pPr algn="dist">
                        <a:lnSpc>
                          <a:spcPct val="120000"/>
                        </a:lnSpc>
                      </a:pPr>
                      <a:r>
                        <a:rPr kumimoji="1" lang="ja-JP" altLang="en-US" sz="1150" b="0" dirty="0">
                          <a:solidFill>
                            <a:schemeClr val="tx1"/>
                          </a:solidFill>
                          <a:latin typeface="+mn-ea"/>
                          <a:ea typeface="+mn-ea"/>
                        </a:rPr>
                        <a:t>デザイン</a:t>
                      </a:r>
                      <a:endParaRPr kumimoji="1" lang="en-US" altLang="ja-JP" sz="1150" b="0" dirty="0">
                        <a:solidFill>
                          <a:schemeClr val="tx1"/>
                        </a:solidFill>
                        <a:latin typeface="+mn-ea"/>
                        <a:ea typeface="+mn-ea"/>
                      </a:endParaRPr>
                    </a:p>
                  </a:txBody>
                  <a:tcPr marL="0" marR="0" marT="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120000"/>
                        </a:lnSpc>
                      </a:pPr>
                      <a:r>
                        <a:rPr kumimoji="1" lang="ja-JP" altLang="en-US" sz="1150" b="0" dirty="0">
                          <a:solidFill>
                            <a:schemeClr val="tx1"/>
                          </a:solidFill>
                          <a:latin typeface="+mn-ea"/>
                          <a:ea typeface="+mn-ea"/>
                        </a:rPr>
                        <a:t>渡部 玲花  （ ワタナベスライドデザイン ）　</a:t>
                      </a:r>
                    </a:p>
                    <a:p>
                      <a:pPr algn="l">
                        <a:lnSpc>
                          <a:spcPct val="120000"/>
                        </a:lnSpc>
                      </a:pPr>
                      <a:r>
                        <a:rPr kumimoji="1" lang="ja-JP" altLang="en-US" sz="1150" b="0" dirty="0">
                          <a:solidFill>
                            <a:schemeClr val="tx1"/>
                          </a:solidFill>
                          <a:latin typeface="+mn-ea"/>
                          <a:ea typeface="+mn-ea"/>
                        </a:rPr>
                        <a:t>伏見 まどか  （ </a:t>
                      </a:r>
                      <a:r>
                        <a:rPr kumimoji="1" lang="en-US" altLang="ja-JP" sz="1150" b="0" dirty="0">
                          <a:solidFill>
                            <a:schemeClr val="tx1"/>
                          </a:solidFill>
                          <a:latin typeface="+mn-ea"/>
                          <a:ea typeface="+mn-ea"/>
                        </a:rPr>
                        <a:t>Fushimi Design</a:t>
                      </a:r>
                      <a:r>
                        <a:rPr kumimoji="1" lang="ja-JP" altLang="en-US" sz="1150" b="0" dirty="0">
                          <a:solidFill>
                            <a:schemeClr val="tx1"/>
                          </a:solidFill>
                          <a:latin typeface="+mn-ea"/>
                          <a:ea typeface="+mn-ea"/>
                        </a:rPr>
                        <a:t> ）</a:t>
                      </a:r>
                    </a:p>
                  </a:txBody>
                  <a:tcPr marL="252000" marR="0" marT="0" marB="72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10293259"/>
                  </a:ext>
                </a:extLst>
              </a:tr>
            </a:tbl>
          </a:graphicData>
        </a:graphic>
      </p:graphicFrame>
      <p:sp>
        <p:nvSpPr>
          <p:cNvPr id="5" name="四角形: 角を丸くする 4">
            <a:extLst>
              <a:ext uri="{FF2B5EF4-FFF2-40B4-BE49-F238E27FC236}">
                <a16:creationId xmlns:a16="http://schemas.microsoft.com/office/drawing/2014/main" id="{06AAE20D-70CE-C2E9-C739-382009CF6454}"/>
              </a:ext>
            </a:extLst>
          </p:cNvPr>
          <p:cNvSpPr/>
          <p:nvPr userDrawn="1"/>
        </p:nvSpPr>
        <p:spPr>
          <a:xfrm>
            <a:off x="0" y="4625870"/>
            <a:ext cx="9144000" cy="517630"/>
          </a:xfrm>
          <a:prstGeom prst="roundRect">
            <a:avLst>
              <a:gd name="adj" fmla="val 0"/>
            </a:avLst>
          </a:prstGeom>
          <a:solidFill>
            <a:srgbClr val="092E6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2000" spc="150" dirty="0">
                <a:solidFill>
                  <a:schemeClr val="bg1"/>
                </a:solidFill>
                <a:latin typeface="+mj-ea"/>
                <a:ea typeface="+mj-ea"/>
              </a:rPr>
              <a:t>講師用ガイドライン</a:t>
            </a:r>
            <a:endParaRPr kumimoji="1" lang="ja-JP" altLang="en-US" sz="2000" spc="150" dirty="0">
              <a:solidFill>
                <a:schemeClr val="bg1"/>
              </a:solidFill>
              <a:latin typeface="+mj-ea"/>
              <a:ea typeface="+mj-ea"/>
            </a:endParaRPr>
          </a:p>
        </p:txBody>
      </p:sp>
    </p:spTree>
    <p:extLst>
      <p:ext uri="{BB962C8B-B14F-4D97-AF65-F5344CB8AC3E}">
        <p14:creationId xmlns:p14="http://schemas.microsoft.com/office/powerpoint/2010/main" val="2389865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s">
    <p:bg>
      <p:bgPr>
        <a:solidFill>
          <a:srgbClr val="CDEBF6"/>
        </a:solidFill>
        <a:effectLst/>
      </p:bgPr>
    </p:bg>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EFCB232F-C43A-0ADC-9AC3-C30CA55564A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35880" cy="5143500"/>
          </a:xfrm>
          <a:prstGeom prst="rect">
            <a:avLst/>
          </a:prstGeom>
        </p:spPr>
      </p:pic>
      <p:sp>
        <p:nvSpPr>
          <p:cNvPr id="15" name="四角形: 上の 2 つの角を丸める 14">
            <a:extLst>
              <a:ext uri="{FF2B5EF4-FFF2-40B4-BE49-F238E27FC236}">
                <a16:creationId xmlns:a16="http://schemas.microsoft.com/office/drawing/2014/main" id="{A995252A-B946-14A9-7BBA-95E419F9C6DD}"/>
              </a:ext>
            </a:extLst>
          </p:cNvPr>
          <p:cNvSpPr/>
          <p:nvPr userDrawn="1"/>
        </p:nvSpPr>
        <p:spPr>
          <a:xfrm>
            <a:off x="302716" y="874031"/>
            <a:ext cx="8538569" cy="3948464"/>
          </a:xfrm>
          <a:prstGeom prst="round2SameRect">
            <a:avLst>
              <a:gd name="adj1" fmla="val 0"/>
              <a:gd name="adj2" fmla="val 2741"/>
            </a:avLst>
          </a:prstGeom>
          <a:solidFill>
            <a:schemeClr val="bg1"/>
          </a:solidFill>
          <a:ln w="2222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49" name="直線コネクタ 48">
            <a:extLst>
              <a:ext uri="{FF2B5EF4-FFF2-40B4-BE49-F238E27FC236}">
                <a16:creationId xmlns:a16="http://schemas.microsoft.com/office/drawing/2014/main" id="{57CE56F4-75B2-11B1-CFCB-41D74FDCB0B4}"/>
              </a:ext>
            </a:extLst>
          </p:cNvPr>
          <p:cNvCxnSpPr>
            <a:cxnSpLocks/>
          </p:cNvCxnSpPr>
          <p:nvPr userDrawn="1"/>
        </p:nvCxnSpPr>
        <p:spPr>
          <a:xfrm>
            <a:off x="4572000" y="1113708"/>
            <a:ext cx="0" cy="3547802"/>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10" name="フッター プレースホルダー 9">
            <a:extLst>
              <a:ext uri="{FF2B5EF4-FFF2-40B4-BE49-F238E27FC236}">
                <a16:creationId xmlns:a16="http://schemas.microsoft.com/office/drawing/2014/main" id="{239FF71E-6F40-4AF0-E4AB-B7A2EB80B151}"/>
              </a:ext>
            </a:extLst>
          </p:cNvPr>
          <p:cNvSpPr>
            <a:spLocks noGrp="1"/>
          </p:cNvSpPr>
          <p:nvPr>
            <p:ph type="ftr" sz="quarter" idx="10"/>
          </p:nvPr>
        </p:nvSpPr>
        <p:spPr/>
        <p:txBody>
          <a:bodyPr/>
          <a:lstStyle/>
          <a:p>
            <a:pPr algn="r"/>
            <a:r>
              <a:rPr lang="ja-JP" altLang="en-US"/>
              <a:t>講師用ガイドライン</a:t>
            </a:r>
            <a:endParaRPr lang="ja-JP" altLang="en-US" dirty="0"/>
          </a:p>
        </p:txBody>
      </p:sp>
      <p:sp>
        <p:nvSpPr>
          <p:cNvPr id="11" name="スライド番号プレースホルダー 10">
            <a:extLst>
              <a:ext uri="{FF2B5EF4-FFF2-40B4-BE49-F238E27FC236}">
                <a16:creationId xmlns:a16="http://schemas.microsoft.com/office/drawing/2014/main" id="{5F7DCF59-56DC-5A03-D826-A8AA07A2FFFE}"/>
              </a:ext>
            </a:extLst>
          </p:cNvPr>
          <p:cNvSpPr>
            <a:spLocks noGrp="1"/>
          </p:cNvSpPr>
          <p:nvPr>
            <p:ph type="sldNum" sz="quarter" idx="11"/>
          </p:nvPr>
        </p:nvSpPr>
        <p:spPr/>
        <p:txBody>
          <a:bodyPr/>
          <a:lstStyle/>
          <a:p>
            <a:fld id="{75EEF097-E23E-44DF-B033-E758A731DE21}" type="slidenum">
              <a:rPr lang="ja-JP" altLang="en-US" smtClean="0"/>
              <a:pPr/>
              <a:t>‹#›</a:t>
            </a:fld>
            <a:endParaRPr lang="ja-JP" altLang="en-US" dirty="0"/>
          </a:p>
        </p:txBody>
      </p:sp>
      <p:sp>
        <p:nvSpPr>
          <p:cNvPr id="2" name="四角形: 上の 2 つの角を丸める 1">
            <a:extLst>
              <a:ext uri="{FF2B5EF4-FFF2-40B4-BE49-F238E27FC236}">
                <a16:creationId xmlns:a16="http://schemas.microsoft.com/office/drawing/2014/main" id="{21DBBB94-96ED-D5B0-DBA7-652EEEE44069}"/>
              </a:ext>
            </a:extLst>
          </p:cNvPr>
          <p:cNvSpPr/>
          <p:nvPr userDrawn="1"/>
        </p:nvSpPr>
        <p:spPr>
          <a:xfrm>
            <a:off x="300195" y="325991"/>
            <a:ext cx="8538569" cy="548039"/>
          </a:xfrm>
          <a:prstGeom prst="round2SameRect">
            <a:avLst/>
          </a:prstGeom>
          <a:ln w="222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1834569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s">
    <p:bg>
      <p:bgPr>
        <a:solidFill>
          <a:srgbClr val="CDEBF6"/>
        </a:solidFill>
        <a:effectLst/>
      </p:bgPr>
    </p:bg>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EFCB232F-C43A-0ADC-9AC3-C30CA55564A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3744000" cy="5143500"/>
          </a:xfrm>
          <a:prstGeom prst="rect">
            <a:avLst/>
          </a:prstGeom>
        </p:spPr>
      </p:pic>
      <p:sp>
        <p:nvSpPr>
          <p:cNvPr id="2" name="正方形/長方形 1">
            <a:extLst>
              <a:ext uri="{FF2B5EF4-FFF2-40B4-BE49-F238E27FC236}">
                <a16:creationId xmlns:a16="http://schemas.microsoft.com/office/drawing/2014/main" id="{674D6E01-A490-B147-D716-73BD12226656}"/>
              </a:ext>
            </a:extLst>
          </p:cNvPr>
          <p:cNvSpPr/>
          <p:nvPr userDrawn="1"/>
        </p:nvSpPr>
        <p:spPr>
          <a:xfrm>
            <a:off x="3744000" y="0"/>
            <a:ext cx="5400000" cy="51435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フッター プレースホルダー 2">
            <a:extLst>
              <a:ext uri="{FF2B5EF4-FFF2-40B4-BE49-F238E27FC236}">
                <a16:creationId xmlns:a16="http://schemas.microsoft.com/office/drawing/2014/main" id="{3E753F29-C080-CF78-4AB0-1ED64437F500}"/>
              </a:ext>
            </a:extLst>
          </p:cNvPr>
          <p:cNvSpPr>
            <a:spLocks noGrp="1"/>
          </p:cNvSpPr>
          <p:nvPr>
            <p:ph type="ftr" sz="quarter" idx="10"/>
          </p:nvPr>
        </p:nvSpPr>
        <p:spPr/>
        <p:txBody>
          <a:bodyPr/>
          <a:lstStyle/>
          <a:p>
            <a:pPr algn="r"/>
            <a:r>
              <a:rPr lang="ja-JP" altLang="en-US"/>
              <a:t>講師用ガイドライン</a:t>
            </a:r>
            <a:endParaRPr lang="ja-JP" altLang="en-US" dirty="0"/>
          </a:p>
        </p:txBody>
      </p:sp>
      <p:sp>
        <p:nvSpPr>
          <p:cNvPr id="4" name="スライド番号プレースホルダー 3">
            <a:extLst>
              <a:ext uri="{FF2B5EF4-FFF2-40B4-BE49-F238E27FC236}">
                <a16:creationId xmlns:a16="http://schemas.microsoft.com/office/drawing/2014/main" id="{C067710F-6CA0-1699-D9C7-583502C8371E}"/>
              </a:ext>
            </a:extLst>
          </p:cNvPr>
          <p:cNvSpPr>
            <a:spLocks noGrp="1"/>
          </p:cNvSpPr>
          <p:nvPr>
            <p:ph type="sldNum" sz="quarter" idx="11"/>
          </p:nvPr>
        </p:nvSpPr>
        <p:spPr/>
        <p:txBody>
          <a:bodyPr/>
          <a:lstStyle/>
          <a:p>
            <a:fld id="{75EEF097-E23E-44DF-B033-E758A731DE21}" type="slidenum">
              <a:rPr lang="ja-JP" altLang="en-US" smtClean="0"/>
              <a:pPr/>
              <a:t>‹#›</a:t>
            </a:fld>
            <a:endParaRPr lang="ja-JP" altLang="en-US" dirty="0"/>
          </a:p>
        </p:txBody>
      </p:sp>
    </p:spTree>
    <p:extLst>
      <p:ext uri="{BB962C8B-B14F-4D97-AF65-F5344CB8AC3E}">
        <p14:creationId xmlns:p14="http://schemas.microsoft.com/office/powerpoint/2010/main" val="363041537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57212" y="357188"/>
            <a:ext cx="8029575" cy="484245"/>
          </a:xfrm>
          <a:prstGeom prst="rect">
            <a:avLst/>
          </a:prstGeom>
        </p:spPr>
        <p:txBody>
          <a:bodyPr vert="horz" lIns="0" tIns="0" rIns="0" bIns="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557213" y="1075303"/>
            <a:ext cx="8029574" cy="3657035"/>
          </a:xfrm>
          <a:prstGeom prst="rect">
            <a:avLst/>
          </a:prstGeom>
        </p:spPr>
        <p:txBody>
          <a:bodyPr vert="horz" lIns="0" tIns="0" rIns="0" bIns="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p:txBody>
      </p:sp>
      <p:sp>
        <p:nvSpPr>
          <p:cNvPr id="5" name="Footer Placeholder 4"/>
          <p:cNvSpPr>
            <a:spLocks noGrp="1"/>
          </p:cNvSpPr>
          <p:nvPr>
            <p:ph type="ftr" sz="quarter" idx="3"/>
          </p:nvPr>
        </p:nvSpPr>
        <p:spPr>
          <a:xfrm>
            <a:off x="7948978" y="4931966"/>
            <a:ext cx="807913" cy="107722"/>
          </a:xfrm>
          <a:prstGeom prst="rect">
            <a:avLst/>
          </a:prstGeom>
        </p:spPr>
        <p:txBody>
          <a:bodyPr vert="horz" wrap="none" lIns="0" tIns="0" rIns="0" bIns="0" rtlCol="0" anchor="ctr">
            <a:spAutoFit/>
          </a:bodyPr>
          <a:lstStyle>
            <a:lvl1pPr algn="ctr">
              <a:defRPr sz="700">
                <a:solidFill>
                  <a:schemeClr val="tx2"/>
                </a:solidFill>
              </a:defRPr>
            </a:lvl1pPr>
          </a:lstStyle>
          <a:p>
            <a:pPr algn="r"/>
            <a:r>
              <a:rPr lang="ja-JP" altLang="en-US"/>
              <a:t>講師用ガイドライン</a:t>
            </a:r>
            <a:endParaRPr lang="ja-JP" altLang="en-US" dirty="0"/>
          </a:p>
        </p:txBody>
      </p:sp>
      <p:sp>
        <p:nvSpPr>
          <p:cNvPr id="6" name="Slide Number Placeholder 5"/>
          <p:cNvSpPr>
            <a:spLocks noGrp="1"/>
          </p:cNvSpPr>
          <p:nvPr>
            <p:ph type="sldNum" sz="quarter" idx="4"/>
          </p:nvPr>
        </p:nvSpPr>
        <p:spPr>
          <a:xfrm>
            <a:off x="8846780" y="4901189"/>
            <a:ext cx="177933" cy="169277"/>
          </a:xfrm>
          <a:prstGeom prst="rect">
            <a:avLst/>
          </a:prstGeom>
        </p:spPr>
        <p:txBody>
          <a:bodyPr vert="horz" wrap="none" lIns="0" tIns="0" rIns="0" bIns="0" rtlCol="0" anchor="ctr">
            <a:spAutoFit/>
          </a:bodyPr>
          <a:lstStyle>
            <a:lvl1pPr algn="ctr">
              <a:defRPr sz="1100" b="1">
                <a:solidFill>
                  <a:schemeClr val="tx2"/>
                </a:solidFill>
                <a:latin typeface="+mn-lt"/>
                <a:ea typeface="+mj-ea"/>
              </a:defRPr>
            </a:lvl1pPr>
          </a:lstStyle>
          <a:p>
            <a:fld id="{75EEF097-E23E-44DF-B033-E758A731DE21}" type="slidenum">
              <a:rPr lang="ja-JP" altLang="en-US" smtClean="0"/>
              <a:pPr/>
              <a:t>‹#›</a:t>
            </a:fld>
            <a:endParaRPr lang="ja-JP" altLang="en-US" dirty="0"/>
          </a:p>
        </p:txBody>
      </p:sp>
    </p:spTree>
    <p:extLst>
      <p:ext uri="{BB962C8B-B14F-4D97-AF65-F5344CB8AC3E}">
        <p14:creationId xmlns:p14="http://schemas.microsoft.com/office/powerpoint/2010/main" val="3048724448"/>
      </p:ext>
    </p:extLst>
  </p:cSld>
  <p:clrMap bg1="lt1" tx1="dk1" bg2="lt2" tx2="dk2" accent1="accent1" accent2="accent2" accent3="accent3" accent4="accent4" accent5="accent5" accent6="accent6" hlink="hlink" folHlink="folHlink"/>
  <p:sldLayoutIdLst>
    <p:sldLayoutId id="2147483664" r:id="rId1"/>
    <p:sldLayoutId id="2147483667" r:id="rId2"/>
    <p:sldLayoutId id="2147483666" r:id="rId3"/>
    <p:sldLayoutId id="2147483665" r:id="rId4"/>
  </p:sldLayoutIdLst>
  <p:hf hdr="0" dt="0"/>
  <p:txStyles>
    <p:titleStyle>
      <a:lvl1pPr algn="l" defTabSz="685800" rtl="0" eaLnBrk="1" latinLnBrk="0" hangingPunct="1">
        <a:lnSpc>
          <a:spcPct val="90000"/>
        </a:lnSpc>
        <a:spcBef>
          <a:spcPct val="0"/>
        </a:spcBef>
        <a:buNone/>
        <a:defRPr kumimoji="1" sz="2800" kern="1200">
          <a:solidFill>
            <a:schemeClr val="tx1"/>
          </a:solidFill>
          <a:latin typeface="+mj-lt"/>
          <a:ea typeface="+mj-ea"/>
          <a:cs typeface="+mj-cs"/>
        </a:defRPr>
      </a:lvl1pPr>
    </p:titleStyle>
    <p:bodyStyle>
      <a:lvl1pPr marL="252000" indent="-252000" algn="l" defTabSz="685800" rtl="0" eaLnBrk="1" latinLnBrk="0" hangingPunct="1">
        <a:lnSpc>
          <a:spcPct val="120000"/>
        </a:lnSpc>
        <a:spcBef>
          <a:spcPts val="750"/>
        </a:spcBef>
        <a:spcAft>
          <a:spcPts val="900"/>
        </a:spcAft>
        <a:buFont typeface="Wingdings" panose="05000000000000000000" pitchFamily="2" charset="2"/>
        <a:buChar char="l"/>
        <a:defRPr kumimoji="1" sz="2000" kern="1200">
          <a:solidFill>
            <a:schemeClr val="tx1"/>
          </a:solidFill>
          <a:latin typeface="+mn-lt"/>
          <a:ea typeface="+mn-ea"/>
          <a:cs typeface="+mn-cs"/>
        </a:defRPr>
      </a:lvl1pPr>
      <a:lvl2pPr marL="514350" indent="-216000" algn="l" defTabSz="685800" rtl="0" eaLnBrk="1" latinLnBrk="0" hangingPunct="1">
        <a:lnSpc>
          <a:spcPct val="120000"/>
        </a:lnSpc>
        <a:spcBef>
          <a:spcPts val="0"/>
        </a:spcBef>
        <a:spcAft>
          <a:spcPts val="900"/>
        </a:spcAft>
        <a:buFont typeface="Wingdings" panose="05000000000000000000" pitchFamily="2" charset="2"/>
        <a:buChar char="l"/>
        <a:defRPr kumimoji="1" sz="1600" kern="1200">
          <a:solidFill>
            <a:schemeClr val="tx1"/>
          </a:solidFill>
          <a:latin typeface="+mn-lt"/>
          <a:ea typeface="+mn-ea"/>
          <a:cs typeface="+mn-cs"/>
        </a:defRPr>
      </a:lvl2pPr>
      <a:lvl3pPr marL="857250" indent="-216000" algn="l" defTabSz="685800" rtl="0" eaLnBrk="1" latinLnBrk="0" hangingPunct="1">
        <a:lnSpc>
          <a:spcPct val="120000"/>
        </a:lnSpc>
        <a:spcBef>
          <a:spcPts val="0"/>
        </a:spcBef>
        <a:spcAft>
          <a:spcPts val="900"/>
        </a:spcAft>
        <a:buFont typeface="Wingdings" panose="05000000000000000000" pitchFamily="2" charset="2"/>
        <a:buChar char="l"/>
        <a:defRPr kumimoji="1" sz="1600" kern="1200">
          <a:solidFill>
            <a:schemeClr val="tx1"/>
          </a:solidFill>
          <a:latin typeface="+mn-lt"/>
          <a:ea typeface="+mn-ea"/>
          <a:cs typeface="+mn-cs"/>
        </a:defRPr>
      </a:lvl3pPr>
      <a:lvl4pPr marL="1200150" indent="-216000" algn="l" defTabSz="685800" rtl="0" eaLnBrk="1" latinLnBrk="0" hangingPunct="1">
        <a:lnSpc>
          <a:spcPct val="120000"/>
        </a:lnSpc>
        <a:spcBef>
          <a:spcPts val="0"/>
        </a:spcBef>
        <a:spcAft>
          <a:spcPts val="900"/>
        </a:spcAft>
        <a:buFont typeface="Wingdings" panose="05000000000000000000" pitchFamily="2" charset="2"/>
        <a:buChar char="l"/>
        <a:defRPr kumimoji="1" sz="1600" kern="1200">
          <a:solidFill>
            <a:schemeClr val="tx1"/>
          </a:solidFill>
          <a:latin typeface="+mn-lt"/>
          <a:ea typeface="+mn-ea"/>
          <a:cs typeface="+mn-cs"/>
        </a:defRPr>
      </a:lvl4pPr>
      <a:lvl5pPr marL="1543050" indent="-216000" algn="l" defTabSz="685800" rtl="0" eaLnBrk="1" latinLnBrk="0" hangingPunct="1">
        <a:lnSpc>
          <a:spcPct val="120000"/>
        </a:lnSpc>
        <a:spcBef>
          <a:spcPts val="375"/>
        </a:spcBef>
        <a:spcAft>
          <a:spcPts val="900"/>
        </a:spcAft>
        <a:buFont typeface="Wingdings" panose="05000000000000000000" pitchFamily="2" charset="2"/>
        <a:buChar char="l"/>
        <a:defRPr kumimoji="1"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guide id="3" pos="351" userDrawn="1">
          <p15:clr>
            <a:srgbClr val="F26B43"/>
          </p15:clr>
        </p15:guide>
        <p15:guide id="4" pos="5409" userDrawn="1">
          <p15:clr>
            <a:srgbClr val="F26B43"/>
          </p15:clr>
        </p15:guide>
        <p15:guide id="5" orient="horz" pos="225" userDrawn="1">
          <p15:clr>
            <a:srgbClr val="F26B43"/>
          </p15:clr>
        </p15:guide>
        <p15:guide id="6" orient="horz" pos="2981"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グループ化 57">
            <a:extLst>
              <a:ext uri="{FF2B5EF4-FFF2-40B4-BE49-F238E27FC236}">
                <a16:creationId xmlns:a16="http://schemas.microsoft.com/office/drawing/2014/main" id="{8099D3ED-8F5D-2415-CE48-29E911FFA672}"/>
              </a:ext>
            </a:extLst>
          </p:cNvPr>
          <p:cNvGrpSpPr/>
          <p:nvPr/>
        </p:nvGrpSpPr>
        <p:grpSpPr>
          <a:xfrm>
            <a:off x="3903209" y="3884145"/>
            <a:ext cx="1337580" cy="564113"/>
            <a:chOff x="7618190" y="8752059"/>
            <a:chExt cx="2986759" cy="1259639"/>
          </a:xfrm>
        </p:grpSpPr>
        <p:grpSp>
          <p:nvGrpSpPr>
            <p:cNvPr id="59" name="グループ化 58">
              <a:extLst>
                <a:ext uri="{FF2B5EF4-FFF2-40B4-BE49-F238E27FC236}">
                  <a16:creationId xmlns:a16="http://schemas.microsoft.com/office/drawing/2014/main" id="{E9D6DBE0-30D5-A935-2473-C2FAFE45CDE6}"/>
                </a:ext>
              </a:extLst>
            </p:cNvPr>
            <p:cNvGrpSpPr/>
            <p:nvPr/>
          </p:nvGrpSpPr>
          <p:grpSpPr>
            <a:xfrm>
              <a:off x="7618190" y="8752059"/>
              <a:ext cx="2986759" cy="989213"/>
              <a:chOff x="7618190" y="8752059"/>
              <a:chExt cx="2986759" cy="989213"/>
            </a:xfrm>
          </p:grpSpPr>
          <p:grpSp>
            <p:nvGrpSpPr>
              <p:cNvPr id="61" name="グループ化 60">
                <a:extLst>
                  <a:ext uri="{FF2B5EF4-FFF2-40B4-BE49-F238E27FC236}">
                    <a16:creationId xmlns:a16="http://schemas.microsoft.com/office/drawing/2014/main" id="{D6A9EB70-E4AD-C482-D9B7-D41C56579A59}"/>
                  </a:ext>
                </a:extLst>
              </p:cNvPr>
              <p:cNvGrpSpPr/>
              <p:nvPr/>
            </p:nvGrpSpPr>
            <p:grpSpPr>
              <a:xfrm>
                <a:off x="8387916" y="8752059"/>
                <a:ext cx="1565875" cy="989213"/>
                <a:chOff x="8903470" y="8902068"/>
                <a:chExt cx="1565875" cy="989213"/>
              </a:xfrm>
            </p:grpSpPr>
            <p:sp>
              <p:nvSpPr>
                <p:cNvPr id="64" name="テキスト ボックス 63">
                  <a:extLst>
                    <a:ext uri="{FF2B5EF4-FFF2-40B4-BE49-F238E27FC236}">
                      <a16:creationId xmlns:a16="http://schemas.microsoft.com/office/drawing/2014/main" id="{F36D171D-E752-A26B-9C8C-286276FD26AE}"/>
                    </a:ext>
                  </a:extLst>
                </p:cNvPr>
                <p:cNvSpPr txBox="1"/>
                <p:nvPr/>
              </p:nvSpPr>
              <p:spPr>
                <a:xfrm>
                  <a:off x="8903470" y="9207389"/>
                  <a:ext cx="515438" cy="494680"/>
                </a:xfrm>
                <a:prstGeom prst="rect">
                  <a:avLst/>
                </a:prstGeom>
                <a:noFill/>
              </p:spPr>
              <p:txBody>
                <a:bodyPr wrap="none" lIns="0" tIns="0" rIns="0" bIns="0" rtlCol="0" anchor="ctr">
                  <a:spAutoFit/>
                </a:bodyPr>
                <a:lstStyle/>
                <a:p>
                  <a:pPr marL="0" marR="0" lvl="0" indent="0" algn="r" defTabSz="1371509" rtl="0" eaLnBrk="1" fontAlgn="auto" latinLnBrk="0" hangingPunct="1">
                    <a:lnSpc>
                      <a:spcPct val="130000"/>
                    </a:lnSpc>
                    <a:spcBef>
                      <a:spcPts val="0"/>
                    </a:spcBef>
                    <a:spcAft>
                      <a:spcPts val="0"/>
                    </a:spcAft>
                    <a:buClrTx/>
                    <a:buSzTx/>
                    <a:buFontTx/>
                    <a:buNone/>
                    <a:tabLst/>
                    <a:defRPr/>
                  </a:pPr>
                  <a:r>
                    <a:rPr kumimoji="1" lang="ja-JP" altLang="en-US" sz="1200" b="1" i="0" u="none" strike="noStrike" kern="1200" cap="none" spc="600" normalizeH="0" noProof="0" dirty="0">
                      <a:ln w="0">
                        <a:noFill/>
                      </a:ln>
                      <a:solidFill>
                        <a:srgbClr val="0D2E69"/>
                      </a:solidFill>
                      <a:effectLst/>
                      <a:uLnTx/>
                      <a:uFillTx/>
                      <a:latin typeface="+mn-ea"/>
                      <a:cs typeface="+mn-cs"/>
                    </a:rPr>
                    <a:t>第</a:t>
                  </a:r>
                  <a:endParaRPr kumimoji="1" lang="en-US" altLang="ja-JP" sz="1400" b="1" i="0" u="none" strike="noStrike" kern="1200" cap="none" spc="300" normalizeH="0" noProof="0" dirty="0">
                    <a:ln w="0">
                      <a:noFill/>
                    </a:ln>
                    <a:solidFill>
                      <a:srgbClr val="0D2E69"/>
                    </a:solidFill>
                    <a:effectLst/>
                    <a:uLnTx/>
                    <a:uFillTx/>
                    <a:latin typeface="+mn-ea"/>
                    <a:cs typeface="+mn-cs"/>
                  </a:endParaRPr>
                </a:p>
              </p:txBody>
            </p:sp>
            <p:sp>
              <p:nvSpPr>
                <p:cNvPr id="65" name="テキスト ボックス 64">
                  <a:extLst>
                    <a:ext uri="{FF2B5EF4-FFF2-40B4-BE49-F238E27FC236}">
                      <a16:creationId xmlns:a16="http://schemas.microsoft.com/office/drawing/2014/main" id="{7C4107DE-85C8-3819-C72E-017B44591B1E}"/>
                    </a:ext>
                  </a:extLst>
                </p:cNvPr>
                <p:cNvSpPr txBox="1"/>
                <p:nvPr/>
              </p:nvSpPr>
              <p:spPr>
                <a:xfrm>
                  <a:off x="9953907" y="9207389"/>
                  <a:ext cx="515438" cy="494680"/>
                </a:xfrm>
                <a:prstGeom prst="rect">
                  <a:avLst/>
                </a:prstGeom>
                <a:noFill/>
              </p:spPr>
              <p:txBody>
                <a:bodyPr wrap="none" lIns="0" tIns="0" rIns="0" bIns="0" rtlCol="0" anchor="ctr">
                  <a:spAutoFit/>
                </a:bodyPr>
                <a:lstStyle/>
                <a:p>
                  <a:pPr marL="0" marR="0" lvl="0" indent="0" defTabSz="1371509" rtl="0" eaLnBrk="1" fontAlgn="auto" latinLnBrk="0" hangingPunct="1">
                    <a:lnSpc>
                      <a:spcPct val="130000"/>
                    </a:lnSpc>
                    <a:spcBef>
                      <a:spcPts val="0"/>
                    </a:spcBef>
                    <a:spcAft>
                      <a:spcPts val="0"/>
                    </a:spcAft>
                    <a:buClrTx/>
                    <a:buSzTx/>
                    <a:buFontTx/>
                    <a:buNone/>
                    <a:tabLst/>
                    <a:defRPr/>
                  </a:pPr>
                  <a:r>
                    <a:rPr kumimoji="1" lang="ja-JP" altLang="en-US" sz="1200" b="1" i="0" u="none" strike="noStrike" kern="1200" cap="none" spc="600" normalizeH="0" noProof="0" dirty="0">
                      <a:ln w="0">
                        <a:noFill/>
                      </a:ln>
                      <a:solidFill>
                        <a:srgbClr val="0D2E69"/>
                      </a:solidFill>
                      <a:effectLst/>
                      <a:uLnTx/>
                      <a:uFillTx/>
                      <a:latin typeface="+mn-ea"/>
                      <a:cs typeface="+mn-cs"/>
                    </a:rPr>
                    <a:t>版</a:t>
                  </a:r>
                  <a:endParaRPr kumimoji="1" lang="en-US" altLang="ja-JP" sz="1400" b="1" i="0" u="none" strike="noStrike" kern="1200" cap="none" spc="300" normalizeH="0" noProof="0" dirty="0">
                    <a:ln w="0">
                      <a:noFill/>
                    </a:ln>
                    <a:solidFill>
                      <a:srgbClr val="0D2E69"/>
                    </a:solidFill>
                    <a:effectLst/>
                    <a:uLnTx/>
                    <a:uFillTx/>
                    <a:latin typeface="+mn-ea"/>
                    <a:cs typeface="+mn-cs"/>
                  </a:endParaRPr>
                </a:p>
              </p:txBody>
            </p:sp>
            <p:sp>
              <p:nvSpPr>
                <p:cNvPr id="66" name="テキスト ボックス 65">
                  <a:extLst>
                    <a:ext uri="{FF2B5EF4-FFF2-40B4-BE49-F238E27FC236}">
                      <a16:creationId xmlns:a16="http://schemas.microsoft.com/office/drawing/2014/main" id="{A0D0CBEC-E41B-A78D-2477-D5DA390ABCA7}"/>
                    </a:ext>
                  </a:extLst>
                </p:cNvPr>
                <p:cNvSpPr txBox="1"/>
                <p:nvPr/>
              </p:nvSpPr>
              <p:spPr>
                <a:xfrm>
                  <a:off x="9472406" y="8902068"/>
                  <a:ext cx="428002" cy="989213"/>
                </a:xfrm>
                <a:prstGeom prst="rect">
                  <a:avLst/>
                </a:prstGeom>
                <a:noFill/>
              </p:spPr>
              <p:txBody>
                <a:bodyPr wrap="square" lIns="0" tIns="0" rIns="0" bIns="0" rtlCol="0" anchor="ctr">
                  <a:spAutoFit/>
                </a:bodyPr>
                <a:lstStyle/>
                <a:p>
                  <a:pPr marL="0" marR="0" lvl="0" indent="0" algn="ctr" defTabSz="1371509" rtl="0" eaLnBrk="1" fontAlgn="auto" latinLnBrk="0" hangingPunct="1">
                    <a:lnSpc>
                      <a:spcPct val="130000"/>
                    </a:lnSpc>
                    <a:spcBef>
                      <a:spcPts val="0"/>
                    </a:spcBef>
                    <a:spcAft>
                      <a:spcPts val="0"/>
                    </a:spcAft>
                    <a:buClrTx/>
                    <a:buSzTx/>
                    <a:buFontTx/>
                    <a:buNone/>
                    <a:tabLst/>
                    <a:defRPr/>
                  </a:pPr>
                  <a:r>
                    <a:rPr kumimoji="1" lang="en-US" altLang="ja-JP" sz="2400" b="1" i="0" u="none" strike="noStrike" kern="1200" cap="none" spc="600" normalizeH="0" noProof="0" dirty="0">
                      <a:ln w="0">
                        <a:noFill/>
                      </a:ln>
                      <a:solidFill>
                        <a:srgbClr val="0D2E69"/>
                      </a:solidFill>
                      <a:effectLst/>
                      <a:uLnTx/>
                      <a:uFillTx/>
                      <a:latin typeface="+mj-ea"/>
                      <a:ea typeface="+mj-ea"/>
                      <a:cs typeface="+mn-cs"/>
                    </a:rPr>
                    <a:t>2</a:t>
                  </a:r>
                  <a:endParaRPr kumimoji="1" lang="en-US" altLang="ja-JP" sz="1600" b="1" i="0" u="none" strike="noStrike" kern="1200" cap="none" spc="300" normalizeH="0" noProof="0" dirty="0">
                    <a:ln w="0">
                      <a:noFill/>
                    </a:ln>
                    <a:solidFill>
                      <a:srgbClr val="0D2E69"/>
                    </a:solidFill>
                    <a:effectLst/>
                    <a:uLnTx/>
                    <a:uFillTx/>
                    <a:latin typeface="+mj-ea"/>
                    <a:ea typeface="+mj-ea"/>
                    <a:cs typeface="+mn-cs"/>
                  </a:endParaRPr>
                </a:p>
              </p:txBody>
            </p:sp>
          </p:grpSp>
          <p:pic>
            <p:nvPicPr>
              <p:cNvPr id="62" name="グラフィックス 61">
                <a:extLst>
                  <a:ext uri="{FF2B5EF4-FFF2-40B4-BE49-F238E27FC236}">
                    <a16:creationId xmlns:a16="http://schemas.microsoft.com/office/drawing/2014/main" id="{83969BB0-B5D6-48C2-BD4C-6955F319F26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V="1">
                <a:off x="10064949" y="9194116"/>
                <a:ext cx="540000" cy="270000"/>
              </a:xfrm>
              <a:prstGeom prst="rect">
                <a:avLst/>
              </a:prstGeom>
            </p:spPr>
          </p:pic>
          <p:pic>
            <p:nvPicPr>
              <p:cNvPr id="63" name="グラフィックス 62">
                <a:extLst>
                  <a:ext uri="{FF2B5EF4-FFF2-40B4-BE49-F238E27FC236}">
                    <a16:creationId xmlns:a16="http://schemas.microsoft.com/office/drawing/2014/main" id="{26FD519C-2453-1626-8D89-868E08A3BFD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flipV="1">
                <a:off x="7618190" y="9194116"/>
                <a:ext cx="540000" cy="270000"/>
              </a:xfrm>
              <a:prstGeom prst="rect">
                <a:avLst/>
              </a:prstGeom>
            </p:spPr>
          </p:pic>
        </p:grpSp>
        <p:sp>
          <p:nvSpPr>
            <p:cNvPr id="60" name="テキスト ボックス 59">
              <a:extLst>
                <a:ext uri="{FF2B5EF4-FFF2-40B4-BE49-F238E27FC236}">
                  <a16:creationId xmlns:a16="http://schemas.microsoft.com/office/drawing/2014/main" id="{F25E1873-40C8-86DC-6E1F-E3E73924549B}"/>
                </a:ext>
              </a:extLst>
            </p:cNvPr>
            <p:cNvSpPr txBox="1"/>
            <p:nvPr/>
          </p:nvSpPr>
          <p:spPr>
            <a:xfrm>
              <a:off x="7812451" y="9650890"/>
              <a:ext cx="2663100" cy="360808"/>
            </a:xfrm>
            <a:prstGeom prst="rect">
              <a:avLst/>
            </a:prstGeom>
            <a:noFill/>
          </p:spPr>
          <p:txBody>
            <a:bodyPr wrap="none" lIns="0" tIns="0" rIns="0" bIns="0">
              <a:spAutoFit/>
            </a:bodyPr>
            <a:lstStyle/>
            <a:p>
              <a:pPr algn="ctr"/>
              <a:r>
                <a:rPr lang="ja-JP" altLang="en-US" sz="1050" dirty="0">
                  <a:solidFill>
                    <a:srgbClr val="0D2E69"/>
                  </a:solidFill>
                  <a:effectLst/>
                  <a:latin typeface="+mn-ea"/>
                </a:rPr>
                <a:t>（</a:t>
              </a:r>
              <a:r>
                <a:rPr lang="en-US" altLang="ja-JP" sz="1050" dirty="0">
                  <a:solidFill>
                    <a:srgbClr val="0D2E69"/>
                  </a:solidFill>
                  <a:effectLst/>
                  <a:latin typeface="+mn-ea"/>
                </a:rPr>
                <a:t>2025</a:t>
              </a:r>
              <a:r>
                <a:rPr lang="ja-JP" altLang="en-US" sz="1050" dirty="0">
                  <a:solidFill>
                    <a:srgbClr val="0D2E69"/>
                  </a:solidFill>
                  <a:effectLst/>
                  <a:latin typeface="+mn-ea"/>
                </a:rPr>
                <a:t>年</a:t>
              </a:r>
              <a:r>
                <a:rPr lang="en-US" altLang="ja-JP" sz="1050" dirty="0">
                  <a:solidFill>
                    <a:srgbClr val="0D2E69"/>
                  </a:solidFill>
                  <a:effectLst/>
                  <a:latin typeface="+mn-ea"/>
                </a:rPr>
                <a:t>2</a:t>
              </a:r>
              <a:r>
                <a:rPr lang="ja-JP" altLang="en-US" sz="1050" dirty="0">
                  <a:solidFill>
                    <a:srgbClr val="0D2E69"/>
                  </a:solidFill>
                  <a:effectLst/>
                  <a:latin typeface="+mn-ea"/>
                </a:rPr>
                <a:t>月改訂）</a:t>
              </a:r>
              <a:endParaRPr lang="ja-JP" altLang="en-US" sz="1050" dirty="0">
                <a:solidFill>
                  <a:srgbClr val="0D2E69"/>
                </a:solidFill>
                <a:latin typeface="+mn-ea"/>
              </a:endParaRPr>
            </a:p>
          </p:txBody>
        </p:sp>
      </p:grpSp>
    </p:spTree>
    <p:extLst>
      <p:ext uri="{BB962C8B-B14F-4D97-AF65-F5344CB8AC3E}">
        <p14:creationId xmlns:p14="http://schemas.microsoft.com/office/powerpoint/2010/main" val="32184959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9CB277-268D-9FE1-9F17-21F0F93257E2}"/>
            </a:ext>
          </a:extLst>
        </p:cNvPr>
        <p:cNvGrpSpPr/>
        <p:nvPr/>
      </p:nvGrpSpPr>
      <p:grpSpPr>
        <a:xfrm>
          <a:off x="0" y="0"/>
          <a:ext cx="0" cy="0"/>
          <a:chOff x="0" y="0"/>
          <a:chExt cx="0" cy="0"/>
        </a:xfrm>
      </p:grpSpPr>
      <p:sp>
        <p:nvSpPr>
          <p:cNvPr id="11" name="スライド番号プレースホルダー 10">
            <a:extLst>
              <a:ext uri="{FF2B5EF4-FFF2-40B4-BE49-F238E27FC236}">
                <a16:creationId xmlns:a16="http://schemas.microsoft.com/office/drawing/2014/main" id="{36689535-7656-8DDC-3703-740A3326F2BB}"/>
              </a:ext>
            </a:extLst>
          </p:cNvPr>
          <p:cNvSpPr>
            <a:spLocks noGrp="1"/>
          </p:cNvSpPr>
          <p:nvPr>
            <p:ph type="sldNum" sz="quarter" idx="11"/>
          </p:nvPr>
        </p:nvSpPr>
        <p:spPr>
          <a:xfrm>
            <a:off x="8838765" y="4901189"/>
            <a:ext cx="193964" cy="169277"/>
          </a:xfrm>
        </p:spPr>
        <p:txBody>
          <a:bodyPr/>
          <a:lstStyle/>
          <a:p>
            <a:fld id="{75EEF097-E23E-44DF-B033-E758A731DE21}" type="slidenum">
              <a:rPr lang="ja-JP" altLang="en-US" smtClean="0"/>
              <a:pPr/>
              <a:t>9</a:t>
            </a:fld>
            <a:endParaRPr lang="ja-JP" altLang="en-US" dirty="0"/>
          </a:p>
        </p:txBody>
      </p:sp>
      <p:sp>
        <p:nvSpPr>
          <p:cNvPr id="12" name="フリーフォーム: 図形 11">
            <a:extLst>
              <a:ext uri="{FF2B5EF4-FFF2-40B4-BE49-F238E27FC236}">
                <a16:creationId xmlns:a16="http://schemas.microsoft.com/office/drawing/2014/main" id="{B77405EB-0A53-1907-2276-1F09A855F3B9}"/>
              </a:ext>
            </a:extLst>
          </p:cNvPr>
          <p:cNvSpPr/>
          <p:nvPr/>
        </p:nvSpPr>
        <p:spPr>
          <a:xfrm>
            <a:off x="-1" y="0"/>
            <a:ext cx="861345" cy="870596"/>
          </a:xfrm>
          <a:custGeom>
            <a:avLst/>
            <a:gdLst>
              <a:gd name="connsiteX0" fmla="*/ 0 w 731331"/>
              <a:gd name="connsiteY0" fmla="*/ 0 h 739186"/>
              <a:gd name="connsiteX1" fmla="*/ 145600 w 731331"/>
              <a:gd name="connsiteY1" fmla="*/ 0 h 739186"/>
              <a:gd name="connsiteX2" fmla="*/ 336382 w 731331"/>
              <a:gd name="connsiteY2" fmla="*/ 0 h 739186"/>
              <a:gd name="connsiteX3" fmla="*/ 731331 w 731331"/>
              <a:gd name="connsiteY3" fmla="*/ 0 h 739186"/>
              <a:gd name="connsiteX4" fmla="*/ 0 w 731331"/>
              <a:gd name="connsiteY4" fmla="*/ 739186 h 739186"/>
              <a:gd name="connsiteX5" fmla="*/ 0 w 731331"/>
              <a:gd name="connsiteY5" fmla="*/ 336382 h 739186"/>
              <a:gd name="connsiteX6" fmla="*/ 0 w 731331"/>
              <a:gd name="connsiteY6" fmla="*/ 145599 h 7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331" h="739186">
                <a:moveTo>
                  <a:pt x="0" y="0"/>
                </a:moveTo>
                <a:lnTo>
                  <a:pt x="145600" y="0"/>
                </a:lnTo>
                <a:lnTo>
                  <a:pt x="336382" y="0"/>
                </a:lnTo>
                <a:lnTo>
                  <a:pt x="731331" y="0"/>
                </a:lnTo>
                <a:lnTo>
                  <a:pt x="0" y="739186"/>
                </a:lnTo>
                <a:lnTo>
                  <a:pt x="0" y="336382"/>
                </a:lnTo>
                <a:lnTo>
                  <a:pt x="0" y="145599"/>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324000" bIns="324000" rtlCol="0" anchor="ctr">
            <a:noAutofit/>
          </a:bodyPr>
          <a:lstStyle/>
          <a:p>
            <a:pPr algn="ctr"/>
            <a:r>
              <a:rPr kumimoji="1" lang="en-US" altLang="ja-JP" sz="2400" b="1" dirty="0"/>
              <a:t>7</a:t>
            </a:r>
            <a:endParaRPr kumimoji="1" lang="ja-JP" altLang="en-US" sz="2400" b="1" dirty="0"/>
          </a:p>
        </p:txBody>
      </p:sp>
      <p:grpSp>
        <p:nvGrpSpPr>
          <p:cNvPr id="2" name="グループ化 1">
            <a:extLst>
              <a:ext uri="{FF2B5EF4-FFF2-40B4-BE49-F238E27FC236}">
                <a16:creationId xmlns:a16="http://schemas.microsoft.com/office/drawing/2014/main" id="{8BEEC901-287B-6518-6314-BB80353DD101}"/>
              </a:ext>
            </a:extLst>
          </p:cNvPr>
          <p:cNvGrpSpPr/>
          <p:nvPr/>
        </p:nvGrpSpPr>
        <p:grpSpPr>
          <a:xfrm>
            <a:off x="4106587" y="969146"/>
            <a:ext cx="4650303" cy="3205209"/>
            <a:chOff x="4106587" y="1013408"/>
            <a:chExt cx="4650303" cy="3205209"/>
          </a:xfrm>
        </p:grpSpPr>
        <p:sp>
          <p:nvSpPr>
            <p:cNvPr id="3" name="テキスト ボックス 2">
              <a:extLst>
                <a:ext uri="{FF2B5EF4-FFF2-40B4-BE49-F238E27FC236}">
                  <a16:creationId xmlns:a16="http://schemas.microsoft.com/office/drawing/2014/main" id="{82B53761-9D5F-E5E7-73F4-BD66681D2474}"/>
                </a:ext>
              </a:extLst>
            </p:cNvPr>
            <p:cNvSpPr txBox="1"/>
            <p:nvPr/>
          </p:nvSpPr>
          <p:spPr>
            <a:xfrm>
              <a:off x="4106587" y="1013408"/>
              <a:ext cx="4650303" cy="2757614"/>
            </a:xfrm>
            <a:prstGeom prst="rect">
              <a:avLst/>
            </a:prstGeom>
            <a:noFill/>
          </p:spPr>
          <p:txBody>
            <a:bodyPr wrap="square" lIns="0" tIns="0" rIns="0" bIns="0" anchor="b">
              <a:spAutoFit/>
            </a:bodyPr>
            <a:lstStyle/>
            <a:p>
              <a:pPr algn="just">
                <a:lnSpc>
                  <a:spcPct val="130000"/>
                </a:lnSpc>
                <a:spcAft>
                  <a:spcPts val="1400"/>
                </a:spcAft>
              </a:pPr>
              <a:r>
                <a:rPr lang="ja-JP" altLang="en-US" sz="1400" spc="50" dirty="0">
                  <a:latin typeface="+mj-ea"/>
                  <a:ea typeface="+mj-ea"/>
                </a:rPr>
                <a:t>「ニセ情報」</a:t>
              </a:r>
              <a:r>
                <a:rPr lang="ja-JP" altLang="en-US" sz="1400" spc="50" dirty="0">
                  <a:latin typeface="+mn-ea"/>
                </a:rPr>
                <a:t>。</a:t>
              </a:r>
            </a:p>
            <a:p>
              <a:pPr algn="just">
                <a:lnSpc>
                  <a:spcPct val="130000"/>
                </a:lnSpc>
                <a:spcAft>
                  <a:spcPts val="1400"/>
                </a:spcAft>
              </a:pPr>
              <a:r>
                <a:rPr lang="ja-JP" altLang="en-US" sz="1400" spc="50" dirty="0">
                  <a:latin typeface="+mn-ea"/>
                </a:rPr>
                <a:t>英語ではディスインフォメーション。これは意図的、意識的に作られたウソ、わざと作られた誤りのことです。</a:t>
              </a:r>
            </a:p>
            <a:p>
              <a:pPr algn="just">
                <a:lnSpc>
                  <a:spcPct val="130000"/>
                </a:lnSpc>
                <a:spcAft>
                  <a:spcPts val="1400"/>
                </a:spcAft>
              </a:pPr>
              <a:r>
                <a:rPr lang="ja-JP" altLang="en-US" sz="1400" spc="50" dirty="0">
                  <a:latin typeface="+mn-ea"/>
                </a:rPr>
                <a:t>意図的ということは、うっかり、勘違いではありません。何かしら狙いがあって作られたウソ、ということになります。</a:t>
              </a:r>
            </a:p>
            <a:p>
              <a:pPr algn="just">
                <a:lnSpc>
                  <a:spcPct val="130000"/>
                </a:lnSpc>
                <a:spcAft>
                  <a:spcPts val="1400"/>
                </a:spcAft>
              </a:pPr>
              <a:r>
                <a:rPr lang="ja-JP" altLang="en-US" sz="1400" spc="50" dirty="0">
                  <a:latin typeface="+mn-ea"/>
                </a:rPr>
                <a:t>このニセ情報によって、実際にどんな事件が起きているのでしょうか？</a:t>
              </a:r>
            </a:p>
          </p:txBody>
        </p:sp>
        <p:sp>
          <p:nvSpPr>
            <p:cNvPr id="5" name="矢印: 五方向 4">
              <a:extLst>
                <a:ext uri="{FF2B5EF4-FFF2-40B4-BE49-F238E27FC236}">
                  <a16:creationId xmlns:a16="http://schemas.microsoft.com/office/drawing/2014/main" id="{E0ABF982-C0CD-0A9A-592D-C032FD14D858}"/>
                </a:ext>
              </a:extLst>
            </p:cNvPr>
            <p:cNvSpPr/>
            <p:nvPr/>
          </p:nvSpPr>
          <p:spPr>
            <a:xfrm>
              <a:off x="6377670" y="3976637"/>
              <a:ext cx="2379220" cy="241980"/>
            </a:xfrm>
            <a:prstGeom prst="homePlat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144000" tIns="36000" rIns="72000" bIns="36000" rtlCol="0" anchor="ctr">
              <a:spAutoFit/>
            </a:bodyPr>
            <a:lstStyle/>
            <a:p>
              <a:r>
                <a:rPr kumimoji="1" lang="ja-JP" altLang="en-US" sz="1100" dirty="0">
                  <a:latin typeface="+mj-ea"/>
                  <a:ea typeface="+mj-ea"/>
                </a:rPr>
                <a:t>クリック（次のスライドへ進む）</a:t>
              </a:r>
            </a:p>
          </p:txBody>
        </p:sp>
      </p:grpSp>
      <p:pic>
        <p:nvPicPr>
          <p:cNvPr id="137" name="図 136" descr="テキスト&#10;&#10;自動的に生成された説明">
            <a:extLst>
              <a:ext uri="{FF2B5EF4-FFF2-40B4-BE49-F238E27FC236}">
                <a16:creationId xmlns:a16="http://schemas.microsoft.com/office/drawing/2014/main" id="{D3274CC6-AA04-E3A2-237F-1E171BC48AC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4000" y="1599750"/>
            <a:ext cx="3456000" cy="1944000"/>
          </a:xfrm>
          <a:prstGeom prst="rect">
            <a:avLst/>
          </a:prstGeom>
        </p:spPr>
      </p:pic>
      <p:sp>
        <p:nvSpPr>
          <p:cNvPr id="4" name="フッター プレースホルダー 3">
            <a:extLst>
              <a:ext uri="{FF2B5EF4-FFF2-40B4-BE49-F238E27FC236}">
                <a16:creationId xmlns:a16="http://schemas.microsoft.com/office/drawing/2014/main" id="{1E2082BD-8126-A8B1-E64E-0F9F6652A70F}"/>
              </a:ext>
            </a:extLst>
          </p:cNvPr>
          <p:cNvSpPr>
            <a:spLocks noGrp="1"/>
          </p:cNvSpPr>
          <p:nvPr>
            <p:ph type="ftr" sz="quarter" idx="10"/>
          </p:nvPr>
        </p:nvSpPr>
        <p:spPr/>
        <p:txBody>
          <a:bodyPr/>
          <a:lstStyle/>
          <a:p>
            <a:pPr algn="r"/>
            <a:r>
              <a:rPr lang="ja-JP" altLang="en-US"/>
              <a:t>講師用ガイドライン</a:t>
            </a:r>
            <a:endParaRPr lang="ja-JP" altLang="en-US" dirty="0"/>
          </a:p>
        </p:txBody>
      </p:sp>
    </p:spTree>
    <p:extLst>
      <p:ext uri="{BB962C8B-B14F-4D97-AF65-F5344CB8AC3E}">
        <p14:creationId xmlns:p14="http://schemas.microsoft.com/office/powerpoint/2010/main" val="40180432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E40E6D-48CA-F5FC-DE90-749BA99CD813}"/>
            </a:ext>
          </a:extLst>
        </p:cNvPr>
        <p:cNvGrpSpPr/>
        <p:nvPr/>
      </p:nvGrpSpPr>
      <p:grpSpPr>
        <a:xfrm>
          <a:off x="0" y="0"/>
          <a:ext cx="0" cy="0"/>
          <a:chOff x="0" y="0"/>
          <a:chExt cx="0" cy="0"/>
        </a:xfrm>
      </p:grpSpPr>
      <p:sp>
        <p:nvSpPr>
          <p:cNvPr id="11" name="スライド番号プレースホルダー 10">
            <a:extLst>
              <a:ext uri="{FF2B5EF4-FFF2-40B4-BE49-F238E27FC236}">
                <a16:creationId xmlns:a16="http://schemas.microsoft.com/office/drawing/2014/main" id="{EE4876CA-0FB9-05F2-128C-587EE8BB2E9D}"/>
              </a:ext>
            </a:extLst>
          </p:cNvPr>
          <p:cNvSpPr>
            <a:spLocks noGrp="1"/>
          </p:cNvSpPr>
          <p:nvPr>
            <p:ph type="sldNum" sz="quarter" idx="11"/>
          </p:nvPr>
        </p:nvSpPr>
        <p:spPr>
          <a:xfrm>
            <a:off x="8838765" y="4901189"/>
            <a:ext cx="193964" cy="169277"/>
          </a:xfrm>
        </p:spPr>
        <p:txBody>
          <a:bodyPr/>
          <a:lstStyle/>
          <a:p>
            <a:fld id="{75EEF097-E23E-44DF-B033-E758A731DE21}" type="slidenum">
              <a:rPr lang="ja-JP" altLang="en-US" smtClean="0"/>
              <a:pPr/>
              <a:t>10</a:t>
            </a:fld>
            <a:endParaRPr lang="ja-JP" altLang="en-US" dirty="0"/>
          </a:p>
        </p:txBody>
      </p:sp>
      <p:sp>
        <p:nvSpPr>
          <p:cNvPr id="12" name="フリーフォーム: 図形 11">
            <a:extLst>
              <a:ext uri="{FF2B5EF4-FFF2-40B4-BE49-F238E27FC236}">
                <a16:creationId xmlns:a16="http://schemas.microsoft.com/office/drawing/2014/main" id="{DB114DFA-1CF6-D81D-FDA7-D6B46D0770B7}"/>
              </a:ext>
            </a:extLst>
          </p:cNvPr>
          <p:cNvSpPr/>
          <p:nvPr/>
        </p:nvSpPr>
        <p:spPr>
          <a:xfrm>
            <a:off x="-1" y="0"/>
            <a:ext cx="861345" cy="870596"/>
          </a:xfrm>
          <a:custGeom>
            <a:avLst/>
            <a:gdLst>
              <a:gd name="connsiteX0" fmla="*/ 0 w 731331"/>
              <a:gd name="connsiteY0" fmla="*/ 0 h 739186"/>
              <a:gd name="connsiteX1" fmla="*/ 145600 w 731331"/>
              <a:gd name="connsiteY1" fmla="*/ 0 h 739186"/>
              <a:gd name="connsiteX2" fmla="*/ 336382 w 731331"/>
              <a:gd name="connsiteY2" fmla="*/ 0 h 739186"/>
              <a:gd name="connsiteX3" fmla="*/ 731331 w 731331"/>
              <a:gd name="connsiteY3" fmla="*/ 0 h 739186"/>
              <a:gd name="connsiteX4" fmla="*/ 0 w 731331"/>
              <a:gd name="connsiteY4" fmla="*/ 739186 h 739186"/>
              <a:gd name="connsiteX5" fmla="*/ 0 w 731331"/>
              <a:gd name="connsiteY5" fmla="*/ 336382 h 739186"/>
              <a:gd name="connsiteX6" fmla="*/ 0 w 731331"/>
              <a:gd name="connsiteY6" fmla="*/ 145599 h 7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331" h="739186">
                <a:moveTo>
                  <a:pt x="0" y="0"/>
                </a:moveTo>
                <a:lnTo>
                  <a:pt x="145600" y="0"/>
                </a:lnTo>
                <a:lnTo>
                  <a:pt x="336382" y="0"/>
                </a:lnTo>
                <a:lnTo>
                  <a:pt x="731331" y="0"/>
                </a:lnTo>
                <a:lnTo>
                  <a:pt x="0" y="739186"/>
                </a:lnTo>
                <a:lnTo>
                  <a:pt x="0" y="336382"/>
                </a:lnTo>
                <a:lnTo>
                  <a:pt x="0" y="145599"/>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324000" bIns="324000" rtlCol="0" anchor="ctr">
            <a:noAutofit/>
          </a:bodyPr>
          <a:lstStyle/>
          <a:p>
            <a:pPr algn="ctr"/>
            <a:r>
              <a:rPr kumimoji="1" lang="en-US" altLang="ja-JP" sz="2400" b="1" dirty="0"/>
              <a:t>8</a:t>
            </a:r>
            <a:endParaRPr kumimoji="1" lang="ja-JP" altLang="en-US" sz="2400" b="1" dirty="0"/>
          </a:p>
        </p:txBody>
      </p:sp>
      <p:sp>
        <p:nvSpPr>
          <p:cNvPr id="3" name="テキスト ボックス 2">
            <a:extLst>
              <a:ext uri="{FF2B5EF4-FFF2-40B4-BE49-F238E27FC236}">
                <a16:creationId xmlns:a16="http://schemas.microsoft.com/office/drawing/2014/main" id="{ECE8182B-79E1-33A7-680C-151AE46FD623}"/>
              </a:ext>
            </a:extLst>
          </p:cNvPr>
          <p:cNvSpPr txBox="1"/>
          <p:nvPr/>
        </p:nvSpPr>
        <p:spPr>
          <a:xfrm>
            <a:off x="4106587" y="491611"/>
            <a:ext cx="4814282" cy="3877921"/>
          </a:xfrm>
          <a:prstGeom prst="rect">
            <a:avLst/>
          </a:prstGeom>
          <a:noFill/>
        </p:spPr>
        <p:txBody>
          <a:bodyPr wrap="square" lIns="0" tIns="0" rIns="0" bIns="0" anchor="b">
            <a:spAutoFit/>
          </a:bodyPr>
          <a:lstStyle/>
          <a:p>
            <a:pPr>
              <a:lnSpc>
                <a:spcPct val="130000"/>
              </a:lnSpc>
              <a:spcAft>
                <a:spcPts val="1400"/>
              </a:spcAft>
            </a:pPr>
            <a:r>
              <a:rPr lang="ja-JP" altLang="en-US" sz="1400" spc="50" dirty="0">
                <a:latin typeface="+mn-ea"/>
              </a:rPr>
              <a:t>事件・災害の際に</a:t>
            </a:r>
            <a:br>
              <a:rPr lang="ja-JP" altLang="en-US" sz="1400" spc="50" dirty="0">
                <a:latin typeface="+mn-ea"/>
              </a:rPr>
            </a:br>
            <a:r>
              <a:rPr lang="ja-JP" altLang="en-US" sz="1400" spc="50" dirty="0">
                <a:latin typeface="+mn-ea"/>
              </a:rPr>
              <a:t>「このテロは〇〇から世間の目を逸らす、政府の陰謀」</a:t>
            </a:r>
            <a:br>
              <a:rPr lang="ja-JP" altLang="en-US" sz="1400" spc="50" dirty="0">
                <a:latin typeface="+mn-ea"/>
              </a:rPr>
            </a:br>
            <a:r>
              <a:rPr lang="ja-JP" altLang="en-US" sz="1400" spc="50" dirty="0">
                <a:latin typeface="+mn-ea"/>
              </a:rPr>
              <a:t>とか、</a:t>
            </a:r>
            <a:br>
              <a:rPr lang="ja-JP" altLang="en-US" sz="1400" spc="50" dirty="0">
                <a:latin typeface="+mn-ea"/>
              </a:rPr>
            </a:br>
            <a:r>
              <a:rPr lang="ja-JP" altLang="en-US" sz="1400" spc="50" dirty="0">
                <a:latin typeface="+mn-ea"/>
              </a:rPr>
              <a:t>「あの地震は地震兵器のせい」</a:t>
            </a:r>
            <a:br>
              <a:rPr lang="ja-JP" altLang="en-US" sz="1400" spc="50" dirty="0">
                <a:latin typeface="+mn-ea"/>
              </a:rPr>
            </a:br>
            <a:r>
              <a:rPr lang="ja-JP" altLang="en-US" sz="1400" spc="50" dirty="0">
                <a:latin typeface="+mn-ea"/>
              </a:rPr>
              <a:t>といった主張を目にすることがあります。</a:t>
            </a:r>
          </a:p>
          <a:p>
            <a:pPr>
              <a:lnSpc>
                <a:spcPct val="130000"/>
              </a:lnSpc>
              <a:spcAft>
                <a:spcPts val="1400"/>
              </a:spcAft>
            </a:pPr>
            <a:r>
              <a:rPr lang="ja-JP" altLang="en-US" sz="1400" spc="50" dirty="0">
                <a:latin typeface="+mn-ea"/>
              </a:rPr>
              <a:t>このような情報は、意図的に作られていることもあります。</a:t>
            </a:r>
          </a:p>
          <a:p>
            <a:pPr>
              <a:lnSpc>
                <a:spcPct val="130000"/>
              </a:lnSpc>
              <a:spcAft>
                <a:spcPts val="1400"/>
              </a:spcAft>
            </a:pPr>
            <a:r>
              <a:rPr lang="en-US" altLang="ja-JP" sz="1400" spc="50" dirty="0">
                <a:latin typeface="+mn-ea"/>
              </a:rPr>
              <a:t>2013</a:t>
            </a:r>
            <a:r>
              <a:rPr lang="ja-JP" altLang="en-US" sz="1400" spc="50" dirty="0">
                <a:latin typeface="+mn-ea"/>
              </a:rPr>
              <a:t>年のボストンマラソン爆破事件では、</a:t>
            </a:r>
            <a:br>
              <a:rPr lang="ja-JP" altLang="en-US" sz="1400" spc="50" dirty="0">
                <a:latin typeface="+mn-ea"/>
              </a:rPr>
            </a:br>
            <a:r>
              <a:rPr lang="ja-JP" altLang="en-US" sz="1400" spc="50" dirty="0">
                <a:latin typeface="+mn-ea"/>
              </a:rPr>
              <a:t>「あのテロは米政府の仕業、策略だ」</a:t>
            </a:r>
            <a:br>
              <a:rPr lang="ja-JP" altLang="en-US" sz="1400" spc="50" dirty="0">
                <a:latin typeface="+mn-ea"/>
              </a:rPr>
            </a:br>
            <a:r>
              <a:rPr lang="ja-JP" altLang="en-US" sz="1400" spc="50" dirty="0">
                <a:latin typeface="+mn-ea"/>
              </a:rPr>
              <a:t>と主張する情報が拡散したそうです。</a:t>
            </a:r>
          </a:p>
          <a:p>
            <a:pPr>
              <a:lnSpc>
                <a:spcPct val="130000"/>
              </a:lnSpc>
              <a:spcAft>
                <a:spcPts val="1400"/>
              </a:spcAft>
            </a:pPr>
            <a:r>
              <a:rPr lang="ja-JP" altLang="en-US" sz="1400" spc="50" dirty="0">
                <a:latin typeface="+mn-ea"/>
              </a:rPr>
              <a:t>また、自然災害の多い日本では、地震や台風の度に</a:t>
            </a:r>
            <a:br>
              <a:rPr lang="ja-JP" altLang="en-US" sz="1400" spc="50" dirty="0">
                <a:latin typeface="+mn-ea"/>
              </a:rPr>
            </a:br>
            <a:r>
              <a:rPr lang="ja-JP" altLang="en-US" sz="1400" spc="50" dirty="0">
                <a:latin typeface="+mn-ea"/>
              </a:rPr>
              <a:t>「災害を引き起こす装置によるもの」などのデマが流れやすいとされていますよね。</a:t>
            </a:r>
          </a:p>
        </p:txBody>
      </p:sp>
      <p:pic>
        <p:nvPicPr>
          <p:cNvPr id="138" name="図 137" descr="テキスト&#10;&#10;自動的に生成された説明">
            <a:extLst>
              <a:ext uri="{FF2B5EF4-FFF2-40B4-BE49-F238E27FC236}">
                <a16:creationId xmlns:a16="http://schemas.microsoft.com/office/drawing/2014/main" id="{1DA9BF34-403B-94DE-BE6E-B1C24EA12B0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4000" y="1599750"/>
            <a:ext cx="3456000" cy="1944000"/>
          </a:xfrm>
          <a:prstGeom prst="rect">
            <a:avLst/>
          </a:prstGeom>
        </p:spPr>
      </p:pic>
      <p:sp>
        <p:nvSpPr>
          <p:cNvPr id="2" name="フッター プレースホルダー 1">
            <a:extLst>
              <a:ext uri="{FF2B5EF4-FFF2-40B4-BE49-F238E27FC236}">
                <a16:creationId xmlns:a16="http://schemas.microsoft.com/office/drawing/2014/main" id="{2294A909-5497-D65C-17D4-F530E0BBDC53}"/>
              </a:ext>
            </a:extLst>
          </p:cNvPr>
          <p:cNvSpPr>
            <a:spLocks noGrp="1"/>
          </p:cNvSpPr>
          <p:nvPr>
            <p:ph type="ftr" sz="quarter" idx="10"/>
          </p:nvPr>
        </p:nvSpPr>
        <p:spPr/>
        <p:txBody>
          <a:bodyPr/>
          <a:lstStyle/>
          <a:p>
            <a:pPr algn="r"/>
            <a:r>
              <a:rPr lang="ja-JP" altLang="en-US"/>
              <a:t>講師用ガイドライン</a:t>
            </a:r>
            <a:endParaRPr lang="ja-JP" altLang="en-US" dirty="0"/>
          </a:p>
        </p:txBody>
      </p:sp>
      <p:sp>
        <p:nvSpPr>
          <p:cNvPr id="4" name="矢印: 五方向 3">
            <a:extLst>
              <a:ext uri="{FF2B5EF4-FFF2-40B4-BE49-F238E27FC236}">
                <a16:creationId xmlns:a16="http://schemas.microsoft.com/office/drawing/2014/main" id="{13691B2D-BD55-DD56-66AF-EC3474B28C26}"/>
              </a:ext>
            </a:extLst>
          </p:cNvPr>
          <p:cNvSpPr/>
          <p:nvPr/>
        </p:nvSpPr>
        <p:spPr>
          <a:xfrm>
            <a:off x="6377671" y="4529759"/>
            <a:ext cx="2379220" cy="241980"/>
          </a:xfrm>
          <a:prstGeom prst="homePlat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144000" tIns="36000" rIns="72000" bIns="36000" rtlCol="0" anchor="ctr">
            <a:spAutoFit/>
          </a:bodyPr>
          <a:lstStyle/>
          <a:p>
            <a:r>
              <a:rPr kumimoji="1" lang="ja-JP" altLang="en-US" sz="1100" dirty="0">
                <a:latin typeface="+mj-ea"/>
                <a:ea typeface="+mj-ea"/>
              </a:rPr>
              <a:t>クリック（次のスライドへ進む）</a:t>
            </a:r>
          </a:p>
        </p:txBody>
      </p:sp>
    </p:spTree>
    <p:extLst>
      <p:ext uri="{BB962C8B-B14F-4D97-AF65-F5344CB8AC3E}">
        <p14:creationId xmlns:p14="http://schemas.microsoft.com/office/powerpoint/2010/main" val="15004393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C457BD-16F9-8055-B398-DFFCB90A20F7}"/>
            </a:ext>
          </a:extLst>
        </p:cNvPr>
        <p:cNvGrpSpPr/>
        <p:nvPr/>
      </p:nvGrpSpPr>
      <p:grpSpPr>
        <a:xfrm>
          <a:off x="0" y="0"/>
          <a:ext cx="0" cy="0"/>
          <a:chOff x="0" y="0"/>
          <a:chExt cx="0" cy="0"/>
        </a:xfrm>
      </p:grpSpPr>
      <p:sp>
        <p:nvSpPr>
          <p:cNvPr id="11" name="スライド番号プレースホルダー 10">
            <a:extLst>
              <a:ext uri="{FF2B5EF4-FFF2-40B4-BE49-F238E27FC236}">
                <a16:creationId xmlns:a16="http://schemas.microsoft.com/office/drawing/2014/main" id="{B76FAB7A-472D-FD83-5570-7028C74C47F0}"/>
              </a:ext>
            </a:extLst>
          </p:cNvPr>
          <p:cNvSpPr>
            <a:spLocks noGrp="1"/>
          </p:cNvSpPr>
          <p:nvPr>
            <p:ph type="sldNum" sz="quarter" idx="11"/>
          </p:nvPr>
        </p:nvSpPr>
        <p:spPr>
          <a:xfrm>
            <a:off x="8838765" y="4901189"/>
            <a:ext cx="193964" cy="169277"/>
          </a:xfrm>
        </p:spPr>
        <p:txBody>
          <a:bodyPr/>
          <a:lstStyle/>
          <a:p>
            <a:fld id="{75EEF097-E23E-44DF-B033-E758A731DE21}" type="slidenum">
              <a:rPr lang="ja-JP" altLang="en-US" smtClean="0"/>
              <a:pPr/>
              <a:t>11</a:t>
            </a:fld>
            <a:endParaRPr lang="ja-JP" altLang="en-US" dirty="0"/>
          </a:p>
        </p:txBody>
      </p:sp>
      <p:sp>
        <p:nvSpPr>
          <p:cNvPr id="12" name="フリーフォーム: 図形 11">
            <a:extLst>
              <a:ext uri="{FF2B5EF4-FFF2-40B4-BE49-F238E27FC236}">
                <a16:creationId xmlns:a16="http://schemas.microsoft.com/office/drawing/2014/main" id="{E38051F2-FA99-75E8-1D66-5AA66C779A5F}"/>
              </a:ext>
            </a:extLst>
          </p:cNvPr>
          <p:cNvSpPr/>
          <p:nvPr/>
        </p:nvSpPr>
        <p:spPr>
          <a:xfrm>
            <a:off x="-1" y="0"/>
            <a:ext cx="861345" cy="870596"/>
          </a:xfrm>
          <a:custGeom>
            <a:avLst/>
            <a:gdLst>
              <a:gd name="connsiteX0" fmla="*/ 0 w 731331"/>
              <a:gd name="connsiteY0" fmla="*/ 0 h 739186"/>
              <a:gd name="connsiteX1" fmla="*/ 145600 w 731331"/>
              <a:gd name="connsiteY1" fmla="*/ 0 h 739186"/>
              <a:gd name="connsiteX2" fmla="*/ 336382 w 731331"/>
              <a:gd name="connsiteY2" fmla="*/ 0 h 739186"/>
              <a:gd name="connsiteX3" fmla="*/ 731331 w 731331"/>
              <a:gd name="connsiteY3" fmla="*/ 0 h 739186"/>
              <a:gd name="connsiteX4" fmla="*/ 0 w 731331"/>
              <a:gd name="connsiteY4" fmla="*/ 739186 h 739186"/>
              <a:gd name="connsiteX5" fmla="*/ 0 w 731331"/>
              <a:gd name="connsiteY5" fmla="*/ 336382 h 739186"/>
              <a:gd name="connsiteX6" fmla="*/ 0 w 731331"/>
              <a:gd name="connsiteY6" fmla="*/ 145599 h 7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331" h="739186">
                <a:moveTo>
                  <a:pt x="0" y="0"/>
                </a:moveTo>
                <a:lnTo>
                  <a:pt x="145600" y="0"/>
                </a:lnTo>
                <a:lnTo>
                  <a:pt x="336382" y="0"/>
                </a:lnTo>
                <a:lnTo>
                  <a:pt x="731331" y="0"/>
                </a:lnTo>
                <a:lnTo>
                  <a:pt x="0" y="739186"/>
                </a:lnTo>
                <a:lnTo>
                  <a:pt x="0" y="336382"/>
                </a:lnTo>
                <a:lnTo>
                  <a:pt x="0" y="145599"/>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324000" bIns="324000" rtlCol="0" anchor="ctr">
            <a:noAutofit/>
          </a:bodyPr>
          <a:lstStyle/>
          <a:p>
            <a:pPr algn="ctr"/>
            <a:r>
              <a:rPr kumimoji="1" lang="en-US" altLang="ja-JP" sz="2400" b="1" dirty="0"/>
              <a:t>9</a:t>
            </a:r>
            <a:endParaRPr kumimoji="1" lang="ja-JP" altLang="en-US" sz="2400" b="1" dirty="0"/>
          </a:p>
        </p:txBody>
      </p:sp>
      <p:grpSp>
        <p:nvGrpSpPr>
          <p:cNvPr id="2" name="グループ化 1">
            <a:extLst>
              <a:ext uri="{FF2B5EF4-FFF2-40B4-BE49-F238E27FC236}">
                <a16:creationId xmlns:a16="http://schemas.microsoft.com/office/drawing/2014/main" id="{CDE87380-F08D-5D8F-FA58-F03545D7BFF7}"/>
              </a:ext>
            </a:extLst>
          </p:cNvPr>
          <p:cNvGrpSpPr/>
          <p:nvPr/>
        </p:nvGrpSpPr>
        <p:grpSpPr>
          <a:xfrm>
            <a:off x="4106587" y="1848874"/>
            <a:ext cx="4650303" cy="1445753"/>
            <a:chOff x="4106587" y="2772864"/>
            <a:chExt cx="4650303" cy="1445753"/>
          </a:xfrm>
        </p:grpSpPr>
        <p:sp>
          <p:nvSpPr>
            <p:cNvPr id="3" name="テキスト ボックス 2">
              <a:extLst>
                <a:ext uri="{FF2B5EF4-FFF2-40B4-BE49-F238E27FC236}">
                  <a16:creationId xmlns:a16="http://schemas.microsoft.com/office/drawing/2014/main" id="{71B3E83C-255A-F874-F1B1-95B91417312C}"/>
                </a:ext>
              </a:extLst>
            </p:cNvPr>
            <p:cNvSpPr txBox="1"/>
            <p:nvPr/>
          </p:nvSpPr>
          <p:spPr>
            <a:xfrm>
              <a:off x="4106587" y="2772864"/>
              <a:ext cx="4650303" cy="998158"/>
            </a:xfrm>
            <a:prstGeom prst="rect">
              <a:avLst/>
            </a:prstGeom>
            <a:noFill/>
          </p:spPr>
          <p:txBody>
            <a:bodyPr wrap="square" lIns="0" tIns="0" rIns="0" bIns="0" anchor="b">
              <a:spAutoFit/>
            </a:bodyPr>
            <a:lstStyle/>
            <a:p>
              <a:pPr algn="just">
                <a:lnSpc>
                  <a:spcPct val="130000"/>
                </a:lnSpc>
                <a:spcAft>
                  <a:spcPts val="1400"/>
                </a:spcAft>
              </a:pPr>
              <a:r>
                <a:rPr lang="ja-JP" altLang="en-US" sz="1400" spc="50" dirty="0">
                  <a:latin typeface="+mn-ea"/>
                </a:rPr>
                <a:t>左側の「ニセ情報」は意図的にわざと作られたウソでした。</a:t>
              </a:r>
            </a:p>
            <a:p>
              <a:pPr algn="just">
                <a:lnSpc>
                  <a:spcPct val="130000"/>
                </a:lnSpc>
                <a:spcAft>
                  <a:spcPts val="1400"/>
                </a:spcAft>
              </a:pPr>
              <a:r>
                <a:rPr lang="ja-JP" altLang="en-US" sz="1400" spc="50" dirty="0">
                  <a:latin typeface="+mn-ea"/>
                </a:rPr>
                <a:t>では右側の「誤情報」、これはどんなものでしょうか？</a:t>
              </a:r>
            </a:p>
          </p:txBody>
        </p:sp>
        <p:sp>
          <p:nvSpPr>
            <p:cNvPr id="5" name="矢印: 五方向 4">
              <a:extLst>
                <a:ext uri="{FF2B5EF4-FFF2-40B4-BE49-F238E27FC236}">
                  <a16:creationId xmlns:a16="http://schemas.microsoft.com/office/drawing/2014/main" id="{CC5F1CFD-B79B-0C43-E9DA-B4B3B0C7C5CC}"/>
                </a:ext>
              </a:extLst>
            </p:cNvPr>
            <p:cNvSpPr/>
            <p:nvPr/>
          </p:nvSpPr>
          <p:spPr>
            <a:xfrm>
              <a:off x="6377670" y="3976637"/>
              <a:ext cx="2379220" cy="241980"/>
            </a:xfrm>
            <a:prstGeom prst="homePlat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144000" tIns="36000" rIns="72000" bIns="36000" rtlCol="0" anchor="ctr">
              <a:spAutoFit/>
            </a:bodyPr>
            <a:lstStyle/>
            <a:p>
              <a:r>
                <a:rPr kumimoji="1" lang="ja-JP" altLang="en-US" sz="1100" dirty="0">
                  <a:latin typeface="+mj-ea"/>
                  <a:ea typeface="+mj-ea"/>
                </a:rPr>
                <a:t>クリック（次のスライドへ進む）</a:t>
              </a:r>
            </a:p>
          </p:txBody>
        </p:sp>
      </p:grpSp>
      <p:pic>
        <p:nvPicPr>
          <p:cNvPr id="139" name="図 138">
            <a:extLst>
              <a:ext uri="{FF2B5EF4-FFF2-40B4-BE49-F238E27FC236}">
                <a16:creationId xmlns:a16="http://schemas.microsoft.com/office/drawing/2014/main" id="{81647F7E-FA52-3382-E6B4-9AE1145E39A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4000" y="1599750"/>
            <a:ext cx="3456000" cy="1944000"/>
          </a:xfrm>
          <a:prstGeom prst="rect">
            <a:avLst/>
          </a:prstGeom>
        </p:spPr>
      </p:pic>
      <p:sp>
        <p:nvSpPr>
          <p:cNvPr id="4" name="フッター プレースホルダー 3">
            <a:extLst>
              <a:ext uri="{FF2B5EF4-FFF2-40B4-BE49-F238E27FC236}">
                <a16:creationId xmlns:a16="http://schemas.microsoft.com/office/drawing/2014/main" id="{68E98B1F-500E-2113-BFB8-05452ED5B030}"/>
              </a:ext>
            </a:extLst>
          </p:cNvPr>
          <p:cNvSpPr>
            <a:spLocks noGrp="1"/>
          </p:cNvSpPr>
          <p:nvPr>
            <p:ph type="ftr" sz="quarter" idx="10"/>
          </p:nvPr>
        </p:nvSpPr>
        <p:spPr/>
        <p:txBody>
          <a:bodyPr/>
          <a:lstStyle/>
          <a:p>
            <a:pPr algn="r"/>
            <a:r>
              <a:rPr lang="ja-JP" altLang="en-US"/>
              <a:t>講師用ガイドライン</a:t>
            </a:r>
            <a:endParaRPr lang="ja-JP" altLang="en-US" dirty="0"/>
          </a:p>
        </p:txBody>
      </p:sp>
    </p:spTree>
    <p:extLst>
      <p:ext uri="{BB962C8B-B14F-4D97-AF65-F5344CB8AC3E}">
        <p14:creationId xmlns:p14="http://schemas.microsoft.com/office/powerpoint/2010/main" val="33514066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0A3472-C113-FB7B-4B79-86B232274D46}"/>
            </a:ext>
          </a:extLst>
        </p:cNvPr>
        <p:cNvGrpSpPr/>
        <p:nvPr/>
      </p:nvGrpSpPr>
      <p:grpSpPr>
        <a:xfrm>
          <a:off x="0" y="0"/>
          <a:ext cx="0" cy="0"/>
          <a:chOff x="0" y="0"/>
          <a:chExt cx="0" cy="0"/>
        </a:xfrm>
      </p:grpSpPr>
      <p:sp>
        <p:nvSpPr>
          <p:cNvPr id="11" name="スライド番号プレースホルダー 10">
            <a:extLst>
              <a:ext uri="{FF2B5EF4-FFF2-40B4-BE49-F238E27FC236}">
                <a16:creationId xmlns:a16="http://schemas.microsoft.com/office/drawing/2014/main" id="{EFFB520C-926B-F2DA-3130-CA5E5477CCC3}"/>
              </a:ext>
            </a:extLst>
          </p:cNvPr>
          <p:cNvSpPr>
            <a:spLocks noGrp="1"/>
          </p:cNvSpPr>
          <p:nvPr>
            <p:ph type="sldNum" sz="quarter" idx="11"/>
          </p:nvPr>
        </p:nvSpPr>
        <p:spPr>
          <a:xfrm>
            <a:off x="8838765" y="4901189"/>
            <a:ext cx="193964" cy="169277"/>
          </a:xfrm>
        </p:spPr>
        <p:txBody>
          <a:bodyPr/>
          <a:lstStyle/>
          <a:p>
            <a:fld id="{75EEF097-E23E-44DF-B033-E758A731DE21}" type="slidenum">
              <a:rPr lang="ja-JP" altLang="en-US" smtClean="0"/>
              <a:pPr/>
              <a:t>12</a:t>
            </a:fld>
            <a:endParaRPr lang="ja-JP" altLang="en-US" dirty="0"/>
          </a:p>
        </p:txBody>
      </p:sp>
      <p:sp>
        <p:nvSpPr>
          <p:cNvPr id="12" name="フリーフォーム: 図形 11">
            <a:extLst>
              <a:ext uri="{FF2B5EF4-FFF2-40B4-BE49-F238E27FC236}">
                <a16:creationId xmlns:a16="http://schemas.microsoft.com/office/drawing/2014/main" id="{9AE97F28-5667-529C-89BA-70143B76DD6D}"/>
              </a:ext>
            </a:extLst>
          </p:cNvPr>
          <p:cNvSpPr/>
          <p:nvPr/>
        </p:nvSpPr>
        <p:spPr>
          <a:xfrm>
            <a:off x="-1" y="0"/>
            <a:ext cx="861345" cy="870596"/>
          </a:xfrm>
          <a:custGeom>
            <a:avLst/>
            <a:gdLst>
              <a:gd name="connsiteX0" fmla="*/ 0 w 731331"/>
              <a:gd name="connsiteY0" fmla="*/ 0 h 739186"/>
              <a:gd name="connsiteX1" fmla="*/ 145600 w 731331"/>
              <a:gd name="connsiteY1" fmla="*/ 0 h 739186"/>
              <a:gd name="connsiteX2" fmla="*/ 336382 w 731331"/>
              <a:gd name="connsiteY2" fmla="*/ 0 h 739186"/>
              <a:gd name="connsiteX3" fmla="*/ 731331 w 731331"/>
              <a:gd name="connsiteY3" fmla="*/ 0 h 739186"/>
              <a:gd name="connsiteX4" fmla="*/ 0 w 731331"/>
              <a:gd name="connsiteY4" fmla="*/ 739186 h 739186"/>
              <a:gd name="connsiteX5" fmla="*/ 0 w 731331"/>
              <a:gd name="connsiteY5" fmla="*/ 336382 h 739186"/>
              <a:gd name="connsiteX6" fmla="*/ 0 w 731331"/>
              <a:gd name="connsiteY6" fmla="*/ 145599 h 7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331" h="739186">
                <a:moveTo>
                  <a:pt x="0" y="0"/>
                </a:moveTo>
                <a:lnTo>
                  <a:pt x="145600" y="0"/>
                </a:lnTo>
                <a:lnTo>
                  <a:pt x="336382" y="0"/>
                </a:lnTo>
                <a:lnTo>
                  <a:pt x="731331" y="0"/>
                </a:lnTo>
                <a:lnTo>
                  <a:pt x="0" y="739186"/>
                </a:lnTo>
                <a:lnTo>
                  <a:pt x="0" y="336382"/>
                </a:lnTo>
                <a:lnTo>
                  <a:pt x="0" y="145599"/>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324000" bIns="324000" rtlCol="0" anchor="ctr">
            <a:noAutofit/>
          </a:bodyPr>
          <a:lstStyle/>
          <a:p>
            <a:pPr algn="ctr"/>
            <a:r>
              <a:rPr kumimoji="1" lang="en-US" altLang="ja-JP" sz="2400" b="1" dirty="0"/>
              <a:t>10</a:t>
            </a:r>
            <a:endParaRPr kumimoji="1" lang="ja-JP" altLang="en-US" sz="2400" b="1" dirty="0"/>
          </a:p>
        </p:txBody>
      </p:sp>
      <p:grpSp>
        <p:nvGrpSpPr>
          <p:cNvPr id="2" name="グループ化 1">
            <a:extLst>
              <a:ext uri="{FF2B5EF4-FFF2-40B4-BE49-F238E27FC236}">
                <a16:creationId xmlns:a16="http://schemas.microsoft.com/office/drawing/2014/main" id="{0033CDC8-670B-F864-28CC-304F61D9E55A}"/>
              </a:ext>
            </a:extLst>
          </p:cNvPr>
          <p:cNvGrpSpPr/>
          <p:nvPr/>
        </p:nvGrpSpPr>
        <p:grpSpPr>
          <a:xfrm>
            <a:off x="4106587" y="599301"/>
            <a:ext cx="4650303" cy="3944899"/>
            <a:chOff x="4106587" y="273718"/>
            <a:chExt cx="4650303" cy="3944899"/>
          </a:xfrm>
        </p:grpSpPr>
        <p:sp>
          <p:nvSpPr>
            <p:cNvPr id="3" name="テキスト ボックス 2">
              <a:extLst>
                <a:ext uri="{FF2B5EF4-FFF2-40B4-BE49-F238E27FC236}">
                  <a16:creationId xmlns:a16="http://schemas.microsoft.com/office/drawing/2014/main" id="{C465A09F-B0FF-0AF2-63F7-6157CC74DB6D}"/>
                </a:ext>
              </a:extLst>
            </p:cNvPr>
            <p:cNvSpPr txBox="1"/>
            <p:nvPr/>
          </p:nvSpPr>
          <p:spPr>
            <a:xfrm>
              <a:off x="4106587" y="273718"/>
              <a:ext cx="4650303" cy="3497304"/>
            </a:xfrm>
            <a:prstGeom prst="rect">
              <a:avLst/>
            </a:prstGeom>
            <a:noFill/>
          </p:spPr>
          <p:txBody>
            <a:bodyPr wrap="square" lIns="0" tIns="0" rIns="0" bIns="0" anchor="b">
              <a:spAutoFit/>
            </a:bodyPr>
            <a:lstStyle/>
            <a:p>
              <a:pPr algn="just">
                <a:lnSpc>
                  <a:spcPct val="130000"/>
                </a:lnSpc>
                <a:spcAft>
                  <a:spcPts val="1400"/>
                </a:spcAft>
              </a:pPr>
              <a:r>
                <a:rPr lang="ja-JP" altLang="en-US" sz="1400" spc="50" dirty="0">
                  <a:latin typeface="+mj-ea"/>
                  <a:ea typeface="+mj-ea"/>
                </a:rPr>
                <a:t>「誤情報」</a:t>
              </a:r>
              <a:r>
                <a:rPr lang="ja-JP" altLang="en-US" sz="1400" spc="50" dirty="0">
                  <a:latin typeface="+mn-ea"/>
                </a:rPr>
                <a:t>。</a:t>
              </a:r>
            </a:p>
            <a:p>
              <a:pPr algn="just">
                <a:lnSpc>
                  <a:spcPct val="130000"/>
                </a:lnSpc>
                <a:spcAft>
                  <a:spcPts val="1400"/>
                </a:spcAft>
              </a:pPr>
              <a:r>
                <a:rPr lang="ja-JP" altLang="en-US" sz="1400" spc="50" dirty="0">
                  <a:latin typeface="+mn-ea"/>
                </a:rPr>
                <a:t>英語ではミスインフォメーション。これは勘違いや誤解、うっかり慌てて意味を取り違えてしまったなどです。</a:t>
              </a:r>
            </a:p>
            <a:p>
              <a:pPr algn="just">
                <a:lnSpc>
                  <a:spcPct val="130000"/>
                </a:lnSpc>
                <a:spcAft>
                  <a:spcPts val="1400"/>
                </a:spcAft>
              </a:pPr>
              <a:r>
                <a:rPr lang="ja-JP" altLang="en-US" sz="1400" spc="50" dirty="0">
                  <a:latin typeface="+mn-ea"/>
                </a:rPr>
                <a:t>つまり、悪気はなかったんだけれども、結果的に情報を誤って理解して、それが広まってしまったね、というケースです。</a:t>
              </a:r>
            </a:p>
            <a:p>
              <a:pPr algn="just">
                <a:lnSpc>
                  <a:spcPct val="130000"/>
                </a:lnSpc>
                <a:spcAft>
                  <a:spcPts val="1400"/>
                </a:spcAft>
              </a:pPr>
              <a:r>
                <a:rPr lang="ja-JP" altLang="en-US" sz="1400" spc="50" dirty="0">
                  <a:latin typeface="+mn-ea"/>
                </a:rPr>
                <a:t>先ほどのニセ情報は意図的に、わざと作られているので、その点は大きく違いますね。</a:t>
              </a:r>
            </a:p>
            <a:p>
              <a:pPr algn="just">
                <a:lnSpc>
                  <a:spcPct val="130000"/>
                </a:lnSpc>
                <a:spcAft>
                  <a:spcPts val="1400"/>
                </a:spcAft>
              </a:pPr>
              <a:r>
                <a:rPr lang="ja-JP" altLang="en-US" sz="1400" spc="50" dirty="0">
                  <a:latin typeface="+mn-ea"/>
                </a:rPr>
                <a:t>ではその「誤情報」で、いったいどんな事件が起きているのでしょうか？</a:t>
              </a:r>
            </a:p>
          </p:txBody>
        </p:sp>
        <p:sp>
          <p:nvSpPr>
            <p:cNvPr id="5" name="矢印: 五方向 4">
              <a:extLst>
                <a:ext uri="{FF2B5EF4-FFF2-40B4-BE49-F238E27FC236}">
                  <a16:creationId xmlns:a16="http://schemas.microsoft.com/office/drawing/2014/main" id="{6934DF4D-6B70-72A9-6069-E31AAC317C9C}"/>
                </a:ext>
              </a:extLst>
            </p:cNvPr>
            <p:cNvSpPr/>
            <p:nvPr/>
          </p:nvSpPr>
          <p:spPr>
            <a:xfrm>
              <a:off x="6377670" y="3976637"/>
              <a:ext cx="2379220" cy="241980"/>
            </a:xfrm>
            <a:prstGeom prst="homePlat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144000" tIns="36000" rIns="72000" bIns="36000" rtlCol="0" anchor="ctr">
              <a:spAutoFit/>
            </a:bodyPr>
            <a:lstStyle/>
            <a:p>
              <a:r>
                <a:rPr kumimoji="1" lang="ja-JP" altLang="en-US" sz="1100" dirty="0">
                  <a:latin typeface="+mj-ea"/>
                  <a:ea typeface="+mj-ea"/>
                </a:rPr>
                <a:t>クリック（次のスライドへ進む）</a:t>
              </a:r>
            </a:p>
          </p:txBody>
        </p:sp>
      </p:grpSp>
      <p:pic>
        <p:nvPicPr>
          <p:cNvPr id="140" name="図 139" descr="テキスト&#10;&#10;自動的に生成された説明">
            <a:extLst>
              <a:ext uri="{FF2B5EF4-FFF2-40B4-BE49-F238E27FC236}">
                <a16:creationId xmlns:a16="http://schemas.microsoft.com/office/drawing/2014/main" id="{CD4BB4F2-6F56-E340-53B4-D083E5BABDC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4000" y="1599750"/>
            <a:ext cx="3456000" cy="1944000"/>
          </a:xfrm>
          <a:prstGeom prst="rect">
            <a:avLst/>
          </a:prstGeom>
        </p:spPr>
      </p:pic>
      <p:sp>
        <p:nvSpPr>
          <p:cNvPr id="4" name="フッター プレースホルダー 3">
            <a:extLst>
              <a:ext uri="{FF2B5EF4-FFF2-40B4-BE49-F238E27FC236}">
                <a16:creationId xmlns:a16="http://schemas.microsoft.com/office/drawing/2014/main" id="{09E6F27D-2209-CD99-3C84-0C8B7DEEEAF5}"/>
              </a:ext>
            </a:extLst>
          </p:cNvPr>
          <p:cNvSpPr>
            <a:spLocks noGrp="1"/>
          </p:cNvSpPr>
          <p:nvPr>
            <p:ph type="ftr" sz="quarter" idx="10"/>
          </p:nvPr>
        </p:nvSpPr>
        <p:spPr/>
        <p:txBody>
          <a:bodyPr/>
          <a:lstStyle/>
          <a:p>
            <a:pPr algn="r"/>
            <a:r>
              <a:rPr lang="ja-JP" altLang="en-US"/>
              <a:t>講師用ガイドライン</a:t>
            </a:r>
            <a:endParaRPr lang="ja-JP" altLang="en-US" dirty="0"/>
          </a:p>
        </p:txBody>
      </p:sp>
    </p:spTree>
    <p:extLst>
      <p:ext uri="{BB962C8B-B14F-4D97-AF65-F5344CB8AC3E}">
        <p14:creationId xmlns:p14="http://schemas.microsoft.com/office/powerpoint/2010/main" val="7705838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E1B833-E048-0ABB-D111-EDABB155506F}"/>
            </a:ext>
          </a:extLst>
        </p:cNvPr>
        <p:cNvGrpSpPr/>
        <p:nvPr/>
      </p:nvGrpSpPr>
      <p:grpSpPr>
        <a:xfrm>
          <a:off x="0" y="0"/>
          <a:ext cx="0" cy="0"/>
          <a:chOff x="0" y="0"/>
          <a:chExt cx="0" cy="0"/>
        </a:xfrm>
      </p:grpSpPr>
      <p:sp>
        <p:nvSpPr>
          <p:cNvPr id="11" name="スライド番号プレースホルダー 10">
            <a:extLst>
              <a:ext uri="{FF2B5EF4-FFF2-40B4-BE49-F238E27FC236}">
                <a16:creationId xmlns:a16="http://schemas.microsoft.com/office/drawing/2014/main" id="{79E32441-7923-CCC2-2237-CA4527A15C9A}"/>
              </a:ext>
            </a:extLst>
          </p:cNvPr>
          <p:cNvSpPr>
            <a:spLocks noGrp="1"/>
          </p:cNvSpPr>
          <p:nvPr>
            <p:ph type="sldNum" sz="quarter" idx="11"/>
          </p:nvPr>
        </p:nvSpPr>
        <p:spPr>
          <a:xfrm>
            <a:off x="8838765" y="4901189"/>
            <a:ext cx="193964" cy="169277"/>
          </a:xfrm>
        </p:spPr>
        <p:txBody>
          <a:bodyPr/>
          <a:lstStyle/>
          <a:p>
            <a:fld id="{75EEF097-E23E-44DF-B033-E758A731DE21}" type="slidenum">
              <a:rPr lang="ja-JP" altLang="en-US" smtClean="0"/>
              <a:pPr/>
              <a:t>13</a:t>
            </a:fld>
            <a:endParaRPr lang="ja-JP" altLang="en-US" dirty="0"/>
          </a:p>
        </p:txBody>
      </p:sp>
      <p:sp>
        <p:nvSpPr>
          <p:cNvPr id="12" name="フリーフォーム: 図形 11">
            <a:extLst>
              <a:ext uri="{FF2B5EF4-FFF2-40B4-BE49-F238E27FC236}">
                <a16:creationId xmlns:a16="http://schemas.microsoft.com/office/drawing/2014/main" id="{A41D8BD2-58E9-F879-E69E-29CAC1E160F9}"/>
              </a:ext>
            </a:extLst>
          </p:cNvPr>
          <p:cNvSpPr/>
          <p:nvPr/>
        </p:nvSpPr>
        <p:spPr>
          <a:xfrm>
            <a:off x="-1" y="0"/>
            <a:ext cx="861345" cy="870596"/>
          </a:xfrm>
          <a:custGeom>
            <a:avLst/>
            <a:gdLst>
              <a:gd name="connsiteX0" fmla="*/ 0 w 731331"/>
              <a:gd name="connsiteY0" fmla="*/ 0 h 739186"/>
              <a:gd name="connsiteX1" fmla="*/ 145600 w 731331"/>
              <a:gd name="connsiteY1" fmla="*/ 0 h 739186"/>
              <a:gd name="connsiteX2" fmla="*/ 336382 w 731331"/>
              <a:gd name="connsiteY2" fmla="*/ 0 h 739186"/>
              <a:gd name="connsiteX3" fmla="*/ 731331 w 731331"/>
              <a:gd name="connsiteY3" fmla="*/ 0 h 739186"/>
              <a:gd name="connsiteX4" fmla="*/ 0 w 731331"/>
              <a:gd name="connsiteY4" fmla="*/ 739186 h 739186"/>
              <a:gd name="connsiteX5" fmla="*/ 0 w 731331"/>
              <a:gd name="connsiteY5" fmla="*/ 336382 h 739186"/>
              <a:gd name="connsiteX6" fmla="*/ 0 w 731331"/>
              <a:gd name="connsiteY6" fmla="*/ 145599 h 7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331" h="739186">
                <a:moveTo>
                  <a:pt x="0" y="0"/>
                </a:moveTo>
                <a:lnTo>
                  <a:pt x="145600" y="0"/>
                </a:lnTo>
                <a:lnTo>
                  <a:pt x="336382" y="0"/>
                </a:lnTo>
                <a:lnTo>
                  <a:pt x="731331" y="0"/>
                </a:lnTo>
                <a:lnTo>
                  <a:pt x="0" y="739186"/>
                </a:lnTo>
                <a:lnTo>
                  <a:pt x="0" y="336382"/>
                </a:lnTo>
                <a:lnTo>
                  <a:pt x="0" y="145599"/>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324000" bIns="324000" rtlCol="0" anchor="ctr">
            <a:noAutofit/>
          </a:bodyPr>
          <a:lstStyle/>
          <a:p>
            <a:pPr algn="ctr"/>
            <a:r>
              <a:rPr kumimoji="1" lang="en-US" altLang="ja-JP" sz="2400" b="1" dirty="0"/>
              <a:t>11</a:t>
            </a:r>
            <a:endParaRPr kumimoji="1" lang="ja-JP" altLang="en-US" sz="2400" b="1" dirty="0"/>
          </a:p>
        </p:txBody>
      </p:sp>
      <p:sp>
        <p:nvSpPr>
          <p:cNvPr id="3" name="テキスト ボックス 2">
            <a:extLst>
              <a:ext uri="{FF2B5EF4-FFF2-40B4-BE49-F238E27FC236}">
                <a16:creationId xmlns:a16="http://schemas.microsoft.com/office/drawing/2014/main" id="{AC1EB129-642B-CC48-B9CD-46DD01EE678B}"/>
              </a:ext>
            </a:extLst>
          </p:cNvPr>
          <p:cNvSpPr txBox="1"/>
          <p:nvPr/>
        </p:nvSpPr>
        <p:spPr>
          <a:xfrm>
            <a:off x="4106587" y="722558"/>
            <a:ext cx="4650303" cy="3698385"/>
          </a:xfrm>
          <a:prstGeom prst="rect">
            <a:avLst/>
          </a:prstGeom>
          <a:noFill/>
        </p:spPr>
        <p:txBody>
          <a:bodyPr wrap="square" lIns="0" tIns="0" rIns="0" bIns="0" anchor="b">
            <a:spAutoFit/>
          </a:bodyPr>
          <a:lstStyle/>
          <a:p>
            <a:pPr>
              <a:lnSpc>
                <a:spcPct val="130000"/>
              </a:lnSpc>
              <a:spcAft>
                <a:spcPts val="1400"/>
              </a:spcAft>
            </a:pPr>
            <a:r>
              <a:rPr lang="en-US" altLang="ja-JP" sz="1400" spc="50" dirty="0">
                <a:latin typeface="+mn-ea"/>
              </a:rPr>
              <a:t>2020</a:t>
            </a:r>
            <a:r>
              <a:rPr lang="ja-JP" altLang="en-US" sz="1400" spc="50" dirty="0">
                <a:latin typeface="+mn-ea"/>
              </a:rPr>
              <a:t>年</a:t>
            </a:r>
            <a:r>
              <a:rPr lang="en-US" altLang="ja-JP" sz="1400" spc="50" dirty="0">
                <a:latin typeface="+mn-ea"/>
              </a:rPr>
              <a:t>4</a:t>
            </a:r>
            <a:r>
              <a:rPr lang="ja-JP" altLang="en-US" sz="1400" spc="50" dirty="0">
                <a:latin typeface="+mn-ea"/>
              </a:rPr>
              <a:t>月、新型コロナ騒ぎが始まって２、３か月過ぎた頃です。</a:t>
            </a:r>
          </a:p>
          <a:p>
            <a:pPr>
              <a:lnSpc>
                <a:spcPct val="130000"/>
              </a:lnSpc>
              <a:spcAft>
                <a:spcPts val="1400"/>
              </a:spcAft>
            </a:pPr>
            <a:r>
              <a:rPr lang="ja-JP" altLang="en-US" sz="1400" spc="50" dirty="0">
                <a:latin typeface="+mn-ea"/>
              </a:rPr>
              <a:t>「息を深く吸って</a:t>
            </a:r>
            <a:r>
              <a:rPr lang="en-US" altLang="ja-JP" sz="1400" spc="50" dirty="0">
                <a:latin typeface="+mn-ea"/>
              </a:rPr>
              <a:t>10</a:t>
            </a:r>
            <a:r>
              <a:rPr lang="ja-JP" altLang="en-US" sz="1400" spc="50" dirty="0">
                <a:latin typeface="+mn-ea"/>
              </a:rPr>
              <a:t>秒我慢できれば、新型コロナに感染していない」</a:t>
            </a:r>
            <a:br>
              <a:rPr lang="ja-JP" altLang="en-US" sz="1400" spc="50" dirty="0">
                <a:latin typeface="+mn-ea"/>
              </a:rPr>
            </a:br>
            <a:r>
              <a:rPr lang="ja-JP" altLang="en-US" sz="1400" spc="50" dirty="0">
                <a:latin typeface="+mn-ea"/>
              </a:rPr>
              <a:t>という間違った情報が、メッセージアプリなどで拡散されました。</a:t>
            </a:r>
          </a:p>
          <a:p>
            <a:pPr>
              <a:lnSpc>
                <a:spcPct val="130000"/>
              </a:lnSpc>
              <a:spcAft>
                <a:spcPts val="1400"/>
              </a:spcAft>
            </a:pPr>
            <a:r>
              <a:rPr lang="ja-JP" altLang="en-US" sz="1400" spc="50" dirty="0">
                <a:latin typeface="+mn-ea"/>
              </a:rPr>
              <a:t>何の根拠も無いデマだったのですが、</a:t>
            </a:r>
            <a:br>
              <a:rPr lang="ja-JP" altLang="en-US" sz="1400" spc="50" dirty="0">
                <a:latin typeface="+mn-ea"/>
              </a:rPr>
            </a:br>
            <a:r>
              <a:rPr lang="ja-JP" altLang="en-US" sz="1400" spc="50" dirty="0">
                <a:latin typeface="+mn-ea"/>
              </a:rPr>
              <a:t>「台湾の専門家が言っていた」</a:t>
            </a:r>
            <a:br>
              <a:rPr lang="ja-JP" altLang="en-US" sz="1400" spc="50" dirty="0">
                <a:latin typeface="+mn-ea"/>
              </a:rPr>
            </a:br>
            <a:r>
              <a:rPr lang="ja-JP" altLang="en-US" sz="1400" spc="50" dirty="0">
                <a:latin typeface="+mn-ea"/>
              </a:rPr>
              <a:t>「東京の看護師から聞いた」など</a:t>
            </a:r>
            <a:br>
              <a:rPr lang="ja-JP" altLang="en-US" sz="1400" spc="50" dirty="0">
                <a:latin typeface="+mn-ea"/>
              </a:rPr>
            </a:br>
            <a:r>
              <a:rPr lang="ja-JP" altLang="en-US" sz="1400" spc="50" dirty="0">
                <a:latin typeface="+mn-ea"/>
              </a:rPr>
              <a:t>いくつかのパターンがあり、新型コロナへの不安が高まっていた時期だったこともあり、一気に拡散してしまいました。</a:t>
            </a:r>
          </a:p>
        </p:txBody>
      </p:sp>
      <p:pic>
        <p:nvPicPr>
          <p:cNvPr id="141" name="図 140" descr="グラフィカル ユーザー インターフェイス, テキスト&#10;&#10;自動的に生成された説明">
            <a:extLst>
              <a:ext uri="{FF2B5EF4-FFF2-40B4-BE49-F238E27FC236}">
                <a16:creationId xmlns:a16="http://schemas.microsoft.com/office/drawing/2014/main" id="{9F27B812-A0C4-40EB-6BFC-803F05B8B6B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4000" y="1599750"/>
            <a:ext cx="3456000" cy="1944000"/>
          </a:xfrm>
          <a:prstGeom prst="rect">
            <a:avLst/>
          </a:prstGeom>
        </p:spPr>
      </p:pic>
      <p:sp>
        <p:nvSpPr>
          <p:cNvPr id="2" name="フッター プレースホルダー 1">
            <a:extLst>
              <a:ext uri="{FF2B5EF4-FFF2-40B4-BE49-F238E27FC236}">
                <a16:creationId xmlns:a16="http://schemas.microsoft.com/office/drawing/2014/main" id="{19013291-12B8-5A83-B323-3DA6184AFBEA}"/>
              </a:ext>
            </a:extLst>
          </p:cNvPr>
          <p:cNvSpPr>
            <a:spLocks noGrp="1"/>
          </p:cNvSpPr>
          <p:nvPr>
            <p:ph type="ftr" sz="quarter" idx="10"/>
          </p:nvPr>
        </p:nvSpPr>
        <p:spPr/>
        <p:txBody>
          <a:bodyPr/>
          <a:lstStyle/>
          <a:p>
            <a:pPr algn="r"/>
            <a:r>
              <a:rPr lang="ja-JP" altLang="en-US"/>
              <a:t>講師用ガイドライン</a:t>
            </a:r>
            <a:endParaRPr lang="ja-JP" altLang="en-US" dirty="0"/>
          </a:p>
        </p:txBody>
      </p:sp>
    </p:spTree>
    <p:extLst>
      <p:ext uri="{BB962C8B-B14F-4D97-AF65-F5344CB8AC3E}">
        <p14:creationId xmlns:p14="http://schemas.microsoft.com/office/powerpoint/2010/main" val="31560344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B0F6A1-0087-98BB-C6E1-971A7D5DBACF}"/>
            </a:ext>
          </a:extLst>
        </p:cNvPr>
        <p:cNvGrpSpPr/>
        <p:nvPr/>
      </p:nvGrpSpPr>
      <p:grpSpPr>
        <a:xfrm>
          <a:off x="0" y="0"/>
          <a:ext cx="0" cy="0"/>
          <a:chOff x="0" y="0"/>
          <a:chExt cx="0" cy="0"/>
        </a:xfrm>
      </p:grpSpPr>
      <p:sp>
        <p:nvSpPr>
          <p:cNvPr id="11" name="スライド番号プレースホルダー 10">
            <a:extLst>
              <a:ext uri="{FF2B5EF4-FFF2-40B4-BE49-F238E27FC236}">
                <a16:creationId xmlns:a16="http://schemas.microsoft.com/office/drawing/2014/main" id="{3FB5ABCF-6D61-0CC7-396B-38BE291BF799}"/>
              </a:ext>
            </a:extLst>
          </p:cNvPr>
          <p:cNvSpPr>
            <a:spLocks noGrp="1"/>
          </p:cNvSpPr>
          <p:nvPr>
            <p:ph type="sldNum" sz="quarter" idx="11"/>
          </p:nvPr>
        </p:nvSpPr>
        <p:spPr>
          <a:xfrm>
            <a:off x="8838765" y="4901189"/>
            <a:ext cx="193964" cy="169277"/>
          </a:xfrm>
        </p:spPr>
        <p:txBody>
          <a:bodyPr/>
          <a:lstStyle/>
          <a:p>
            <a:fld id="{75EEF097-E23E-44DF-B033-E758A731DE21}" type="slidenum">
              <a:rPr lang="ja-JP" altLang="en-US" smtClean="0"/>
              <a:pPr/>
              <a:t>14</a:t>
            </a:fld>
            <a:endParaRPr lang="ja-JP" altLang="en-US" dirty="0"/>
          </a:p>
        </p:txBody>
      </p:sp>
      <p:sp>
        <p:nvSpPr>
          <p:cNvPr id="12" name="フリーフォーム: 図形 11">
            <a:extLst>
              <a:ext uri="{FF2B5EF4-FFF2-40B4-BE49-F238E27FC236}">
                <a16:creationId xmlns:a16="http://schemas.microsoft.com/office/drawing/2014/main" id="{67E085F6-D93E-76C6-3D90-85A871B72546}"/>
              </a:ext>
            </a:extLst>
          </p:cNvPr>
          <p:cNvSpPr/>
          <p:nvPr/>
        </p:nvSpPr>
        <p:spPr>
          <a:xfrm>
            <a:off x="-1" y="0"/>
            <a:ext cx="861345" cy="870596"/>
          </a:xfrm>
          <a:custGeom>
            <a:avLst/>
            <a:gdLst>
              <a:gd name="connsiteX0" fmla="*/ 0 w 731331"/>
              <a:gd name="connsiteY0" fmla="*/ 0 h 739186"/>
              <a:gd name="connsiteX1" fmla="*/ 145600 w 731331"/>
              <a:gd name="connsiteY1" fmla="*/ 0 h 739186"/>
              <a:gd name="connsiteX2" fmla="*/ 336382 w 731331"/>
              <a:gd name="connsiteY2" fmla="*/ 0 h 739186"/>
              <a:gd name="connsiteX3" fmla="*/ 731331 w 731331"/>
              <a:gd name="connsiteY3" fmla="*/ 0 h 739186"/>
              <a:gd name="connsiteX4" fmla="*/ 0 w 731331"/>
              <a:gd name="connsiteY4" fmla="*/ 739186 h 739186"/>
              <a:gd name="connsiteX5" fmla="*/ 0 w 731331"/>
              <a:gd name="connsiteY5" fmla="*/ 336382 h 739186"/>
              <a:gd name="connsiteX6" fmla="*/ 0 w 731331"/>
              <a:gd name="connsiteY6" fmla="*/ 145599 h 7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331" h="739186">
                <a:moveTo>
                  <a:pt x="0" y="0"/>
                </a:moveTo>
                <a:lnTo>
                  <a:pt x="145600" y="0"/>
                </a:lnTo>
                <a:lnTo>
                  <a:pt x="336382" y="0"/>
                </a:lnTo>
                <a:lnTo>
                  <a:pt x="731331" y="0"/>
                </a:lnTo>
                <a:lnTo>
                  <a:pt x="0" y="739186"/>
                </a:lnTo>
                <a:lnTo>
                  <a:pt x="0" y="336382"/>
                </a:lnTo>
                <a:lnTo>
                  <a:pt x="0" y="145599"/>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324000" bIns="324000" rtlCol="0" anchor="ctr">
            <a:noAutofit/>
          </a:bodyPr>
          <a:lstStyle/>
          <a:p>
            <a:pPr algn="ctr"/>
            <a:r>
              <a:rPr kumimoji="1" lang="en-US" altLang="ja-JP" sz="2400" b="1" dirty="0"/>
              <a:t>11</a:t>
            </a:r>
            <a:endParaRPr kumimoji="1" lang="ja-JP" altLang="en-US" sz="2400" b="1" dirty="0"/>
          </a:p>
        </p:txBody>
      </p:sp>
      <p:grpSp>
        <p:nvGrpSpPr>
          <p:cNvPr id="2" name="グループ化 1">
            <a:extLst>
              <a:ext uri="{FF2B5EF4-FFF2-40B4-BE49-F238E27FC236}">
                <a16:creationId xmlns:a16="http://schemas.microsoft.com/office/drawing/2014/main" id="{2E78ABB5-F99F-3ED0-D5B3-71BE6289960A}"/>
              </a:ext>
            </a:extLst>
          </p:cNvPr>
          <p:cNvGrpSpPr/>
          <p:nvPr/>
        </p:nvGrpSpPr>
        <p:grpSpPr>
          <a:xfrm>
            <a:off x="4106587" y="795938"/>
            <a:ext cx="4650303" cy="3551624"/>
            <a:chOff x="4106587" y="684052"/>
            <a:chExt cx="4650303" cy="3551624"/>
          </a:xfrm>
        </p:grpSpPr>
        <p:sp>
          <p:nvSpPr>
            <p:cNvPr id="3" name="テキスト ボックス 2">
              <a:extLst>
                <a:ext uri="{FF2B5EF4-FFF2-40B4-BE49-F238E27FC236}">
                  <a16:creationId xmlns:a16="http://schemas.microsoft.com/office/drawing/2014/main" id="{DB0AB5C9-D262-B333-F458-A881DB761047}"/>
                </a:ext>
              </a:extLst>
            </p:cNvPr>
            <p:cNvSpPr txBox="1"/>
            <p:nvPr/>
          </p:nvSpPr>
          <p:spPr>
            <a:xfrm>
              <a:off x="4106587" y="684052"/>
              <a:ext cx="4650303" cy="3037691"/>
            </a:xfrm>
            <a:prstGeom prst="rect">
              <a:avLst/>
            </a:prstGeom>
            <a:noFill/>
          </p:spPr>
          <p:txBody>
            <a:bodyPr wrap="square" lIns="0" tIns="0" rIns="0" bIns="0" anchor="b">
              <a:spAutoFit/>
            </a:bodyPr>
            <a:lstStyle/>
            <a:p>
              <a:pPr>
                <a:lnSpc>
                  <a:spcPct val="130000"/>
                </a:lnSpc>
                <a:spcAft>
                  <a:spcPts val="1400"/>
                </a:spcAft>
              </a:pPr>
              <a:r>
                <a:rPr lang="ja-JP" altLang="en-US" sz="1400" spc="50" dirty="0">
                  <a:latin typeface="+mn-ea"/>
                </a:rPr>
                <a:t>「新型コロナに感染すると知らぬ間に肺が弱くなる、だから肺に圧力をかけると確認できるのだ」</a:t>
              </a:r>
              <a:br>
                <a:rPr lang="ja-JP" altLang="en-US" sz="1400" spc="50" dirty="0">
                  <a:latin typeface="+mn-ea"/>
                </a:rPr>
              </a:br>
              <a:r>
                <a:rPr lang="ja-JP" altLang="en-US" sz="1400" spc="50" dirty="0">
                  <a:latin typeface="+mn-ea"/>
                </a:rPr>
                <a:t>という、いかにもそれらしい間違った情報が重なりあい、デマが出来上がってしまったようです。</a:t>
              </a:r>
            </a:p>
            <a:p>
              <a:pPr>
                <a:lnSpc>
                  <a:spcPct val="130000"/>
                </a:lnSpc>
                <a:spcAft>
                  <a:spcPts val="1400"/>
                </a:spcAft>
              </a:pPr>
              <a:r>
                <a:rPr lang="ja-JP" altLang="en-US" sz="1400" spc="50" dirty="0">
                  <a:latin typeface="+mn-ea"/>
                </a:rPr>
                <a:t>これは世界規模で広まっていて、</a:t>
              </a:r>
              <a:r>
                <a:rPr lang="en-US" altLang="ja-JP" sz="1400" spc="50" dirty="0">
                  <a:latin typeface="+mn-ea"/>
                </a:rPr>
                <a:t>WHO</a:t>
              </a:r>
              <a:r>
                <a:rPr lang="ja-JP" altLang="en-US" sz="1400" spc="50" dirty="0">
                  <a:latin typeface="+mn-ea"/>
                </a:rPr>
                <a:t>も代表的な誤情報の一つとして注意喚起しています。</a:t>
              </a:r>
            </a:p>
            <a:p>
              <a:pPr>
                <a:lnSpc>
                  <a:spcPct val="130000"/>
                </a:lnSpc>
                <a:spcAft>
                  <a:spcPts val="1400"/>
                </a:spcAft>
              </a:pPr>
              <a:r>
                <a:rPr lang="ja-JP" altLang="en-US" sz="1400" spc="50" dirty="0">
                  <a:latin typeface="+mn-ea"/>
                </a:rPr>
                <a:t>これが「誤情報」の実例。</a:t>
              </a:r>
            </a:p>
            <a:p>
              <a:pPr>
                <a:lnSpc>
                  <a:spcPct val="130000"/>
                </a:lnSpc>
                <a:spcAft>
                  <a:spcPts val="1400"/>
                </a:spcAft>
              </a:pPr>
              <a:r>
                <a:rPr lang="ja-JP" altLang="en-US" sz="1400" spc="50" dirty="0">
                  <a:latin typeface="+mn-ea"/>
                </a:rPr>
                <a:t>勘違いや誤解、うっかり慌てて意味を取り違えてしまった</a:t>
              </a:r>
              <a:r>
                <a:rPr lang="en-US" altLang="ja-JP" sz="1400" spc="50" dirty="0">
                  <a:latin typeface="+mn-ea"/>
                </a:rPr>
                <a:t>…</a:t>
              </a:r>
              <a:r>
                <a:rPr lang="ja-JP" altLang="en-US" sz="1400" spc="50" dirty="0">
                  <a:latin typeface="+mn-ea"/>
                </a:rPr>
                <a:t>。このようなケースを「誤情報」と呼びます。</a:t>
              </a:r>
            </a:p>
          </p:txBody>
        </p:sp>
        <p:sp>
          <p:nvSpPr>
            <p:cNvPr id="5" name="矢印: 五方向 4">
              <a:extLst>
                <a:ext uri="{FF2B5EF4-FFF2-40B4-BE49-F238E27FC236}">
                  <a16:creationId xmlns:a16="http://schemas.microsoft.com/office/drawing/2014/main" id="{5F9CFBCB-55C0-CA77-74F3-F4E236978974}"/>
                </a:ext>
              </a:extLst>
            </p:cNvPr>
            <p:cNvSpPr/>
            <p:nvPr/>
          </p:nvSpPr>
          <p:spPr>
            <a:xfrm>
              <a:off x="6377670" y="3993696"/>
              <a:ext cx="2379220" cy="241980"/>
            </a:xfrm>
            <a:prstGeom prst="homePlat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144000" tIns="36000" rIns="72000" bIns="36000" rtlCol="0" anchor="ctr">
              <a:spAutoFit/>
            </a:bodyPr>
            <a:lstStyle/>
            <a:p>
              <a:r>
                <a:rPr kumimoji="1" lang="ja-JP" altLang="en-US" sz="1100" dirty="0">
                  <a:latin typeface="+mj-ea"/>
                  <a:ea typeface="+mj-ea"/>
                </a:rPr>
                <a:t>クリック（次のスライドへ進む）</a:t>
              </a:r>
            </a:p>
          </p:txBody>
        </p:sp>
      </p:grpSp>
      <p:pic>
        <p:nvPicPr>
          <p:cNvPr id="141" name="図 140" descr="グラフィカル ユーザー インターフェイス, テキスト&#10;&#10;自動的に生成された説明">
            <a:extLst>
              <a:ext uri="{FF2B5EF4-FFF2-40B4-BE49-F238E27FC236}">
                <a16:creationId xmlns:a16="http://schemas.microsoft.com/office/drawing/2014/main" id="{1CDD6024-C27A-0A30-A2AC-88535FD4EC3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4000" y="1599750"/>
            <a:ext cx="3456000" cy="1944000"/>
          </a:xfrm>
          <a:prstGeom prst="rect">
            <a:avLst/>
          </a:prstGeom>
        </p:spPr>
      </p:pic>
      <p:sp>
        <p:nvSpPr>
          <p:cNvPr id="4" name="フッター プレースホルダー 3">
            <a:extLst>
              <a:ext uri="{FF2B5EF4-FFF2-40B4-BE49-F238E27FC236}">
                <a16:creationId xmlns:a16="http://schemas.microsoft.com/office/drawing/2014/main" id="{620E90B9-BA60-76C0-8712-5DFAC1CC3356}"/>
              </a:ext>
            </a:extLst>
          </p:cNvPr>
          <p:cNvSpPr>
            <a:spLocks noGrp="1"/>
          </p:cNvSpPr>
          <p:nvPr>
            <p:ph type="ftr" sz="quarter" idx="10"/>
          </p:nvPr>
        </p:nvSpPr>
        <p:spPr/>
        <p:txBody>
          <a:bodyPr/>
          <a:lstStyle/>
          <a:p>
            <a:pPr algn="r"/>
            <a:r>
              <a:rPr lang="ja-JP" altLang="en-US"/>
              <a:t>講師用ガイドライン</a:t>
            </a:r>
            <a:endParaRPr lang="ja-JP" altLang="en-US" dirty="0"/>
          </a:p>
        </p:txBody>
      </p:sp>
    </p:spTree>
    <p:extLst>
      <p:ext uri="{BB962C8B-B14F-4D97-AF65-F5344CB8AC3E}">
        <p14:creationId xmlns:p14="http://schemas.microsoft.com/office/powerpoint/2010/main" val="38317588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5322A5-F194-7648-00A7-D56A03CC6094}"/>
            </a:ext>
          </a:extLst>
        </p:cNvPr>
        <p:cNvGrpSpPr/>
        <p:nvPr/>
      </p:nvGrpSpPr>
      <p:grpSpPr>
        <a:xfrm>
          <a:off x="0" y="0"/>
          <a:ext cx="0" cy="0"/>
          <a:chOff x="0" y="0"/>
          <a:chExt cx="0" cy="0"/>
        </a:xfrm>
      </p:grpSpPr>
      <p:sp>
        <p:nvSpPr>
          <p:cNvPr id="11" name="スライド番号プレースホルダー 10">
            <a:extLst>
              <a:ext uri="{FF2B5EF4-FFF2-40B4-BE49-F238E27FC236}">
                <a16:creationId xmlns:a16="http://schemas.microsoft.com/office/drawing/2014/main" id="{4DCC397E-97A9-1B35-6898-A35515BD4C4E}"/>
              </a:ext>
            </a:extLst>
          </p:cNvPr>
          <p:cNvSpPr>
            <a:spLocks noGrp="1"/>
          </p:cNvSpPr>
          <p:nvPr>
            <p:ph type="sldNum" sz="quarter" idx="11"/>
          </p:nvPr>
        </p:nvSpPr>
        <p:spPr>
          <a:xfrm>
            <a:off x="8838765" y="4901189"/>
            <a:ext cx="193964" cy="169277"/>
          </a:xfrm>
        </p:spPr>
        <p:txBody>
          <a:bodyPr/>
          <a:lstStyle/>
          <a:p>
            <a:fld id="{75EEF097-E23E-44DF-B033-E758A731DE21}" type="slidenum">
              <a:rPr lang="ja-JP" altLang="en-US" smtClean="0"/>
              <a:pPr/>
              <a:t>15</a:t>
            </a:fld>
            <a:endParaRPr lang="ja-JP" altLang="en-US" dirty="0"/>
          </a:p>
        </p:txBody>
      </p:sp>
      <p:sp>
        <p:nvSpPr>
          <p:cNvPr id="12" name="フリーフォーム: 図形 11">
            <a:extLst>
              <a:ext uri="{FF2B5EF4-FFF2-40B4-BE49-F238E27FC236}">
                <a16:creationId xmlns:a16="http://schemas.microsoft.com/office/drawing/2014/main" id="{A47EEFB5-BB1E-0E62-A4AF-F77917CDDC5C}"/>
              </a:ext>
            </a:extLst>
          </p:cNvPr>
          <p:cNvSpPr/>
          <p:nvPr/>
        </p:nvSpPr>
        <p:spPr>
          <a:xfrm>
            <a:off x="-1" y="0"/>
            <a:ext cx="861345" cy="870596"/>
          </a:xfrm>
          <a:custGeom>
            <a:avLst/>
            <a:gdLst>
              <a:gd name="connsiteX0" fmla="*/ 0 w 731331"/>
              <a:gd name="connsiteY0" fmla="*/ 0 h 739186"/>
              <a:gd name="connsiteX1" fmla="*/ 145600 w 731331"/>
              <a:gd name="connsiteY1" fmla="*/ 0 h 739186"/>
              <a:gd name="connsiteX2" fmla="*/ 336382 w 731331"/>
              <a:gd name="connsiteY2" fmla="*/ 0 h 739186"/>
              <a:gd name="connsiteX3" fmla="*/ 731331 w 731331"/>
              <a:gd name="connsiteY3" fmla="*/ 0 h 739186"/>
              <a:gd name="connsiteX4" fmla="*/ 0 w 731331"/>
              <a:gd name="connsiteY4" fmla="*/ 739186 h 739186"/>
              <a:gd name="connsiteX5" fmla="*/ 0 w 731331"/>
              <a:gd name="connsiteY5" fmla="*/ 336382 h 739186"/>
              <a:gd name="connsiteX6" fmla="*/ 0 w 731331"/>
              <a:gd name="connsiteY6" fmla="*/ 145599 h 7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331" h="739186">
                <a:moveTo>
                  <a:pt x="0" y="0"/>
                </a:moveTo>
                <a:lnTo>
                  <a:pt x="145600" y="0"/>
                </a:lnTo>
                <a:lnTo>
                  <a:pt x="336382" y="0"/>
                </a:lnTo>
                <a:lnTo>
                  <a:pt x="731331" y="0"/>
                </a:lnTo>
                <a:lnTo>
                  <a:pt x="0" y="739186"/>
                </a:lnTo>
                <a:lnTo>
                  <a:pt x="0" y="336382"/>
                </a:lnTo>
                <a:lnTo>
                  <a:pt x="0" y="145599"/>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324000" bIns="324000" rtlCol="0" anchor="ctr">
            <a:noAutofit/>
          </a:bodyPr>
          <a:lstStyle/>
          <a:p>
            <a:pPr algn="ctr"/>
            <a:r>
              <a:rPr kumimoji="1" lang="en-US" altLang="ja-JP" sz="2400" b="1" dirty="0"/>
              <a:t>12</a:t>
            </a:r>
            <a:endParaRPr kumimoji="1" lang="ja-JP" altLang="en-US" sz="2400" b="1" dirty="0"/>
          </a:p>
        </p:txBody>
      </p:sp>
      <p:grpSp>
        <p:nvGrpSpPr>
          <p:cNvPr id="2" name="グループ化 1">
            <a:extLst>
              <a:ext uri="{FF2B5EF4-FFF2-40B4-BE49-F238E27FC236}">
                <a16:creationId xmlns:a16="http://schemas.microsoft.com/office/drawing/2014/main" id="{70A892F7-97B0-5898-5BF0-E2D7B0DD743B}"/>
              </a:ext>
            </a:extLst>
          </p:cNvPr>
          <p:cNvGrpSpPr/>
          <p:nvPr/>
        </p:nvGrpSpPr>
        <p:grpSpPr>
          <a:xfrm>
            <a:off x="4106587" y="267891"/>
            <a:ext cx="4650303" cy="4532026"/>
            <a:chOff x="4106587" y="-386976"/>
            <a:chExt cx="4650303" cy="4532026"/>
          </a:xfrm>
        </p:grpSpPr>
        <p:sp>
          <p:nvSpPr>
            <p:cNvPr id="3" name="テキスト ボックス 2">
              <a:extLst>
                <a:ext uri="{FF2B5EF4-FFF2-40B4-BE49-F238E27FC236}">
                  <a16:creationId xmlns:a16="http://schemas.microsoft.com/office/drawing/2014/main" id="{761A7245-D9CC-54A6-91F0-EE26D803877B}"/>
                </a:ext>
              </a:extLst>
            </p:cNvPr>
            <p:cNvSpPr txBox="1"/>
            <p:nvPr/>
          </p:nvSpPr>
          <p:spPr>
            <a:xfrm>
              <a:off x="4106587" y="-386976"/>
              <a:ext cx="4650303" cy="4157998"/>
            </a:xfrm>
            <a:prstGeom prst="rect">
              <a:avLst/>
            </a:prstGeom>
            <a:noFill/>
          </p:spPr>
          <p:txBody>
            <a:bodyPr wrap="square" lIns="0" tIns="0" rIns="0" bIns="0" anchor="b">
              <a:spAutoFit/>
            </a:bodyPr>
            <a:lstStyle/>
            <a:p>
              <a:pPr>
                <a:lnSpc>
                  <a:spcPct val="130000"/>
                </a:lnSpc>
                <a:spcAft>
                  <a:spcPts val="1400"/>
                </a:spcAft>
                <a:tabLst>
                  <a:tab pos="3498850" algn="l"/>
                </a:tabLst>
              </a:pPr>
              <a:r>
                <a:rPr lang="ja-JP" altLang="en-US" sz="1400" spc="50" dirty="0">
                  <a:latin typeface="+mn-ea"/>
                </a:rPr>
                <a:t>ニセ情報と誤情報を２つ合わせた「ニセ・誤情報」。</a:t>
              </a:r>
            </a:p>
            <a:p>
              <a:pPr>
                <a:lnSpc>
                  <a:spcPct val="130000"/>
                </a:lnSpc>
                <a:spcAft>
                  <a:spcPts val="1400"/>
                </a:spcAft>
                <a:tabLst>
                  <a:tab pos="3498850" algn="l"/>
                </a:tabLst>
              </a:pPr>
              <a:r>
                <a:rPr lang="ja-JP" altLang="en-US" sz="1400" spc="50" dirty="0">
                  <a:latin typeface="+mn-ea"/>
                </a:rPr>
                <a:t>様々な分野で広まっていますが、特に政治分野は関わりが深く、選挙が行われると、その前後に大量のニセ・誤情報が飛び交います。</a:t>
              </a:r>
            </a:p>
            <a:p>
              <a:pPr>
                <a:lnSpc>
                  <a:spcPct val="130000"/>
                </a:lnSpc>
                <a:spcAft>
                  <a:spcPts val="1400"/>
                </a:spcAft>
                <a:tabLst>
                  <a:tab pos="3498850" algn="l"/>
                </a:tabLst>
              </a:pPr>
              <a:r>
                <a:rPr lang="ja-JP" altLang="en-US" sz="1400" spc="50" dirty="0">
                  <a:latin typeface="+mn-ea"/>
                </a:rPr>
                <a:t>これは、ある政治家に対し、</a:t>
              </a:r>
              <a:br>
                <a:rPr lang="ja-JP" altLang="en-US" sz="1400" spc="50" dirty="0">
                  <a:latin typeface="+mn-ea"/>
                </a:rPr>
              </a:br>
              <a:r>
                <a:rPr lang="ja-JP" altLang="en-US" sz="1400" spc="50" dirty="0">
                  <a:latin typeface="+mn-ea"/>
                </a:rPr>
                <a:t>「外国と通じている」</a:t>
              </a:r>
              <a:br>
                <a:rPr lang="ja-JP" altLang="en-US" sz="1400" spc="50" dirty="0">
                  <a:latin typeface="+mn-ea"/>
                </a:rPr>
              </a:br>
              <a:r>
                <a:rPr lang="ja-JP" altLang="en-US" sz="1400" spc="50" dirty="0">
                  <a:latin typeface="+mn-ea"/>
                </a:rPr>
                <a:t>「増税主義者だ」</a:t>
              </a:r>
              <a:br>
                <a:rPr lang="ja-JP" altLang="en-US" sz="1400" spc="50" dirty="0">
                  <a:latin typeface="+mn-ea"/>
                </a:rPr>
              </a:br>
              <a:r>
                <a:rPr lang="ja-JP" altLang="en-US" sz="1400" spc="50" dirty="0">
                  <a:latin typeface="+mn-ea"/>
                </a:rPr>
                <a:t>「もうすぐ逮捕される」</a:t>
              </a:r>
              <a:br>
                <a:rPr lang="ja-JP" altLang="en-US" sz="1400" spc="50" dirty="0">
                  <a:latin typeface="+mn-ea"/>
                </a:rPr>
              </a:br>
              <a:r>
                <a:rPr lang="ja-JP" altLang="en-US" sz="1400" spc="50" dirty="0">
                  <a:latin typeface="+mn-ea"/>
                </a:rPr>
                <a:t>など全く根拠のない情報を流布し、有権者に誤った印象を植え付けようとした事例になります。</a:t>
              </a:r>
            </a:p>
            <a:p>
              <a:pPr>
                <a:lnSpc>
                  <a:spcPct val="130000"/>
                </a:lnSpc>
                <a:spcAft>
                  <a:spcPts val="1400"/>
                </a:spcAft>
                <a:tabLst>
                  <a:tab pos="3498850" algn="l"/>
                </a:tabLst>
              </a:pPr>
              <a:r>
                <a:rPr lang="ja-JP" altLang="en-US" sz="1400" spc="50" dirty="0">
                  <a:latin typeface="+mn-ea"/>
                </a:rPr>
                <a:t>驚かれるかもしれませんが、これは選挙の度によく見かける、スタンダードな事例です。それらが、一人ひとりの判断に影響を与えてしまう可能性もあるのです。</a:t>
              </a:r>
            </a:p>
          </p:txBody>
        </p:sp>
        <p:sp>
          <p:nvSpPr>
            <p:cNvPr id="5" name="矢印: 五方向 4">
              <a:extLst>
                <a:ext uri="{FF2B5EF4-FFF2-40B4-BE49-F238E27FC236}">
                  <a16:creationId xmlns:a16="http://schemas.microsoft.com/office/drawing/2014/main" id="{5085B2B5-5324-2160-47C7-F471465813DB}"/>
                </a:ext>
              </a:extLst>
            </p:cNvPr>
            <p:cNvSpPr/>
            <p:nvPr/>
          </p:nvSpPr>
          <p:spPr>
            <a:xfrm>
              <a:off x="6377670" y="3903070"/>
              <a:ext cx="2379220" cy="241980"/>
            </a:xfrm>
            <a:prstGeom prst="homePlat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144000" tIns="36000" rIns="72000" bIns="36000" rtlCol="0" anchor="ctr">
              <a:spAutoFit/>
            </a:bodyPr>
            <a:lstStyle/>
            <a:p>
              <a:r>
                <a:rPr kumimoji="1" lang="ja-JP" altLang="en-US" sz="1100" dirty="0">
                  <a:latin typeface="+mj-ea"/>
                  <a:ea typeface="+mj-ea"/>
                </a:rPr>
                <a:t>クリック（次のスライドへ進む）</a:t>
              </a:r>
            </a:p>
          </p:txBody>
        </p:sp>
      </p:grpSp>
      <p:pic>
        <p:nvPicPr>
          <p:cNvPr id="142" name="図 141" descr="グラフィカル ユーザー インターフェイス, テキスト&#10;&#10;自動的に生成された説明">
            <a:extLst>
              <a:ext uri="{FF2B5EF4-FFF2-40B4-BE49-F238E27FC236}">
                <a16:creationId xmlns:a16="http://schemas.microsoft.com/office/drawing/2014/main" id="{77641466-C834-2073-78E9-9B26BE603B4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4000" y="1599750"/>
            <a:ext cx="3456000" cy="1944000"/>
          </a:xfrm>
          <a:prstGeom prst="rect">
            <a:avLst/>
          </a:prstGeom>
        </p:spPr>
      </p:pic>
      <p:sp>
        <p:nvSpPr>
          <p:cNvPr id="4" name="フッター プレースホルダー 3">
            <a:extLst>
              <a:ext uri="{FF2B5EF4-FFF2-40B4-BE49-F238E27FC236}">
                <a16:creationId xmlns:a16="http://schemas.microsoft.com/office/drawing/2014/main" id="{4B994863-A9DD-F4CA-D0F9-D41FDD4E4F9A}"/>
              </a:ext>
            </a:extLst>
          </p:cNvPr>
          <p:cNvSpPr>
            <a:spLocks noGrp="1"/>
          </p:cNvSpPr>
          <p:nvPr>
            <p:ph type="ftr" sz="quarter" idx="10"/>
          </p:nvPr>
        </p:nvSpPr>
        <p:spPr/>
        <p:txBody>
          <a:bodyPr/>
          <a:lstStyle/>
          <a:p>
            <a:pPr algn="r"/>
            <a:r>
              <a:rPr lang="ja-JP" altLang="en-US"/>
              <a:t>講師用ガイドライン</a:t>
            </a:r>
            <a:endParaRPr lang="ja-JP" altLang="en-US" dirty="0"/>
          </a:p>
        </p:txBody>
      </p:sp>
    </p:spTree>
    <p:extLst>
      <p:ext uri="{BB962C8B-B14F-4D97-AF65-F5344CB8AC3E}">
        <p14:creationId xmlns:p14="http://schemas.microsoft.com/office/powerpoint/2010/main" val="11670501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2E3355-6197-EB48-25DE-980CFE8CC5AF}"/>
            </a:ext>
          </a:extLst>
        </p:cNvPr>
        <p:cNvGrpSpPr/>
        <p:nvPr/>
      </p:nvGrpSpPr>
      <p:grpSpPr>
        <a:xfrm>
          <a:off x="0" y="0"/>
          <a:ext cx="0" cy="0"/>
          <a:chOff x="0" y="0"/>
          <a:chExt cx="0" cy="0"/>
        </a:xfrm>
      </p:grpSpPr>
      <p:sp>
        <p:nvSpPr>
          <p:cNvPr id="11" name="スライド番号プレースホルダー 10">
            <a:extLst>
              <a:ext uri="{FF2B5EF4-FFF2-40B4-BE49-F238E27FC236}">
                <a16:creationId xmlns:a16="http://schemas.microsoft.com/office/drawing/2014/main" id="{202E2177-F1B5-9B14-09B2-8320112A65BA}"/>
              </a:ext>
            </a:extLst>
          </p:cNvPr>
          <p:cNvSpPr>
            <a:spLocks noGrp="1"/>
          </p:cNvSpPr>
          <p:nvPr>
            <p:ph type="sldNum" sz="quarter" idx="11"/>
          </p:nvPr>
        </p:nvSpPr>
        <p:spPr>
          <a:xfrm>
            <a:off x="8838765" y="4901189"/>
            <a:ext cx="193964" cy="169277"/>
          </a:xfrm>
        </p:spPr>
        <p:txBody>
          <a:bodyPr/>
          <a:lstStyle/>
          <a:p>
            <a:fld id="{75EEF097-E23E-44DF-B033-E758A731DE21}" type="slidenum">
              <a:rPr lang="ja-JP" altLang="en-US" smtClean="0"/>
              <a:pPr/>
              <a:t>16</a:t>
            </a:fld>
            <a:endParaRPr lang="ja-JP" altLang="en-US" dirty="0"/>
          </a:p>
        </p:txBody>
      </p:sp>
      <p:sp>
        <p:nvSpPr>
          <p:cNvPr id="12" name="フリーフォーム: 図形 11">
            <a:extLst>
              <a:ext uri="{FF2B5EF4-FFF2-40B4-BE49-F238E27FC236}">
                <a16:creationId xmlns:a16="http://schemas.microsoft.com/office/drawing/2014/main" id="{61107CCF-DDF9-C1D7-E401-9ED9906F3D1F}"/>
              </a:ext>
            </a:extLst>
          </p:cNvPr>
          <p:cNvSpPr/>
          <p:nvPr/>
        </p:nvSpPr>
        <p:spPr>
          <a:xfrm>
            <a:off x="-1" y="0"/>
            <a:ext cx="861345" cy="870596"/>
          </a:xfrm>
          <a:custGeom>
            <a:avLst/>
            <a:gdLst>
              <a:gd name="connsiteX0" fmla="*/ 0 w 731331"/>
              <a:gd name="connsiteY0" fmla="*/ 0 h 739186"/>
              <a:gd name="connsiteX1" fmla="*/ 145600 w 731331"/>
              <a:gd name="connsiteY1" fmla="*/ 0 h 739186"/>
              <a:gd name="connsiteX2" fmla="*/ 336382 w 731331"/>
              <a:gd name="connsiteY2" fmla="*/ 0 h 739186"/>
              <a:gd name="connsiteX3" fmla="*/ 731331 w 731331"/>
              <a:gd name="connsiteY3" fmla="*/ 0 h 739186"/>
              <a:gd name="connsiteX4" fmla="*/ 0 w 731331"/>
              <a:gd name="connsiteY4" fmla="*/ 739186 h 739186"/>
              <a:gd name="connsiteX5" fmla="*/ 0 w 731331"/>
              <a:gd name="connsiteY5" fmla="*/ 336382 h 739186"/>
              <a:gd name="connsiteX6" fmla="*/ 0 w 731331"/>
              <a:gd name="connsiteY6" fmla="*/ 145599 h 7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331" h="739186">
                <a:moveTo>
                  <a:pt x="0" y="0"/>
                </a:moveTo>
                <a:lnTo>
                  <a:pt x="145600" y="0"/>
                </a:lnTo>
                <a:lnTo>
                  <a:pt x="336382" y="0"/>
                </a:lnTo>
                <a:lnTo>
                  <a:pt x="731331" y="0"/>
                </a:lnTo>
                <a:lnTo>
                  <a:pt x="0" y="739186"/>
                </a:lnTo>
                <a:lnTo>
                  <a:pt x="0" y="336382"/>
                </a:lnTo>
                <a:lnTo>
                  <a:pt x="0" y="145599"/>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324000" bIns="324000" rtlCol="0" anchor="ctr">
            <a:noAutofit/>
          </a:bodyPr>
          <a:lstStyle/>
          <a:p>
            <a:pPr algn="ctr"/>
            <a:r>
              <a:rPr kumimoji="1" lang="en-US" altLang="ja-JP" sz="2400" b="1" dirty="0"/>
              <a:t>13</a:t>
            </a:r>
            <a:endParaRPr kumimoji="1" lang="ja-JP" altLang="en-US" sz="2400" b="1" dirty="0"/>
          </a:p>
        </p:txBody>
      </p:sp>
      <p:sp>
        <p:nvSpPr>
          <p:cNvPr id="3" name="テキスト ボックス 2">
            <a:extLst>
              <a:ext uri="{FF2B5EF4-FFF2-40B4-BE49-F238E27FC236}">
                <a16:creationId xmlns:a16="http://schemas.microsoft.com/office/drawing/2014/main" id="{535AAD17-ACAB-7682-FF04-1EF9FC4A843D}"/>
              </a:ext>
            </a:extLst>
          </p:cNvPr>
          <p:cNvSpPr txBox="1"/>
          <p:nvPr/>
        </p:nvSpPr>
        <p:spPr>
          <a:xfrm>
            <a:off x="4106587" y="683060"/>
            <a:ext cx="4650303" cy="3777381"/>
          </a:xfrm>
          <a:prstGeom prst="rect">
            <a:avLst/>
          </a:prstGeom>
          <a:noFill/>
        </p:spPr>
        <p:txBody>
          <a:bodyPr wrap="square" lIns="0" tIns="0" rIns="0" bIns="0" anchor="b">
            <a:spAutoFit/>
          </a:bodyPr>
          <a:lstStyle/>
          <a:p>
            <a:pPr>
              <a:lnSpc>
                <a:spcPct val="130000"/>
              </a:lnSpc>
              <a:spcAft>
                <a:spcPts val="1400"/>
              </a:spcAft>
            </a:pPr>
            <a:r>
              <a:rPr lang="ja-JP" altLang="en-US" sz="1400" spc="50" dirty="0">
                <a:latin typeface="+mn-ea"/>
              </a:rPr>
              <a:t>災害時には特に、ニセ・誤情報が多数発生します。</a:t>
            </a:r>
          </a:p>
          <a:p>
            <a:pPr>
              <a:lnSpc>
                <a:spcPct val="130000"/>
              </a:lnSpc>
              <a:spcAft>
                <a:spcPts val="1400"/>
              </a:spcAft>
            </a:pPr>
            <a:r>
              <a:rPr lang="ja-JP" altLang="en-US" sz="1400" spc="50" dirty="0">
                <a:latin typeface="+mn-ea"/>
              </a:rPr>
              <a:t>「急を要する」といった状況により、うっかり間違った情報を広めてしまうケースも少なくありません。</a:t>
            </a:r>
          </a:p>
          <a:p>
            <a:pPr>
              <a:lnSpc>
                <a:spcPct val="130000"/>
              </a:lnSpc>
              <a:spcAft>
                <a:spcPts val="1400"/>
              </a:spcAft>
            </a:pPr>
            <a:r>
              <a:rPr lang="ja-JP" altLang="en-US" sz="1400" spc="50" dirty="0">
                <a:latin typeface="+mn-ea"/>
              </a:rPr>
              <a:t>ニセ情報は人間のそういった感情を悪用し、情報を拡散させようとします。</a:t>
            </a:r>
          </a:p>
          <a:p>
            <a:pPr>
              <a:lnSpc>
                <a:spcPct val="130000"/>
              </a:lnSpc>
              <a:spcAft>
                <a:spcPts val="1400"/>
              </a:spcAft>
            </a:pPr>
            <a:r>
              <a:rPr lang="ja-JP" altLang="en-US" sz="1400" spc="50" dirty="0">
                <a:latin typeface="+mn-ea"/>
              </a:rPr>
              <a:t>パターンとしては、５つあります。</a:t>
            </a:r>
          </a:p>
          <a:p>
            <a:pPr>
              <a:lnSpc>
                <a:spcPct val="130000"/>
              </a:lnSpc>
              <a:spcAft>
                <a:spcPts val="1400"/>
              </a:spcAft>
            </a:pPr>
            <a:r>
              <a:rPr lang="ja-JP" altLang="en-US" sz="1400" spc="50" dirty="0">
                <a:latin typeface="+mn-ea"/>
              </a:rPr>
              <a:t>まず、実際の被害とは異なるニセ・誤情報。</a:t>
            </a:r>
            <a:br>
              <a:rPr lang="ja-JP" altLang="en-US" sz="1400" spc="50" dirty="0">
                <a:latin typeface="+mn-ea"/>
              </a:rPr>
            </a:br>
            <a:r>
              <a:rPr lang="ja-JP" altLang="en-US" sz="1400" spc="50" dirty="0">
                <a:latin typeface="+mn-ea"/>
              </a:rPr>
              <a:t>次に、根拠のない犯罪情報。</a:t>
            </a:r>
            <a:br>
              <a:rPr lang="ja-JP" altLang="en-US" sz="1400" spc="50" dirty="0">
                <a:latin typeface="+mn-ea"/>
              </a:rPr>
            </a:br>
            <a:r>
              <a:rPr lang="ja-JP" altLang="en-US" sz="1400" spc="50" dirty="0">
                <a:latin typeface="+mn-ea"/>
              </a:rPr>
              <a:t>３つ目に、助けを求めるニセ情報。</a:t>
            </a:r>
            <a:br>
              <a:rPr lang="ja-JP" altLang="en-US" sz="1400" spc="50" dirty="0">
                <a:latin typeface="+mn-ea"/>
              </a:rPr>
            </a:br>
            <a:r>
              <a:rPr lang="ja-JP" altLang="en-US" sz="1400" spc="50" dirty="0">
                <a:latin typeface="+mn-ea"/>
              </a:rPr>
              <a:t>４つ目に、募金・義援金詐欺。</a:t>
            </a:r>
            <a:br>
              <a:rPr lang="ja-JP" altLang="en-US" sz="1400" spc="50" dirty="0">
                <a:latin typeface="+mn-ea"/>
              </a:rPr>
            </a:br>
            <a:r>
              <a:rPr lang="ja-JP" altLang="en-US" sz="1400" spc="50" dirty="0">
                <a:latin typeface="+mn-ea"/>
              </a:rPr>
              <a:t>そして最後に、科学的にあり得ない陰謀論です。</a:t>
            </a:r>
          </a:p>
        </p:txBody>
      </p:sp>
      <p:pic>
        <p:nvPicPr>
          <p:cNvPr id="143" name="図 142" descr="タイムライン&#10;&#10;自動的に生成された説明">
            <a:extLst>
              <a:ext uri="{FF2B5EF4-FFF2-40B4-BE49-F238E27FC236}">
                <a16:creationId xmlns:a16="http://schemas.microsoft.com/office/drawing/2014/main" id="{1121E152-3F5E-D440-CBDC-C211B4AA5CA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4000" y="1599750"/>
            <a:ext cx="3456000" cy="1944000"/>
          </a:xfrm>
          <a:prstGeom prst="rect">
            <a:avLst/>
          </a:prstGeom>
        </p:spPr>
      </p:pic>
      <p:sp>
        <p:nvSpPr>
          <p:cNvPr id="2" name="フッター プレースホルダー 1">
            <a:extLst>
              <a:ext uri="{FF2B5EF4-FFF2-40B4-BE49-F238E27FC236}">
                <a16:creationId xmlns:a16="http://schemas.microsoft.com/office/drawing/2014/main" id="{DD79C215-B773-0506-159C-6DA5A5BFB14B}"/>
              </a:ext>
            </a:extLst>
          </p:cNvPr>
          <p:cNvSpPr>
            <a:spLocks noGrp="1"/>
          </p:cNvSpPr>
          <p:nvPr>
            <p:ph type="ftr" sz="quarter" idx="10"/>
          </p:nvPr>
        </p:nvSpPr>
        <p:spPr/>
        <p:txBody>
          <a:bodyPr/>
          <a:lstStyle/>
          <a:p>
            <a:pPr algn="r"/>
            <a:r>
              <a:rPr lang="ja-JP" altLang="en-US"/>
              <a:t>講師用ガイドライン</a:t>
            </a:r>
            <a:endParaRPr lang="ja-JP" altLang="en-US" dirty="0"/>
          </a:p>
        </p:txBody>
      </p:sp>
    </p:spTree>
    <p:extLst>
      <p:ext uri="{BB962C8B-B14F-4D97-AF65-F5344CB8AC3E}">
        <p14:creationId xmlns:p14="http://schemas.microsoft.com/office/powerpoint/2010/main" val="8149447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93806D-B1ED-BA1B-6DFF-E6C958D90000}"/>
            </a:ext>
          </a:extLst>
        </p:cNvPr>
        <p:cNvGrpSpPr/>
        <p:nvPr/>
      </p:nvGrpSpPr>
      <p:grpSpPr>
        <a:xfrm>
          <a:off x="0" y="0"/>
          <a:ext cx="0" cy="0"/>
          <a:chOff x="0" y="0"/>
          <a:chExt cx="0" cy="0"/>
        </a:xfrm>
      </p:grpSpPr>
      <p:sp>
        <p:nvSpPr>
          <p:cNvPr id="11" name="スライド番号プレースホルダー 10">
            <a:extLst>
              <a:ext uri="{FF2B5EF4-FFF2-40B4-BE49-F238E27FC236}">
                <a16:creationId xmlns:a16="http://schemas.microsoft.com/office/drawing/2014/main" id="{B80064A8-7EF6-3720-556A-F386C15BBC0D}"/>
              </a:ext>
            </a:extLst>
          </p:cNvPr>
          <p:cNvSpPr>
            <a:spLocks noGrp="1"/>
          </p:cNvSpPr>
          <p:nvPr>
            <p:ph type="sldNum" sz="quarter" idx="11"/>
          </p:nvPr>
        </p:nvSpPr>
        <p:spPr>
          <a:xfrm>
            <a:off x="8838765" y="4901189"/>
            <a:ext cx="193964" cy="169277"/>
          </a:xfrm>
        </p:spPr>
        <p:txBody>
          <a:bodyPr/>
          <a:lstStyle/>
          <a:p>
            <a:fld id="{75EEF097-E23E-44DF-B033-E758A731DE21}" type="slidenum">
              <a:rPr lang="ja-JP" altLang="en-US" smtClean="0"/>
              <a:pPr/>
              <a:t>17</a:t>
            </a:fld>
            <a:endParaRPr lang="ja-JP" altLang="en-US" dirty="0"/>
          </a:p>
        </p:txBody>
      </p:sp>
      <p:sp>
        <p:nvSpPr>
          <p:cNvPr id="12" name="フリーフォーム: 図形 11">
            <a:extLst>
              <a:ext uri="{FF2B5EF4-FFF2-40B4-BE49-F238E27FC236}">
                <a16:creationId xmlns:a16="http://schemas.microsoft.com/office/drawing/2014/main" id="{6C648AA2-4E7D-BA6E-56C1-3CD5BDE39428}"/>
              </a:ext>
            </a:extLst>
          </p:cNvPr>
          <p:cNvSpPr/>
          <p:nvPr/>
        </p:nvSpPr>
        <p:spPr>
          <a:xfrm>
            <a:off x="-1" y="0"/>
            <a:ext cx="861345" cy="870596"/>
          </a:xfrm>
          <a:custGeom>
            <a:avLst/>
            <a:gdLst>
              <a:gd name="connsiteX0" fmla="*/ 0 w 731331"/>
              <a:gd name="connsiteY0" fmla="*/ 0 h 739186"/>
              <a:gd name="connsiteX1" fmla="*/ 145600 w 731331"/>
              <a:gd name="connsiteY1" fmla="*/ 0 h 739186"/>
              <a:gd name="connsiteX2" fmla="*/ 336382 w 731331"/>
              <a:gd name="connsiteY2" fmla="*/ 0 h 739186"/>
              <a:gd name="connsiteX3" fmla="*/ 731331 w 731331"/>
              <a:gd name="connsiteY3" fmla="*/ 0 h 739186"/>
              <a:gd name="connsiteX4" fmla="*/ 0 w 731331"/>
              <a:gd name="connsiteY4" fmla="*/ 739186 h 739186"/>
              <a:gd name="connsiteX5" fmla="*/ 0 w 731331"/>
              <a:gd name="connsiteY5" fmla="*/ 336382 h 739186"/>
              <a:gd name="connsiteX6" fmla="*/ 0 w 731331"/>
              <a:gd name="connsiteY6" fmla="*/ 145599 h 7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331" h="739186">
                <a:moveTo>
                  <a:pt x="0" y="0"/>
                </a:moveTo>
                <a:lnTo>
                  <a:pt x="145600" y="0"/>
                </a:lnTo>
                <a:lnTo>
                  <a:pt x="336382" y="0"/>
                </a:lnTo>
                <a:lnTo>
                  <a:pt x="731331" y="0"/>
                </a:lnTo>
                <a:lnTo>
                  <a:pt x="0" y="739186"/>
                </a:lnTo>
                <a:lnTo>
                  <a:pt x="0" y="336382"/>
                </a:lnTo>
                <a:lnTo>
                  <a:pt x="0" y="145599"/>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324000" bIns="324000" rtlCol="0" anchor="ctr">
            <a:noAutofit/>
          </a:bodyPr>
          <a:lstStyle/>
          <a:p>
            <a:pPr algn="ctr"/>
            <a:r>
              <a:rPr kumimoji="1" lang="en-US" altLang="ja-JP" sz="2400" b="1" dirty="0"/>
              <a:t>13</a:t>
            </a:r>
            <a:endParaRPr kumimoji="1" lang="ja-JP" altLang="en-US" sz="2400" b="1" dirty="0"/>
          </a:p>
        </p:txBody>
      </p:sp>
      <p:grpSp>
        <p:nvGrpSpPr>
          <p:cNvPr id="2" name="グループ化 1">
            <a:extLst>
              <a:ext uri="{FF2B5EF4-FFF2-40B4-BE49-F238E27FC236}">
                <a16:creationId xmlns:a16="http://schemas.microsoft.com/office/drawing/2014/main" id="{1CF85E56-F1B5-065A-A16D-6702543AD9C9}"/>
              </a:ext>
            </a:extLst>
          </p:cNvPr>
          <p:cNvGrpSpPr/>
          <p:nvPr/>
        </p:nvGrpSpPr>
        <p:grpSpPr>
          <a:xfrm>
            <a:off x="4106587" y="778837"/>
            <a:ext cx="4650303" cy="3585826"/>
            <a:chOff x="4106587" y="632791"/>
            <a:chExt cx="4650303" cy="3585826"/>
          </a:xfrm>
        </p:grpSpPr>
        <p:sp>
          <p:nvSpPr>
            <p:cNvPr id="3" name="テキスト ボックス 2">
              <a:extLst>
                <a:ext uri="{FF2B5EF4-FFF2-40B4-BE49-F238E27FC236}">
                  <a16:creationId xmlns:a16="http://schemas.microsoft.com/office/drawing/2014/main" id="{2AE44C90-6726-F3FA-2BCA-85F0883DB3BA}"/>
                </a:ext>
              </a:extLst>
            </p:cNvPr>
            <p:cNvSpPr txBox="1"/>
            <p:nvPr/>
          </p:nvSpPr>
          <p:spPr>
            <a:xfrm>
              <a:off x="4106587" y="632791"/>
              <a:ext cx="4650303" cy="3138231"/>
            </a:xfrm>
            <a:prstGeom prst="rect">
              <a:avLst/>
            </a:prstGeom>
            <a:noFill/>
          </p:spPr>
          <p:txBody>
            <a:bodyPr wrap="square" lIns="0" tIns="0" rIns="0" bIns="0" anchor="b">
              <a:spAutoFit/>
            </a:bodyPr>
            <a:lstStyle/>
            <a:p>
              <a:pPr algn="just">
                <a:lnSpc>
                  <a:spcPct val="130000"/>
                </a:lnSpc>
                <a:spcAft>
                  <a:spcPts val="1400"/>
                </a:spcAft>
              </a:pPr>
              <a:r>
                <a:rPr lang="ja-JP" altLang="en-US" sz="1400" spc="50" dirty="0">
                  <a:latin typeface="+mn-ea"/>
                </a:rPr>
                <a:t>近年、大きな災害が起きている最中にもかかわらず、</a:t>
              </a:r>
              <a:r>
                <a:rPr lang="en-US" altLang="ja-JP" sz="1400" spc="50" dirty="0">
                  <a:latin typeface="+mn-ea"/>
                </a:rPr>
                <a:t>SNS</a:t>
              </a:r>
              <a:r>
                <a:rPr lang="ja-JP" altLang="en-US" sz="1400" spc="50" dirty="0">
                  <a:latin typeface="+mn-ea"/>
                </a:rPr>
                <a:t>の閲覧数を稼いで収益を得る目的で、ウソの救助要請を投稿したケースも発生しています。</a:t>
              </a:r>
            </a:p>
            <a:p>
              <a:pPr algn="just">
                <a:lnSpc>
                  <a:spcPct val="130000"/>
                </a:lnSpc>
                <a:spcAft>
                  <a:spcPts val="1400"/>
                </a:spcAft>
              </a:pPr>
              <a:r>
                <a:rPr lang="ja-JP" altLang="en-US" sz="1400" spc="50" dirty="0">
                  <a:latin typeface="+mn-ea"/>
                </a:rPr>
                <a:t>本当に救援が必要な人たちの命に関わる悪質な行為ですし、実際そのような投稿をおこなった人が逮捕された例もあります。</a:t>
              </a:r>
            </a:p>
            <a:p>
              <a:pPr algn="just">
                <a:lnSpc>
                  <a:spcPct val="130000"/>
                </a:lnSpc>
                <a:spcAft>
                  <a:spcPts val="1400"/>
                </a:spcAft>
              </a:pPr>
              <a:r>
                <a:rPr lang="ja-JP" altLang="en-US" sz="1400" spc="50" dirty="0">
                  <a:latin typeface="+mn-ea"/>
                </a:rPr>
                <a:t>また、意図的に地震を起こす、台風を作り出すといった、科学的にあり得ない誤情報については、基本的な科学知識をしっかり身につけることで対処する必要がありますね。</a:t>
              </a:r>
            </a:p>
          </p:txBody>
        </p:sp>
        <p:sp>
          <p:nvSpPr>
            <p:cNvPr id="5" name="矢印: 五方向 4">
              <a:extLst>
                <a:ext uri="{FF2B5EF4-FFF2-40B4-BE49-F238E27FC236}">
                  <a16:creationId xmlns:a16="http://schemas.microsoft.com/office/drawing/2014/main" id="{1F8B3952-A20A-270C-9979-9B78DBD90210}"/>
                </a:ext>
              </a:extLst>
            </p:cNvPr>
            <p:cNvSpPr/>
            <p:nvPr/>
          </p:nvSpPr>
          <p:spPr>
            <a:xfrm>
              <a:off x="6377670" y="3976637"/>
              <a:ext cx="2379220" cy="241980"/>
            </a:xfrm>
            <a:prstGeom prst="homePlat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144000" tIns="36000" rIns="72000" bIns="36000" rtlCol="0" anchor="ctr">
              <a:spAutoFit/>
            </a:bodyPr>
            <a:lstStyle/>
            <a:p>
              <a:pPr algn="just"/>
              <a:r>
                <a:rPr kumimoji="1" lang="ja-JP" altLang="en-US" sz="1100" dirty="0">
                  <a:latin typeface="+mj-ea"/>
                  <a:ea typeface="+mj-ea"/>
                </a:rPr>
                <a:t>クリック（次のスライドへ進む）</a:t>
              </a:r>
            </a:p>
          </p:txBody>
        </p:sp>
      </p:grpSp>
      <p:pic>
        <p:nvPicPr>
          <p:cNvPr id="143" name="図 142" descr="タイムライン&#10;&#10;自動的に生成された説明">
            <a:extLst>
              <a:ext uri="{FF2B5EF4-FFF2-40B4-BE49-F238E27FC236}">
                <a16:creationId xmlns:a16="http://schemas.microsoft.com/office/drawing/2014/main" id="{C875A15B-275F-DE4D-9384-4A48CAED603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4000" y="1599750"/>
            <a:ext cx="3456000" cy="1944000"/>
          </a:xfrm>
          <a:prstGeom prst="rect">
            <a:avLst/>
          </a:prstGeom>
        </p:spPr>
      </p:pic>
      <p:sp>
        <p:nvSpPr>
          <p:cNvPr id="4" name="フッター プレースホルダー 3">
            <a:extLst>
              <a:ext uri="{FF2B5EF4-FFF2-40B4-BE49-F238E27FC236}">
                <a16:creationId xmlns:a16="http://schemas.microsoft.com/office/drawing/2014/main" id="{D984914C-5BAA-3FC8-055C-2E3ED9B105D9}"/>
              </a:ext>
            </a:extLst>
          </p:cNvPr>
          <p:cNvSpPr>
            <a:spLocks noGrp="1"/>
          </p:cNvSpPr>
          <p:nvPr>
            <p:ph type="ftr" sz="quarter" idx="10"/>
          </p:nvPr>
        </p:nvSpPr>
        <p:spPr/>
        <p:txBody>
          <a:bodyPr/>
          <a:lstStyle/>
          <a:p>
            <a:pPr algn="r"/>
            <a:r>
              <a:rPr lang="ja-JP" altLang="en-US"/>
              <a:t>講師用ガイドライン</a:t>
            </a:r>
            <a:endParaRPr lang="ja-JP" altLang="en-US" dirty="0"/>
          </a:p>
        </p:txBody>
      </p:sp>
    </p:spTree>
    <p:extLst>
      <p:ext uri="{BB962C8B-B14F-4D97-AF65-F5344CB8AC3E}">
        <p14:creationId xmlns:p14="http://schemas.microsoft.com/office/powerpoint/2010/main" val="19347534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65D1CF-1032-E78B-DE64-E475DF850717}"/>
            </a:ext>
          </a:extLst>
        </p:cNvPr>
        <p:cNvGrpSpPr/>
        <p:nvPr/>
      </p:nvGrpSpPr>
      <p:grpSpPr>
        <a:xfrm>
          <a:off x="0" y="0"/>
          <a:ext cx="0" cy="0"/>
          <a:chOff x="0" y="0"/>
          <a:chExt cx="0" cy="0"/>
        </a:xfrm>
      </p:grpSpPr>
      <p:sp>
        <p:nvSpPr>
          <p:cNvPr id="11" name="スライド番号プレースホルダー 10">
            <a:extLst>
              <a:ext uri="{FF2B5EF4-FFF2-40B4-BE49-F238E27FC236}">
                <a16:creationId xmlns:a16="http://schemas.microsoft.com/office/drawing/2014/main" id="{F856C110-04F7-E65B-7D18-019A0E94D085}"/>
              </a:ext>
            </a:extLst>
          </p:cNvPr>
          <p:cNvSpPr>
            <a:spLocks noGrp="1"/>
          </p:cNvSpPr>
          <p:nvPr>
            <p:ph type="sldNum" sz="quarter" idx="11"/>
          </p:nvPr>
        </p:nvSpPr>
        <p:spPr>
          <a:xfrm>
            <a:off x="8838765" y="4901189"/>
            <a:ext cx="193964" cy="169277"/>
          </a:xfrm>
        </p:spPr>
        <p:txBody>
          <a:bodyPr/>
          <a:lstStyle/>
          <a:p>
            <a:fld id="{75EEF097-E23E-44DF-B033-E758A731DE21}" type="slidenum">
              <a:rPr lang="ja-JP" altLang="en-US" smtClean="0"/>
              <a:pPr/>
              <a:t>18</a:t>
            </a:fld>
            <a:endParaRPr lang="ja-JP" altLang="en-US" dirty="0"/>
          </a:p>
        </p:txBody>
      </p:sp>
      <p:sp>
        <p:nvSpPr>
          <p:cNvPr id="12" name="フリーフォーム: 図形 11">
            <a:extLst>
              <a:ext uri="{FF2B5EF4-FFF2-40B4-BE49-F238E27FC236}">
                <a16:creationId xmlns:a16="http://schemas.microsoft.com/office/drawing/2014/main" id="{C5272558-9FD5-E3CF-C23B-3579EFC62D49}"/>
              </a:ext>
            </a:extLst>
          </p:cNvPr>
          <p:cNvSpPr/>
          <p:nvPr/>
        </p:nvSpPr>
        <p:spPr>
          <a:xfrm>
            <a:off x="-1" y="0"/>
            <a:ext cx="861345" cy="870596"/>
          </a:xfrm>
          <a:custGeom>
            <a:avLst/>
            <a:gdLst>
              <a:gd name="connsiteX0" fmla="*/ 0 w 731331"/>
              <a:gd name="connsiteY0" fmla="*/ 0 h 739186"/>
              <a:gd name="connsiteX1" fmla="*/ 145600 w 731331"/>
              <a:gd name="connsiteY1" fmla="*/ 0 h 739186"/>
              <a:gd name="connsiteX2" fmla="*/ 336382 w 731331"/>
              <a:gd name="connsiteY2" fmla="*/ 0 h 739186"/>
              <a:gd name="connsiteX3" fmla="*/ 731331 w 731331"/>
              <a:gd name="connsiteY3" fmla="*/ 0 h 739186"/>
              <a:gd name="connsiteX4" fmla="*/ 0 w 731331"/>
              <a:gd name="connsiteY4" fmla="*/ 739186 h 739186"/>
              <a:gd name="connsiteX5" fmla="*/ 0 w 731331"/>
              <a:gd name="connsiteY5" fmla="*/ 336382 h 739186"/>
              <a:gd name="connsiteX6" fmla="*/ 0 w 731331"/>
              <a:gd name="connsiteY6" fmla="*/ 145599 h 7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331" h="739186">
                <a:moveTo>
                  <a:pt x="0" y="0"/>
                </a:moveTo>
                <a:lnTo>
                  <a:pt x="145600" y="0"/>
                </a:lnTo>
                <a:lnTo>
                  <a:pt x="336382" y="0"/>
                </a:lnTo>
                <a:lnTo>
                  <a:pt x="731331" y="0"/>
                </a:lnTo>
                <a:lnTo>
                  <a:pt x="0" y="739186"/>
                </a:lnTo>
                <a:lnTo>
                  <a:pt x="0" y="336382"/>
                </a:lnTo>
                <a:lnTo>
                  <a:pt x="0" y="145599"/>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324000" bIns="324000" rtlCol="0" anchor="ctr">
            <a:noAutofit/>
          </a:bodyPr>
          <a:lstStyle/>
          <a:p>
            <a:pPr algn="ctr"/>
            <a:r>
              <a:rPr kumimoji="1" lang="en-US" altLang="ja-JP" sz="2400" b="1" dirty="0"/>
              <a:t>14</a:t>
            </a:r>
            <a:endParaRPr kumimoji="1" lang="ja-JP" altLang="en-US" sz="2400" b="1" dirty="0"/>
          </a:p>
        </p:txBody>
      </p:sp>
      <p:grpSp>
        <p:nvGrpSpPr>
          <p:cNvPr id="2" name="グループ化 1">
            <a:extLst>
              <a:ext uri="{FF2B5EF4-FFF2-40B4-BE49-F238E27FC236}">
                <a16:creationId xmlns:a16="http://schemas.microsoft.com/office/drawing/2014/main" id="{B20FFAFD-5837-2D4E-8458-366FAE94694A}"/>
              </a:ext>
            </a:extLst>
          </p:cNvPr>
          <p:cNvGrpSpPr/>
          <p:nvPr/>
        </p:nvGrpSpPr>
        <p:grpSpPr>
          <a:xfrm>
            <a:off x="4106587" y="183918"/>
            <a:ext cx="4650303" cy="4659605"/>
            <a:chOff x="4106587" y="-829506"/>
            <a:chExt cx="4650303" cy="4659605"/>
          </a:xfrm>
        </p:grpSpPr>
        <p:sp>
          <p:nvSpPr>
            <p:cNvPr id="3" name="テキスト ボックス 2">
              <a:extLst>
                <a:ext uri="{FF2B5EF4-FFF2-40B4-BE49-F238E27FC236}">
                  <a16:creationId xmlns:a16="http://schemas.microsoft.com/office/drawing/2014/main" id="{A47CC54A-6864-821C-7D25-463E7FE75537}"/>
                </a:ext>
              </a:extLst>
            </p:cNvPr>
            <p:cNvSpPr txBox="1"/>
            <p:nvPr/>
          </p:nvSpPr>
          <p:spPr>
            <a:xfrm>
              <a:off x="4106587" y="-829506"/>
              <a:ext cx="4650303" cy="4538615"/>
            </a:xfrm>
            <a:prstGeom prst="rect">
              <a:avLst/>
            </a:prstGeom>
            <a:noFill/>
          </p:spPr>
          <p:txBody>
            <a:bodyPr wrap="square" lIns="0" tIns="0" rIns="0" bIns="0" anchor="b">
              <a:spAutoFit/>
            </a:bodyPr>
            <a:lstStyle/>
            <a:p>
              <a:pPr>
                <a:lnSpc>
                  <a:spcPct val="130000"/>
                </a:lnSpc>
                <a:spcAft>
                  <a:spcPts val="1400"/>
                </a:spcAft>
              </a:pPr>
              <a:r>
                <a:rPr lang="ja-JP" altLang="en-US" sz="1400" spc="50" dirty="0">
                  <a:latin typeface="+mn-ea"/>
                </a:rPr>
                <a:t>人間の欲望や将来の不安に付け込む犯罪は、まさにニセ情報の宝庫です。</a:t>
              </a:r>
            </a:p>
            <a:p>
              <a:pPr>
                <a:lnSpc>
                  <a:spcPct val="130000"/>
                </a:lnSpc>
                <a:spcAft>
                  <a:spcPts val="1400"/>
                </a:spcAft>
              </a:pPr>
              <a:r>
                <a:rPr lang="en-US" altLang="ja-JP" sz="1400" spc="50" dirty="0">
                  <a:latin typeface="+mn-ea"/>
                </a:rPr>
                <a:t>SNS</a:t>
              </a:r>
              <a:r>
                <a:rPr lang="ja-JP" altLang="en-US" sz="1400" spc="50" dirty="0">
                  <a:latin typeface="+mn-ea"/>
                </a:rPr>
                <a:t>の</a:t>
              </a:r>
              <a:br>
                <a:rPr lang="ja-JP" altLang="en-US" sz="1400" spc="50" dirty="0">
                  <a:latin typeface="+mn-ea"/>
                </a:rPr>
              </a:br>
              <a:r>
                <a:rPr lang="ja-JP" altLang="en-US" sz="1400" spc="50" dirty="0">
                  <a:latin typeface="+mn-ea"/>
                </a:rPr>
                <a:t>「投資の必勝法」</a:t>
              </a:r>
              <a:br>
                <a:rPr lang="ja-JP" altLang="en-US" sz="1400" spc="50" dirty="0">
                  <a:latin typeface="+mn-ea"/>
                </a:rPr>
              </a:br>
              <a:r>
                <a:rPr lang="ja-JP" altLang="en-US" sz="1400" spc="50" dirty="0">
                  <a:latin typeface="+mn-ea"/>
                </a:rPr>
                <a:t>「簡単に稼げる副業」</a:t>
              </a:r>
              <a:br>
                <a:rPr lang="ja-JP" altLang="en-US" sz="1400" spc="50" dirty="0">
                  <a:latin typeface="+mn-ea"/>
                </a:rPr>
              </a:br>
              <a:r>
                <a:rPr lang="ja-JP" altLang="en-US" sz="1400" spc="50" dirty="0">
                  <a:latin typeface="+mn-ea"/>
                </a:rPr>
                <a:t>「お金を配ります」</a:t>
              </a:r>
              <a:br>
                <a:rPr lang="ja-JP" altLang="en-US" sz="1400" spc="50" dirty="0">
                  <a:latin typeface="+mn-ea"/>
                </a:rPr>
              </a:br>
              <a:r>
                <a:rPr lang="ja-JP" altLang="en-US" sz="1400" spc="50" dirty="0">
                  <a:latin typeface="+mn-ea"/>
                </a:rPr>
                <a:t>「これだけ儲かった」</a:t>
              </a:r>
              <a:br>
                <a:rPr lang="ja-JP" altLang="en-US" sz="1400" spc="50" dirty="0">
                  <a:latin typeface="+mn-ea"/>
                </a:rPr>
              </a:br>
              <a:r>
                <a:rPr lang="ja-JP" altLang="en-US" sz="1400" spc="50" dirty="0">
                  <a:latin typeface="+mn-ea"/>
                </a:rPr>
                <a:t>などの投稿に反応した人がターゲットにされ、偽アプリ、やらせのチャットグループに誘導されて、お金を盗まれたり、保証金、準備金などの名目でお金を払わせ、そのまま連絡が取れなくなる、というケースが発生しています。</a:t>
              </a:r>
            </a:p>
            <a:p>
              <a:pPr>
                <a:lnSpc>
                  <a:spcPct val="130000"/>
                </a:lnSpc>
                <a:spcAft>
                  <a:spcPts val="1400"/>
                </a:spcAft>
              </a:pPr>
              <a:r>
                <a:rPr lang="ja-JP" altLang="en-US" sz="1400" spc="50" dirty="0">
                  <a:latin typeface="+mn-ea"/>
                </a:rPr>
                <a:t>著名人の画像を勝手に使用し、多額の利益が得られるように見える画像を添付するなど、巧妙な手段が使われています。</a:t>
              </a:r>
            </a:p>
          </p:txBody>
        </p:sp>
        <p:sp>
          <p:nvSpPr>
            <p:cNvPr id="5" name="矢印: 五方向 4">
              <a:extLst>
                <a:ext uri="{FF2B5EF4-FFF2-40B4-BE49-F238E27FC236}">
                  <a16:creationId xmlns:a16="http://schemas.microsoft.com/office/drawing/2014/main" id="{B91B275D-5237-1B75-2B0C-528C258C8D30}"/>
                </a:ext>
              </a:extLst>
            </p:cNvPr>
            <p:cNvSpPr/>
            <p:nvPr/>
          </p:nvSpPr>
          <p:spPr>
            <a:xfrm>
              <a:off x="6377670" y="3588119"/>
              <a:ext cx="2379220" cy="241980"/>
            </a:xfrm>
            <a:prstGeom prst="homePlate">
              <a:avLst>
                <a:gd name="adj" fmla="val 5000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144000" tIns="36000" rIns="72000" bIns="36000" rtlCol="0" anchor="ctr">
              <a:spAutoFit/>
            </a:bodyPr>
            <a:lstStyle/>
            <a:p>
              <a:r>
                <a:rPr kumimoji="1" lang="ja-JP" altLang="en-US" sz="1100" dirty="0">
                  <a:latin typeface="+mj-ea"/>
                  <a:ea typeface="+mj-ea"/>
                </a:rPr>
                <a:t>クリック（次のスライドへ進む）</a:t>
              </a:r>
            </a:p>
          </p:txBody>
        </p:sp>
      </p:grpSp>
      <p:pic>
        <p:nvPicPr>
          <p:cNvPr id="144" name="図 143" descr="カレンダー&#10;&#10;中程度の精度で自動的に生成された説明">
            <a:extLst>
              <a:ext uri="{FF2B5EF4-FFF2-40B4-BE49-F238E27FC236}">
                <a16:creationId xmlns:a16="http://schemas.microsoft.com/office/drawing/2014/main" id="{457355CC-38CB-90CD-6859-F4AD8596A80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4000" y="1599750"/>
            <a:ext cx="3456000" cy="1944000"/>
          </a:xfrm>
          <a:prstGeom prst="rect">
            <a:avLst/>
          </a:prstGeom>
        </p:spPr>
      </p:pic>
      <p:sp>
        <p:nvSpPr>
          <p:cNvPr id="4" name="フッター プレースホルダー 3">
            <a:extLst>
              <a:ext uri="{FF2B5EF4-FFF2-40B4-BE49-F238E27FC236}">
                <a16:creationId xmlns:a16="http://schemas.microsoft.com/office/drawing/2014/main" id="{B220574D-5E08-C27C-E877-E91560AEFCD9}"/>
              </a:ext>
            </a:extLst>
          </p:cNvPr>
          <p:cNvSpPr>
            <a:spLocks noGrp="1"/>
          </p:cNvSpPr>
          <p:nvPr>
            <p:ph type="ftr" sz="quarter" idx="10"/>
          </p:nvPr>
        </p:nvSpPr>
        <p:spPr/>
        <p:txBody>
          <a:bodyPr/>
          <a:lstStyle/>
          <a:p>
            <a:pPr algn="r"/>
            <a:r>
              <a:rPr lang="ja-JP" altLang="en-US"/>
              <a:t>講師用ガイドライン</a:t>
            </a:r>
            <a:endParaRPr lang="ja-JP" altLang="en-US" dirty="0"/>
          </a:p>
        </p:txBody>
      </p:sp>
    </p:spTree>
    <p:extLst>
      <p:ext uri="{BB962C8B-B14F-4D97-AF65-F5344CB8AC3E}">
        <p14:creationId xmlns:p14="http://schemas.microsoft.com/office/powerpoint/2010/main" val="2629044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グループ化 41">
            <a:extLst>
              <a:ext uri="{FF2B5EF4-FFF2-40B4-BE49-F238E27FC236}">
                <a16:creationId xmlns:a16="http://schemas.microsoft.com/office/drawing/2014/main" id="{4EC1152D-E621-2A81-F49E-D4AE1A3C3DCF}"/>
              </a:ext>
            </a:extLst>
          </p:cNvPr>
          <p:cNvGrpSpPr/>
          <p:nvPr/>
        </p:nvGrpSpPr>
        <p:grpSpPr>
          <a:xfrm>
            <a:off x="2823681" y="446035"/>
            <a:ext cx="3343325" cy="338554"/>
            <a:chOff x="2759502" y="388530"/>
            <a:chExt cx="3343325" cy="338554"/>
          </a:xfrm>
        </p:grpSpPr>
        <p:sp>
          <p:nvSpPr>
            <p:cNvPr id="8" name="テキスト ボックス 7">
              <a:extLst>
                <a:ext uri="{FF2B5EF4-FFF2-40B4-BE49-F238E27FC236}">
                  <a16:creationId xmlns:a16="http://schemas.microsoft.com/office/drawing/2014/main" id="{3672AE6C-6062-6CA7-77B6-C69BF6073430}"/>
                </a:ext>
              </a:extLst>
            </p:cNvPr>
            <p:cNvSpPr txBox="1"/>
            <p:nvPr/>
          </p:nvSpPr>
          <p:spPr>
            <a:xfrm>
              <a:off x="3845799" y="388530"/>
              <a:ext cx="2257028" cy="338554"/>
            </a:xfrm>
            <a:prstGeom prst="rect">
              <a:avLst/>
            </a:prstGeom>
            <a:noFill/>
          </p:spPr>
          <p:txBody>
            <a:bodyPr wrap="none" lIns="0" tIns="0" rIns="0" bIns="0" rtlCol="0" anchor="ctr">
              <a:spAutoFit/>
            </a:bodyPr>
            <a:lstStyle/>
            <a:p>
              <a:r>
                <a:rPr lang="ja-JP" altLang="en-US" sz="2200" b="1" dirty="0">
                  <a:solidFill>
                    <a:schemeClr val="bg1"/>
                  </a:solidFill>
                  <a:latin typeface="+mj-ea"/>
                  <a:ea typeface="+mj-ea"/>
                </a:rPr>
                <a:t>講演をされる方へ</a:t>
              </a:r>
              <a:endParaRPr kumimoji="1" lang="ja-JP" altLang="en-US" sz="2200" dirty="0">
                <a:solidFill>
                  <a:schemeClr val="bg1"/>
                </a:solidFill>
                <a:latin typeface="+mj-ea"/>
                <a:ea typeface="+mj-ea"/>
              </a:endParaRPr>
            </a:p>
          </p:txBody>
        </p:sp>
        <p:sp>
          <p:nvSpPr>
            <p:cNvPr id="19" name="矢印: 五方向 18">
              <a:extLst>
                <a:ext uri="{FF2B5EF4-FFF2-40B4-BE49-F238E27FC236}">
                  <a16:creationId xmlns:a16="http://schemas.microsoft.com/office/drawing/2014/main" id="{33770A86-AE29-43D2-9EED-A6F424F15D7D}"/>
                </a:ext>
              </a:extLst>
            </p:cNvPr>
            <p:cNvSpPr/>
            <p:nvPr/>
          </p:nvSpPr>
          <p:spPr>
            <a:xfrm>
              <a:off x="2759502" y="403918"/>
              <a:ext cx="929052" cy="307776"/>
            </a:xfrm>
            <a:prstGeom prst="homePlate">
              <a:avLst>
                <a:gd name="adj" fmla="val 31056"/>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r>
                <a:rPr kumimoji="1" lang="ja-JP" altLang="en-US" sz="1300" dirty="0">
                  <a:solidFill>
                    <a:srgbClr val="092E65"/>
                  </a:solidFill>
                  <a:latin typeface="+mj-ea"/>
                  <a:ea typeface="+mj-ea"/>
                </a:rPr>
                <a:t>はじめに</a:t>
              </a:r>
            </a:p>
          </p:txBody>
        </p:sp>
      </p:grpSp>
      <p:grpSp>
        <p:nvGrpSpPr>
          <p:cNvPr id="47" name="グループ化 46">
            <a:extLst>
              <a:ext uri="{FF2B5EF4-FFF2-40B4-BE49-F238E27FC236}">
                <a16:creationId xmlns:a16="http://schemas.microsoft.com/office/drawing/2014/main" id="{30AABF61-7754-BDD8-CA03-0395366C6FA2}"/>
              </a:ext>
            </a:extLst>
          </p:cNvPr>
          <p:cNvGrpSpPr/>
          <p:nvPr/>
        </p:nvGrpSpPr>
        <p:grpSpPr>
          <a:xfrm>
            <a:off x="594891" y="1034887"/>
            <a:ext cx="7954219" cy="3634265"/>
            <a:chOff x="633816" y="1084432"/>
            <a:chExt cx="7954219" cy="3634265"/>
          </a:xfrm>
        </p:grpSpPr>
        <p:sp>
          <p:nvSpPr>
            <p:cNvPr id="44" name="テキスト ボックス 43">
              <a:extLst>
                <a:ext uri="{FF2B5EF4-FFF2-40B4-BE49-F238E27FC236}">
                  <a16:creationId xmlns:a16="http://schemas.microsoft.com/office/drawing/2014/main" id="{A8C0F2D0-ED2E-039A-379B-9655DF821433}"/>
                </a:ext>
              </a:extLst>
            </p:cNvPr>
            <p:cNvSpPr txBox="1"/>
            <p:nvPr/>
          </p:nvSpPr>
          <p:spPr>
            <a:xfrm>
              <a:off x="633816" y="1084432"/>
              <a:ext cx="3736787" cy="3634265"/>
            </a:xfrm>
            <a:prstGeom prst="rect">
              <a:avLst/>
            </a:prstGeom>
            <a:noFill/>
          </p:spPr>
          <p:txBody>
            <a:bodyPr wrap="square" lIns="0" tIns="0" rIns="0" bIns="0">
              <a:spAutoFit/>
            </a:bodyPr>
            <a:lstStyle/>
            <a:p>
              <a:pPr algn="just">
                <a:lnSpc>
                  <a:spcPct val="120000"/>
                </a:lnSpc>
                <a:spcAft>
                  <a:spcPts val="800"/>
                </a:spcAft>
              </a:pPr>
              <a:r>
                <a:rPr lang="ja-JP" altLang="en-US" sz="1200" spc="20" dirty="0">
                  <a:latin typeface="+mn-ea"/>
                </a:rPr>
                <a:t>近年、世界中でニセ・誤情報（フェイクニュース）の拡散が大きな問題となっています。インターネットや</a:t>
              </a:r>
              <a:r>
                <a:rPr lang="en-US" altLang="ja-JP" sz="1200" spc="20" dirty="0">
                  <a:latin typeface="+mn-ea"/>
                </a:rPr>
                <a:t>SNS</a:t>
              </a:r>
              <a:r>
                <a:rPr lang="ja-JP" altLang="en-US" sz="1200" spc="20" dirty="0">
                  <a:latin typeface="+mn-ea"/>
                </a:rPr>
                <a:t>の普及により、情報が瞬時に広がるようになった一方で、誤った情報や意図的に操作された情報が社会に与える影響も深刻化しています。さまざまな分野で虚偽の情報が広がり、政策決定や個人の判断に影響を及ぼすケースが増えていると指摘されています。</a:t>
              </a:r>
            </a:p>
            <a:p>
              <a:pPr algn="just">
                <a:lnSpc>
                  <a:spcPct val="120000"/>
                </a:lnSpc>
                <a:spcAft>
                  <a:spcPts val="800"/>
                </a:spcAft>
              </a:pPr>
              <a:r>
                <a:rPr lang="ja-JP" altLang="en-US" sz="1200" spc="20" dirty="0">
                  <a:latin typeface="+mn-ea"/>
                </a:rPr>
                <a:t>日本でも、災害、政治、感染症、経済などの分野でニセ・誤情報が拡散し、社会の混乱を招いています。特に、災害時には根拠のない噂やデマが急速に広まり、不安をあおったり、適切な支援を妨げたりする事例が後を絶ちません。選挙時にも、特定の政治家に関する根拠のない情報が、広く拡散されることがあります。このような状況の中で、個人が信頼できる情報を見極める力を身につけることが、これまで以上に重要になっています。</a:t>
              </a:r>
            </a:p>
          </p:txBody>
        </p:sp>
        <p:sp>
          <p:nvSpPr>
            <p:cNvPr id="46" name="テキスト ボックス 45">
              <a:extLst>
                <a:ext uri="{FF2B5EF4-FFF2-40B4-BE49-F238E27FC236}">
                  <a16:creationId xmlns:a16="http://schemas.microsoft.com/office/drawing/2014/main" id="{B2904834-0957-B3CD-3E2D-889D5A4D4278}"/>
                </a:ext>
              </a:extLst>
            </p:cNvPr>
            <p:cNvSpPr txBox="1"/>
            <p:nvPr/>
          </p:nvSpPr>
          <p:spPr>
            <a:xfrm>
              <a:off x="4851247" y="1084432"/>
              <a:ext cx="3736788" cy="1861472"/>
            </a:xfrm>
            <a:prstGeom prst="rect">
              <a:avLst/>
            </a:prstGeom>
            <a:noFill/>
          </p:spPr>
          <p:txBody>
            <a:bodyPr wrap="square" lIns="0" tIns="0" rIns="0" bIns="0">
              <a:spAutoFit/>
            </a:bodyPr>
            <a:lstStyle/>
            <a:p>
              <a:pPr algn="just">
                <a:lnSpc>
                  <a:spcPct val="120000"/>
                </a:lnSpc>
                <a:spcAft>
                  <a:spcPts val="800"/>
                </a:spcAft>
              </a:pPr>
              <a:r>
                <a:rPr lang="ja-JP" altLang="en-US" sz="1200" spc="20" dirty="0">
                  <a:latin typeface="+mn-ea"/>
                </a:rPr>
                <a:t>本スライド資料は、</a:t>
              </a:r>
              <a:r>
                <a:rPr lang="en-US" altLang="ja-JP" sz="1200" spc="20" dirty="0">
                  <a:latin typeface="+mn-ea"/>
                </a:rPr>
                <a:t>EU</a:t>
              </a:r>
              <a:r>
                <a:rPr lang="ja-JP" altLang="en-US" sz="1200" spc="20" dirty="0">
                  <a:latin typeface="+mn-ea"/>
                </a:rPr>
                <a:t>のフェイクニュース教育プログラム「</a:t>
              </a:r>
              <a:r>
                <a:rPr lang="en-US" altLang="ja-JP" sz="1200" spc="20" dirty="0">
                  <a:latin typeface="+mn-ea"/>
                </a:rPr>
                <a:t>Spot and fight disinformation</a:t>
              </a:r>
              <a:r>
                <a:rPr lang="ja-JP" altLang="en-US" sz="1200" spc="20" dirty="0">
                  <a:latin typeface="+mn-ea"/>
                </a:rPr>
                <a:t>」を参考に、日本の受講者向けにアレンジしました。</a:t>
              </a:r>
              <a:r>
                <a:rPr lang="en-US" altLang="ja-JP" sz="1200" spc="20" dirty="0">
                  <a:latin typeface="+mn-ea"/>
                </a:rPr>
                <a:t>2025</a:t>
              </a:r>
              <a:r>
                <a:rPr lang="ja-JP" altLang="en-US" sz="1200" spc="20" dirty="0">
                  <a:latin typeface="+mn-ea"/>
                </a:rPr>
                <a:t>年公開の第</a:t>
              </a:r>
              <a:r>
                <a:rPr lang="en-US" altLang="ja-JP" sz="1200" spc="20" dirty="0">
                  <a:latin typeface="+mn-ea"/>
                </a:rPr>
                <a:t>2</a:t>
              </a:r>
              <a:r>
                <a:rPr lang="ja-JP" altLang="en-US" sz="1200" spc="20" dirty="0">
                  <a:latin typeface="+mn-ea"/>
                </a:rPr>
                <a:t>版では、最新のニセ・誤情報の事例や生成</a:t>
              </a:r>
              <a:r>
                <a:rPr lang="en-US" altLang="ja-JP" sz="1200" spc="20" dirty="0">
                  <a:latin typeface="+mn-ea"/>
                </a:rPr>
                <a:t>AI</a:t>
              </a:r>
              <a:r>
                <a:rPr lang="ja-JP" altLang="en-US" sz="1200" spc="20" dirty="0">
                  <a:latin typeface="+mn-ea"/>
                </a:rPr>
                <a:t>の影響、研究成果を踏まえて改訂しています。</a:t>
              </a:r>
            </a:p>
            <a:p>
              <a:pPr algn="just">
                <a:lnSpc>
                  <a:spcPct val="120000"/>
                </a:lnSpc>
                <a:spcAft>
                  <a:spcPts val="800"/>
                </a:spcAft>
              </a:pPr>
              <a:r>
                <a:rPr lang="ja-JP" altLang="en-US" sz="1200" spc="20" dirty="0">
                  <a:latin typeface="+mn-ea"/>
                </a:rPr>
                <a:t>あらゆる層の受講者が、ニセ・誤情報について知り、それに備えることができるようになるために設計されています。</a:t>
              </a:r>
            </a:p>
          </p:txBody>
        </p:sp>
      </p:grpSp>
      <p:sp>
        <p:nvSpPr>
          <p:cNvPr id="65" name="スライド番号プレースホルダー 64">
            <a:extLst>
              <a:ext uri="{FF2B5EF4-FFF2-40B4-BE49-F238E27FC236}">
                <a16:creationId xmlns:a16="http://schemas.microsoft.com/office/drawing/2014/main" id="{08F57DE1-DA5A-B80E-2518-D61D3BE8E093}"/>
              </a:ext>
            </a:extLst>
          </p:cNvPr>
          <p:cNvSpPr>
            <a:spLocks noGrp="1"/>
          </p:cNvSpPr>
          <p:nvPr>
            <p:ph type="sldNum" sz="quarter" idx="11"/>
          </p:nvPr>
        </p:nvSpPr>
        <p:spPr/>
        <p:txBody>
          <a:bodyPr/>
          <a:lstStyle/>
          <a:p>
            <a:fld id="{75EEF097-E23E-44DF-B033-E758A731DE21}" type="slidenum">
              <a:rPr lang="ja-JP" altLang="en-US" smtClean="0"/>
              <a:pPr/>
              <a:t>1</a:t>
            </a:fld>
            <a:endParaRPr lang="ja-JP" altLang="en-US" dirty="0"/>
          </a:p>
        </p:txBody>
      </p:sp>
      <p:grpSp>
        <p:nvGrpSpPr>
          <p:cNvPr id="4" name="グループ化 3">
            <a:extLst>
              <a:ext uri="{FF2B5EF4-FFF2-40B4-BE49-F238E27FC236}">
                <a16:creationId xmlns:a16="http://schemas.microsoft.com/office/drawing/2014/main" id="{3880C76D-D42F-4F17-FDCC-AE839C9A920F}"/>
              </a:ext>
            </a:extLst>
          </p:cNvPr>
          <p:cNvGrpSpPr/>
          <p:nvPr/>
        </p:nvGrpSpPr>
        <p:grpSpPr>
          <a:xfrm>
            <a:off x="4801372" y="2973005"/>
            <a:ext cx="3758687" cy="1661390"/>
            <a:chOff x="4801372" y="2959880"/>
            <a:chExt cx="3758687" cy="1661390"/>
          </a:xfrm>
        </p:grpSpPr>
        <p:sp>
          <p:nvSpPr>
            <p:cNvPr id="66" name="四角形: 角を丸くする 65">
              <a:extLst>
                <a:ext uri="{FF2B5EF4-FFF2-40B4-BE49-F238E27FC236}">
                  <a16:creationId xmlns:a16="http://schemas.microsoft.com/office/drawing/2014/main" id="{75883A43-991B-16EC-B813-B647737301A7}"/>
                </a:ext>
              </a:extLst>
            </p:cNvPr>
            <p:cNvSpPr/>
            <p:nvPr/>
          </p:nvSpPr>
          <p:spPr>
            <a:xfrm>
              <a:off x="4801372" y="3078236"/>
              <a:ext cx="3758687" cy="1543034"/>
            </a:xfrm>
            <a:prstGeom prst="roundRect">
              <a:avLst>
                <a:gd name="adj" fmla="val 5229"/>
              </a:avLst>
            </a:prstGeom>
            <a:solidFill>
              <a:srgbClr val="F0F1F1"/>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tIns="144000" rIns="180000" bIns="36000" rtlCol="0" anchor="ctr"/>
            <a:lstStyle/>
            <a:p>
              <a:pPr marL="171450" indent="-171450" algn="just">
                <a:lnSpc>
                  <a:spcPct val="113000"/>
                </a:lnSpc>
                <a:spcAft>
                  <a:spcPts val="800"/>
                </a:spcAft>
                <a:buClr>
                  <a:schemeClr val="accent1"/>
                </a:buClr>
                <a:buFont typeface="Wingdings" panose="05000000000000000000" pitchFamily="2" charset="2"/>
                <a:buChar char="l"/>
              </a:pPr>
              <a:r>
                <a:rPr kumimoji="1" lang="en-US" altLang="ja-JP" sz="1100" spc="50" dirty="0">
                  <a:solidFill>
                    <a:schemeClr val="tx1"/>
                  </a:solidFill>
                  <a:latin typeface="+mn-ea"/>
                </a:rPr>
                <a:t>50</a:t>
              </a:r>
              <a:r>
                <a:rPr kumimoji="1" lang="ja-JP" altLang="en-US" sz="1100" spc="50" dirty="0">
                  <a:solidFill>
                    <a:schemeClr val="tx1"/>
                  </a:solidFill>
                  <a:latin typeface="+mn-ea"/>
                </a:rPr>
                <a:t>分前後の講義を想定したプログラムですが、講師の裁量により事例等を追加することも可能です。</a:t>
              </a:r>
            </a:p>
            <a:p>
              <a:pPr marL="171450" indent="-171450" algn="just">
                <a:lnSpc>
                  <a:spcPct val="113000"/>
                </a:lnSpc>
                <a:spcAft>
                  <a:spcPts val="800"/>
                </a:spcAft>
                <a:buClr>
                  <a:schemeClr val="accent1"/>
                </a:buClr>
                <a:buFont typeface="Wingdings" panose="05000000000000000000" pitchFamily="2" charset="2"/>
                <a:buChar char="l"/>
              </a:pPr>
              <a:r>
                <a:rPr kumimoji="1" lang="ja-JP" altLang="en-US" sz="1100" spc="50" dirty="0">
                  <a:solidFill>
                    <a:schemeClr val="tx1"/>
                  </a:solidFill>
                  <a:latin typeface="+mn-ea"/>
                </a:rPr>
                <a:t>次ページ以降、スライドと連動する形で講師の説明例文とスライドの切替えポイントを例示していますが、説明例文についても講師の裁量でアレンジ可能です。</a:t>
              </a:r>
            </a:p>
          </p:txBody>
        </p:sp>
        <p:sp>
          <p:nvSpPr>
            <p:cNvPr id="3" name="四角形: 角を丸くする 2">
              <a:extLst>
                <a:ext uri="{FF2B5EF4-FFF2-40B4-BE49-F238E27FC236}">
                  <a16:creationId xmlns:a16="http://schemas.microsoft.com/office/drawing/2014/main" id="{E788E60E-ED33-8AF6-C406-8DCBABAEAF1D}"/>
                </a:ext>
              </a:extLst>
            </p:cNvPr>
            <p:cNvSpPr/>
            <p:nvPr/>
          </p:nvSpPr>
          <p:spPr>
            <a:xfrm>
              <a:off x="5006361" y="2959880"/>
              <a:ext cx="3348714" cy="238036"/>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wrap="none" lIns="108000" tIns="0" rIns="72000" bIns="0" rtlCol="0" anchor="ctr">
              <a:spAutoFit/>
            </a:bodyPr>
            <a:lstStyle/>
            <a:p>
              <a:pPr algn="ctr"/>
              <a:r>
                <a:rPr kumimoji="1" lang="ja-JP" altLang="en-US" sz="1100" dirty="0">
                  <a:latin typeface="+mj-ea"/>
                  <a:ea typeface="+mj-ea"/>
                </a:rPr>
                <a:t>講師の裁量によりアレンジして使用いただけます</a:t>
              </a:r>
            </a:p>
          </p:txBody>
        </p:sp>
      </p:grpSp>
      <p:sp>
        <p:nvSpPr>
          <p:cNvPr id="2" name="フッター プレースホルダー 1">
            <a:extLst>
              <a:ext uri="{FF2B5EF4-FFF2-40B4-BE49-F238E27FC236}">
                <a16:creationId xmlns:a16="http://schemas.microsoft.com/office/drawing/2014/main" id="{64FEC929-435C-C97D-86F1-C5E1F337DCF2}"/>
              </a:ext>
            </a:extLst>
          </p:cNvPr>
          <p:cNvSpPr>
            <a:spLocks noGrp="1"/>
          </p:cNvSpPr>
          <p:nvPr>
            <p:ph type="ftr" sz="quarter" idx="10"/>
          </p:nvPr>
        </p:nvSpPr>
        <p:spPr/>
        <p:txBody>
          <a:bodyPr/>
          <a:lstStyle/>
          <a:p>
            <a:pPr algn="r"/>
            <a:r>
              <a:rPr lang="ja-JP" altLang="en-US"/>
              <a:t>講師用ガイドライン</a:t>
            </a:r>
            <a:endParaRPr lang="ja-JP" altLang="en-US" dirty="0"/>
          </a:p>
        </p:txBody>
      </p:sp>
    </p:spTree>
    <p:extLst>
      <p:ext uri="{BB962C8B-B14F-4D97-AF65-F5344CB8AC3E}">
        <p14:creationId xmlns:p14="http://schemas.microsoft.com/office/powerpoint/2010/main" val="39175579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89F121-65F7-6F84-4450-99701FEA074B}"/>
            </a:ext>
          </a:extLst>
        </p:cNvPr>
        <p:cNvGrpSpPr/>
        <p:nvPr/>
      </p:nvGrpSpPr>
      <p:grpSpPr>
        <a:xfrm>
          <a:off x="0" y="0"/>
          <a:ext cx="0" cy="0"/>
          <a:chOff x="0" y="0"/>
          <a:chExt cx="0" cy="0"/>
        </a:xfrm>
      </p:grpSpPr>
      <p:sp>
        <p:nvSpPr>
          <p:cNvPr id="11" name="スライド番号プレースホルダー 10">
            <a:extLst>
              <a:ext uri="{FF2B5EF4-FFF2-40B4-BE49-F238E27FC236}">
                <a16:creationId xmlns:a16="http://schemas.microsoft.com/office/drawing/2014/main" id="{E2376D2F-39C2-4837-6CC0-CD511BFADD57}"/>
              </a:ext>
            </a:extLst>
          </p:cNvPr>
          <p:cNvSpPr>
            <a:spLocks noGrp="1"/>
          </p:cNvSpPr>
          <p:nvPr>
            <p:ph type="sldNum" sz="quarter" idx="11"/>
          </p:nvPr>
        </p:nvSpPr>
        <p:spPr>
          <a:xfrm>
            <a:off x="8838765" y="4901189"/>
            <a:ext cx="193964" cy="169277"/>
          </a:xfrm>
        </p:spPr>
        <p:txBody>
          <a:bodyPr/>
          <a:lstStyle/>
          <a:p>
            <a:fld id="{75EEF097-E23E-44DF-B033-E758A731DE21}" type="slidenum">
              <a:rPr lang="ja-JP" altLang="en-US" smtClean="0"/>
              <a:pPr/>
              <a:t>19</a:t>
            </a:fld>
            <a:endParaRPr lang="ja-JP" altLang="en-US" dirty="0"/>
          </a:p>
        </p:txBody>
      </p:sp>
      <p:sp>
        <p:nvSpPr>
          <p:cNvPr id="12" name="フリーフォーム: 図形 11">
            <a:extLst>
              <a:ext uri="{FF2B5EF4-FFF2-40B4-BE49-F238E27FC236}">
                <a16:creationId xmlns:a16="http://schemas.microsoft.com/office/drawing/2014/main" id="{8536870D-FA87-355F-0750-80A107B52419}"/>
              </a:ext>
            </a:extLst>
          </p:cNvPr>
          <p:cNvSpPr/>
          <p:nvPr/>
        </p:nvSpPr>
        <p:spPr>
          <a:xfrm>
            <a:off x="-1" y="0"/>
            <a:ext cx="861345" cy="870596"/>
          </a:xfrm>
          <a:custGeom>
            <a:avLst/>
            <a:gdLst>
              <a:gd name="connsiteX0" fmla="*/ 0 w 731331"/>
              <a:gd name="connsiteY0" fmla="*/ 0 h 739186"/>
              <a:gd name="connsiteX1" fmla="*/ 145600 w 731331"/>
              <a:gd name="connsiteY1" fmla="*/ 0 h 739186"/>
              <a:gd name="connsiteX2" fmla="*/ 336382 w 731331"/>
              <a:gd name="connsiteY2" fmla="*/ 0 h 739186"/>
              <a:gd name="connsiteX3" fmla="*/ 731331 w 731331"/>
              <a:gd name="connsiteY3" fmla="*/ 0 h 739186"/>
              <a:gd name="connsiteX4" fmla="*/ 0 w 731331"/>
              <a:gd name="connsiteY4" fmla="*/ 739186 h 739186"/>
              <a:gd name="connsiteX5" fmla="*/ 0 w 731331"/>
              <a:gd name="connsiteY5" fmla="*/ 336382 h 739186"/>
              <a:gd name="connsiteX6" fmla="*/ 0 w 731331"/>
              <a:gd name="connsiteY6" fmla="*/ 145599 h 7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331" h="739186">
                <a:moveTo>
                  <a:pt x="0" y="0"/>
                </a:moveTo>
                <a:lnTo>
                  <a:pt x="145600" y="0"/>
                </a:lnTo>
                <a:lnTo>
                  <a:pt x="336382" y="0"/>
                </a:lnTo>
                <a:lnTo>
                  <a:pt x="731331" y="0"/>
                </a:lnTo>
                <a:lnTo>
                  <a:pt x="0" y="739186"/>
                </a:lnTo>
                <a:lnTo>
                  <a:pt x="0" y="336382"/>
                </a:lnTo>
                <a:lnTo>
                  <a:pt x="0" y="145599"/>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324000" bIns="324000" rtlCol="0" anchor="ctr">
            <a:noAutofit/>
          </a:bodyPr>
          <a:lstStyle/>
          <a:p>
            <a:pPr algn="ctr"/>
            <a:r>
              <a:rPr kumimoji="1" lang="en-US" altLang="ja-JP" sz="2400" b="1" dirty="0"/>
              <a:t>15</a:t>
            </a:r>
            <a:endParaRPr kumimoji="1" lang="ja-JP" altLang="en-US" sz="2400" b="1" dirty="0"/>
          </a:p>
        </p:txBody>
      </p:sp>
      <p:grpSp>
        <p:nvGrpSpPr>
          <p:cNvPr id="2" name="グループ化 1">
            <a:extLst>
              <a:ext uri="{FF2B5EF4-FFF2-40B4-BE49-F238E27FC236}">
                <a16:creationId xmlns:a16="http://schemas.microsoft.com/office/drawing/2014/main" id="{AD2B9DFD-6FE8-4E31-32FF-58DB315168BF}"/>
              </a:ext>
            </a:extLst>
          </p:cNvPr>
          <p:cNvGrpSpPr/>
          <p:nvPr/>
        </p:nvGrpSpPr>
        <p:grpSpPr>
          <a:xfrm>
            <a:off x="4106587" y="1899143"/>
            <a:ext cx="4650303" cy="1165677"/>
            <a:chOff x="4106587" y="3052940"/>
            <a:chExt cx="4650303" cy="1165677"/>
          </a:xfrm>
        </p:grpSpPr>
        <p:sp>
          <p:nvSpPr>
            <p:cNvPr id="3" name="テキスト ボックス 2">
              <a:extLst>
                <a:ext uri="{FF2B5EF4-FFF2-40B4-BE49-F238E27FC236}">
                  <a16:creationId xmlns:a16="http://schemas.microsoft.com/office/drawing/2014/main" id="{AA29655D-0884-7C7F-FC4C-B1E42031E047}"/>
                </a:ext>
              </a:extLst>
            </p:cNvPr>
            <p:cNvSpPr txBox="1"/>
            <p:nvPr/>
          </p:nvSpPr>
          <p:spPr>
            <a:xfrm>
              <a:off x="4106587" y="3052940"/>
              <a:ext cx="4650303" cy="718082"/>
            </a:xfrm>
            <a:prstGeom prst="rect">
              <a:avLst/>
            </a:prstGeom>
            <a:noFill/>
          </p:spPr>
          <p:txBody>
            <a:bodyPr wrap="square" lIns="0" tIns="0" rIns="0" bIns="0" anchor="b">
              <a:spAutoFit/>
            </a:bodyPr>
            <a:lstStyle/>
            <a:p>
              <a:pPr algn="just">
                <a:lnSpc>
                  <a:spcPct val="130000"/>
                </a:lnSpc>
                <a:spcAft>
                  <a:spcPts val="1400"/>
                </a:spcAft>
              </a:pPr>
              <a:r>
                <a:rPr lang="ja-JP" altLang="en-US" sz="1400" spc="50" dirty="0">
                  <a:latin typeface="+mn-ea"/>
                </a:rPr>
                <a:t>では</a:t>
              </a:r>
              <a:r>
                <a:rPr lang="ja-JP" altLang="en-US" sz="1400" spc="50" dirty="0">
                  <a:latin typeface="+mj-ea"/>
                  <a:ea typeface="+mj-ea"/>
                </a:rPr>
                <a:t>私たちは、なぜだまされてしまうのか</a:t>
              </a:r>
              <a:r>
                <a:rPr lang="en-US" altLang="ja-JP" sz="1400" spc="50" dirty="0">
                  <a:latin typeface="+mj-ea"/>
                  <a:ea typeface="+mj-ea"/>
                </a:rPr>
                <a:t>?</a:t>
              </a:r>
            </a:p>
            <a:p>
              <a:pPr algn="just">
                <a:lnSpc>
                  <a:spcPct val="130000"/>
                </a:lnSpc>
                <a:spcAft>
                  <a:spcPts val="1400"/>
                </a:spcAft>
              </a:pPr>
              <a:r>
                <a:rPr lang="ja-JP" altLang="en-US" sz="1400" spc="50" dirty="0">
                  <a:latin typeface="+mn-ea"/>
                </a:rPr>
                <a:t>この点について確認していきましょう。</a:t>
              </a:r>
            </a:p>
          </p:txBody>
        </p:sp>
        <p:sp>
          <p:nvSpPr>
            <p:cNvPr id="5" name="矢印: 五方向 4">
              <a:extLst>
                <a:ext uri="{FF2B5EF4-FFF2-40B4-BE49-F238E27FC236}">
                  <a16:creationId xmlns:a16="http://schemas.microsoft.com/office/drawing/2014/main" id="{BE0335CC-00F1-EB23-836E-2C6839C5AD47}"/>
                </a:ext>
              </a:extLst>
            </p:cNvPr>
            <p:cNvSpPr/>
            <p:nvPr/>
          </p:nvSpPr>
          <p:spPr>
            <a:xfrm>
              <a:off x="6377670" y="3976637"/>
              <a:ext cx="2379220" cy="241980"/>
            </a:xfrm>
            <a:prstGeom prst="homePlat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144000" tIns="36000" rIns="72000" bIns="36000" rtlCol="0" anchor="ctr">
              <a:spAutoFit/>
            </a:bodyPr>
            <a:lstStyle/>
            <a:p>
              <a:r>
                <a:rPr kumimoji="1" lang="ja-JP" altLang="en-US" sz="1100" dirty="0">
                  <a:latin typeface="+mj-ea"/>
                  <a:ea typeface="+mj-ea"/>
                </a:rPr>
                <a:t>クリック（次のスライドへ進む）</a:t>
              </a:r>
            </a:p>
          </p:txBody>
        </p:sp>
      </p:grpSp>
      <p:pic>
        <p:nvPicPr>
          <p:cNvPr id="145" name="図 144"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47AC47C9-F268-962F-E186-F5895607A2E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4000" y="1599750"/>
            <a:ext cx="3456000" cy="1944000"/>
          </a:xfrm>
          <a:prstGeom prst="rect">
            <a:avLst/>
          </a:prstGeom>
          <a:ln w="12700">
            <a:solidFill>
              <a:schemeClr val="bg1"/>
            </a:solidFill>
          </a:ln>
        </p:spPr>
      </p:pic>
      <p:sp>
        <p:nvSpPr>
          <p:cNvPr id="4" name="フッター プレースホルダー 3">
            <a:extLst>
              <a:ext uri="{FF2B5EF4-FFF2-40B4-BE49-F238E27FC236}">
                <a16:creationId xmlns:a16="http://schemas.microsoft.com/office/drawing/2014/main" id="{31D855D5-60F0-31FD-136B-5DE32242E873}"/>
              </a:ext>
            </a:extLst>
          </p:cNvPr>
          <p:cNvSpPr>
            <a:spLocks noGrp="1"/>
          </p:cNvSpPr>
          <p:nvPr>
            <p:ph type="ftr" sz="quarter" idx="10"/>
          </p:nvPr>
        </p:nvSpPr>
        <p:spPr/>
        <p:txBody>
          <a:bodyPr/>
          <a:lstStyle/>
          <a:p>
            <a:pPr algn="r"/>
            <a:r>
              <a:rPr lang="ja-JP" altLang="en-US"/>
              <a:t>講師用ガイドライン</a:t>
            </a:r>
            <a:endParaRPr lang="ja-JP" altLang="en-US" dirty="0"/>
          </a:p>
        </p:txBody>
      </p:sp>
    </p:spTree>
    <p:extLst>
      <p:ext uri="{BB962C8B-B14F-4D97-AF65-F5344CB8AC3E}">
        <p14:creationId xmlns:p14="http://schemas.microsoft.com/office/powerpoint/2010/main" val="17271138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B4DC28-C73D-4580-6DD5-0663E632CA8F}"/>
            </a:ext>
          </a:extLst>
        </p:cNvPr>
        <p:cNvGrpSpPr/>
        <p:nvPr/>
      </p:nvGrpSpPr>
      <p:grpSpPr>
        <a:xfrm>
          <a:off x="0" y="0"/>
          <a:ext cx="0" cy="0"/>
          <a:chOff x="0" y="0"/>
          <a:chExt cx="0" cy="0"/>
        </a:xfrm>
      </p:grpSpPr>
      <p:sp>
        <p:nvSpPr>
          <p:cNvPr id="11" name="スライド番号プレースホルダー 10">
            <a:extLst>
              <a:ext uri="{FF2B5EF4-FFF2-40B4-BE49-F238E27FC236}">
                <a16:creationId xmlns:a16="http://schemas.microsoft.com/office/drawing/2014/main" id="{74CD2BE1-4836-233A-E1F2-CE5C6AB363FE}"/>
              </a:ext>
            </a:extLst>
          </p:cNvPr>
          <p:cNvSpPr>
            <a:spLocks noGrp="1"/>
          </p:cNvSpPr>
          <p:nvPr>
            <p:ph type="sldNum" sz="quarter" idx="11"/>
          </p:nvPr>
        </p:nvSpPr>
        <p:spPr>
          <a:xfrm>
            <a:off x="8838765" y="4901189"/>
            <a:ext cx="193964" cy="169277"/>
          </a:xfrm>
        </p:spPr>
        <p:txBody>
          <a:bodyPr/>
          <a:lstStyle/>
          <a:p>
            <a:fld id="{75EEF097-E23E-44DF-B033-E758A731DE21}" type="slidenum">
              <a:rPr lang="ja-JP" altLang="en-US" smtClean="0"/>
              <a:pPr/>
              <a:t>20</a:t>
            </a:fld>
            <a:endParaRPr lang="ja-JP" altLang="en-US" dirty="0"/>
          </a:p>
        </p:txBody>
      </p:sp>
      <p:sp>
        <p:nvSpPr>
          <p:cNvPr id="12" name="フリーフォーム: 図形 11">
            <a:extLst>
              <a:ext uri="{FF2B5EF4-FFF2-40B4-BE49-F238E27FC236}">
                <a16:creationId xmlns:a16="http://schemas.microsoft.com/office/drawing/2014/main" id="{40BC0D86-6EB7-7145-4BAA-363C1481D2CD}"/>
              </a:ext>
            </a:extLst>
          </p:cNvPr>
          <p:cNvSpPr/>
          <p:nvPr/>
        </p:nvSpPr>
        <p:spPr>
          <a:xfrm>
            <a:off x="-1" y="0"/>
            <a:ext cx="861345" cy="870596"/>
          </a:xfrm>
          <a:custGeom>
            <a:avLst/>
            <a:gdLst>
              <a:gd name="connsiteX0" fmla="*/ 0 w 731331"/>
              <a:gd name="connsiteY0" fmla="*/ 0 h 739186"/>
              <a:gd name="connsiteX1" fmla="*/ 145600 w 731331"/>
              <a:gd name="connsiteY1" fmla="*/ 0 h 739186"/>
              <a:gd name="connsiteX2" fmla="*/ 336382 w 731331"/>
              <a:gd name="connsiteY2" fmla="*/ 0 h 739186"/>
              <a:gd name="connsiteX3" fmla="*/ 731331 w 731331"/>
              <a:gd name="connsiteY3" fmla="*/ 0 h 739186"/>
              <a:gd name="connsiteX4" fmla="*/ 0 w 731331"/>
              <a:gd name="connsiteY4" fmla="*/ 739186 h 739186"/>
              <a:gd name="connsiteX5" fmla="*/ 0 w 731331"/>
              <a:gd name="connsiteY5" fmla="*/ 336382 h 739186"/>
              <a:gd name="connsiteX6" fmla="*/ 0 w 731331"/>
              <a:gd name="connsiteY6" fmla="*/ 145599 h 7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331" h="739186">
                <a:moveTo>
                  <a:pt x="0" y="0"/>
                </a:moveTo>
                <a:lnTo>
                  <a:pt x="145600" y="0"/>
                </a:lnTo>
                <a:lnTo>
                  <a:pt x="336382" y="0"/>
                </a:lnTo>
                <a:lnTo>
                  <a:pt x="731331" y="0"/>
                </a:lnTo>
                <a:lnTo>
                  <a:pt x="0" y="739186"/>
                </a:lnTo>
                <a:lnTo>
                  <a:pt x="0" y="336382"/>
                </a:lnTo>
                <a:lnTo>
                  <a:pt x="0" y="145599"/>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324000" bIns="324000" rtlCol="0" anchor="ctr">
            <a:noAutofit/>
          </a:bodyPr>
          <a:lstStyle/>
          <a:p>
            <a:pPr algn="ctr"/>
            <a:r>
              <a:rPr kumimoji="1" lang="en-US" altLang="ja-JP" sz="2400" b="1" dirty="0"/>
              <a:t>16</a:t>
            </a:r>
            <a:endParaRPr kumimoji="1" lang="ja-JP" altLang="en-US" sz="2400" b="1" dirty="0"/>
          </a:p>
        </p:txBody>
      </p:sp>
      <p:grpSp>
        <p:nvGrpSpPr>
          <p:cNvPr id="2" name="グループ化 1">
            <a:extLst>
              <a:ext uri="{FF2B5EF4-FFF2-40B4-BE49-F238E27FC236}">
                <a16:creationId xmlns:a16="http://schemas.microsoft.com/office/drawing/2014/main" id="{3D2979E6-2B22-B894-6BFF-06617881FB74}"/>
              </a:ext>
            </a:extLst>
          </p:cNvPr>
          <p:cNvGrpSpPr/>
          <p:nvPr/>
        </p:nvGrpSpPr>
        <p:grpSpPr>
          <a:xfrm>
            <a:off x="4106587" y="332263"/>
            <a:ext cx="4650303" cy="4418348"/>
            <a:chOff x="4106587" y="-465972"/>
            <a:chExt cx="4650303" cy="4418348"/>
          </a:xfrm>
        </p:grpSpPr>
        <p:sp>
          <p:nvSpPr>
            <p:cNvPr id="3" name="テキスト ボックス 2">
              <a:extLst>
                <a:ext uri="{FF2B5EF4-FFF2-40B4-BE49-F238E27FC236}">
                  <a16:creationId xmlns:a16="http://schemas.microsoft.com/office/drawing/2014/main" id="{453A710C-89DB-04DE-C31B-EDF2935116F0}"/>
                </a:ext>
              </a:extLst>
            </p:cNvPr>
            <p:cNvSpPr txBox="1"/>
            <p:nvPr/>
          </p:nvSpPr>
          <p:spPr>
            <a:xfrm>
              <a:off x="4106587" y="-465972"/>
              <a:ext cx="4650303" cy="4236994"/>
            </a:xfrm>
            <a:prstGeom prst="rect">
              <a:avLst/>
            </a:prstGeom>
            <a:noFill/>
          </p:spPr>
          <p:txBody>
            <a:bodyPr wrap="square" lIns="0" tIns="0" rIns="0" bIns="0" anchor="b">
              <a:spAutoFit/>
            </a:bodyPr>
            <a:lstStyle/>
            <a:p>
              <a:pPr algn="just">
                <a:lnSpc>
                  <a:spcPct val="130000"/>
                </a:lnSpc>
                <a:spcAft>
                  <a:spcPts val="1400"/>
                </a:spcAft>
              </a:pPr>
              <a:r>
                <a:rPr lang="ja-JP" altLang="en-US" sz="1400" spc="50" dirty="0">
                  <a:latin typeface="+mn-ea"/>
                </a:rPr>
                <a:t>見て下さい、この２つの電子レンジ。</a:t>
              </a:r>
            </a:p>
            <a:p>
              <a:pPr algn="just">
                <a:lnSpc>
                  <a:spcPct val="130000"/>
                </a:lnSpc>
                <a:spcAft>
                  <a:spcPts val="1400"/>
                </a:spcAft>
              </a:pPr>
              <a:r>
                <a:rPr lang="ja-JP" altLang="en-US" sz="1400" spc="50" dirty="0">
                  <a:latin typeface="+mn-ea"/>
                </a:rPr>
                <a:t>実はメーカーも型番も全く同じ、同一の商品なんですが、皆さんはどちらの電子レンジが気になりますか？</a:t>
              </a:r>
            </a:p>
            <a:p>
              <a:pPr algn="just">
                <a:lnSpc>
                  <a:spcPct val="130000"/>
                </a:lnSpc>
                <a:spcAft>
                  <a:spcPts val="1400"/>
                </a:spcAft>
              </a:pPr>
              <a:r>
                <a:rPr lang="ja-JP" altLang="en-US" sz="1400" spc="50" dirty="0">
                  <a:latin typeface="+mn-ea"/>
                </a:rPr>
                <a:t>もしどちらか一つを購入するとしたら、「</a:t>
              </a:r>
              <a:r>
                <a:rPr lang="en-US" altLang="ja-JP" sz="1400" spc="50" dirty="0">
                  <a:latin typeface="+mn-ea"/>
                </a:rPr>
                <a:t>A</a:t>
              </a:r>
              <a:r>
                <a:rPr lang="ja-JP" altLang="en-US" sz="1400" spc="50" dirty="0">
                  <a:latin typeface="+mn-ea"/>
                </a:rPr>
                <a:t>」「</a:t>
              </a:r>
              <a:r>
                <a:rPr lang="en-US" altLang="ja-JP" sz="1400" spc="50" dirty="0">
                  <a:latin typeface="+mn-ea"/>
                </a:rPr>
                <a:t>B</a:t>
              </a:r>
              <a:r>
                <a:rPr lang="ja-JP" altLang="en-US" sz="1400" spc="50" dirty="0">
                  <a:latin typeface="+mn-ea"/>
                </a:rPr>
                <a:t>」どちらの電子レンジを選ぶでしょうか？</a:t>
              </a:r>
            </a:p>
            <a:p>
              <a:pPr algn="just">
                <a:lnSpc>
                  <a:spcPct val="130000"/>
                </a:lnSpc>
                <a:spcAft>
                  <a:spcPts val="1400"/>
                </a:spcAft>
              </a:pPr>
              <a:r>
                <a:rPr lang="ja-JP" altLang="en-US" sz="1400" spc="50" dirty="0">
                  <a:latin typeface="+mn-ea"/>
                </a:rPr>
                <a:t>実は多くの方が「</a:t>
              </a:r>
              <a:r>
                <a:rPr lang="en-US" altLang="ja-JP" sz="1400" spc="50" dirty="0">
                  <a:latin typeface="+mn-ea"/>
                </a:rPr>
                <a:t>B</a:t>
              </a:r>
              <a:r>
                <a:rPr lang="ja-JP" altLang="en-US" sz="1400" spc="50" dirty="0">
                  <a:latin typeface="+mn-ea"/>
                </a:rPr>
                <a:t>」を選びます。その理由は、ただ「値引き品」とだけ書かれた</a:t>
              </a:r>
              <a:r>
                <a:rPr lang="en-US" altLang="ja-JP" sz="1400" spc="50" dirty="0">
                  <a:latin typeface="+mn-ea"/>
                </a:rPr>
                <a:t>A</a:t>
              </a:r>
              <a:r>
                <a:rPr lang="ja-JP" altLang="en-US" sz="1400" spc="50" dirty="0">
                  <a:latin typeface="+mn-ea"/>
                </a:rPr>
                <a:t>よりも、値引き前の値段が表示されて、どれくらい安くなっているか具体的に分かる</a:t>
              </a:r>
              <a:r>
                <a:rPr lang="en-US" altLang="ja-JP" sz="1400" spc="50" dirty="0">
                  <a:latin typeface="+mn-ea"/>
                </a:rPr>
                <a:t>B</a:t>
              </a:r>
              <a:r>
                <a:rPr lang="ja-JP" altLang="en-US" sz="1400" spc="50" dirty="0">
                  <a:latin typeface="+mn-ea"/>
                </a:rPr>
                <a:t>の方が、なぜか「お得」だと感じてしまい、選びたくなるという心理なんです。</a:t>
              </a:r>
            </a:p>
            <a:p>
              <a:pPr algn="just">
                <a:lnSpc>
                  <a:spcPct val="130000"/>
                </a:lnSpc>
                <a:spcAft>
                  <a:spcPts val="1400"/>
                </a:spcAft>
              </a:pPr>
              <a:r>
                <a:rPr lang="ja-JP" altLang="en-US" sz="1400" spc="50" dirty="0">
                  <a:latin typeface="+mn-ea"/>
                </a:rPr>
                <a:t>でも実際は、どちらも全く同じ商品、同じ値段です。</a:t>
              </a:r>
            </a:p>
            <a:p>
              <a:pPr algn="just">
                <a:lnSpc>
                  <a:spcPct val="130000"/>
                </a:lnSpc>
                <a:spcAft>
                  <a:spcPts val="1400"/>
                </a:spcAft>
              </a:pPr>
              <a:r>
                <a:rPr lang="ja-JP" altLang="en-US" sz="1400" spc="50" dirty="0">
                  <a:latin typeface="+mn-ea"/>
                </a:rPr>
                <a:t>続いてはこちら。</a:t>
              </a:r>
            </a:p>
          </p:txBody>
        </p:sp>
        <p:sp>
          <p:nvSpPr>
            <p:cNvPr id="5" name="矢印: 五方向 4">
              <a:extLst>
                <a:ext uri="{FF2B5EF4-FFF2-40B4-BE49-F238E27FC236}">
                  <a16:creationId xmlns:a16="http://schemas.microsoft.com/office/drawing/2014/main" id="{4DF825E5-8AF9-AE36-42B8-33EDD46010B0}"/>
                </a:ext>
              </a:extLst>
            </p:cNvPr>
            <p:cNvSpPr/>
            <p:nvPr/>
          </p:nvSpPr>
          <p:spPr>
            <a:xfrm>
              <a:off x="6377670" y="3710396"/>
              <a:ext cx="2379220" cy="241980"/>
            </a:xfrm>
            <a:prstGeom prst="homePlat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144000" tIns="36000" rIns="72000" bIns="36000" rtlCol="0" anchor="ctr">
              <a:spAutoFit/>
            </a:bodyPr>
            <a:lstStyle/>
            <a:p>
              <a:r>
                <a:rPr kumimoji="1" lang="ja-JP" altLang="en-US" sz="1100" dirty="0">
                  <a:latin typeface="+mj-ea"/>
                  <a:ea typeface="+mj-ea"/>
                </a:rPr>
                <a:t>クリック（次のスライドへ進む）</a:t>
              </a:r>
            </a:p>
          </p:txBody>
        </p:sp>
      </p:grpSp>
      <p:pic>
        <p:nvPicPr>
          <p:cNvPr id="146" name="図 145" descr="グラフィカル ユーザー インターフェイス, アプリケーション&#10;&#10;自動的に生成された説明">
            <a:extLst>
              <a:ext uri="{FF2B5EF4-FFF2-40B4-BE49-F238E27FC236}">
                <a16:creationId xmlns:a16="http://schemas.microsoft.com/office/drawing/2014/main" id="{C274411E-64AA-9B51-51B1-D8CDC2EFE13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4000" y="1599750"/>
            <a:ext cx="3456000" cy="1944000"/>
          </a:xfrm>
          <a:prstGeom prst="rect">
            <a:avLst/>
          </a:prstGeom>
        </p:spPr>
      </p:pic>
      <p:sp>
        <p:nvSpPr>
          <p:cNvPr id="4" name="フッター プレースホルダー 3">
            <a:extLst>
              <a:ext uri="{FF2B5EF4-FFF2-40B4-BE49-F238E27FC236}">
                <a16:creationId xmlns:a16="http://schemas.microsoft.com/office/drawing/2014/main" id="{B61B9DF6-C8AB-B5BA-E18C-34410D4F7E7F}"/>
              </a:ext>
            </a:extLst>
          </p:cNvPr>
          <p:cNvSpPr>
            <a:spLocks noGrp="1"/>
          </p:cNvSpPr>
          <p:nvPr>
            <p:ph type="ftr" sz="quarter" idx="10"/>
          </p:nvPr>
        </p:nvSpPr>
        <p:spPr/>
        <p:txBody>
          <a:bodyPr/>
          <a:lstStyle/>
          <a:p>
            <a:pPr algn="r"/>
            <a:r>
              <a:rPr lang="ja-JP" altLang="en-US"/>
              <a:t>講師用ガイドライン</a:t>
            </a:r>
            <a:endParaRPr lang="ja-JP" altLang="en-US" dirty="0"/>
          </a:p>
        </p:txBody>
      </p:sp>
    </p:spTree>
    <p:extLst>
      <p:ext uri="{BB962C8B-B14F-4D97-AF65-F5344CB8AC3E}">
        <p14:creationId xmlns:p14="http://schemas.microsoft.com/office/powerpoint/2010/main" val="5999359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4AAA97-B310-E841-98C2-AF400645755E}"/>
            </a:ext>
          </a:extLst>
        </p:cNvPr>
        <p:cNvGrpSpPr/>
        <p:nvPr/>
      </p:nvGrpSpPr>
      <p:grpSpPr>
        <a:xfrm>
          <a:off x="0" y="0"/>
          <a:ext cx="0" cy="0"/>
          <a:chOff x="0" y="0"/>
          <a:chExt cx="0" cy="0"/>
        </a:xfrm>
      </p:grpSpPr>
      <p:sp>
        <p:nvSpPr>
          <p:cNvPr id="11" name="スライド番号プレースホルダー 10">
            <a:extLst>
              <a:ext uri="{FF2B5EF4-FFF2-40B4-BE49-F238E27FC236}">
                <a16:creationId xmlns:a16="http://schemas.microsoft.com/office/drawing/2014/main" id="{1F9D7F89-EEF5-B62C-7E4B-4B2FA613CDDF}"/>
              </a:ext>
            </a:extLst>
          </p:cNvPr>
          <p:cNvSpPr>
            <a:spLocks noGrp="1"/>
          </p:cNvSpPr>
          <p:nvPr>
            <p:ph type="sldNum" sz="quarter" idx="11"/>
          </p:nvPr>
        </p:nvSpPr>
        <p:spPr>
          <a:xfrm>
            <a:off x="8838765" y="4901189"/>
            <a:ext cx="193964" cy="169277"/>
          </a:xfrm>
        </p:spPr>
        <p:txBody>
          <a:bodyPr/>
          <a:lstStyle/>
          <a:p>
            <a:fld id="{75EEF097-E23E-44DF-B033-E758A731DE21}" type="slidenum">
              <a:rPr lang="ja-JP" altLang="en-US" smtClean="0"/>
              <a:pPr/>
              <a:t>21</a:t>
            </a:fld>
            <a:endParaRPr lang="ja-JP" altLang="en-US" dirty="0"/>
          </a:p>
        </p:txBody>
      </p:sp>
      <p:sp>
        <p:nvSpPr>
          <p:cNvPr id="12" name="フリーフォーム: 図形 11">
            <a:extLst>
              <a:ext uri="{FF2B5EF4-FFF2-40B4-BE49-F238E27FC236}">
                <a16:creationId xmlns:a16="http://schemas.microsoft.com/office/drawing/2014/main" id="{F690DB1E-F504-F34B-CB92-A20DA62FF0E7}"/>
              </a:ext>
            </a:extLst>
          </p:cNvPr>
          <p:cNvSpPr/>
          <p:nvPr/>
        </p:nvSpPr>
        <p:spPr>
          <a:xfrm>
            <a:off x="-1" y="0"/>
            <a:ext cx="861345" cy="870596"/>
          </a:xfrm>
          <a:custGeom>
            <a:avLst/>
            <a:gdLst>
              <a:gd name="connsiteX0" fmla="*/ 0 w 731331"/>
              <a:gd name="connsiteY0" fmla="*/ 0 h 739186"/>
              <a:gd name="connsiteX1" fmla="*/ 145600 w 731331"/>
              <a:gd name="connsiteY1" fmla="*/ 0 h 739186"/>
              <a:gd name="connsiteX2" fmla="*/ 336382 w 731331"/>
              <a:gd name="connsiteY2" fmla="*/ 0 h 739186"/>
              <a:gd name="connsiteX3" fmla="*/ 731331 w 731331"/>
              <a:gd name="connsiteY3" fmla="*/ 0 h 739186"/>
              <a:gd name="connsiteX4" fmla="*/ 0 w 731331"/>
              <a:gd name="connsiteY4" fmla="*/ 739186 h 739186"/>
              <a:gd name="connsiteX5" fmla="*/ 0 w 731331"/>
              <a:gd name="connsiteY5" fmla="*/ 336382 h 739186"/>
              <a:gd name="connsiteX6" fmla="*/ 0 w 731331"/>
              <a:gd name="connsiteY6" fmla="*/ 145599 h 7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331" h="739186">
                <a:moveTo>
                  <a:pt x="0" y="0"/>
                </a:moveTo>
                <a:lnTo>
                  <a:pt x="145600" y="0"/>
                </a:lnTo>
                <a:lnTo>
                  <a:pt x="336382" y="0"/>
                </a:lnTo>
                <a:lnTo>
                  <a:pt x="731331" y="0"/>
                </a:lnTo>
                <a:lnTo>
                  <a:pt x="0" y="739186"/>
                </a:lnTo>
                <a:lnTo>
                  <a:pt x="0" y="336382"/>
                </a:lnTo>
                <a:lnTo>
                  <a:pt x="0" y="145599"/>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324000" bIns="324000" rtlCol="0" anchor="ctr">
            <a:noAutofit/>
          </a:bodyPr>
          <a:lstStyle/>
          <a:p>
            <a:pPr algn="ctr"/>
            <a:r>
              <a:rPr kumimoji="1" lang="en-US" altLang="ja-JP" sz="2400" b="1" dirty="0"/>
              <a:t>17</a:t>
            </a:r>
            <a:endParaRPr kumimoji="1" lang="ja-JP" altLang="en-US" sz="2400" b="1" dirty="0"/>
          </a:p>
        </p:txBody>
      </p:sp>
      <p:sp>
        <p:nvSpPr>
          <p:cNvPr id="3" name="テキスト ボックス 2">
            <a:extLst>
              <a:ext uri="{FF2B5EF4-FFF2-40B4-BE49-F238E27FC236}">
                <a16:creationId xmlns:a16="http://schemas.microsoft.com/office/drawing/2014/main" id="{CE794A09-75F4-1708-D425-4C170B833603}"/>
              </a:ext>
            </a:extLst>
          </p:cNvPr>
          <p:cNvSpPr txBox="1"/>
          <p:nvPr/>
        </p:nvSpPr>
        <p:spPr>
          <a:xfrm>
            <a:off x="4106587" y="543022"/>
            <a:ext cx="4650303" cy="4057457"/>
          </a:xfrm>
          <a:prstGeom prst="rect">
            <a:avLst/>
          </a:prstGeom>
          <a:noFill/>
        </p:spPr>
        <p:txBody>
          <a:bodyPr wrap="square" lIns="0" tIns="0" rIns="0" bIns="0" anchor="b">
            <a:spAutoFit/>
          </a:bodyPr>
          <a:lstStyle/>
          <a:p>
            <a:pPr algn="just">
              <a:lnSpc>
                <a:spcPct val="130000"/>
              </a:lnSpc>
              <a:spcAft>
                <a:spcPts val="1400"/>
              </a:spcAft>
            </a:pPr>
            <a:r>
              <a:rPr lang="ja-JP" altLang="en-US" sz="1400" spc="50" dirty="0">
                <a:latin typeface="+mn-ea"/>
              </a:rPr>
              <a:t>ここは野球場。プロ野球の試合が行われています。</a:t>
            </a:r>
          </a:p>
          <a:p>
            <a:pPr algn="just">
              <a:lnSpc>
                <a:spcPct val="130000"/>
              </a:lnSpc>
              <a:spcAft>
                <a:spcPts val="1400"/>
              </a:spcAft>
            </a:pPr>
            <a:r>
              <a:rPr lang="ja-JP" altLang="en-US" sz="1400" spc="50" dirty="0">
                <a:latin typeface="+mn-ea"/>
              </a:rPr>
              <a:t>「さあ、バッターが打った！打球が伸びた伸びた、これはポールギリギリだ、入るか、どっちだ、どっちだ！」　ワー！ という客席全体からの歓声。</a:t>
            </a:r>
          </a:p>
          <a:p>
            <a:pPr algn="just">
              <a:lnSpc>
                <a:spcPct val="130000"/>
              </a:lnSpc>
              <a:spcAft>
                <a:spcPts val="1400"/>
              </a:spcAft>
            </a:pPr>
            <a:r>
              <a:rPr lang="ja-JP" altLang="en-US" sz="1400" spc="50" dirty="0">
                <a:latin typeface="+mn-ea"/>
              </a:rPr>
              <a:t>プロ野球の試合で良くみられる光景です。ポールギリギリの際どい打球。ホームランかファウルか判断が難しい場面。ビデオ判定しないと分からないくらいの微妙な打球です。</a:t>
            </a:r>
          </a:p>
          <a:p>
            <a:pPr algn="just">
              <a:lnSpc>
                <a:spcPct val="130000"/>
              </a:lnSpc>
              <a:spcAft>
                <a:spcPts val="1400"/>
              </a:spcAft>
            </a:pPr>
            <a:r>
              <a:rPr lang="ja-JP" altLang="en-US" sz="1400" spc="50" dirty="0">
                <a:latin typeface="+mn-ea"/>
              </a:rPr>
              <a:t>それなのに</a:t>
            </a:r>
            <a:r>
              <a:rPr lang="en-US" altLang="ja-JP" sz="1400" spc="50" dirty="0">
                <a:latin typeface="+mn-ea"/>
              </a:rPr>
              <a:t>…</a:t>
            </a:r>
          </a:p>
          <a:p>
            <a:pPr algn="just">
              <a:lnSpc>
                <a:spcPct val="130000"/>
              </a:lnSpc>
              <a:spcAft>
                <a:spcPts val="1400"/>
              </a:spcAft>
            </a:pPr>
            <a:r>
              <a:rPr lang="ja-JP" altLang="en-US" sz="1400" spc="50" dirty="0">
                <a:latin typeface="+mn-ea"/>
              </a:rPr>
              <a:t>攻撃側の観客はホームランだと判断して「やったー！」と喜び、守備側の観客はファウルだと判断して「危なかった！」と喜んでいます。</a:t>
            </a:r>
          </a:p>
        </p:txBody>
      </p:sp>
      <p:pic>
        <p:nvPicPr>
          <p:cNvPr id="147" name="図 146" descr="ダイアグラム&#10;&#10;自動的に生成された説明">
            <a:extLst>
              <a:ext uri="{FF2B5EF4-FFF2-40B4-BE49-F238E27FC236}">
                <a16:creationId xmlns:a16="http://schemas.microsoft.com/office/drawing/2014/main" id="{9D49DB6E-534B-9BA8-C489-851107EB531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4000" y="1599750"/>
            <a:ext cx="3456000" cy="1944000"/>
          </a:xfrm>
          <a:prstGeom prst="rect">
            <a:avLst/>
          </a:prstGeom>
        </p:spPr>
      </p:pic>
      <p:sp>
        <p:nvSpPr>
          <p:cNvPr id="2" name="フッター プレースホルダー 1">
            <a:extLst>
              <a:ext uri="{FF2B5EF4-FFF2-40B4-BE49-F238E27FC236}">
                <a16:creationId xmlns:a16="http://schemas.microsoft.com/office/drawing/2014/main" id="{454E12FE-7E39-BA3A-7D3E-7B7C72770B1C}"/>
              </a:ext>
            </a:extLst>
          </p:cNvPr>
          <p:cNvSpPr>
            <a:spLocks noGrp="1"/>
          </p:cNvSpPr>
          <p:nvPr>
            <p:ph type="ftr" sz="quarter" idx="10"/>
          </p:nvPr>
        </p:nvSpPr>
        <p:spPr/>
        <p:txBody>
          <a:bodyPr/>
          <a:lstStyle/>
          <a:p>
            <a:pPr algn="r"/>
            <a:r>
              <a:rPr lang="ja-JP" altLang="en-US"/>
              <a:t>講師用ガイドライン</a:t>
            </a:r>
            <a:endParaRPr lang="ja-JP" altLang="en-US" dirty="0"/>
          </a:p>
        </p:txBody>
      </p:sp>
    </p:spTree>
    <p:extLst>
      <p:ext uri="{BB962C8B-B14F-4D97-AF65-F5344CB8AC3E}">
        <p14:creationId xmlns:p14="http://schemas.microsoft.com/office/powerpoint/2010/main" val="18486780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4F27BE-0084-8B62-8737-5BC5FDF8B893}"/>
            </a:ext>
          </a:extLst>
        </p:cNvPr>
        <p:cNvGrpSpPr/>
        <p:nvPr/>
      </p:nvGrpSpPr>
      <p:grpSpPr>
        <a:xfrm>
          <a:off x="0" y="0"/>
          <a:ext cx="0" cy="0"/>
          <a:chOff x="0" y="0"/>
          <a:chExt cx="0" cy="0"/>
        </a:xfrm>
      </p:grpSpPr>
      <p:sp>
        <p:nvSpPr>
          <p:cNvPr id="11" name="スライド番号プレースホルダー 10">
            <a:extLst>
              <a:ext uri="{FF2B5EF4-FFF2-40B4-BE49-F238E27FC236}">
                <a16:creationId xmlns:a16="http://schemas.microsoft.com/office/drawing/2014/main" id="{379EAE0F-8FAC-5A52-8919-75669BA0338D}"/>
              </a:ext>
            </a:extLst>
          </p:cNvPr>
          <p:cNvSpPr>
            <a:spLocks noGrp="1"/>
          </p:cNvSpPr>
          <p:nvPr>
            <p:ph type="sldNum" sz="quarter" idx="11"/>
          </p:nvPr>
        </p:nvSpPr>
        <p:spPr>
          <a:xfrm>
            <a:off x="8838765" y="4901189"/>
            <a:ext cx="193964" cy="169277"/>
          </a:xfrm>
        </p:spPr>
        <p:txBody>
          <a:bodyPr/>
          <a:lstStyle/>
          <a:p>
            <a:fld id="{75EEF097-E23E-44DF-B033-E758A731DE21}" type="slidenum">
              <a:rPr lang="ja-JP" altLang="en-US" smtClean="0"/>
              <a:pPr/>
              <a:t>22</a:t>
            </a:fld>
            <a:endParaRPr lang="ja-JP" altLang="en-US" dirty="0"/>
          </a:p>
        </p:txBody>
      </p:sp>
      <p:sp>
        <p:nvSpPr>
          <p:cNvPr id="12" name="フリーフォーム: 図形 11">
            <a:extLst>
              <a:ext uri="{FF2B5EF4-FFF2-40B4-BE49-F238E27FC236}">
                <a16:creationId xmlns:a16="http://schemas.microsoft.com/office/drawing/2014/main" id="{5B00C08F-91D2-4E3E-D1FB-6A8135FA3E76}"/>
              </a:ext>
            </a:extLst>
          </p:cNvPr>
          <p:cNvSpPr/>
          <p:nvPr/>
        </p:nvSpPr>
        <p:spPr>
          <a:xfrm>
            <a:off x="-1" y="0"/>
            <a:ext cx="861345" cy="870596"/>
          </a:xfrm>
          <a:custGeom>
            <a:avLst/>
            <a:gdLst>
              <a:gd name="connsiteX0" fmla="*/ 0 w 731331"/>
              <a:gd name="connsiteY0" fmla="*/ 0 h 739186"/>
              <a:gd name="connsiteX1" fmla="*/ 145600 w 731331"/>
              <a:gd name="connsiteY1" fmla="*/ 0 h 739186"/>
              <a:gd name="connsiteX2" fmla="*/ 336382 w 731331"/>
              <a:gd name="connsiteY2" fmla="*/ 0 h 739186"/>
              <a:gd name="connsiteX3" fmla="*/ 731331 w 731331"/>
              <a:gd name="connsiteY3" fmla="*/ 0 h 739186"/>
              <a:gd name="connsiteX4" fmla="*/ 0 w 731331"/>
              <a:gd name="connsiteY4" fmla="*/ 739186 h 739186"/>
              <a:gd name="connsiteX5" fmla="*/ 0 w 731331"/>
              <a:gd name="connsiteY5" fmla="*/ 336382 h 739186"/>
              <a:gd name="connsiteX6" fmla="*/ 0 w 731331"/>
              <a:gd name="connsiteY6" fmla="*/ 145599 h 7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331" h="739186">
                <a:moveTo>
                  <a:pt x="0" y="0"/>
                </a:moveTo>
                <a:lnTo>
                  <a:pt x="145600" y="0"/>
                </a:lnTo>
                <a:lnTo>
                  <a:pt x="336382" y="0"/>
                </a:lnTo>
                <a:lnTo>
                  <a:pt x="731331" y="0"/>
                </a:lnTo>
                <a:lnTo>
                  <a:pt x="0" y="739186"/>
                </a:lnTo>
                <a:lnTo>
                  <a:pt x="0" y="336382"/>
                </a:lnTo>
                <a:lnTo>
                  <a:pt x="0" y="145599"/>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324000" bIns="324000" rtlCol="0" anchor="ctr">
            <a:noAutofit/>
          </a:bodyPr>
          <a:lstStyle/>
          <a:p>
            <a:pPr algn="ctr"/>
            <a:r>
              <a:rPr kumimoji="1" lang="en-US" altLang="ja-JP" sz="2400" b="1" dirty="0"/>
              <a:t>17</a:t>
            </a:r>
            <a:endParaRPr kumimoji="1" lang="ja-JP" altLang="en-US" sz="2400" b="1" dirty="0"/>
          </a:p>
        </p:txBody>
      </p:sp>
      <p:grpSp>
        <p:nvGrpSpPr>
          <p:cNvPr id="2" name="グループ化 1">
            <a:extLst>
              <a:ext uri="{FF2B5EF4-FFF2-40B4-BE49-F238E27FC236}">
                <a16:creationId xmlns:a16="http://schemas.microsoft.com/office/drawing/2014/main" id="{4131AE8E-B715-B07D-9E9E-0F8AE2DCE5F9}"/>
              </a:ext>
            </a:extLst>
          </p:cNvPr>
          <p:cNvGrpSpPr/>
          <p:nvPr/>
        </p:nvGrpSpPr>
        <p:grpSpPr>
          <a:xfrm>
            <a:off x="4106587" y="1338990"/>
            <a:ext cx="4650303" cy="2465520"/>
            <a:chOff x="4106587" y="1753097"/>
            <a:chExt cx="4650303" cy="2465520"/>
          </a:xfrm>
        </p:grpSpPr>
        <p:sp>
          <p:nvSpPr>
            <p:cNvPr id="3" name="テキスト ボックス 2">
              <a:extLst>
                <a:ext uri="{FF2B5EF4-FFF2-40B4-BE49-F238E27FC236}">
                  <a16:creationId xmlns:a16="http://schemas.microsoft.com/office/drawing/2014/main" id="{B6AB5165-5CE5-9D31-2865-F03CBDA76C4F}"/>
                </a:ext>
              </a:extLst>
            </p:cNvPr>
            <p:cNvSpPr txBox="1"/>
            <p:nvPr/>
          </p:nvSpPr>
          <p:spPr>
            <a:xfrm>
              <a:off x="4106587" y="1753097"/>
              <a:ext cx="4650303" cy="2017925"/>
            </a:xfrm>
            <a:prstGeom prst="rect">
              <a:avLst/>
            </a:prstGeom>
            <a:noFill/>
          </p:spPr>
          <p:txBody>
            <a:bodyPr wrap="square" lIns="0" tIns="0" rIns="0" bIns="0" anchor="b">
              <a:spAutoFit/>
            </a:bodyPr>
            <a:lstStyle/>
            <a:p>
              <a:pPr algn="just">
                <a:lnSpc>
                  <a:spcPct val="130000"/>
                </a:lnSpc>
                <a:spcAft>
                  <a:spcPts val="1400"/>
                </a:spcAft>
              </a:pPr>
              <a:r>
                <a:rPr lang="ja-JP" altLang="en-US" sz="1400" spc="50" dirty="0">
                  <a:latin typeface="+mn-ea"/>
                </a:rPr>
                <a:t>目の前で起きている出来事、いま見ている光景ですら、それぞれ自分の立場で「〇〇だったらいいなあ」という方に見えてしまう。それを事実だと思ってしまう。これは人間の本能です。</a:t>
              </a:r>
            </a:p>
            <a:p>
              <a:pPr algn="just">
                <a:lnSpc>
                  <a:spcPct val="130000"/>
                </a:lnSpc>
                <a:spcAft>
                  <a:spcPts val="1400"/>
                </a:spcAft>
              </a:pPr>
              <a:r>
                <a:rPr lang="ja-JP" altLang="en-US" sz="1400" spc="50" dirty="0">
                  <a:latin typeface="+mn-ea"/>
                </a:rPr>
                <a:t>先ほどの電子レンジ。この野球場で起きている光景。</a:t>
              </a:r>
            </a:p>
            <a:p>
              <a:pPr algn="just">
                <a:lnSpc>
                  <a:spcPct val="130000"/>
                </a:lnSpc>
                <a:spcAft>
                  <a:spcPts val="1400"/>
                </a:spcAft>
              </a:pPr>
              <a:r>
                <a:rPr lang="ja-JP" altLang="en-US" sz="1400" spc="50" dirty="0">
                  <a:latin typeface="+mn-ea"/>
                </a:rPr>
                <a:t>こういった現象を</a:t>
              </a:r>
              <a:r>
                <a:rPr lang="en-US" altLang="ja-JP" sz="1400" spc="50" dirty="0">
                  <a:latin typeface="+mn-ea"/>
                </a:rPr>
                <a:t>…</a:t>
              </a:r>
            </a:p>
          </p:txBody>
        </p:sp>
        <p:sp>
          <p:nvSpPr>
            <p:cNvPr id="5" name="矢印: 五方向 4">
              <a:extLst>
                <a:ext uri="{FF2B5EF4-FFF2-40B4-BE49-F238E27FC236}">
                  <a16:creationId xmlns:a16="http://schemas.microsoft.com/office/drawing/2014/main" id="{40DBF9CD-24EC-2E1E-E055-F58AE00910C5}"/>
                </a:ext>
              </a:extLst>
            </p:cNvPr>
            <p:cNvSpPr/>
            <p:nvPr/>
          </p:nvSpPr>
          <p:spPr>
            <a:xfrm>
              <a:off x="6377670" y="3976637"/>
              <a:ext cx="2379220" cy="241980"/>
            </a:xfrm>
            <a:prstGeom prst="homePlat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144000" tIns="36000" rIns="72000" bIns="36000" rtlCol="0" anchor="ctr">
              <a:spAutoFit/>
            </a:bodyPr>
            <a:lstStyle/>
            <a:p>
              <a:r>
                <a:rPr kumimoji="1" lang="ja-JP" altLang="en-US" sz="1100" dirty="0">
                  <a:latin typeface="+mj-ea"/>
                  <a:ea typeface="+mj-ea"/>
                </a:rPr>
                <a:t>クリック（次のスライドへ進む）</a:t>
              </a:r>
            </a:p>
          </p:txBody>
        </p:sp>
      </p:grpSp>
      <p:pic>
        <p:nvPicPr>
          <p:cNvPr id="147" name="図 146" descr="ダイアグラム&#10;&#10;自動的に生成された説明">
            <a:extLst>
              <a:ext uri="{FF2B5EF4-FFF2-40B4-BE49-F238E27FC236}">
                <a16:creationId xmlns:a16="http://schemas.microsoft.com/office/drawing/2014/main" id="{B132F854-2BC9-0B0E-1732-084C2793AC6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4000" y="1599750"/>
            <a:ext cx="3456000" cy="1944000"/>
          </a:xfrm>
          <a:prstGeom prst="rect">
            <a:avLst/>
          </a:prstGeom>
        </p:spPr>
      </p:pic>
      <p:sp>
        <p:nvSpPr>
          <p:cNvPr id="4" name="フッター プレースホルダー 3">
            <a:extLst>
              <a:ext uri="{FF2B5EF4-FFF2-40B4-BE49-F238E27FC236}">
                <a16:creationId xmlns:a16="http://schemas.microsoft.com/office/drawing/2014/main" id="{CF4EC06B-DF19-AB13-7BA4-30B7DA4E0ADE}"/>
              </a:ext>
            </a:extLst>
          </p:cNvPr>
          <p:cNvSpPr>
            <a:spLocks noGrp="1"/>
          </p:cNvSpPr>
          <p:nvPr>
            <p:ph type="ftr" sz="quarter" idx="10"/>
          </p:nvPr>
        </p:nvSpPr>
        <p:spPr/>
        <p:txBody>
          <a:bodyPr/>
          <a:lstStyle/>
          <a:p>
            <a:pPr algn="r"/>
            <a:r>
              <a:rPr lang="ja-JP" altLang="en-US"/>
              <a:t>講師用ガイドライン</a:t>
            </a:r>
            <a:endParaRPr lang="ja-JP" altLang="en-US" dirty="0"/>
          </a:p>
        </p:txBody>
      </p:sp>
    </p:spTree>
    <p:extLst>
      <p:ext uri="{BB962C8B-B14F-4D97-AF65-F5344CB8AC3E}">
        <p14:creationId xmlns:p14="http://schemas.microsoft.com/office/powerpoint/2010/main" val="15185093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1EA04B-37F5-4B90-DD8D-1D1374CD7883}"/>
            </a:ext>
          </a:extLst>
        </p:cNvPr>
        <p:cNvGrpSpPr/>
        <p:nvPr/>
      </p:nvGrpSpPr>
      <p:grpSpPr>
        <a:xfrm>
          <a:off x="0" y="0"/>
          <a:ext cx="0" cy="0"/>
          <a:chOff x="0" y="0"/>
          <a:chExt cx="0" cy="0"/>
        </a:xfrm>
      </p:grpSpPr>
      <p:sp>
        <p:nvSpPr>
          <p:cNvPr id="11" name="スライド番号プレースホルダー 10">
            <a:extLst>
              <a:ext uri="{FF2B5EF4-FFF2-40B4-BE49-F238E27FC236}">
                <a16:creationId xmlns:a16="http://schemas.microsoft.com/office/drawing/2014/main" id="{E37C42ED-94D8-C1F1-717D-0F196A74A7B3}"/>
              </a:ext>
            </a:extLst>
          </p:cNvPr>
          <p:cNvSpPr>
            <a:spLocks noGrp="1"/>
          </p:cNvSpPr>
          <p:nvPr>
            <p:ph type="sldNum" sz="quarter" idx="11"/>
          </p:nvPr>
        </p:nvSpPr>
        <p:spPr>
          <a:xfrm>
            <a:off x="8838765" y="4901189"/>
            <a:ext cx="193964" cy="169277"/>
          </a:xfrm>
        </p:spPr>
        <p:txBody>
          <a:bodyPr/>
          <a:lstStyle/>
          <a:p>
            <a:fld id="{75EEF097-E23E-44DF-B033-E758A731DE21}" type="slidenum">
              <a:rPr lang="ja-JP" altLang="en-US" smtClean="0"/>
              <a:pPr/>
              <a:t>23</a:t>
            </a:fld>
            <a:endParaRPr lang="ja-JP" altLang="en-US" dirty="0"/>
          </a:p>
        </p:txBody>
      </p:sp>
      <p:sp>
        <p:nvSpPr>
          <p:cNvPr id="12" name="フリーフォーム: 図形 11">
            <a:extLst>
              <a:ext uri="{FF2B5EF4-FFF2-40B4-BE49-F238E27FC236}">
                <a16:creationId xmlns:a16="http://schemas.microsoft.com/office/drawing/2014/main" id="{9851A21F-7EB8-EDC4-77B5-694EF785A53F}"/>
              </a:ext>
            </a:extLst>
          </p:cNvPr>
          <p:cNvSpPr/>
          <p:nvPr/>
        </p:nvSpPr>
        <p:spPr>
          <a:xfrm>
            <a:off x="-1" y="0"/>
            <a:ext cx="861345" cy="870596"/>
          </a:xfrm>
          <a:custGeom>
            <a:avLst/>
            <a:gdLst>
              <a:gd name="connsiteX0" fmla="*/ 0 w 731331"/>
              <a:gd name="connsiteY0" fmla="*/ 0 h 739186"/>
              <a:gd name="connsiteX1" fmla="*/ 145600 w 731331"/>
              <a:gd name="connsiteY1" fmla="*/ 0 h 739186"/>
              <a:gd name="connsiteX2" fmla="*/ 336382 w 731331"/>
              <a:gd name="connsiteY2" fmla="*/ 0 h 739186"/>
              <a:gd name="connsiteX3" fmla="*/ 731331 w 731331"/>
              <a:gd name="connsiteY3" fmla="*/ 0 h 739186"/>
              <a:gd name="connsiteX4" fmla="*/ 0 w 731331"/>
              <a:gd name="connsiteY4" fmla="*/ 739186 h 739186"/>
              <a:gd name="connsiteX5" fmla="*/ 0 w 731331"/>
              <a:gd name="connsiteY5" fmla="*/ 336382 h 739186"/>
              <a:gd name="connsiteX6" fmla="*/ 0 w 731331"/>
              <a:gd name="connsiteY6" fmla="*/ 145599 h 7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331" h="739186">
                <a:moveTo>
                  <a:pt x="0" y="0"/>
                </a:moveTo>
                <a:lnTo>
                  <a:pt x="145600" y="0"/>
                </a:lnTo>
                <a:lnTo>
                  <a:pt x="336382" y="0"/>
                </a:lnTo>
                <a:lnTo>
                  <a:pt x="731331" y="0"/>
                </a:lnTo>
                <a:lnTo>
                  <a:pt x="0" y="739186"/>
                </a:lnTo>
                <a:lnTo>
                  <a:pt x="0" y="336382"/>
                </a:lnTo>
                <a:lnTo>
                  <a:pt x="0" y="145599"/>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324000" bIns="324000" rtlCol="0" anchor="ctr">
            <a:noAutofit/>
          </a:bodyPr>
          <a:lstStyle/>
          <a:p>
            <a:pPr algn="ctr"/>
            <a:r>
              <a:rPr kumimoji="1" lang="en-US" altLang="ja-JP" sz="2400" b="1" dirty="0"/>
              <a:t>18</a:t>
            </a:r>
            <a:endParaRPr kumimoji="1" lang="ja-JP" altLang="en-US" sz="2400" b="1" dirty="0"/>
          </a:p>
        </p:txBody>
      </p:sp>
      <p:grpSp>
        <p:nvGrpSpPr>
          <p:cNvPr id="2" name="グループ化 1">
            <a:extLst>
              <a:ext uri="{FF2B5EF4-FFF2-40B4-BE49-F238E27FC236}">
                <a16:creationId xmlns:a16="http://schemas.microsoft.com/office/drawing/2014/main" id="{4F486E9A-7651-9972-E4B0-F043BCEA69BB}"/>
              </a:ext>
            </a:extLst>
          </p:cNvPr>
          <p:cNvGrpSpPr/>
          <p:nvPr/>
        </p:nvGrpSpPr>
        <p:grpSpPr>
          <a:xfrm>
            <a:off x="4106587" y="509533"/>
            <a:ext cx="4650303" cy="4124435"/>
            <a:chOff x="4106587" y="94182"/>
            <a:chExt cx="4650303" cy="4124435"/>
          </a:xfrm>
        </p:grpSpPr>
        <p:sp>
          <p:nvSpPr>
            <p:cNvPr id="3" name="テキスト ボックス 2">
              <a:extLst>
                <a:ext uri="{FF2B5EF4-FFF2-40B4-BE49-F238E27FC236}">
                  <a16:creationId xmlns:a16="http://schemas.microsoft.com/office/drawing/2014/main" id="{A1776ABC-BB32-EFF4-B35D-BB2257FE75BC}"/>
                </a:ext>
              </a:extLst>
            </p:cNvPr>
            <p:cNvSpPr txBox="1"/>
            <p:nvPr/>
          </p:nvSpPr>
          <p:spPr>
            <a:xfrm>
              <a:off x="4106587" y="94182"/>
              <a:ext cx="4650303" cy="3676840"/>
            </a:xfrm>
            <a:prstGeom prst="rect">
              <a:avLst/>
            </a:prstGeom>
            <a:noFill/>
          </p:spPr>
          <p:txBody>
            <a:bodyPr wrap="square" lIns="0" tIns="0" rIns="0" bIns="0" anchor="b">
              <a:spAutoFit/>
            </a:bodyPr>
            <a:lstStyle/>
            <a:p>
              <a:pPr algn="just">
                <a:lnSpc>
                  <a:spcPct val="130000"/>
                </a:lnSpc>
                <a:spcAft>
                  <a:spcPts val="1400"/>
                </a:spcAft>
              </a:pPr>
              <a:r>
                <a:rPr lang="ja-JP" altLang="en-US" sz="1400" spc="50" dirty="0">
                  <a:latin typeface="+mj-ea"/>
                  <a:ea typeface="+mj-ea"/>
                </a:rPr>
                <a:t>「認知バイアス」</a:t>
              </a:r>
              <a:r>
                <a:rPr lang="ja-JP" altLang="en-US" sz="1400" spc="50" dirty="0">
                  <a:latin typeface="+mn-ea"/>
                </a:rPr>
                <a:t>といいます。</a:t>
              </a:r>
            </a:p>
            <a:p>
              <a:pPr algn="just">
                <a:lnSpc>
                  <a:spcPct val="130000"/>
                </a:lnSpc>
                <a:spcAft>
                  <a:spcPts val="1400"/>
                </a:spcAft>
              </a:pPr>
              <a:r>
                <a:rPr lang="ja-JP" altLang="en-US" sz="1400" spc="50" dirty="0">
                  <a:latin typeface="+mn-ea"/>
                </a:rPr>
                <a:t>私たちは、自分の願望や過去の経験、思い込み、周りの環境からの影響を受けて、無意識のうちに全く合理的ではない行動、偏った判断をしてしまうことがあるのです。</a:t>
              </a:r>
            </a:p>
            <a:p>
              <a:pPr algn="just">
                <a:lnSpc>
                  <a:spcPct val="130000"/>
                </a:lnSpc>
                <a:spcAft>
                  <a:spcPts val="1400"/>
                </a:spcAft>
              </a:pPr>
              <a:r>
                <a:rPr lang="ja-JP" altLang="en-US" sz="1400" spc="50" dirty="0">
                  <a:latin typeface="+mn-ea"/>
                </a:rPr>
                <a:t>同じ値段の同じ電子レンジなら、どっちを選んでも一緒だし、同じ打球を見ているのだから、攻撃側と守備側での反応も同じはずです。</a:t>
              </a:r>
            </a:p>
            <a:p>
              <a:pPr algn="just">
                <a:lnSpc>
                  <a:spcPct val="130000"/>
                </a:lnSpc>
                <a:spcAft>
                  <a:spcPts val="1400"/>
                </a:spcAft>
              </a:pPr>
              <a:r>
                <a:rPr lang="ja-JP" altLang="en-US" sz="1400" spc="50" dirty="0">
                  <a:latin typeface="+mn-ea"/>
                </a:rPr>
                <a:t>でもそうならないのは、認知バイアスの仕業なんですね。</a:t>
              </a:r>
            </a:p>
            <a:p>
              <a:pPr algn="just">
                <a:lnSpc>
                  <a:spcPct val="130000"/>
                </a:lnSpc>
                <a:spcAft>
                  <a:spcPts val="1400"/>
                </a:spcAft>
              </a:pPr>
              <a:r>
                <a:rPr lang="ja-JP" altLang="en-US" sz="1400" spc="50" dirty="0">
                  <a:latin typeface="+mn-ea"/>
                </a:rPr>
                <a:t>この現象は、私たちの生活の様々な場面で起きています。</a:t>
              </a:r>
            </a:p>
            <a:p>
              <a:pPr algn="just">
                <a:lnSpc>
                  <a:spcPct val="130000"/>
                </a:lnSpc>
                <a:spcAft>
                  <a:spcPts val="1400"/>
                </a:spcAft>
              </a:pPr>
              <a:r>
                <a:rPr lang="ja-JP" altLang="en-US" sz="1400" spc="50" dirty="0">
                  <a:latin typeface="+mn-ea"/>
                </a:rPr>
                <a:t>そして、この現象を別の言葉で表現すると</a:t>
              </a:r>
              <a:r>
                <a:rPr lang="en-US" altLang="ja-JP" sz="1400" spc="50" dirty="0">
                  <a:latin typeface="+mn-ea"/>
                </a:rPr>
                <a:t>…</a:t>
              </a:r>
              <a:endParaRPr lang="ja-JP" altLang="en-US" sz="1400" spc="50" dirty="0">
                <a:latin typeface="+mn-ea"/>
              </a:endParaRPr>
            </a:p>
          </p:txBody>
        </p:sp>
        <p:sp>
          <p:nvSpPr>
            <p:cNvPr id="5" name="矢印: 五方向 4">
              <a:extLst>
                <a:ext uri="{FF2B5EF4-FFF2-40B4-BE49-F238E27FC236}">
                  <a16:creationId xmlns:a16="http://schemas.microsoft.com/office/drawing/2014/main" id="{EC2D0494-018E-07EF-3D6F-6355961ACD0E}"/>
                </a:ext>
              </a:extLst>
            </p:cNvPr>
            <p:cNvSpPr/>
            <p:nvPr/>
          </p:nvSpPr>
          <p:spPr>
            <a:xfrm>
              <a:off x="6377670" y="3976637"/>
              <a:ext cx="2379220" cy="241980"/>
            </a:xfrm>
            <a:prstGeom prst="homePlat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144000" tIns="36000" rIns="72000" bIns="36000" rtlCol="0" anchor="ctr">
              <a:spAutoFit/>
            </a:bodyPr>
            <a:lstStyle/>
            <a:p>
              <a:r>
                <a:rPr kumimoji="1" lang="ja-JP" altLang="en-US" sz="1100" dirty="0">
                  <a:latin typeface="+mj-ea"/>
                  <a:ea typeface="+mj-ea"/>
                </a:rPr>
                <a:t>クリック（次のスライドへ進む）</a:t>
              </a:r>
            </a:p>
          </p:txBody>
        </p:sp>
      </p:grpSp>
      <p:pic>
        <p:nvPicPr>
          <p:cNvPr id="148" name="図 147" descr="グラフィカル ユーザー インターフェイス, アプリケーション&#10;&#10;自動的に生成された説明">
            <a:extLst>
              <a:ext uri="{FF2B5EF4-FFF2-40B4-BE49-F238E27FC236}">
                <a16:creationId xmlns:a16="http://schemas.microsoft.com/office/drawing/2014/main" id="{F7B823DF-AA39-3B71-2B61-6DC4156EFA1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4000" y="1599750"/>
            <a:ext cx="3456000" cy="1944000"/>
          </a:xfrm>
          <a:prstGeom prst="rect">
            <a:avLst/>
          </a:prstGeom>
        </p:spPr>
      </p:pic>
      <p:sp>
        <p:nvSpPr>
          <p:cNvPr id="4" name="フッター プレースホルダー 3">
            <a:extLst>
              <a:ext uri="{FF2B5EF4-FFF2-40B4-BE49-F238E27FC236}">
                <a16:creationId xmlns:a16="http://schemas.microsoft.com/office/drawing/2014/main" id="{4279FA15-45C4-7532-C843-18968FD6CD2C}"/>
              </a:ext>
            </a:extLst>
          </p:cNvPr>
          <p:cNvSpPr>
            <a:spLocks noGrp="1"/>
          </p:cNvSpPr>
          <p:nvPr>
            <p:ph type="ftr" sz="quarter" idx="10"/>
          </p:nvPr>
        </p:nvSpPr>
        <p:spPr/>
        <p:txBody>
          <a:bodyPr/>
          <a:lstStyle/>
          <a:p>
            <a:pPr algn="r"/>
            <a:r>
              <a:rPr lang="ja-JP" altLang="en-US"/>
              <a:t>講師用ガイドライン</a:t>
            </a:r>
            <a:endParaRPr lang="ja-JP" altLang="en-US" dirty="0"/>
          </a:p>
        </p:txBody>
      </p:sp>
    </p:spTree>
    <p:extLst>
      <p:ext uri="{BB962C8B-B14F-4D97-AF65-F5344CB8AC3E}">
        <p14:creationId xmlns:p14="http://schemas.microsoft.com/office/powerpoint/2010/main" val="3616041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ABA7E3-C3C0-0178-469D-003396488A14}"/>
            </a:ext>
          </a:extLst>
        </p:cNvPr>
        <p:cNvGrpSpPr/>
        <p:nvPr/>
      </p:nvGrpSpPr>
      <p:grpSpPr>
        <a:xfrm>
          <a:off x="0" y="0"/>
          <a:ext cx="0" cy="0"/>
          <a:chOff x="0" y="0"/>
          <a:chExt cx="0" cy="0"/>
        </a:xfrm>
      </p:grpSpPr>
      <p:sp>
        <p:nvSpPr>
          <p:cNvPr id="11" name="スライド番号プレースホルダー 10">
            <a:extLst>
              <a:ext uri="{FF2B5EF4-FFF2-40B4-BE49-F238E27FC236}">
                <a16:creationId xmlns:a16="http://schemas.microsoft.com/office/drawing/2014/main" id="{F52190D1-8BDF-4508-0D37-E08978A03540}"/>
              </a:ext>
            </a:extLst>
          </p:cNvPr>
          <p:cNvSpPr>
            <a:spLocks noGrp="1"/>
          </p:cNvSpPr>
          <p:nvPr>
            <p:ph type="sldNum" sz="quarter" idx="11"/>
          </p:nvPr>
        </p:nvSpPr>
        <p:spPr>
          <a:xfrm>
            <a:off x="8838765" y="4901189"/>
            <a:ext cx="193964" cy="169277"/>
          </a:xfrm>
        </p:spPr>
        <p:txBody>
          <a:bodyPr/>
          <a:lstStyle/>
          <a:p>
            <a:fld id="{75EEF097-E23E-44DF-B033-E758A731DE21}" type="slidenum">
              <a:rPr lang="ja-JP" altLang="en-US" smtClean="0"/>
              <a:pPr/>
              <a:t>24</a:t>
            </a:fld>
            <a:endParaRPr lang="ja-JP" altLang="en-US" dirty="0"/>
          </a:p>
        </p:txBody>
      </p:sp>
      <p:sp>
        <p:nvSpPr>
          <p:cNvPr id="12" name="フリーフォーム: 図形 11">
            <a:extLst>
              <a:ext uri="{FF2B5EF4-FFF2-40B4-BE49-F238E27FC236}">
                <a16:creationId xmlns:a16="http://schemas.microsoft.com/office/drawing/2014/main" id="{236F3BE3-AEBD-A853-AD38-729E2F2637F6}"/>
              </a:ext>
            </a:extLst>
          </p:cNvPr>
          <p:cNvSpPr/>
          <p:nvPr/>
        </p:nvSpPr>
        <p:spPr>
          <a:xfrm>
            <a:off x="-1" y="0"/>
            <a:ext cx="861345" cy="870596"/>
          </a:xfrm>
          <a:custGeom>
            <a:avLst/>
            <a:gdLst>
              <a:gd name="connsiteX0" fmla="*/ 0 w 731331"/>
              <a:gd name="connsiteY0" fmla="*/ 0 h 739186"/>
              <a:gd name="connsiteX1" fmla="*/ 145600 w 731331"/>
              <a:gd name="connsiteY1" fmla="*/ 0 h 739186"/>
              <a:gd name="connsiteX2" fmla="*/ 336382 w 731331"/>
              <a:gd name="connsiteY2" fmla="*/ 0 h 739186"/>
              <a:gd name="connsiteX3" fmla="*/ 731331 w 731331"/>
              <a:gd name="connsiteY3" fmla="*/ 0 h 739186"/>
              <a:gd name="connsiteX4" fmla="*/ 0 w 731331"/>
              <a:gd name="connsiteY4" fmla="*/ 739186 h 739186"/>
              <a:gd name="connsiteX5" fmla="*/ 0 w 731331"/>
              <a:gd name="connsiteY5" fmla="*/ 336382 h 739186"/>
              <a:gd name="connsiteX6" fmla="*/ 0 w 731331"/>
              <a:gd name="connsiteY6" fmla="*/ 145599 h 7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331" h="739186">
                <a:moveTo>
                  <a:pt x="0" y="0"/>
                </a:moveTo>
                <a:lnTo>
                  <a:pt x="145600" y="0"/>
                </a:lnTo>
                <a:lnTo>
                  <a:pt x="336382" y="0"/>
                </a:lnTo>
                <a:lnTo>
                  <a:pt x="731331" y="0"/>
                </a:lnTo>
                <a:lnTo>
                  <a:pt x="0" y="739186"/>
                </a:lnTo>
                <a:lnTo>
                  <a:pt x="0" y="336382"/>
                </a:lnTo>
                <a:lnTo>
                  <a:pt x="0" y="145599"/>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324000" bIns="324000" rtlCol="0" anchor="ctr">
            <a:noAutofit/>
          </a:bodyPr>
          <a:lstStyle/>
          <a:p>
            <a:pPr algn="ctr"/>
            <a:r>
              <a:rPr kumimoji="1" lang="en-US" altLang="ja-JP" sz="2400" b="1" dirty="0"/>
              <a:t>19</a:t>
            </a:r>
            <a:endParaRPr kumimoji="1" lang="ja-JP" altLang="en-US" sz="2400" b="1" dirty="0"/>
          </a:p>
        </p:txBody>
      </p:sp>
      <p:grpSp>
        <p:nvGrpSpPr>
          <p:cNvPr id="2" name="グループ化 1">
            <a:extLst>
              <a:ext uri="{FF2B5EF4-FFF2-40B4-BE49-F238E27FC236}">
                <a16:creationId xmlns:a16="http://schemas.microsoft.com/office/drawing/2014/main" id="{1CDEF820-C5B1-BB9E-5FBD-52992F2F09A0}"/>
              </a:ext>
            </a:extLst>
          </p:cNvPr>
          <p:cNvGrpSpPr/>
          <p:nvPr/>
        </p:nvGrpSpPr>
        <p:grpSpPr>
          <a:xfrm>
            <a:off x="4106587" y="453253"/>
            <a:ext cx="4650303" cy="4236994"/>
            <a:chOff x="4106587" y="-465972"/>
            <a:chExt cx="4650303" cy="4236994"/>
          </a:xfrm>
        </p:grpSpPr>
        <p:sp>
          <p:nvSpPr>
            <p:cNvPr id="3" name="テキスト ボックス 2">
              <a:extLst>
                <a:ext uri="{FF2B5EF4-FFF2-40B4-BE49-F238E27FC236}">
                  <a16:creationId xmlns:a16="http://schemas.microsoft.com/office/drawing/2014/main" id="{A6F0E387-3522-1D6C-3F39-1DA6AC5F9D27}"/>
                </a:ext>
              </a:extLst>
            </p:cNvPr>
            <p:cNvSpPr txBox="1"/>
            <p:nvPr/>
          </p:nvSpPr>
          <p:spPr>
            <a:xfrm>
              <a:off x="4106587" y="-465972"/>
              <a:ext cx="4650303" cy="4236994"/>
            </a:xfrm>
            <a:prstGeom prst="rect">
              <a:avLst/>
            </a:prstGeom>
            <a:noFill/>
          </p:spPr>
          <p:txBody>
            <a:bodyPr wrap="square" lIns="0" tIns="0" rIns="0" bIns="0" anchor="b">
              <a:spAutoFit/>
            </a:bodyPr>
            <a:lstStyle/>
            <a:p>
              <a:pPr algn="just">
                <a:lnSpc>
                  <a:spcPct val="130000"/>
                </a:lnSpc>
                <a:spcAft>
                  <a:spcPts val="1400"/>
                </a:spcAft>
              </a:pPr>
              <a:r>
                <a:rPr lang="ja-JP" altLang="en-US" sz="1400" spc="50" dirty="0">
                  <a:latin typeface="+mj-ea"/>
                  <a:ea typeface="+mj-ea"/>
                </a:rPr>
                <a:t>人は「信じたいもの」を信じる。</a:t>
              </a:r>
            </a:p>
            <a:p>
              <a:pPr algn="just">
                <a:lnSpc>
                  <a:spcPct val="130000"/>
                </a:lnSpc>
                <a:spcAft>
                  <a:spcPts val="1400"/>
                </a:spcAft>
              </a:pPr>
              <a:r>
                <a:rPr lang="ja-JP" altLang="en-US" sz="1400" spc="50" dirty="0">
                  <a:latin typeface="+mn-ea"/>
                </a:rPr>
                <a:t>私たちは、いろいろな情報をもとに合理的な判断をしている、と思いたいのですが、実は「そうだったらいいな」という感情、信じたいという気持ちにかなり支配されています。</a:t>
              </a:r>
            </a:p>
            <a:p>
              <a:pPr algn="just">
                <a:lnSpc>
                  <a:spcPct val="130000"/>
                </a:lnSpc>
                <a:spcAft>
                  <a:spcPts val="1400"/>
                </a:spcAft>
              </a:pPr>
              <a:r>
                <a:rPr lang="ja-JP" altLang="en-US" sz="1400" spc="50" dirty="0">
                  <a:latin typeface="+mn-ea"/>
                </a:rPr>
                <a:t>だから、何かを選ぶ、判断する時、無意識のうちに自分の願望が組み込まれた行動をしてしまうのです。</a:t>
              </a:r>
            </a:p>
            <a:p>
              <a:pPr algn="just">
                <a:lnSpc>
                  <a:spcPct val="130000"/>
                </a:lnSpc>
                <a:spcAft>
                  <a:spcPts val="1400"/>
                </a:spcAft>
              </a:pPr>
              <a:r>
                <a:rPr lang="ja-JP" altLang="en-US" sz="1400" spc="50" dirty="0">
                  <a:latin typeface="+mn-ea"/>
                </a:rPr>
                <a:t>ではその理屈を今日のテーマである情報の世界に置き換えてみましょう。</a:t>
              </a:r>
            </a:p>
            <a:p>
              <a:pPr algn="just">
                <a:lnSpc>
                  <a:spcPct val="130000"/>
                </a:lnSpc>
                <a:spcAft>
                  <a:spcPts val="1400"/>
                </a:spcAft>
              </a:pPr>
              <a:r>
                <a:rPr lang="ja-JP" altLang="en-US" sz="1400" spc="50" dirty="0">
                  <a:latin typeface="+mn-ea"/>
                </a:rPr>
                <a:t>私たちが信じたいと思う情報って、どんなものでしょうか？</a:t>
              </a:r>
            </a:p>
            <a:p>
              <a:pPr algn="just">
                <a:lnSpc>
                  <a:spcPct val="130000"/>
                </a:lnSpc>
                <a:spcAft>
                  <a:spcPts val="1400"/>
                </a:spcAft>
              </a:pPr>
              <a:r>
                <a:rPr lang="ja-JP" altLang="en-US" sz="1400" spc="50" dirty="0">
                  <a:latin typeface="+mn-ea"/>
                </a:rPr>
                <a:t>例えば</a:t>
              </a:r>
              <a:r>
                <a:rPr lang="en-US" altLang="ja-JP" sz="1400" spc="50" dirty="0">
                  <a:latin typeface="+mn-ea"/>
                </a:rPr>
                <a:t>…</a:t>
              </a:r>
              <a:endParaRPr lang="ja-JP" altLang="en-US" sz="1400" spc="50" dirty="0">
                <a:latin typeface="+mn-ea"/>
              </a:endParaRPr>
            </a:p>
          </p:txBody>
        </p:sp>
        <p:sp>
          <p:nvSpPr>
            <p:cNvPr id="5" name="矢印: 五方向 4">
              <a:extLst>
                <a:ext uri="{FF2B5EF4-FFF2-40B4-BE49-F238E27FC236}">
                  <a16:creationId xmlns:a16="http://schemas.microsoft.com/office/drawing/2014/main" id="{329A01E5-789E-B879-884D-1C77D1B7876E}"/>
                </a:ext>
              </a:extLst>
            </p:cNvPr>
            <p:cNvSpPr/>
            <p:nvPr/>
          </p:nvSpPr>
          <p:spPr>
            <a:xfrm>
              <a:off x="6377670" y="3529042"/>
              <a:ext cx="2379220" cy="241980"/>
            </a:xfrm>
            <a:prstGeom prst="homePlat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144000" tIns="36000" rIns="72000" bIns="36000" rtlCol="0" anchor="ctr">
              <a:spAutoFit/>
            </a:bodyPr>
            <a:lstStyle/>
            <a:p>
              <a:r>
                <a:rPr kumimoji="1" lang="ja-JP" altLang="en-US" sz="1100" dirty="0">
                  <a:latin typeface="+mj-ea"/>
                  <a:ea typeface="+mj-ea"/>
                </a:rPr>
                <a:t>クリック（次のスライドへ進む）</a:t>
              </a:r>
            </a:p>
          </p:txBody>
        </p:sp>
      </p:grpSp>
      <p:pic>
        <p:nvPicPr>
          <p:cNvPr id="149" name="図 148" descr="ダイアグラム&#10;&#10;自動的に生成された説明">
            <a:extLst>
              <a:ext uri="{FF2B5EF4-FFF2-40B4-BE49-F238E27FC236}">
                <a16:creationId xmlns:a16="http://schemas.microsoft.com/office/drawing/2014/main" id="{8DD772A4-E70E-D45D-97CA-C593F477E3F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4000" y="1599750"/>
            <a:ext cx="3456000" cy="1944000"/>
          </a:xfrm>
          <a:prstGeom prst="rect">
            <a:avLst/>
          </a:prstGeom>
        </p:spPr>
      </p:pic>
      <p:sp>
        <p:nvSpPr>
          <p:cNvPr id="4" name="フッター プレースホルダー 3">
            <a:extLst>
              <a:ext uri="{FF2B5EF4-FFF2-40B4-BE49-F238E27FC236}">
                <a16:creationId xmlns:a16="http://schemas.microsoft.com/office/drawing/2014/main" id="{FC33B8E9-6BD2-021D-006B-E8135FBF0590}"/>
              </a:ext>
            </a:extLst>
          </p:cNvPr>
          <p:cNvSpPr>
            <a:spLocks noGrp="1"/>
          </p:cNvSpPr>
          <p:nvPr>
            <p:ph type="ftr" sz="quarter" idx="10"/>
          </p:nvPr>
        </p:nvSpPr>
        <p:spPr/>
        <p:txBody>
          <a:bodyPr/>
          <a:lstStyle/>
          <a:p>
            <a:pPr algn="r"/>
            <a:r>
              <a:rPr lang="ja-JP" altLang="en-US"/>
              <a:t>講師用ガイドライン</a:t>
            </a:r>
            <a:endParaRPr lang="ja-JP" altLang="en-US" dirty="0"/>
          </a:p>
        </p:txBody>
      </p:sp>
    </p:spTree>
    <p:extLst>
      <p:ext uri="{BB962C8B-B14F-4D97-AF65-F5344CB8AC3E}">
        <p14:creationId xmlns:p14="http://schemas.microsoft.com/office/powerpoint/2010/main" val="29161847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586659-C696-458A-00F0-DF0CF8C05C50}"/>
            </a:ext>
          </a:extLst>
        </p:cNvPr>
        <p:cNvGrpSpPr/>
        <p:nvPr/>
      </p:nvGrpSpPr>
      <p:grpSpPr>
        <a:xfrm>
          <a:off x="0" y="0"/>
          <a:ext cx="0" cy="0"/>
          <a:chOff x="0" y="0"/>
          <a:chExt cx="0" cy="0"/>
        </a:xfrm>
      </p:grpSpPr>
      <p:sp>
        <p:nvSpPr>
          <p:cNvPr id="11" name="スライド番号プレースホルダー 10">
            <a:extLst>
              <a:ext uri="{FF2B5EF4-FFF2-40B4-BE49-F238E27FC236}">
                <a16:creationId xmlns:a16="http://schemas.microsoft.com/office/drawing/2014/main" id="{1A16054D-54F9-9E22-D2A3-9B0EA8762958}"/>
              </a:ext>
            </a:extLst>
          </p:cNvPr>
          <p:cNvSpPr>
            <a:spLocks noGrp="1"/>
          </p:cNvSpPr>
          <p:nvPr>
            <p:ph type="sldNum" sz="quarter" idx="11"/>
          </p:nvPr>
        </p:nvSpPr>
        <p:spPr>
          <a:xfrm>
            <a:off x="8838765" y="4901189"/>
            <a:ext cx="193964" cy="169277"/>
          </a:xfrm>
        </p:spPr>
        <p:txBody>
          <a:bodyPr/>
          <a:lstStyle/>
          <a:p>
            <a:fld id="{75EEF097-E23E-44DF-B033-E758A731DE21}" type="slidenum">
              <a:rPr lang="ja-JP" altLang="en-US" smtClean="0"/>
              <a:pPr/>
              <a:t>25</a:t>
            </a:fld>
            <a:endParaRPr lang="ja-JP" altLang="en-US" dirty="0"/>
          </a:p>
        </p:txBody>
      </p:sp>
      <p:sp>
        <p:nvSpPr>
          <p:cNvPr id="12" name="フリーフォーム: 図形 11">
            <a:extLst>
              <a:ext uri="{FF2B5EF4-FFF2-40B4-BE49-F238E27FC236}">
                <a16:creationId xmlns:a16="http://schemas.microsoft.com/office/drawing/2014/main" id="{0751E639-37AA-E7A9-F4D4-530EC9D014AA}"/>
              </a:ext>
            </a:extLst>
          </p:cNvPr>
          <p:cNvSpPr/>
          <p:nvPr/>
        </p:nvSpPr>
        <p:spPr>
          <a:xfrm>
            <a:off x="-1" y="0"/>
            <a:ext cx="861345" cy="870596"/>
          </a:xfrm>
          <a:custGeom>
            <a:avLst/>
            <a:gdLst>
              <a:gd name="connsiteX0" fmla="*/ 0 w 731331"/>
              <a:gd name="connsiteY0" fmla="*/ 0 h 739186"/>
              <a:gd name="connsiteX1" fmla="*/ 145600 w 731331"/>
              <a:gd name="connsiteY1" fmla="*/ 0 h 739186"/>
              <a:gd name="connsiteX2" fmla="*/ 336382 w 731331"/>
              <a:gd name="connsiteY2" fmla="*/ 0 h 739186"/>
              <a:gd name="connsiteX3" fmla="*/ 731331 w 731331"/>
              <a:gd name="connsiteY3" fmla="*/ 0 h 739186"/>
              <a:gd name="connsiteX4" fmla="*/ 0 w 731331"/>
              <a:gd name="connsiteY4" fmla="*/ 739186 h 739186"/>
              <a:gd name="connsiteX5" fmla="*/ 0 w 731331"/>
              <a:gd name="connsiteY5" fmla="*/ 336382 h 739186"/>
              <a:gd name="connsiteX6" fmla="*/ 0 w 731331"/>
              <a:gd name="connsiteY6" fmla="*/ 145599 h 7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331" h="739186">
                <a:moveTo>
                  <a:pt x="0" y="0"/>
                </a:moveTo>
                <a:lnTo>
                  <a:pt x="145600" y="0"/>
                </a:lnTo>
                <a:lnTo>
                  <a:pt x="336382" y="0"/>
                </a:lnTo>
                <a:lnTo>
                  <a:pt x="731331" y="0"/>
                </a:lnTo>
                <a:lnTo>
                  <a:pt x="0" y="739186"/>
                </a:lnTo>
                <a:lnTo>
                  <a:pt x="0" y="336382"/>
                </a:lnTo>
                <a:lnTo>
                  <a:pt x="0" y="145599"/>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324000" bIns="324000" rtlCol="0" anchor="ctr">
            <a:noAutofit/>
          </a:bodyPr>
          <a:lstStyle/>
          <a:p>
            <a:pPr algn="ctr"/>
            <a:r>
              <a:rPr kumimoji="1" lang="en-US" altLang="ja-JP" sz="2400" b="1" dirty="0"/>
              <a:t>20</a:t>
            </a:r>
            <a:endParaRPr kumimoji="1" lang="ja-JP" altLang="en-US" sz="2400" b="1" dirty="0"/>
          </a:p>
        </p:txBody>
      </p:sp>
      <p:grpSp>
        <p:nvGrpSpPr>
          <p:cNvPr id="2" name="グループ化 1">
            <a:extLst>
              <a:ext uri="{FF2B5EF4-FFF2-40B4-BE49-F238E27FC236}">
                <a16:creationId xmlns:a16="http://schemas.microsoft.com/office/drawing/2014/main" id="{4F6F381D-06BE-7A3F-FFEE-7D28C3DF17B3}"/>
              </a:ext>
            </a:extLst>
          </p:cNvPr>
          <p:cNvGrpSpPr/>
          <p:nvPr/>
        </p:nvGrpSpPr>
        <p:grpSpPr>
          <a:xfrm>
            <a:off x="4106587" y="511800"/>
            <a:ext cx="4650303" cy="4119901"/>
            <a:chOff x="4106587" y="98716"/>
            <a:chExt cx="4650303" cy="4119901"/>
          </a:xfrm>
        </p:grpSpPr>
        <p:sp>
          <p:nvSpPr>
            <p:cNvPr id="3" name="テキスト ボックス 2">
              <a:extLst>
                <a:ext uri="{FF2B5EF4-FFF2-40B4-BE49-F238E27FC236}">
                  <a16:creationId xmlns:a16="http://schemas.microsoft.com/office/drawing/2014/main" id="{AE77D951-0F1B-7E94-A416-6B42F5572F91}"/>
                </a:ext>
              </a:extLst>
            </p:cNvPr>
            <p:cNvSpPr txBox="1"/>
            <p:nvPr/>
          </p:nvSpPr>
          <p:spPr>
            <a:xfrm>
              <a:off x="4106587" y="98716"/>
              <a:ext cx="4650303" cy="3877921"/>
            </a:xfrm>
            <a:prstGeom prst="rect">
              <a:avLst/>
            </a:prstGeom>
            <a:noFill/>
          </p:spPr>
          <p:txBody>
            <a:bodyPr wrap="square" lIns="0" tIns="0" rIns="0" bIns="0" anchor="b">
              <a:spAutoFit/>
            </a:bodyPr>
            <a:lstStyle/>
            <a:p>
              <a:pPr>
                <a:lnSpc>
                  <a:spcPct val="130000"/>
                </a:lnSpc>
                <a:spcAft>
                  <a:spcPts val="1400"/>
                </a:spcAft>
              </a:pPr>
              <a:r>
                <a:rPr lang="ja-JP" altLang="en-US" sz="1400" spc="50" dirty="0">
                  <a:latin typeface="+mn-ea"/>
                </a:rPr>
                <a:t>こういった</a:t>
              </a:r>
              <a:br>
                <a:rPr lang="ja-JP" altLang="en-US" sz="1400" spc="50" dirty="0">
                  <a:latin typeface="+mn-ea"/>
                </a:rPr>
              </a:br>
              <a:r>
                <a:rPr lang="ja-JP" altLang="en-US" sz="1400" spc="50" dirty="0">
                  <a:latin typeface="+mn-ea"/>
                </a:rPr>
                <a:t>「みんなに広めたい」</a:t>
              </a:r>
              <a:br>
                <a:rPr lang="ja-JP" altLang="en-US" sz="1400" spc="50" dirty="0">
                  <a:latin typeface="+mn-ea"/>
                </a:rPr>
              </a:br>
              <a:r>
                <a:rPr lang="ja-JP" altLang="en-US" sz="1400" spc="50" dirty="0">
                  <a:latin typeface="+mn-ea"/>
                </a:rPr>
                <a:t>「意外だ」</a:t>
              </a:r>
              <a:br>
                <a:rPr lang="ja-JP" altLang="en-US" sz="1400" spc="50" dirty="0">
                  <a:latin typeface="+mn-ea"/>
                </a:rPr>
              </a:br>
              <a:r>
                <a:rPr lang="ja-JP" altLang="en-US" sz="1400" spc="50" dirty="0">
                  <a:latin typeface="+mn-ea"/>
                </a:rPr>
                <a:t>「やっぱり正しい」</a:t>
              </a:r>
              <a:br>
                <a:rPr lang="ja-JP" altLang="en-US" sz="1400" spc="50" dirty="0">
                  <a:latin typeface="+mn-ea"/>
                </a:rPr>
              </a:br>
              <a:r>
                <a:rPr lang="ja-JP" altLang="en-US" sz="1400" spc="50" dirty="0">
                  <a:latin typeface="+mn-ea"/>
                </a:rPr>
                <a:t>みたいな情報って拡散させたくなりますよね。</a:t>
              </a:r>
            </a:p>
            <a:p>
              <a:pPr>
                <a:lnSpc>
                  <a:spcPct val="130000"/>
                </a:lnSpc>
                <a:spcAft>
                  <a:spcPts val="1400"/>
                </a:spcAft>
              </a:pPr>
              <a:r>
                <a:rPr lang="ja-JP" altLang="en-US" sz="1400" spc="50" dirty="0">
                  <a:latin typeface="+mn-ea"/>
                </a:rPr>
                <a:t>また、「本当なら大変だよこれ！」という情報も拡散させたくなるはず。</a:t>
              </a:r>
            </a:p>
            <a:p>
              <a:pPr>
                <a:lnSpc>
                  <a:spcPct val="130000"/>
                </a:lnSpc>
                <a:spcAft>
                  <a:spcPts val="1400"/>
                </a:spcAft>
              </a:pPr>
              <a:r>
                <a:rPr lang="ja-JP" altLang="en-US" sz="1400" spc="50" dirty="0">
                  <a:latin typeface="+mn-ea"/>
                </a:rPr>
                <a:t>人に言いたい、拡散させたいという動機は、その情報が本当だったらいいな、信じたいな、という感情を呼び起こしてしまうので、その結果、無意識のうちに、その情報を信じようとしてしまうのです。</a:t>
              </a:r>
            </a:p>
            <a:p>
              <a:pPr>
                <a:lnSpc>
                  <a:spcPct val="130000"/>
                </a:lnSpc>
                <a:spcAft>
                  <a:spcPts val="1400"/>
                </a:spcAft>
              </a:pPr>
              <a:r>
                <a:rPr lang="ja-JP" altLang="en-US" sz="1400" spc="50" dirty="0">
                  <a:latin typeface="+mn-ea"/>
                </a:rPr>
                <a:t>さらには</a:t>
              </a:r>
              <a:r>
                <a:rPr lang="en-US" altLang="ja-JP" sz="1400" spc="50" dirty="0">
                  <a:latin typeface="+mn-ea"/>
                </a:rPr>
                <a:t>…</a:t>
              </a:r>
              <a:endParaRPr lang="ja-JP" altLang="en-US" sz="1400" spc="50" dirty="0">
                <a:latin typeface="+mn-ea"/>
              </a:endParaRPr>
            </a:p>
          </p:txBody>
        </p:sp>
        <p:sp>
          <p:nvSpPr>
            <p:cNvPr id="5" name="矢印: 五方向 4">
              <a:extLst>
                <a:ext uri="{FF2B5EF4-FFF2-40B4-BE49-F238E27FC236}">
                  <a16:creationId xmlns:a16="http://schemas.microsoft.com/office/drawing/2014/main" id="{652B31EC-A4E0-9252-D7D5-8B6C1E44A31A}"/>
                </a:ext>
              </a:extLst>
            </p:cNvPr>
            <p:cNvSpPr/>
            <p:nvPr/>
          </p:nvSpPr>
          <p:spPr>
            <a:xfrm>
              <a:off x="6377670" y="3976637"/>
              <a:ext cx="2379220" cy="241980"/>
            </a:xfrm>
            <a:prstGeom prst="homePlat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144000" tIns="36000" rIns="72000" bIns="36000" rtlCol="0" anchor="ctr">
              <a:spAutoFit/>
            </a:bodyPr>
            <a:lstStyle/>
            <a:p>
              <a:r>
                <a:rPr kumimoji="1" lang="ja-JP" altLang="en-US" sz="1100" dirty="0">
                  <a:latin typeface="+mj-ea"/>
                  <a:ea typeface="+mj-ea"/>
                </a:rPr>
                <a:t>クリック（次のスライドへ進む）</a:t>
              </a:r>
            </a:p>
          </p:txBody>
        </p:sp>
      </p:grpSp>
      <p:pic>
        <p:nvPicPr>
          <p:cNvPr id="150" name="図 149" descr="テキスト が含まれている画像&#10;&#10;自動的に生成された説明">
            <a:extLst>
              <a:ext uri="{FF2B5EF4-FFF2-40B4-BE49-F238E27FC236}">
                <a16:creationId xmlns:a16="http://schemas.microsoft.com/office/drawing/2014/main" id="{108C2702-B544-A2D2-1675-DDE952A86FC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4000" y="1599750"/>
            <a:ext cx="3456000" cy="1944000"/>
          </a:xfrm>
          <a:prstGeom prst="rect">
            <a:avLst/>
          </a:prstGeom>
        </p:spPr>
      </p:pic>
      <p:sp>
        <p:nvSpPr>
          <p:cNvPr id="4" name="フッター プレースホルダー 3">
            <a:extLst>
              <a:ext uri="{FF2B5EF4-FFF2-40B4-BE49-F238E27FC236}">
                <a16:creationId xmlns:a16="http://schemas.microsoft.com/office/drawing/2014/main" id="{89CF0175-2F41-F6BF-CEFB-BADB34F8B8F6}"/>
              </a:ext>
            </a:extLst>
          </p:cNvPr>
          <p:cNvSpPr>
            <a:spLocks noGrp="1"/>
          </p:cNvSpPr>
          <p:nvPr>
            <p:ph type="ftr" sz="quarter" idx="10"/>
          </p:nvPr>
        </p:nvSpPr>
        <p:spPr/>
        <p:txBody>
          <a:bodyPr/>
          <a:lstStyle/>
          <a:p>
            <a:pPr algn="r"/>
            <a:r>
              <a:rPr lang="ja-JP" altLang="en-US"/>
              <a:t>講師用ガイドライン</a:t>
            </a:r>
            <a:endParaRPr lang="ja-JP" altLang="en-US" dirty="0"/>
          </a:p>
        </p:txBody>
      </p:sp>
    </p:spTree>
    <p:extLst>
      <p:ext uri="{BB962C8B-B14F-4D97-AF65-F5344CB8AC3E}">
        <p14:creationId xmlns:p14="http://schemas.microsoft.com/office/powerpoint/2010/main" val="9684387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40C297-87E2-5E8E-5086-09EE6F836FD1}"/>
            </a:ext>
          </a:extLst>
        </p:cNvPr>
        <p:cNvGrpSpPr/>
        <p:nvPr/>
      </p:nvGrpSpPr>
      <p:grpSpPr>
        <a:xfrm>
          <a:off x="0" y="0"/>
          <a:ext cx="0" cy="0"/>
          <a:chOff x="0" y="0"/>
          <a:chExt cx="0" cy="0"/>
        </a:xfrm>
      </p:grpSpPr>
      <p:sp>
        <p:nvSpPr>
          <p:cNvPr id="11" name="スライド番号プレースホルダー 10">
            <a:extLst>
              <a:ext uri="{FF2B5EF4-FFF2-40B4-BE49-F238E27FC236}">
                <a16:creationId xmlns:a16="http://schemas.microsoft.com/office/drawing/2014/main" id="{BDEE64A3-609C-F77A-6B75-020DC654F958}"/>
              </a:ext>
            </a:extLst>
          </p:cNvPr>
          <p:cNvSpPr>
            <a:spLocks noGrp="1"/>
          </p:cNvSpPr>
          <p:nvPr>
            <p:ph type="sldNum" sz="quarter" idx="11"/>
          </p:nvPr>
        </p:nvSpPr>
        <p:spPr>
          <a:xfrm>
            <a:off x="8838765" y="4901189"/>
            <a:ext cx="193964" cy="169277"/>
          </a:xfrm>
        </p:spPr>
        <p:txBody>
          <a:bodyPr/>
          <a:lstStyle/>
          <a:p>
            <a:fld id="{75EEF097-E23E-44DF-B033-E758A731DE21}" type="slidenum">
              <a:rPr lang="ja-JP" altLang="en-US" smtClean="0"/>
              <a:pPr/>
              <a:t>26</a:t>
            </a:fld>
            <a:endParaRPr lang="ja-JP" altLang="en-US" dirty="0"/>
          </a:p>
        </p:txBody>
      </p:sp>
      <p:sp>
        <p:nvSpPr>
          <p:cNvPr id="12" name="フリーフォーム: 図形 11">
            <a:extLst>
              <a:ext uri="{FF2B5EF4-FFF2-40B4-BE49-F238E27FC236}">
                <a16:creationId xmlns:a16="http://schemas.microsoft.com/office/drawing/2014/main" id="{14CCD2C7-A1E7-0A54-EE2B-2283218DE2C4}"/>
              </a:ext>
            </a:extLst>
          </p:cNvPr>
          <p:cNvSpPr/>
          <p:nvPr/>
        </p:nvSpPr>
        <p:spPr>
          <a:xfrm>
            <a:off x="-1" y="0"/>
            <a:ext cx="861345" cy="870596"/>
          </a:xfrm>
          <a:custGeom>
            <a:avLst/>
            <a:gdLst>
              <a:gd name="connsiteX0" fmla="*/ 0 w 731331"/>
              <a:gd name="connsiteY0" fmla="*/ 0 h 739186"/>
              <a:gd name="connsiteX1" fmla="*/ 145600 w 731331"/>
              <a:gd name="connsiteY1" fmla="*/ 0 h 739186"/>
              <a:gd name="connsiteX2" fmla="*/ 336382 w 731331"/>
              <a:gd name="connsiteY2" fmla="*/ 0 h 739186"/>
              <a:gd name="connsiteX3" fmla="*/ 731331 w 731331"/>
              <a:gd name="connsiteY3" fmla="*/ 0 h 739186"/>
              <a:gd name="connsiteX4" fmla="*/ 0 w 731331"/>
              <a:gd name="connsiteY4" fmla="*/ 739186 h 739186"/>
              <a:gd name="connsiteX5" fmla="*/ 0 w 731331"/>
              <a:gd name="connsiteY5" fmla="*/ 336382 h 739186"/>
              <a:gd name="connsiteX6" fmla="*/ 0 w 731331"/>
              <a:gd name="connsiteY6" fmla="*/ 145599 h 7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331" h="739186">
                <a:moveTo>
                  <a:pt x="0" y="0"/>
                </a:moveTo>
                <a:lnTo>
                  <a:pt x="145600" y="0"/>
                </a:lnTo>
                <a:lnTo>
                  <a:pt x="336382" y="0"/>
                </a:lnTo>
                <a:lnTo>
                  <a:pt x="731331" y="0"/>
                </a:lnTo>
                <a:lnTo>
                  <a:pt x="0" y="739186"/>
                </a:lnTo>
                <a:lnTo>
                  <a:pt x="0" y="336382"/>
                </a:lnTo>
                <a:lnTo>
                  <a:pt x="0" y="145599"/>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324000" bIns="324000" rtlCol="0" anchor="ctr">
            <a:noAutofit/>
          </a:bodyPr>
          <a:lstStyle/>
          <a:p>
            <a:pPr algn="ctr"/>
            <a:r>
              <a:rPr kumimoji="1" lang="en-US" altLang="ja-JP" sz="2400" b="1" dirty="0"/>
              <a:t>21</a:t>
            </a:r>
            <a:endParaRPr kumimoji="1" lang="ja-JP" altLang="en-US" sz="2400" b="1" dirty="0"/>
          </a:p>
        </p:txBody>
      </p:sp>
      <p:grpSp>
        <p:nvGrpSpPr>
          <p:cNvPr id="2" name="グループ化 1">
            <a:extLst>
              <a:ext uri="{FF2B5EF4-FFF2-40B4-BE49-F238E27FC236}">
                <a16:creationId xmlns:a16="http://schemas.microsoft.com/office/drawing/2014/main" id="{E578C93E-58D7-3246-404A-39DA6FD0ED7D}"/>
              </a:ext>
            </a:extLst>
          </p:cNvPr>
          <p:cNvGrpSpPr/>
          <p:nvPr/>
        </p:nvGrpSpPr>
        <p:grpSpPr>
          <a:xfrm>
            <a:off x="4106587" y="1708835"/>
            <a:ext cx="4650303" cy="1725830"/>
            <a:chOff x="4106587" y="2492787"/>
            <a:chExt cx="4650303" cy="1725830"/>
          </a:xfrm>
        </p:grpSpPr>
        <p:sp>
          <p:nvSpPr>
            <p:cNvPr id="3" name="テキスト ボックス 2">
              <a:extLst>
                <a:ext uri="{FF2B5EF4-FFF2-40B4-BE49-F238E27FC236}">
                  <a16:creationId xmlns:a16="http://schemas.microsoft.com/office/drawing/2014/main" id="{26D7C2B2-3759-D273-30D1-1D6F5BF39BFD}"/>
                </a:ext>
              </a:extLst>
            </p:cNvPr>
            <p:cNvSpPr txBox="1"/>
            <p:nvPr/>
          </p:nvSpPr>
          <p:spPr>
            <a:xfrm>
              <a:off x="4106587" y="2492787"/>
              <a:ext cx="4650303" cy="1278235"/>
            </a:xfrm>
            <a:prstGeom prst="rect">
              <a:avLst/>
            </a:prstGeom>
            <a:noFill/>
          </p:spPr>
          <p:txBody>
            <a:bodyPr wrap="square" lIns="0" tIns="0" rIns="0" bIns="0" anchor="b">
              <a:spAutoFit/>
            </a:bodyPr>
            <a:lstStyle/>
            <a:p>
              <a:pPr algn="just">
                <a:lnSpc>
                  <a:spcPct val="130000"/>
                </a:lnSpc>
                <a:spcAft>
                  <a:spcPts val="1400"/>
                </a:spcAft>
              </a:pPr>
              <a:r>
                <a:rPr lang="ja-JP" altLang="en-US" sz="1400" spc="50" dirty="0">
                  <a:latin typeface="+mn-ea"/>
                </a:rPr>
                <a:t>私たちの感情、例えばその情報に対する興味、不安な感情、心配な気持ち、さらには湧き上がる怒りの感情なども、人間が情報を拡散させてしまう動機になりえます。</a:t>
              </a:r>
            </a:p>
            <a:p>
              <a:pPr algn="just">
                <a:lnSpc>
                  <a:spcPct val="130000"/>
                </a:lnSpc>
                <a:spcAft>
                  <a:spcPts val="1400"/>
                </a:spcAft>
              </a:pPr>
              <a:r>
                <a:rPr lang="ja-JP" altLang="en-US" sz="1400" spc="50" dirty="0">
                  <a:latin typeface="+mn-ea"/>
                </a:rPr>
                <a:t>このような人間の感情が極限まで高まるのが</a:t>
              </a:r>
              <a:r>
                <a:rPr lang="en-US" altLang="ja-JP" sz="1400" spc="50" dirty="0">
                  <a:latin typeface="+mn-ea"/>
                </a:rPr>
                <a:t>…</a:t>
              </a:r>
              <a:endParaRPr lang="ja-JP" altLang="en-US" sz="1400" spc="50" dirty="0">
                <a:latin typeface="+mn-ea"/>
              </a:endParaRPr>
            </a:p>
          </p:txBody>
        </p:sp>
        <p:sp>
          <p:nvSpPr>
            <p:cNvPr id="5" name="矢印: 五方向 4">
              <a:extLst>
                <a:ext uri="{FF2B5EF4-FFF2-40B4-BE49-F238E27FC236}">
                  <a16:creationId xmlns:a16="http://schemas.microsoft.com/office/drawing/2014/main" id="{EC192C35-210F-52F6-5AD5-E80B119F4F64}"/>
                </a:ext>
              </a:extLst>
            </p:cNvPr>
            <p:cNvSpPr/>
            <p:nvPr/>
          </p:nvSpPr>
          <p:spPr>
            <a:xfrm>
              <a:off x="6377670" y="3976637"/>
              <a:ext cx="2379220" cy="241980"/>
            </a:xfrm>
            <a:prstGeom prst="homePlat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144000" tIns="36000" rIns="72000" bIns="36000" rtlCol="0" anchor="ctr">
              <a:spAutoFit/>
            </a:bodyPr>
            <a:lstStyle/>
            <a:p>
              <a:r>
                <a:rPr kumimoji="1" lang="ja-JP" altLang="en-US" sz="1100" dirty="0">
                  <a:latin typeface="+mj-ea"/>
                  <a:ea typeface="+mj-ea"/>
                </a:rPr>
                <a:t>クリック（次のスライドへ進む）</a:t>
              </a:r>
            </a:p>
          </p:txBody>
        </p:sp>
      </p:grpSp>
      <p:pic>
        <p:nvPicPr>
          <p:cNvPr id="151" name="図 150" descr="グラフィカル ユーザー インターフェイス, テキスト&#10;&#10;自動的に生成された説明">
            <a:extLst>
              <a:ext uri="{FF2B5EF4-FFF2-40B4-BE49-F238E27FC236}">
                <a16:creationId xmlns:a16="http://schemas.microsoft.com/office/drawing/2014/main" id="{7082103C-C98D-7DC7-B265-0B226E286C5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4000" y="1599750"/>
            <a:ext cx="3456000" cy="1944000"/>
          </a:xfrm>
          <a:prstGeom prst="rect">
            <a:avLst/>
          </a:prstGeom>
        </p:spPr>
      </p:pic>
      <p:sp>
        <p:nvSpPr>
          <p:cNvPr id="4" name="フッター プレースホルダー 3">
            <a:extLst>
              <a:ext uri="{FF2B5EF4-FFF2-40B4-BE49-F238E27FC236}">
                <a16:creationId xmlns:a16="http://schemas.microsoft.com/office/drawing/2014/main" id="{CCE7559C-BF80-F659-122A-910BE692E1BA}"/>
              </a:ext>
            </a:extLst>
          </p:cNvPr>
          <p:cNvSpPr>
            <a:spLocks noGrp="1"/>
          </p:cNvSpPr>
          <p:nvPr>
            <p:ph type="ftr" sz="quarter" idx="10"/>
          </p:nvPr>
        </p:nvSpPr>
        <p:spPr/>
        <p:txBody>
          <a:bodyPr/>
          <a:lstStyle/>
          <a:p>
            <a:pPr algn="r"/>
            <a:r>
              <a:rPr lang="ja-JP" altLang="en-US"/>
              <a:t>講師用ガイドライン</a:t>
            </a:r>
            <a:endParaRPr lang="ja-JP" altLang="en-US" dirty="0"/>
          </a:p>
        </p:txBody>
      </p:sp>
    </p:spTree>
    <p:extLst>
      <p:ext uri="{BB962C8B-B14F-4D97-AF65-F5344CB8AC3E}">
        <p14:creationId xmlns:p14="http://schemas.microsoft.com/office/powerpoint/2010/main" val="27342080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D26A21-078C-75E1-DB4B-5734A43F82B3}"/>
            </a:ext>
          </a:extLst>
        </p:cNvPr>
        <p:cNvGrpSpPr/>
        <p:nvPr/>
      </p:nvGrpSpPr>
      <p:grpSpPr>
        <a:xfrm>
          <a:off x="0" y="0"/>
          <a:ext cx="0" cy="0"/>
          <a:chOff x="0" y="0"/>
          <a:chExt cx="0" cy="0"/>
        </a:xfrm>
      </p:grpSpPr>
      <p:sp>
        <p:nvSpPr>
          <p:cNvPr id="11" name="スライド番号プレースホルダー 10">
            <a:extLst>
              <a:ext uri="{FF2B5EF4-FFF2-40B4-BE49-F238E27FC236}">
                <a16:creationId xmlns:a16="http://schemas.microsoft.com/office/drawing/2014/main" id="{9BA55133-852D-57C0-50EF-846B41FE7231}"/>
              </a:ext>
            </a:extLst>
          </p:cNvPr>
          <p:cNvSpPr>
            <a:spLocks noGrp="1"/>
          </p:cNvSpPr>
          <p:nvPr>
            <p:ph type="sldNum" sz="quarter" idx="11"/>
          </p:nvPr>
        </p:nvSpPr>
        <p:spPr>
          <a:xfrm>
            <a:off x="8838765" y="4901189"/>
            <a:ext cx="193964" cy="169277"/>
          </a:xfrm>
        </p:spPr>
        <p:txBody>
          <a:bodyPr/>
          <a:lstStyle/>
          <a:p>
            <a:fld id="{75EEF097-E23E-44DF-B033-E758A731DE21}" type="slidenum">
              <a:rPr lang="ja-JP" altLang="en-US" smtClean="0"/>
              <a:pPr/>
              <a:t>27</a:t>
            </a:fld>
            <a:endParaRPr lang="ja-JP" altLang="en-US" dirty="0"/>
          </a:p>
        </p:txBody>
      </p:sp>
      <p:sp>
        <p:nvSpPr>
          <p:cNvPr id="12" name="フリーフォーム: 図形 11">
            <a:extLst>
              <a:ext uri="{FF2B5EF4-FFF2-40B4-BE49-F238E27FC236}">
                <a16:creationId xmlns:a16="http://schemas.microsoft.com/office/drawing/2014/main" id="{0FF3CC33-F7A6-5A3D-D8DB-162B0F400987}"/>
              </a:ext>
            </a:extLst>
          </p:cNvPr>
          <p:cNvSpPr/>
          <p:nvPr/>
        </p:nvSpPr>
        <p:spPr>
          <a:xfrm>
            <a:off x="-1" y="0"/>
            <a:ext cx="861345" cy="870596"/>
          </a:xfrm>
          <a:custGeom>
            <a:avLst/>
            <a:gdLst>
              <a:gd name="connsiteX0" fmla="*/ 0 w 731331"/>
              <a:gd name="connsiteY0" fmla="*/ 0 h 739186"/>
              <a:gd name="connsiteX1" fmla="*/ 145600 w 731331"/>
              <a:gd name="connsiteY1" fmla="*/ 0 h 739186"/>
              <a:gd name="connsiteX2" fmla="*/ 336382 w 731331"/>
              <a:gd name="connsiteY2" fmla="*/ 0 h 739186"/>
              <a:gd name="connsiteX3" fmla="*/ 731331 w 731331"/>
              <a:gd name="connsiteY3" fmla="*/ 0 h 739186"/>
              <a:gd name="connsiteX4" fmla="*/ 0 w 731331"/>
              <a:gd name="connsiteY4" fmla="*/ 739186 h 739186"/>
              <a:gd name="connsiteX5" fmla="*/ 0 w 731331"/>
              <a:gd name="connsiteY5" fmla="*/ 336382 h 739186"/>
              <a:gd name="connsiteX6" fmla="*/ 0 w 731331"/>
              <a:gd name="connsiteY6" fmla="*/ 145599 h 7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331" h="739186">
                <a:moveTo>
                  <a:pt x="0" y="0"/>
                </a:moveTo>
                <a:lnTo>
                  <a:pt x="145600" y="0"/>
                </a:lnTo>
                <a:lnTo>
                  <a:pt x="336382" y="0"/>
                </a:lnTo>
                <a:lnTo>
                  <a:pt x="731331" y="0"/>
                </a:lnTo>
                <a:lnTo>
                  <a:pt x="0" y="739186"/>
                </a:lnTo>
                <a:lnTo>
                  <a:pt x="0" y="336382"/>
                </a:lnTo>
                <a:lnTo>
                  <a:pt x="0" y="145599"/>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324000" bIns="324000" rtlCol="0" anchor="ctr">
            <a:noAutofit/>
          </a:bodyPr>
          <a:lstStyle/>
          <a:p>
            <a:pPr algn="ctr"/>
            <a:r>
              <a:rPr kumimoji="1" lang="en-US" altLang="ja-JP" sz="2400" b="1" dirty="0"/>
              <a:t>22</a:t>
            </a:r>
            <a:endParaRPr kumimoji="1" lang="ja-JP" altLang="en-US" sz="2400" b="1" dirty="0"/>
          </a:p>
        </p:txBody>
      </p:sp>
      <p:grpSp>
        <p:nvGrpSpPr>
          <p:cNvPr id="2" name="グループ化 1">
            <a:extLst>
              <a:ext uri="{FF2B5EF4-FFF2-40B4-BE49-F238E27FC236}">
                <a16:creationId xmlns:a16="http://schemas.microsoft.com/office/drawing/2014/main" id="{4BAF0FFC-E2B6-40F3-FF9F-795868FDECDE}"/>
              </a:ext>
            </a:extLst>
          </p:cNvPr>
          <p:cNvGrpSpPr/>
          <p:nvPr/>
        </p:nvGrpSpPr>
        <p:grpSpPr>
          <a:xfrm>
            <a:off x="4106587" y="1198952"/>
            <a:ext cx="4650303" cy="2745596"/>
            <a:chOff x="4106587" y="1473021"/>
            <a:chExt cx="4650303" cy="2745596"/>
          </a:xfrm>
        </p:grpSpPr>
        <p:sp>
          <p:nvSpPr>
            <p:cNvPr id="3" name="テキスト ボックス 2">
              <a:extLst>
                <a:ext uri="{FF2B5EF4-FFF2-40B4-BE49-F238E27FC236}">
                  <a16:creationId xmlns:a16="http://schemas.microsoft.com/office/drawing/2014/main" id="{E03C1EE9-353B-3B7F-A2E0-50438E9F4464}"/>
                </a:ext>
              </a:extLst>
            </p:cNvPr>
            <p:cNvSpPr txBox="1"/>
            <p:nvPr/>
          </p:nvSpPr>
          <p:spPr>
            <a:xfrm>
              <a:off x="4106587" y="1473021"/>
              <a:ext cx="4650303" cy="2298001"/>
            </a:xfrm>
            <a:prstGeom prst="rect">
              <a:avLst/>
            </a:prstGeom>
            <a:noFill/>
          </p:spPr>
          <p:txBody>
            <a:bodyPr wrap="square" lIns="0" tIns="0" rIns="0" bIns="0" anchor="b">
              <a:spAutoFit/>
            </a:bodyPr>
            <a:lstStyle/>
            <a:p>
              <a:pPr algn="just">
                <a:lnSpc>
                  <a:spcPct val="130000"/>
                </a:lnSpc>
                <a:spcAft>
                  <a:spcPts val="1400"/>
                </a:spcAft>
              </a:pPr>
              <a:r>
                <a:rPr lang="ja-JP" altLang="en-US" sz="1400" spc="50" dirty="0">
                  <a:latin typeface="+mn-ea"/>
                </a:rPr>
                <a:t>例えば、大きな災害が起き、情報が錯綜している時というわけです。</a:t>
              </a:r>
            </a:p>
            <a:p>
              <a:pPr algn="just">
                <a:lnSpc>
                  <a:spcPct val="130000"/>
                </a:lnSpc>
                <a:spcAft>
                  <a:spcPts val="1400"/>
                </a:spcAft>
              </a:pPr>
              <a:r>
                <a:rPr lang="ja-JP" altLang="en-US" sz="1400" spc="50" dirty="0">
                  <a:latin typeface="+mn-ea"/>
                </a:rPr>
                <a:t>このような、災害時に広がるニセ・誤情報の事例は、勘違いによる誤情報や、善意から拡散させてしまっている誤情報もあれば、初めから悪意を持って拡散させようとしているニセ情報もあります。</a:t>
              </a:r>
            </a:p>
            <a:p>
              <a:pPr algn="just">
                <a:lnSpc>
                  <a:spcPct val="130000"/>
                </a:lnSpc>
                <a:spcAft>
                  <a:spcPts val="1400"/>
                </a:spcAft>
              </a:pPr>
              <a:r>
                <a:rPr lang="ja-JP" altLang="en-US" sz="1400" spc="50" dirty="0">
                  <a:latin typeface="+mn-ea"/>
                </a:rPr>
                <a:t>これらは全部ウソですが、それぞれの情報に</a:t>
              </a:r>
              <a:r>
                <a:rPr lang="en-US" altLang="ja-JP" sz="1400" spc="50" dirty="0">
                  <a:latin typeface="+mn-ea"/>
                </a:rPr>
                <a:t>…</a:t>
              </a:r>
              <a:endParaRPr lang="ja-JP" altLang="en-US" sz="1400" spc="50" dirty="0">
                <a:latin typeface="+mn-ea"/>
              </a:endParaRPr>
            </a:p>
          </p:txBody>
        </p:sp>
        <p:sp>
          <p:nvSpPr>
            <p:cNvPr id="5" name="矢印: 五方向 4">
              <a:extLst>
                <a:ext uri="{FF2B5EF4-FFF2-40B4-BE49-F238E27FC236}">
                  <a16:creationId xmlns:a16="http://schemas.microsoft.com/office/drawing/2014/main" id="{9B4E9913-6E4F-F365-9529-1B6664C9A204}"/>
                </a:ext>
              </a:extLst>
            </p:cNvPr>
            <p:cNvSpPr/>
            <p:nvPr/>
          </p:nvSpPr>
          <p:spPr>
            <a:xfrm>
              <a:off x="6377670" y="3976637"/>
              <a:ext cx="2379220" cy="241980"/>
            </a:xfrm>
            <a:prstGeom prst="homePlat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144000" tIns="36000" rIns="72000" bIns="36000" rtlCol="0" anchor="ctr">
              <a:spAutoFit/>
            </a:bodyPr>
            <a:lstStyle/>
            <a:p>
              <a:r>
                <a:rPr kumimoji="1" lang="ja-JP" altLang="en-US" sz="1100" dirty="0">
                  <a:latin typeface="+mj-ea"/>
                  <a:ea typeface="+mj-ea"/>
                </a:rPr>
                <a:t>クリック（次のスライドへ進む）</a:t>
              </a:r>
            </a:p>
          </p:txBody>
        </p:sp>
      </p:grpSp>
      <p:pic>
        <p:nvPicPr>
          <p:cNvPr id="152" name="図 151" descr="タイムライン&#10;&#10;自動的に生成された説明">
            <a:extLst>
              <a:ext uri="{FF2B5EF4-FFF2-40B4-BE49-F238E27FC236}">
                <a16:creationId xmlns:a16="http://schemas.microsoft.com/office/drawing/2014/main" id="{B20F2DF6-6976-AD91-329C-84907E861A4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4000" y="1599750"/>
            <a:ext cx="3456000" cy="1944000"/>
          </a:xfrm>
          <a:prstGeom prst="rect">
            <a:avLst/>
          </a:prstGeom>
        </p:spPr>
      </p:pic>
      <p:sp>
        <p:nvSpPr>
          <p:cNvPr id="4" name="フッター プレースホルダー 3">
            <a:extLst>
              <a:ext uri="{FF2B5EF4-FFF2-40B4-BE49-F238E27FC236}">
                <a16:creationId xmlns:a16="http://schemas.microsoft.com/office/drawing/2014/main" id="{C0D0251C-DFA3-41F9-593F-778200D8AD1C}"/>
              </a:ext>
            </a:extLst>
          </p:cNvPr>
          <p:cNvSpPr>
            <a:spLocks noGrp="1"/>
          </p:cNvSpPr>
          <p:nvPr>
            <p:ph type="ftr" sz="quarter" idx="10"/>
          </p:nvPr>
        </p:nvSpPr>
        <p:spPr/>
        <p:txBody>
          <a:bodyPr/>
          <a:lstStyle/>
          <a:p>
            <a:pPr algn="r"/>
            <a:r>
              <a:rPr lang="ja-JP" altLang="en-US"/>
              <a:t>講師用ガイドライン</a:t>
            </a:r>
            <a:endParaRPr lang="ja-JP" altLang="en-US" dirty="0"/>
          </a:p>
        </p:txBody>
      </p:sp>
    </p:spTree>
    <p:extLst>
      <p:ext uri="{BB962C8B-B14F-4D97-AF65-F5344CB8AC3E}">
        <p14:creationId xmlns:p14="http://schemas.microsoft.com/office/powerpoint/2010/main" val="4808713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4CC57D-9451-6C62-F9DD-EE13A7F36199}"/>
            </a:ext>
          </a:extLst>
        </p:cNvPr>
        <p:cNvGrpSpPr/>
        <p:nvPr/>
      </p:nvGrpSpPr>
      <p:grpSpPr>
        <a:xfrm>
          <a:off x="0" y="0"/>
          <a:ext cx="0" cy="0"/>
          <a:chOff x="0" y="0"/>
          <a:chExt cx="0" cy="0"/>
        </a:xfrm>
      </p:grpSpPr>
      <p:sp>
        <p:nvSpPr>
          <p:cNvPr id="11" name="スライド番号プレースホルダー 10">
            <a:extLst>
              <a:ext uri="{FF2B5EF4-FFF2-40B4-BE49-F238E27FC236}">
                <a16:creationId xmlns:a16="http://schemas.microsoft.com/office/drawing/2014/main" id="{3A689D4A-D9B0-C399-DE21-0705C9DB88FD}"/>
              </a:ext>
            </a:extLst>
          </p:cNvPr>
          <p:cNvSpPr>
            <a:spLocks noGrp="1"/>
          </p:cNvSpPr>
          <p:nvPr>
            <p:ph type="sldNum" sz="quarter" idx="11"/>
          </p:nvPr>
        </p:nvSpPr>
        <p:spPr>
          <a:xfrm>
            <a:off x="8838765" y="4901189"/>
            <a:ext cx="193964" cy="169277"/>
          </a:xfrm>
        </p:spPr>
        <p:txBody>
          <a:bodyPr/>
          <a:lstStyle/>
          <a:p>
            <a:fld id="{75EEF097-E23E-44DF-B033-E758A731DE21}" type="slidenum">
              <a:rPr lang="ja-JP" altLang="en-US" smtClean="0"/>
              <a:pPr/>
              <a:t>28</a:t>
            </a:fld>
            <a:endParaRPr lang="ja-JP" altLang="en-US" dirty="0"/>
          </a:p>
        </p:txBody>
      </p:sp>
      <p:sp>
        <p:nvSpPr>
          <p:cNvPr id="12" name="フリーフォーム: 図形 11">
            <a:extLst>
              <a:ext uri="{FF2B5EF4-FFF2-40B4-BE49-F238E27FC236}">
                <a16:creationId xmlns:a16="http://schemas.microsoft.com/office/drawing/2014/main" id="{FACF51B3-8433-7D7C-30D0-E14038CDB0A0}"/>
              </a:ext>
            </a:extLst>
          </p:cNvPr>
          <p:cNvSpPr/>
          <p:nvPr/>
        </p:nvSpPr>
        <p:spPr>
          <a:xfrm>
            <a:off x="-1" y="0"/>
            <a:ext cx="861345" cy="870596"/>
          </a:xfrm>
          <a:custGeom>
            <a:avLst/>
            <a:gdLst>
              <a:gd name="connsiteX0" fmla="*/ 0 w 731331"/>
              <a:gd name="connsiteY0" fmla="*/ 0 h 739186"/>
              <a:gd name="connsiteX1" fmla="*/ 145600 w 731331"/>
              <a:gd name="connsiteY1" fmla="*/ 0 h 739186"/>
              <a:gd name="connsiteX2" fmla="*/ 336382 w 731331"/>
              <a:gd name="connsiteY2" fmla="*/ 0 h 739186"/>
              <a:gd name="connsiteX3" fmla="*/ 731331 w 731331"/>
              <a:gd name="connsiteY3" fmla="*/ 0 h 739186"/>
              <a:gd name="connsiteX4" fmla="*/ 0 w 731331"/>
              <a:gd name="connsiteY4" fmla="*/ 739186 h 739186"/>
              <a:gd name="connsiteX5" fmla="*/ 0 w 731331"/>
              <a:gd name="connsiteY5" fmla="*/ 336382 h 739186"/>
              <a:gd name="connsiteX6" fmla="*/ 0 w 731331"/>
              <a:gd name="connsiteY6" fmla="*/ 145599 h 7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331" h="739186">
                <a:moveTo>
                  <a:pt x="0" y="0"/>
                </a:moveTo>
                <a:lnTo>
                  <a:pt x="145600" y="0"/>
                </a:lnTo>
                <a:lnTo>
                  <a:pt x="336382" y="0"/>
                </a:lnTo>
                <a:lnTo>
                  <a:pt x="731331" y="0"/>
                </a:lnTo>
                <a:lnTo>
                  <a:pt x="0" y="739186"/>
                </a:lnTo>
                <a:lnTo>
                  <a:pt x="0" y="336382"/>
                </a:lnTo>
                <a:lnTo>
                  <a:pt x="0" y="145599"/>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324000" bIns="324000" rtlCol="0" anchor="ctr">
            <a:noAutofit/>
          </a:bodyPr>
          <a:lstStyle/>
          <a:p>
            <a:pPr algn="ctr"/>
            <a:r>
              <a:rPr kumimoji="1" lang="en-US" altLang="ja-JP" sz="2400" b="1" dirty="0"/>
              <a:t>23</a:t>
            </a:r>
            <a:endParaRPr kumimoji="1" lang="ja-JP" altLang="en-US" sz="2400" b="1" dirty="0"/>
          </a:p>
        </p:txBody>
      </p:sp>
      <p:grpSp>
        <p:nvGrpSpPr>
          <p:cNvPr id="2" name="グループ化 1">
            <a:extLst>
              <a:ext uri="{FF2B5EF4-FFF2-40B4-BE49-F238E27FC236}">
                <a16:creationId xmlns:a16="http://schemas.microsoft.com/office/drawing/2014/main" id="{69BF85E0-6691-5F7F-7B2C-28D71B2846E1}"/>
              </a:ext>
            </a:extLst>
          </p:cNvPr>
          <p:cNvGrpSpPr/>
          <p:nvPr/>
        </p:nvGrpSpPr>
        <p:grpSpPr>
          <a:xfrm>
            <a:off x="4106587" y="1708835"/>
            <a:ext cx="4650303" cy="1725830"/>
            <a:chOff x="4106587" y="2492787"/>
            <a:chExt cx="4650303" cy="1725830"/>
          </a:xfrm>
        </p:grpSpPr>
        <p:sp>
          <p:nvSpPr>
            <p:cNvPr id="3" name="テキスト ボックス 2">
              <a:extLst>
                <a:ext uri="{FF2B5EF4-FFF2-40B4-BE49-F238E27FC236}">
                  <a16:creationId xmlns:a16="http://schemas.microsoft.com/office/drawing/2014/main" id="{F9B465D6-6274-5932-6C9B-02D4B7C2B754}"/>
                </a:ext>
              </a:extLst>
            </p:cNvPr>
            <p:cNvSpPr txBox="1"/>
            <p:nvPr/>
          </p:nvSpPr>
          <p:spPr>
            <a:xfrm>
              <a:off x="4106587" y="2492787"/>
              <a:ext cx="4650303" cy="1278235"/>
            </a:xfrm>
            <a:prstGeom prst="rect">
              <a:avLst/>
            </a:prstGeom>
            <a:noFill/>
          </p:spPr>
          <p:txBody>
            <a:bodyPr wrap="square" lIns="0" tIns="0" rIns="0" bIns="0" anchor="b">
              <a:spAutoFit/>
            </a:bodyPr>
            <a:lstStyle/>
            <a:p>
              <a:pPr algn="just">
                <a:lnSpc>
                  <a:spcPct val="130000"/>
                </a:lnSpc>
                <a:spcAft>
                  <a:spcPts val="1400"/>
                </a:spcAft>
              </a:pPr>
              <a:r>
                <a:rPr lang="ja-JP" altLang="en-US" sz="1400" spc="50" dirty="0">
                  <a:latin typeface="+mn-ea"/>
                </a:rPr>
                <a:t>拡散させたくなるような要素が備わっており、災害時はその場ですぐに判断を求められる場面が多いので、これらは広く拡散してしまうのです。</a:t>
              </a:r>
            </a:p>
            <a:p>
              <a:pPr algn="just">
                <a:lnSpc>
                  <a:spcPct val="130000"/>
                </a:lnSpc>
                <a:spcAft>
                  <a:spcPts val="1400"/>
                </a:spcAft>
              </a:pPr>
              <a:r>
                <a:rPr lang="ja-JP" altLang="en-US" sz="1400" spc="50" dirty="0">
                  <a:latin typeface="+mn-ea"/>
                </a:rPr>
                <a:t>まとめると</a:t>
              </a:r>
              <a:r>
                <a:rPr lang="en-US" altLang="ja-JP" sz="1400" spc="50" dirty="0">
                  <a:latin typeface="+mn-ea"/>
                </a:rPr>
                <a:t>…</a:t>
              </a:r>
              <a:endParaRPr lang="ja-JP" altLang="en-US" sz="1400" spc="50" dirty="0">
                <a:latin typeface="+mn-ea"/>
              </a:endParaRPr>
            </a:p>
          </p:txBody>
        </p:sp>
        <p:sp>
          <p:nvSpPr>
            <p:cNvPr id="5" name="矢印: 五方向 4">
              <a:extLst>
                <a:ext uri="{FF2B5EF4-FFF2-40B4-BE49-F238E27FC236}">
                  <a16:creationId xmlns:a16="http://schemas.microsoft.com/office/drawing/2014/main" id="{68773104-DE23-C6CF-1CD6-B511C24986CD}"/>
                </a:ext>
              </a:extLst>
            </p:cNvPr>
            <p:cNvSpPr/>
            <p:nvPr/>
          </p:nvSpPr>
          <p:spPr>
            <a:xfrm>
              <a:off x="6377670" y="3976637"/>
              <a:ext cx="2379220" cy="241980"/>
            </a:xfrm>
            <a:prstGeom prst="homePlat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144000" tIns="36000" rIns="72000" bIns="36000" rtlCol="0" anchor="ctr">
              <a:spAutoFit/>
            </a:bodyPr>
            <a:lstStyle/>
            <a:p>
              <a:r>
                <a:rPr kumimoji="1" lang="ja-JP" altLang="en-US" sz="1100" dirty="0">
                  <a:latin typeface="+mj-ea"/>
                  <a:ea typeface="+mj-ea"/>
                </a:rPr>
                <a:t>クリック（次のスライドへ進む）</a:t>
              </a:r>
            </a:p>
          </p:txBody>
        </p:sp>
      </p:grpSp>
      <p:pic>
        <p:nvPicPr>
          <p:cNvPr id="153" name="図 152" descr="ダイアグラム が含まれている画像&#10;&#10;自動的に生成された説明">
            <a:extLst>
              <a:ext uri="{FF2B5EF4-FFF2-40B4-BE49-F238E27FC236}">
                <a16:creationId xmlns:a16="http://schemas.microsoft.com/office/drawing/2014/main" id="{69EC1BF6-4F06-13C9-77ED-A1920733551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4000" y="1599750"/>
            <a:ext cx="3456000" cy="1944000"/>
          </a:xfrm>
          <a:prstGeom prst="rect">
            <a:avLst/>
          </a:prstGeom>
        </p:spPr>
      </p:pic>
      <p:sp>
        <p:nvSpPr>
          <p:cNvPr id="4" name="フッター プレースホルダー 3">
            <a:extLst>
              <a:ext uri="{FF2B5EF4-FFF2-40B4-BE49-F238E27FC236}">
                <a16:creationId xmlns:a16="http://schemas.microsoft.com/office/drawing/2014/main" id="{36238A08-202E-6654-01F9-DF087B843190}"/>
              </a:ext>
            </a:extLst>
          </p:cNvPr>
          <p:cNvSpPr>
            <a:spLocks noGrp="1"/>
          </p:cNvSpPr>
          <p:nvPr>
            <p:ph type="ftr" sz="quarter" idx="10"/>
          </p:nvPr>
        </p:nvSpPr>
        <p:spPr/>
        <p:txBody>
          <a:bodyPr/>
          <a:lstStyle/>
          <a:p>
            <a:pPr algn="r"/>
            <a:r>
              <a:rPr lang="ja-JP" altLang="en-US"/>
              <a:t>講師用ガイドライン</a:t>
            </a:r>
            <a:endParaRPr lang="ja-JP" altLang="en-US" dirty="0"/>
          </a:p>
        </p:txBody>
      </p:sp>
    </p:spTree>
    <p:extLst>
      <p:ext uri="{BB962C8B-B14F-4D97-AF65-F5344CB8AC3E}">
        <p14:creationId xmlns:p14="http://schemas.microsoft.com/office/powerpoint/2010/main" val="35607881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スライド番号プレースホルダー 10">
            <a:extLst>
              <a:ext uri="{FF2B5EF4-FFF2-40B4-BE49-F238E27FC236}">
                <a16:creationId xmlns:a16="http://schemas.microsoft.com/office/drawing/2014/main" id="{D3E8A1FF-C6CD-C16F-7521-F0BB219B8D9A}"/>
              </a:ext>
            </a:extLst>
          </p:cNvPr>
          <p:cNvSpPr>
            <a:spLocks noGrp="1"/>
          </p:cNvSpPr>
          <p:nvPr>
            <p:ph type="sldNum" sz="quarter" idx="11"/>
          </p:nvPr>
        </p:nvSpPr>
        <p:spPr>
          <a:xfrm>
            <a:off x="8838765" y="4901189"/>
            <a:ext cx="193964" cy="169277"/>
          </a:xfrm>
        </p:spPr>
        <p:txBody>
          <a:bodyPr/>
          <a:lstStyle/>
          <a:p>
            <a:fld id="{75EEF097-E23E-44DF-B033-E758A731DE21}" type="slidenum">
              <a:rPr lang="ja-JP" altLang="en-US" smtClean="0"/>
              <a:pPr/>
              <a:t>2</a:t>
            </a:fld>
            <a:endParaRPr lang="ja-JP" altLang="en-US" dirty="0"/>
          </a:p>
        </p:txBody>
      </p:sp>
      <p:sp>
        <p:nvSpPr>
          <p:cNvPr id="12" name="フリーフォーム: 図形 11">
            <a:extLst>
              <a:ext uri="{FF2B5EF4-FFF2-40B4-BE49-F238E27FC236}">
                <a16:creationId xmlns:a16="http://schemas.microsoft.com/office/drawing/2014/main" id="{225DFC4A-F920-764D-49BF-00B7C3B2A711}"/>
              </a:ext>
            </a:extLst>
          </p:cNvPr>
          <p:cNvSpPr/>
          <p:nvPr/>
        </p:nvSpPr>
        <p:spPr>
          <a:xfrm>
            <a:off x="-1" y="0"/>
            <a:ext cx="861345" cy="870596"/>
          </a:xfrm>
          <a:custGeom>
            <a:avLst/>
            <a:gdLst>
              <a:gd name="connsiteX0" fmla="*/ 0 w 731331"/>
              <a:gd name="connsiteY0" fmla="*/ 0 h 739186"/>
              <a:gd name="connsiteX1" fmla="*/ 145600 w 731331"/>
              <a:gd name="connsiteY1" fmla="*/ 0 h 739186"/>
              <a:gd name="connsiteX2" fmla="*/ 336382 w 731331"/>
              <a:gd name="connsiteY2" fmla="*/ 0 h 739186"/>
              <a:gd name="connsiteX3" fmla="*/ 731331 w 731331"/>
              <a:gd name="connsiteY3" fmla="*/ 0 h 739186"/>
              <a:gd name="connsiteX4" fmla="*/ 0 w 731331"/>
              <a:gd name="connsiteY4" fmla="*/ 739186 h 739186"/>
              <a:gd name="connsiteX5" fmla="*/ 0 w 731331"/>
              <a:gd name="connsiteY5" fmla="*/ 336382 h 739186"/>
              <a:gd name="connsiteX6" fmla="*/ 0 w 731331"/>
              <a:gd name="connsiteY6" fmla="*/ 145599 h 7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331" h="739186">
                <a:moveTo>
                  <a:pt x="0" y="0"/>
                </a:moveTo>
                <a:lnTo>
                  <a:pt x="145600" y="0"/>
                </a:lnTo>
                <a:lnTo>
                  <a:pt x="336382" y="0"/>
                </a:lnTo>
                <a:lnTo>
                  <a:pt x="731331" y="0"/>
                </a:lnTo>
                <a:lnTo>
                  <a:pt x="0" y="739186"/>
                </a:lnTo>
                <a:lnTo>
                  <a:pt x="0" y="336382"/>
                </a:lnTo>
                <a:lnTo>
                  <a:pt x="0" y="145599"/>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324000" bIns="324000" rtlCol="0" anchor="ctr">
            <a:noAutofit/>
          </a:bodyPr>
          <a:lstStyle/>
          <a:p>
            <a:pPr algn="ctr"/>
            <a:r>
              <a:rPr kumimoji="1" lang="en-US" altLang="ja-JP" sz="2400" b="1" dirty="0"/>
              <a:t>1</a:t>
            </a:r>
            <a:endParaRPr kumimoji="1" lang="ja-JP" altLang="en-US" sz="2400" b="1" dirty="0"/>
          </a:p>
        </p:txBody>
      </p:sp>
      <p:grpSp>
        <p:nvGrpSpPr>
          <p:cNvPr id="15" name="グループ化 14">
            <a:extLst>
              <a:ext uri="{FF2B5EF4-FFF2-40B4-BE49-F238E27FC236}">
                <a16:creationId xmlns:a16="http://schemas.microsoft.com/office/drawing/2014/main" id="{37246268-E3D6-59B6-D414-492EED1A8A77}"/>
              </a:ext>
            </a:extLst>
          </p:cNvPr>
          <p:cNvGrpSpPr/>
          <p:nvPr/>
        </p:nvGrpSpPr>
        <p:grpSpPr>
          <a:xfrm>
            <a:off x="4106587" y="599301"/>
            <a:ext cx="4650303" cy="3944899"/>
            <a:chOff x="4106587" y="273718"/>
            <a:chExt cx="4650303" cy="3944899"/>
          </a:xfrm>
        </p:grpSpPr>
        <p:sp>
          <p:nvSpPr>
            <p:cNvPr id="43" name="テキスト ボックス 42">
              <a:extLst>
                <a:ext uri="{FF2B5EF4-FFF2-40B4-BE49-F238E27FC236}">
                  <a16:creationId xmlns:a16="http://schemas.microsoft.com/office/drawing/2014/main" id="{CE3A7614-1748-385A-BC93-B2EF1F0A704F}"/>
                </a:ext>
              </a:extLst>
            </p:cNvPr>
            <p:cNvSpPr txBox="1"/>
            <p:nvPr/>
          </p:nvSpPr>
          <p:spPr>
            <a:xfrm>
              <a:off x="4106587" y="273718"/>
              <a:ext cx="4650303" cy="3497304"/>
            </a:xfrm>
            <a:prstGeom prst="rect">
              <a:avLst/>
            </a:prstGeom>
            <a:noFill/>
          </p:spPr>
          <p:txBody>
            <a:bodyPr wrap="square" lIns="0" tIns="0" rIns="0" bIns="0" anchor="b">
              <a:spAutoFit/>
            </a:bodyPr>
            <a:lstStyle/>
            <a:p>
              <a:pPr algn="just">
                <a:lnSpc>
                  <a:spcPct val="130000"/>
                </a:lnSpc>
                <a:spcAft>
                  <a:spcPts val="1400"/>
                </a:spcAft>
              </a:pPr>
              <a:r>
                <a:rPr lang="ja-JP" altLang="en-US" sz="1400" spc="50" dirty="0"/>
                <a:t>最近よく耳にする「フェイクニュース」という言葉。</a:t>
              </a:r>
            </a:p>
            <a:p>
              <a:pPr algn="just">
                <a:lnSpc>
                  <a:spcPct val="130000"/>
                </a:lnSpc>
                <a:spcAft>
                  <a:spcPts val="1400"/>
                </a:spcAft>
              </a:pPr>
              <a:r>
                <a:rPr lang="ja-JP" altLang="en-US" sz="1400" spc="50" dirty="0"/>
                <a:t>ニセの情報、誤った情報という意味で使われることが多いですが、こういったものが私たちにどれくらい身近で、なぜそんなウソが作られ、それを放置すると社会がどうなってしまうのか。そして私たちはどうすればいいのか</a:t>
              </a:r>
              <a:r>
                <a:rPr lang="en-US" altLang="ja-JP" sz="1400" spc="50" dirty="0"/>
                <a:t>…</a:t>
              </a:r>
            </a:p>
            <a:p>
              <a:pPr algn="just">
                <a:lnSpc>
                  <a:spcPct val="130000"/>
                </a:lnSpc>
                <a:spcAft>
                  <a:spcPts val="1400"/>
                </a:spcAft>
              </a:pPr>
              <a:r>
                <a:rPr lang="ja-JP" altLang="en-US" sz="1400" spc="50" dirty="0"/>
                <a:t>今日はそういった内容を確認していきます。</a:t>
              </a:r>
            </a:p>
            <a:p>
              <a:pPr algn="just">
                <a:lnSpc>
                  <a:spcPct val="130000"/>
                </a:lnSpc>
                <a:spcAft>
                  <a:spcPts val="1400"/>
                </a:spcAft>
              </a:pPr>
              <a:r>
                <a:rPr lang="ja-JP" altLang="en-US" sz="1400" spc="50" dirty="0"/>
                <a:t>そして、この講演が終了した時、皆さんには一つの考え方を持ち帰って頂きます。</a:t>
              </a:r>
            </a:p>
            <a:p>
              <a:pPr algn="just">
                <a:lnSpc>
                  <a:spcPct val="130000"/>
                </a:lnSpc>
                <a:spcAft>
                  <a:spcPts val="1400"/>
                </a:spcAft>
              </a:pPr>
              <a:r>
                <a:rPr lang="ja-JP" altLang="en-US" sz="1400" spc="50" dirty="0"/>
                <a:t>次のスライドをご覧ください。</a:t>
              </a:r>
              <a:endParaRPr lang="ja-JP" altLang="en-US" sz="1400" spc="50" dirty="0">
                <a:solidFill>
                  <a:schemeClr val="accent5"/>
                </a:solidFill>
                <a:latin typeface="+mj-ea"/>
                <a:ea typeface="+mj-ea"/>
              </a:endParaRPr>
            </a:p>
          </p:txBody>
        </p:sp>
        <p:sp>
          <p:nvSpPr>
            <p:cNvPr id="14" name="矢印: 五方向 13">
              <a:extLst>
                <a:ext uri="{FF2B5EF4-FFF2-40B4-BE49-F238E27FC236}">
                  <a16:creationId xmlns:a16="http://schemas.microsoft.com/office/drawing/2014/main" id="{2BCA795A-3FEA-C370-B3E4-1DC2E4CCF489}"/>
                </a:ext>
              </a:extLst>
            </p:cNvPr>
            <p:cNvSpPr/>
            <p:nvPr/>
          </p:nvSpPr>
          <p:spPr>
            <a:xfrm>
              <a:off x="6377670" y="3976637"/>
              <a:ext cx="2379220" cy="241980"/>
            </a:xfrm>
            <a:prstGeom prst="homePlat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144000" tIns="36000" rIns="72000" bIns="36000" rtlCol="0" anchor="ctr">
              <a:spAutoFit/>
            </a:bodyPr>
            <a:lstStyle/>
            <a:p>
              <a:r>
                <a:rPr kumimoji="1" lang="ja-JP" altLang="en-US" sz="1100" dirty="0">
                  <a:latin typeface="+mj-ea"/>
                  <a:ea typeface="+mj-ea"/>
                </a:rPr>
                <a:t>クリック（次のスライドへ進む）</a:t>
              </a:r>
            </a:p>
          </p:txBody>
        </p:sp>
      </p:grpSp>
      <p:sp>
        <p:nvSpPr>
          <p:cNvPr id="2" name="フッター プレースホルダー 1">
            <a:extLst>
              <a:ext uri="{FF2B5EF4-FFF2-40B4-BE49-F238E27FC236}">
                <a16:creationId xmlns:a16="http://schemas.microsoft.com/office/drawing/2014/main" id="{48AA3467-BF8F-B892-FC87-BAF7D639F96B}"/>
              </a:ext>
            </a:extLst>
          </p:cNvPr>
          <p:cNvSpPr>
            <a:spLocks noGrp="1"/>
          </p:cNvSpPr>
          <p:nvPr>
            <p:ph type="ftr" sz="quarter" idx="10"/>
          </p:nvPr>
        </p:nvSpPr>
        <p:spPr/>
        <p:txBody>
          <a:bodyPr/>
          <a:lstStyle/>
          <a:p>
            <a:pPr algn="r"/>
            <a:r>
              <a:rPr lang="ja-JP" altLang="en-US"/>
              <a:t>講師用ガイドライン</a:t>
            </a:r>
            <a:endParaRPr lang="ja-JP" altLang="en-US" dirty="0"/>
          </a:p>
        </p:txBody>
      </p:sp>
      <p:pic>
        <p:nvPicPr>
          <p:cNvPr id="6" name="図 5">
            <a:extLst>
              <a:ext uri="{FF2B5EF4-FFF2-40B4-BE49-F238E27FC236}">
                <a16:creationId xmlns:a16="http://schemas.microsoft.com/office/drawing/2014/main" id="{923BD322-4403-FCAD-D515-D14DA61F06F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50750" y="1603548"/>
            <a:ext cx="3442497" cy="1936405"/>
          </a:xfrm>
          <a:prstGeom prst="rect">
            <a:avLst/>
          </a:prstGeom>
        </p:spPr>
      </p:pic>
    </p:spTree>
    <p:extLst>
      <p:ext uri="{BB962C8B-B14F-4D97-AF65-F5344CB8AC3E}">
        <p14:creationId xmlns:p14="http://schemas.microsoft.com/office/powerpoint/2010/main" val="31468565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55E914-73B7-C474-2C15-295EABA7E80F}"/>
            </a:ext>
          </a:extLst>
        </p:cNvPr>
        <p:cNvGrpSpPr/>
        <p:nvPr/>
      </p:nvGrpSpPr>
      <p:grpSpPr>
        <a:xfrm>
          <a:off x="0" y="0"/>
          <a:ext cx="0" cy="0"/>
          <a:chOff x="0" y="0"/>
          <a:chExt cx="0" cy="0"/>
        </a:xfrm>
      </p:grpSpPr>
      <p:sp>
        <p:nvSpPr>
          <p:cNvPr id="11" name="スライド番号プレースホルダー 10">
            <a:extLst>
              <a:ext uri="{FF2B5EF4-FFF2-40B4-BE49-F238E27FC236}">
                <a16:creationId xmlns:a16="http://schemas.microsoft.com/office/drawing/2014/main" id="{1013DB88-A6DD-E5C5-9769-8172F9AC2B53}"/>
              </a:ext>
            </a:extLst>
          </p:cNvPr>
          <p:cNvSpPr>
            <a:spLocks noGrp="1"/>
          </p:cNvSpPr>
          <p:nvPr>
            <p:ph type="sldNum" sz="quarter" idx="11"/>
          </p:nvPr>
        </p:nvSpPr>
        <p:spPr>
          <a:xfrm>
            <a:off x="8838765" y="4901189"/>
            <a:ext cx="193964" cy="169277"/>
          </a:xfrm>
        </p:spPr>
        <p:txBody>
          <a:bodyPr/>
          <a:lstStyle/>
          <a:p>
            <a:fld id="{75EEF097-E23E-44DF-B033-E758A731DE21}" type="slidenum">
              <a:rPr lang="ja-JP" altLang="en-US" smtClean="0"/>
              <a:pPr/>
              <a:t>29</a:t>
            </a:fld>
            <a:endParaRPr lang="ja-JP" altLang="en-US" dirty="0"/>
          </a:p>
        </p:txBody>
      </p:sp>
      <p:sp>
        <p:nvSpPr>
          <p:cNvPr id="12" name="フリーフォーム: 図形 11">
            <a:extLst>
              <a:ext uri="{FF2B5EF4-FFF2-40B4-BE49-F238E27FC236}">
                <a16:creationId xmlns:a16="http://schemas.microsoft.com/office/drawing/2014/main" id="{46611659-5036-BE5A-E445-1FACCDEBBAE8}"/>
              </a:ext>
            </a:extLst>
          </p:cNvPr>
          <p:cNvSpPr/>
          <p:nvPr/>
        </p:nvSpPr>
        <p:spPr>
          <a:xfrm>
            <a:off x="-1" y="0"/>
            <a:ext cx="861345" cy="870596"/>
          </a:xfrm>
          <a:custGeom>
            <a:avLst/>
            <a:gdLst>
              <a:gd name="connsiteX0" fmla="*/ 0 w 731331"/>
              <a:gd name="connsiteY0" fmla="*/ 0 h 739186"/>
              <a:gd name="connsiteX1" fmla="*/ 145600 w 731331"/>
              <a:gd name="connsiteY1" fmla="*/ 0 h 739186"/>
              <a:gd name="connsiteX2" fmla="*/ 336382 w 731331"/>
              <a:gd name="connsiteY2" fmla="*/ 0 h 739186"/>
              <a:gd name="connsiteX3" fmla="*/ 731331 w 731331"/>
              <a:gd name="connsiteY3" fmla="*/ 0 h 739186"/>
              <a:gd name="connsiteX4" fmla="*/ 0 w 731331"/>
              <a:gd name="connsiteY4" fmla="*/ 739186 h 739186"/>
              <a:gd name="connsiteX5" fmla="*/ 0 w 731331"/>
              <a:gd name="connsiteY5" fmla="*/ 336382 h 739186"/>
              <a:gd name="connsiteX6" fmla="*/ 0 w 731331"/>
              <a:gd name="connsiteY6" fmla="*/ 145599 h 7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331" h="739186">
                <a:moveTo>
                  <a:pt x="0" y="0"/>
                </a:moveTo>
                <a:lnTo>
                  <a:pt x="145600" y="0"/>
                </a:lnTo>
                <a:lnTo>
                  <a:pt x="336382" y="0"/>
                </a:lnTo>
                <a:lnTo>
                  <a:pt x="731331" y="0"/>
                </a:lnTo>
                <a:lnTo>
                  <a:pt x="0" y="739186"/>
                </a:lnTo>
                <a:lnTo>
                  <a:pt x="0" y="336382"/>
                </a:lnTo>
                <a:lnTo>
                  <a:pt x="0" y="145599"/>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324000" bIns="324000" rtlCol="0" anchor="ctr">
            <a:noAutofit/>
          </a:bodyPr>
          <a:lstStyle/>
          <a:p>
            <a:pPr algn="ctr"/>
            <a:r>
              <a:rPr kumimoji="1" lang="en-US" altLang="ja-JP" sz="2400" b="1" dirty="0"/>
              <a:t>24</a:t>
            </a:r>
            <a:endParaRPr kumimoji="1" lang="ja-JP" altLang="en-US" sz="2400" b="1" dirty="0"/>
          </a:p>
        </p:txBody>
      </p:sp>
      <p:grpSp>
        <p:nvGrpSpPr>
          <p:cNvPr id="2" name="グループ化 1">
            <a:extLst>
              <a:ext uri="{FF2B5EF4-FFF2-40B4-BE49-F238E27FC236}">
                <a16:creationId xmlns:a16="http://schemas.microsoft.com/office/drawing/2014/main" id="{E7F14A5D-03BD-B888-A7EC-E4F4EC8516A2}"/>
              </a:ext>
            </a:extLst>
          </p:cNvPr>
          <p:cNvGrpSpPr/>
          <p:nvPr/>
        </p:nvGrpSpPr>
        <p:grpSpPr>
          <a:xfrm>
            <a:off x="4106587" y="1249222"/>
            <a:ext cx="4650303" cy="2645056"/>
            <a:chOff x="4106587" y="1573561"/>
            <a:chExt cx="4650303" cy="2645056"/>
          </a:xfrm>
        </p:grpSpPr>
        <p:sp>
          <p:nvSpPr>
            <p:cNvPr id="3" name="テキスト ボックス 2">
              <a:extLst>
                <a:ext uri="{FF2B5EF4-FFF2-40B4-BE49-F238E27FC236}">
                  <a16:creationId xmlns:a16="http://schemas.microsoft.com/office/drawing/2014/main" id="{E0E96943-D6FD-DEA9-5F6C-2A111D962E1F}"/>
                </a:ext>
              </a:extLst>
            </p:cNvPr>
            <p:cNvSpPr txBox="1"/>
            <p:nvPr/>
          </p:nvSpPr>
          <p:spPr>
            <a:xfrm>
              <a:off x="4106587" y="1573561"/>
              <a:ext cx="4650303" cy="2197461"/>
            </a:xfrm>
            <a:prstGeom prst="rect">
              <a:avLst/>
            </a:prstGeom>
            <a:noFill/>
          </p:spPr>
          <p:txBody>
            <a:bodyPr wrap="square" lIns="0" tIns="0" rIns="0" bIns="0" anchor="b">
              <a:spAutoFit/>
            </a:bodyPr>
            <a:lstStyle/>
            <a:p>
              <a:pPr algn="just">
                <a:lnSpc>
                  <a:spcPct val="130000"/>
                </a:lnSpc>
                <a:spcAft>
                  <a:spcPts val="1400"/>
                </a:spcAft>
              </a:pPr>
              <a:r>
                <a:rPr lang="ja-JP" altLang="en-US" sz="1400" spc="50" dirty="0">
                  <a:latin typeface="+mn-ea"/>
                </a:rPr>
                <a:t>「ニセ・誤情報」は、</a:t>
              </a:r>
              <a:r>
                <a:rPr lang="ja-JP" altLang="en-US" sz="1400" spc="50" dirty="0">
                  <a:latin typeface="+mj-ea"/>
                  <a:ea typeface="+mj-ea"/>
                </a:rPr>
                <a:t>誰かに伝えたいと思わせ、感情に訴える要素</a:t>
              </a:r>
              <a:r>
                <a:rPr lang="ja-JP" altLang="en-US" sz="1400" spc="50" dirty="0">
                  <a:latin typeface="+mn-ea"/>
                </a:rPr>
                <a:t>を持っている。</a:t>
              </a:r>
            </a:p>
            <a:p>
              <a:pPr algn="just">
                <a:lnSpc>
                  <a:spcPct val="130000"/>
                </a:lnSpc>
                <a:spcAft>
                  <a:spcPts val="1400"/>
                </a:spcAft>
              </a:pPr>
              <a:r>
                <a:rPr lang="ja-JP" altLang="en-US" sz="1400" spc="50" dirty="0">
                  <a:latin typeface="+mn-ea"/>
                </a:rPr>
                <a:t>だから拡散されやすいのです。</a:t>
              </a:r>
            </a:p>
            <a:p>
              <a:pPr algn="just">
                <a:lnSpc>
                  <a:spcPct val="130000"/>
                </a:lnSpc>
                <a:spcAft>
                  <a:spcPts val="1400"/>
                </a:spcAft>
              </a:pPr>
              <a:r>
                <a:rPr lang="ja-JP" altLang="en-US" sz="1400" spc="50" dirty="0">
                  <a:latin typeface="+mn-ea"/>
                </a:rPr>
                <a:t>誰かに伝えたくなるから広まるし、教えなきゃって思わせるから広がっていくわけですね。</a:t>
              </a:r>
            </a:p>
            <a:p>
              <a:pPr algn="just">
                <a:lnSpc>
                  <a:spcPct val="130000"/>
                </a:lnSpc>
                <a:spcAft>
                  <a:spcPts val="1400"/>
                </a:spcAft>
              </a:pPr>
              <a:r>
                <a:rPr lang="ja-JP" altLang="en-US" sz="1400" spc="50" dirty="0">
                  <a:latin typeface="+mn-ea"/>
                </a:rPr>
                <a:t>例えば皆さん、ご自身を振り返って</a:t>
              </a:r>
              <a:r>
                <a:rPr lang="en-US" altLang="ja-JP" sz="1400" spc="50" dirty="0">
                  <a:latin typeface="+mn-ea"/>
                </a:rPr>
                <a:t>…</a:t>
              </a:r>
              <a:endParaRPr lang="ja-JP" altLang="en-US" sz="1400" spc="50" dirty="0">
                <a:latin typeface="+mn-ea"/>
              </a:endParaRPr>
            </a:p>
          </p:txBody>
        </p:sp>
        <p:sp>
          <p:nvSpPr>
            <p:cNvPr id="5" name="矢印: 五方向 4">
              <a:extLst>
                <a:ext uri="{FF2B5EF4-FFF2-40B4-BE49-F238E27FC236}">
                  <a16:creationId xmlns:a16="http://schemas.microsoft.com/office/drawing/2014/main" id="{8D753059-E584-488D-E744-6E7ACF143B17}"/>
                </a:ext>
              </a:extLst>
            </p:cNvPr>
            <p:cNvSpPr/>
            <p:nvPr/>
          </p:nvSpPr>
          <p:spPr>
            <a:xfrm>
              <a:off x="6377670" y="3976637"/>
              <a:ext cx="2379220" cy="241980"/>
            </a:xfrm>
            <a:prstGeom prst="homePlat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144000" tIns="36000" rIns="72000" bIns="36000" rtlCol="0" anchor="ctr">
              <a:spAutoFit/>
            </a:bodyPr>
            <a:lstStyle/>
            <a:p>
              <a:r>
                <a:rPr kumimoji="1" lang="ja-JP" altLang="en-US" sz="1100" dirty="0">
                  <a:latin typeface="+mj-ea"/>
                  <a:ea typeface="+mj-ea"/>
                </a:rPr>
                <a:t>クリック（次のスライドへ進む）</a:t>
              </a:r>
            </a:p>
          </p:txBody>
        </p:sp>
      </p:grpSp>
      <p:sp>
        <p:nvSpPr>
          <p:cNvPr id="4" name="フッター プレースホルダー 3">
            <a:extLst>
              <a:ext uri="{FF2B5EF4-FFF2-40B4-BE49-F238E27FC236}">
                <a16:creationId xmlns:a16="http://schemas.microsoft.com/office/drawing/2014/main" id="{99F11C1C-E882-3E73-7486-E5357A520734}"/>
              </a:ext>
            </a:extLst>
          </p:cNvPr>
          <p:cNvSpPr>
            <a:spLocks noGrp="1"/>
          </p:cNvSpPr>
          <p:nvPr>
            <p:ph type="ftr" sz="quarter" idx="10"/>
          </p:nvPr>
        </p:nvSpPr>
        <p:spPr/>
        <p:txBody>
          <a:bodyPr/>
          <a:lstStyle/>
          <a:p>
            <a:pPr algn="r"/>
            <a:r>
              <a:rPr lang="ja-JP" altLang="en-US"/>
              <a:t>講師用ガイドライン</a:t>
            </a:r>
            <a:endParaRPr lang="ja-JP" altLang="en-US" dirty="0"/>
          </a:p>
        </p:txBody>
      </p:sp>
      <p:pic>
        <p:nvPicPr>
          <p:cNvPr id="9" name="図 8" descr="グラフィカル ユーザー インターフェイス, テキスト, アプリケーション&#10;&#10;自動的に生成された説明">
            <a:extLst>
              <a:ext uri="{FF2B5EF4-FFF2-40B4-BE49-F238E27FC236}">
                <a16:creationId xmlns:a16="http://schemas.microsoft.com/office/drawing/2014/main" id="{0E8477E9-84A4-0CED-7D59-9C25DFF6711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3999" y="1599750"/>
            <a:ext cx="3456000" cy="1944000"/>
          </a:xfrm>
          <a:prstGeom prst="rect">
            <a:avLst/>
          </a:prstGeom>
        </p:spPr>
      </p:pic>
    </p:spTree>
    <p:extLst>
      <p:ext uri="{BB962C8B-B14F-4D97-AF65-F5344CB8AC3E}">
        <p14:creationId xmlns:p14="http://schemas.microsoft.com/office/powerpoint/2010/main" val="38946307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1830DF-3F1C-2136-DF51-1150583510C9}"/>
            </a:ext>
          </a:extLst>
        </p:cNvPr>
        <p:cNvGrpSpPr/>
        <p:nvPr/>
      </p:nvGrpSpPr>
      <p:grpSpPr>
        <a:xfrm>
          <a:off x="0" y="0"/>
          <a:ext cx="0" cy="0"/>
          <a:chOff x="0" y="0"/>
          <a:chExt cx="0" cy="0"/>
        </a:xfrm>
      </p:grpSpPr>
      <p:sp>
        <p:nvSpPr>
          <p:cNvPr id="11" name="スライド番号プレースホルダー 10">
            <a:extLst>
              <a:ext uri="{FF2B5EF4-FFF2-40B4-BE49-F238E27FC236}">
                <a16:creationId xmlns:a16="http://schemas.microsoft.com/office/drawing/2014/main" id="{4A489738-C8C7-754D-6AC7-D54FD6851AB0}"/>
              </a:ext>
            </a:extLst>
          </p:cNvPr>
          <p:cNvSpPr>
            <a:spLocks noGrp="1"/>
          </p:cNvSpPr>
          <p:nvPr>
            <p:ph type="sldNum" sz="quarter" idx="11"/>
          </p:nvPr>
        </p:nvSpPr>
        <p:spPr>
          <a:xfrm>
            <a:off x="8838765" y="4901189"/>
            <a:ext cx="193964" cy="169277"/>
          </a:xfrm>
        </p:spPr>
        <p:txBody>
          <a:bodyPr/>
          <a:lstStyle/>
          <a:p>
            <a:fld id="{75EEF097-E23E-44DF-B033-E758A731DE21}" type="slidenum">
              <a:rPr lang="ja-JP" altLang="en-US" smtClean="0"/>
              <a:pPr/>
              <a:t>30</a:t>
            </a:fld>
            <a:endParaRPr lang="ja-JP" altLang="en-US" dirty="0"/>
          </a:p>
        </p:txBody>
      </p:sp>
      <p:sp>
        <p:nvSpPr>
          <p:cNvPr id="12" name="フリーフォーム: 図形 11">
            <a:extLst>
              <a:ext uri="{FF2B5EF4-FFF2-40B4-BE49-F238E27FC236}">
                <a16:creationId xmlns:a16="http://schemas.microsoft.com/office/drawing/2014/main" id="{977F39A9-9E2C-FFAE-12F0-12C8555C3789}"/>
              </a:ext>
            </a:extLst>
          </p:cNvPr>
          <p:cNvSpPr/>
          <p:nvPr/>
        </p:nvSpPr>
        <p:spPr>
          <a:xfrm>
            <a:off x="-1" y="0"/>
            <a:ext cx="861345" cy="870596"/>
          </a:xfrm>
          <a:custGeom>
            <a:avLst/>
            <a:gdLst>
              <a:gd name="connsiteX0" fmla="*/ 0 w 731331"/>
              <a:gd name="connsiteY0" fmla="*/ 0 h 739186"/>
              <a:gd name="connsiteX1" fmla="*/ 145600 w 731331"/>
              <a:gd name="connsiteY1" fmla="*/ 0 h 739186"/>
              <a:gd name="connsiteX2" fmla="*/ 336382 w 731331"/>
              <a:gd name="connsiteY2" fmla="*/ 0 h 739186"/>
              <a:gd name="connsiteX3" fmla="*/ 731331 w 731331"/>
              <a:gd name="connsiteY3" fmla="*/ 0 h 739186"/>
              <a:gd name="connsiteX4" fmla="*/ 0 w 731331"/>
              <a:gd name="connsiteY4" fmla="*/ 739186 h 739186"/>
              <a:gd name="connsiteX5" fmla="*/ 0 w 731331"/>
              <a:gd name="connsiteY5" fmla="*/ 336382 h 739186"/>
              <a:gd name="connsiteX6" fmla="*/ 0 w 731331"/>
              <a:gd name="connsiteY6" fmla="*/ 145599 h 7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331" h="739186">
                <a:moveTo>
                  <a:pt x="0" y="0"/>
                </a:moveTo>
                <a:lnTo>
                  <a:pt x="145600" y="0"/>
                </a:lnTo>
                <a:lnTo>
                  <a:pt x="336382" y="0"/>
                </a:lnTo>
                <a:lnTo>
                  <a:pt x="731331" y="0"/>
                </a:lnTo>
                <a:lnTo>
                  <a:pt x="0" y="739186"/>
                </a:lnTo>
                <a:lnTo>
                  <a:pt x="0" y="336382"/>
                </a:lnTo>
                <a:lnTo>
                  <a:pt x="0" y="145599"/>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324000" bIns="324000" rtlCol="0" anchor="ctr">
            <a:noAutofit/>
          </a:bodyPr>
          <a:lstStyle/>
          <a:p>
            <a:pPr algn="ctr"/>
            <a:r>
              <a:rPr kumimoji="1" lang="en-US" altLang="ja-JP" sz="2400" b="1" dirty="0"/>
              <a:t>25</a:t>
            </a:r>
            <a:endParaRPr kumimoji="1" lang="ja-JP" altLang="en-US" sz="2400" b="1" dirty="0"/>
          </a:p>
        </p:txBody>
      </p:sp>
      <p:grpSp>
        <p:nvGrpSpPr>
          <p:cNvPr id="2" name="グループ化 1">
            <a:extLst>
              <a:ext uri="{FF2B5EF4-FFF2-40B4-BE49-F238E27FC236}">
                <a16:creationId xmlns:a16="http://schemas.microsoft.com/office/drawing/2014/main" id="{DC960046-E923-882C-3A05-CA199D0BD918}"/>
              </a:ext>
            </a:extLst>
          </p:cNvPr>
          <p:cNvGrpSpPr/>
          <p:nvPr/>
        </p:nvGrpSpPr>
        <p:grpSpPr>
          <a:xfrm>
            <a:off x="4106587" y="408992"/>
            <a:ext cx="4650303" cy="4325516"/>
            <a:chOff x="4106587" y="-106899"/>
            <a:chExt cx="4650303" cy="4325516"/>
          </a:xfrm>
        </p:grpSpPr>
        <p:sp>
          <p:nvSpPr>
            <p:cNvPr id="3" name="テキスト ボックス 2">
              <a:extLst>
                <a:ext uri="{FF2B5EF4-FFF2-40B4-BE49-F238E27FC236}">
                  <a16:creationId xmlns:a16="http://schemas.microsoft.com/office/drawing/2014/main" id="{082FAD42-C987-47CC-B605-B99DD69B3227}"/>
                </a:ext>
              </a:extLst>
            </p:cNvPr>
            <p:cNvSpPr txBox="1"/>
            <p:nvPr/>
          </p:nvSpPr>
          <p:spPr>
            <a:xfrm>
              <a:off x="4106587" y="-106899"/>
              <a:ext cx="4650303" cy="3877921"/>
            </a:xfrm>
            <a:prstGeom prst="rect">
              <a:avLst/>
            </a:prstGeom>
            <a:noFill/>
          </p:spPr>
          <p:txBody>
            <a:bodyPr wrap="square" lIns="0" tIns="0" rIns="0" bIns="0" anchor="b">
              <a:spAutoFit/>
            </a:bodyPr>
            <a:lstStyle/>
            <a:p>
              <a:pPr>
                <a:lnSpc>
                  <a:spcPct val="130000"/>
                </a:lnSpc>
                <a:spcAft>
                  <a:spcPts val="1400"/>
                </a:spcAft>
              </a:pPr>
              <a:r>
                <a:rPr lang="ja-JP" altLang="en-US" sz="1400" spc="50" dirty="0">
                  <a:latin typeface="+mn-ea"/>
                </a:rPr>
                <a:t>こんな情報を見たり、人に知らせたりしたことはありませんか？</a:t>
              </a:r>
            </a:p>
            <a:p>
              <a:pPr>
                <a:lnSpc>
                  <a:spcPct val="130000"/>
                </a:lnSpc>
                <a:spcAft>
                  <a:spcPts val="1400"/>
                </a:spcAft>
              </a:pPr>
              <a:r>
                <a:rPr lang="ja-JP" altLang="en-US" sz="1400" spc="50" dirty="0">
                  <a:latin typeface="+mn-ea"/>
                </a:rPr>
                <a:t>「これは出回っていない情報です！大切な人に共有してください！」とか、</a:t>
              </a:r>
              <a:br>
                <a:rPr lang="en-US" altLang="ja-JP" sz="1400" spc="50" dirty="0">
                  <a:latin typeface="+mn-ea"/>
                </a:rPr>
              </a:br>
              <a:r>
                <a:rPr lang="ja-JP" altLang="en-US" sz="1400" spc="50" dirty="0">
                  <a:latin typeface="+mn-ea"/>
                </a:rPr>
                <a:t>「許せません！同じ被害がないよう拡散してください！」</a:t>
              </a:r>
              <a:br>
                <a:rPr lang="ja-JP" altLang="en-US" sz="1400" spc="50" dirty="0">
                  <a:latin typeface="+mn-ea"/>
                </a:rPr>
              </a:br>
              <a:r>
                <a:rPr lang="ja-JP" altLang="en-US" sz="1400" spc="50" dirty="0">
                  <a:latin typeface="+mn-ea"/>
                </a:rPr>
                <a:t>などといった表現は、ニセ・誤情報で非常によく見られます。</a:t>
              </a:r>
            </a:p>
            <a:p>
              <a:pPr>
                <a:lnSpc>
                  <a:spcPct val="130000"/>
                </a:lnSpc>
                <a:spcAft>
                  <a:spcPts val="1400"/>
                </a:spcAft>
              </a:pPr>
              <a:r>
                <a:rPr lang="ja-JP" altLang="en-US" sz="1400" spc="50" dirty="0">
                  <a:latin typeface="+mn-ea"/>
                </a:rPr>
                <a:t>この表現は、拡散させるテクニックであると同時に、だまされて信じ切っている人たちの心からの叫びでもあるのです。</a:t>
              </a:r>
            </a:p>
            <a:p>
              <a:pPr>
                <a:lnSpc>
                  <a:spcPct val="130000"/>
                </a:lnSpc>
                <a:spcAft>
                  <a:spcPts val="1400"/>
                </a:spcAft>
              </a:pPr>
              <a:r>
                <a:rPr lang="ja-JP" altLang="en-US" sz="1400" spc="50" dirty="0">
                  <a:latin typeface="+mn-ea"/>
                </a:rPr>
                <a:t>そんな風にだまされてしまうと</a:t>
              </a:r>
              <a:r>
                <a:rPr lang="en-US" altLang="ja-JP" sz="1400" spc="50" dirty="0">
                  <a:latin typeface="+mn-ea"/>
                </a:rPr>
                <a:t>…</a:t>
              </a:r>
              <a:endParaRPr lang="ja-JP" altLang="en-US" sz="1400" spc="50" dirty="0">
                <a:latin typeface="+mn-ea"/>
              </a:endParaRPr>
            </a:p>
          </p:txBody>
        </p:sp>
        <p:sp>
          <p:nvSpPr>
            <p:cNvPr id="5" name="矢印: 五方向 4">
              <a:extLst>
                <a:ext uri="{FF2B5EF4-FFF2-40B4-BE49-F238E27FC236}">
                  <a16:creationId xmlns:a16="http://schemas.microsoft.com/office/drawing/2014/main" id="{F76ADC5A-22E6-DAEC-C6CD-EEA4ED20D406}"/>
                </a:ext>
              </a:extLst>
            </p:cNvPr>
            <p:cNvSpPr/>
            <p:nvPr/>
          </p:nvSpPr>
          <p:spPr>
            <a:xfrm>
              <a:off x="6377670" y="3976637"/>
              <a:ext cx="2379220" cy="241980"/>
            </a:xfrm>
            <a:prstGeom prst="homePlat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144000" tIns="36000" rIns="72000" bIns="36000" rtlCol="0" anchor="ctr">
              <a:spAutoFit/>
            </a:bodyPr>
            <a:lstStyle/>
            <a:p>
              <a:r>
                <a:rPr kumimoji="1" lang="ja-JP" altLang="en-US" sz="1100" dirty="0">
                  <a:latin typeface="+mj-ea"/>
                  <a:ea typeface="+mj-ea"/>
                </a:rPr>
                <a:t>クリック（次のスライドへ進む）</a:t>
              </a:r>
            </a:p>
          </p:txBody>
        </p:sp>
      </p:grpSp>
      <p:pic>
        <p:nvPicPr>
          <p:cNvPr id="155" name="図 154" descr="テキスト&#10;&#10;自動的に生成された説明">
            <a:extLst>
              <a:ext uri="{FF2B5EF4-FFF2-40B4-BE49-F238E27FC236}">
                <a16:creationId xmlns:a16="http://schemas.microsoft.com/office/drawing/2014/main" id="{2A7DFF9C-CA4E-C991-5E28-8BC5A0920B0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4000" y="1599750"/>
            <a:ext cx="3456000" cy="1944000"/>
          </a:xfrm>
          <a:prstGeom prst="rect">
            <a:avLst/>
          </a:prstGeom>
        </p:spPr>
      </p:pic>
      <p:sp>
        <p:nvSpPr>
          <p:cNvPr id="4" name="フッター プレースホルダー 3">
            <a:extLst>
              <a:ext uri="{FF2B5EF4-FFF2-40B4-BE49-F238E27FC236}">
                <a16:creationId xmlns:a16="http://schemas.microsoft.com/office/drawing/2014/main" id="{3E0A37A7-B8B2-71B2-A931-30A41FD7BD59}"/>
              </a:ext>
            </a:extLst>
          </p:cNvPr>
          <p:cNvSpPr>
            <a:spLocks noGrp="1"/>
          </p:cNvSpPr>
          <p:nvPr>
            <p:ph type="ftr" sz="quarter" idx="10"/>
          </p:nvPr>
        </p:nvSpPr>
        <p:spPr/>
        <p:txBody>
          <a:bodyPr/>
          <a:lstStyle/>
          <a:p>
            <a:pPr algn="r"/>
            <a:r>
              <a:rPr lang="ja-JP" altLang="en-US"/>
              <a:t>講師用ガイドライン</a:t>
            </a:r>
            <a:endParaRPr lang="ja-JP" altLang="en-US" dirty="0"/>
          </a:p>
        </p:txBody>
      </p:sp>
    </p:spTree>
    <p:extLst>
      <p:ext uri="{BB962C8B-B14F-4D97-AF65-F5344CB8AC3E}">
        <p14:creationId xmlns:p14="http://schemas.microsoft.com/office/powerpoint/2010/main" val="39563555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C6DDBD-7791-AB91-1DD6-BA3566AC6C93}"/>
            </a:ext>
          </a:extLst>
        </p:cNvPr>
        <p:cNvGrpSpPr/>
        <p:nvPr/>
      </p:nvGrpSpPr>
      <p:grpSpPr>
        <a:xfrm>
          <a:off x="0" y="0"/>
          <a:ext cx="0" cy="0"/>
          <a:chOff x="0" y="0"/>
          <a:chExt cx="0" cy="0"/>
        </a:xfrm>
      </p:grpSpPr>
      <p:sp>
        <p:nvSpPr>
          <p:cNvPr id="11" name="スライド番号プレースホルダー 10">
            <a:extLst>
              <a:ext uri="{FF2B5EF4-FFF2-40B4-BE49-F238E27FC236}">
                <a16:creationId xmlns:a16="http://schemas.microsoft.com/office/drawing/2014/main" id="{C59170CC-45F7-F789-86C7-2058FDBD430B}"/>
              </a:ext>
            </a:extLst>
          </p:cNvPr>
          <p:cNvSpPr>
            <a:spLocks noGrp="1"/>
          </p:cNvSpPr>
          <p:nvPr>
            <p:ph type="sldNum" sz="quarter" idx="11"/>
          </p:nvPr>
        </p:nvSpPr>
        <p:spPr>
          <a:xfrm>
            <a:off x="8838765" y="4901189"/>
            <a:ext cx="193964" cy="169277"/>
          </a:xfrm>
        </p:spPr>
        <p:txBody>
          <a:bodyPr/>
          <a:lstStyle/>
          <a:p>
            <a:fld id="{75EEF097-E23E-44DF-B033-E758A731DE21}" type="slidenum">
              <a:rPr lang="ja-JP" altLang="en-US" smtClean="0"/>
              <a:pPr/>
              <a:t>31</a:t>
            </a:fld>
            <a:endParaRPr lang="ja-JP" altLang="en-US" dirty="0"/>
          </a:p>
        </p:txBody>
      </p:sp>
      <p:sp>
        <p:nvSpPr>
          <p:cNvPr id="12" name="フリーフォーム: 図形 11">
            <a:extLst>
              <a:ext uri="{FF2B5EF4-FFF2-40B4-BE49-F238E27FC236}">
                <a16:creationId xmlns:a16="http://schemas.microsoft.com/office/drawing/2014/main" id="{575ABC4C-132E-8D19-B7FA-B1A3C578D986}"/>
              </a:ext>
            </a:extLst>
          </p:cNvPr>
          <p:cNvSpPr/>
          <p:nvPr/>
        </p:nvSpPr>
        <p:spPr>
          <a:xfrm>
            <a:off x="-1" y="0"/>
            <a:ext cx="861345" cy="870596"/>
          </a:xfrm>
          <a:custGeom>
            <a:avLst/>
            <a:gdLst>
              <a:gd name="connsiteX0" fmla="*/ 0 w 731331"/>
              <a:gd name="connsiteY0" fmla="*/ 0 h 739186"/>
              <a:gd name="connsiteX1" fmla="*/ 145600 w 731331"/>
              <a:gd name="connsiteY1" fmla="*/ 0 h 739186"/>
              <a:gd name="connsiteX2" fmla="*/ 336382 w 731331"/>
              <a:gd name="connsiteY2" fmla="*/ 0 h 739186"/>
              <a:gd name="connsiteX3" fmla="*/ 731331 w 731331"/>
              <a:gd name="connsiteY3" fmla="*/ 0 h 739186"/>
              <a:gd name="connsiteX4" fmla="*/ 0 w 731331"/>
              <a:gd name="connsiteY4" fmla="*/ 739186 h 739186"/>
              <a:gd name="connsiteX5" fmla="*/ 0 w 731331"/>
              <a:gd name="connsiteY5" fmla="*/ 336382 h 739186"/>
              <a:gd name="connsiteX6" fmla="*/ 0 w 731331"/>
              <a:gd name="connsiteY6" fmla="*/ 145599 h 7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331" h="739186">
                <a:moveTo>
                  <a:pt x="0" y="0"/>
                </a:moveTo>
                <a:lnTo>
                  <a:pt x="145600" y="0"/>
                </a:lnTo>
                <a:lnTo>
                  <a:pt x="336382" y="0"/>
                </a:lnTo>
                <a:lnTo>
                  <a:pt x="731331" y="0"/>
                </a:lnTo>
                <a:lnTo>
                  <a:pt x="0" y="739186"/>
                </a:lnTo>
                <a:lnTo>
                  <a:pt x="0" y="336382"/>
                </a:lnTo>
                <a:lnTo>
                  <a:pt x="0" y="145599"/>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324000" bIns="324000" rtlCol="0" anchor="ctr">
            <a:noAutofit/>
          </a:bodyPr>
          <a:lstStyle/>
          <a:p>
            <a:pPr algn="ctr"/>
            <a:r>
              <a:rPr kumimoji="1" lang="en-US" altLang="ja-JP" sz="2400" b="1" dirty="0"/>
              <a:t>26</a:t>
            </a:r>
            <a:endParaRPr kumimoji="1" lang="ja-JP" altLang="en-US" sz="2400" b="1" dirty="0"/>
          </a:p>
        </p:txBody>
      </p:sp>
      <p:grpSp>
        <p:nvGrpSpPr>
          <p:cNvPr id="2" name="グループ化 1">
            <a:extLst>
              <a:ext uri="{FF2B5EF4-FFF2-40B4-BE49-F238E27FC236}">
                <a16:creationId xmlns:a16="http://schemas.microsoft.com/office/drawing/2014/main" id="{67AE8EAC-DE79-8090-F32C-7951A006540B}"/>
              </a:ext>
            </a:extLst>
          </p:cNvPr>
          <p:cNvGrpSpPr/>
          <p:nvPr/>
        </p:nvGrpSpPr>
        <p:grpSpPr>
          <a:xfrm>
            <a:off x="4106587" y="1338990"/>
            <a:ext cx="4650303" cy="2465520"/>
            <a:chOff x="4106587" y="1753097"/>
            <a:chExt cx="4650303" cy="2465520"/>
          </a:xfrm>
        </p:grpSpPr>
        <p:sp>
          <p:nvSpPr>
            <p:cNvPr id="3" name="テキスト ボックス 2">
              <a:extLst>
                <a:ext uri="{FF2B5EF4-FFF2-40B4-BE49-F238E27FC236}">
                  <a16:creationId xmlns:a16="http://schemas.microsoft.com/office/drawing/2014/main" id="{D71368FA-8DEB-ED01-E485-24271BF79157}"/>
                </a:ext>
              </a:extLst>
            </p:cNvPr>
            <p:cNvSpPr txBox="1"/>
            <p:nvPr/>
          </p:nvSpPr>
          <p:spPr>
            <a:xfrm>
              <a:off x="4106587" y="1753097"/>
              <a:ext cx="4650303" cy="2017925"/>
            </a:xfrm>
            <a:prstGeom prst="rect">
              <a:avLst/>
            </a:prstGeom>
            <a:noFill/>
          </p:spPr>
          <p:txBody>
            <a:bodyPr wrap="square" lIns="0" tIns="0" rIns="0" bIns="0" anchor="b">
              <a:spAutoFit/>
            </a:bodyPr>
            <a:lstStyle/>
            <a:p>
              <a:pPr algn="just">
                <a:lnSpc>
                  <a:spcPct val="130000"/>
                </a:lnSpc>
                <a:spcAft>
                  <a:spcPts val="1400"/>
                </a:spcAft>
              </a:pPr>
              <a:r>
                <a:rPr lang="ja-JP" altLang="en-US" sz="1400" spc="50" dirty="0">
                  <a:latin typeface="+mn-ea"/>
                </a:rPr>
                <a:t>ある調査によれば、「ニセ・誤情報」に気が付けなかった人は</a:t>
              </a:r>
              <a:r>
                <a:rPr lang="en-US" altLang="ja-JP" sz="1400" spc="50" dirty="0">
                  <a:latin typeface="+mj-ea"/>
                  <a:ea typeface="+mj-ea"/>
                </a:rPr>
                <a:t>85%</a:t>
              </a:r>
              <a:r>
                <a:rPr lang="ja-JP" altLang="en-US" sz="1400" spc="50" dirty="0">
                  <a:latin typeface="+mn-ea"/>
                </a:rPr>
                <a:t>もいました。</a:t>
              </a:r>
            </a:p>
            <a:p>
              <a:pPr algn="just">
                <a:lnSpc>
                  <a:spcPct val="130000"/>
                </a:lnSpc>
                <a:spcAft>
                  <a:spcPts val="1400"/>
                </a:spcAft>
              </a:pPr>
              <a:r>
                <a:rPr lang="ja-JP" altLang="en-US" sz="1400" spc="50" dirty="0">
                  <a:latin typeface="+mn-ea"/>
                </a:rPr>
                <a:t>本当だったらいいな、信じたいなという気持ちに負けてしまった人がこれだけいる、ということです。</a:t>
              </a:r>
            </a:p>
            <a:p>
              <a:pPr algn="just">
                <a:lnSpc>
                  <a:spcPct val="130000"/>
                </a:lnSpc>
                <a:spcAft>
                  <a:spcPts val="1400"/>
                </a:spcAft>
              </a:pPr>
              <a:r>
                <a:rPr lang="ja-JP" altLang="en-US" sz="1400" spc="50" dirty="0">
                  <a:latin typeface="+mn-ea"/>
                </a:rPr>
                <a:t>そして「ニセ・誤情報」は、人に伝えたいという要素を持っているので</a:t>
              </a:r>
              <a:r>
                <a:rPr lang="en-US" altLang="ja-JP" sz="1400" spc="50" dirty="0">
                  <a:latin typeface="+mn-ea"/>
                </a:rPr>
                <a:t>…</a:t>
              </a:r>
              <a:endParaRPr lang="ja-JP" altLang="en-US" sz="1400" spc="50" dirty="0">
                <a:latin typeface="+mn-ea"/>
              </a:endParaRPr>
            </a:p>
          </p:txBody>
        </p:sp>
        <p:sp>
          <p:nvSpPr>
            <p:cNvPr id="5" name="矢印: 五方向 4">
              <a:extLst>
                <a:ext uri="{FF2B5EF4-FFF2-40B4-BE49-F238E27FC236}">
                  <a16:creationId xmlns:a16="http://schemas.microsoft.com/office/drawing/2014/main" id="{88AD623F-C3ED-30A5-19D7-451C17DCBC6E}"/>
                </a:ext>
              </a:extLst>
            </p:cNvPr>
            <p:cNvSpPr/>
            <p:nvPr/>
          </p:nvSpPr>
          <p:spPr>
            <a:xfrm>
              <a:off x="6377670" y="3976637"/>
              <a:ext cx="2379220" cy="241980"/>
            </a:xfrm>
            <a:prstGeom prst="homePlat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144000" tIns="36000" rIns="72000" bIns="36000" rtlCol="0" anchor="ctr">
              <a:spAutoFit/>
            </a:bodyPr>
            <a:lstStyle/>
            <a:p>
              <a:r>
                <a:rPr kumimoji="1" lang="ja-JP" altLang="en-US" sz="1100" dirty="0">
                  <a:latin typeface="+mj-ea"/>
                  <a:ea typeface="+mj-ea"/>
                </a:rPr>
                <a:t>クリック（次のスライドへ進む）</a:t>
              </a:r>
            </a:p>
          </p:txBody>
        </p:sp>
      </p:grpSp>
      <p:pic>
        <p:nvPicPr>
          <p:cNvPr id="156" name="図 155" descr="テキスト が含まれている画像&#10;&#10;自動的に生成された説明">
            <a:extLst>
              <a:ext uri="{FF2B5EF4-FFF2-40B4-BE49-F238E27FC236}">
                <a16:creationId xmlns:a16="http://schemas.microsoft.com/office/drawing/2014/main" id="{09E35C10-0517-CD4B-DEAF-BDFAFC00D81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4000" y="1599750"/>
            <a:ext cx="3456000" cy="1944000"/>
          </a:xfrm>
          <a:prstGeom prst="rect">
            <a:avLst/>
          </a:prstGeom>
        </p:spPr>
      </p:pic>
      <p:sp>
        <p:nvSpPr>
          <p:cNvPr id="4" name="フッター プレースホルダー 3">
            <a:extLst>
              <a:ext uri="{FF2B5EF4-FFF2-40B4-BE49-F238E27FC236}">
                <a16:creationId xmlns:a16="http://schemas.microsoft.com/office/drawing/2014/main" id="{A119685D-885E-034F-4274-0F1F50105098}"/>
              </a:ext>
            </a:extLst>
          </p:cNvPr>
          <p:cNvSpPr>
            <a:spLocks noGrp="1"/>
          </p:cNvSpPr>
          <p:nvPr>
            <p:ph type="ftr" sz="quarter" idx="10"/>
          </p:nvPr>
        </p:nvSpPr>
        <p:spPr/>
        <p:txBody>
          <a:bodyPr/>
          <a:lstStyle/>
          <a:p>
            <a:pPr algn="r"/>
            <a:r>
              <a:rPr lang="ja-JP" altLang="en-US"/>
              <a:t>講師用ガイドライン</a:t>
            </a:r>
            <a:endParaRPr lang="ja-JP" altLang="en-US" dirty="0"/>
          </a:p>
        </p:txBody>
      </p:sp>
    </p:spTree>
    <p:extLst>
      <p:ext uri="{BB962C8B-B14F-4D97-AF65-F5344CB8AC3E}">
        <p14:creationId xmlns:p14="http://schemas.microsoft.com/office/powerpoint/2010/main" val="6459947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29CE4A-C234-40BE-391D-51E3A8C391D3}"/>
            </a:ext>
          </a:extLst>
        </p:cNvPr>
        <p:cNvGrpSpPr/>
        <p:nvPr/>
      </p:nvGrpSpPr>
      <p:grpSpPr>
        <a:xfrm>
          <a:off x="0" y="0"/>
          <a:ext cx="0" cy="0"/>
          <a:chOff x="0" y="0"/>
          <a:chExt cx="0" cy="0"/>
        </a:xfrm>
      </p:grpSpPr>
      <p:sp>
        <p:nvSpPr>
          <p:cNvPr id="11" name="スライド番号プレースホルダー 10">
            <a:extLst>
              <a:ext uri="{FF2B5EF4-FFF2-40B4-BE49-F238E27FC236}">
                <a16:creationId xmlns:a16="http://schemas.microsoft.com/office/drawing/2014/main" id="{87EE43A8-8391-0FDC-182F-5CFADECB57CD}"/>
              </a:ext>
            </a:extLst>
          </p:cNvPr>
          <p:cNvSpPr>
            <a:spLocks noGrp="1"/>
          </p:cNvSpPr>
          <p:nvPr>
            <p:ph type="sldNum" sz="quarter" idx="11"/>
          </p:nvPr>
        </p:nvSpPr>
        <p:spPr>
          <a:xfrm>
            <a:off x="8838765" y="4901189"/>
            <a:ext cx="193964" cy="169277"/>
          </a:xfrm>
        </p:spPr>
        <p:txBody>
          <a:bodyPr/>
          <a:lstStyle/>
          <a:p>
            <a:fld id="{75EEF097-E23E-44DF-B033-E758A731DE21}" type="slidenum">
              <a:rPr lang="ja-JP" altLang="en-US" smtClean="0"/>
              <a:pPr/>
              <a:t>32</a:t>
            </a:fld>
            <a:endParaRPr lang="ja-JP" altLang="en-US" dirty="0"/>
          </a:p>
        </p:txBody>
      </p:sp>
      <p:sp>
        <p:nvSpPr>
          <p:cNvPr id="12" name="フリーフォーム: 図形 11">
            <a:extLst>
              <a:ext uri="{FF2B5EF4-FFF2-40B4-BE49-F238E27FC236}">
                <a16:creationId xmlns:a16="http://schemas.microsoft.com/office/drawing/2014/main" id="{355835DB-1583-925F-5121-6A0657A0A840}"/>
              </a:ext>
            </a:extLst>
          </p:cNvPr>
          <p:cNvSpPr/>
          <p:nvPr/>
        </p:nvSpPr>
        <p:spPr>
          <a:xfrm>
            <a:off x="-1" y="0"/>
            <a:ext cx="861345" cy="870596"/>
          </a:xfrm>
          <a:custGeom>
            <a:avLst/>
            <a:gdLst>
              <a:gd name="connsiteX0" fmla="*/ 0 w 731331"/>
              <a:gd name="connsiteY0" fmla="*/ 0 h 739186"/>
              <a:gd name="connsiteX1" fmla="*/ 145600 w 731331"/>
              <a:gd name="connsiteY1" fmla="*/ 0 h 739186"/>
              <a:gd name="connsiteX2" fmla="*/ 336382 w 731331"/>
              <a:gd name="connsiteY2" fmla="*/ 0 h 739186"/>
              <a:gd name="connsiteX3" fmla="*/ 731331 w 731331"/>
              <a:gd name="connsiteY3" fmla="*/ 0 h 739186"/>
              <a:gd name="connsiteX4" fmla="*/ 0 w 731331"/>
              <a:gd name="connsiteY4" fmla="*/ 739186 h 739186"/>
              <a:gd name="connsiteX5" fmla="*/ 0 w 731331"/>
              <a:gd name="connsiteY5" fmla="*/ 336382 h 739186"/>
              <a:gd name="connsiteX6" fmla="*/ 0 w 731331"/>
              <a:gd name="connsiteY6" fmla="*/ 145599 h 7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331" h="739186">
                <a:moveTo>
                  <a:pt x="0" y="0"/>
                </a:moveTo>
                <a:lnTo>
                  <a:pt x="145600" y="0"/>
                </a:lnTo>
                <a:lnTo>
                  <a:pt x="336382" y="0"/>
                </a:lnTo>
                <a:lnTo>
                  <a:pt x="731331" y="0"/>
                </a:lnTo>
                <a:lnTo>
                  <a:pt x="0" y="739186"/>
                </a:lnTo>
                <a:lnTo>
                  <a:pt x="0" y="336382"/>
                </a:lnTo>
                <a:lnTo>
                  <a:pt x="0" y="145599"/>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324000" bIns="324000" rtlCol="0" anchor="ctr">
            <a:noAutofit/>
          </a:bodyPr>
          <a:lstStyle/>
          <a:p>
            <a:pPr algn="ctr"/>
            <a:r>
              <a:rPr kumimoji="1" lang="en-US" altLang="ja-JP" sz="2400" b="1" dirty="0"/>
              <a:t>27</a:t>
            </a:r>
            <a:endParaRPr kumimoji="1" lang="ja-JP" altLang="en-US" sz="2400" b="1" dirty="0"/>
          </a:p>
        </p:txBody>
      </p:sp>
      <p:grpSp>
        <p:nvGrpSpPr>
          <p:cNvPr id="2" name="グループ化 1">
            <a:extLst>
              <a:ext uri="{FF2B5EF4-FFF2-40B4-BE49-F238E27FC236}">
                <a16:creationId xmlns:a16="http://schemas.microsoft.com/office/drawing/2014/main" id="{B236613F-69AB-1480-9794-9A0D1F36EC7B}"/>
              </a:ext>
            </a:extLst>
          </p:cNvPr>
          <p:cNvGrpSpPr/>
          <p:nvPr/>
        </p:nvGrpSpPr>
        <p:grpSpPr>
          <a:xfrm>
            <a:off x="4106587" y="1848874"/>
            <a:ext cx="4650303" cy="1445753"/>
            <a:chOff x="4106587" y="2772864"/>
            <a:chExt cx="4650303" cy="1445753"/>
          </a:xfrm>
        </p:grpSpPr>
        <p:sp>
          <p:nvSpPr>
            <p:cNvPr id="3" name="テキスト ボックス 2">
              <a:extLst>
                <a:ext uri="{FF2B5EF4-FFF2-40B4-BE49-F238E27FC236}">
                  <a16:creationId xmlns:a16="http://schemas.microsoft.com/office/drawing/2014/main" id="{C5EC1FCF-D86F-30FF-3A02-0A0980FD3AC5}"/>
                </a:ext>
              </a:extLst>
            </p:cNvPr>
            <p:cNvSpPr txBox="1"/>
            <p:nvPr/>
          </p:nvSpPr>
          <p:spPr>
            <a:xfrm>
              <a:off x="4106587" y="2772864"/>
              <a:ext cx="4650303" cy="998158"/>
            </a:xfrm>
            <a:prstGeom prst="rect">
              <a:avLst/>
            </a:prstGeom>
            <a:noFill/>
          </p:spPr>
          <p:txBody>
            <a:bodyPr wrap="square" lIns="0" tIns="0" rIns="0" bIns="0" anchor="b">
              <a:spAutoFit/>
            </a:bodyPr>
            <a:lstStyle/>
            <a:p>
              <a:pPr algn="just">
                <a:lnSpc>
                  <a:spcPct val="130000"/>
                </a:lnSpc>
                <a:spcAft>
                  <a:spcPts val="1400"/>
                </a:spcAft>
              </a:pPr>
              <a:r>
                <a:rPr lang="ja-JP" altLang="en-US" sz="1400" spc="50" dirty="0">
                  <a:latin typeface="+mn-ea"/>
                </a:rPr>
                <a:t>さらにその</a:t>
              </a:r>
              <a:r>
                <a:rPr lang="en-US" altLang="ja-JP" sz="1400" spc="50" dirty="0">
                  <a:latin typeface="+mj-ea"/>
                  <a:ea typeface="+mj-ea"/>
                </a:rPr>
                <a:t>17</a:t>
              </a:r>
              <a:r>
                <a:rPr lang="ja-JP" altLang="en-US" sz="1400" spc="50" dirty="0">
                  <a:latin typeface="+mj-ea"/>
                  <a:ea typeface="+mj-ea"/>
                </a:rPr>
                <a:t>％</a:t>
              </a:r>
              <a:r>
                <a:rPr lang="ja-JP" altLang="en-US" sz="1400" spc="50" dirty="0">
                  <a:latin typeface="+mn-ea"/>
                </a:rPr>
                <a:t>の人が、その「ニセ・誤情報」を拡散させています。</a:t>
              </a:r>
            </a:p>
            <a:p>
              <a:pPr algn="just">
                <a:lnSpc>
                  <a:spcPct val="130000"/>
                </a:lnSpc>
                <a:spcAft>
                  <a:spcPts val="1400"/>
                </a:spcAft>
              </a:pPr>
              <a:r>
                <a:rPr lang="ja-JP" altLang="en-US" sz="1400" spc="50" dirty="0">
                  <a:latin typeface="+mn-ea"/>
                </a:rPr>
                <a:t>拡散するスピードは、事実の情報拡散と比べて</a:t>
              </a:r>
              <a:r>
                <a:rPr lang="en-US" altLang="ja-JP" sz="1400" spc="50" dirty="0">
                  <a:latin typeface="+mn-ea"/>
                </a:rPr>
                <a:t>…</a:t>
              </a:r>
              <a:endParaRPr lang="ja-JP" altLang="en-US" sz="1400" spc="50" dirty="0">
                <a:latin typeface="+mn-ea"/>
              </a:endParaRPr>
            </a:p>
          </p:txBody>
        </p:sp>
        <p:sp>
          <p:nvSpPr>
            <p:cNvPr id="5" name="矢印: 五方向 4">
              <a:extLst>
                <a:ext uri="{FF2B5EF4-FFF2-40B4-BE49-F238E27FC236}">
                  <a16:creationId xmlns:a16="http://schemas.microsoft.com/office/drawing/2014/main" id="{2BA6ED20-8333-6C9E-513D-DB0F62777576}"/>
                </a:ext>
              </a:extLst>
            </p:cNvPr>
            <p:cNvSpPr/>
            <p:nvPr/>
          </p:nvSpPr>
          <p:spPr>
            <a:xfrm>
              <a:off x="6377670" y="3976637"/>
              <a:ext cx="2379220" cy="241980"/>
            </a:xfrm>
            <a:prstGeom prst="homePlat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144000" tIns="36000" rIns="72000" bIns="36000" rtlCol="0" anchor="ctr">
              <a:spAutoFit/>
            </a:bodyPr>
            <a:lstStyle/>
            <a:p>
              <a:r>
                <a:rPr kumimoji="1" lang="ja-JP" altLang="en-US" sz="1100" dirty="0">
                  <a:latin typeface="+mj-ea"/>
                  <a:ea typeface="+mj-ea"/>
                </a:rPr>
                <a:t>クリック（次のスライドへ進む）</a:t>
              </a:r>
            </a:p>
          </p:txBody>
        </p:sp>
      </p:grpSp>
      <p:pic>
        <p:nvPicPr>
          <p:cNvPr id="157" name="図 156" descr="ダイアグラム が含まれている画像&#10;&#10;自動的に生成された説明">
            <a:extLst>
              <a:ext uri="{FF2B5EF4-FFF2-40B4-BE49-F238E27FC236}">
                <a16:creationId xmlns:a16="http://schemas.microsoft.com/office/drawing/2014/main" id="{90FD84DD-B11B-0167-D64E-5C836C7946A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4000" y="1599750"/>
            <a:ext cx="3456000" cy="1944000"/>
          </a:xfrm>
          <a:prstGeom prst="rect">
            <a:avLst/>
          </a:prstGeom>
        </p:spPr>
      </p:pic>
      <p:sp>
        <p:nvSpPr>
          <p:cNvPr id="4" name="フッター プレースホルダー 3">
            <a:extLst>
              <a:ext uri="{FF2B5EF4-FFF2-40B4-BE49-F238E27FC236}">
                <a16:creationId xmlns:a16="http://schemas.microsoft.com/office/drawing/2014/main" id="{4AF36463-CA97-39FE-CF6F-2B7F5CA59BE1}"/>
              </a:ext>
            </a:extLst>
          </p:cNvPr>
          <p:cNvSpPr>
            <a:spLocks noGrp="1"/>
          </p:cNvSpPr>
          <p:nvPr>
            <p:ph type="ftr" sz="quarter" idx="10"/>
          </p:nvPr>
        </p:nvSpPr>
        <p:spPr/>
        <p:txBody>
          <a:bodyPr/>
          <a:lstStyle/>
          <a:p>
            <a:pPr algn="r"/>
            <a:r>
              <a:rPr lang="ja-JP" altLang="en-US"/>
              <a:t>講師用ガイドライン</a:t>
            </a:r>
            <a:endParaRPr lang="ja-JP" altLang="en-US" dirty="0"/>
          </a:p>
        </p:txBody>
      </p:sp>
    </p:spTree>
    <p:extLst>
      <p:ext uri="{BB962C8B-B14F-4D97-AF65-F5344CB8AC3E}">
        <p14:creationId xmlns:p14="http://schemas.microsoft.com/office/powerpoint/2010/main" val="39387964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34C88D-A3B5-E677-E46E-F082B9545C84}"/>
            </a:ext>
          </a:extLst>
        </p:cNvPr>
        <p:cNvGrpSpPr/>
        <p:nvPr/>
      </p:nvGrpSpPr>
      <p:grpSpPr>
        <a:xfrm>
          <a:off x="0" y="0"/>
          <a:ext cx="0" cy="0"/>
          <a:chOff x="0" y="0"/>
          <a:chExt cx="0" cy="0"/>
        </a:xfrm>
      </p:grpSpPr>
      <p:sp>
        <p:nvSpPr>
          <p:cNvPr id="11" name="スライド番号プレースホルダー 10">
            <a:extLst>
              <a:ext uri="{FF2B5EF4-FFF2-40B4-BE49-F238E27FC236}">
                <a16:creationId xmlns:a16="http://schemas.microsoft.com/office/drawing/2014/main" id="{AF2BF95F-BAC4-87C3-991F-13A223804AAD}"/>
              </a:ext>
            </a:extLst>
          </p:cNvPr>
          <p:cNvSpPr>
            <a:spLocks noGrp="1"/>
          </p:cNvSpPr>
          <p:nvPr>
            <p:ph type="sldNum" sz="quarter" idx="11"/>
          </p:nvPr>
        </p:nvSpPr>
        <p:spPr>
          <a:xfrm>
            <a:off x="8838765" y="4901189"/>
            <a:ext cx="193964" cy="169277"/>
          </a:xfrm>
        </p:spPr>
        <p:txBody>
          <a:bodyPr/>
          <a:lstStyle/>
          <a:p>
            <a:fld id="{75EEF097-E23E-44DF-B033-E758A731DE21}" type="slidenum">
              <a:rPr lang="ja-JP" altLang="en-US" smtClean="0"/>
              <a:pPr/>
              <a:t>33</a:t>
            </a:fld>
            <a:endParaRPr lang="ja-JP" altLang="en-US" dirty="0"/>
          </a:p>
        </p:txBody>
      </p:sp>
      <p:sp>
        <p:nvSpPr>
          <p:cNvPr id="12" name="フリーフォーム: 図形 11">
            <a:extLst>
              <a:ext uri="{FF2B5EF4-FFF2-40B4-BE49-F238E27FC236}">
                <a16:creationId xmlns:a16="http://schemas.microsoft.com/office/drawing/2014/main" id="{E30F5287-925D-9C5F-4A88-D6AF832A59AF}"/>
              </a:ext>
            </a:extLst>
          </p:cNvPr>
          <p:cNvSpPr/>
          <p:nvPr/>
        </p:nvSpPr>
        <p:spPr>
          <a:xfrm>
            <a:off x="-1" y="0"/>
            <a:ext cx="861345" cy="870596"/>
          </a:xfrm>
          <a:custGeom>
            <a:avLst/>
            <a:gdLst>
              <a:gd name="connsiteX0" fmla="*/ 0 w 731331"/>
              <a:gd name="connsiteY0" fmla="*/ 0 h 739186"/>
              <a:gd name="connsiteX1" fmla="*/ 145600 w 731331"/>
              <a:gd name="connsiteY1" fmla="*/ 0 h 739186"/>
              <a:gd name="connsiteX2" fmla="*/ 336382 w 731331"/>
              <a:gd name="connsiteY2" fmla="*/ 0 h 739186"/>
              <a:gd name="connsiteX3" fmla="*/ 731331 w 731331"/>
              <a:gd name="connsiteY3" fmla="*/ 0 h 739186"/>
              <a:gd name="connsiteX4" fmla="*/ 0 w 731331"/>
              <a:gd name="connsiteY4" fmla="*/ 739186 h 739186"/>
              <a:gd name="connsiteX5" fmla="*/ 0 w 731331"/>
              <a:gd name="connsiteY5" fmla="*/ 336382 h 739186"/>
              <a:gd name="connsiteX6" fmla="*/ 0 w 731331"/>
              <a:gd name="connsiteY6" fmla="*/ 145599 h 7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331" h="739186">
                <a:moveTo>
                  <a:pt x="0" y="0"/>
                </a:moveTo>
                <a:lnTo>
                  <a:pt x="145600" y="0"/>
                </a:lnTo>
                <a:lnTo>
                  <a:pt x="336382" y="0"/>
                </a:lnTo>
                <a:lnTo>
                  <a:pt x="731331" y="0"/>
                </a:lnTo>
                <a:lnTo>
                  <a:pt x="0" y="739186"/>
                </a:lnTo>
                <a:lnTo>
                  <a:pt x="0" y="336382"/>
                </a:lnTo>
                <a:lnTo>
                  <a:pt x="0" y="145599"/>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324000" bIns="324000" rtlCol="0" anchor="ctr">
            <a:noAutofit/>
          </a:bodyPr>
          <a:lstStyle/>
          <a:p>
            <a:pPr algn="ctr"/>
            <a:r>
              <a:rPr kumimoji="1" lang="en-US" altLang="ja-JP" sz="2400" b="1" dirty="0"/>
              <a:t>28</a:t>
            </a:r>
            <a:endParaRPr kumimoji="1" lang="ja-JP" altLang="en-US" sz="2400" b="1" dirty="0"/>
          </a:p>
        </p:txBody>
      </p:sp>
      <p:grpSp>
        <p:nvGrpSpPr>
          <p:cNvPr id="2" name="グループ化 1">
            <a:extLst>
              <a:ext uri="{FF2B5EF4-FFF2-40B4-BE49-F238E27FC236}">
                <a16:creationId xmlns:a16="http://schemas.microsoft.com/office/drawing/2014/main" id="{97AA33B4-C3FD-E535-EFEA-AC873AE62628}"/>
              </a:ext>
            </a:extLst>
          </p:cNvPr>
          <p:cNvGrpSpPr/>
          <p:nvPr/>
        </p:nvGrpSpPr>
        <p:grpSpPr>
          <a:xfrm>
            <a:off x="4106587" y="1619067"/>
            <a:ext cx="4650303" cy="1905366"/>
            <a:chOff x="4106587" y="2313251"/>
            <a:chExt cx="4650303" cy="1905366"/>
          </a:xfrm>
        </p:grpSpPr>
        <p:sp>
          <p:nvSpPr>
            <p:cNvPr id="3" name="テキスト ボックス 2">
              <a:extLst>
                <a:ext uri="{FF2B5EF4-FFF2-40B4-BE49-F238E27FC236}">
                  <a16:creationId xmlns:a16="http://schemas.microsoft.com/office/drawing/2014/main" id="{8120ED57-AE0B-FE55-F848-A7AEEE1A34B6}"/>
                </a:ext>
              </a:extLst>
            </p:cNvPr>
            <p:cNvSpPr txBox="1"/>
            <p:nvPr/>
          </p:nvSpPr>
          <p:spPr>
            <a:xfrm>
              <a:off x="4106587" y="2313251"/>
              <a:ext cx="4650303" cy="1457771"/>
            </a:xfrm>
            <a:prstGeom prst="rect">
              <a:avLst/>
            </a:prstGeom>
            <a:noFill/>
          </p:spPr>
          <p:txBody>
            <a:bodyPr wrap="square" lIns="0" tIns="0" rIns="0" bIns="0" anchor="b">
              <a:spAutoFit/>
            </a:bodyPr>
            <a:lstStyle/>
            <a:p>
              <a:pPr algn="just">
                <a:lnSpc>
                  <a:spcPct val="130000"/>
                </a:lnSpc>
                <a:spcAft>
                  <a:spcPts val="1400"/>
                </a:spcAft>
              </a:pPr>
              <a:r>
                <a:rPr lang="ja-JP" altLang="en-US" sz="1400" spc="50" dirty="0">
                  <a:latin typeface="+mn-ea"/>
                </a:rPr>
                <a:t>およそ</a:t>
              </a:r>
              <a:r>
                <a:rPr lang="ja-JP" altLang="en-US" sz="1400" spc="50" dirty="0">
                  <a:latin typeface="+mj-ea"/>
                  <a:ea typeface="+mj-ea"/>
                </a:rPr>
                <a:t>６倍</a:t>
              </a:r>
              <a:r>
                <a:rPr lang="ja-JP" altLang="en-US" sz="1400" spc="50" dirty="0">
                  <a:latin typeface="+mn-ea"/>
                </a:rPr>
                <a:t>。驚異的な早さです。</a:t>
              </a:r>
            </a:p>
            <a:p>
              <a:pPr algn="just">
                <a:lnSpc>
                  <a:spcPct val="130000"/>
                </a:lnSpc>
                <a:spcAft>
                  <a:spcPts val="1400"/>
                </a:spcAft>
              </a:pPr>
              <a:r>
                <a:rPr lang="ja-JP" altLang="en-US" sz="1400" spc="50" dirty="0">
                  <a:latin typeface="+mn-ea"/>
                </a:rPr>
                <a:t>さらには、こういった動きをもっと加速してしまう仕組みがあります。</a:t>
              </a:r>
            </a:p>
            <a:p>
              <a:pPr algn="just">
                <a:lnSpc>
                  <a:spcPct val="130000"/>
                </a:lnSpc>
                <a:spcAft>
                  <a:spcPts val="1400"/>
                </a:spcAft>
              </a:pPr>
              <a:r>
                <a:rPr lang="ja-JP" altLang="en-US" sz="1400" spc="50" dirty="0">
                  <a:latin typeface="+mn-ea"/>
                </a:rPr>
                <a:t>その仕組みとは</a:t>
              </a:r>
              <a:r>
                <a:rPr lang="en-US" altLang="ja-JP" sz="1400" spc="50" dirty="0">
                  <a:latin typeface="+mn-ea"/>
                </a:rPr>
                <a:t>…</a:t>
              </a:r>
              <a:endParaRPr lang="ja-JP" altLang="en-US" sz="1400" spc="50" dirty="0">
                <a:latin typeface="+mn-ea"/>
              </a:endParaRPr>
            </a:p>
          </p:txBody>
        </p:sp>
        <p:sp>
          <p:nvSpPr>
            <p:cNvPr id="5" name="矢印: 五方向 4">
              <a:extLst>
                <a:ext uri="{FF2B5EF4-FFF2-40B4-BE49-F238E27FC236}">
                  <a16:creationId xmlns:a16="http://schemas.microsoft.com/office/drawing/2014/main" id="{E8FA8194-4091-C55A-28FC-1ED60F6FABE7}"/>
                </a:ext>
              </a:extLst>
            </p:cNvPr>
            <p:cNvSpPr/>
            <p:nvPr/>
          </p:nvSpPr>
          <p:spPr>
            <a:xfrm>
              <a:off x="6377670" y="3976637"/>
              <a:ext cx="2379220" cy="241980"/>
            </a:xfrm>
            <a:prstGeom prst="homePlat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144000" tIns="36000" rIns="72000" bIns="36000" rtlCol="0" anchor="ctr">
              <a:spAutoFit/>
            </a:bodyPr>
            <a:lstStyle/>
            <a:p>
              <a:r>
                <a:rPr kumimoji="1" lang="ja-JP" altLang="en-US" sz="1100" dirty="0">
                  <a:latin typeface="+mj-ea"/>
                  <a:ea typeface="+mj-ea"/>
                </a:rPr>
                <a:t>クリック（次のスライドへ進む）</a:t>
              </a:r>
            </a:p>
          </p:txBody>
        </p:sp>
      </p:grpSp>
      <p:pic>
        <p:nvPicPr>
          <p:cNvPr id="158" name="図 157" descr="ダイアグラム が含まれている画像&#10;&#10;自動的に生成された説明">
            <a:extLst>
              <a:ext uri="{FF2B5EF4-FFF2-40B4-BE49-F238E27FC236}">
                <a16:creationId xmlns:a16="http://schemas.microsoft.com/office/drawing/2014/main" id="{F83090EF-8848-CBA8-5FC9-314F47B00E7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4000" y="1599750"/>
            <a:ext cx="3456000" cy="1944000"/>
          </a:xfrm>
          <a:prstGeom prst="rect">
            <a:avLst/>
          </a:prstGeom>
        </p:spPr>
      </p:pic>
      <p:sp>
        <p:nvSpPr>
          <p:cNvPr id="4" name="フッター プレースホルダー 3">
            <a:extLst>
              <a:ext uri="{FF2B5EF4-FFF2-40B4-BE49-F238E27FC236}">
                <a16:creationId xmlns:a16="http://schemas.microsoft.com/office/drawing/2014/main" id="{FF23C999-106A-FE7B-D0CB-6624C8813F5C}"/>
              </a:ext>
            </a:extLst>
          </p:cNvPr>
          <p:cNvSpPr>
            <a:spLocks noGrp="1"/>
          </p:cNvSpPr>
          <p:nvPr>
            <p:ph type="ftr" sz="quarter" idx="10"/>
          </p:nvPr>
        </p:nvSpPr>
        <p:spPr/>
        <p:txBody>
          <a:bodyPr/>
          <a:lstStyle/>
          <a:p>
            <a:pPr algn="r"/>
            <a:r>
              <a:rPr lang="ja-JP" altLang="en-US"/>
              <a:t>講師用ガイドライン</a:t>
            </a:r>
            <a:endParaRPr lang="ja-JP" altLang="en-US" dirty="0"/>
          </a:p>
        </p:txBody>
      </p:sp>
    </p:spTree>
    <p:extLst>
      <p:ext uri="{BB962C8B-B14F-4D97-AF65-F5344CB8AC3E}">
        <p14:creationId xmlns:p14="http://schemas.microsoft.com/office/powerpoint/2010/main" val="20181770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123D7D-7470-CA36-39D7-1D49742C9D15}"/>
            </a:ext>
          </a:extLst>
        </p:cNvPr>
        <p:cNvGrpSpPr/>
        <p:nvPr/>
      </p:nvGrpSpPr>
      <p:grpSpPr>
        <a:xfrm>
          <a:off x="0" y="0"/>
          <a:ext cx="0" cy="0"/>
          <a:chOff x="0" y="0"/>
          <a:chExt cx="0" cy="0"/>
        </a:xfrm>
      </p:grpSpPr>
      <p:sp>
        <p:nvSpPr>
          <p:cNvPr id="11" name="スライド番号プレースホルダー 10">
            <a:extLst>
              <a:ext uri="{FF2B5EF4-FFF2-40B4-BE49-F238E27FC236}">
                <a16:creationId xmlns:a16="http://schemas.microsoft.com/office/drawing/2014/main" id="{CAA1A090-52C5-4B5F-5DCE-C96B024511BD}"/>
              </a:ext>
            </a:extLst>
          </p:cNvPr>
          <p:cNvSpPr>
            <a:spLocks noGrp="1"/>
          </p:cNvSpPr>
          <p:nvPr>
            <p:ph type="sldNum" sz="quarter" idx="11"/>
          </p:nvPr>
        </p:nvSpPr>
        <p:spPr>
          <a:xfrm>
            <a:off x="8838765" y="4901189"/>
            <a:ext cx="193964" cy="169277"/>
          </a:xfrm>
        </p:spPr>
        <p:txBody>
          <a:bodyPr/>
          <a:lstStyle/>
          <a:p>
            <a:fld id="{75EEF097-E23E-44DF-B033-E758A731DE21}" type="slidenum">
              <a:rPr lang="ja-JP" altLang="en-US" smtClean="0"/>
              <a:pPr/>
              <a:t>34</a:t>
            </a:fld>
            <a:endParaRPr lang="ja-JP" altLang="en-US" dirty="0"/>
          </a:p>
        </p:txBody>
      </p:sp>
      <p:sp>
        <p:nvSpPr>
          <p:cNvPr id="12" name="フリーフォーム: 図形 11">
            <a:extLst>
              <a:ext uri="{FF2B5EF4-FFF2-40B4-BE49-F238E27FC236}">
                <a16:creationId xmlns:a16="http://schemas.microsoft.com/office/drawing/2014/main" id="{B268CBBD-B45D-9501-2A59-E4743B082037}"/>
              </a:ext>
            </a:extLst>
          </p:cNvPr>
          <p:cNvSpPr/>
          <p:nvPr/>
        </p:nvSpPr>
        <p:spPr>
          <a:xfrm>
            <a:off x="-1" y="0"/>
            <a:ext cx="861345" cy="870596"/>
          </a:xfrm>
          <a:custGeom>
            <a:avLst/>
            <a:gdLst>
              <a:gd name="connsiteX0" fmla="*/ 0 w 731331"/>
              <a:gd name="connsiteY0" fmla="*/ 0 h 739186"/>
              <a:gd name="connsiteX1" fmla="*/ 145600 w 731331"/>
              <a:gd name="connsiteY1" fmla="*/ 0 h 739186"/>
              <a:gd name="connsiteX2" fmla="*/ 336382 w 731331"/>
              <a:gd name="connsiteY2" fmla="*/ 0 h 739186"/>
              <a:gd name="connsiteX3" fmla="*/ 731331 w 731331"/>
              <a:gd name="connsiteY3" fmla="*/ 0 h 739186"/>
              <a:gd name="connsiteX4" fmla="*/ 0 w 731331"/>
              <a:gd name="connsiteY4" fmla="*/ 739186 h 739186"/>
              <a:gd name="connsiteX5" fmla="*/ 0 w 731331"/>
              <a:gd name="connsiteY5" fmla="*/ 336382 h 739186"/>
              <a:gd name="connsiteX6" fmla="*/ 0 w 731331"/>
              <a:gd name="connsiteY6" fmla="*/ 145599 h 7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331" h="739186">
                <a:moveTo>
                  <a:pt x="0" y="0"/>
                </a:moveTo>
                <a:lnTo>
                  <a:pt x="145600" y="0"/>
                </a:lnTo>
                <a:lnTo>
                  <a:pt x="336382" y="0"/>
                </a:lnTo>
                <a:lnTo>
                  <a:pt x="731331" y="0"/>
                </a:lnTo>
                <a:lnTo>
                  <a:pt x="0" y="739186"/>
                </a:lnTo>
                <a:lnTo>
                  <a:pt x="0" y="336382"/>
                </a:lnTo>
                <a:lnTo>
                  <a:pt x="0" y="145599"/>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324000" bIns="324000" rtlCol="0" anchor="ctr">
            <a:noAutofit/>
          </a:bodyPr>
          <a:lstStyle/>
          <a:p>
            <a:pPr algn="ctr"/>
            <a:r>
              <a:rPr kumimoji="1" lang="en-US" altLang="ja-JP" sz="2400" b="1" dirty="0"/>
              <a:t>29</a:t>
            </a:r>
            <a:endParaRPr kumimoji="1" lang="ja-JP" altLang="en-US" sz="2400" b="1" dirty="0"/>
          </a:p>
        </p:txBody>
      </p:sp>
      <p:sp>
        <p:nvSpPr>
          <p:cNvPr id="3" name="テキスト ボックス 2">
            <a:extLst>
              <a:ext uri="{FF2B5EF4-FFF2-40B4-BE49-F238E27FC236}">
                <a16:creationId xmlns:a16="http://schemas.microsoft.com/office/drawing/2014/main" id="{623E3252-E146-CACD-26CC-4726E7487A8E}"/>
              </a:ext>
            </a:extLst>
          </p:cNvPr>
          <p:cNvSpPr txBox="1"/>
          <p:nvPr/>
        </p:nvSpPr>
        <p:spPr>
          <a:xfrm>
            <a:off x="4106587" y="772828"/>
            <a:ext cx="4650303" cy="3597844"/>
          </a:xfrm>
          <a:prstGeom prst="rect">
            <a:avLst/>
          </a:prstGeom>
          <a:noFill/>
        </p:spPr>
        <p:txBody>
          <a:bodyPr wrap="square" lIns="0" tIns="0" rIns="0" bIns="0" anchor="b">
            <a:spAutoFit/>
          </a:bodyPr>
          <a:lstStyle/>
          <a:p>
            <a:pPr algn="just">
              <a:lnSpc>
                <a:spcPct val="130000"/>
              </a:lnSpc>
              <a:spcAft>
                <a:spcPts val="1400"/>
              </a:spcAft>
            </a:pPr>
            <a:r>
              <a:rPr lang="ja-JP" altLang="en-US" sz="1400" spc="50" dirty="0">
                <a:latin typeface="+mj-ea"/>
                <a:ea typeface="+mj-ea"/>
              </a:rPr>
              <a:t>「フィルターバブル」</a:t>
            </a:r>
            <a:r>
              <a:rPr lang="ja-JP" altLang="en-US" sz="1400" spc="50" dirty="0">
                <a:latin typeface="+mn-ea"/>
              </a:rPr>
              <a:t>。聞いたことのある言葉かもしれません。</a:t>
            </a:r>
          </a:p>
          <a:p>
            <a:pPr algn="just">
              <a:lnSpc>
                <a:spcPct val="130000"/>
              </a:lnSpc>
              <a:spcAft>
                <a:spcPts val="1400"/>
              </a:spcAft>
            </a:pPr>
            <a:r>
              <a:rPr lang="ja-JP" altLang="en-US" sz="1400" spc="50" dirty="0">
                <a:latin typeface="+mn-ea"/>
              </a:rPr>
              <a:t>皆さんが普段使っている</a:t>
            </a:r>
            <a:r>
              <a:rPr lang="en-US" altLang="ja-JP" sz="1400" spc="50" dirty="0">
                <a:latin typeface="+mn-ea"/>
              </a:rPr>
              <a:t>SNS</a:t>
            </a:r>
            <a:r>
              <a:rPr lang="ja-JP" altLang="en-US" sz="1400" spc="50" dirty="0">
                <a:latin typeface="+mn-ea"/>
              </a:rPr>
              <a:t>には、自分がフォローした人の投稿が、投稿された順番に並んでいる</a:t>
            </a:r>
            <a:r>
              <a:rPr lang="en-US" altLang="ja-JP" sz="1400" spc="50" dirty="0">
                <a:latin typeface="+mn-ea"/>
              </a:rPr>
              <a:t>……</a:t>
            </a:r>
            <a:r>
              <a:rPr lang="ja-JP" altLang="en-US" sz="1400" spc="50" dirty="0">
                <a:latin typeface="+mn-ea"/>
              </a:rPr>
              <a:t>わけではありません。</a:t>
            </a:r>
          </a:p>
          <a:p>
            <a:pPr algn="just">
              <a:lnSpc>
                <a:spcPct val="130000"/>
              </a:lnSpc>
              <a:spcAft>
                <a:spcPts val="1400"/>
              </a:spcAft>
            </a:pPr>
            <a:r>
              <a:rPr lang="ja-JP" altLang="en-US" sz="1400" spc="50" dirty="0">
                <a:latin typeface="+mn-ea"/>
              </a:rPr>
              <a:t>皆さんが普段、どんな投稿に「いいね」を押しているか、どんな記事をクリックしているのか、そういった情報を分析して、皆さんが「見たい、読みたい」と思う投稿を表示するように調整されているのです。</a:t>
            </a:r>
          </a:p>
          <a:p>
            <a:pPr algn="just">
              <a:lnSpc>
                <a:spcPct val="130000"/>
              </a:lnSpc>
              <a:spcAft>
                <a:spcPts val="1400"/>
              </a:spcAft>
            </a:pPr>
            <a:r>
              <a:rPr lang="ja-JP" altLang="en-US" sz="1400" spc="50" dirty="0">
                <a:latin typeface="+mn-ea"/>
              </a:rPr>
              <a:t>たいていの</a:t>
            </a:r>
            <a:r>
              <a:rPr lang="en-US" altLang="ja-JP" sz="1400" spc="50" dirty="0">
                <a:latin typeface="+mn-ea"/>
              </a:rPr>
              <a:t>SNS</a:t>
            </a:r>
            <a:r>
              <a:rPr lang="ja-JP" altLang="en-US" sz="1400" spc="50" dirty="0">
                <a:latin typeface="+mn-ea"/>
              </a:rPr>
              <a:t>でこういった表示の操作、「アルゴリズム」と呼ばれる機能による「調整」が行われています。</a:t>
            </a:r>
          </a:p>
        </p:txBody>
      </p:sp>
      <p:pic>
        <p:nvPicPr>
          <p:cNvPr id="159" name="図 158" descr="グラフィカル ユーザー インターフェイス, テキスト, アプリケーション&#10;&#10;自動的に生成された説明">
            <a:extLst>
              <a:ext uri="{FF2B5EF4-FFF2-40B4-BE49-F238E27FC236}">
                <a16:creationId xmlns:a16="http://schemas.microsoft.com/office/drawing/2014/main" id="{8F7D4639-7A62-685E-74B7-0557BCEBEDB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4000" y="1599750"/>
            <a:ext cx="3456000" cy="1944000"/>
          </a:xfrm>
          <a:prstGeom prst="rect">
            <a:avLst/>
          </a:prstGeom>
        </p:spPr>
      </p:pic>
      <p:sp>
        <p:nvSpPr>
          <p:cNvPr id="2" name="フッター プレースホルダー 1">
            <a:extLst>
              <a:ext uri="{FF2B5EF4-FFF2-40B4-BE49-F238E27FC236}">
                <a16:creationId xmlns:a16="http://schemas.microsoft.com/office/drawing/2014/main" id="{AEA7A7DD-6AF3-4200-F1E6-4D6D8F19778E}"/>
              </a:ext>
            </a:extLst>
          </p:cNvPr>
          <p:cNvSpPr>
            <a:spLocks noGrp="1"/>
          </p:cNvSpPr>
          <p:nvPr>
            <p:ph type="ftr" sz="quarter" idx="10"/>
          </p:nvPr>
        </p:nvSpPr>
        <p:spPr/>
        <p:txBody>
          <a:bodyPr/>
          <a:lstStyle/>
          <a:p>
            <a:pPr algn="r"/>
            <a:r>
              <a:rPr lang="ja-JP" altLang="en-US"/>
              <a:t>講師用ガイドライン</a:t>
            </a:r>
            <a:endParaRPr lang="ja-JP" altLang="en-US" dirty="0"/>
          </a:p>
        </p:txBody>
      </p:sp>
    </p:spTree>
    <p:extLst>
      <p:ext uri="{BB962C8B-B14F-4D97-AF65-F5344CB8AC3E}">
        <p14:creationId xmlns:p14="http://schemas.microsoft.com/office/powerpoint/2010/main" val="3960354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B3147F-9884-DCDC-BEFF-53F75F1347BF}"/>
            </a:ext>
          </a:extLst>
        </p:cNvPr>
        <p:cNvGrpSpPr/>
        <p:nvPr/>
      </p:nvGrpSpPr>
      <p:grpSpPr>
        <a:xfrm>
          <a:off x="0" y="0"/>
          <a:ext cx="0" cy="0"/>
          <a:chOff x="0" y="0"/>
          <a:chExt cx="0" cy="0"/>
        </a:xfrm>
      </p:grpSpPr>
      <p:sp>
        <p:nvSpPr>
          <p:cNvPr id="11" name="スライド番号プレースホルダー 10">
            <a:extLst>
              <a:ext uri="{FF2B5EF4-FFF2-40B4-BE49-F238E27FC236}">
                <a16:creationId xmlns:a16="http://schemas.microsoft.com/office/drawing/2014/main" id="{2420BFF4-CBE1-D5F0-4A40-D94B18E4F1FB}"/>
              </a:ext>
            </a:extLst>
          </p:cNvPr>
          <p:cNvSpPr>
            <a:spLocks noGrp="1"/>
          </p:cNvSpPr>
          <p:nvPr>
            <p:ph type="sldNum" sz="quarter" idx="11"/>
          </p:nvPr>
        </p:nvSpPr>
        <p:spPr>
          <a:xfrm>
            <a:off x="8838765" y="4901189"/>
            <a:ext cx="193964" cy="169277"/>
          </a:xfrm>
        </p:spPr>
        <p:txBody>
          <a:bodyPr/>
          <a:lstStyle/>
          <a:p>
            <a:fld id="{75EEF097-E23E-44DF-B033-E758A731DE21}" type="slidenum">
              <a:rPr lang="ja-JP" altLang="en-US" smtClean="0"/>
              <a:pPr/>
              <a:t>35</a:t>
            </a:fld>
            <a:endParaRPr lang="ja-JP" altLang="en-US" dirty="0"/>
          </a:p>
        </p:txBody>
      </p:sp>
      <p:sp>
        <p:nvSpPr>
          <p:cNvPr id="12" name="フリーフォーム: 図形 11">
            <a:extLst>
              <a:ext uri="{FF2B5EF4-FFF2-40B4-BE49-F238E27FC236}">
                <a16:creationId xmlns:a16="http://schemas.microsoft.com/office/drawing/2014/main" id="{D29766A7-187C-6211-64C7-9BFD57E8D2F3}"/>
              </a:ext>
            </a:extLst>
          </p:cNvPr>
          <p:cNvSpPr/>
          <p:nvPr/>
        </p:nvSpPr>
        <p:spPr>
          <a:xfrm>
            <a:off x="-1" y="0"/>
            <a:ext cx="861345" cy="870596"/>
          </a:xfrm>
          <a:custGeom>
            <a:avLst/>
            <a:gdLst>
              <a:gd name="connsiteX0" fmla="*/ 0 w 731331"/>
              <a:gd name="connsiteY0" fmla="*/ 0 h 739186"/>
              <a:gd name="connsiteX1" fmla="*/ 145600 w 731331"/>
              <a:gd name="connsiteY1" fmla="*/ 0 h 739186"/>
              <a:gd name="connsiteX2" fmla="*/ 336382 w 731331"/>
              <a:gd name="connsiteY2" fmla="*/ 0 h 739186"/>
              <a:gd name="connsiteX3" fmla="*/ 731331 w 731331"/>
              <a:gd name="connsiteY3" fmla="*/ 0 h 739186"/>
              <a:gd name="connsiteX4" fmla="*/ 0 w 731331"/>
              <a:gd name="connsiteY4" fmla="*/ 739186 h 739186"/>
              <a:gd name="connsiteX5" fmla="*/ 0 w 731331"/>
              <a:gd name="connsiteY5" fmla="*/ 336382 h 739186"/>
              <a:gd name="connsiteX6" fmla="*/ 0 w 731331"/>
              <a:gd name="connsiteY6" fmla="*/ 145599 h 7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331" h="739186">
                <a:moveTo>
                  <a:pt x="0" y="0"/>
                </a:moveTo>
                <a:lnTo>
                  <a:pt x="145600" y="0"/>
                </a:lnTo>
                <a:lnTo>
                  <a:pt x="336382" y="0"/>
                </a:lnTo>
                <a:lnTo>
                  <a:pt x="731331" y="0"/>
                </a:lnTo>
                <a:lnTo>
                  <a:pt x="0" y="739186"/>
                </a:lnTo>
                <a:lnTo>
                  <a:pt x="0" y="336382"/>
                </a:lnTo>
                <a:lnTo>
                  <a:pt x="0" y="145599"/>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324000" bIns="324000" rtlCol="0" anchor="ctr">
            <a:noAutofit/>
          </a:bodyPr>
          <a:lstStyle/>
          <a:p>
            <a:pPr algn="ctr"/>
            <a:r>
              <a:rPr kumimoji="1" lang="en-US" altLang="ja-JP" sz="2400" b="1" dirty="0"/>
              <a:t>29</a:t>
            </a:r>
            <a:endParaRPr kumimoji="1" lang="ja-JP" altLang="en-US" sz="2400" b="1" dirty="0"/>
          </a:p>
        </p:txBody>
      </p:sp>
      <p:grpSp>
        <p:nvGrpSpPr>
          <p:cNvPr id="2" name="グループ化 1">
            <a:extLst>
              <a:ext uri="{FF2B5EF4-FFF2-40B4-BE49-F238E27FC236}">
                <a16:creationId xmlns:a16="http://schemas.microsoft.com/office/drawing/2014/main" id="{70DF1461-D11E-E88A-6E26-482ACA5B1E72}"/>
              </a:ext>
            </a:extLst>
          </p:cNvPr>
          <p:cNvGrpSpPr/>
          <p:nvPr/>
        </p:nvGrpSpPr>
        <p:grpSpPr>
          <a:xfrm>
            <a:off x="4106587" y="918875"/>
            <a:ext cx="4650303" cy="3305750"/>
            <a:chOff x="4106587" y="912867"/>
            <a:chExt cx="4650303" cy="3305750"/>
          </a:xfrm>
        </p:grpSpPr>
        <p:sp>
          <p:nvSpPr>
            <p:cNvPr id="3" name="テキスト ボックス 2">
              <a:extLst>
                <a:ext uri="{FF2B5EF4-FFF2-40B4-BE49-F238E27FC236}">
                  <a16:creationId xmlns:a16="http://schemas.microsoft.com/office/drawing/2014/main" id="{245F07DF-EB3B-41EF-F1A8-BEB8371D3920}"/>
                </a:ext>
              </a:extLst>
            </p:cNvPr>
            <p:cNvSpPr txBox="1"/>
            <p:nvPr/>
          </p:nvSpPr>
          <p:spPr>
            <a:xfrm>
              <a:off x="4106587" y="912867"/>
              <a:ext cx="4650303" cy="2858155"/>
            </a:xfrm>
            <a:prstGeom prst="rect">
              <a:avLst/>
            </a:prstGeom>
            <a:noFill/>
          </p:spPr>
          <p:txBody>
            <a:bodyPr wrap="square" lIns="0" tIns="0" rIns="0" bIns="0" anchor="b">
              <a:spAutoFit/>
            </a:bodyPr>
            <a:lstStyle/>
            <a:p>
              <a:pPr algn="just">
                <a:lnSpc>
                  <a:spcPct val="130000"/>
                </a:lnSpc>
                <a:spcAft>
                  <a:spcPts val="1400"/>
                </a:spcAft>
              </a:pPr>
              <a:r>
                <a:rPr lang="ja-JP" altLang="en-US" sz="1400" spc="50" dirty="0">
                  <a:latin typeface="+mn-ea"/>
                </a:rPr>
                <a:t>よく見るニュースサイトの画面を、友達と比べてみて下さい。</a:t>
              </a:r>
            </a:p>
            <a:p>
              <a:pPr algn="just">
                <a:lnSpc>
                  <a:spcPct val="130000"/>
                </a:lnSpc>
                <a:spcAft>
                  <a:spcPts val="1400"/>
                </a:spcAft>
              </a:pPr>
              <a:r>
                <a:rPr lang="ja-JP" altLang="en-US" sz="1400" spc="50" dirty="0">
                  <a:latin typeface="+mn-ea"/>
                </a:rPr>
                <a:t>トップ記事は同じでも、ページの下の方に行くと全く違う記事が表示されているはず。これもアルゴリズムによる表示の調整です。</a:t>
              </a:r>
            </a:p>
            <a:p>
              <a:pPr algn="just">
                <a:lnSpc>
                  <a:spcPct val="130000"/>
                </a:lnSpc>
                <a:spcAft>
                  <a:spcPts val="1400"/>
                </a:spcAft>
              </a:pPr>
              <a:r>
                <a:rPr lang="ja-JP" altLang="en-US" sz="1400" spc="50" dirty="0">
                  <a:latin typeface="+mn-ea"/>
                </a:rPr>
                <a:t>このアルゴリズムによって、自分が好む記事、欲しいと思う情報ばかりに囲まれる状況は「フィルターバブル」と呼ばれ、この現象のせいで、偏った情報が、あたかも世の中の標準だと誤解してしまうことがあるのです。</a:t>
              </a:r>
            </a:p>
          </p:txBody>
        </p:sp>
        <p:sp>
          <p:nvSpPr>
            <p:cNvPr id="5" name="矢印: 五方向 4">
              <a:extLst>
                <a:ext uri="{FF2B5EF4-FFF2-40B4-BE49-F238E27FC236}">
                  <a16:creationId xmlns:a16="http://schemas.microsoft.com/office/drawing/2014/main" id="{5BA969C8-AC22-D661-3C5D-62DEE32AF3F2}"/>
                </a:ext>
              </a:extLst>
            </p:cNvPr>
            <p:cNvSpPr/>
            <p:nvPr/>
          </p:nvSpPr>
          <p:spPr>
            <a:xfrm>
              <a:off x="6377670" y="3976637"/>
              <a:ext cx="2379220" cy="241980"/>
            </a:xfrm>
            <a:prstGeom prst="homePlat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144000" tIns="36000" rIns="72000" bIns="36000" rtlCol="0" anchor="ctr">
              <a:spAutoFit/>
            </a:bodyPr>
            <a:lstStyle/>
            <a:p>
              <a:r>
                <a:rPr kumimoji="1" lang="ja-JP" altLang="en-US" sz="1100" dirty="0">
                  <a:latin typeface="+mj-ea"/>
                  <a:ea typeface="+mj-ea"/>
                </a:rPr>
                <a:t>クリック（次のスライドへ進む）</a:t>
              </a:r>
            </a:p>
          </p:txBody>
        </p:sp>
      </p:grpSp>
      <p:pic>
        <p:nvPicPr>
          <p:cNvPr id="159" name="図 158" descr="グラフィカル ユーザー インターフェイス, テキスト, アプリケーション&#10;&#10;自動的に生成された説明">
            <a:extLst>
              <a:ext uri="{FF2B5EF4-FFF2-40B4-BE49-F238E27FC236}">
                <a16:creationId xmlns:a16="http://schemas.microsoft.com/office/drawing/2014/main" id="{84A7E077-3F86-2FBB-E040-B3CF665ACBD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4000" y="1599750"/>
            <a:ext cx="3456000" cy="1944000"/>
          </a:xfrm>
          <a:prstGeom prst="rect">
            <a:avLst/>
          </a:prstGeom>
        </p:spPr>
      </p:pic>
      <p:sp>
        <p:nvSpPr>
          <p:cNvPr id="4" name="フッター プレースホルダー 3">
            <a:extLst>
              <a:ext uri="{FF2B5EF4-FFF2-40B4-BE49-F238E27FC236}">
                <a16:creationId xmlns:a16="http://schemas.microsoft.com/office/drawing/2014/main" id="{7D38C4AA-FD12-38DF-2096-5E52F390496B}"/>
              </a:ext>
            </a:extLst>
          </p:cNvPr>
          <p:cNvSpPr>
            <a:spLocks noGrp="1"/>
          </p:cNvSpPr>
          <p:nvPr>
            <p:ph type="ftr" sz="quarter" idx="10"/>
          </p:nvPr>
        </p:nvSpPr>
        <p:spPr/>
        <p:txBody>
          <a:bodyPr/>
          <a:lstStyle/>
          <a:p>
            <a:pPr algn="r"/>
            <a:r>
              <a:rPr lang="ja-JP" altLang="en-US"/>
              <a:t>講師用ガイドライン</a:t>
            </a:r>
            <a:endParaRPr lang="ja-JP" altLang="en-US" dirty="0"/>
          </a:p>
        </p:txBody>
      </p:sp>
    </p:spTree>
    <p:extLst>
      <p:ext uri="{BB962C8B-B14F-4D97-AF65-F5344CB8AC3E}">
        <p14:creationId xmlns:p14="http://schemas.microsoft.com/office/powerpoint/2010/main" val="37447550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6D7CDF-E9AA-E1E8-5D42-07E44540B674}"/>
            </a:ext>
          </a:extLst>
        </p:cNvPr>
        <p:cNvGrpSpPr/>
        <p:nvPr/>
      </p:nvGrpSpPr>
      <p:grpSpPr>
        <a:xfrm>
          <a:off x="0" y="0"/>
          <a:ext cx="0" cy="0"/>
          <a:chOff x="0" y="0"/>
          <a:chExt cx="0" cy="0"/>
        </a:xfrm>
      </p:grpSpPr>
      <p:sp>
        <p:nvSpPr>
          <p:cNvPr id="11" name="スライド番号プレースホルダー 10">
            <a:extLst>
              <a:ext uri="{FF2B5EF4-FFF2-40B4-BE49-F238E27FC236}">
                <a16:creationId xmlns:a16="http://schemas.microsoft.com/office/drawing/2014/main" id="{212A4353-00A0-3347-4A28-D0B979DAC3FF}"/>
              </a:ext>
            </a:extLst>
          </p:cNvPr>
          <p:cNvSpPr>
            <a:spLocks noGrp="1"/>
          </p:cNvSpPr>
          <p:nvPr>
            <p:ph type="sldNum" sz="quarter" idx="11"/>
          </p:nvPr>
        </p:nvSpPr>
        <p:spPr>
          <a:xfrm>
            <a:off x="8838765" y="4901189"/>
            <a:ext cx="193964" cy="169277"/>
          </a:xfrm>
        </p:spPr>
        <p:txBody>
          <a:bodyPr/>
          <a:lstStyle/>
          <a:p>
            <a:fld id="{75EEF097-E23E-44DF-B033-E758A731DE21}" type="slidenum">
              <a:rPr lang="ja-JP" altLang="en-US" smtClean="0"/>
              <a:pPr/>
              <a:t>36</a:t>
            </a:fld>
            <a:endParaRPr lang="ja-JP" altLang="en-US" dirty="0"/>
          </a:p>
        </p:txBody>
      </p:sp>
      <p:sp>
        <p:nvSpPr>
          <p:cNvPr id="12" name="フリーフォーム: 図形 11">
            <a:extLst>
              <a:ext uri="{FF2B5EF4-FFF2-40B4-BE49-F238E27FC236}">
                <a16:creationId xmlns:a16="http://schemas.microsoft.com/office/drawing/2014/main" id="{5CC56026-0601-5DD3-E684-DDC2FF42DCEF}"/>
              </a:ext>
            </a:extLst>
          </p:cNvPr>
          <p:cNvSpPr/>
          <p:nvPr/>
        </p:nvSpPr>
        <p:spPr>
          <a:xfrm>
            <a:off x="-1" y="0"/>
            <a:ext cx="861345" cy="870596"/>
          </a:xfrm>
          <a:custGeom>
            <a:avLst/>
            <a:gdLst>
              <a:gd name="connsiteX0" fmla="*/ 0 w 731331"/>
              <a:gd name="connsiteY0" fmla="*/ 0 h 739186"/>
              <a:gd name="connsiteX1" fmla="*/ 145600 w 731331"/>
              <a:gd name="connsiteY1" fmla="*/ 0 h 739186"/>
              <a:gd name="connsiteX2" fmla="*/ 336382 w 731331"/>
              <a:gd name="connsiteY2" fmla="*/ 0 h 739186"/>
              <a:gd name="connsiteX3" fmla="*/ 731331 w 731331"/>
              <a:gd name="connsiteY3" fmla="*/ 0 h 739186"/>
              <a:gd name="connsiteX4" fmla="*/ 0 w 731331"/>
              <a:gd name="connsiteY4" fmla="*/ 739186 h 739186"/>
              <a:gd name="connsiteX5" fmla="*/ 0 w 731331"/>
              <a:gd name="connsiteY5" fmla="*/ 336382 h 739186"/>
              <a:gd name="connsiteX6" fmla="*/ 0 w 731331"/>
              <a:gd name="connsiteY6" fmla="*/ 145599 h 7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331" h="739186">
                <a:moveTo>
                  <a:pt x="0" y="0"/>
                </a:moveTo>
                <a:lnTo>
                  <a:pt x="145600" y="0"/>
                </a:lnTo>
                <a:lnTo>
                  <a:pt x="336382" y="0"/>
                </a:lnTo>
                <a:lnTo>
                  <a:pt x="731331" y="0"/>
                </a:lnTo>
                <a:lnTo>
                  <a:pt x="0" y="739186"/>
                </a:lnTo>
                <a:lnTo>
                  <a:pt x="0" y="336382"/>
                </a:lnTo>
                <a:lnTo>
                  <a:pt x="0" y="145599"/>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324000" bIns="324000" rtlCol="0" anchor="ctr">
            <a:noAutofit/>
          </a:bodyPr>
          <a:lstStyle/>
          <a:p>
            <a:pPr algn="ctr"/>
            <a:r>
              <a:rPr kumimoji="1" lang="en-US" altLang="ja-JP" sz="2400" b="1" dirty="0"/>
              <a:t>30</a:t>
            </a:r>
            <a:endParaRPr kumimoji="1" lang="ja-JP" altLang="en-US" sz="2400" b="1" dirty="0"/>
          </a:p>
        </p:txBody>
      </p:sp>
      <p:sp>
        <p:nvSpPr>
          <p:cNvPr id="3" name="テキスト ボックス 2">
            <a:extLst>
              <a:ext uri="{FF2B5EF4-FFF2-40B4-BE49-F238E27FC236}">
                <a16:creationId xmlns:a16="http://schemas.microsoft.com/office/drawing/2014/main" id="{8F4B139A-C284-3BF0-B2A4-E91D121BE768}"/>
              </a:ext>
            </a:extLst>
          </p:cNvPr>
          <p:cNvSpPr txBox="1"/>
          <p:nvPr/>
        </p:nvSpPr>
        <p:spPr>
          <a:xfrm>
            <a:off x="4106587" y="1422750"/>
            <a:ext cx="4650303" cy="2298001"/>
          </a:xfrm>
          <a:prstGeom prst="rect">
            <a:avLst/>
          </a:prstGeom>
          <a:noFill/>
        </p:spPr>
        <p:txBody>
          <a:bodyPr wrap="square" lIns="0" tIns="0" rIns="0" bIns="0" anchor="b">
            <a:spAutoFit/>
          </a:bodyPr>
          <a:lstStyle/>
          <a:p>
            <a:pPr algn="just">
              <a:lnSpc>
                <a:spcPct val="130000"/>
              </a:lnSpc>
              <a:spcAft>
                <a:spcPts val="1400"/>
              </a:spcAft>
            </a:pPr>
            <a:r>
              <a:rPr lang="ja-JP" altLang="en-US" sz="1400" spc="50" dirty="0">
                <a:latin typeface="+mn-ea"/>
              </a:rPr>
              <a:t>フィルターバブルで、「心地よいと感じる情報」に囲まれていると、当然、得られるのは偏った内容ばかりになりますよね。</a:t>
            </a:r>
          </a:p>
          <a:p>
            <a:pPr algn="just">
              <a:lnSpc>
                <a:spcPct val="130000"/>
              </a:lnSpc>
              <a:spcAft>
                <a:spcPts val="1400"/>
              </a:spcAft>
            </a:pPr>
            <a:r>
              <a:rPr lang="ja-JP" altLang="en-US" sz="1400" spc="50" dirty="0">
                <a:latin typeface="+mn-ea"/>
              </a:rPr>
              <a:t>そんな状況が続けば、その人自身の視野は狭くなり、物事を極端にとらえる人間になってしまいます。</a:t>
            </a:r>
          </a:p>
          <a:p>
            <a:pPr algn="just">
              <a:lnSpc>
                <a:spcPct val="130000"/>
              </a:lnSpc>
              <a:spcAft>
                <a:spcPts val="1400"/>
              </a:spcAft>
            </a:pPr>
            <a:r>
              <a:rPr lang="ja-JP" altLang="en-US" sz="1400" spc="50" dirty="0">
                <a:latin typeface="+mn-ea"/>
              </a:rPr>
              <a:t>しかも本人はそれに気が付くことが出来ない。これは危険な状況です。</a:t>
            </a:r>
          </a:p>
        </p:txBody>
      </p:sp>
      <p:pic>
        <p:nvPicPr>
          <p:cNvPr id="160" name="図 159" descr="ダイアグラム, テキスト&#10;&#10;自動的に生成された説明">
            <a:extLst>
              <a:ext uri="{FF2B5EF4-FFF2-40B4-BE49-F238E27FC236}">
                <a16:creationId xmlns:a16="http://schemas.microsoft.com/office/drawing/2014/main" id="{715D5BD4-6E81-1483-4BFA-3A570773BE3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4000" y="1599750"/>
            <a:ext cx="3456000" cy="1944000"/>
          </a:xfrm>
          <a:prstGeom prst="rect">
            <a:avLst/>
          </a:prstGeom>
        </p:spPr>
      </p:pic>
      <p:sp>
        <p:nvSpPr>
          <p:cNvPr id="2" name="フッター プレースホルダー 1">
            <a:extLst>
              <a:ext uri="{FF2B5EF4-FFF2-40B4-BE49-F238E27FC236}">
                <a16:creationId xmlns:a16="http://schemas.microsoft.com/office/drawing/2014/main" id="{04D5BDA2-2AC2-3D2F-9969-232114E5BECE}"/>
              </a:ext>
            </a:extLst>
          </p:cNvPr>
          <p:cNvSpPr>
            <a:spLocks noGrp="1"/>
          </p:cNvSpPr>
          <p:nvPr>
            <p:ph type="ftr" sz="quarter" idx="10"/>
          </p:nvPr>
        </p:nvSpPr>
        <p:spPr/>
        <p:txBody>
          <a:bodyPr/>
          <a:lstStyle/>
          <a:p>
            <a:pPr algn="r"/>
            <a:r>
              <a:rPr lang="ja-JP" altLang="en-US"/>
              <a:t>講師用ガイドライン</a:t>
            </a:r>
            <a:endParaRPr lang="ja-JP" altLang="en-US" dirty="0"/>
          </a:p>
        </p:txBody>
      </p:sp>
    </p:spTree>
    <p:extLst>
      <p:ext uri="{BB962C8B-B14F-4D97-AF65-F5344CB8AC3E}">
        <p14:creationId xmlns:p14="http://schemas.microsoft.com/office/powerpoint/2010/main" val="21246889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794FC6-5822-7CBC-2E74-734EB00ED019}"/>
            </a:ext>
          </a:extLst>
        </p:cNvPr>
        <p:cNvGrpSpPr/>
        <p:nvPr/>
      </p:nvGrpSpPr>
      <p:grpSpPr>
        <a:xfrm>
          <a:off x="0" y="0"/>
          <a:ext cx="0" cy="0"/>
          <a:chOff x="0" y="0"/>
          <a:chExt cx="0" cy="0"/>
        </a:xfrm>
      </p:grpSpPr>
      <p:sp>
        <p:nvSpPr>
          <p:cNvPr id="11" name="スライド番号プレースホルダー 10">
            <a:extLst>
              <a:ext uri="{FF2B5EF4-FFF2-40B4-BE49-F238E27FC236}">
                <a16:creationId xmlns:a16="http://schemas.microsoft.com/office/drawing/2014/main" id="{0CA48EF5-6073-09F4-5AA8-B1A73544ED38}"/>
              </a:ext>
            </a:extLst>
          </p:cNvPr>
          <p:cNvSpPr>
            <a:spLocks noGrp="1"/>
          </p:cNvSpPr>
          <p:nvPr>
            <p:ph type="sldNum" sz="quarter" idx="11"/>
          </p:nvPr>
        </p:nvSpPr>
        <p:spPr>
          <a:xfrm>
            <a:off x="8838765" y="4901189"/>
            <a:ext cx="193964" cy="169277"/>
          </a:xfrm>
        </p:spPr>
        <p:txBody>
          <a:bodyPr/>
          <a:lstStyle/>
          <a:p>
            <a:fld id="{75EEF097-E23E-44DF-B033-E758A731DE21}" type="slidenum">
              <a:rPr lang="ja-JP" altLang="en-US" smtClean="0"/>
              <a:pPr/>
              <a:t>37</a:t>
            </a:fld>
            <a:endParaRPr lang="ja-JP" altLang="en-US" dirty="0"/>
          </a:p>
        </p:txBody>
      </p:sp>
      <p:sp>
        <p:nvSpPr>
          <p:cNvPr id="12" name="フリーフォーム: 図形 11">
            <a:extLst>
              <a:ext uri="{FF2B5EF4-FFF2-40B4-BE49-F238E27FC236}">
                <a16:creationId xmlns:a16="http://schemas.microsoft.com/office/drawing/2014/main" id="{30CDCDF6-7E03-EF9B-B6E3-D12369C88849}"/>
              </a:ext>
            </a:extLst>
          </p:cNvPr>
          <p:cNvSpPr/>
          <p:nvPr/>
        </p:nvSpPr>
        <p:spPr>
          <a:xfrm>
            <a:off x="-1" y="0"/>
            <a:ext cx="861345" cy="870596"/>
          </a:xfrm>
          <a:custGeom>
            <a:avLst/>
            <a:gdLst>
              <a:gd name="connsiteX0" fmla="*/ 0 w 731331"/>
              <a:gd name="connsiteY0" fmla="*/ 0 h 739186"/>
              <a:gd name="connsiteX1" fmla="*/ 145600 w 731331"/>
              <a:gd name="connsiteY1" fmla="*/ 0 h 739186"/>
              <a:gd name="connsiteX2" fmla="*/ 336382 w 731331"/>
              <a:gd name="connsiteY2" fmla="*/ 0 h 739186"/>
              <a:gd name="connsiteX3" fmla="*/ 731331 w 731331"/>
              <a:gd name="connsiteY3" fmla="*/ 0 h 739186"/>
              <a:gd name="connsiteX4" fmla="*/ 0 w 731331"/>
              <a:gd name="connsiteY4" fmla="*/ 739186 h 739186"/>
              <a:gd name="connsiteX5" fmla="*/ 0 w 731331"/>
              <a:gd name="connsiteY5" fmla="*/ 336382 h 739186"/>
              <a:gd name="connsiteX6" fmla="*/ 0 w 731331"/>
              <a:gd name="connsiteY6" fmla="*/ 145599 h 7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331" h="739186">
                <a:moveTo>
                  <a:pt x="0" y="0"/>
                </a:moveTo>
                <a:lnTo>
                  <a:pt x="145600" y="0"/>
                </a:lnTo>
                <a:lnTo>
                  <a:pt x="336382" y="0"/>
                </a:lnTo>
                <a:lnTo>
                  <a:pt x="731331" y="0"/>
                </a:lnTo>
                <a:lnTo>
                  <a:pt x="0" y="739186"/>
                </a:lnTo>
                <a:lnTo>
                  <a:pt x="0" y="336382"/>
                </a:lnTo>
                <a:lnTo>
                  <a:pt x="0" y="145599"/>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324000" bIns="324000" rtlCol="0" anchor="ctr">
            <a:noAutofit/>
          </a:bodyPr>
          <a:lstStyle/>
          <a:p>
            <a:pPr algn="ctr"/>
            <a:r>
              <a:rPr kumimoji="1" lang="en-US" altLang="ja-JP" sz="2400" b="1" dirty="0"/>
              <a:t>30</a:t>
            </a:r>
            <a:endParaRPr kumimoji="1" lang="ja-JP" altLang="en-US" sz="2400" b="1" dirty="0"/>
          </a:p>
        </p:txBody>
      </p:sp>
      <p:grpSp>
        <p:nvGrpSpPr>
          <p:cNvPr id="2" name="グループ化 1">
            <a:extLst>
              <a:ext uri="{FF2B5EF4-FFF2-40B4-BE49-F238E27FC236}">
                <a16:creationId xmlns:a16="http://schemas.microsoft.com/office/drawing/2014/main" id="{CDA3AC92-4C11-2587-353C-31FC22822A66}"/>
              </a:ext>
            </a:extLst>
          </p:cNvPr>
          <p:cNvGrpSpPr/>
          <p:nvPr/>
        </p:nvGrpSpPr>
        <p:grpSpPr>
          <a:xfrm>
            <a:off x="4106587" y="1109184"/>
            <a:ext cx="4650303" cy="2925133"/>
            <a:chOff x="4106587" y="1293484"/>
            <a:chExt cx="4650303" cy="2925133"/>
          </a:xfrm>
        </p:grpSpPr>
        <p:sp>
          <p:nvSpPr>
            <p:cNvPr id="3" name="テキスト ボックス 2">
              <a:extLst>
                <a:ext uri="{FF2B5EF4-FFF2-40B4-BE49-F238E27FC236}">
                  <a16:creationId xmlns:a16="http://schemas.microsoft.com/office/drawing/2014/main" id="{EE7BA3D3-259C-95CB-48D0-7B550A5B5A24}"/>
                </a:ext>
              </a:extLst>
            </p:cNvPr>
            <p:cNvSpPr txBox="1"/>
            <p:nvPr/>
          </p:nvSpPr>
          <p:spPr>
            <a:xfrm>
              <a:off x="4106587" y="1293484"/>
              <a:ext cx="4650303" cy="2477538"/>
            </a:xfrm>
            <a:prstGeom prst="rect">
              <a:avLst/>
            </a:prstGeom>
            <a:noFill/>
          </p:spPr>
          <p:txBody>
            <a:bodyPr wrap="square" lIns="0" tIns="0" rIns="0" bIns="0" anchor="b">
              <a:spAutoFit/>
            </a:bodyPr>
            <a:lstStyle/>
            <a:p>
              <a:pPr algn="just">
                <a:lnSpc>
                  <a:spcPct val="130000"/>
                </a:lnSpc>
                <a:spcAft>
                  <a:spcPts val="1400"/>
                </a:spcAft>
              </a:pPr>
              <a:r>
                <a:rPr lang="ja-JP" altLang="en-US" sz="1400" spc="50" dirty="0">
                  <a:latin typeface="+mn-ea"/>
                </a:rPr>
                <a:t>そんな時、「ニセ・誤情報」に接してしまい、それを信じてしまったら</a:t>
              </a:r>
              <a:r>
                <a:rPr lang="en-US" altLang="ja-JP" sz="1400" spc="50" dirty="0">
                  <a:latin typeface="+mn-ea"/>
                </a:rPr>
                <a:t>……</a:t>
              </a:r>
              <a:r>
                <a:rPr lang="ja-JP" altLang="en-US" sz="1400" spc="50" dirty="0">
                  <a:latin typeface="+mn-ea"/>
                </a:rPr>
                <a:t>何が起きるか分かりますよね。</a:t>
              </a:r>
            </a:p>
            <a:p>
              <a:pPr algn="just">
                <a:lnSpc>
                  <a:spcPct val="130000"/>
                </a:lnSpc>
                <a:spcAft>
                  <a:spcPts val="1400"/>
                </a:spcAft>
              </a:pPr>
              <a:r>
                <a:rPr lang="ja-JP" altLang="en-US" sz="1400" spc="50" dirty="0">
                  <a:latin typeface="+mn-ea"/>
                </a:rPr>
                <a:t>アルゴリズムによって、その後も次々、同じような「ニセ・誤情報」ばかり表示されるようになり、それが世の中の誰もが信じている情報だと誤解してしまう。</a:t>
              </a:r>
            </a:p>
            <a:p>
              <a:pPr algn="just">
                <a:lnSpc>
                  <a:spcPct val="130000"/>
                </a:lnSpc>
                <a:spcAft>
                  <a:spcPts val="1400"/>
                </a:spcAft>
              </a:pPr>
              <a:r>
                <a:rPr lang="ja-JP" altLang="en-US" sz="1400" spc="50" dirty="0">
                  <a:latin typeface="+mn-ea"/>
                </a:rPr>
                <a:t>つまり「ニセ・誤情報」から抜け出せなくなるのです。</a:t>
              </a:r>
            </a:p>
            <a:p>
              <a:pPr algn="just">
                <a:lnSpc>
                  <a:spcPct val="130000"/>
                </a:lnSpc>
                <a:spcAft>
                  <a:spcPts val="1400"/>
                </a:spcAft>
              </a:pPr>
              <a:r>
                <a:rPr lang="ja-JP" altLang="en-US" sz="1400" spc="50" dirty="0">
                  <a:latin typeface="+mn-ea"/>
                </a:rPr>
                <a:t>また近年はこんな問題も起きています</a:t>
              </a:r>
              <a:r>
                <a:rPr lang="en-US" altLang="ja-JP" sz="1400" spc="50" dirty="0">
                  <a:latin typeface="+mn-ea"/>
                </a:rPr>
                <a:t>…</a:t>
              </a:r>
            </a:p>
          </p:txBody>
        </p:sp>
        <p:sp>
          <p:nvSpPr>
            <p:cNvPr id="5" name="矢印: 五方向 4">
              <a:extLst>
                <a:ext uri="{FF2B5EF4-FFF2-40B4-BE49-F238E27FC236}">
                  <a16:creationId xmlns:a16="http://schemas.microsoft.com/office/drawing/2014/main" id="{AF47C2A4-928B-A13D-F547-13E9F2133AC8}"/>
                </a:ext>
              </a:extLst>
            </p:cNvPr>
            <p:cNvSpPr/>
            <p:nvPr/>
          </p:nvSpPr>
          <p:spPr>
            <a:xfrm>
              <a:off x="6377670" y="3976637"/>
              <a:ext cx="2379220" cy="241980"/>
            </a:xfrm>
            <a:prstGeom prst="homePlat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144000" tIns="36000" rIns="72000" bIns="36000" rtlCol="0" anchor="ctr">
              <a:spAutoFit/>
            </a:bodyPr>
            <a:lstStyle/>
            <a:p>
              <a:r>
                <a:rPr kumimoji="1" lang="ja-JP" altLang="en-US" sz="1100" dirty="0">
                  <a:latin typeface="+mj-ea"/>
                  <a:ea typeface="+mj-ea"/>
                </a:rPr>
                <a:t>クリック（次のスライドへ進む）</a:t>
              </a:r>
            </a:p>
          </p:txBody>
        </p:sp>
      </p:grpSp>
      <p:pic>
        <p:nvPicPr>
          <p:cNvPr id="160" name="図 159" descr="ダイアグラム, テキスト&#10;&#10;自動的に生成された説明">
            <a:extLst>
              <a:ext uri="{FF2B5EF4-FFF2-40B4-BE49-F238E27FC236}">
                <a16:creationId xmlns:a16="http://schemas.microsoft.com/office/drawing/2014/main" id="{37E266D6-5437-BB38-25C1-0518F2B8CDD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4000" y="1599750"/>
            <a:ext cx="3456000" cy="1944000"/>
          </a:xfrm>
          <a:prstGeom prst="rect">
            <a:avLst/>
          </a:prstGeom>
        </p:spPr>
      </p:pic>
      <p:sp>
        <p:nvSpPr>
          <p:cNvPr id="4" name="フッター プレースホルダー 3">
            <a:extLst>
              <a:ext uri="{FF2B5EF4-FFF2-40B4-BE49-F238E27FC236}">
                <a16:creationId xmlns:a16="http://schemas.microsoft.com/office/drawing/2014/main" id="{8F901DEB-B704-A33A-1340-FAF280D83415}"/>
              </a:ext>
            </a:extLst>
          </p:cNvPr>
          <p:cNvSpPr>
            <a:spLocks noGrp="1"/>
          </p:cNvSpPr>
          <p:nvPr>
            <p:ph type="ftr" sz="quarter" idx="10"/>
          </p:nvPr>
        </p:nvSpPr>
        <p:spPr/>
        <p:txBody>
          <a:bodyPr/>
          <a:lstStyle/>
          <a:p>
            <a:pPr algn="r"/>
            <a:r>
              <a:rPr lang="ja-JP" altLang="en-US"/>
              <a:t>講師用ガイドライン</a:t>
            </a:r>
            <a:endParaRPr lang="ja-JP" altLang="en-US" dirty="0"/>
          </a:p>
        </p:txBody>
      </p:sp>
    </p:spTree>
    <p:extLst>
      <p:ext uri="{BB962C8B-B14F-4D97-AF65-F5344CB8AC3E}">
        <p14:creationId xmlns:p14="http://schemas.microsoft.com/office/powerpoint/2010/main" val="167196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DFA521-5A08-C063-476D-762D59FB1820}"/>
            </a:ext>
          </a:extLst>
        </p:cNvPr>
        <p:cNvGrpSpPr/>
        <p:nvPr/>
      </p:nvGrpSpPr>
      <p:grpSpPr>
        <a:xfrm>
          <a:off x="0" y="0"/>
          <a:ext cx="0" cy="0"/>
          <a:chOff x="0" y="0"/>
          <a:chExt cx="0" cy="0"/>
        </a:xfrm>
      </p:grpSpPr>
      <p:sp>
        <p:nvSpPr>
          <p:cNvPr id="11" name="スライド番号プレースホルダー 10">
            <a:extLst>
              <a:ext uri="{FF2B5EF4-FFF2-40B4-BE49-F238E27FC236}">
                <a16:creationId xmlns:a16="http://schemas.microsoft.com/office/drawing/2014/main" id="{D73BA14D-7725-B3C2-DE7F-A97505CAB204}"/>
              </a:ext>
            </a:extLst>
          </p:cNvPr>
          <p:cNvSpPr>
            <a:spLocks noGrp="1"/>
          </p:cNvSpPr>
          <p:nvPr>
            <p:ph type="sldNum" sz="quarter" idx="11"/>
          </p:nvPr>
        </p:nvSpPr>
        <p:spPr>
          <a:xfrm>
            <a:off x="8838765" y="4901189"/>
            <a:ext cx="193964" cy="169277"/>
          </a:xfrm>
        </p:spPr>
        <p:txBody>
          <a:bodyPr/>
          <a:lstStyle/>
          <a:p>
            <a:fld id="{75EEF097-E23E-44DF-B033-E758A731DE21}" type="slidenum">
              <a:rPr lang="ja-JP" altLang="en-US" smtClean="0"/>
              <a:pPr/>
              <a:t>38</a:t>
            </a:fld>
            <a:endParaRPr lang="ja-JP" altLang="en-US" dirty="0"/>
          </a:p>
        </p:txBody>
      </p:sp>
      <p:sp>
        <p:nvSpPr>
          <p:cNvPr id="12" name="フリーフォーム: 図形 11">
            <a:extLst>
              <a:ext uri="{FF2B5EF4-FFF2-40B4-BE49-F238E27FC236}">
                <a16:creationId xmlns:a16="http://schemas.microsoft.com/office/drawing/2014/main" id="{82641B14-D481-C511-DB14-46E771FAF484}"/>
              </a:ext>
            </a:extLst>
          </p:cNvPr>
          <p:cNvSpPr/>
          <p:nvPr/>
        </p:nvSpPr>
        <p:spPr>
          <a:xfrm>
            <a:off x="-1" y="0"/>
            <a:ext cx="861345" cy="870596"/>
          </a:xfrm>
          <a:custGeom>
            <a:avLst/>
            <a:gdLst>
              <a:gd name="connsiteX0" fmla="*/ 0 w 731331"/>
              <a:gd name="connsiteY0" fmla="*/ 0 h 739186"/>
              <a:gd name="connsiteX1" fmla="*/ 145600 w 731331"/>
              <a:gd name="connsiteY1" fmla="*/ 0 h 739186"/>
              <a:gd name="connsiteX2" fmla="*/ 336382 w 731331"/>
              <a:gd name="connsiteY2" fmla="*/ 0 h 739186"/>
              <a:gd name="connsiteX3" fmla="*/ 731331 w 731331"/>
              <a:gd name="connsiteY3" fmla="*/ 0 h 739186"/>
              <a:gd name="connsiteX4" fmla="*/ 0 w 731331"/>
              <a:gd name="connsiteY4" fmla="*/ 739186 h 739186"/>
              <a:gd name="connsiteX5" fmla="*/ 0 w 731331"/>
              <a:gd name="connsiteY5" fmla="*/ 336382 h 739186"/>
              <a:gd name="connsiteX6" fmla="*/ 0 w 731331"/>
              <a:gd name="connsiteY6" fmla="*/ 145599 h 7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331" h="739186">
                <a:moveTo>
                  <a:pt x="0" y="0"/>
                </a:moveTo>
                <a:lnTo>
                  <a:pt x="145600" y="0"/>
                </a:lnTo>
                <a:lnTo>
                  <a:pt x="336382" y="0"/>
                </a:lnTo>
                <a:lnTo>
                  <a:pt x="731331" y="0"/>
                </a:lnTo>
                <a:lnTo>
                  <a:pt x="0" y="739186"/>
                </a:lnTo>
                <a:lnTo>
                  <a:pt x="0" y="336382"/>
                </a:lnTo>
                <a:lnTo>
                  <a:pt x="0" y="145599"/>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324000" bIns="324000" rtlCol="0" anchor="ctr">
            <a:noAutofit/>
          </a:bodyPr>
          <a:lstStyle/>
          <a:p>
            <a:pPr algn="ctr"/>
            <a:r>
              <a:rPr kumimoji="1" lang="en-US" altLang="ja-JP" sz="2400" b="1" dirty="0"/>
              <a:t>31</a:t>
            </a:r>
            <a:endParaRPr kumimoji="1" lang="ja-JP" altLang="en-US" sz="2400" b="1" dirty="0"/>
          </a:p>
        </p:txBody>
      </p:sp>
      <p:grpSp>
        <p:nvGrpSpPr>
          <p:cNvPr id="2" name="グループ化 1">
            <a:extLst>
              <a:ext uri="{FF2B5EF4-FFF2-40B4-BE49-F238E27FC236}">
                <a16:creationId xmlns:a16="http://schemas.microsoft.com/office/drawing/2014/main" id="{39A67691-CA8F-C312-4A68-AE505C83C648}"/>
              </a:ext>
            </a:extLst>
          </p:cNvPr>
          <p:cNvGrpSpPr/>
          <p:nvPr/>
        </p:nvGrpSpPr>
        <p:grpSpPr>
          <a:xfrm>
            <a:off x="4106587" y="543022"/>
            <a:ext cx="4650303" cy="4057457"/>
            <a:chOff x="4106587" y="-286435"/>
            <a:chExt cx="4650303" cy="4057457"/>
          </a:xfrm>
        </p:grpSpPr>
        <p:sp>
          <p:nvSpPr>
            <p:cNvPr id="3" name="テキスト ボックス 2">
              <a:extLst>
                <a:ext uri="{FF2B5EF4-FFF2-40B4-BE49-F238E27FC236}">
                  <a16:creationId xmlns:a16="http://schemas.microsoft.com/office/drawing/2014/main" id="{D186B83B-3BC7-2887-4327-C4A5F0D7DF52}"/>
                </a:ext>
              </a:extLst>
            </p:cNvPr>
            <p:cNvSpPr txBox="1"/>
            <p:nvPr/>
          </p:nvSpPr>
          <p:spPr>
            <a:xfrm>
              <a:off x="4106587" y="-286435"/>
              <a:ext cx="4650303" cy="4057457"/>
            </a:xfrm>
            <a:prstGeom prst="rect">
              <a:avLst/>
            </a:prstGeom>
            <a:noFill/>
          </p:spPr>
          <p:txBody>
            <a:bodyPr wrap="square" lIns="0" tIns="0" rIns="0" bIns="0" anchor="b">
              <a:spAutoFit/>
            </a:bodyPr>
            <a:lstStyle/>
            <a:p>
              <a:pPr algn="just">
                <a:lnSpc>
                  <a:spcPct val="130000"/>
                </a:lnSpc>
                <a:spcAft>
                  <a:spcPts val="1400"/>
                </a:spcAft>
              </a:pPr>
              <a:r>
                <a:rPr lang="ja-JP" altLang="en-US" sz="1400" spc="50" dirty="0">
                  <a:latin typeface="+mn-ea"/>
                </a:rPr>
                <a:t>最近は、映像・音声を自由に作り出せる</a:t>
              </a:r>
              <a:r>
                <a:rPr lang="en-US" altLang="ja-JP" sz="1400" spc="50" dirty="0">
                  <a:latin typeface="+mn-ea"/>
                </a:rPr>
                <a:t>AI</a:t>
              </a:r>
              <a:r>
                <a:rPr lang="ja-JP" altLang="en-US" sz="1400" spc="50" dirty="0">
                  <a:latin typeface="+mn-ea"/>
                </a:rPr>
                <a:t>が急速に普及しています。</a:t>
              </a:r>
            </a:p>
            <a:p>
              <a:pPr algn="just">
                <a:lnSpc>
                  <a:spcPct val="130000"/>
                </a:lnSpc>
                <a:spcAft>
                  <a:spcPts val="1400"/>
                </a:spcAft>
              </a:pPr>
              <a:r>
                <a:rPr lang="ja-JP" altLang="en-US" sz="1400" spc="50" dirty="0">
                  <a:latin typeface="+mn-ea"/>
                </a:rPr>
                <a:t>こういったツールを誰でも気軽に利用できるようになった結果、詐欺やニセ・誤情報といった分野で悪用されるケースが増え始めました。</a:t>
              </a:r>
            </a:p>
            <a:p>
              <a:pPr algn="just">
                <a:lnSpc>
                  <a:spcPct val="130000"/>
                </a:lnSpc>
                <a:spcAft>
                  <a:spcPts val="1400"/>
                </a:spcAft>
              </a:pPr>
              <a:r>
                <a:rPr lang="ja-JP" altLang="en-US" sz="1400" spc="50" dirty="0">
                  <a:latin typeface="+mn-ea"/>
                </a:rPr>
                <a:t>例えば海外では、オンライン会議に</a:t>
              </a:r>
              <a:r>
                <a:rPr lang="en-US" altLang="ja-JP" sz="1400" spc="50" dirty="0">
                  <a:latin typeface="+mn-ea"/>
                </a:rPr>
                <a:t>AI</a:t>
              </a:r>
              <a:r>
                <a:rPr lang="ja-JP" altLang="en-US" sz="1400" spc="50" dirty="0">
                  <a:latin typeface="+mn-ea"/>
                </a:rPr>
                <a:t>が作り出したニセ社長が出席、社長の指示に従ってお金を送金してしまい、危うくだまし取られるところだった</a:t>
              </a:r>
              <a:r>
                <a:rPr lang="en-US" altLang="ja-JP" sz="1400" spc="50" dirty="0">
                  <a:latin typeface="+mn-ea"/>
                </a:rPr>
                <a:t>……</a:t>
              </a:r>
              <a:r>
                <a:rPr lang="ja-JP" altLang="en-US" sz="1400" spc="50" dirty="0">
                  <a:latin typeface="+mn-ea"/>
                </a:rPr>
                <a:t>という事件も起きています。</a:t>
              </a:r>
            </a:p>
            <a:p>
              <a:pPr algn="just">
                <a:lnSpc>
                  <a:spcPct val="130000"/>
                </a:lnSpc>
                <a:spcAft>
                  <a:spcPts val="1400"/>
                </a:spcAft>
              </a:pPr>
              <a:r>
                <a:rPr lang="ja-JP" altLang="en-US" sz="1400" spc="50" dirty="0">
                  <a:latin typeface="+mn-ea"/>
                </a:rPr>
                <a:t>このような事件を実際に起こせるほど、</a:t>
              </a:r>
              <a:r>
                <a:rPr lang="en-US" altLang="ja-JP" sz="1400" spc="50" dirty="0">
                  <a:latin typeface="+mn-ea"/>
                </a:rPr>
                <a:t>AI</a:t>
              </a:r>
              <a:r>
                <a:rPr lang="ja-JP" altLang="en-US" sz="1400" spc="50" dirty="0">
                  <a:latin typeface="+mn-ea"/>
                </a:rPr>
                <a:t>技術は進歩しています。</a:t>
              </a:r>
            </a:p>
            <a:p>
              <a:pPr algn="just">
                <a:lnSpc>
                  <a:spcPct val="130000"/>
                </a:lnSpc>
                <a:spcAft>
                  <a:spcPts val="1400"/>
                </a:spcAft>
              </a:pPr>
              <a:r>
                <a:rPr lang="ja-JP" altLang="en-US" sz="1400" spc="50" dirty="0">
                  <a:latin typeface="+mn-ea"/>
                </a:rPr>
                <a:t>さらには</a:t>
              </a:r>
              <a:r>
                <a:rPr lang="en-US" altLang="ja-JP" sz="1400" spc="50" dirty="0">
                  <a:latin typeface="+mn-ea"/>
                </a:rPr>
                <a:t>…</a:t>
              </a:r>
              <a:endParaRPr lang="ja-JP" altLang="en-US" sz="1400" spc="50" dirty="0">
                <a:latin typeface="+mn-ea"/>
              </a:endParaRPr>
            </a:p>
          </p:txBody>
        </p:sp>
        <p:sp>
          <p:nvSpPr>
            <p:cNvPr id="5" name="矢印: 五方向 4">
              <a:extLst>
                <a:ext uri="{FF2B5EF4-FFF2-40B4-BE49-F238E27FC236}">
                  <a16:creationId xmlns:a16="http://schemas.microsoft.com/office/drawing/2014/main" id="{883A3099-C9F6-FF56-AA00-547309CBBB5F}"/>
                </a:ext>
              </a:extLst>
            </p:cNvPr>
            <p:cNvSpPr/>
            <p:nvPr/>
          </p:nvSpPr>
          <p:spPr>
            <a:xfrm>
              <a:off x="6377670" y="3529042"/>
              <a:ext cx="2379220" cy="241980"/>
            </a:xfrm>
            <a:prstGeom prst="homePlat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144000" tIns="36000" rIns="72000" bIns="36000" rtlCol="0" anchor="ctr">
              <a:spAutoFit/>
            </a:bodyPr>
            <a:lstStyle/>
            <a:p>
              <a:r>
                <a:rPr kumimoji="1" lang="ja-JP" altLang="en-US" sz="1100" dirty="0">
                  <a:latin typeface="+mj-ea"/>
                  <a:ea typeface="+mj-ea"/>
                </a:rPr>
                <a:t>クリック（次のスライドへ進む）</a:t>
              </a:r>
            </a:p>
          </p:txBody>
        </p:sp>
      </p:grpSp>
      <p:sp>
        <p:nvSpPr>
          <p:cNvPr id="4" name="フッター プレースホルダー 3">
            <a:extLst>
              <a:ext uri="{FF2B5EF4-FFF2-40B4-BE49-F238E27FC236}">
                <a16:creationId xmlns:a16="http://schemas.microsoft.com/office/drawing/2014/main" id="{A71ED487-6C48-97EB-A204-72AA9F724F35}"/>
              </a:ext>
            </a:extLst>
          </p:cNvPr>
          <p:cNvSpPr>
            <a:spLocks noGrp="1"/>
          </p:cNvSpPr>
          <p:nvPr>
            <p:ph type="ftr" sz="quarter" idx="10"/>
          </p:nvPr>
        </p:nvSpPr>
        <p:spPr/>
        <p:txBody>
          <a:bodyPr/>
          <a:lstStyle/>
          <a:p>
            <a:pPr algn="r"/>
            <a:r>
              <a:rPr lang="ja-JP" altLang="en-US"/>
              <a:t>講師用ガイドライン</a:t>
            </a:r>
            <a:endParaRPr lang="ja-JP" altLang="en-US" dirty="0"/>
          </a:p>
        </p:txBody>
      </p:sp>
      <p:pic>
        <p:nvPicPr>
          <p:cNvPr id="9" name="図 8">
            <a:extLst>
              <a:ext uri="{FF2B5EF4-FFF2-40B4-BE49-F238E27FC236}">
                <a16:creationId xmlns:a16="http://schemas.microsoft.com/office/drawing/2014/main" id="{ADB02761-B532-6D51-799D-473CEDEEB57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3998" y="1599750"/>
            <a:ext cx="3456001" cy="1944001"/>
          </a:xfrm>
          <a:prstGeom prst="rect">
            <a:avLst/>
          </a:prstGeom>
        </p:spPr>
      </p:pic>
    </p:spTree>
    <p:extLst>
      <p:ext uri="{BB962C8B-B14F-4D97-AF65-F5344CB8AC3E}">
        <p14:creationId xmlns:p14="http://schemas.microsoft.com/office/powerpoint/2010/main" val="29146615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B6268F-537F-6012-855B-E4687B4ABFC9}"/>
            </a:ext>
          </a:extLst>
        </p:cNvPr>
        <p:cNvGrpSpPr/>
        <p:nvPr/>
      </p:nvGrpSpPr>
      <p:grpSpPr>
        <a:xfrm>
          <a:off x="0" y="0"/>
          <a:ext cx="0" cy="0"/>
          <a:chOff x="0" y="0"/>
          <a:chExt cx="0" cy="0"/>
        </a:xfrm>
      </p:grpSpPr>
      <p:sp>
        <p:nvSpPr>
          <p:cNvPr id="11" name="スライド番号プレースホルダー 10">
            <a:extLst>
              <a:ext uri="{FF2B5EF4-FFF2-40B4-BE49-F238E27FC236}">
                <a16:creationId xmlns:a16="http://schemas.microsoft.com/office/drawing/2014/main" id="{1613DF40-808D-E521-61E6-11CDB7F4E755}"/>
              </a:ext>
            </a:extLst>
          </p:cNvPr>
          <p:cNvSpPr>
            <a:spLocks noGrp="1"/>
          </p:cNvSpPr>
          <p:nvPr>
            <p:ph type="sldNum" sz="quarter" idx="11"/>
          </p:nvPr>
        </p:nvSpPr>
        <p:spPr>
          <a:xfrm>
            <a:off x="8838765" y="4901189"/>
            <a:ext cx="193964" cy="169277"/>
          </a:xfrm>
        </p:spPr>
        <p:txBody>
          <a:bodyPr/>
          <a:lstStyle/>
          <a:p>
            <a:fld id="{75EEF097-E23E-44DF-B033-E758A731DE21}" type="slidenum">
              <a:rPr lang="ja-JP" altLang="en-US" smtClean="0"/>
              <a:pPr/>
              <a:t>3</a:t>
            </a:fld>
            <a:endParaRPr lang="ja-JP" altLang="en-US" dirty="0"/>
          </a:p>
        </p:txBody>
      </p:sp>
      <p:sp>
        <p:nvSpPr>
          <p:cNvPr id="12" name="フリーフォーム: 図形 11">
            <a:extLst>
              <a:ext uri="{FF2B5EF4-FFF2-40B4-BE49-F238E27FC236}">
                <a16:creationId xmlns:a16="http://schemas.microsoft.com/office/drawing/2014/main" id="{D0D138C2-7094-D6F8-7697-F9C72CAD1BDD}"/>
              </a:ext>
            </a:extLst>
          </p:cNvPr>
          <p:cNvSpPr/>
          <p:nvPr/>
        </p:nvSpPr>
        <p:spPr>
          <a:xfrm>
            <a:off x="-1" y="0"/>
            <a:ext cx="861345" cy="870596"/>
          </a:xfrm>
          <a:custGeom>
            <a:avLst/>
            <a:gdLst>
              <a:gd name="connsiteX0" fmla="*/ 0 w 731331"/>
              <a:gd name="connsiteY0" fmla="*/ 0 h 739186"/>
              <a:gd name="connsiteX1" fmla="*/ 145600 w 731331"/>
              <a:gd name="connsiteY1" fmla="*/ 0 h 739186"/>
              <a:gd name="connsiteX2" fmla="*/ 336382 w 731331"/>
              <a:gd name="connsiteY2" fmla="*/ 0 h 739186"/>
              <a:gd name="connsiteX3" fmla="*/ 731331 w 731331"/>
              <a:gd name="connsiteY3" fmla="*/ 0 h 739186"/>
              <a:gd name="connsiteX4" fmla="*/ 0 w 731331"/>
              <a:gd name="connsiteY4" fmla="*/ 739186 h 739186"/>
              <a:gd name="connsiteX5" fmla="*/ 0 w 731331"/>
              <a:gd name="connsiteY5" fmla="*/ 336382 h 739186"/>
              <a:gd name="connsiteX6" fmla="*/ 0 w 731331"/>
              <a:gd name="connsiteY6" fmla="*/ 145599 h 7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331" h="739186">
                <a:moveTo>
                  <a:pt x="0" y="0"/>
                </a:moveTo>
                <a:lnTo>
                  <a:pt x="145600" y="0"/>
                </a:lnTo>
                <a:lnTo>
                  <a:pt x="336382" y="0"/>
                </a:lnTo>
                <a:lnTo>
                  <a:pt x="731331" y="0"/>
                </a:lnTo>
                <a:lnTo>
                  <a:pt x="0" y="739186"/>
                </a:lnTo>
                <a:lnTo>
                  <a:pt x="0" y="336382"/>
                </a:lnTo>
                <a:lnTo>
                  <a:pt x="0" y="145599"/>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324000" bIns="324000" rtlCol="0" anchor="ctr">
            <a:noAutofit/>
          </a:bodyPr>
          <a:lstStyle/>
          <a:p>
            <a:pPr algn="ctr"/>
            <a:r>
              <a:rPr kumimoji="1" lang="en-US" altLang="ja-JP" sz="2400" b="1" dirty="0"/>
              <a:t>2</a:t>
            </a:r>
            <a:endParaRPr kumimoji="1" lang="ja-JP" altLang="en-US" sz="2400" b="1" dirty="0"/>
          </a:p>
        </p:txBody>
      </p:sp>
      <p:pic>
        <p:nvPicPr>
          <p:cNvPr id="8" name="図 7"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181C6E8F-B904-170B-7BE7-1A0A3E2FC7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0752" y="1603548"/>
            <a:ext cx="3442496" cy="1936404"/>
          </a:xfrm>
          <a:prstGeom prst="rect">
            <a:avLst/>
          </a:prstGeom>
        </p:spPr>
      </p:pic>
      <p:grpSp>
        <p:nvGrpSpPr>
          <p:cNvPr id="17" name="グループ化 16">
            <a:extLst>
              <a:ext uri="{FF2B5EF4-FFF2-40B4-BE49-F238E27FC236}">
                <a16:creationId xmlns:a16="http://schemas.microsoft.com/office/drawing/2014/main" id="{6D64AE52-DE5E-4AA8-F60F-9ADDA7D19E5D}"/>
              </a:ext>
            </a:extLst>
          </p:cNvPr>
          <p:cNvGrpSpPr/>
          <p:nvPr/>
        </p:nvGrpSpPr>
        <p:grpSpPr>
          <a:xfrm>
            <a:off x="4106587" y="1019416"/>
            <a:ext cx="4650303" cy="3104669"/>
            <a:chOff x="4106587" y="1019416"/>
            <a:chExt cx="4650303" cy="3104669"/>
          </a:xfrm>
        </p:grpSpPr>
        <p:grpSp>
          <p:nvGrpSpPr>
            <p:cNvPr id="2" name="グループ化 1">
              <a:extLst>
                <a:ext uri="{FF2B5EF4-FFF2-40B4-BE49-F238E27FC236}">
                  <a16:creationId xmlns:a16="http://schemas.microsoft.com/office/drawing/2014/main" id="{BDF18559-2138-12FE-830D-7C9109525595}"/>
                </a:ext>
              </a:extLst>
            </p:cNvPr>
            <p:cNvGrpSpPr/>
            <p:nvPr/>
          </p:nvGrpSpPr>
          <p:grpSpPr>
            <a:xfrm>
              <a:off x="4106587" y="1019416"/>
              <a:ext cx="4650303" cy="3104669"/>
              <a:chOff x="4106587" y="1113948"/>
              <a:chExt cx="4650303" cy="3104669"/>
            </a:xfrm>
          </p:grpSpPr>
          <p:sp>
            <p:nvSpPr>
              <p:cNvPr id="3" name="テキスト ボックス 2">
                <a:extLst>
                  <a:ext uri="{FF2B5EF4-FFF2-40B4-BE49-F238E27FC236}">
                    <a16:creationId xmlns:a16="http://schemas.microsoft.com/office/drawing/2014/main" id="{6B602CB9-DCBF-A528-ED1A-DD0A599E074C}"/>
                  </a:ext>
                </a:extLst>
              </p:cNvPr>
              <p:cNvSpPr txBox="1"/>
              <p:nvPr/>
            </p:nvSpPr>
            <p:spPr>
              <a:xfrm>
                <a:off x="4106587" y="1113948"/>
                <a:ext cx="4650303" cy="2657074"/>
              </a:xfrm>
              <a:prstGeom prst="rect">
                <a:avLst/>
              </a:prstGeom>
              <a:noFill/>
            </p:spPr>
            <p:txBody>
              <a:bodyPr wrap="square" lIns="0" tIns="0" rIns="0" bIns="0" anchor="b">
                <a:spAutoFit/>
              </a:bodyPr>
              <a:lstStyle/>
              <a:p>
                <a:pPr algn="just">
                  <a:lnSpc>
                    <a:spcPct val="130000"/>
                  </a:lnSpc>
                  <a:spcAft>
                    <a:spcPts val="1400"/>
                  </a:spcAft>
                </a:pPr>
                <a:r>
                  <a:rPr lang="ja-JP" altLang="en-US" sz="1400" spc="50" dirty="0">
                    <a:latin typeface="+mj-ea"/>
                    <a:ea typeface="+mj-ea"/>
                  </a:rPr>
                  <a:t>「だまされやすいのは　　？　　を持っている人」</a:t>
                </a:r>
              </a:p>
              <a:p>
                <a:pPr algn="just">
                  <a:lnSpc>
                    <a:spcPct val="130000"/>
                  </a:lnSpc>
                  <a:spcAft>
                    <a:spcPts val="1400"/>
                  </a:spcAft>
                </a:pPr>
                <a:r>
                  <a:rPr lang="ja-JP" altLang="en-US" sz="1400" spc="50" dirty="0">
                    <a:latin typeface="+mn-ea"/>
                  </a:rPr>
                  <a:t>真ん中に文字が入っていません。</a:t>
                </a:r>
              </a:p>
              <a:p>
                <a:pPr algn="just">
                  <a:lnSpc>
                    <a:spcPct val="130000"/>
                  </a:lnSpc>
                  <a:spcAft>
                    <a:spcPts val="1400"/>
                  </a:spcAft>
                </a:pPr>
                <a:r>
                  <a:rPr lang="ja-JP" altLang="en-US" sz="1400" spc="50" dirty="0">
                    <a:latin typeface="+mn-ea"/>
                  </a:rPr>
                  <a:t>この部分に入る言葉を、講演が終わった時、皆さん一緒に確認しましょう。</a:t>
                </a:r>
              </a:p>
              <a:p>
                <a:pPr algn="just">
                  <a:lnSpc>
                    <a:spcPct val="130000"/>
                  </a:lnSpc>
                  <a:spcAft>
                    <a:spcPts val="1400"/>
                  </a:spcAft>
                </a:pPr>
                <a:r>
                  <a:rPr lang="ja-JP" altLang="en-US" sz="1400" spc="50" dirty="0">
                    <a:latin typeface="+mn-ea"/>
                  </a:rPr>
                  <a:t>ここにはいったいどんな言葉が入るのか、ぜひそれを考えながら講演を聞いて頂ければと思います。</a:t>
                </a:r>
              </a:p>
              <a:p>
                <a:pPr algn="just">
                  <a:lnSpc>
                    <a:spcPct val="130000"/>
                  </a:lnSpc>
                  <a:spcAft>
                    <a:spcPts val="1400"/>
                  </a:spcAft>
                </a:pPr>
                <a:r>
                  <a:rPr lang="ja-JP" altLang="en-US" sz="1400" spc="50" dirty="0">
                    <a:latin typeface="+mn-ea"/>
                  </a:rPr>
                  <a:t>さっそくですが</a:t>
                </a:r>
                <a:r>
                  <a:rPr lang="en-US" altLang="ja-JP" sz="1400" spc="50" dirty="0">
                    <a:latin typeface="+mn-ea"/>
                  </a:rPr>
                  <a:t>…</a:t>
                </a:r>
                <a:endParaRPr lang="ja-JP" altLang="en-US" sz="1400" spc="50" dirty="0">
                  <a:latin typeface="+mn-ea"/>
                </a:endParaRPr>
              </a:p>
            </p:txBody>
          </p:sp>
          <p:sp>
            <p:nvSpPr>
              <p:cNvPr id="5" name="矢印: 五方向 4">
                <a:extLst>
                  <a:ext uri="{FF2B5EF4-FFF2-40B4-BE49-F238E27FC236}">
                    <a16:creationId xmlns:a16="http://schemas.microsoft.com/office/drawing/2014/main" id="{EC2A50DA-8750-CDAA-13F2-A620961A49A3}"/>
                  </a:ext>
                </a:extLst>
              </p:cNvPr>
              <p:cNvSpPr/>
              <p:nvPr/>
            </p:nvSpPr>
            <p:spPr>
              <a:xfrm>
                <a:off x="6377670" y="3976637"/>
                <a:ext cx="2379220" cy="241980"/>
              </a:xfrm>
              <a:prstGeom prst="homePlat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144000" tIns="36000" rIns="72000" bIns="36000" rtlCol="0" anchor="ctr">
                <a:spAutoFit/>
              </a:bodyPr>
              <a:lstStyle/>
              <a:p>
                <a:r>
                  <a:rPr kumimoji="1" lang="ja-JP" altLang="en-US" sz="1100" dirty="0">
                    <a:latin typeface="+mj-ea"/>
                    <a:ea typeface="+mj-ea"/>
                  </a:rPr>
                  <a:t>クリック（次のスライドへ進む）</a:t>
                </a:r>
              </a:p>
            </p:txBody>
          </p:sp>
        </p:grpSp>
        <p:cxnSp>
          <p:nvCxnSpPr>
            <p:cNvPr id="14" name="直線コネクタ 13">
              <a:extLst>
                <a:ext uri="{FF2B5EF4-FFF2-40B4-BE49-F238E27FC236}">
                  <a16:creationId xmlns:a16="http://schemas.microsoft.com/office/drawing/2014/main" id="{67A61CD8-65DA-F8FD-7C3A-975A4D1B5BC3}"/>
                </a:ext>
              </a:extLst>
            </p:cNvPr>
            <p:cNvCxnSpPr/>
            <p:nvPr/>
          </p:nvCxnSpPr>
          <p:spPr>
            <a:xfrm>
              <a:off x="5937198" y="1314298"/>
              <a:ext cx="94725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 name="フッター プレースホルダー 3">
            <a:extLst>
              <a:ext uri="{FF2B5EF4-FFF2-40B4-BE49-F238E27FC236}">
                <a16:creationId xmlns:a16="http://schemas.microsoft.com/office/drawing/2014/main" id="{E92A5A16-4259-C38E-2B42-AC82C20975F6}"/>
              </a:ext>
            </a:extLst>
          </p:cNvPr>
          <p:cNvSpPr>
            <a:spLocks noGrp="1"/>
          </p:cNvSpPr>
          <p:nvPr>
            <p:ph type="ftr" sz="quarter" idx="10"/>
          </p:nvPr>
        </p:nvSpPr>
        <p:spPr/>
        <p:txBody>
          <a:bodyPr/>
          <a:lstStyle/>
          <a:p>
            <a:pPr algn="r"/>
            <a:r>
              <a:rPr lang="ja-JP" altLang="en-US"/>
              <a:t>講師用ガイドライン</a:t>
            </a:r>
            <a:endParaRPr lang="ja-JP" altLang="en-US" dirty="0"/>
          </a:p>
        </p:txBody>
      </p:sp>
    </p:spTree>
    <p:extLst>
      <p:ext uri="{BB962C8B-B14F-4D97-AF65-F5344CB8AC3E}">
        <p14:creationId xmlns:p14="http://schemas.microsoft.com/office/powerpoint/2010/main" val="19916867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3A8757-79A0-CC72-C918-B5EDC17BD9E0}"/>
            </a:ext>
          </a:extLst>
        </p:cNvPr>
        <p:cNvGrpSpPr/>
        <p:nvPr/>
      </p:nvGrpSpPr>
      <p:grpSpPr>
        <a:xfrm>
          <a:off x="0" y="0"/>
          <a:ext cx="0" cy="0"/>
          <a:chOff x="0" y="0"/>
          <a:chExt cx="0" cy="0"/>
        </a:xfrm>
      </p:grpSpPr>
      <p:sp>
        <p:nvSpPr>
          <p:cNvPr id="11" name="スライド番号プレースホルダー 10">
            <a:extLst>
              <a:ext uri="{FF2B5EF4-FFF2-40B4-BE49-F238E27FC236}">
                <a16:creationId xmlns:a16="http://schemas.microsoft.com/office/drawing/2014/main" id="{A3665B72-A40F-CFC6-6E2E-C4E5C0F184D7}"/>
              </a:ext>
            </a:extLst>
          </p:cNvPr>
          <p:cNvSpPr>
            <a:spLocks noGrp="1"/>
          </p:cNvSpPr>
          <p:nvPr>
            <p:ph type="sldNum" sz="quarter" idx="11"/>
          </p:nvPr>
        </p:nvSpPr>
        <p:spPr>
          <a:xfrm>
            <a:off x="8838765" y="4901189"/>
            <a:ext cx="193964" cy="169277"/>
          </a:xfrm>
        </p:spPr>
        <p:txBody>
          <a:bodyPr/>
          <a:lstStyle/>
          <a:p>
            <a:fld id="{75EEF097-E23E-44DF-B033-E758A731DE21}" type="slidenum">
              <a:rPr lang="ja-JP" altLang="en-US" smtClean="0"/>
              <a:pPr/>
              <a:t>39</a:t>
            </a:fld>
            <a:endParaRPr lang="ja-JP" altLang="en-US" dirty="0"/>
          </a:p>
        </p:txBody>
      </p:sp>
      <p:sp>
        <p:nvSpPr>
          <p:cNvPr id="12" name="フリーフォーム: 図形 11">
            <a:extLst>
              <a:ext uri="{FF2B5EF4-FFF2-40B4-BE49-F238E27FC236}">
                <a16:creationId xmlns:a16="http://schemas.microsoft.com/office/drawing/2014/main" id="{C4063879-F19C-A9E9-120C-5B6F3B839AA9}"/>
              </a:ext>
            </a:extLst>
          </p:cNvPr>
          <p:cNvSpPr/>
          <p:nvPr/>
        </p:nvSpPr>
        <p:spPr>
          <a:xfrm>
            <a:off x="-1" y="0"/>
            <a:ext cx="861345" cy="870596"/>
          </a:xfrm>
          <a:custGeom>
            <a:avLst/>
            <a:gdLst>
              <a:gd name="connsiteX0" fmla="*/ 0 w 731331"/>
              <a:gd name="connsiteY0" fmla="*/ 0 h 739186"/>
              <a:gd name="connsiteX1" fmla="*/ 145600 w 731331"/>
              <a:gd name="connsiteY1" fmla="*/ 0 h 739186"/>
              <a:gd name="connsiteX2" fmla="*/ 336382 w 731331"/>
              <a:gd name="connsiteY2" fmla="*/ 0 h 739186"/>
              <a:gd name="connsiteX3" fmla="*/ 731331 w 731331"/>
              <a:gd name="connsiteY3" fmla="*/ 0 h 739186"/>
              <a:gd name="connsiteX4" fmla="*/ 0 w 731331"/>
              <a:gd name="connsiteY4" fmla="*/ 739186 h 739186"/>
              <a:gd name="connsiteX5" fmla="*/ 0 w 731331"/>
              <a:gd name="connsiteY5" fmla="*/ 336382 h 739186"/>
              <a:gd name="connsiteX6" fmla="*/ 0 w 731331"/>
              <a:gd name="connsiteY6" fmla="*/ 145599 h 7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331" h="739186">
                <a:moveTo>
                  <a:pt x="0" y="0"/>
                </a:moveTo>
                <a:lnTo>
                  <a:pt x="145600" y="0"/>
                </a:lnTo>
                <a:lnTo>
                  <a:pt x="336382" y="0"/>
                </a:lnTo>
                <a:lnTo>
                  <a:pt x="731331" y="0"/>
                </a:lnTo>
                <a:lnTo>
                  <a:pt x="0" y="739186"/>
                </a:lnTo>
                <a:lnTo>
                  <a:pt x="0" y="336382"/>
                </a:lnTo>
                <a:lnTo>
                  <a:pt x="0" y="145599"/>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324000" bIns="324000" rtlCol="0" anchor="ctr">
            <a:noAutofit/>
          </a:bodyPr>
          <a:lstStyle/>
          <a:p>
            <a:pPr algn="ctr"/>
            <a:r>
              <a:rPr kumimoji="1" lang="en-US" altLang="ja-JP" sz="2400" b="1" dirty="0"/>
              <a:t>32</a:t>
            </a:r>
            <a:endParaRPr kumimoji="1" lang="ja-JP" altLang="en-US" sz="2400" b="1" dirty="0"/>
          </a:p>
        </p:txBody>
      </p:sp>
      <p:grpSp>
        <p:nvGrpSpPr>
          <p:cNvPr id="2" name="グループ化 1">
            <a:extLst>
              <a:ext uri="{FF2B5EF4-FFF2-40B4-BE49-F238E27FC236}">
                <a16:creationId xmlns:a16="http://schemas.microsoft.com/office/drawing/2014/main" id="{786B7F27-987C-4BFF-7C0A-B114F111E0EF}"/>
              </a:ext>
            </a:extLst>
          </p:cNvPr>
          <p:cNvGrpSpPr/>
          <p:nvPr/>
        </p:nvGrpSpPr>
        <p:grpSpPr>
          <a:xfrm>
            <a:off x="4106587" y="1058914"/>
            <a:ext cx="4650303" cy="3025673"/>
            <a:chOff x="4106587" y="1192944"/>
            <a:chExt cx="4650303" cy="3025673"/>
          </a:xfrm>
        </p:grpSpPr>
        <p:sp>
          <p:nvSpPr>
            <p:cNvPr id="3" name="テキスト ボックス 2">
              <a:extLst>
                <a:ext uri="{FF2B5EF4-FFF2-40B4-BE49-F238E27FC236}">
                  <a16:creationId xmlns:a16="http://schemas.microsoft.com/office/drawing/2014/main" id="{8D840EA7-C3AF-A870-37C4-9719D05A93D0}"/>
                </a:ext>
              </a:extLst>
            </p:cNvPr>
            <p:cNvSpPr txBox="1"/>
            <p:nvPr/>
          </p:nvSpPr>
          <p:spPr>
            <a:xfrm>
              <a:off x="4106587" y="1192944"/>
              <a:ext cx="4650303" cy="2578078"/>
            </a:xfrm>
            <a:prstGeom prst="rect">
              <a:avLst/>
            </a:prstGeom>
            <a:noFill/>
          </p:spPr>
          <p:txBody>
            <a:bodyPr wrap="square" lIns="0" tIns="0" rIns="0" bIns="0" anchor="b">
              <a:spAutoFit/>
            </a:bodyPr>
            <a:lstStyle/>
            <a:p>
              <a:pPr algn="just">
                <a:lnSpc>
                  <a:spcPct val="130000"/>
                </a:lnSpc>
                <a:spcAft>
                  <a:spcPts val="1400"/>
                </a:spcAft>
              </a:pPr>
              <a:r>
                <a:rPr lang="ja-JP" altLang="en-US" sz="1400" spc="50" dirty="0">
                  <a:latin typeface="+mn-ea"/>
                </a:rPr>
                <a:t>日本国内でも、生成</a:t>
              </a:r>
              <a:r>
                <a:rPr lang="en-US" altLang="ja-JP" sz="1400" spc="50" dirty="0">
                  <a:latin typeface="+mn-ea"/>
                </a:rPr>
                <a:t>AI</a:t>
              </a:r>
              <a:r>
                <a:rPr lang="ja-JP" altLang="en-US" sz="1400" spc="50" dirty="0">
                  <a:latin typeface="+mn-ea"/>
                </a:rPr>
                <a:t>を使って作成されたニセの災害画像や映像が</a:t>
              </a:r>
              <a:r>
                <a:rPr lang="en-US" altLang="ja-JP" sz="1400" spc="50" dirty="0">
                  <a:latin typeface="+mn-ea"/>
                </a:rPr>
                <a:t>SNS</a:t>
              </a:r>
              <a:r>
                <a:rPr lang="ja-JP" altLang="en-US" sz="1400" spc="50" dirty="0">
                  <a:latin typeface="+mn-ea"/>
                </a:rPr>
                <a:t>で拡散される事例が度々起きています。</a:t>
              </a:r>
            </a:p>
            <a:p>
              <a:pPr algn="just">
                <a:lnSpc>
                  <a:spcPct val="130000"/>
                </a:lnSpc>
                <a:spcAft>
                  <a:spcPts val="1400"/>
                </a:spcAft>
              </a:pPr>
              <a:r>
                <a:rPr lang="ja-JP" altLang="en-US" sz="1400" spc="50" dirty="0">
                  <a:latin typeface="+mn-ea"/>
                </a:rPr>
                <a:t>災害時にニセ情報を拡散させる行為は、本当に助けを求めている人の命を危険にさらす、許されない振る舞いです。法的な責任が問われることもあります。</a:t>
              </a:r>
            </a:p>
            <a:p>
              <a:pPr algn="just">
                <a:lnSpc>
                  <a:spcPct val="130000"/>
                </a:lnSpc>
                <a:spcAft>
                  <a:spcPts val="1400"/>
                </a:spcAft>
              </a:pPr>
              <a:r>
                <a:rPr lang="ja-JP" altLang="en-US" sz="1400" spc="50" dirty="0">
                  <a:latin typeface="+mn-ea"/>
                </a:rPr>
                <a:t>生成</a:t>
              </a:r>
              <a:r>
                <a:rPr lang="en-US" altLang="ja-JP" sz="1400" spc="50" dirty="0">
                  <a:latin typeface="+mn-ea"/>
                </a:rPr>
                <a:t>AI</a:t>
              </a:r>
              <a:r>
                <a:rPr lang="ja-JP" altLang="en-US" sz="1400" spc="50" dirty="0">
                  <a:latin typeface="+mn-ea"/>
                </a:rPr>
                <a:t>によって作られた画像や映像は、一目見ただけでは本当かどうか見分けがつかないことも多く、ニセ情報は日に日に巧妙化しています。</a:t>
              </a:r>
            </a:p>
          </p:txBody>
        </p:sp>
        <p:sp>
          <p:nvSpPr>
            <p:cNvPr id="5" name="矢印: 五方向 4">
              <a:extLst>
                <a:ext uri="{FF2B5EF4-FFF2-40B4-BE49-F238E27FC236}">
                  <a16:creationId xmlns:a16="http://schemas.microsoft.com/office/drawing/2014/main" id="{A8A57CFF-2CCF-376C-6484-9FE1B10BDD8D}"/>
                </a:ext>
              </a:extLst>
            </p:cNvPr>
            <p:cNvSpPr/>
            <p:nvPr/>
          </p:nvSpPr>
          <p:spPr>
            <a:xfrm>
              <a:off x="6377670" y="3976637"/>
              <a:ext cx="2379220" cy="241980"/>
            </a:xfrm>
            <a:prstGeom prst="homePlat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144000" tIns="36000" rIns="72000" bIns="36000" rtlCol="0" anchor="ctr">
              <a:spAutoFit/>
            </a:bodyPr>
            <a:lstStyle/>
            <a:p>
              <a:r>
                <a:rPr kumimoji="1" lang="ja-JP" altLang="en-US" sz="1100" dirty="0">
                  <a:latin typeface="+mj-ea"/>
                  <a:ea typeface="+mj-ea"/>
                </a:rPr>
                <a:t>クリック（次のスライドへ進む）</a:t>
              </a:r>
            </a:p>
          </p:txBody>
        </p:sp>
      </p:grpSp>
      <p:sp>
        <p:nvSpPr>
          <p:cNvPr id="4" name="フッター プレースホルダー 3">
            <a:extLst>
              <a:ext uri="{FF2B5EF4-FFF2-40B4-BE49-F238E27FC236}">
                <a16:creationId xmlns:a16="http://schemas.microsoft.com/office/drawing/2014/main" id="{8078C786-9D2E-7CF1-D53B-B966A2F09682}"/>
              </a:ext>
            </a:extLst>
          </p:cNvPr>
          <p:cNvSpPr>
            <a:spLocks noGrp="1"/>
          </p:cNvSpPr>
          <p:nvPr>
            <p:ph type="ftr" sz="quarter" idx="10"/>
          </p:nvPr>
        </p:nvSpPr>
        <p:spPr/>
        <p:txBody>
          <a:bodyPr/>
          <a:lstStyle/>
          <a:p>
            <a:pPr algn="r"/>
            <a:r>
              <a:rPr lang="ja-JP" altLang="en-US"/>
              <a:t>講師用ガイドライン</a:t>
            </a:r>
            <a:endParaRPr lang="ja-JP" altLang="en-US" dirty="0"/>
          </a:p>
        </p:txBody>
      </p:sp>
      <p:pic>
        <p:nvPicPr>
          <p:cNvPr id="8" name="図 7">
            <a:extLst>
              <a:ext uri="{FF2B5EF4-FFF2-40B4-BE49-F238E27FC236}">
                <a16:creationId xmlns:a16="http://schemas.microsoft.com/office/drawing/2014/main" id="{C7B436EE-97C4-E195-C5F4-93561513A7C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4001" y="1599750"/>
            <a:ext cx="3456000" cy="1944000"/>
          </a:xfrm>
          <a:prstGeom prst="rect">
            <a:avLst/>
          </a:prstGeom>
        </p:spPr>
      </p:pic>
    </p:spTree>
    <p:extLst>
      <p:ext uri="{BB962C8B-B14F-4D97-AF65-F5344CB8AC3E}">
        <p14:creationId xmlns:p14="http://schemas.microsoft.com/office/powerpoint/2010/main" val="24722781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A4E8EF-E897-E17A-FFA3-997E3459F319}"/>
            </a:ext>
          </a:extLst>
        </p:cNvPr>
        <p:cNvGrpSpPr/>
        <p:nvPr/>
      </p:nvGrpSpPr>
      <p:grpSpPr>
        <a:xfrm>
          <a:off x="0" y="0"/>
          <a:ext cx="0" cy="0"/>
          <a:chOff x="0" y="0"/>
          <a:chExt cx="0" cy="0"/>
        </a:xfrm>
      </p:grpSpPr>
      <p:sp>
        <p:nvSpPr>
          <p:cNvPr id="11" name="スライド番号プレースホルダー 10">
            <a:extLst>
              <a:ext uri="{FF2B5EF4-FFF2-40B4-BE49-F238E27FC236}">
                <a16:creationId xmlns:a16="http://schemas.microsoft.com/office/drawing/2014/main" id="{AA17AF2C-78F7-2502-1D27-56BB35635649}"/>
              </a:ext>
            </a:extLst>
          </p:cNvPr>
          <p:cNvSpPr>
            <a:spLocks noGrp="1"/>
          </p:cNvSpPr>
          <p:nvPr>
            <p:ph type="sldNum" sz="quarter" idx="11"/>
          </p:nvPr>
        </p:nvSpPr>
        <p:spPr>
          <a:xfrm>
            <a:off x="8838765" y="4901189"/>
            <a:ext cx="193964" cy="169277"/>
          </a:xfrm>
        </p:spPr>
        <p:txBody>
          <a:bodyPr/>
          <a:lstStyle/>
          <a:p>
            <a:fld id="{75EEF097-E23E-44DF-B033-E758A731DE21}" type="slidenum">
              <a:rPr lang="ja-JP" altLang="en-US" smtClean="0"/>
              <a:pPr/>
              <a:t>40</a:t>
            </a:fld>
            <a:endParaRPr lang="ja-JP" altLang="en-US" dirty="0"/>
          </a:p>
        </p:txBody>
      </p:sp>
      <p:sp>
        <p:nvSpPr>
          <p:cNvPr id="12" name="フリーフォーム: 図形 11">
            <a:extLst>
              <a:ext uri="{FF2B5EF4-FFF2-40B4-BE49-F238E27FC236}">
                <a16:creationId xmlns:a16="http://schemas.microsoft.com/office/drawing/2014/main" id="{88969C68-30F3-0DDE-2501-344560430892}"/>
              </a:ext>
            </a:extLst>
          </p:cNvPr>
          <p:cNvSpPr/>
          <p:nvPr/>
        </p:nvSpPr>
        <p:spPr>
          <a:xfrm>
            <a:off x="-1" y="0"/>
            <a:ext cx="861345" cy="870596"/>
          </a:xfrm>
          <a:custGeom>
            <a:avLst/>
            <a:gdLst>
              <a:gd name="connsiteX0" fmla="*/ 0 w 731331"/>
              <a:gd name="connsiteY0" fmla="*/ 0 h 739186"/>
              <a:gd name="connsiteX1" fmla="*/ 145600 w 731331"/>
              <a:gd name="connsiteY1" fmla="*/ 0 h 739186"/>
              <a:gd name="connsiteX2" fmla="*/ 336382 w 731331"/>
              <a:gd name="connsiteY2" fmla="*/ 0 h 739186"/>
              <a:gd name="connsiteX3" fmla="*/ 731331 w 731331"/>
              <a:gd name="connsiteY3" fmla="*/ 0 h 739186"/>
              <a:gd name="connsiteX4" fmla="*/ 0 w 731331"/>
              <a:gd name="connsiteY4" fmla="*/ 739186 h 739186"/>
              <a:gd name="connsiteX5" fmla="*/ 0 w 731331"/>
              <a:gd name="connsiteY5" fmla="*/ 336382 h 739186"/>
              <a:gd name="connsiteX6" fmla="*/ 0 w 731331"/>
              <a:gd name="connsiteY6" fmla="*/ 145599 h 7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331" h="739186">
                <a:moveTo>
                  <a:pt x="0" y="0"/>
                </a:moveTo>
                <a:lnTo>
                  <a:pt x="145600" y="0"/>
                </a:lnTo>
                <a:lnTo>
                  <a:pt x="336382" y="0"/>
                </a:lnTo>
                <a:lnTo>
                  <a:pt x="731331" y="0"/>
                </a:lnTo>
                <a:lnTo>
                  <a:pt x="0" y="739186"/>
                </a:lnTo>
                <a:lnTo>
                  <a:pt x="0" y="336382"/>
                </a:lnTo>
                <a:lnTo>
                  <a:pt x="0" y="145599"/>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324000" bIns="324000" rtlCol="0" anchor="ctr">
            <a:noAutofit/>
          </a:bodyPr>
          <a:lstStyle/>
          <a:p>
            <a:pPr algn="ctr"/>
            <a:r>
              <a:rPr kumimoji="1" lang="en-US" altLang="ja-JP" sz="2400" b="1" dirty="0"/>
              <a:t>33</a:t>
            </a:r>
            <a:endParaRPr kumimoji="1" lang="ja-JP" altLang="en-US" sz="2400" b="1" dirty="0"/>
          </a:p>
        </p:txBody>
      </p:sp>
      <p:grpSp>
        <p:nvGrpSpPr>
          <p:cNvPr id="2" name="グループ化 1">
            <a:extLst>
              <a:ext uri="{FF2B5EF4-FFF2-40B4-BE49-F238E27FC236}">
                <a16:creationId xmlns:a16="http://schemas.microsoft.com/office/drawing/2014/main" id="{7ACA588F-F27B-232F-E68B-E8BA89F7F499}"/>
              </a:ext>
            </a:extLst>
          </p:cNvPr>
          <p:cNvGrpSpPr/>
          <p:nvPr/>
        </p:nvGrpSpPr>
        <p:grpSpPr>
          <a:xfrm>
            <a:off x="4106587" y="1479029"/>
            <a:ext cx="4650303" cy="2185443"/>
            <a:chOff x="4106587" y="2033174"/>
            <a:chExt cx="4650303" cy="2185443"/>
          </a:xfrm>
        </p:grpSpPr>
        <p:sp>
          <p:nvSpPr>
            <p:cNvPr id="3" name="テキスト ボックス 2">
              <a:extLst>
                <a:ext uri="{FF2B5EF4-FFF2-40B4-BE49-F238E27FC236}">
                  <a16:creationId xmlns:a16="http://schemas.microsoft.com/office/drawing/2014/main" id="{C2C694D6-BEAE-2377-BB4E-958EA189A938}"/>
                </a:ext>
              </a:extLst>
            </p:cNvPr>
            <p:cNvSpPr txBox="1"/>
            <p:nvPr/>
          </p:nvSpPr>
          <p:spPr>
            <a:xfrm>
              <a:off x="4106587" y="2033174"/>
              <a:ext cx="4650303" cy="1737848"/>
            </a:xfrm>
            <a:prstGeom prst="rect">
              <a:avLst/>
            </a:prstGeom>
            <a:noFill/>
          </p:spPr>
          <p:txBody>
            <a:bodyPr wrap="square" lIns="0" tIns="0" rIns="0" bIns="0" anchor="b">
              <a:spAutoFit/>
            </a:bodyPr>
            <a:lstStyle/>
            <a:p>
              <a:pPr algn="just">
                <a:lnSpc>
                  <a:spcPct val="130000"/>
                </a:lnSpc>
                <a:spcAft>
                  <a:spcPts val="1400"/>
                </a:spcAft>
              </a:pPr>
              <a:r>
                <a:rPr lang="ja-JP" altLang="en-US" sz="1400" spc="50" dirty="0">
                  <a:latin typeface="+mn-ea"/>
                </a:rPr>
                <a:t>なぜ、社会に迷惑をかけ、人々を困らせるニセ・誤情報が作られるのでしょうか？</a:t>
              </a:r>
            </a:p>
            <a:p>
              <a:pPr algn="just">
                <a:lnSpc>
                  <a:spcPct val="130000"/>
                </a:lnSpc>
                <a:spcAft>
                  <a:spcPts val="1400"/>
                </a:spcAft>
              </a:pPr>
              <a:r>
                <a:rPr lang="ja-JP" altLang="en-US" sz="1400" spc="50" dirty="0">
                  <a:latin typeface="+mn-ea"/>
                </a:rPr>
                <a:t>様々な要因がありますが、主な理由としては、この２つの要素が挙げられます。</a:t>
              </a:r>
            </a:p>
            <a:p>
              <a:pPr algn="just">
                <a:lnSpc>
                  <a:spcPct val="130000"/>
                </a:lnSpc>
                <a:spcAft>
                  <a:spcPts val="1400"/>
                </a:spcAft>
              </a:pPr>
              <a:r>
                <a:rPr lang="ja-JP" altLang="en-US" sz="1400" spc="50" dirty="0">
                  <a:latin typeface="+mn-ea"/>
                </a:rPr>
                <a:t>１つ目が</a:t>
              </a:r>
              <a:r>
                <a:rPr lang="en-US" altLang="ja-JP" sz="1400" spc="50" dirty="0">
                  <a:latin typeface="+mn-ea"/>
                </a:rPr>
                <a:t>…</a:t>
              </a:r>
              <a:endParaRPr lang="ja-JP" altLang="en-US" sz="1400" spc="50" dirty="0">
                <a:latin typeface="+mn-ea"/>
              </a:endParaRPr>
            </a:p>
          </p:txBody>
        </p:sp>
        <p:sp>
          <p:nvSpPr>
            <p:cNvPr id="5" name="矢印: 五方向 4">
              <a:extLst>
                <a:ext uri="{FF2B5EF4-FFF2-40B4-BE49-F238E27FC236}">
                  <a16:creationId xmlns:a16="http://schemas.microsoft.com/office/drawing/2014/main" id="{01F15985-D8DE-DD62-B585-3ABA7830DEDF}"/>
                </a:ext>
              </a:extLst>
            </p:cNvPr>
            <p:cNvSpPr/>
            <p:nvPr/>
          </p:nvSpPr>
          <p:spPr>
            <a:xfrm>
              <a:off x="6377670" y="3976637"/>
              <a:ext cx="2379220" cy="241980"/>
            </a:xfrm>
            <a:prstGeom prst="homePlat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144000" tIns="36000" rIns="72000" bIns="36000" rtlCol="0" anchor="ctr">
              <a:spAutoFit/>
            </a:bodyPr>
            <a:lstStyle/>
            <a:p>
              <a:r>
                <a:rPr kumimoji="1" lang="ja-JP" altLang="en-US" sz="1100" dirty="0">
                  <a:latin typeface="+mj-ea"/>
                  <a:ea typeface="+mj-ea"/>
                </a:rPr>
                <a:t>クリック（次のスライドへ進む）</a:t>
              </a:r>
            </a:p>
          </p:txBody>
        </p:sp>
      </p:grpSp>
      <p:sp>
        <p:nvSpPr>
          <p:cNvPr id="4" name="フッター プレースホルダー 3">
            <a:extLst>
              <a:ext uri="{FF2B5EF4-FFF2-40B4-BE49-F238E27FC236}">
                <a16:creationId xmlns:a16="http://schemas.microsoft.com/office/drawing/2014/main" id="{7F8EAB3F-33BB-C217-5CCF-D3B07F15B91B}"/>
              </a:ext>
            </a:extLst>
          </p:cNvPr>
          <p:cNvSpPr>
            <a:spLocks noGrp="1"/>
          </p:cNvSpPr>
          <p:nvPr>
            <p:ph type="ftr" sz="quarter" idx="10"/>
          </p:nvPr>
        </p:nvSpPr>
        <p:spPr/>
        <p:txBody>
          <a:bodyPr/>
          <a:lstStyle/>
          <a:p>
            <a:pPr algn="r"/>
            <a:r>
              <a:rPr lang="ja-JP" altLang="en-US"/>
              <a:t>講師用ガイドライン</a:t>
            </a:r>
            <a:endParaRPr lang="ja-JP" altLang="en-US" dirty="0"/>
          </a:p>
        </p:txBody>
      </p:sp>
      <p:pic>
        <p:nvPicPr>
          <p:cNvPr id="6" name="図 5">
            <a:extLst>
              <a:ext uri="{FF2B5EF4-FFF2-40B4-BE49-F238E27FC236}">
                <a16:creationId xmlns:a16="http://schemas.microsoft.com/office/drawing/2014/main" id="{DD3C8FCB-C99E-9BE2-C063-5A1F221A460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4000" y="1599750"/>
            <a:ext cx="3456000" cy="1944000"/>
          </a:xfrm>
          <a:prstGeom prst="rect">
            <a:avLst/>
          </a:prstGeom>
        </p:spPr>
      </p:pic>
    </p:spTree>
    <p:extLst>
      <p:ext uri="{BB962C8B-B14F-4D97-AF65-F5344CB8AC3E}">
        <p14:creationId xmlns:p14="http://schemas.microsoft.com/office/powerpoint/2010/main" val="1674825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AF6F1A-4EF3-4F81-D23E-48D6CD2DA506}"/>
            </a:ext>
          </a:extLst>
        </p:cNvPr>
        <p:cNvGrpSpPr/>
        <p:nvPr/>
      </p:nvGrpSpPr>
      <p:grpSpPr>
        <a:xfrm>
          <a:off x="0" y="0"/>
          <a:ext cx="0" cy="0"/>
          <a:chOff x="0" y="0"/>
          <a:chExt cx="0" cy="0"/>
        </a:xfrm>
      </p:grpSpPr>
      <p:sp>
        <p:nvSpPr>
          <p:cNvPr id="11" name="スライド番号プレースホルダー 10">
            <a:extLst>
              <a:ext uri="{FF2B5EF4-FFF2-40B4-BE49-F238E27FC236}">
                <a16:creationId xmlns:a16="http://schemas.microsoft.com/office/drawing/2014/main" id="{E0E4E68B-A26A-32F2-17DD-72714E3F32AD}"/>
              </a:ext>
            </a:extLst>
          </p:cNvPr>
          <p:cNvSpPr>
            <a:spLocks noGrp="1"/>
          </p:cNvSpPr>
          <p:nvPr>
            <p:ph type="sldNum" sz="quarter" idx="11"/>
          </p:nvPr>
        </p:nvSpPr>
        <p:spPr>
          <a:xfrm>
            <a:off x="8838765" y="4901189"/>
            <a:ext cx="193964" cy="169277"/>
          </a:xfrm>
        </p:spPr>
        <p:txBody>
          <a:bodyPr/>
          <a:lstStyle/>
          <a:p>
            <a:fld id="{75EEF097-E23E-44DF-B033-E758A731DE21}" type="slidenum">
              <a:rPr lang="ja-JP" altLang="en-US" smtClean="0"/>
              <a:pPr/>
              <a:t>41</a:t>
            </a:fld>
            <a:endParaRPr lang="ja-JP" altLang="en-US" dirty="0"/>
          </a:p>
        </p:txBody>
      </p:sp>
      <p:sp>
        <p:nvSpPr>
          <p:cNvPr id="12" name="フリーフォーム: 図形 11">
            <a:extLst>
              <a:ext uri="{FF2B5EF4-FFF2-40B4-BE49-F238E27FC236}">
                <a16:creationId xmlns:a16="http://schemas.microsoft.com/office/drawing/2014/main" id="{7945A311-C413-7C03-2561-D466AC108876}"/>
              </a:ext>
            </a:extLst>
          </p:cNvPr>
          <p:cNvSpPr/>
          <p:nvPr/>
        </p:nvSpPr>
        <p:spPr>
          <a:xfrm>
            <a:off x="-1" y="0"/>
            <a:ext cx="861345" cy="870596"/>
          </a:xfrm>
          <a:custGeom>
            <a:avLst/>
            <a:gdLst>
              <a:gd name="connsiteX0" fmla="*/ 0 w 731331"/>
              <a:gd name="connsiteY0" fmla="*/ 0 h 739186"/>
              <a:gd name="connsiteX1" fmla="*/ 145600 w 731331"/>
              <a:gd name="connsiteY1" fmla="*/ 0 h 739186"/>
              <a:gd name="connsiteX2" fmla="*/ 336382 w 731331"/>
              <a:gd name="connsiteY2" fmla="*/ 0 h 739186"/>
              <a:gd name="connsiteX3" fmla="*/ 731331 w 731331"/>
              <a:gd name="connsiteY3" fmla="*/ 0 h 739186"/>
              <a:gd name="connsiteX4" fmla="*/ 0 w 731331"/>
              <a:gd name="connsiteY4" fmla="*/ 739186 h 739186"/>
              <a:gd name="connsiteX5" fmla="*/ 0 w 731331"/>
              <a:gd name="connsiteY5" fmla="*/ 336382 h 739186"/>
              <a:gd name="connsiteX6" fmla="*/ 0 w 731331"/>
              <a:gd name="connsiteY6" fmla="*/ 145599 h 7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331" h="739186">
                <a:moveTo>
                  <a:pt x="0" y="0"/>
                </a:moveTo>
                <a:lnTo>
                  <a:pt x="145600" y="0"/>
                </a:lnTo>
                <a:lnTo>
                  <a:pt x="336382" y="0"/>
                </a:lnTo>
                <a:lnTo>
                  <a:pt x="731331" y="0"/>
                </a:lnTo>
                <a:lnTo>
                  <a:pt x="0" y="739186"/>
                </a:lnTo>
                <a:lnTo>
                  <a:pt x="0" y="336382"/>
                </a:lnTo>
                <a:lnTo>
                  <a:pt x="0" y="145599"/>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324000" bIns="324000" rtlCol="0" anchor="ctr">
            <a:noAutofit/>
          </a:bodyPr>
          <a:lstStyle/>
          <a:p>
            <a:pPr algn="ctr"/>
            <a:r>
              <a:rPr kumimoji="1" lang="en-US" altLang="ja-JP" sz="2400" b="1" dirty="0"/>
              <a:t>34</a:t>
            </a:r>
            <a:endParaRPr kumimoji="1" lang="ja-JP" altLang="en-US" sz="2400" b="1" dirty="0"/>
          </a:p>
        </p:txBody>
      </p:sp>
      <p:grpSp>
        <p:nvGrpSpPr>
          <p:cNvPr id="2" name="グループ化 1">
            <a:extLst>
              <a:ext uri="{FF2B5EF4-FFF2-40B4-BE49-F238E27FC236}">
                <a16:creationId xmlns:a16="http://schemas.microsoft.com/office/drawing/2014/main" id="{96480C78-1FC0-946C-AFA4-EBFA8F46294B}"/>
              </a:ext>
            </a:extLst>
          </p:cNvPr>
          <p:cNvGrpSpPr/>
          <p:nvPr/>
        </p:nvGrpSpPr>
        <p:grpSpPr>
          <a:xfrm>
            <a:off x="4106587" y="829107"/>
            <a:ext cx="4650303" cy="3485286"/>
            <a:chOff x="4106587" y="733331"/>
            <a:chExt cx="4650303" cy="3485286"/>
          </a:xfrm>
        </p:grpSpPr>
        <p:sp>
          <p:nvSpPr>
            <p:cNvPr id="3" name="テキスト ボックス 2">
              <a:extLst>
                <a:ext uri="{FF2B5EF4-FFF2-40B4-BE49-F238E27FC236}">
                  <a16:creationId xmlns:a16="http://schemas.microsoft.com/office/drawing/2014/main" id="{DC11DEE8-1471-5BFC-75DB-FD09DD96C9E6}"/>
                </a:ext>
              </a:extLst>
            </p:cNvPr>
            <p:cNvSpPr txBox="1"/>
            <p:nvPr/>
          </p:nvSpPr>
          <p:spPr>
            <a:xfrm>
              <a:off x="4106587" y="733331"/>
              <a:ext cx="4650303" cy="3037691"/>
            </a:xfrm>
            <a:prstGeom prst="rect">
              <a:avLst/>
            </a:prstGeom>
            <a:noFill/>
          </p:spPr>
          <p:txBody>
            <a:bodyPr wrap="square" lIns="0" tIns="0" rIns="0" bIns="0" anchor="b">
              <a:spAutoFit/>
            </a:bodyPr>
            <a:lstStyle/>
            <a:p>
              <a:pPr algn="just">
                <a:lnSpc>
                  <a:spcPct val="130000"/>
                </a:lnSpc>
                <a:spcAft>
                  <a:spcPts val="1400"/>
                </a:spcAft>
              </a:pPr>
              <a:r>
                <a:rPr lang="ja-JP" altLang="en-US" sz="1400" spc="50" dirty="0">
                  <a:latin typeface="+mj-ea"/>
                  <a:ea typeface="+mj-ea"/>
                </a:rPr>
                <a:t>政治的動機</a:t>
              </a:r>
              <a:r>
                <a:rPr lang="ja-JP" altLang="en-US" sz="1400" spc="50" dirty="0">
                  <a:latin typeface="+mn-ea"/>
                </a:rPr>
                <a:t>です。</a:t>
              </a:r>
            </a:p>
            <a:p>
              <a:pPr algn="just">
                <a:lnSpc>
                  <a:spcPct val="130000"/>
                </a:lnSpc>
                <a:spcAft>
                  <a:spcPts val="1400"/>
                </a:spcAft>
              </a:pPr>
              <a:r>
                <a:rPr lang="ja-JP" altLang="en-US" sz="1400" spc="50" dirty="0">
                  <a:latin typeface="+mn-ea"/>
                </a:rPr>
                <a:t>政治の世界は昔から、ニセ・誤情報が生まれやすい世界でしたが、自分が支持する政党・政治家が得をするような情報、また自分が嫌いな政党、敵対する政治家が不利になるような情報を広めることで、自分が望む政治的状況を実現したい</a:t>
              </a:r>
              <a:r>
                <a:rPr lang="en-US" altLang="ja-JP" sz="1400" spc="50" dirty="0">
                  <a:latin typeface="+mn-ea"/>
                </a:rPr>
                <a:t>……</a:t>
              </a:r>
            </a:p>
            <a:p>
              <a:pPr algn="just">
                <a:lnSpc>
                  <a:spcPct val="130000"/>
                </a:lnSpc>
                <a:spcAft>
                  <a:spcPts val="1400"/>
                </a:spcAft>
              </a:pPr>
              <a:r>
                <a:rPr lang="ja-JP" altLang="en-US" sz="1400" spc="50" dirty="0">
                  <a:latin typeface="+mn-ea"/>
                </a:rPr>
                <a:t>こんな動機から、ニセ情報が作られるケースがあると指摘されています。</a:t>
              </a:r>
            </a:p>
            <a:p>
              <a:pPr algn="just">
                <a:lnSpc>
                  <a:spcPct val="130000"/>
                </a:lnSpc>
                <a:spcAft>
                  <a:spcPts val="1400"/>
                </a:spcAft>
              </a:pPr>
              <a:r>
                <a:rPr lang="ja-JP" altLang="en-US" sz="1400" spc="50" dirty="0">
                  <a:latin typeface="+mn-ea"/>
                </a:rPr>
                <a:t>そしてもう１つの動機は</a:t>
              </a:r>
              <a:r>
                <a:rPr lang="en-US" altLang="ja-JP" sz="1400" spc="50" dirty="0">
                  <a:latin typeface="+mn-ea"/>
                </a:rPr>
                <a:t>…</a:t>
              </a:r>
              <a:endParaRPr lang="ja-JP" altLang="en-US" sz="1400" spc="50" dirty="0">
                <a:latin typeface="+mn-ea"/>
              </a:endParaRPr>
            </a:p>
          </p:txBody>
        </p:sp>
        <p:sp>
          <p:nvSpPr>
            <p:cNvPr id="5" name="矢印: 五方向 4">
              <a:extLst>
                <a:ext uri="{FF2B5EF4-FFF2-40B4-BE49-F238E27FC236}">
                  <a16:creationId xmlns:a16="http://schemas.microsoft.com/office/drawing/2014/main" id="{A5C53FB2-C865-0148-7005-240C7580C124}"/>
                </a:ext>
              </a:extLst>
            </p:cNvPr>
            <p:cNvSpPr/>
            <p:nvPr/>
          </p:nvSpPr>
          <p:spPr>
            <a:xfrm>
              <a:off x="6377670" y="3976637"/>
              <a:ext cx="2379220" cy="241980"/>
            </a:xfrm>
            <a:prstGeom prst="homePlat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144000" tIns="36000" rIns="72000" bIns="36000" rtlCol="0" anchor="ctr">
              <a:spAutoFit/>
            </a:bodyPr>
            <a:lstStyle/>
            <a:p>
              <a:r>
                <a:rPr kumimoji="1" lang="ja-JP" altLang="en-US" sz="1100" dirty="0">
                  <a:latin typeface="+mj-ea"/>
                  <a:ea typeface="+mj-ea"/>
                </a:rPr>
                <a:t>クリック（次のスライドへ進む）</a:t>
              </a:r>
            </a:p>
          </p:txBody>
        </p:sp>
      </p:grpSp>
      <p:sp>
        <p:nvSpPr>
          <p:cNvPr id="4" name="フッター プレースホルダー 3">
            <a:extLst>
              <a:ext uri="{FF2B5EF4-FFF2-40B4-BE49-F238E27FC236}">
                <a16:creationId xmlns:a16="http://schemas.microsoft.com/office/drawing/2014/main" id="{183E1EB4-8B2F-6284-4CA5-69137C859B9A}"/>
              </a:ext>
            </a:extLst>
          </p:cNvPr>
          <p:cNvSpPr>
            <a:spLocks noGrp="1"/>
          </p:cNvSpPr>
          <p:nvPr>
            <p:ph type="ftr" sz="quarter" idx="10"/>
          </p:nvPr>
        </p:nvSpPr>
        <p:spPr/>
        <p:txBody>
          <a:bodyPr/>
          <a:lstStyle/>
          <a:p>
            <a:pPr algn="r"/>
            <a:r>
              <a:rPr lang="ja-JP" altLang="en-US"/>
              <a:t>講師用ガイドライン</a:t>
            </a:r>
            <a:endParaRPr lang="ja-JP" altLang="en-US" dirty="0"/>
          </a:p>
        </p:txBody>
      </p:sp>
      <p:pic>
        <p:nvPicPr>
          <p:cNvPr id="17" name="図 16">
            <a:extLst>
              <a:ext uri="{FF2B5EF4-FFF2-40B4-BE49-F238E27FC236}">
                <a16:creationId xmlns:a16="http://schemas.microsoft.com/office/drawing/2014/main" id="{BFFF3089-D98D-7C9B-6BCF-5F576A39523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4000" y="1599750"/>
            <a:ext cx="3456000" cy="1944000"/>
          </a:xfrm>
          <a:prstGeom prst="rect">
            <a:avLst/>
          </a:prstGeom>
        </p:spPr>
      </p:pic>
    </p:spTree>
    <p:extLst>
      <p:ext uri="{BB962C8B-B14F-4D97-AF65-F5344CB8AC3E}">
        <p14:creationId xmlns:p14="http://schemas.microsoft.com/office/powerpoint/2010/main" val="23609778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1AC5D8-A526-696D-CC90-9D64BA89EDD7}"/>
            </a:ext>
          </a:extLst>
        </p:cNvPr>
        <p:cNvGrpSpPr/>
        <p:nvPr/>
      </p:nvGrpSpPr>
      <p:grpSpPr>
        <a:xfrm>
          <a:off x="0" y="0"/>
          <a:ext cx="0" cy="0"/>
          <a:chOff x="0" y="0"/>
          <a:chExt cx="0" cy="0"/>
        </a:xfrm>
      </p:grpSpPr>
      <p:sp>
        <p:nvSpPr>
          <p:cNvPr id="11" name="スライド番号プレースホルダー 10">
            <a:extLst>
              <a:ext uri="{FF2B5EF4-FFF2-40B4-BE49-F238E27FC236}">
                <a16:creationId xmlns:a16="http://schemas.microsoft.com/office/drawing/2014/main" id="{695A9E25-686D-E1E7-4146-358FE49ECEF5}"/>
              </a:ext>
            </a:extLst>
          </p:cNvPr>
          <p:cNvSpPr>
            <a:spLocks noGrp="1"/>
          </p:cNvSpPr>
          <p:nvPr>
            <p:ph type="sldNum" sz="quarter" idx="11"/>
          </p:nvPr>
        </p:nvSpPr>
        <p:spPr>
          <a:xfrm>
            <a:off x="8838765" y="4901189"/>
            <a:ext cx="193964" cy="169277"/>
          </a:xfrm>
        </p:spPr>
        <p:txBody>
          <a:bodyPr/>
          <a:lstStyle/>
          <a:p>
            <a:fld id="{75EEF097-E23E-44DF-B033-E758A731DE21}" type="slidenum">
              <a:rPr lang="ja-JP" altLang="en-US" smtClean="0"/>
              <a:pPr/>
              <a:t>42</a:t>
            </a:fld>
            <a:endParaRPr lang="ja-JP" altLang="en-US" dirty="0"/>
          </a:p>
        </p:txBody>
      </p:sp>
      <p:sp>
        <p:nvSpPr>
          <p:cNvPr id="12" name="フリーフォーム: 図形 11">
            <a:extLst>
              <a:ext uri="{FF2B5EF4-FFF2-40B4-BE49-F238E27FC236}">
                <a16:creationId xmlns:a16="http://schemas.microsoft.com/office/drawing/2014/main" id="{7A2D2962-CC0D-B50C-9A2E-7DED32665EDE}"/>
              </a:ext>
            </a:extLst>
          </p:cNvPr>
          <p:cNvSpPr/>
          <p:nvPr/>
        </p:nvSpPr>
        <p:spPr>
          <a:xfrm>
            <a:off x="-1" y="0"/>
            <a:ext cx="861345" cy="870596"/>
          </a:xfrm>
          <a:custGeom>
            <a:avLst/>
            <a:gdLst>
              <a:gd name="connsiteX0" fmla="*/ 0 w 731331"/>
              <a:gd name="connsiteY0" fmla="*/ 0 h 739186"/>
              <a:gd name="connsiteX1" fmla="*/ 145600 w 731331"/>
              <a:gd name="connsiteY1" fmla="*/ 0 h 739186"/>
              <a:gd name="connsiteX2" fmla="*/ 336382 w 731331"/>
              <a:gd name="connsiteY2" fmla="*/ 0 h 739186"/>
              <a:gd name="connsiteX3" fmla="*/ 731331 w 731331"/>
              <a:gd name="connsiteY3" fmla="*/ 0 h 739186"/>
              <a:gd name="connsiteX4" fmla="*/ 0 w 731331"/>
              <a:gd name="connsiteY4" fmla="*/ 739186 h 739186"/>
              <a:gd name="connsiteX5" fmla="*/ 0 w 731331"/>
              <a:gd name="connsiteY5" fmla="*/ 336382 h 739186"/>
              <a:gd name="connsiteX6" fmla="*/ 0 w 731331"/>
              <a:gd name="connsiteY6" fmla="*/ 145599 h 7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331" h="739186">
                <a:moveTo>
                  <a:pt x="0" y="0"/>
                </a:moveTo>
                <a:lnTo>
                  <a:pt x="145600" y="0"/>
                </a:lnTo>
                <a:lnTo>
                  <a:pt x="336382" y="0"/>
                </a:lnTo>
                <a:lnTo>
                  <a:pt x="731331" y="0"/>
                </a:lnTo>
                <a:lnTo>
                  <a:pt x="0" y="739186"/>
                </a:lnTo>
                <a:lnTo>
                  <a:pt x="0" y="336382"/>
                </a:lnTo>
                <a:lnTo>
                  <a:pt x="0" y="145599"/>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324000" bIns="324000" rtlCol="0" anchor="ctr">
            <a:noAutofit/>
          </a:bodyPr>
          <a:lstStyle/>
          <a:p>
            <a:pPr algn="ctr"/>
            <a:r>
              <a:rPr kumimoji="1" lang="en-US" altLang="ja-JP" sz="2400" b="1" dirty="0"/>
              <a:t>35</a:t>
            </a:r>
            <a:endParaRPr kumimoji="1" lang="ja-JP" altLang="en-US" sz="2400" b="1" dirty="0"/>
          </a:p>
        </p:txBody>
      </p:sp>
      <p:grpSp>
        <p:nvGrpSpPr>
          <p:cNvPr id="2" name="グループ化 1">
            <a:extLst>
              <a:ext uri="{FF2B5EF4-FFF2-40B4-BE49-F238E27FC236}">
                <a16:creationId xmlns:a16="http://schemas.microsoft.com/office/drawing/2014/main" id="{9258ACDC-E7AA-D4CE-9D9A-1BD1A2171EAF}"/>
              </a:ext>
            </a:extLst>
          </p:cNvPr>
          <p:cNvGrpSpPr/>
          <p:nvPr/>
        </p:nvGrpSpPr>
        <p:grpSpPr>
          <a:xfrm>
            <a:off x="4106587" y="739339"/>
            <a:ext cx="4650303" cy="3664822"/>
            <a:chOff x="4106587" y="553795"/>
            <a:chExt cx="4650303" cy="3664822"/>
          </a:xfrm>
        </p:grpSpPr>
        <p:sp>
          <p:nvSpPr>
            <p:cNvPr id="3" name="テキスト ボックス 2">
              <a:extLst>
                <a:ext uri="{FF2B5EF4-FFF2-40B4-BE49-F238E27FC236}">
                  <a16:creationId xmlns:a16="http://schemas.microsoft.com/office/drawing/2014/main" id="{BF0AC354-5180-B079-7345-3B6ADA77D792}"/>
                </a:ext>
              </a:extLst>
            </p:cNvPr>
            <p:cNvSpPr txBox="1"/>
            <p:nvPr/>
          </p:nvSpPr>
          <p:spPr>
            <a:xfrm>
              <a:off x="4106587" y="553795"/>
              <a:ext cx="4650303" cy="3217227"/>
            </a:xfrm>
            <a:prstGeom prst="rect">
              <a:avLst/>
            </a:prstGeom>
            <a:noFill/>
          </p:spPr>
          <p:txBody>
            <a:bodyPr wrap="square" lIns="0" tIns="0" rIns="0" bIns="0" anchor="b">
              <a:spAutoFit/>
            </a:bodyPr>
            <a:lstStyle/>
            <a:p>
              <a:pPr algn="just">
                <a:lnSpc>
                  <a:spcPct val="130000"/>
                </a:lnSpc>
                <a:spcAft>
                  <a:spcPts val="1400"/>
                </a:spcAft>
              </a:pPr>
              <a:r>
                <a:rPr lang="ja-JP" altLang="en-US" sz="1400" spc="50" dirty="0">
                  <a:latin typeface="+mj-ea"/>
                  <a:ea typeface="+mj-ea"/>
                </a:rPr>
                <a:t>経済的動機</a:t>
              </a:r>
              <a:r>
                <a:rPr lang="ja-JP" altLang="en-US" sz="1400" spc="50" dirty="0">
                  <a:latin typeface="+mn-ea"/>
                </a:rPr>
                <a:t>です。</a:t>
              </a:r>
            </a:p>
            <a:p>
              <a:pPr algn="just">
                <a:lnSpc>
                  <a:spcPct val="130000"/>
                </a:lnSpc>
                <a:spcAft>
                  <a:spcPts val="1400"/>
                </a:spcAft>
              </a:pPr>
              <a:r>
                <a:rPr lang="ja-JP" altLang="en-US" sz="1400" spc="50" dirty="0">
                  <a:latin typeface="+mn-ea"/>
                </a:rPr>
                <a:t>ネットの時代を迎え、ニセ情報自体が大きな経済的価値を持つようになりました。</a:t>
              </a:r>
            </a:p>
            <a:p>
              <a:pPr algn="just">
                <a:lnSpc>
                  <a:spcPct val="130000"/>
                </a:lnSpc>
                <a:spcAft>
                  <a:spcPts val="1400"/>
                </a:spcAft>
              </a:pPr>
              <a:r>
                <a:rPr lang="ja-JP" altLang="en-US" sz="1400" spc="50" dirty="0">
                  <a:latin typeface="+mn-ea"/>
                </a:rPr>
                <a:t>誤った情報を広め、多額の寄付を集める、自分の本を売りこむ</a:t>
              </a:r>
              <a:r>
                <a:rPr lang="en-US" altLang="ja-JP" sz="1400" spc="50" dirty="0">
                  <a:latin typeface="+mn-ea"/>
                </a:rPr>
                <a:t>……</a:t>
              </a:r>
            </a:p>
            <a:p>
              <a:pPr algn="just">
                <a:lnSpc>
                  <a:spcPct val="130000"/>
                </a:lnSpc>
                <a:spcAft>
                  <a:spcPts val="1400"/>
                </a:spcAft>
              </a:pPr>
              <a:r>
                <a:rPr lang="ja-JP" altLang="en-US" sz="1400" spc="50" dirty="0">
                  <a:latin typeface="+mn-ea"/>
                </a:rPr>
                <a:t>得られる利益が大きくなるにつれ、ニセ情報を広める仕組みも「著名人に成りすます」「有名人の画像を勝手に使う」など悪質なものになりつつあります。</a:t>
              </a:r>
            </a:p>
            <a:p>
              <a:pPr algn="just">
                <a:lnSpc>
                  <a:spcPct val="130000"/>
                </a:lnSpc>
                <a:spcAft>
                  <a:spcPts val="1400"/>
                </a:spcAft>
              </a:pPr>
              <a:r>
                <a:rPr lang="ja-JP" altLang="en-US" sz="1400" spc="50" dirty="0">
                  <a:latin typeface="+mn-ea"/>
                </a:rPr>
                <a:t>さらに近年では</a:t>
              </a:r>
              <a:r>
                <a:rPr lang="en-US" altLang="ja-JP" sz="1400" spc="50" dirty="0">
                  <a:latin typeface="+mn-ea"/>
                </a:rPr>
                <a:t>…</a:t>
              </a:r>
              <a:endParaRPr lang="ja-JP" altLang="en-US" sz="1400" spc="50" dirty="0">
                <a:latin typeface="+mn-ea"/>
              </a:endParaRPr>
            </a:p>
          </p:txBody>
        </p:sp>
        <p:sp>
          <p:nvSpPr>
            <p:cNvPr id="5" name="矢印: 五方向 4">
              <a:extLst>
                <a:ext uri="{FF2B5EF4-FFF2-40B4-BE49-F238E27FC236}">
                  <a16:creationId xmlns:a16="http://schemas.microsoft.com/office/drawing/2014/main" id="{409BBF79-3329-B176-10B6-7804D7959DEB}"/>
                </a:ext>
              </a:extLst>
            </p:cNvPr>
            <p:cNvSpPr/>
            <p:nvPr/>
          </p:nvSpPr>
          <p:spPr>
            <a:xfrm>
              <a:off x="6377670" y="3976637"/>
              <a:ext cx="2379220" cy="241980"/>
            </a:xfrm>
            <a:prstGeom prst="homePlat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144000" tIns="36000" rIns="72000" bIns="36000" rtlCol="0" anchor="ctr">
              <a:spAutoFit/>
            </a:bodyPr>
            <a:lstStyle/>
            <a:p>
              <a:r>
                <a:rPr kumimoji="1" lang="ja-JP" altLang="en-US" sz="1100" dirty="0">
                  <a:latin typeface="+mj-ea"/>
                  <a:ea typeface="+mj-ea"/>
                </a:rPr>
                <a:t>クリック（次のスライドへ進む）</a:t>
              </a:r>
            </a:p>
          </p:txBody>
        </p:sp>
      </p:grpSp>
      <p:sp>
        <p:nvSpPr>
          <p:cNvPr id="4" name="フッター プレースホルダー 3">
            <a:extLst>
              <a:ext uri="{FF2B5EF4-FFF2-40B4-BE49-F238E27FC236}">
                <a16:creationId xmlns:a16="http://schemas.microsoft.com/office/drawing/2014/main" id="{3BBE7816-50FC-AD75-F949-82BD066D2E2F}"/>
              </a:ext>
            </a:extLst>
          </p:cNvPr>
          <p:cNvSpPr>
            <a:spLocks noGrp="1"/>
          </p:cNvSpPr>
          <p:nvPr>
            <p:ph type="ftr" sz="quarter" idx="10"/>
          </p:nvPr>
        </p:nvSpPr>
        <p:spPr/>
        <p:txBody>
          <a:bodyPr/>
          <a:lstStyle/>
          <a:p>
            <a:pPr algn="r"/>
            <a:r>
              <a:rPr lang="ja-JP" altLang="en-US"/>
              <a:t>講師用ガイドライン</a:t>
            </a:r>
            <a:endParaRPr lang="ja-JP" altLang="en-US" dirty="0"/>
          </a:p>
        </p:txBody>
      </p:sp>
      <p:pic>
        <p:nvPicPr>
          <p:cNvPr id="10" name="図 9">
            <a:extLst>
              <a:ext uri="{FF2B5EF4-FFF2-40B4-BE49-F238E27FC236}">
                <a16:creationId xmlns:a16="http://schemas.microsoft.com/office/drawing/2014/main" id="{5433FF17-27D9-A04A-B733-8AE335E3E19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3998" y="1599750"/>
            <a:ext cx="3456001" cy="1944001"/>
          </a:xfrm>
          <a:prstGeom prst="rect">
            <a:avLst/>
          </a:prstGeom>
        </p:spPr>
      </p:pic>
    </p:spTree>
    <p:extLst>
      <p:ext uri="{BB962C8B-B14F-4D97-AF65-F5344CB8AC3E}">
        <p14:creationId xmlns:p14="http://schemas.microsoft.com/office/powerpoint/2010/main" val="33726720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6DF023-36EB-3B89-43D0-859433D06C5B}"/>
            </a:ext>
          </a:extLst>
        </p:cNvPr>
        <p:cNvGrpSpPr/>
        <p:nvPr/>
      </p:nvGrpSpPr>
      <p:grpSpPr>
        <a:xfrm>
          <a:off x="0" y="0"/>
          <a:ext cx="0" cy="0"/>
          <a:chOff x="0" y="0"/>
          <a:chExt cx="0" cy="0"/>
        </a:xfrm>
      </p:grpSpPr>
      <p:sp>
        <p:nvSpPr>
          <p:cNvPr id="11" name="スライド番号プレースホルダー 10">
            <a:extLst>
              <a:ext uri="{FF2B5EF4-FFF2-40B4-BE49-F238E27FC236}">
                <a16:creationId xmlns:a16="http://schemas.microsoft.com/office/drawing/2014/main" id="{EFDF8887-302D-33BA-2C88-C571BE791E8C}"/>
              </a:ext>
            </a:extLst>
          </p:cNvPr>
          <p:cNvSpPr>
            <a:spLocks noGrp="1"/>
          </p:cNvSpPr>
          <p:nvPr>
            <p:ph type="sldNum" sz="quarter" idx="11"/>
          </p:nvPr>
        </p:nvSpPr>
        <p:spPr>
          <a:xfrm>
            <a:off x="8838765" y="4901189"/>
            <a:ext cx="193964" cy="169277"/>
          </a:xfrm>
        </p:spPr>
        <p:txBody>
          <a:bodyPr/>
          <a:lstStyle/>
          <a:p>
            <a:fld id="{75EEF097-E23E-44DF-B033-E758A731DE21}" type="slidenum">
              <a:rPr lang="ja-JP" altLang="en-US" smtClean="0"/>
              <a:pPr/>
              <a:t>43</a:t>
            </a:fld>
            <a:endParaRPr lang="ja-JP" altLang="en-US" dirty="0"/>
          </a:p>
        </p:txBody>
      </p:sp>
      <p:sp>
        <p:nvSpPr>
          <p:cNvPr id="12" name="フリーフォーム: 図形 11">
            <a:extLst>
              <a:ext uri="{FF2B5EF4-FFF2-40B4-BE49-F238E27FC236}">
                <a16:creationId xmlns:a16="http://schemas.microsoft.com/office/drawing/2014/main" id="{C63B3CCE-ECAB-D4C7-1728-F154ACD903A8}"/>
              </a:ext>
            </a:extLst>
          </p:cNvPr>
          <p:cNvSpPr/>
          <p:nvPr/>
        </p:nvSpPr>
        <p:spPr>
          <a:xfrm>
            <a:off x="-1" y="0"/>
            <a:ext cx="861345" cy="870596"/>
          </a:xfrm>
          <a:custGeom>
            <a:avLst/>
            <a:gdLst>
              <a:gd name="connsiteX0" fmla="*/ 0 w 731331"/>
              <a:gd name="connsiteY0" fmla="*/ 0 h 739186"/>
              <a:gd name="connsiteX1" fmla="*/ 145600 w 731331"/>
              <a:gd name="connsiteY1" fmla="*/ 0 h 739186"/>
              <a:gd name="connsiteX2" fmla="*/ 336382 w 731331"/>
              <a:gd name="connsiteY2" fmla="*/ 0 h 739186"/>
              <a:gd name="connsiteX3" fmla="*/ 731331 w 731331"/>
              <a:gd name="connsiteY3" fmla="*/ 0 h 739186"/>
              <a:gd name="connsiteX4" fmla="*/ 0 w 731331"/>
              <a:gd name="connsiteY4" fmla="*/ 739186 h 739186"/>
              <a:gd name="connsiteX5" fmla="*/ 0 w 731331"/>
              <a:gd name="connsiteY5" fmla="*/ 336382 h 739186"/>
              <a:gd name="connsiteX6" fmla="*/ 0 w 731331"/>
              <a:gd name="connsiteY6" fmla="*/ 145599 h 7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331" h="739186">
                <a:moveTo>
                  <a:pt x="0" y="0"/>
                </a:moveTo>
                <a:lnTo>
                  <a:pt x="145600" y="0"/>
                </a:lnTo>
                <a:lnTo>
                  <a:pt x="336382" y="0"/>
                </a:lnTo>
                <a:lnTo>
                  <a:pt x="731331" y="0"/>
                </a:lnTo>
                <a:lnTo>
                  <a:pt x="0" y="739186"/>
                </a:lnTo>
                <a:lnTo>
                  <a:pt x="0" y="336382"/>
                </a:lnTo>
                <a:lnTo>
                  <a:pt x="0" y="145599"/>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324000" bIns="324000" rtlCol="0" anchor="ctr">
            <a:noAutofit/>
          </a:bodyPr>
          <a:lstStyle/>
          <a:p>
            <a:pPr algn="ctr"/>
            <a:r>
              <a:rPr kumimoji="1" lang="en-US" altLang="ja-JP" sz="2400" b="1" dirty="0"/>
              <a:t>36</a:t>
            </a:r>
            <a:endParaRPr kumimoji="1" lang="ja-JP" altLang="en-US" sz="2400" b="1" dirty="0"/>
          </a:p>
        </p:txBody>
      </p:sp>
      <p:grpSp>
        <p:nvGrpSpPr>
          <p:cNvPr id="2" name="グループ化 1">
            <a:extLst>
              <a:ext uri="{FF2B5EF4-FFF2-40B4-BE49-F238E27FC236}">
                <a16:creationId xmlns:a16="http://schemas.microsoft.com/office/drawing/2014/main" id="{F0FCD2BF-4FE7-BEE5-ECDF-7B1EB20E786B}"/>
              </a:ext>
            </a:extLst>
          </p:cNvPr>
          <p:cNvGrpSpPr/>
          <p:nvPr/>
        </p:nvGrpSpPr>
        <p:grpSpPr>
          <a:xfrm>
            <a:off x="4106587" y="471527"/>
            <a:ext cx="4650303" cy="4200447"/>
            <a:chOff x="4106587" y="-106899"/>
            <a:chExt cx="4650303" cy="4200447"/>
          </a:xfrm>
        </p:grpSpPr>
        <p:sp>
          <p:nvSpPr>
            <p:cNvPr id="3" name="テキスト ボックス 2">
              <a:extLst>
                <a:ext uri="{FF2B5EF4-FFF2-40B4-BE49-F238E27FC236}">
                  <a16:creationId xmlns:a16="http://schemas.microsoft.com/office/drawing/2014/main" id="{D2BF6B90-DC00-8290-42A5-4791309CF2EF}"/>
                </a:ext>
              </a:extLst>
            </p:cNvPr>
            <p:cNvSpPr txBox="1"/>
            <p:nvPr/>
          </p:nvSpPr>
          <p:spPr>
            <a:xfrm>
              <a:off x="4106587" y="-106899"/>
              <a:ext cx="4650303" cy="3877921"/>
            </a:xfrm>
            <a:prstGeom prst="rect">
              <a:avLst/>
            </a:prstGeom>
            <a:noFill/>
          </p:spPr>
          <p:txBody>
            <a:bodyPr wrap="square" lIns="0" tIns="0" rIns="0" bIns="0" anchor="b">
              <a:spAutoFit/>
            </a:bodyPr>
            <a:lstStyle/>
            <a:p>
              <a:pPr algn="just">
                <a:lnSpc>
                  <a:spcPct val="130000"/>
                </a:lnSpc>
                <a:spcAft>
                  <a:spcPts val="1400"/>
                </a:spcAft>
              </a:pPr>
              <a:r>
                <a:rPr lang="ja-JP" altLang="en-US" sz="1400" spc="50" dirty="0">
                  <a:latin typeface="+mn-ea"/>
                </a:rPr>
                <a:t>ネットが普及したことで、人々の注目を集めることで、誰もが利益を得られる時代になりました。</a:t>
              </a:r>
            </a:p>
            <a:p>
              <a:pPr algn="just">
                <a:lnSpc>
                  <a:spcPct val="130000"/>
                </a:lnSpc>
                <a:spcAft>
                  <a:spcPts val="1400"/>
                </a:spcAft>
              </a:pPr>
              <a:r>
                <a:rPr lang="ja-JP" altLang="en-US" sz="1400" spc="50" dirty="0">
                  <a:latin typeface="+mn-ea"/>
                </a:rPr>
                <a:t>よく知られているのが、</a:t>
              </a:r>
              <a:r>
                <a:rPr lang="en-US" altLang="ja-JP" sz="1400" spc="50" dirty="0">
                  <a:latin typeface="+mn-ea"/>
                </a:rPr>
                <a:t>SNS</a:t>
              </a:r>
              <a:r>
                <a:rPr lang="ja-JP" altLang="en-US" sz="1400" spc="50" dirty="0">
                  <a:latin typeface="+mn-ea"/>
                </a:rPr>
                <a:t>や動画共有サービスの収益化プログラムですね。</a:t>
              </a:r>
            </a:p>
            <a:p>
              <a:pPr algn="just">
                <a:lnSpc>
                  <a:spcPct val="130000"/>
                </a:lnSpc>
                <a:spcAft>
                  <a:spcPts val="1400"/>
                </a:spcAft>
              </a:pPr>
              <a:r>
                <a:rPr lang="ja-JP" altLang="en-US" sz="1400" spc="50" dirty="0">
                  <a:latin typeface="+mn-ea"/>
                </a:rPr>
                <a:t>投稿が多くの人に見られると、それに対する報酬を得られるという仕組みです。ウェブサイトを作って広告収入を得ることも個人で可能です。</a:t>
              </a:r>
            </a:p>
            <a:p>
              <a:pPr algn="just">
                <a:lnSpc>
                  <a:spcPct val="130000"/>
                </a:lnSpc>
                <a:spcAft>
                  <a:spcPts val="1400"/>
                </a:spcAft>
              </a:pPr>
              <a:r>
                <a:rPr lang="ja-JP" altLang="en-US" sz="1400" spc="50" dirty="0">
                  <a:latin typeface="+mn-ea"/>
                </a:rPr>
                <a:t>ちゃんとしたやり方で人々の注目を集めるのであれば、何ら問題ありませんが、拡散されやすいニセ・誤情報を掲載すると、手っ取り早く注目を集めることができるため、収益を目的としてニセ・誤情報が多く作られるようになったと指摘されています。</a:t>
              </a:r>
            </a:p>
          </p:txBody>
        </p:sp>
        <p:sp>
          <p:nvSpPr>
            <p:cNvPr id="5" name="矢印: 五方向 4">
              <a:extLst>
                <a:ext uri="{FF2B5EF4-FFF2-40B4-BE49-F238E27FC236}">
                  <a16:creationId xmlns:a16="http://schemas.microsoft.com/office/drawing/2014/main" id="{F6EA825F-1915-44A6-80AB-CD96E8533E1C}"/>
                </a:ext>
              </a:extLst>
            </p:cNvPr>
            <p:cNvSpPr/>
            <p:nvPr/>
          </p:nvSpPr>
          <p:spPr>
            <a:xfrm>
              <a:off x="6377670" y="3851568"/>
              <a:ext cx="2379220" cy="241980"/>
            </a:xfrm>
            <a:prstGeom prst="homePlat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144000" tIns="36000" rIns="72000" bIns="36000" rtlCol="0" anchor="ctr">
              <a:spAutoFit/>
            </a:bodyPr>
            <a:lstStyle/>
            <a:p>
              <a:r>
                <a:rPr kumimoji="1" lang="ja-JP" altLang="en-US" sz="1100" dirty="0">
                  <a:latin typeface="+mj-ea"/>
                  <a:ea typeface="+mj-ea"/>
                </a:rPr>
                <a:t>クリック（次のスライドへ進む）</a:t>
              </a:r>
            </a:p>
          </p:txBody>
        </p:sp>
      </p:grpSp>
      <p:sp>
        <p:nvSpPr>
          <p:cNvPr id="4" name="フッター プレースホルダー 3">
            <a:extLst>
              <a:ext uri="{FF2B5EF4-FFF2-40B4-BE49-F238E27FC236}">
                <a16:creationId xmlns:a16="http://schemas.microsoft.com/office/drawing/2014/main" id="{03986C0B-2307-B030-7080-6578DE445B36}"/>
              </a:ext>
            </a:extLst>
          </p:cNvPr>
          <p:cNvSpPr>
            <a:spLocks noGrp="1"/>
          </p:cNvSpPr>
          <p:nvPr>
            <p:ph type="ftr" sz="quarter" idx="10"/>
          </p:nvPr>
        </p:nvSpPr>
        <p:spPr/>
        <p:txBody>
          <a:bodyPr/>
          <a:lstStyle/>
          <a:p>
            <a:pPr algn="r"/>
            <a:r>
              <a:rPr lang="ja-JP" altLang="en-US"/>
              <a:t>講師用ガイドライン</a:t>
            </a:r>
            <a:endParaRPr lang="ja-JP" altLang="en-US" dirty="0"/>
          </a:p>
        </p:txBody>
      </p:sp>
      <p:pic>
        <p:nvPicPr>
          <p:cNvPr id="6" name="図 5">
            <a:extLst>
              <a:ext uri="{FF2B5EF4-FFF2-40B4-BE49-F238E27FC236}">
                <a16:creationId xmlns:a16="http://schemas.microsoft.com/office/drawing/2014/main" id="{76C9D3F7-65D3-F66A-CE51-AA078A07361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3999" y="1599750"/>
            <a:ext cx="3456000" cy="1944000"/>
          </a:xfrm>
          <a:prstGeom prst="rect">
            <a:avLst/>
          </a:prstGeom>
        </p:spPr>
      </p:pic>
    </p:spTree>
    <p:extLst>
      <p:ext uri="{BB962C8B-B14F-4D97-AF65-F5344CB8AC3E}">
        <p14:creationId xmlns:p14="http://schemas.microsoft.com/office/powerpoint/2010/main" val="20502802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6F241C-ED48-5D9C-4740-E77DA998A027}"/>
            </a:ext>
          </a:extLst>
        </p:cNvPr>
        <p:cNvGrpSpPr/>
        <p:nvPr/>
      </p:nvGrpSpPr>
      <p:grpSpPr>
        <a:xfrm>
          <a:off x="0" y="0"/>
          <a:ext cx="0" cy="0"/>
          <a:chOff x="0" y="0"/>
          <a:chExt cx="0" cy="0"/>
        </a:xfrm>
      </p:grpSpPr>
      <p:sp>
        <p:nvSpPr>
          <p:cNvPr id="11" name="スライド番号プレースホルダー 10">
            <a:extLst>
              <a:ext uri="{FF2B5EF4-FFF2-40B4-BE49-F238E27FC236}">
                <a16:creationId xmlns:a16="http://schemas.microsoft.com/office/drawing/2014/main" id="{5F73218A-F8B4-105C-2BC2-144526DA6929}"/>
              </a:ext>
            </a:extLst>
          </p:cNvPr>
          <p:cNvSpPr>
            <a:spLocks noGrp="1"/>
          </p:cNvSpPr>
          <p:nvPr>
            <p:ph type="sldNum" sz="quarter" idx="11"/>
          </p:nvPr>
        </p:nvSpPr>
        <p:spPr>
          <a:xfrm>
            <a:off x="8838765" y="4901189"/>
            <a:ext cx="193964" cy="169277"/>
          </a:xfrm>
        </p:spPr>
        <p:txBody>
          <a:bodyPr/>
          <a:lstStyle/>
          <a:p>
            <a:fld id="{75EEF097-E23E-44DF-B033-E758A731DE21}" type="slidenum">
              <a:rPr lang="ja-JP" altLang="en-US" smtClean="0"/>
              <a:pPr/>
              <a:t>44</a:t>
            </a:fld>
            <a:endParaRPr lang="ja-JP" altLang="en-US" dirty="0"/>
          </a:p>
        </p:txBody>
      </p:sp>
      <p:sp>
        <p:nvSpPr>
          <p:cNvPr id="12" name="フリーフォーム: 図形 11">
            <a:extLst>
              <a:ext uri="{FF2B5EF4-FFF2-40B4-BE49-F238E27FC236}">
                <a16:creationId xmlns:a16="http://schemas.microsoft.com/office/drawing/2014/main" id="{779174F4-0CBD-4DBF-524F-4D6EE3766F13}"/>
              </a:ext>
            </a:extLst>
          </p:cNvPr>
          <p:cNvSpPr/>
          <p:nvPr/>
        </p:nvSpPr>
        <p:spPr>
          <a:xfrm>
            <a:off x="-1" y="0"/>
            <a:ext cx="861345" cy="870596"/>
          </a:xfrm>
          <a:custGeom>
            <a:avLst/>
            <a:gdLst>
              <a:gd name="connsiteX0" fmla="*/ 0 w 731331"/>
              <a:gd name="connsiteY0" fmla="*/ 0 h 739186"/>
              <a:gd name="connsiteX1" fmla="*/ 145600 w 731331"/>
              <a:gd name="connsiteY1" fmla="*/ 0 h 739186"/>
              <a:gd name="connsiteX2" fmla="*/ 336382 w 731331"/>
              <a:gd name="connsiteY2" fmla="*/ 0 h 739186"/>
              <a:gd name="connsiteX3" fmla="*/ 731331 w 731331"/>
              <a:gd name="connsiteY3" fmla="*/ 0 h 739186"/>
              <a:gd name="connsiteX4" fmla="*/ 0 w 731331"/>
              <a:gd name="connsiteY4" fmla="*/ 739186 h 739186"/>
              <a:gd name="connsiteX5" fmla="*/ 0 w 731331"/>
              <a:gd name="connsiteY5" fmla="*/ 336382 h 739186"/>
              <a:gd name="connsiteX6" fmla="*/ 0 w 731331"/>
              <a:gd name="connsiteY6" fmla="*/ 145599 h 7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331" h="739186">
                <a:moveTo>
                  <a:pt x="0" y="0"/>
                </a:moveTo>
                <a:lnTo>
                  <a:pt x="145600" y="0"/>
                </a:lnTo>
                <a:lnTo>
                  <a:pt x="336382" y="0"/>
                </a:lnTo>
                <a:lnTo>
                  <a:pt x="731331" y="0"/>
                </a:lnTo>
                <a:lnTo>
                  <a:pt x="0" y="739186"/>
                </a:lnTo>
                <a:lnTo>
                  <a:pt x="0" y="336382"/>
                </a:lnTo>
                <a:lnTo>
                  <a:pt x="0" y="145599"/>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324000" bIns="324000" rtlCol="0" anchor="ctr">
            <a:noAutofit/>
          </a:bodyPr>
          <a:lstStyle/>
          <a:p>
            <a:pPr algn="ctr"/>
            <a:r>
              <a:rPr kumimoji="1" lang="en-US" altLang="ja-JP" sz="2400" b="1" dirty="0"/>
              <a:t>37</a:t>
            </a:r>
            <a:endParaRPr kumimoji="1" lang="ja-JP" altLang="en-US" sz="2400" b="1" dirty="0"/>
          </a:p>
        </p:txBody>
      </p:sp>
      <p:grpSp>
        <p:nvGrpSpPr>
          <p:cNvPr id="2" name="グループ化 1">
            <a:extLst>
              <a:ext uri="{FF2B5EF4-FFF2-40B4-BE49-F238E27FC236}">
                <a16:creationId xmlns:a16="http://schemas.microsoft.com/office/drawing/2014/main" id="{867D855A-7EE7-1785-E77B-22714BDF9276}"/>
              </a:ext>
            </a:extLst>
          </p:cNvPr>
          <p:cNvGrpSpPr/>
          <p:nvPr/>
        </p:nvGrpSpPr>
        <p:grpSpPr>
          <a:xfrm>
            <a:off x="4106587" y="599301"/>
            <a:ext cx="4650303" cy="3944899"/>
            <a:chOff x="4106587" y="273718"/>
            <a:chExt cx="4650303" cy="3944899"/>
          </a:xfrm>
        </p:grpSpPr>
        <p:sp>
          <p:nvSpPr>
            <p:cNvPr id="3" name="テキスト ボックス 2">
              <a:extLst>
                <a:ext uri="{FF2B5EF4-FFF2-40B4-BE49-F238E27FC236}">
                  <a16:creationId xmlns:a16="http://schemas.microsoft.com/office/drawing/2014/main" id="{E34C9DA7-A61E-D762-069B-3A97C8C6F4D7}"/>
                </a:ext>
              </a:extLst>
            </p:cNvPr>
            <p:cNvSpPr txBox="1"/>
            <p:nvPr/>
          </p:nvSpPr>
          <p:spPr>
            <a:xfrm>
              <a:off x="4106587" y="273718"/>
              <a:ext cx="4650303" cy="3497304"/>
            </a:xfrm>
            <a:prstGeom prst="rect">
              <a:avLst/>
            </a:prstGeom>
            <a:noFill/>
          </p:spPr>
          <p:txBody>
            <a:bodyPr wrap="square" lIns="0" tIns="0" rIns="0" bIns="0" anchor="b">
              <a:spAutoFit/>
            </a:bodyPr>
            <a:lstStyle/>
            <a:p>
              <a:pPr algn="just">
                <a:lnSpc>
                  <a:spcPct val="130000"/>
                </a:lnSpc>
                <a:spcAft>
                  <a:spcPts val="1400"/>
                </a:spcAft>
              </a:pPr>
              <a:r>
                <a:rPr lang="ja-JP" altLang="en-US" sz="1400" spc="50" dirty="0">
                  <a:latin typeface="+mn-ea"/>
                </a:rPr>
                <a:t>私たちはなぜだまされてしまうのか、確認できました。</a:t>
              </a:r>
            </a:p>
            <a:p>
              <a:pPr algn="just">
                <a:lnSpc>
                  <a:spcPct val="130000"/>
                </a:lnSpc>
                <a:spcAft>
                  <a:spcPts val="1400"/>
                </a:spcAft>
              </a:pPr>
              <a:r>
                <a:rPr lang="ja-JP" altLang="en-US" sz="1400" spc="50" dirty="0">
                  <a:latin typeface="+mn-ea"/>
                </a:rPr>
                <a:t>人は信じたいものを信じてしまう。</a:t>
              </a:r>
            </a:p>
            <a:p>
              <a:pPr algn="just">
                <a:lnSpc>
                  <a:spcPct val="130000"/>
                </a:lnSpc>
                <a:spcAft>
                  <a:spcPts val="1400"/>
                </a:spcAft>
              </a:pPr>
              <a:r>
                <a:rPr lang="ja-JP" altLang="en-US" sz="1400" spc="50" dirty="0">
                  <a:latin typeface="+mn-ea"/>
                </a:rPr>
                <a:t>そして「ニセ・誤情報」には、信じたくなる要素、人に伝えたくなる要素がたくさん含まれています。</a:t>
              </a:r>
            </a:p>
            <a:p>
              <a:pPr algn="just">
                <a:lnSpc>
                  <a:spcPct val="130000"/>
                </a:lnSpc>
                <a:spcAft>
                  <a:spcPts val="1400"/>
                </a:spcAft>
              </a:pPr>
              <a:r>
                <a:rPr lang="ja-JP" altLang="en-US" sz="1400" spc="50" dirty="0">
                  <a:latin typeface="+mn-ea"/>
                </a:rPr>
                <a:t>だから私たちはだまされてしまうのですが、この流れに、ネットのアルゴリズムや生成</a:t>
              </a:r>
              <a:r>
                <a:rPr lang="en-US" altLang="ja-JP" sz="1400" spc="50" dirty="0">
                  <a:latin typeface="+mn-ea"/>
                </a:rPr>
                <a:t>AI</a:t>
              </a:r>
              <a:r>
                <a:rPr lang="ja-JP" altLang="en-US" sz="1400" spc="50" dirty="0">
                  <a:latin typeface="+mn-ea"/>
                </a:rPr>
                <a:t>、アテンションエコノミーといった要素が加わり、人間の特性・「ニセ・誤情報」の特徴・ネットの機能が互いに作用し合い、どんどん加速している。</a:t>
              </a:r>
            </a:p>
            <a:p>
              <a:pPr algn="just">
                <a:lnSpc>
                  <a:spcPct val="130000"/>
                </a:lnSpc>
                <a:spcAft>
                  <a:spcPts val="1400"/>
                </a:spcAft>
              </a:pPr>
              <a:r>
                <a:rPr lang="ja-JP" altLang="en-US" sz="1400" spc="50" dirty="0">
                  <a:latin typeface="+mn-ea"/>
                </a:rPr>
                <a:t>これが今まさに起きていることなのです。</a:t>
              </a:r>
            </a:p>
          </p:txBody>
        </p:sp>
        <p:sp>
          <p:nvSpPr>
            <p:cNvPr id="5" name="矢印: 五方向 4">
              <a:extLst>
                <a:ext uri="{FF2B5EF4-FFF2-40B4-BE49-F238E27FC236}">
                  <a16:creationId xmlns:a16="http://schemas.microsoft.com/office/drawing/2014/main" id="{51AF9407-78B3-7DC6-342C-27502F8D27A1}"/>
                </a:ext>
              </a:extLst>
            </p:cNvPr>
            <p:cNvSpPr/>
            <p:nvPr/>
          </p:nvSpPr>
          <p:spPr>
            <a:xfrm>
              <a:off x="6377670" y="3976637"/>
              <a:ext cx="2379220" cy="241980"/>
            </a:xfrm>
            <a:prstGeom prst="homePlat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144000" tIns="36000" rIns="72000" bIns="36000" rtlCol="0" anchor="ctr">
              <a:spAutoFit/>
            </a:bodyPr>
            <a:lstStyle/>
            <a:p>
              <a:r>
                <a:rPr kumimoji="1" lang="ja-JP" altLang="en-US" sz="1100" dirty="0">
                  <a:latin typeface="+mj-ea"/>
                  <a:ea typeface="+mj-ea"/>
                </a:rPr>
                <a:t>クリック（次のスライドへ進む）</a:t>
              </a:r>
            </a:p>
          </p:txBody>
        </p:sp>
      </p:grpSp>
      <p:sp>
        <p:nvSpPr>
          <p:cNvPr id="4" name="フッター プレースホルダー 3">
            <a:extLst>
              <a:ext uri="{FF2B5EF4-FFF2-40B4-BE49-F238E27FC236}">
                <a16:creationId xmlns:a16="http://schemas.microsoft.com/office/drawing/2014/main" id="{7D547761-673E-DFFE-F984-A65B768C099D}"/>
              </a:ext>
            </a:extLst>
          </p:cNvPr>
          <p:cNvSpPr>
            <a:spLocks noGrp="1"/>
          </p:cNvSpPr>
          <p:nvPr>
            <p:ph type="ftr" sz="quarter" idx="10"/>
          </p:nvPr>
        </p:nvSpPr>
        <p:spPr/>
        <p:txBody>
          <a:bodyPr/>
          <a:lstStyle/>
          <a:p>
            <a:pPr algn="r"/>
            <a:r>
              <a:rPr lang="ja-JP" altLang="en-US"/>
              <a:t>講師用ガイドライン</a:t>
            </a:r>
            <a:endParaRPr lang="ja-JP" altLang="en-US" dirty="0"/>
          </a:p>
        </p:txBody>
      </p:sp>
      <p:pic>
        <p:nvPicPr>
          <p:cNvPr id="6" name="図 5">
            <a:extLst>
              <a:ext uri="{FF2B5EF4-FFF2-40B4-BE49-F238E27FC236}">
                <a16:creationId xmlns:a16="http://schemas.microsoft.com/office/drawing/2014/main" id="{E76AC745-9322-94D0-C9D6-AEB7043F246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4000" y="1599750"/>
            <a:ext cx="3456000" cy="1944000"/>
          </a:xfrm>
          <a:prstGeom prst="rect">
            <a:avLst/>
          </a:prstGeom>
        </p:spPr>
      </p:pic>
    </p:spTree>
    <p:extLst>
      <p:ext uri="{BB962C8B-B14F-4D97-AF65-F5344CB8AC3E}">
        <p14:creationId xmlns:p14="http://schemas.microsoft.com/office/powerpoint/2010/main" val="4892313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B6A231-BA79-85F7-C85C-3C16852C2DFC}"/>
            </a:ext>
          </a:extLst>
        </p:cNvPr>
        <p:cNvGrpSpPr/>
        <p:nvPr/>
      </p:nvGrpSpPr>
      <p:grpSpPr>
        <a:xfrm>
          <a:off x="0" y="0"/>
          <a:ext cx="0" cy="0"/>
          <a:chOff x="0" y="0"/>
          <a:chExt cx="0" cy="0"/>
        </a:xfrm>
      </p:grpSpPr>
      <p:sp>
        <p:nvSpPr>
          <p:cNvPr id="11" name="スライド番号プレースホルダー 10">
            <a:extLst>
              <a:ext uri="{FF2B5EF4-FFF2-40B4-BE49-F238E27FC236}">
                <a16:creationId xmlns:a16="http://schemas.microsoft.com/office/drawing/2014/main" id="{42781183-2896-A8B1-A99C-84611D8B84A3}"/>
              </a:ext>
            </a:extLst>
          </p:cNvPr>
          <p:cNvSpPr>
            <a:spLocks noGrp="1"/>
          </p:cNvSpPr>
          <p:nvPr>
            <p:ph type="sldNum" sz="quarter" idx="11"/>
          </p:nvPr>
        </p:nvSpPr>
        <p:spPr>
          <a:xfrm>
            <a:off x="8838765" y="4901189"/>
            <a:ext cx="193964" cy="169277"/>
          </a:xfrm>
        </p:spPr>
        <p:txBody>
          <a:bodyPr/>
          <a:lstStyle/>
          <a:p>
            <a:fld id="{75EEF097-E23E-44DF-B033-E758A731DE21}" type="slidenum">
              <a:rPr lang="ja-JP" altLang="en-US" smtClean="0"/>
              <a:pPr/>
              <a:t>45</a:t>
            </a:fld>
            <a:endParaRPr lang="ja-JP" altLang="en-US" dirty="0"/>
          </a:p>
        </p:txBody>
      </p:sp>
      <p:sp>
        <p:nvSpPr>
          <p:cNvPr id="12" name="フリーフォーム: 図形 11">
            <a:extLst>
              <a:ext uri="{FF2B5EF4-FFF2-40B4-BE49-F238E27FC236}">
                <a16:creationId xmlns:a16="http://schemas.microsoft.com/office/drawing/2014/main" id="{71D26586-15FF-70C0-FAD9-84E9F51607C0}"/>
              </a:ext>
            </a:extLst>
          </p:cNvPr>
          <p:cNvSpPr/>
          <p:nvPr/>
        </p:nvSpPr>
        <p:spPr>
          <a:xfrm>
            <a:off x="-1" y="0"/>
            <a:ext cx="861345" cy="870596"/>
          </a:xfrm>
          <a:custGeom>
            <a:avLst/>
            <a:gdLst>
              <a:gd name="connsiteX0" fmla="*/ 0 w 731331"/>
              <a:gd name="connsiteY0" fmla="*/ 0 h 739186"/>
              <a:gd name="connsiteX1" fmla="*/ 145600 w 731331"/>
              <a:gd name="connsiteY1" fmla="*/ 0 h 739186"/>
              <a:gd name="connsiteX2" fmla="*/ 336382 w 731331"/>
              <a:gd name="connsiteY2" fmla="*/ 0 h 739186"/>
              <a:gd name="connsiteX3" fmla="*/ 731331 w 731331"/>
              <a:gd name="connsiteY3" fmla="*/ 0 h 739186"/>
              <a:gd name="connsiteX4" fmla="*/ 0 w 731331"/>
              <a:gd name="connsiteY4" fmla="*/ 739186 h 739186"/>
              <a:gd name="connsiteX5" fmla="*/ 0 w 731331"/>
              <a:gd name="connsiteY5" fmla="*/ 336382 h 739186"/>
              <a:gd name="connsiteX6" fmla="*/ 0 w 731331"/>
              <a:gd name="connsiteY6" fmla="*/ 145599 h 7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331" h="739186">
                <a:moveTo>
                  <a:pt x="0" y="0"/>
                </a:moveTo>
                <a:lnTo>
                  <a:pt x="145600" y="0"/>
                </a:lnTo>
                <a:lnTo>
                  <a:pt x="336382" y="0"/>
                </a:lnTo>
                <a:lnTo>
                  <a:pt x="731331" y="0"/>
                </a:lnTo>
                <a:lnTo>
                  <a:pt x="0" y="739186"/>
                </a:lnTo>
                <a:lnTo>
                  <a:pt x="0" y="336382"/>
                </a:lnTo>
                <a:lnTo>
                  <a:pt x="0" y="145599"/>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324000" bIns="324000" rtlCol="0" anchor="ctr">
            <a:noAutofit/>
          </a:bodyPr>
          <a:lstStyle/>
          <a:p>
            <a:pPr algn="ctr"/>
            <a:r>
              <a:rPr kumimoji="1" lang="en-US" altLang="ja-JP" sz="2400" b="1" dirty="0"/>
              <a:t>38</a:t>
            </a:r>
            <a:endParaRPr kumimoji="1" lang="ja-JP" altLang="en-US" sz="2400" b="1" dirty="0"/>
          </a:p>
        </p:txBody>
      </p:sp>
      <p:grpSp>
        <p:nvGrpSpPr>
          <p:cNvPr id="2" name="グループ化 1">
            <a:extLst>
              <a:ext uri="{FF2B5EF4-FFF2-40B4-BE49-F238E27FC236}">
                <a16:creationId xmlns:a16="http://schemas.microsoft.com/office/drawing/2014/main" id="{070B5C3F-CC1A-36AE-270D-FCD9C5A87692}"/>
              </a:ext>
            </a:extLst>
          </p:cNvPr>
          <p:cNvGrpSpPr/>
          <p:nvPr/>
        </p:nvGrpSpPr>
        <p:grpSpPr>
          <a:xfrm>
            <a:off x="4106587" y="1349763"/>
            <a:ext cx="4650303" cy="2645056"/>
            <a:chOff x="4106587" y="1573561"/>
            <a:chExt cx="4650303" cy="2645056"/>
          </a:xfrm>
        </p:grpSpPr>
        <p:sp>
          <p:nvSpPr>
            <p:cNvPr id="3" name="テキスト ボックス 2">
              <a:extLst>
                <a:ext uri="{FF2B5EF4-FFF2-40B4-BE49-F238E27FC236}">
                  <a16:creationId xmlns:a16="http://schemas.microsoft.com/office/drawing/2014/main" id="{9C51FC3B-32D1-8E82-E632-9CBDC8B048AD}"/>
                </a:ext>
              </a:extLst>
            </p:cNvPr>
            <p:cNvSpPr txBox="1"/>
            <p:nvPr/>
          </p:nvSpPr>
          <p:spPr>
            <a:xfrm>
              <a:off x="4106587" y="1573561"/>
              <a:ext cx="4650303" cy="2197461"/>
            </a:xfrm>
            <a:prstGeom prst="rect">
              <a:avLst/>
            </a:prstGeom>
            <a:noFill/>
          </p:spPr>
          <p:txBody>
            <a:bodyPr wrap="square" lIns="0" tIns="0" rIns="0" bIns="0" anchor="b">
              <a:spAutoFit/>
            </a:bodyPr>
            <a:lstStyle/>
            <a:p>
              <a:pPr algn="just">
                <a:lnSpc>
                  <a:spcPct val="130000"/>
                </a:lnSpc>
                <a:spcAft>
                  <a:spcPts val="1400"/>
                </a:spcAft>
              </a:pPr>
              <a:r>
                <a:rPr lang="ja-JP" altLang="en-US" sz="1400" spc="50" dirty="0">
                  <a:latin typeface="+mn-ea"/>
                </a:rPr>
                <a:t>さあ「ニセ・誤情報」の種類と、私たちがだまされてしまう理由がわかりました。</a:t>
              </a:r>
            </a:p>
            <a:p>
              <a:pPr algn="just">
                <a:lnSpc>
                  <a:spcPct val="130000"/>
                </a:lnSpc>
                <a:spcAft>
                  <a:spcPts val="1400"/>
                </a:spcAft>
              </a:pPr>
              <a:r>
                <a:rPr lang="ja-JP" altLang="en-US" sz="1400" spc="50" dirty="0">
                  <a:latin typeface="+mn-ea"/>
                </a:rPr>
                <a:t>今後も「ニセ・誤情報」は増え続ける可能性があります。</a:t>
              </a:r>
            </a:p>
            <a:p>
              <a:pPr algn="just">
                <a:lnSpc>
                  <a:spcPct val="130000"/>
                </a:lnSpc>
                <a:spcAft>
                  <a:spcPts val="1400"/>
                </a:spcAft>
              </a:pPr>
              <a:r>
                <a:rPr lang="ja-JP" altLang="en-US" sz="1400" spc="50" dirty="0">
                  <a:latin typeface="+mn-ea"/>
                </a:rPr>
                <a:t>では、もしだまされてしまったら、いったい何が起きるのでしょうか？</a:t>
              </a:r>
            </a:p>
            <a:p>
              <a:pPr algn="just">
                <a:lnSpc>
                  <a:spcPct val="130000"/>
                </a:lnSpc>
                <a:spcAft>
                  <a:spcPts val="1400"/>
                </a:spcAft>
              </a:pPr>
              <a:r>
                <a:rPr lang="ja-JP" altLang="en-US" sz="1400" spc="50" dirty="0">
                  <a:latin typeface="+mn-ea"/>
                </a:rPr>
                <a:t>実際の例を見ながら確認していきましょう。 </a:t>
              </a:r>
            </a:p>
          </p:txBody>
        </p:sp>
        <p:sp>
          <p:nvSpPr>
            <p:cNvPr id="5" name="矢印: 五方向 4">
              <a:extLst>
                <a:ext uri="{FF2B5EF4-FFF2-40B4-BE49-F238E27FC236}">
                  <a16:creationId xmlns:a16="http://schemas.microsoft.com/office/drawing/2014/main" id="{4C1B0D15-52D4-C1E6-BFE4-E7B86AE8A228}"/>
                </a:ext>
              </a:extLst>
            </p:cNvPr>
            <p:cNvSpPr/>
            <p:nvPr/>
          </p:nvSpPr>
          <p:spPr>
            <a:xfrm>
              <a:off x="6377670" y="3976637"/>
              <a:ext cx="2379220" cy="241980"/>
            </a:xfrm>
            <a:prstGeom prst="homePlat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144000" tIns="36000" rIns="72000" bIns="36000" rtlCol="0" anchor="ctr">
              <a:spAutoFit/>
            </a:bodyPr>
            <a:lstStyle/>
            <a:p>
              <a:r>
                <a:rPr kumimoji="1" lang="ja-JP" altLang="en-US" sz="1100" dirty="0">
                  <a:latin typeface="+mj-ea"/>
                  <a:ea typeface="+mj-ea"/>
                </a:rPr>
                <a:t>クリック（次のスライドへ進む）</a:t>
              </a:r>
            </a:p>
          </p:txBody>
        </p:sp>
      </p:grpSp>
      <p:pic>
        <p:nvPicPr>
          <p:cNvPr id="168" name="図 167"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1566FA44-7AB3-EDB3-11F1-3D50B462FCF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4000" y="1599750"/>
            <a:ext cx="3456000" cy="1944000"/>
          </a:xfrm>
          <a:prstGeom prst="rect">
            <a:avLst/>
          </a:prstGeom>
          <a:ln w="12700">
            <a:solidFill>
              <a:schemeClr val="bg1"/>
            </a:solidFill>
          </a:ln>
        </p:spPr>
      </p:pic>
      <p:sp>
        <p:nvSpPr>
          <p:cNvPr id="4" name="フッター プレースホルダー 3">
            <a:extLst>
              <a:ext uri="{FF2B5EF4-FFF2-40B4-BE49-F238E27FC236}">
                <a16:creationId xmlns:a16="http://schemas.microsoft.com/office/drawing/2014/main" id="{1F6ADFCF-9648-03ED-C665-C160AE2A722D}"/>
              </a:ext>
            </a:extLst>
          </p:cNvPr>
          <p:cNvSpPr>
            <a:spLocks noGrp="1"/>
          </p:cNvSpPr>
          <p:nvPr>
            <p:ph type="ftr" sz="quarter" idx="10"/>
          </p:nvPr>
        </p:nvSpPr>
        <p:spPr/>
        <p:txBody>
          <a:bodyPr/>
          <a:lstStyle/>
          <a:p>
            <a:pPr algn="r"/>
            <a:r>
              <a:rPr lang="ja-JP" altLang="en-US"/>
              <a:t>講師用ガイドライン</a:t>
            </a:r>
            <a:endParaRPr lang="ja-JP" altLang="en-US" dirty="0"/>
          </a:p>
        </p:txBody>
      </p:sp>
    </p:spTree>
    <p:extLst>
      <p:ext uri="{BB962C8B-B14F-4D97-AF65-F5344CB8AC3E}">
        <p14:creationId xmlns:p14="http://schemas.microsoft.com/office/powerpoint/2010/main" val="5497308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16A4E0-2086-49B6-1374-3E5207318EEB}"/>
            </a:ext>
          </a:extLst>
        </p:cNvPr>
        <p:cNvGrpSpPr/>
        <p:nvPr/>
      </p:nvGrpSpPr>
      <p:grpSpPr>
        <a:xfrm>
          <a:off x="0" y="0"/>
          <a:ext cx="0" cy="0"/>
          <a:chOff x="0" y="0"/>
          <a:chExt cx="0" cy="0"/>
        </a:xfrm>
      </p:grpSpPr>
      <p:sp>
        <p:nvSpPr>
          <p:cNvPr id="11" name="スライド番号プレースホルダー 10">
            <a:extLst>
              <a:ext uri="{FF2B5EF4-FFF2-40B4-BE49-F238E27FC236}">
                <a16:creationId xmlns:a16="http://schemas.microsoft.com/office/drawing/2014/main" id="{DBC3A4BB-B721-21B8-6CC6-066F600E36A6}"/>
              </a:ext>
            </a:extLst>
          </p:cNvPr>
          <p:cNvSpPr>
            <a:spLocks noGrp="1"/>
          </p:cNvSpPr>
          <p:nvPr>
            <p:ph type="sldNum" sz="quarter" idx="11"/>
          </p:nvPr>
        </p:nvSpPr>
        <p:spPr>
          <a:xfrm>
            <a:off x="8838765" y="4901189"/>
            <a:ext cx="193964" cy="169277"/>
          </a:xfrm>
        </p:spPr>
        <p:txBody>
          <a:bodyPr/>
          <a:lstStyle/>
          <a:p>
            <a:fld id="{75EEF097-E23E-44DF-B033-E758A731DE21}" type="slidenum">
              <a:rPr lang="ja-JP" altLang="en-US" smtClean="0"/>
              <a:pPr/>
              <a:t>46</a:t>
            </a:fld>
            <a:endParaRPr lang="ja-JP" altLang="en-US" dirty="0"/>
          </a:p>
        </p:txBody>
      </p:sp>
      <p:sp>
        <p:nvSpPr>
          <p:cNvPr id="12" name="フリーフォーム: 図形 11">
            <a:extLst>
              <a:ext uri="{FF2B5EF4-FFF2-40B4-BE49-F238E27FC236}">
                <a16:creationId xmlns:a16="http://schemas.microsoft.com/office/drawing/2014/main" id="{A89691C3-5A01-0258-B8F6-BCE215CF845A}"/>
              </a:ext>
            </a:extLst>
          </p:cNvPr>
          <p:cNvSpPr/>
          <p:nvPr/>
        </p:nvSpPr>
        <p:spPr>
          <a:xfrm>
            <a:off x="-1" y="0"/>
            <a:ext cx="861345" cy="870596"/>
          </a:xfrm>
          <a:custGeom>
            <a:avLst/>
            <a:gdLst>
              <a:gd name="connsiteX0" fmla="*/ 0 w 731331"/>
              <a:gd name="connsiteY0" fmla="*/ 0 h 739186"/>
              <a:gd name="connsiteX1" fmla="*/ 145600 w 731331"/>
              <a:gd name="connsiteY1" fmla="*/ 0 h 739186"/>
              <a:gd name="connsiteX2" fmla="*/ 336382 w 731331"/>
              <a:gd name="connsiteY2" fmla="*/ 0 h 739186"/>
              <a:gd name="connsiteX3" fmla="*/ 731331 w 731331"/>
              <a:gd name="connsiteY3" fmla="*/ 0 h 739186"/>
              <a:gd name="connsiteX4" fmla="*/ 0 w 731331"/>
              <a:gd name="connsiteY4" fmla="*/ 739186 h 739186"/>
              <a:gd name="connsiteX5" fmla="*/ 0 w 731331"/>
              <a:gd name="connsiteY5" fmla="*/ 336382 h 739186"/>
              <a:gd name="connsiteX6" fmla="*/ 0 w 731331"/>
              <a:gd name="connsiteY6" fmla="*/ 145599 h 7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331" h="739186">
                <a:moveTo>
                  <a:pt x="0" y="0"/>
                </a:moveTo>
                <a:lnTo>
                  <a:pt x="145600" y="0"/>
                </a:lnTo>
                <a:lnTo>
                  <a:pt x="336382" y="0"/>
                </a:lnTo>
                <a:lnTo>
                  <a:pt x="731331" y="0"/>
                </a:lnTo>
                <a:lnTo>
                  <a:pt x="0" y="739186"/>
                </a:lnTo>
                <a:lnTo>
                  <a:pt x="0" y="336382"/>
                </a:lnTo>
                <a:lnTo>
                  <a:pt x="0" y="145599"/>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324000" bIns="324000" rtlCol="0" anchor="ctr">
            <a:noAutofit/>
          </a:bodyPr>
          <a:lstStyle/>
          <a:p>
            <a:pPr algn="ctr"/>
            <a:r>
              <a:rPr kumimoji="1" lang="en-US" altLang="ja-JP" sz="2400" b="1" dirty="0"/>
              <a:t>39</a:t>
            </a:r>
            <a:endParaRPr kumimoji="1" lang="ja-JP" altLang="en-US" sz="2400" b="1" dirty="0"/>
          </a:p>
        </p:txBody>
      </p:sp>
      <p:grpSp>
        <p:nvGrpSpPr>
          <p:cNvPr id="2" name="グループ化 1">
            <a:extLst>
              <a:ext uri="{FF2B5EF4-FFF2-40B4-BE49-F238E27FC236}">
                <a16:creationId xmlns:a16="http://schemas.microsoft.com/office/drawing/2014/main" id="{5D085F04-55F3-496A-D4A0-95E26B31436A}"/>
              </a:ext>
            </a:extLst>
          </p:cNvPr>
          <p:cNvGrpSpPr/>
          <p:nvPr/>
        </p:nvGrpSpPr>
        <p:grpSpPr>
          <a:xfrm>
            <a:off x="4106587" y="689069"/>
            <a:ext cx="4650303" cy="3765363"/>
            <a:chOff x="4106587" y="453254"/>
            <a:chExt cx="4650303" cy="3765363"/>
          </a:xfrm>
        </p:grpSpPr>
        <p:sp>
          <p:nvSpPr>
            <p:cNvPr id="3" name="テキスト ボックス 2">
              <a:extLst>
                <a:ext uri="{FF2B5EF4-FFF2-40B4-BE49-F238E27FC236}">
                  <a16:creationId xmlns:a16="http://schemas.microsoft.com/office/drawing/2014/main" id="{3588FC32-2275-E5DD-8C16-5C2D6317608F}"/>
                </a:ext>
              </a:extLst>
            </p:cNvPr>
            <p:cNvSpPr txBox="1"/>
            <p:nvPr/>
          </p:nvSpPr>
          <p:spPr>
            <a:xfrm>
              <a:off x="4106587" y="453254"/>
              <a:ext cx="4650303" cy="3317768"/>
            </a:xfrm>
            <a:prstGeom prst="rect">
              <a:avLst/>
            </a:prstGeom>
            <a:noFill/>
          </p:spPr>
          <p:txBody>
            <a:bodyPr wrap="square" lIns="0" tIns="0" rIns="0" bIns="0" anchor="b">
              <a:spAutoFit/>
            </a:bodyPr>
            <a:lstStyle/>
            <a:p>
              <a:pPr algn="just">
                <a:lnSpc>
                  <a:spcPct val="130000"/>
                </a:lnSpc>
                <a:spcAft>
                  <a:spcPts val="1400"/>
                </a:spcAft>
              </a:pPr>
              <a:r>
                <a:rPr lang="ja-JP" altLang="en-US" sz="1400" spc="50" dirty="0">
                  <a:latin typeface="+mn-ea"/>
                </a:rPr>
                <a:t>新型コロナに関する「ニセ・誤情報」の一つに、「携帯の５</a:t>
              </a:r>
              <a:r>
                <a:rPr lang="en-US" altLang="ja-JP" sz="1400" spc="50" dirty="0">
                  <a:latin typeface="+mn-ea"/>
                </a:rPr>
                <a:t>G</a:t>
              </a:r>
              <a:r>
                <a:rPr lang="ja-JP" altLang="en-US" sz="1400" spc="50" dirty="0">
                  <a:latin typeface="+mn-ea"/>
                </a:rPr>
                <a:t>電波がコロナを広める」というものがあります。</a:t>
              </a:r>
            </a:p>
            <a:p>
              <a:pPr algn="just">
                <a:lnSpc>
                  <a:spcPct val="130000"/>
                </a:lnSpc>
                <a:spcAft>
                  <a:spcPts val="1400"/>
                </a:spcAft>
              </a:pPr>
              <a:r>
                <a:rPr lang="ja-JP" altLang="en-US" sz="1400" spc="50" dirty="0">
                  <a:latin typeface="+mn-ea"/>
                </a:rPr>
                <a:t>いくら何でもそんな話、誰も信じないだろう、と思うかもしれませんが、海外ではその「ニセ・誤情報」を信じた人たちが、集団で携帯の基地局を襲って破壊するという事件が発生しました。</a:t>
              </a:r>
            </a:p>
            <a:p>
              <a:pPr algn="just">
                <a:lnSpc>
                  <a:spcPct val="130000"/>
                </a:lnSpc>
                <a:spcAft>
                  <a:spcPts val="1400"/>
                </a:spcAft>
              </a:pPr>
              <a:r>
                <a:rPr lang="ja-JP" altLang="en-US" sz="1400" spc="50" dirty="0">
                  <a:latin typeface="+mn-ea"/>
                </a:rPr>
                <a:t>そのような「ニセ・誤情報」によって通信インフラが破壊されるような事態が起きれば、社会全体に大きな混乱を招くことになります。</a:t>
              </a:r>
            </a:p>
            <a:p>
              <a:pPr algn="just">
                <a:lnSpc>
                  <a:spcPct val="130000"/>
                </a:lnSpc>
                <a:spcAft>
                  <a:spcPts val="1400"/>
                </a:spcAft>
              </a:pPr>
              <a:r>
                <a:rPr lang="ja-JP" altLang="en-US" sz="1400" spc="50" dirty="0">
                  <a:latin typeface="+mn-ea"/>
                </a:rPr>
                <a:t>もちろん、その行為は重大な犯罪です。 </a:t>
              </a:r>
            </a:p>
          </p:txBody>
        </p:sp>
        <p:sp>
          <p:nvSpPr>
            <p:cNvPr id="5" name="矢印: 五方向 4">
              <a:extLst>
                <a:ext uri="{FF2B5EF4-FFF2-40B4-BE49-F238E27FC236}">
                  <a16:creationId xmlns:a16="http://schemas.microsoft.com/office/drawing/2014/main" id="{B64E43A3-7C41-3BE5-46AC-49D1AC6F5029}"/>
                </a:ext>
              </a:extLst>
            </p:cNvPr>
            <p:cNvSpPr/>
            <p:nvPr/>
          </p:nvSpPr>
          <p:spPr>
            <a:xfrm>
              <a:off x="6377670" y="3976637"/>
              <a:ext cx="2379220" cy="241980"/>
            </a:xfrm>
            <a:prstGeom prst="homePlat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144000" tIns="36000" rIns="72000" bIns="36000" rtlCol="0" anchor="ctr">
              <a:spAutoFit/>
            </a:bodyPr>
            <a:lstStyle/>
            <a:p>
              <a:r>
                <a:rPr kumimoji="1" lang="ja-JP" altLang="en-US" sz="1100" dirty="0">
                  <a:latin typeface="+mj-ea"/>
                  <a:ea typeface="+mj-ea"/>
                </a:rPr>
                <a:t>クリック（次のスライドへ進む）</a:t>
              </a:r>
            </a:p>
          </p:txBody>
        </p:sp>
      </p:grpSp>
      <p:pic>
        <p:nvPicPr>
          <p:cNvPr id="169" name="図 168" descr="ダイアグラム&#10;&#10;自動的に生成された説明">
            <a:extLst>
              <a:ext uri="{FF2B5EF4-FFF2-40B4-BE49-F238E27FC236}">
                <a16:creationId xmlns:a16="http://schemas.microsoft.com/office/drawing/2014/main" id="{7E6CF35D-7E69-B761-6018-D21A356CCD6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4000" y="1599750"/>
            <a:ext cx="3456000" cy="1944000"/>
          </a:xfrm>
          <a:prstGeom prst="rect">
            <a:avLst/>
          </a:prstGeom>
        </p:spPr>
      </p:pic>
      <p:sp>
        <p:nvSpPr>
          <p:cNvPr id="4" name="フッター プレースホルダー 3">
            <a:extLst>
              <a:ext uri="{FF2B5EF4-FFF2-40B4-BE49-F238E27FC236}">
                <a16:creationId xmlns:a16="http://schemas.microsoft.com/office/drawing/2014/main" id="{E5316F8B-DBA4-E87A-2AC7-58E861A02DA6}"/>
              </a:ext>
            </a:extLst>
          </p:cNvPr>
          <p:cNvSpPr>
            <a:spLocks noGrp="1"/>
          </p:cNvSpPr>
          <p:nvPr>
            <p:ph type="ftr" sz="quarter" idx="10"/>
          </p:nvPr>
        </p:nvSpPr>
        <p:spPr/>
        <p:txBody>
          <a:bodyPr/>
          <a:lstStyle/>
          <a:p>
            <a:pPr algn="r"/>
            <a:r>
              <a:rPr lang="ja-JP" altLang="en-US"/>
              <a:t>講師用ガイドライン</a:t>
            </a:r>
            <a:endParaRPr lang="ja-JP" altLang="en-US" dirty="0"/>
          </a:p>
        </p:txBody>
      </p:sp>
    </p:spTree>
    <p:extLst>
      <p:ext uri="{BB962C8B-B14F-4D97-AF65-F5344CB8AC3E}">
        <p14:creationId xmlns:p14="http://schemas.microsoft.com/office/powerpoint/2010/main" val="11757006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76340F-4A71-F6B0-AA33-E94F93E78E1F}"/>
            </a:ext>
          </a:extLst>
        </p:cNvPr>
        <p:cNvGrpSpPr/>
        <p:nvPr/>
      </p:nvGrpSpPr>
      <p:grpSpPr>
        <a:xfrm>
          <a:off x="0" y="0"/>
          <a:ext cx="0" cy="0"/>
          <a:chOff x="0" y="0"/>
          <a:chExt cx="0" cy="0"/>
        </a:xfrm>
      </p:grpSpPr>
      <p:sp>
        <p:nvSpPr>
          <p:cNvPr id="11" name="スライド番号プレースホルダー 10">
            <a:extLst>
              <a:ext uri="{FF2B5EF4-FFF2-40B4-BE49-F238E27FC236}">
                <a16:creationId xmlns:a16="http://schemas.microsoft.com/office/drawing/2014/main" id="{897EF9FE-17CE-8304-CAD0-DF5FCC632A29}"/>
              </a:ext>
            </a:extLst>
          </p:cNvPr>
          <p:cNvSpPr>
            <a:spLocks noGrp="1"/>
          </p:cNvSpPr>
          <p:nvPr>
            <p:ph type="sldNum" sz="quarter" idx="11"/>
          </p:nvPr>
        </p:nvSpPr>
        <p:spPr>
          <a:xfrm>
            <a:off x="8838765" y="4901189"/>
            <a:ext cx="193964" cy="169277"/>
          </a:xfrm>
        </p:spPr>
        <p:txBody>
          <a:bodyPr/>
          <a:lstStyle/>
          <a:p>
            <a:fld id="{75EEF097-E23E-44DF-B033-E758A731DE21}" type="slidenum">
              <a:rPr lang="ja-JP" altLang="en-US" smtClean="0"/>
              <a:pPr/>
              <a:t>47</a:t>
            </a:fld>
            <a:endParaRPr lang="ja-JP" altLang="en-US" dirty="0"/>
          </a:p>
        </p:txBody>
      </p:sp>
      <p:sp>
        <p:nvSpPr>
          <p:cNvPr id="12" name="フリーフォーム: 図形 11">
            <a:extLst>
              <a:ext uri="{FF2B5EF4-FFF2-40B4-BE49-F238E27FC236}">
                <a16:creationId xmlns:a16="http://schemas.microsoft.com/office/drawing/2014/main" id="{494511BB-5B76-9692-F7C8-7B45872C22E5}"/>
              </a:ext>
            </a:extLst>
          </p:cNvPr>
          <p:cNvSpPr/>
          <p:nvPr/>
        </p:nvSpPr>
        <p:spPr>
          <a:xfrm>
            <a:off x="-1" y="0"/>
            <a:ext cx="861345" cy="870596"/>
          </a:xfrm>
          <a:custGeom>
            <a:avLst/>
            <a:gdLst>
              <a:gd name="connsiteX0" fmla="*/ 0 w 731331"/>
              <a:gd name="connsiteY0" fmla="*/ 0 h 739186"/>
              <a:gd name="connsiteX1" fmla="*/ 145600 w 731331"/>
              <a:gd name="connsiteY1" fmla="*/ 0 h 739186"/>
              <a:gd name="connsiteX2" fmla="*/ 336382 w 731331"/>
              <a:gd name="connsiteY2" fmla="*/ 0 h 739186"/>
              <a:gd name="connsiteX3" fmla="*/ 731331 w 731331"/>
              <a:gd name="connsiteY3" fmla="*/ 0 h 739186"/>
              <a:gd name="connsiteX4" fmla="*/ 0 w 731331"/>
              <a:gd name="connsiteY4" fmla="*/ 739186 h 739186"/>
              <a:gd name="connsiteX5" fmla="*/ 0 w 731331"/>
              <a:gd name="connsiteY5" fmla="*/ 336382 h 739186"/>
              <a:gd name="connsiteX6" fmla="*/ 0 w 731331"/>
              <a:gd name="connsiteY6" fmla="*/ 145599 h 7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331" h="739186">
                <a:moveTo>
                  <a:pt x="0" y="0"/>
                </a:moveTo>
                <a:lnTo>
                  <a:pt x="145600" y="0"/>
                </a:lnTo>
                <a:lnTo>
                  <a:pt x="336382" y="0"/>
                </a:lnTo>
                <a:lnTo>
                  <a:pt x="731331" y="0"/>
                </a:lnTo>
                <a:lnTo>
                  <a:pt x="0" y="739186"/>
                </a:lnTo>
                <a:lnTo>
                  <a:pt x="0" y="336382"/>
                </a:lnTo>
                <a:lnTo>
                  <a:pt x="0" y="145599"/>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324000" bIns="324000" rtlCol="0" anchor="ctr">
            <a:noAutofit/>
          </a:bodyPr>
          <a:lstStyle/>
          <a:p>
            <a:pPr algn="ctr"/>
            <a:r>
              <a:rPr kumimoji="1" lang="en-US" altLang="ja-JP" sz="2400" b="1" dirty="0"/>
              <a:t>40</a:t>
            </a:r>
            <a:endParaRPr kumimoji="1" lang="ja-JP" altLang="en-US" sz="2400" b="1" dirty="0"/>
          </a:p>
        </p:txBody>
      </p:sp>
      <p:grpSp>
        <p:nvGrpSpPr>
          <p:cNvPr id="2" name="グループ化 1">
            <a:extLst>
              <a:ext uri="{FF2B5EF4-FFF2-40B4-BE49-F238E27FC236}">
                <a16:creationId xmlns:a16="http://schemas.microsoft.com/office/drawing/2014/main" id="{71A74225-ED75-92EA-F190-0D84ABEDA7A9}"/>
              </a:ext>
            </a:extLst>
          </p:cNvPr>
          <p:cNvGrpSpPr/>
          <p:nvPr/>
        </p:nvGrpSpPr>
        <p:grpSpPr>
          <a:xfrm>
            <a:off x="4106587" y="868605"/>
            <a:ext cx="4650303" cy="3765363"/>
            <a:chOff x="4106587" y="453254"/>
            <a:chExt cx="4650303" cy="3765363"/>
          </a:xfrm>
        </p:grpSpPr>
        <p:sp>
          <p:nvSpPr>
            <p:cNvPr id="3" name="テキスト ボックス 2">
              <a:extLst>
                <a:ext uri="{FF2B5EF4-FFF2-40B4-BE49-F238E27FC236}">
                  <a16:creationId xmlns:a16="http://schemas.microsoft.com/office/drawing/2014/main" id="{471A5E71-A6E9-9FFB-198B-252B7E30101D}"/>
                </a:ext>
              </a:extLst>
            </p:cNvPr>
            <p:cNvSpPr txBox="1"/>
            <p:nvPr/>
          </p:nvSpPr>
          <p:spPr>
            <a:xfrm>
              <a:off x="4106587" y="453254"/>
              <a:ext cx="4650303" cy="3317768"/>
            </a:xfrm>
            <a:prstGeom prst="rect">
              <a:avLst/>
            </a:prstGeom>
            <a:noFill/>
          </p:spPr>
          <p:txBody>
            <a:bodyPr wrap="square" lIns="0" tIns="0" rIns="0" bIns="0" anchor="b">
              <a:spAutoFit/>
            </a:bodyPr>
            <a:lstStyle/>
            <a:p>
              <a:pPr>
                <a:lnSpc>
                  <a:spcPct val="130000"/>
                </a:lnSpc>
                <a:spcAft>
                  <a:spcPts val="1400"/>
                </a:spcAft>
              </a:pPr>
              <a:r>
                <a:rPr lang="ja-JP" altLang="en-US" sz="1400" spc="50" dirty="0">
                  <a:latin typeface="+mn-ea"/>
                </a:rPr>
                <a:t>皆さんもよく耳にする「ステマ」という言葉。</a:t>
              </a:r>
            </a:p>
            <a:p>
              <a:pPr>
                <a:lnSpc>
                  <a:spcPct val="130000"/>
                </a:lnSpc>
                <a:spcAft>
                  <a:spcPts val="1400"/>
                </a:spcAft>
              </a:pPr>
              <a:r>
                <a:rPr lang="ja-JP" altLang="en-US" sz="1400" spc="50" dirty="0">
                  <a:latin typeface="+mn-ea"/>
                </a:rPr>
                <a:t>正しくは「ステルスマーケティング」と呼ばれるもので、例えば</a:t>
              </a:r>
              <a:br>
                <a:rPr lang="en-US" altLang="ja-JP" sz="1400" spc="50" dirty="0">
                  <a:latin typeface="+mn-ea"/>
                </a:rPr>
              </a:br>
              <a:r>
                <a:rPr lang="ja-JP" altLang="en-US" sz="1400" spc="50" dirty="0">
                  <a:latin typeface="+mn-ea"/>
                </a:rPr>
                <a:t>「タレントにこっそり商品を宣伝させる」</a:t>
              </a:r>
              <a:br>
                <a:rPr lang="ja-JP" altLang="en-US" sz="1400" spc="50" dirty="0">
                  <a:latin typeface="+mn-ea"/>
                </a:rPr>
              </a:br>
              <a:r>
                <a:rPr lang="ja-JP" altLang="en-US" sz="1400" spc="50" dirty="0">
                  <a:latin typeface="+mn-ea"/>
                </a:rPr>
                <a:t>「企業が個人のふりをしてクチコミを投稿する」</a:t>
              </a:r>
              <a:br>
                <a:rPr lang="en-US" altLang="ja-JP" sz="1400" spc="50" dirty="0">
                  <a:latin typeface="+mn-ea"/>
                </a:rPr>
              </a:br>
              <a:r>
                <a:rPr lang="ja-JP" altLang="en-US" sz="1400" spc="50" dirty="0">
                  <a:latin typeface="+mn-ea"/>
                </a:rPr>
                <a:t>こういった販売方法がステマに当たります。</a:t>
              </a:r>
            </a:p>
            <a:p>
              <a:pPr>
                <a:lnSpc>
                  <a:spcPct val="130000"/>
                </a:lnSpc>
                <a:spcAft>
                  <a:spcPts val="1400"/>
                </a:spcAft>
              </a:pPr>
              <a:r>
                <a:rPr lang="ja-JP" altLang="en-US" sz="1400" spc="50" dirty="0">
                  <a:latin typeface="+mn-ea"/>
                </a:rPr>
                <a:t>日本でも</a:t>
              </a:r>
              <a:r>
                <a:rPr lang="en-US" altLang="ja-JP" sz="1400" spc="50" dirty="0">
                  <a:latin typeface="+mn-ea"/>
                </a:rPr>
                <a:t>2023</a:t>
              </a:r>
              <a:r>
                <a:rPr lang="ja-JP" altLang="en-US" sz="1400" spc="50" dirty="0">
                  <a:latin typeface="+mn-ea"/>
                </a:rPr>
                <a:t>年からステマが規制対象となりました。</a:t>
              </a:r>
            </a:p>
            <a:p>
              <a:pPr>
                <a:lnSpc>
                  <a:spcPct val="130000"/>
                </a:lnSpc>
                <a:spcAft>
                  <a:spcPts val="1400"/>
                </a:spcAft>
              </a:pPr>
              <a:r>
                <a:rPr lang="ja-JP" altLang="en-US" sz="1400" spc="50" dirty="0">
                  <a:latin typeface="+mn-ea"/>
                </a:rPr>
                <a:t>ステマは消費者の判断を誤らせるだけでなく、それが横行すれば誰もが疑心暗鬼となり、消費が冷え込むという指摘もあります。</a:t>
              </a:r>
            </a:p>
          </p:txBody>
        </p:sp>
        <p:sp>
          <p:nvSpPr>
            <p:cNvPr id="5" name="矢印: 五方向 4">
              <a:extLst>
                <a:ext uri="{FF2B5EF4-FFF2-40B4-BE49-F238E27FC236}">
                  <a16:creationId xmlns:a16="http://schemas.microsoft.com/office/drawing/2014/main" id="{E3723753-B64F-CF6F-8FCC-3A020E04EBA7}"/>
                </a:ext>
              </a:extLst>
            </p:cNvPr>
            <p:cNvSpPr/>
            <p:nvPr/>
          </p:nvSpPr>
          <p:spPr>
            <a:xfrm>
              <a:off x="6377670" y="3976637"/>
              <a:ext cx="2379220" cy="241980"/>
            </a:xfrm>
            <a:prstGeom prst="homePlat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144000" tIns="36000" rIns="72000" bIns="36000" rtlCol="0" anchor="ctr">
              <a:spAutoFit/>
            </a:bodyPr>
            <a:lstStyle/>
            <a:p>
              <a:r>
                <a:rPr kumimoji="1" lang="ja-JP" altLang="en-US" sz="1100" dirty="0">
                  <a:latin typeface="+mj-ea"/>
                  <a:ea typeface="+mj-ea"/>
                </a:rPr>
                <a:t>クリック（次のスライドへ進む）</a:t>
              </a:r>
            </a:p>
          </p:txBody>
        </p:sp>
      </p:grpSp>
      <p:pic>
        <p:nvPicPr>
          <p:cNvPr id="170" name="図 169" descr="テキスト&#10;&#10;自動的に生成された説明">
            <a:extLst>
              <a:ext uri="{FF2B5EF4-FFF2-40B4-BE49-F238E27FC236}">
                <a16:creationId xmlns:a16="http://schemas.microsoft.com/office/drawing/2014/main" id="{A5D5CAB5-12DC-F287-E9A0-712495B845F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4000" y="1599750"/>
            <a:ext cx="3456000" cy="1944000"/>
          </a:xfrm>
          <a:prstGeom prst="rect">
            <a:avLst/>
          </a:prstGeom>
        </p:spPr>
      </p:pic>
      <p:sp>
        <p:nvSpPr>
          <p:cNvPr id="4" name="フッター プレースホルダー 3">
            <a:extLst>
              <a:ext uri="{FF2B5EF4-FFF2-40B4-BE49-F238E27FC236}">
                <a16:creationId xmlns:a16="http://schemas.microsoft.com/office/drawing/2014/main" id="{802F0E21-F870-B57B-9068-3A79BB36E54D}"/>
              </a:ext>
            </a:extLst>
          </p:cNvPr>
          <p:cNvSpPr>
            <a:spLocks noGrp="1"/>
          </p:cNvSpPr>
          <p:nvPr>
            <p:ph type="ftr" sz="quarter" idx="10"/>
          </p:nvPr>
        </p:nvSpPr>
        <p:spPr/>
        <p:txBody>
          <a:bodyPr/>
          <a:lstStyle/>
          <a:p>
            <a:pPr algn="r"/>
            <a:r>
              <a:rPr lang="ja-JP" altLang="en-US"/>
              <a:t>講師用ガイドライン</a:t>
            </a:r>
            <a:endParaRPr lang="ja-JP" altLang="en-US" dirty="0"/>
          </a:p>
        </p:txBody>
      </p:sp>
    </p:spTree>
    <p:extLst>
      <p:ext uri="{BB962C8B-B14F-4D97-AF65-F5344CB8AC3E}">
        <p14:creationId xmlns:p14="http://schemas.microsoft.com/office/powerpoint/2010/main" val="37333876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A0A0BD-3182-176F-EDF3-C5CADEEEAE22}"/>
            </a:ext>
          </a:extLst>
        </p:cNvPr>
        <p:cNvGrpSpPr/>
        <p:nvPr/>
      </p:nvGrpSpPr>
      <p:grpSpPr>
        <a:xfrm>
          <a:off x="0" y="0"/>
          <a:ext cx="0" cy="0"/>
          <a:chOff x="0" y="0"/>
          <a:chExt cx="0" cy="0"/>
        </a:xfrm>
      </p:grpSpPr>
      <p:sp>
        <p:nvSpPr>
          <p:cNvPr id="11" name="スライド番号プレースホルダー 10">
            <a:extLst>
              <a:ext uri="{FF2B5EF4-FFF2-40B4-BE49-F238E27FC236}">
                <a16:creationId xmlns:a16="http://schemas.microsoft.com/office/drawing/2014/main" id="{FF2D31B4-C0A3-1113-AC54-C376CD3BE6AF}"/>
              </a:ext>
            </a:extLst>
          </p:cNvPr>
          <p:cNvSpPr>
            <a:spLocks noGrp="1"/>
          </p:cNvSpPr>
          <p:nvPr>
            <p:ph type="sldNum" sz="quarter" idx="11"/>
          </p:nvPr>
        </p:nvSpPr>
        <p:spPr>
          <a:xfrm>
            <a:off x="8838765" y="4901189"/>
            <a:ext cx="193964" cy="169277"/>
          </a:xfrm>
        </p:spPr>
        <p:txBody>
          <a:bodyPr/>
          <a:lstStyle/>
          <a:p>
            <a:fld id="{75EEF097-E23E-44DF-B033-E758A731DE21}" type="slidenum">
              <a:rPr lang="ja-JP" altLang="en-US" smtClean="0"/>
              <a:pPr/>
              <a:t>48</a:t>
            </a:fld>
            <a:endParaRPr lang="ja-JP" altLang="en-US" dirty="0"/>
          </a:p>
        </p:txBody>
      </p:sp>
      <p:sp>
        <p:nvSpPr>
          <p:cNvPr id="12" name="フリーフォーム: 図形 11">
            <a:extLst>
              <a:ext uri="{FF2B5EF4-FFF2-40B4-BE49-F238E27FC236}">
                <a16:creationId xmlns:a16="http://schemas.microsoft.com/office/drawing/2014/main" id="{E6094D6E-1E1B-3B84-9087-7C903DF99104}"/>
              </a:ext>
            </a:extLst>
          </p:cNvPr>
          <p:cNvSpPr/>
          <p:nvPr/>
        </p:nvSpPr>
        <p:spPr>
          <a:xfrm>
            <a:off x="-1" y="0"/>
            <a:ext cx="861345" cy="870596"/>
          </a:xfrm>
          <a:custGeom>
            <a:avLst/>
            <a:gdLst>
              <a:gd name="connsiteX0" fmla="*/ 0 w 731331"/>
              <a:gd name="connsiteY0" fmla="*/ 0 h 739186"/>
              <a:gd name="connsiteX1" fmla="*/ 145600 w 731331"/>
              <a:gd name="connsiteY1" fmla="*/ 0 h 739186"/>
              <a:gd name="connsiteX2" fmla="*/ 336382 w 731331"/>
              <a:gd name="connsiteY2" fmla="*/ 0 h 739186"/>
              <a:gd name="connsiteX3" fmla="*/ 731331 w 731331"/>
              <a:gd name="connsiteY3" fmla="*/ 0 h 739186"/>
              <a:gd name="connsiteX4" fmla="*/ 0 w 731331"/>
              <a:gd name="connsiteY4" fmla="*/ 739186 h 739186"/>
              <a:gd name="connsiteX5" fmla="*/ 0 w 731331"/>
              <a:gd name="connsiteY5" fmla="*/ 336382 h 739186"/>
              <a:gd name="connsiteX6" fmla="*/ 0 w 731331"/>
              <a:gd name="connsiteY6" fmla="*/ 145599 h 7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331" h="739186">
                <a:moveTo>
                  <a:pt x="0" y="0"/>
                </a:moveTo>
                <a:lnTo>
                  <a:pt x="145600" y="0"/>
                </a:lnTo>
                <a:lnTo>
                  <a:pt x="336382" y="0"/>
                </a:lnTo>
                <a:lnTo>
                  <a:pt x="731331" y="0"/>
                </a:lnTo>
                <a:lnTo>
                  <a:pt x="0" y="739186"/>
                </a:lnTo>
                <a:lnTo>
                  <a:pt x="0" y="336382"/>
                </a:lnTo>
                <a:lnTo>
                  <a:pt x="0" y="145599"/>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324000" bIns="324000" rtlCol="0" anchor="ctr">
            <a:noAutofit/>
          </a:bodyPr>
          <a:lstStyle/>
          <a:p>
            <a:pPr algn="ctr"/>
            <a:r>
              <a:rPr kumimoji="1" lang="en-US" altLang="ja-JP" sz="2400" b="1" dirty="0"/>
              <a:t>41</a:t>
            </a:r>
            <a:endParaRPr kumimoji="1" lang="ja-JP" altLang="en-US" sz="2400" b="1" dirty="0"/>
          </a:p>
        </p:txBody>
      </p:sp>
      <p:grpSp>
        <p:nvGrpSpPr>
          <p:cNvPr id="2" name="グループ化 1">
            <a:extLst>
              <a:ext uri="{FF2B5EF4-FFF2-40B4-BE49-F238E27FC236}">
                <a16:creationId xmlns:a16="http://schemas.microsoft.com/office/drawing/2014/main" id="{25BE95A1-F6E1-48B9-53BD-C7C3458D6881}"/>
              </a:ext>
            </a:extLst>
          </p:cNvPr>
          <p:cNvGrpSpPr/>
          <p:nvPr/>
        </p:nvGrpSpPr>
        <p:grpSpPr>
          <a:xfrm>
            <a:off x="4106587" y="459262"/>
            <a:ext cx="4650303" cy="4224976"/>
            <a:chOff x="4106587" y="-6359"/>
            <a:chExt cx="4650303" cy="4224976"/>
          </a:xfrm>
        </p:grpSpPr>
        <p:sp>
          <p:nvSpPr>
            <p:cNvPr id="3" name="テキスト ボックス 2">
              <a:extLst>
                <a:ext uri="{FF2B5EF4-FFF2-40B4-BE49-F238E27FC236}">
                  <a16:creationId xmlns:a16="http://schemas.microsoft.com/office/drawing/2014/main" id="{EA72B5C9-A787-7A22-E741-012AFAB76F9F}"/>
                </a:ext>
              </a:extLst>
            </p:cNvPr>
            <p:cNvSpPr txBox="1"/>
            <p:nvPr/>
          </p:nvSpPr>
          <p:spPr>
            <a:xfrm>
              <a:off x="4106587" y="-6359"/>
              <a:ext cx="4650303" cy="3777381"/>
            </a:xfrm>
            <a:prstGeom prst="rect">
              <a:avLst/>
            </a:prstGeom>
            <a:noFill/>
          </p:spPr>
          <p:txBody>
            <a:bodyPr wrap="square" lIns="0" tIns="0" rIns="0" bIns="0" anchor="b">
              <a:spAutoFit/>
            </a:bodyPr>
            <a:lstStyle/>
            <a:p>
              <a:pPr algn="just">
                <a:lnSpc>
                  <a:spcPct val="130000"/>
                </a:lnSpc>
                <a:spcAft>
                  <a:spcPts val="1400"/>
                </a:spcAft>
              </a:pPr>
              <a:r>
                <a:rPr lang="ja-JP" altLang="en-US" sz="1400" spc="50" dirty="0">
                  <a:latin typeface="+mn-ea"/>
                </a:rPr>
                <a:t>過去に、あおり運転に関する事件で、無関係の人物を「加害者の関係者だ」とするニセ・誤情報が拡散されたことがありました。</a:t>
              </a:r>
            </a:p>
            <a:p>
              <a:pPr algn="just">
                <a:lnSpc>
                  <a:spcPct val="130000"/>
                </a:lnSpc>
                <a:spcAft>
                  <a:spcPts val="1400"/>
                </a:spcAft>
              </a:pPr>
              <a:r>
                <a:rPr lang="ja-JP" altLang="en-US" sz="1400" spc="50" dirty="0">
                  <a:latin typeface="+mn-ea"/>
                </a:rPr>
                <a:t>その情報はあっという間に拡散し、その人物のもとには膨大な嫌がらせや誹謗中傷のコメントが届きました。</a:t>
              </a:r>
            </a:p>
            <a:p>
              <a:pPr algn="just">
                <a:lnSpc>
                  <a:spcPct val="130000"/>
                </a:lnSpc>
                <a:spcAft>
                  <a:spcPts val="1400"/>
                </a:spcAft>
              </a:pPr>
              <a:r>
                <a:rPr lang="ja-JP" altLang="en-US" sz="1400" spc="50" dirty="0">
                  <a:latin typeface="+mn-ea"/>
                </a:rPr>
                <a:t>その人物は投稿者や拡散者の特定を進め、裁判を通じて損害賠償を命ずる判決が下されています。</a:t>
              </a:r>
            </a:p>
            <a:p>
              <a:pPr algn="just">
                <a:lnSpc>
                  <a:spcPct val="130000"/>
                </a:lnSpc>
                <a:spcAft>
                  <a:spcPts val="1400"/>
                </a:spcAft>
              </a:pPr>
              <a:r>
                <a:rPr lang="ja-JP" altLang="en-US" sz="1400" spc="50" dirty="0">
                  <a:latin typeface="+mn-ea"/>
                </a:rPr>
                <a:t>裁判で注目されたのが、拡散にも一定の責任が伴うという判断です。</a:t>
              </a:r>
            </a:p>
            <a:p>
              <a:pPr algn="just">
                <a:lnSpc>
                  <a:spcPct val="130000"/>
                </a:lnSpc>
                <a:spcAft>
                  <a:spcPts val="1400"/>
                </a:spcAft>
              </a:pPr>
              <a:r>
                <a:rPr lang="ja-JP" altLang="en-US" sz="1400" spc="50" dirty="0">
                  <a:latin typeface="+mn-ea"/>
                </a:rPr>
                <a:t>あくまで判例の一つですが、拡散も情報発信ですから、その責任を意識することは重要です。</a:t>
              </a:r>
            </a:p>
          </p:txBody>
        </p:sp>
        <p:sp>
          <p:nvSpPr>
            <p:cNvPr id="5" name="矢印: 五方向 4">
              <a:extLst>
                <a:ext uri="{FF2B5EF4-FFF2-40B4-BE49-F238E27FC236}">
                  <a16:creationId xmlns:a16="http://schemas.microsoft.com/office/drawing/2014/main" id="{D57E9713-BC3F-E1DB-E978-D99D10322D2B}"/>
                </a:ext>
              </a:extLst>
            </p:cNvPr>
            <p:cNvSpPr/>
            <p:nvPr/>
          </p:nvSpPr>
          <p:spPr>
            <a:xfrm>
              <a:off x="6377670" y="3976637"/>
              <a:ext cx="2379220" cy="241980"/>
            </a:xfrm>
            <a:prstGeom prst="homePlat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144000" tIns="36000" rIns="72000" bIns="36000" rtlCol="0" anchor="ctr">
              <a:spAutoFit/>
            </a:bodyPr>
            <a:lstStyle/>
            <a:p>
              <a:r>
                <a:rPr kumimoji="1" lang="ja-JP" altLang="en-US" sz="1100" dirty="0">
                  <a:latin typeface="+mj-ea"/>
                  <a:ea typeface="+mj-ea"/>
                </a:rPr>
                <a:t>クリック（次のスライドへ進む）</a:t>
              </a:r>
            </a:p>
          </p:txBody>
        </p:sp>
      </p:grpSp>
      <p:sp>
        <p:nvSpPr>
          <p:cNvPr id="4" name="フッター プレースホルダー 3">
            <a:extLst>
              <a:ext uri="{FF2B5EF4-FFF2-40B4-BE49-F238E27FC236}">
                <a16:creationId xmlns:a16="http://schemas.microsoft.com/office/drawing/2014/main" id="{157DE651-6DC2-54F3-5F9E-10C4440E42C7}"/>
              </a:ext>
            </a:extLst>
          </p:cNvPr>
          <p:cNvSpPr>
            <a:spLocks noGrp="1"/>
          </p:cNvSpPr>
          <p:nvPr>
            <p:ph type="ftr" sz="quarter" idx="10"/>
          </p:nvPr>
        </p:nvSpPr>
        <p:spPr/>
        <p:txBody>
          <a:bodyPr/>
          <a:lstStyle/>
          <a:p>
            <a:pPr algn="r"/>
            <a:r>
              <a:rPr lang="ja-JP" altLang="en-US"/>
              <a:t>講師用ガイドライン</a:t>
            </a:r>
            <a:endParaRPr lang="ja-JP" altLang="en-US" dirty="0"/>
          </a:p>
        </p:txBody>
      </p:sp>
      <p:pic>
        <p:nvPicPr>
          <p:cNvPr id="8" name="図 7" descr="テキスト&#10;&#10;自動的に生成された説明">
            <a:extLst>
              <a:ext uri="{FF2B5EF4-FFF2-40B4-BE49-F238E27FC236}">
                <a16:creationId xmlns:a16="http://schemas.microsoft.com/office/drawing/2014/main" id="{ED39D78B-2997-E5A7-FC71-4034F389D0D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3998" y="1599750"/>
            <a:ext cx="3456001" cy="1944001"/>
          </a:xfrm>
          <a:prstGeom prst="rect">
            <a:avLst/>
          </a:prstGeom>
        </p:spPr>
      </p:pic>
    </p:spTree>
    <p:extLst>
      <p:ext uri="{BB962C8B-B14F-4D97-AF65-F5344CB8AC3E}">
        <p14:creationId xmlns:p14="http://schemas.microsoft.com/office/powerpoint/2010/main" val="25169882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D5A7D1-7754-F49E-081F-6193966AF5BB}"/>
            </a:ext>
          </a:extLst>
        </p:cNvPr>
        <p:cNvGrpSpPr/>
        <p:nvPr/>
      </p:nvGrpSpPr>
      <p:grpSpPr>
        <a:xfrm>
          <a:off x="0" y="0"/>
          <a:ext cx="0" cy="0"/>
          <a:chOff x="0" y="0"/>
          <a:chExt cx="0" cy="0"/>
        </a:xfrm>
      </p:grpSpPr>
      <p:sp>
        <p:nvSpPr>
          <p:cNvPr id="11" name="スライド番号プレースホルダー 10">
            <a:extLst>
              <a:ext uri="{FF2B5EF4-FFF2-40B4-BE49-F238E27FC236}">
                <a16:creationId xmlns:a16="http://schemas.microsoft.com/office/drawing/2014/main" id="{EB2151D7-B611-58E0-AF3E-D0B7E0CD86A6}"/>
              </a:ext>
            </a:extLst>
          </p:cNvPr>
          <p:cNvSpPr>
            <a:spLocks noGrp="1"/>
          </p:cNvSpPr>
          <p:nvPr>
            <p:ph type="sldNum" sz="quarter" idx="11"/>
          </p:nvPr>
        </p:nvSpPr>
        <p:spPr>
          <a:xfrm>
            <a:off x="8838765" y="4901189"/>
            <a:ext cx="193964" cy="169277"/>
          </a:xfrm>
        </p:spPr>
        <p:txBody>
          <a:bodyPr/>
          <a:lstStyle/>
          <a:p>
            <a:fld id="{75EEF097-E23E-44DF-B033-E758A731DE21}" type="slidenum">
              <a:rPr lang="ja-JP" altLang="en-US" smtClean="0"/>
              <a:pPr/>
              <a:t>4</a:t>
            </a:fld>
            <a:endParaRPr lang="ja-JP" altLang="en-US" dirty="0"/>
          </a:p>
        </p:txBody>
      </p:sp>
      <p:sp>
        <p:nvSpPr>
          <p:cNvPr id="12" name="フリーフォーム: 図形 11">
            <a:extLst>
              <a:ext uri="{FF2B5EF4-FFF2-40B4-BE49-F238E27FC236}">
                <a16:creationId xmlns:a16="http://schemas.microsoft.com/office/drawing/2014/main" id="{53134678-1A8D-87E5-132A-25409C07EFD9}"/>
              </a:ext>
            </a:extLst>
          </p:cNvPr>
          <p:cNvSpPr/>
          <p:nvPr/>
        </p:nvSpPr>
        <p:spPr>
          <a:xfrm>
            <a:off x="-1" y="0"/>
            <a:ext cx="861345" cy="870596"/>
          </a:xfrm>
          <a:custGeom>
            <a:avLst/>
            <a:gdLst>
              <a:gd name="connsiteX0" fmla="*/ 0 w 731331"/>
              <a:gd name="connsiteY0" fmla="*/ 0 h 739186"/>
              <a:gd name="connsiteX1" fmla="*/ 145600 w 731331"/>
              <a:gd name="connsiteY1" fmla="*/ 0 h 739186"/>
              <a:gd name="connsiteX2" fmla="*/ 336382 w 731331"/>
              <a:gd name="connsiteY2" fmla="*/ 0 h 739186"/>
              <a:gd name="connsiteX3" fmla="*/ 731331 w 731331"/>
              <a:gd name="connsiteY3" fmla="*/ 0 h 739186"/>
              <a:gd name="connsiteX4" fmla="*/ 0 w 731331"/>
              <a:gd name="connsiteY4" fmla="*/ 739186 h 739186"/>
              <a:gd name="connsiteX5" fmla="*/ 0 w 731331"/>
              <a:gd name="connsiteY5" fmla="*/ 336382 h 739186"/>
              <a:gd name="connsiteX6" fmla="*/ 0 w 731331"/>
              <a:gd name="connsiteY6" fmla="*/ 145599 h 7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331" h="739186">
                <a:moveTo>
                  <a:pt x="0" y="0"/>
                </a:moveTo>
                <a:lnTo>
                  <a:pt x="145600" y="0"/>
                </a:lnTo>
                <a:lnTo>
                  <a:pt x="336382" y="0"/>
                </a:lnTo>
                <a:lnTo>
                  <a:pt x="731331" y="0"/>
                </a:lnTo>
                <a:lnTo>
                  <a:pt x="0" y="739186"/>
                </a:lnTo>
                <a:lnTo>
                  <a:pt x="0" y="336382"/>
                </a:lnTo>
                <a:lnTo>
                  <a:pt x="0" y="145599"/>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324000" bIns="324000" rtlCol="0" anchor="ctr">
            <a:noAutofit/>
          </a:bodyPr>
          <a:lstStyle/>
          <a:p>
            <a:pPr algn="ctr"/>
            <a:r>
              <a:rPr kumimoji="1" lang="en-US" altLang="ja-JP" sz="2400" b="1" dirty="0"/>
              <a:t>3</a:t>
            </a:r>
            <a:endParaRPr kumimoji="1" lang="ja-JP" altLang="en-US" sz="2400" b="1" dirty="0"/>
          </a:p>
        </p:txBody>
      </p:sp>
      <p:sp>
        <p:nvSpPr>
          <p:cNvPr id="3" name="テキスト ボックス 2">
            <a:extLst>
              <a:ext uri="{FF2B5EF4-FFF2-40B4-BE49-F238E27FC236}">
                <a16:creationId xmlns:a16="http://schemas.microsoft.com/office/drawing/2014/main" id="{1CAD945F-9285-C7F5-E6E7-5F3C73ABD86E}"/>
              </a:ext>
            </a:extLst>
          </p:cNvPr>
          <p:cNvSpPr txBox="1"/>
          <p:nvPr/>
        </p:nvSpPr>
        <p:spPr>
          <a:xfrm>
            <a:off x="4106587" y="1282711"/>
            <a:ext cx="4650303" cy="2578078"/>
          </a:xfrm>
          <a:prstGeom prst="rect">
            <a:avLst/>
          </a:prstGeom>
          <a:noFill/>
        </p:spPr>
        <p:txBody>
          <a:bodyPr wrap="square" lIns="0" tIns="0" rIns="0" bIns="0" anchor="b">
            <a:spAutoFit/>
          </a:bodyPr>
          <a:lstStyle/>
          <a:p>
            <a:pPr algn="just">
              <a:lnSpc>
                <a:spcPct val="130000"/>
              </a:lnSpc>
              <a:spcAft>
                <a:spcPts val="1400"/>
              </a:spcAft>
            </a:pPr>
            <a:r>
              <a:rPr lang="ja-JP" altLang="en-US" sz="1400" spc="50" dirty="0">
                <a:latin typeface="+mn-ea"/>
              </a:rPr>
              <a:t>この講演では</a:t>
            </a:r>
            <a:r>
              <a:rPr lang="ja-JP" altLang="en-US" sz="1400" spc="50" dirty="0">
                <a:latin typeface="+mj-ea"/>
                <a:ea typeface="+mj-ea"/>
              </a:rPr>
              <a:t>「フェイクニュース」という単語を使いません。</a:t>
            </a:r>
          </a:p>
          <a:p>
            <a:pPr algn="just">
              <a:lnSpc>
                <a:spcPct val="130000"/>
              </a:lnSpc>
              <a:spcAft>
                <a:spcPts val="1400"/>
              </a:spcAft>
            </a:pPr>
            <a:r>
              <a:rPr lang="ja-JP" altLang="en-US" sz="1400" spc="50" dirty="0">
                <a:latin typeface="+mn-ea"/>
              </a:rPr>
              <a:t>このページ以降、一切出てきません。</a:t>
            </a:r>
          </a:p>
          <a:p>
            <a:pPr algn="just">
              <a:lnSpc>
                <a:spcPct val="130000"/>
              </a:lnSpc>
              <a:spcAft>
                <a:spcPts val="1400"/>
              </a:spcAft>
            </a:pPr>
            <a:r>
              <a:rPr lang="ja-JP" altLang="en-US" sz="1400" spc="50" dirty="0">
                <a:latin typeface="+mn-ea"/>
              </a:rPr>
              <a:t>「フェイクニュース」という単語は、一般的に間違いやウソの情報を指す意味で使われますが、「フェイクニュース」という単語自体、その言葉が生まれ、使われ始めてからまだ日が浅く、言葉の意味や使い方がしっかりと定まっていないのです。</a:t>
            </a:r>
          </a:p>
        </p:txBody>
      </p:sp>
      <p:pic>
        <p:nvPicPr>
          <p:cNvPr id="15" name="図 14" descr="グラフィカル ユーザー インターフェイス, テキスト, アプリケーション&#10;&#10;自動的に生成された説明">
            <a:extLst>
              <a:ext uri="{FF2B5EF4-FFF2-40B4-BE49-F238E27FC236}">
                <a16:creationId xmlns:a16="http://schemas.microsoft.com/office/drawing/2014/main" id="{B42EB24C-93B8-9497-6C6D-0870D5B07E3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4288" y="1603548"/>
            <a:ext cx="3455424" cy="1943676"/>
          </a:xfrm>
          <a:prstGeom prst="rect">
            <a:avLst/>
          </a:prstGeom>
          <a:ln>
            <a:solidFill>
              <a:schemeClr val="bg1"/>
            </a:solidFill>
          </a:ln>
        </p:spPr>
      </p:pic>
      <p:sp>
        <p:nvSpPr>
          <p:cNvPr id="2" name="フッター プレースホルダー 1">
            <a:extLst>
              <a:ext uri="{FF2B5EF4-FFF2-40B4-BE49-F238E27FC236}">
                <a16:creationId xmlns:a16="http://schemas.microsoft.com/office/drawing/2014/main" id="{8F5BAA00-13E0-F342-41B3-7C03CEF0395F}"/>
              </a:ext>
            </a:extLst>
          </p:cNvPr>
          <p:cNvSpPr>
            <a:spLocks noGrp="1"/>
          </p:cNvSpPr>
          <p:nvPr>
            <p:ph type="ftr" sz="quarter" idx="10"/>
          </p:nvPr>
        </p:nvSpPr>
        <p:spPr/>
        <p:txBody>
          <a:bodyPr/>
          <a:lstStyle/>
          <a:p>
            <a:pPr algn="r"/>
            <a:r>
              <a:rPr lang="ja-JP" altLang="en-US"/>
              <a:t>講師用ガイドライン</a:t>
            </a:r>
            <a:endParaRPr lang="ja-JP" altLang="en-US" dirty="0"/>
          </a:p>
        </p:txBody>
      </p:sp>
    </p:spTree>
    <p:extLst>
      <p:ext uri="{BB962C8B-B14F-4D97-AF65-F5344CB8AC3E}">
        <p14:creationId xmlns:p14="http://schemas.microsoft.com/office/powerpoint/2010/main" val="6690436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BC7C4-6388-0471-E42A-45A95C6C1BC7}"/>
            </a:ext>
          </a:extLst>
        </p:cNvPr>
        <p:cNvGrpSpPr/>
        <p:nvPr/>
      </p:nvGrpSpPr>
      <p:grpSpPr>
        <a:xfrm>
          <a:off x="0" y="0"/>
          <a:ext cx="0" cy="0"/>
          <a:chOff x="0" y="0"/>
          <a:chExt cx="0" cy="0"/>
        </a:xfrm>
      </p:grpSpPr>
      <p:sp>
        <p:nvSpPr>
          <p:cNvPr id="11" name="スライド番号プレースホルダー 10">
            <a:extLst>
              <a:ext uri="{FF2B5EF4-FFF2-40B4-BE49-F238E27FC236}">
                <a16:creationId xmlns:a16="http://schemas.microsoft.com/office/drawing/2014/main" id="{E3B87D61-807A-3784-D114-FAA3EF4A017A}"/>
              </a:ext>
            </a:extLst>
          </p:cNvPr>
          <p:cNvSpPr>
            <a:spLocks noGrp="1"/>
          </p:cNvSpPr>
          <p:nvPr>
            <p:ph type="sldNum" sz="quarter" idx="11"/>
          </p:nvPr>
        </p:nvSpPr>
        <p:spPr>
          <a:xfrm>
            <a:off x="8838765" y="4901189"/>
            <a:ext cx="193964" cy="169277"/>
          </a:xfrm>
        </p:spPr>
        <p:txBody>
          <a:bodyPr/>
          <a:lstStyle/>
          <a:p>
            <a:fld id="{75EEF097-E23E-44DF-B033-E758A731DE21}" type="slidenum">
              <a:rPr lang="ja-JP" altLang="en-US" smtClean="0"/>
              <a:pPr/>
              <a:t>49</a:t>
            </a:fld>
            <a:endParaRPr lang="ja-JP" altLang="en-US" dirty="0"/>
          </a:p>
        </p:txBody>
      </p:sp>
      <p:sp>
        <p:nvSpPr>
          <p:cNvPr id="12" name="フリーフォーム: 図形 11">
            <a:extLst>
              <a:ext uri="{FF2B5EF4-FFF2-40B4-BE49-F238E27FC236}">
                <a16:creationId xmlns:a16="http://schemas.microsoft.com/office/drawing/2014/main" id="{0138868E-EA65-2F4E-8A31-DBC6B7E452CF}"/>
              </a:ext>
            </a:extLst>
          </p:cNvPr>
          <p:cNvSpPr/>
          <p:nvPr/>
        </p:nvSpPr>
        <p:spPr>
          <a:xfrm>
            <a:off x="-1" y="0"/>
            <a:ext cx="861345" cy="870596"/>
          </a:xfrm>
          <a:custGeom>
            <a:avLst/>
            <a:gdLst>
              <a:gd name="connsiteX0" fmla="*/ 0 w 731331"/>
              <a:gd name="connsiteY0" fmla="*/ 0 h 739186"/>
              <a:gd name="connsiteX1" fmla="*/ 145600 w 731331"/>
              <a:gd name="connsiteY1" fmla="*/ 0 h 739186"/>
              <a:gd name="connsiteX2" fmla="*/ 336382 w 731331"/>
              <a:gd name="connsiteY2" fmla="*/ 0 h 739186"/>
              <a:gd name="connsiteX3" fmla="*/ 731331 w 731331"/>
              <a:gd name="connsiteY3" fmla="*/ 0 h 739186"/>
              <a:gd name="connsiteX4" fmla="*/ 0 w 731331"/>
              <a:gd name="connsiteY4" fmla="*/ 739186 h 739186"/>
              <a:gd name="connsiteX5" fmla="*/ 0 w 731331"/>
              <a:gd name="connsiteY5" fmla="*/ 336382 h 739186"/>
              <a:gd name="connsiteX6" fmla="*/ 0 w 731331"/>
              <a:gd name="connsiteY6" fmla="*/ 145599 h 7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331" h="739186">
                <a:moveTo>
                  <a:pt x="0" y="0"/>
                </a:moveTo>
                <a:lnTo>
                  <a:pt x="145600" y="0"/>
                </a:lnTo>
                <a:lnTo>
                  <a:pt x="336382" y="0"/>
                </a:lnTo>
                <a:lnTo>
                  <a:pt x="731331" y="0"/>
                </a:lnTo>
                <a:lnTo>
                  <a:pt x="0" y="739186"/>
                </a:lnTo>
                <a:lnTo>
                  <a:pt x="0" y="336382"/>
                </a:lnTo>
                <a:lnTo>
                  <a:pt x="0" y="145599"/>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324000" bIns="324000" rtlCol="0" anchor="ctr">
            <a:noAutofit/>
          </a:bodyPr>
          <a:lstStyle/>
          <a:p>
            <a:pPr algn="ctr"/>
            <a:r>
              <a:rPr kumimoji="1" lang="en-US" altLang="ja-JP" sz="2400" b="1" dirty="0"/>
              <a:t>42</a:t>
            </a:r>
            <a:endParaRPr kumimoji="1" lang="ja-JP" altLang="en-US" sz="2400" b="1" dirty="0"/>
          </a:p>
        </p:txBody>
      </p:sp>
      <p:grpSp>
        <p:nvGrpSpPr>
          <p:cNvPr id="2" name="グループ化 1">
            <a:extLst>
              <a:ext uri="{FF2B5EF4-FFF2-40B4-BE49-F238E27FC236}">
                <a16:creationId xmlns:a16="http://schemas.microsoft.com/office/drawing/2014/main" id="{27FAFA2E-C8C8-0BCF-C2AC-C30A5157A679}"/>
              </a:ext>
            </a:extLst>
          </p:cNvPr>
          <p:cNvGrpSpPr/>
          <p:nvPr/>
        </p:nvGrpSpPr>
        <p:grpSpPr>
          <a:xfrm>
            <a:off x="4106587" y="408992"/>
            <a:ext cx="4650303" cy="4325516"/>
            <a:chOff x="4106587" y="-106899"/>
            <a:chExt cx="4650303" cy="4325516"/>
          </a:xfrm>
        </p:grpSpPr>
        <p:sp>
          <p:nvSpPr>
            <p:cNvPr id="3" name="テキスト ボックス 2">
              <a:extLst>
                <a:ext uri="{FF2B5EF4-FFF2-40B4-BE49-F238E27FC236}">
                  <a16:creationId xmlns:a16="http://schemas.microsoft.com/office/drawing/2014/main" id="{5F6C4265-EF28-DB5E-99E9-1616AE2FEA6E}"/>
                </a:ext>
              </a:extLst>
            </p:cNvPr>
            <p:cNvSpPr txBox="1"/>
            <p:nvPr/>
          </p:nvSpPr>
          <p:spPr>
            <a:xfrm>
              <a:off x="4106587" y="-106899"/>
              <a:ext cx="4650303" cy="3877921"/>
            </a:xfrm>
            <a:prstGeom prst="rect">
              <a:avLst/>
            </a:prstGeom>
            <a:noFill/>
          </p:spPr>
          <p:txBody>
            <a:bodyPr wrap="square" lIns="0" tIns="0" rIns="0" bIns="0" anchor="b">
              <a:spAutoFit/>
            </a:bodyPr>
            <a:lstStyle/>
            <a:p>
              <a:pPr>
                <a:lnSpc>
                  <a:spcPct val="130000"/>
                </a:lnSpc>
                <a:spcAft>
                  <a:spcPts val="1400"/>
                </a:spcAft>
              </a:pPr>
              <a:r>
                <a:rPr lang="en-US" altLang="ja-JP" sz="1400" spc="50" dirty="0">
                  <a:latin typeface="+mn-ea"/>
                </a:rPr>
                <a:t>2020</a:t>
              </a:r>
              <a:r>
                <a:rPr lang="ja-JP" altLang="en-US" sz="1400" spc="50" dirty="0">
                  <a:latin typeface="+mn-ea"/>
                </a:rPr>
                <a:t>年のアメリカ大統領選挙で起きた事件も有名です。</a:t>
              </a:r>
            </a:p>
            <a:p>
              <a:pPr>
                <a:lnSpc>
                  <a:spcPct val="130000"/>
                </a:lnSpc>
                <a:spcAft>
                  <a:spcPts val="1400"/>
                </a:spcAft>
              </a:pPr>
              <a:r>
                <a:rPr lang="ja-JP" altLang="en-US" sz="1400" spc="50" dirty="0">
                  <a:latin typeface="+mn-ea"/>
                </a:rPr>
                <a:t>この時は、</a:t>
              </a:r>
              <a:br>
                <a:rPr lang="ja-JP" altLang="en-US" sz="1400" spc="50" dirty="0">
                  <a:latin typeface="+mn-ea"/>
                </a:rPr>
              </a:br>
              <a:r>
                <a:rPr lang="ja-JP" altLang="en-US" sz="1400" spc="50" dirty="0">
                  <a:latin typeface="+mn-ea"/>
                </a:rPr>
                <a:t>「ウィスコンシン州の投票率が</a:t>
              </a:r>
              <a:r>
                <a:rPr lang="en-US" altLang="ja-JP" sz="1400" spc="50" dirty="0">
                  <a:latin typeface="+mn-ea"/>
                </a:rPr>
                <a:t>200</a:t>
              </a:r>
              <a:r>
                <a:rPr lang="ja-JP" altLang="en-US" sz="1400" spc="50" dirty="0">
                  <a:latin typeface="+mn-ea"/>
                </a:rPr>
                <a:t>％を超えた」</a:t>
              </a:r>
              <a:br>
                <a:rPr lang="ja-JP" altLang="en-US" sz="1400" spc="50" dirty="0">
                  <a:latin typeface="+mn-ea"/>
                </a:rPr>
              </a:br>
              <a:r>
                <a:rPr lang="ja-JP" altLang="en-US" sz="1400" spc="50" dirty="0">
                  <a:latin typeface="+mn-ea"/>
                </a:rPr>
                <a:t>というデマ拡散がきっかけとなり、</a:t>
              </a:r>
              <a:br>
                <a:rPr lang="ja-JP" altLang="en-US" sz="1400" spc="50" dirty="0">
                  <a:latin typeface="+mn-ea"/>
                </a:rPr>
              </a:br>
              <a:r>
                <a:rPr lang="ja-JP" altLang="en-US" sz="1400" spc="50" dirty="0">
                  <a:latin typeface="+mn-ea"/>
                </a:rPr>
                <a:t>「バイデン陣営による不正が行われた証拠だ」</a:t>
              </a:r>
              <a:br>
                <a:rPr lang="ja-JP" altLang="en-US" sz="1400" spc="50" dirty="0">
                  <a:latin typeface="+mn-ea"/>
                </a:rPr>
              </a:br>
              <a:r>
                <a:rPr lang="ja-JP" altLang="en-US" sz="1400" spc="50" dirty="0">
                  <a:latin typeface="+mn-ea"/>
                </a:rPr>
                <a:t>という騒動に発展しました。もちろん誤った情報です。</a:t>
              </a:r>
            </a:p>
            <a:p>
              <a:pPr>
                <a:lnSpc>
                  <a:spcPct val="130000"/>
                </a:lnSpc>
                <a:spcAft>
                  <a:spcPts val="1400"/>
                </a:spcAft>
              </a:pPr>
              <a:r>
                <a:rPr lang="ja-JP" altLang="en-US" sz="1400" spc="50" dirty="0">
                  <a:latin typeface="+mn-ea"/>
                </a:rPr>
                <a:t>この事件は、のちにトランプ氏の支持者がワシントンの連邦議会を襲う前代未聞の事件にもつながったと言われています。</a:t>
              </a:r>
            </a:p>
            <a:p>
              <a:pPr>
                <a:lnSpc>
                  <a:spcPct val="130000"/>
                </a:lnSpc>
                <a:spcAft>
                  <a:spcPts val="1400"/>
                </a:spcAft>
              </a:pPr>
              <a:r>
                <a:rPr lang="ja-JP" altLang="en-US" sz="1400" spc="50" dirty="0">
                  <a:latin typeface="+mn-ea"/>
                </a:rPr>
                <a:t>誤った情報は、私たちが事実にたどり着きにくい状況を作り出します。誰もがそのきっかけを作ることができる、ということを認識することが重要です。</a:t>
              </a:r>
            </a:p>
          </p:txBody>
        </p:sp>
        <p:sp>
          <p:nvSpPr>
            <p:cNvPr id="5" name="矢印: 五方向 4">
              <a:extLst>
                <a:ext uri="{FF2B5EF4-FFF2-40B4-BE49-F238E27FC236}">
                  <a16:creationId xmlns:a16="http://schemas.microsoft.com/office/drawing/2014/main" id="{BA0052C9-0E34-0B68-00CB-D7B16B456088}"/>
                </a:ext>
              </a:extLst>
            </p:cNvPr>
            <p:cNvSpPr/>
            <p:nvPr/>
          </p:nvSpPr>
          <p:spPr>
            <a:xfrm>
              <a:off x="6377670" y="3976637"/>
              <a:ext cx="2379220" cy="241980"/>
            </a:xfrm>
            <a:prstGeom prst="homePlat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144000" tIns="36000" rIns="72000" bIns="36000" rtlCol="0" anchor="ctr">
              <a:spAutoFit/>
            </a:bodyPr>
            <a:lstStyle/>
            <a:p>
              <a:r>
                <a:rPr kumimoji="1" lang="ja-JP" altLang="en-US" sz="1100" dirty="0">
                  <a:latin typeface="+mj-ea"/>
                  <a:ea typeface="+mj-ea"/>
                </a:rPr>
                <a:t>クリック（次のスライドへ進む）</a:t>
              </a:r>
            </a:p>
          </p:txBody>
        </p:sp>
      </p:grpSp>
      <p:pic>
        <p:nvPicPr>
          <p:cNvPr id="172" name="図 171" descr="ダイアグラム, 設計図&#10;&#10;中程度の精度で自動的に生成された説明">
            <a:extLst>
              <a:ext uri="{FF2B5EF4-FFF2-40B4-BE49-F238E27FC236}">
                <a16:creationId xmlns:a16="http://schemas.microsoft.com/office/drawing/2014/main" id="{32CF4ABA-A371-C64F-04E6-EF22EEAB39E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4000" y="1599750"/>
            <a:ext cx="3456000" cy="1944000"/>
          </a:xfrm>
          <a:prstGeom prst="rect">
            <a:avLst/>
          </a:prstGeom>
        </p:spPr>
      </p:pic>
      <p:sp>
        <p:nvSpPr>
          <p:cNvPr id="4" name="フッター プレースホルダー 3">
            <a:extLst>
              <a:ext uri="{FF2B5EF4-FFF2-40B4-BE49-F238E27FC236}">
                <a16:creationId xmlns:a16="http://schemas.microsoft.com/office/drawing/2014/main" id="{EA22548E-8FA5-A1B0-E9F9-113F7207FEED}"/>
              </a:ext>
            </a:extLst>
          </p:cNvPr>
          <p:cNvSpPr>
            <a:spLocks noGrp="1"/>
          </p:cNvSpPr>
          <p:nvPr>
            <p:ph type="ftr" sz="quarter" idx="10"/>
          </p:nvPr>
        </p:nvSpPr>
        <p:spPr/>
        <p:txBody>
          <a:bodyPr/>
          <a:lstStyle/>
          <a:p>
            <a:pPr algn="r"/>
            <a:r>
              <a:rPr lang="ja-JP" altLang="en-US"/>
              <a:t>講師用ガイドライン</a:t>
            </a:r>
            <a:endParaRPr lang="ja-JP" altLang="en-US" dirty="0"/>
          </a:p>
        </p:txBody>
      </p:sp>
    </p:spTree>
    <p:extLst>
      <p:ext uri="{BB962C8B-B14F-4D97-AF65-F5344CB8AC3E}">
        <p14:creationId xmlns:p14="http://schemas.microsoft.com/office/powerpoint/2010/main" val="40840985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7D89BA-4397-0414-D537-97A17155198B}"/>
            </a:ext>
          </a:extLst>
        </p:cNvPr>
        <p:cNvGrpSpPr/>
        <p:nvPr/>
      </p:nvGrpSpPr>
      <p:grpSpPr>
        <a:xfrm>
          <a:off x="0" y="0"/>
          <a:ext cx="0" cy="0"/>
          <a:chOff x="0" y="0"/>
          <a:chExt cx="0" cy="0"/>
        </a:xfrm>
      </p:grpSpPr>
      <p:sp>
        <p:nvSpPr>
          <p:cNvPr id="11" name="スライド番号プレースホルダー 10">
            <a:extLst>
              <a:ext uri="{FF2B5EF4-FFF2-40B4-BE49-F238E27FC236}">
                <a16:creationId xmlns:a16="http://schemas.microsoft.com/office/drawing/2014/main" id="{353E5AE3-E763-A929-1F72-D92C0F04B77F}"/>
              </a:ext>
            </a:extLst>
          </p:cNvPr>
          <p:cNvSpPr>
            <a:spLocks noGrp="1"/>
          </p:cNvSpPr>
          <p:nvPr>
            <p:ph type="sldNum" sz="quarter" idx="11"/>
          </p:nvPr>
        </p:nvSpPr>
        <p:spPr>
          <a:xfrm>
            <a:off x="8838765" y="4901189"/>
            <a:ext cx="193964" cy="169277"/>
          </a:xfrm>
        </p:spPr>
        <p:txBody>
          <a:bodyPr/>
          <a:lstStyle/>
          <a:p>
            <a:fld id="{75EEF097-E23E-44DF-B033-E758A731DE21}" type="slidenum">
              <a:rPr lang="ja-JP" altLang="en-US" smtClean="0"/>
              <a:pPr/>
              <a:t>50</a:t>
            </a:fld>
            <a:endParaRPr lang="ja-JP" altLang="en-US" dirty="0"/>
          </a:p>
        </p:txBody>
      </p:sp>
      <p:sp>
        <p:nvSpPr>
          <p:cNvPr id="12" name="フリーフォーム: 図形 11">
            <a:extLst>
              <a:ext uri="{FF2B5EF4-FFF2-40B4-BE49-F238E27FC236}">
                <a16:creationId xmlns:a16="http://schemas.microsoft.com/office/drawing/2014/main" id="{6FACB726-AFDA-B9AB-D5E8-9016807D358D}"/>
              </a:ext>
            </a:extLst>
          </p:cNvPr>
          <p:cNvSpPr/>
          <p:nvPr/>
        </p:nvSpPr>
        <p:spPr>
          <a:xfrm>
            <a:off x="-1" y="0"/>
            <a:ext cx="861345" cy="870596"/>
          </a:xfrm>
          <a:custGeom>
            <a:avLst/>
            <a:gdLst>
              <a:gd name="connsiteX0" fmla="*/ 0 w 731331"/>
              <a:gd name="connsiteY0" fmla="*/ 0 h 739186"/>
              <a:gd name="connsiteX1" fmla="*/ 145600 w 731331"/>
              <a:gd name="connsiteY1" fmla="*/ 0 h 739186"/>
              <a:gd name="connsiteX2" fmla="*/ 336382 w 731331"/>
              <a:gd name="connsiteY2" fmla="*/ 0 h 739186"/>
              <a:gd name="connsiteX3" fmla="*/ 731331 w 731331"/>
              <a:gd name="connsiteY3" fmla="*/ 0 h 739186"/>
              <a:gd name="connsiteX4" fmla="*/ 0 w 731331"/>
              <a:gd name="connsiteY4" fmla="*/ 739186 h 739186"/>
              <a:gd name="connsiteX5" fmla="*/ 0 w 731331"/>
              <a:gd name="connsiteY5" fmla="*/ 336382 h 739186"/>
              <a:gd name="connsiteX6" fmla="*/ 0 w 731331"/>
              <a:gd name="connsiteY6" fmla="*/ 145599 h 7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331" h="739186">
                <a:moveTo>
                  <a:pt x="0" y="0"/>
                </a:moveTo>
                <a:lnTo>
                  <a:pt x="145600" y="0"/>
                </a:lnTo>
                <a:lnTo>
                  <a:pt x="336382" y="0"/>
                </a:lnTo>
                <a:lnTo>
                  <a:pt x="731331" y="0"/>
                </a:lnTo>
                <a:lnTo>
                  <a:pt x="0" y="739186"/>
                </a:lnTo>
                <a:lnTo>
                  <a:pt x="0" y="336382"/>
                </a:lnTo>
                <a:lnTo>
                  <a:pt x="0" y="145599"/>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324000" bIns="324000" rtlCol="0" anchor="ctr">
            <a:noAutofit/>
          </a:bodyPr>
          <a:lstStyle/>
          <a:p>
            <a:pPr algn="ctr"/>
            <a:r>
              <a:rPr kumimoji="1" lang="en-US" altLang="ja-JP" sz="2400" b="1" dirty="0"/>
              <a:t>43</a:t>
            </a:r>
            <a:endParaRPr kumimoji="1" lang="ja-JP" altLang="en-US" sz="2400" b="1" dirty="0"/>
          </a:p>
        </p:txBody>
      </p:sp>
      <p:grpSp>
        <p:nvGrpSpPr>
          <p:cNvPr id="2" name="グループ化 1">
            <a:extLst>
              <a:ext uri="{FF2B5EF4-FFF2-40B4-BE49-F238E27FC236}">
                <a16:creationId xmlns:a16="http://schemas.microsoft.com/office/drawing/2014/main" id="{A9A12F63-44FB-F000-5632-D06BA08D59A0}"/>
              </a:ext>
            </a:extLst>
          </p:cNvPr>
          <p:cNvGrpSpPr/>
          <p:nvPr/>
        </p:nvGrpSpPr>
        <p:grpSpPr>
          <a:xfrm>
            <a:off x="4106587" y="1058914"/>
            <a:ext cx="4650303" cy="3025673"/>
            <a:chOff x="4106587" y="1192944"/>
            <a:chExt cx="4650303" cy="3025673"/>
          </a:xfrm>
        </p:grpSpPr>
        <p:sp>
          <p:nvSpPr>
            <p:cNvPr id="3" name="テキスト ボックス 2">
              <a:extLst>
                <a:ext uri="{FF2B5EF4-FFF2-40B4-BE49-F238E27FC236}">
                  <a16:creationId xmlns:a16="http://schemas.microsoft.com/office/drawing/2014/main" id="{F2A3A3E9-AD44-CD09-5ADE-C8AB8F7B3CDA}"/>
                </a:ext>
              </a:extLst>
            </p:cNvPr>
            <p:cNvSpPr txBox="1"/>
            <p:nvPr/>
          </p:nvSpPr>
          <p:spPr>
            <a:xfrm>
              <a:off x="4106587" y="1192944"/>
              <a:ext cx="4650303" cy="2578078"/>
            </a:xfrm>
            <a:prstGeom prst="rect">
              <a:avLst/>
            </a:prstGeom>
            <a:noFill/>
          </p:spPr>
          <p:txBody>
            <a:bodyPr wrap="square" lIns="0" tIns="0" rIns="0" bIns="0" anchor="b">
              <a:spAutoFit/>
            </a:bodyPr>
            <a:lstStyle/>
            <a:p>
              <a:pPr algn="just">
                <a:lnSpc>
                  <a:spcPct val="130000"/>
                </a:lnSpc>
                <a:spcAft>
                  <a:spcPts val="1400"/>
                </a:spcAft>
              </a:pPr>
              <a:r>
                <a:rPr lang="ja-JP" altLang="en-US" sz="1400" spc="50" dirty="0">
                  <a:latin typeface="+mn-ea"/>
                </a:rPr>
                <a:t>「ニセ・誤情報」が広がり、多くの人がだまされてしまうと、社会が混乱したり、個人が賠償責任を求められたり、それどころか世の中が違う方向に向かってしまう可能性もあることがわかりました。</a:t>
              </a:r>
            </a:p>
            <a:p>
              <a:pPr algn="just">
                <a:lnSpc>
                  <a:spcPct val="130000"/>
                </a:lnSpc>
                <a:spcAft>
                  <a:spcPts val="1400"/>
                </a:spcAft>
              </a:pPr>
              <a:r>
                <a:rPr lang="ja-JP" altLang="en-US" sz="1400" spc="50" dirty="0">
                  <a:latin typeface="+mn-ea"/>
                </a:rPr>
                <a:t>そうならないために、私たちにもできることがあります。</a:t>
              </a:r>
            </a:p>
            <a:p>
              <a:pPr algn="just">
                <a:lnSpc>
                  <a:spcPct val="130000"/>
                </a:lnSpc>
                <a:spcAft>
                  <a:spcPts val="1400"/>
                </a:spcAft>
              </a:pPr>
              <a:r>
                <a:rPr lang="ja-JP" altLang="en-US" sz="1400" spc="50" dirty="0">
                  <a:latin typeface="+mn-ea"/>
                </a:rPr>
                <a:t>ここからは「ニセ・誤情報」にだまされないためにはどうしたら良いのか、私たちにできることは何か、確認していきましょう。</a:t>
              </a:r>
            </a:p>
          </p:txBody>
        </p:sp>
        <p:sp>
          <p:nvSpPr>
            <p:cNvPr id="5" name="矢印: 五方向 4">
              <a:extLst>
                <a:ext uri="{FF2B5EF4-FFF2-40B4-BE49-F238E27FC236}">
                  <a16:creationId xmlns:a16="http://schemas.microsoft.com/office/drawing/2014/main" id="{25E102D3-4385-0DCE-188F-BE0AAC373CAE}"/>
                </a:ext>
              </a:extLst>
            </p:cNvPr>
            <p:cNvSpPr/>
            <p:nvPr/>
          </p:nvSpPr>
          <p:spPr>
            <a:xfrm>
              <a:off x="6377670" y="3976637"/>
              <a:ext cx="2379220" cy="241980"/>
            </a:xfrm>
            <a:prstGeom prst="homePlat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144000" tIns="36000" rIns="72000" bIns="36000" rtlCol="0" anchor="ctr">
              <a:spAutoFit/>
            </a:bodyPr>
            <a:lstStyle/>
            <a:p>
              <a:r>
                <a:rPr kumimoji="1" lang="ja-JP" altLang="en-US" sz="1100" dirty="0">
                  <a:latin typeface="+mj-ea"/>
                  <a:ea typeface="+mj-ea"/>
                </a:rPr>
                <a:t>クリック（次のスライドへ進む）</a:t>
              </a:r>
            </a:p>
          </p:txBody>
        </p:sp>
      </p:grpSp>
      <p:pic>
        <p:nvPicPr>
          <p:cNvPr id="173" name="図 172"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0F60D762-30AB-053A-B48E-68CA63B251B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4000" y="1599750"/>
            <a:ext cx="3456000" cy="1944000"/>
          </a:xfrm>
          <a:prstGeom prst="rect">
            <a:avLst/>
          </a:prstGeom>
          <a:ln w="12700">
            <a:solidFill>
              <a:schemeClr val="bg1"/>
            </a:solidFill>
          </a:ln>
        </p:spPr>
      </p:pic>
      <p:sp>
        <p:nvSpPr>
          <p:cNvPr id="4" name="フッター プレースホルダー 3">
            <a:extLst>
              <a:ext uri="{FF2B5EF4-FFF2-40B4-BE49-F238E27FC236}">
                <a16:creationId xmlns:a16="http://schemas.microsoft.com/office/drawing/2014/main" id="{CCBC1BA6-9ED5-F9DB-F56C-A030040295B0}"/>
              </a:ext>
            </a:extLst>
          </p:cNvPr>
          <p:cNvSpPr>
            <a:spLocks noGrp="1"/>
          </p:cNvSpPr>
          <p:nvPr>
            <p:ph type="ftr" sz="quarter" idx="10"/>
          </p:nvPr>
        </p:nvSpPr>
        <p:spPr/>
        <p:txBody>
          <a:bodyPr/>
          <a:lstStyle/>
          <a:p>
            <a:pPr algn="r"/>
            <a:r>
              <a:rPr lang="ja-JP" altLang="en-US"/>
              <a:t>講師用ガイドライン</a:t>
            </a:r>
            <a:endParaRPr lang="ja-JP" altLang="en-US" dirty="0"/>
          </a:p>
        </p:txBody>
      </p:sp>
    </p:spTree>
    <p:extLst>
      <p:ext uri="{BB962C8B-B14F-4D97-AF65-F5344CB8AC3E}">
        <p14:creationId xmlns:p14="http://schemas.microsoft.com/office/powerpoint/2010/main" val="508044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F01409-DD19-9807-253D-8A51147C0635}"/>
            </a:ext>
          </a:extLst>
        </p:cNvPr>
        <p:cNvGrpSpPr/>
        <p:nvPr/>
      </p:nvGrpSpPr>
      <p:grpSpPr>
        <a:xfrm>
          <a:off x="0" y="0"/>
          <a:ext cx="0" cy="0"/>
          <a:chOff x="0" y="0"/>
          <a:chExt cx="0" cy="0"/>
        </a:xfrm>
      </p:grpSpPr>
      <p:sp>
        <p:nvSpPr>
          <p:cNvPr id="11" name="スライド番号プレースホルダー 10">
            <a:extLst>
              <a:ext uri="{FF2B5EF4-FFF2-40B4-BE49-F238E27FC236}">
                <a16:creationId xmlns:a16="http://schemas.microsoft.com/office/drawing/2014/main" id="{31651B0F-FD07-3B1D-A460-5D2F58EDB277}"/>
              </a:ext>
            </a:extLst>
          </p:cNvPr>
          <p:cNvSpPr>
            <a:spLocks noGrp="1"/>
          </p:cNvSpPr>
          <p:nvPr>
            <p:ph type="sldNum" sz="quarter" idx="11"/>
          </p:nvPr>
        </p:nvSpPr>
        <p:spPr>
          <a:xfrm>
            <a:off x="8838765" y="4901189"/>
            <a:ext cx="193964" cy="169277"/>
          </a:xfrm>
        </p:spPr>
        <p:txBody>
          <a:bodyPr/>
          <a:lstStyle/>
          <a:p>
            <a:fld id="{75EEF097-E23E-44DF-B033-E758A731DE21}" type="slidenum">
              <a:rPr lang="ja-JP" altLang="en-US" smtClean="0"/>
              <a:pPr/>
              <a:t>51</a:t>
            </a:fld>
            <a:endParaRPr lang="ja-JP" altLang="en-US" dirty="0"/>
          </a:p>
        </p:txBody>
      </p:sp>
      <p:sp>
        <p:nvSpPr>
          <p:cNvPr id="12" name="フリーフォーム: 図形 11">
            <a:extLst>
              <a:ext uri="{FF2B5EF4-FFF2-40B4-BE49-F238E27FC236}">
                <a16:creationId xmlns:a16="http://schemas.microsoft.com/office/drawing/2014/main" id="{DC3A0B44-5F28-ECEC-68EC-DF976F1A90B9}"/>
              </a:ext>
            </a:extLst>
          </p:cNvPr>
          <p:cNvSpPr/>
          <p:nvPr/>
        </p:nvSpPr>
        <p:spPr>
          <a:xfrm>
            <a:off x="-1" y="0"/>
            <a:ext cx="861345" cy="870596"/>
          </a:xfrm>
          <a:custGeom>
            <a:avLst/>
            <a:gdLst>
              <a:gd name="connsiteX0" fmla="*/ 0 w 731331"/>
              <a:gd name="connsiteY0" fmla="*/ 0 h 739186"/>
              <a:gd name="connsiteX1" fmla="*/ 145600 w 731331"/>
              <a:gd name="connsiteY1" fmla="*/ 0 h 739186"/>
              <a:gd name="connsiteX2" fmla="*/ 336382 w 731331"/>
              <a:gd name="connsiteY2" fmla="*/ 0 h 739186"/>
              <a:gd name="connsiteX3" fmla="*/ 731331 w 731331"/>
              <a:gd name="connsiteY3" fmla="*/ 0 h 739186"/>
              <a:gd name="connsiteX4" fmla="*/ 0 w 731331"/>
              <a:gd name="connsiteY4" fmla="*/ 739186 h 739186"/>
              <a:gd name="connsiteX5" fmla="*/ 0 w 731331"/>
              <a:gd name="connsiteY5" fmla="*/ 336382 h 739186"/>
              <a:gd name="connsiteX6" fmla="*/ 0 w 731331"/>
              <a:gd name="connsiteY6" fmla="*/ 145599 h 7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331" h="739186">
                <a:moveTo>
                  <a:pt x="0" y="0"/>
                </a:moveTo>
                <a:lnTo>
                  <a:pt x="145600" y="0"/>
                </a:lnTo>
                <a:lnTo>
                  <a:pt x="336382" y="0"/>
                </a:lnTo>
                <a:lnTo>
                  <a:pt x="731331" y="0"/>
                </a:lnTo>
                <a:lnTo>
                  <a:pt x="0" y="739186"/>
                </a:lnTo>
                <a:lnTo>
                  <a:pt x="0" y="336382"/>
                </a:lnTo>
                <a:lnTo>
                  <a:pt x="0" y="145599"/>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324000" bIns="324000" rtlCol="0" anchor="ctr">
            <a:noAutofit/>
          </a:bodyPr>
          <a:lstStyle/>
          <a:p>
            <a:pPr algn="ctr"/>
            <a:r>
              <a:rPr kumimoji="1" lang="en-US" altLang="ja-JP" sz="2400" b="1" dirty="0"/>
              <a:t>44</a:t>
            </a:r>
            <a:endParaRPr kumimoji="1" lang="ja-JP" altLang="en-US" sz="2400" b="1" dirty="0"/>
          </a:p>
        </p:txBody>
      </p:sp>
      <p:grpSp>
        <p:nvGrpSpPr>
          <p:cNvPr id="2" name="グループ化 1">
            <a:extLst>
              <a:ext uri="{FF2B5EF4-FFF2-40B4-BE49-F238E27FC236}">
                <a16:creationId xmlns:a16="http://schemas.microsoft.com/office/drawing/2014/main" id="{AC4BCEBE-257B-717E-ADC8-AB993DD01B49}"/>
              </a:ext>
            </a:extLst>
          </p:cNvPr>
          <p:cNvGrpSpPr/>
          <p:nvPr/>
        </p:nvGrpSpPr>
        <p:grpSpPr>
          <a:xfrm>
            <a:off x="4106587" y="1109184"/>
            <a:ext cx="4650303" cy="2925133"/>
            <a:chOff x="4106587" y="1293484"/>
            <a:chExt cx="4650303" cy="2925133"/>
          </a:xfrm>
        </p:grpSpPr>
        <p:sp>
          <p:nvSpPr>
            <p:cNvPr id="3" name="テキスト ボックス 2">
              <a:extLst>
                <a:ext uri="{FF2B5EF4-FFF2-40B4-BE49-F238E27FC236}">
                  <a16:creationId xmlns:a16="http://schemas.microsoft.com/office/drawing/2014/main" id="{C62F83E9-B011-E575-225D-B8E57888A77A}"/>
                </a:ext>
              </a:extLst>
            </p:cNvPr>
            <p:cNvSpPr txBox="1"/>
            <p:nvPr/>
          </p:nvSpPr>
          <p:spPr>
            <a:xfrm>
              <a:off x="4106587" y="1293484"/>
              <a:ext cx="4650303" cy="2477538"/>
            </a:xfrm>
            <a:prstGeom prst="rect">
              <a:avLst/>
            </a:prstGeom>
            <a:noFill/>
          </p:spPr>
          <p:txBody>
            <a:bodyPr wrap="square" lIns="0" tIns="0" rIns="0" bIns="0" anchor="b">
              <a:spAutoFit/>
            </a:bodyPr>
            <a:lstStyle/>
            <a:p>
              <a:pPr>
                <a:lnSpc>
                  <a:spcPct val="130000"/>
                </a:lnSpc>
                <a:spcAft>
                  <a:spcPts val="1400"/>
                </a:spcAft>
              </a:pPr>
              <a:r>
                <a:rPr lang="ja-JP" altLang="en-US" sz="1400" spc="50" dirty="0">
                  <a:latin typeface="+mn-ea"/>
                </a:rPr>
                <a:t>「ニセ・誤情報」に対抗するため、私たちにできること。</a:t>
              </a:r>
            </a:p>
            <a:p>
              <a:pPr>
                <a:lnSpc>
                  <a:spcPct val="130000"/>
                </a:lnSpc>
                <a:spcAft>
                  <a:spcPts val="1400"/>
                </a:spcAft>
              </a:pPr>
              <a:r>
                <a:rPr lang="ja-JP" altLang="en-US" sz="1400" spc="50" dirty="0">
                  <a:latin typeface="+mn-ea"/>
                </a:rPr>
                <a:t>まずは基本の４つから。</a:t>
              </a:r>
            </a:p>
            <a:p>
              <a:pPr>
                <a:lnSpc>
                  <a:spcPct val="130000"/>
                </a:lnSpc>
                <a:spcAft>
                  <a:spcPts val="1400"/>
                </a:spcAft>
              </a:pPr>
              <a:r>
                <a:rPr lang="ja-JP" altLang="en-US" sz="1400" spc="50" dirty="0">
                  <a:latin typeface="+mn-ea"/>
                </a:rPr>
                <a:t>□ 情報源はある？</a:t>
              </a:r>
              <a:br>
                <a:rPr lang="ja-JP" altLang="en-US" sz="1400" spc="50" dirty="0">
                  <a:latin typeface="+mn-ea"/>
                </a:rPr>
              </a:br>
              <a:r>
                <a:rPr lang="ja-JP" altLang="en-US" sz="1400" spc="50" dirty="0">
                  <a:latin typeface="+mn-ea"/>
                </a:rPr>
                <a:t>□ その分野の専門家？</a:t>
              </a:r>
              <a:br>
                <a:rPr lang="ja-JP" altLang="en-US" sz="1400" spc="50" dirty="0">
                  <a:latin typeface="+mn-ea"/>
                </a:rPr>
              </a:br>
              <a:r>
                <a:rPr lang="ja-JP" altLang="en-US" sz="1400" spc="50" dirty="0">
                  <a:latin typeface="+mn-ea"/>
                </a:rPr>
                <a:t>□ 他ではどう言われている？</a:t>
              </a:r>
              <a:br>
                <a:rPr lang="ja-JP" altLang="en-US" sz="1400" spc="50" dirty="0">
                  <a:latin typeface="+mn-ea"/>
                </a:rPr>
              </a:br>
              <a:r>
                <a:rPr lang="ja-JP" altLang="en-US" sz="1400" spc="50" dirty="0">
                  <a:latin typeface="+mn-ea"/>
                </a:rPr>
                <a:t>□ その画像は本物？</a:t>
              </a:r>
            </a:p>
            <a:p>
              <a:pPr>
                <a:lnSpc>
                  <a:spcPct val="130000"/>
                </a:lnSpc>
                <a:spcAft>
                  <a:spcPts val="1400"/>
                </a:spcAft>
              </a:pPr>
              <a:r>
                <a:rPr lang="ja-JP" altLang="en-US" sz="1400" spc="50" dirty="0">
                  <a:latin typeface="+mn-ea"/>
                </a:rPr>
                <a:t>この４つを詳しく見ていきましょう。</a:t>
              </a:r>
            </a:p>
          </p:txBody>
        </p:sp>
        <p:sp>
          <p:nvSpPr>
            <p:cNvPr id="5" name="矢印: 五方向 4">
              <a:extLst>
                <a:ext uri="{FF2B5EF4-FFF2-40B4-BE49-F238E27FC236}">
                  <a16:creationId xmlns:a16="http://schemas.microsoft.com/office/drawing/2014/main" id="{BBF062F3-DC5D-4445-B01F-0E7E6C9DA09D}"/>
                </a:ext>
              </a:extLst>
            </p:cNvPr>
            <p:cNvSpPr/>
            <p:nvPr/>
          </p:nvSpPr>
          <p:spPr>
            <a:xfrm>
              <a:off x="6377670" y="3976637"/>
              <a:ext cx="2379220" cy="241980"/>
            </a:xfrm>
            <a:prstGeom prst="homePlat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144000" tIns="36000" rIns="72000" bIns="36000" rtlCol="0" anchor="ctr">
              <a:spAutoFit/>
            </a:bodyPr>
            <a:lstStyle/>
            <a:p>
              <a:r>
                <a:rPr kumimoji="1" lang="ja-JP" altLang="en-US" sz="1100" dirty="0">
                  <a:latin typeface="+mj-ea"/>
                  <a:ea typeface="+mj-ea"/>
                </a:rPr>
                <a:t>クリック（次のスライドへ進む）</a:t>
              </a:r>
            </a:p>
          </p:txBody>
        </p:sp>
      </p:grpSp>
      <p:pic>
        <p:nvPicPr>
          <p:cNvPr id="174" name="図 173" descr="グラフィカル ユーザー インターフェイス, テキスト, アプリケーション&#10;&#10;自動的に生成された説明">
            <a:extLst>
              <a:ext uri="{FF2B5EF4-FFF2-40B4-BE49-F238E27FC236}">
                <a16:creationId xmlns:a16="http://schemas.microsoft.com/office/drawing/2014/main" id="{EEA93BD8-6EC1-0991-32E5-78FDC852620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4000" y="1599750"/>
            <a:ext cx="3456000" cy="1944000"/>
          </a:xfrm>
          <a:prstGeom prst="rect">
            <a:avLst/>
          </a:prstGeom>
        </p:spPr>
      </p:pic>
      <p:sp>
        <p:nvSpPr>
          <p:cNvPr id="4" name="フッター プレースホルダー 3">
            <a:extLst>
              <a:ext uri="{FF2B5EF4-FFF2-40B4-BE49-F238E27FC236}">
                <a16:creationId xmlns:a16="http://schemas.microsoft.com/office/drawing/2014/main" id="{6271AF18-1889-FF4C-C60D-4E55340FD9F9}"/>
              </a:ext>
            </a:extLst>
          </p:cNvPr>
          <p:cNvSpPr>
            <a:spLocks noGrp="1"/>
          </p:cNvSpPr>
          <p:nvPr>
            <p:ph type="ftr" sz="quarter" idx="10"/>
          </p:nvPr>
        </p:nvSpPr>
        <p:spPr/>
        <p:txBody>
          <a:bodyPr/>
          <a:lstStyle/>
          <a:p>
            <a:pPr algn="r"/>
            <a:r>
              <a:rPr lang="ja-JP" altLang="en-US"/>
              <a:t>講師用ガイドライン</a:t>
            </a:r>
            <a:endParaRPr lang="ja-JP" altLang="en-US" dirty="0"/>
          </a:p>
        </p:txBody>
      </p:sp>
    </p:spTree>
    <p:extLst>
      <p:ext uri="{BB962C8B-B14F-4D97-AF65-F5344CB8AC3E}">
        <p14:creationId xmlns:p14="http://schemas.microsoft.com/office/powerpoint/2010/main" val="11498209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DE5711-CCDE-FC98-7CE7-AE142841C629}"/>
            </a:ext>
          </a:extLst>
        </p:cNvPr>
        <p:cNvGrpSpPr/>
        <p:nvPr/>
      </p:nvGrpSpPr>
      <p:grpSpPr>
        <a:xfrm>
          <a:off x="0" y="0"/>
          <a:ext cx="0" cy="0"/>
          <a:chOff x="0" y="0"/>
          <a:chExt cx="0" cy="0"/>
        </a:xfrm>
      </p:grpSpPr>
      <p:sp>
        <p:nvSpPr>
          <p:cNvPr id="11" name="スライド番号プレースホルダー 10">
            <a:extLst>
              <a:ext uri="{FF2B5EF4-FFF2-40B4-BE49-F238E27FC236}">
                <a16:creationId xmlns:a16="http://schemas.microsoft.com/office/drawing/2014/main" id="{E90A1108-290A-CEA0-A1DA-17727172F0FD}"/>
              </a:ext>
            </a:extLst>
          </p:cNvPr>
          <p:cNvSpPr>
            <a:spLocks noGrp="1"/>
          </p:cNvSpPr>
          <p:nvPr>
            <p:ph type="sldNum" sz="quarter" idx="11"/>
          </p:nvPr>
        </p:nvSpPr>
        <p:spPr>
          <a:xfrm>
            <a:off x="8838765" y="4901189"/>
            <a:ext cx="193964" cy="169277"/>
          </a:xfrm>
        </p:spPr>
        <p:txBody>
          <a:bodyPr/>
          <a:lstStyle/>
          <a:p>
            <a:fld id="{75EEF097-E23E-44DF-B033-E758A731DE21}" type="slidenum">
              <a:rPr lang="ja-JP" altLang="en-US" smtClean="0"/>
              <a:pPr/>
              <a:t>52</a:t>
            </a:fld>
            <a:endParaRPr lang="ja-JP" altLang="en-US" dirty="0"/>
          </a:p>
        </p:txBody>
      </p:sp>
      <p:sp>
        <p:nvSpPr>
          <p:cNvPr id="12" name="フリーフォーム: 図形 11">
            <a:extLst>
              <a:ext uri="{FF2B5EF4-FFF2-40B4-BE49-F238E27FC236}">
                <a16:creationId xmlns:a16="http://schemas.microsoft.com/office/drawing/2014/main" id="{95865DEE-E7D5-30B0-5BDD-F7248B61FA4C}"/>
              </a:ext>
            </a:extLst>
          </p:cNvPr>
          <p:cNvSpPr/>
          <p:nvPr/>
        </p:nvSpPr>
        <p:spPr>
          <a:xfrm>
            <a:off x="-1" y="0"/>
            <a:ext cx="861345" cy="870596"/>
          </a:xfrm>
          <a:custGeom>
            <a:avLst/>
            <a:gdLst>
              <a:gd name="connsiteX0" fmla="*/ 0 w 731331"/>
              <a:gd name="connsiteY0" fmla="*/ 0 h 739186"/>
              <a:gd name="connsiteX1" fmla="*/ 145600 w 731331"/>
              <a:gd name="connsiteY1" fmla="*/ 0 h 739186"/>
              <a:gd name="connsiteX2" fmla="*/ 336382 w 731331"/>
              <a:gd name="connsiteY2" fmla="*/ 0 h 739186"/>
              <a:gd name="connsiteX3" fmla="*/ 731331 w 731331"/>
              <a:gd name="connsiteY3" fmla="*/ 0 h 739186"/>
              <a:gd name="connsiteX4" fmla="*/ 0 w 731331"/>
              <a:gd name="connsiteY4" fmla="*/ 739186 h 739186"/>
              <a:gd name="connsiteX5" fmla="*/ 0 w 731331"/>
              <a:gd name="connsiteY5" fmla="*/ 336382 h 739186"/>
              <a:gd name="connsiteX6" fmla="*/ 0 w 731331"/>
              <a:gd name="connsiteY6" fmla="*/ 145599 h 7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331" h="739186">
                <a:moveTo>
                  <a:pt x="0" y="0"/>
                </a:moveTo>
                <a:lnTo>
                  <a:pt x="145600" y="0"/>
                </a:lnTo>
                <a:lnTo>
                  <a:pt x="336382" y="0"/>
                </a:lnTo>
                <a:lnTo>
                  <a:pt x="731331" y="0"/>
                </a:lnTo>
                <a:lnTo>
                  <a:pt x="0" y="739186"/>
                </a:lnTo>
                <a:lnTo>
                  <a:pt x="0" y="336382"/>
                </a:lnTo>
                <a:lnTo>
                  <a:pt x="0" y="145599"/>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324000" bIns="324000" rtlCol="0" anchor="ctr">
            <a:noAutofit/>
          </a:bodyPr>
          <a:lstStyle/>
          <a:p>
            <a:pPr algn="ctr"/>
            <a:r>
              <a:rPr kumimoji="1" lang="en-US" altLang="ja-JP" sz="2400" b="1" dirty="0"/>
              <a:t>45</a:t>
            </a:r>
            <a:endParaRPr kumimoji="1" lang="ja-JP" altLang="en-US" sz="2400" b="1" dirty="0"/>
          </a:p>
        </p:txBody>
      </p:sp>
      <p:grpSp>
        <p:nvGrpSpPr>
          <p:cNvPr id="2" name="グループ化 1">
            <a:extLst>
              <a:ext uri="{FF2B5EF4-FFF2-40B4-BE49-F238E27FC236}">
                <a16:creationId xmlns:a16="http://schemas.microsoft.com/office/drawing/2014/main" id="{AB3A7EB3-26B6-BAE2-6AAC-F24B79C8AA42}"/>
              </a:ext>
            </a:extLst>
          </p:cNvPr>
          <p:cNvGrpSpPr/>
          <p:nvPr/>
        </p:nvGrpSpPr>
        <p:grpSpPr>
          <a:xfrm>
            <a:off x="4106587" y="369494"/>
            <a:ext cx="4650303" cy="4404512"/>
            <a:chOff x="4106587" y="-185895"/>
            <a:chExt cx="4650303" cy="4404512"/>
          </a:xfrm>
        </p:grpSpPr>
        <p:sp>
          <p:nvSpPr>
            <p:cNvPr id="3" name="テキスト ボックス 2">
              <a:extLst>
                <a:ext uri="{FF2B5EF4-FFF2-40B4-BE49-F238E27FC236}">
                  <a16:creationId xmlns:a16="http://schemas.microsoft.com/office/drawing/2014/main" id="{A1326C6F-F1D6-EF17-CEE0-046A0CCF2518}"/>
                </a:ext>
              </a:extLst>
            </p:cNvPr>
            <p:cNvSpPr txBox="1"/>
            <p:nvPr/>
          </p:nvSpPr>
          <p:spPr>
            <a:xfrm>
              <a:off x="4106587" y="-185895"/>
              <a:ext cx="4650303" cy="3956917"/>
            </a:xfrm>
            <a:prstGeom prst="rect">
              <a:avLst/>
            </a:prstGeom>
            <a:noFill/>
          </p:spPr>
          <p:txBody>
            <a:bodyPr wrap="square" lIns="0" tIns="0" rIns="0" bIns="0" anchor="b">
              <a:spAutoFit/>
            </a:bodyPr>
            <a:lstStyle/>
            <a:p>
              <a:pPr>
                <a:lnSpc>
                  <a:spcPct val="130000"/>
                </a:lnSpc>
                <a:spcAft>
                  <a:spcPts val="1400"/>
                </a:spcAft>
              </a:pPr>
              <a:r>
                <a:rPr lang="ja-JP" altLang="en-US" sz="1400" spc="50" dirty="0">
                  <a:latin typeface="+mn-ea"/>
                </a:rPr>
                <a:t>まず１つ目、</a:t>
              </a:r>
              <a:r>
                <a:rPr lang="ja-JP" altLang="en-US" sz="1400" spc="50" dirty="0">
                  <a:latin typeface="+mj-ea"/>
                  <a:ea typeface="+mj-ea"/>
                </a:rPr>
                <a:t>「情報源はある？」</a:t>
              </a:r>
            </a:p>
            <a:p>
              <a:pPr>
                <a:lnSpc>
                  <a:spcPct val="130000"/>
                </a:lnSpc>
                <a:spcAft>
                  <a:spcPts val="1400"/>
                </a:spcAft>
              </a:pPr>
              <a:r>
                <a:rPr lang="ja-JP" altLang="en-US" sz="1400" spc="50" dirty="0">
                  <a:latin typeface="+mn-ea"/>
                </a:rPr>
                <a:t>□ その情報、どこから、いつ発信されたものですか？ 信頼性の高い公的機関や専門機関の発表ですか？</a:t>
              </a:r>
            </a:p>
            <a:p>
              <a:pPr>
                <a:lnSpc>
                  <a:spcPct val="130000"/>
                </a:lnSpc>
                <a:spcAft>
                  <a:spcPts val="1400"/>
                </a:spcAft>
              </a:pPr>
              <a:r>
                <a:rPr lang="ja-JP" altLang="en-US" sz="1400" spc="50" dirty="0">
                  <a:latin typeface="+mn-ea"/>
                </a:rPr>
                <a:t>□ 根拠となるモノは今も存在していますか？ 消えていませんか？</a:t>
              </a:r>
            </a:p>
            <a:p>
              <a:pPr>
                <a:lnSpc>
                  <a:spcPct val="130000"/>
                </a:lnSpc>
                <a:spcAft>
                  <a:spcPts val="1400"/>
                </a:spcAft>
              </a:pPr>
              <a:r>
                <a:rPr lang="ja-JP" altLang="en-US" sz="1400" spc="50" dirty="0">
                  <a:latin typeface="+mn-ea"/>
                </a:rPr>
                <a:t>□ 情報源が「海外の」ニュースや論文の場合、あなたはその情報源を確認、理解していますか？</a:t>
              </a:r>
            </a:p>
            <a:p>
              <a:pPr>
                <a:lnSpc>
                  <a:spcPct val="130000"/>
                </a:lnSpc>
                <a:spcAft>
                  <a:spcPts val="1400"/>
                </a:spcAft>
              </a:pPr>
              <a:r>
                <a:rPr lang="ja-JP" altLang="en-US" sz="1400" spc="50" dirty="0">
                  <a:latin typeface="+mn-ea"/>
                </a:rPr>
                <a:t>これらはすべて確認すべきことです。</a:t>
              </a:r>
            </a:p>
            <a:p>
              <a:pPr>
                <a:lnSpc>
                  <a:spcPct val="130000"/>
                </a:lnSpc>
                <a:spcAft>
                  <a:spcPts val="1400"/>
                </a:spcAft>
              </a:pPr>
              <a:r>
                <a:rPr lang="ja-JP" altLang="en-US" sz="1400" spc="50" dirty="0">
                  <a:latin typeface="+mn-ea"/>
                </a:rPr>
                <a:t>特に情報源が海外の場合、わざと間違った翻訳をしたり、一部だけ切り取ったりすることで、内容や結論を捏造している「ニセ・誤情報」がたくさんあります。</a:t>
              </a:r>
            </a:p>
          </p:txBody>
        </p:sp>
        <p:sp>
          <p:nvSpPr>
            <p:cNvPr id="5" name="矢印: 五方向 4">
              <a:extLst>
                <a:ext uri="{FF2B5EF4-FFF2-40B4-BE49-F238E27FC236}">
                  <a16:creationId xmlns:a16="http://schemas.microsoft.com/office/drawing/2014/main" id="{54DBEA11-941F-2715-8BE3-59049CD279D9}"/>
                </a:ext>
              </a:extLst>
            </p:cNvPr>
            <p:cNvSpPr/>
            <p:nvPr/>
          </p:nvSpPr>
          <p:spPr>
            <a:xfrm>
              <a:off x="6377670" y="3976637"/>
              <a:ext cx="2379220" cy="241980"/>
            </a:xfrm>
            <a:prstGeom prst="homePlat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144000" tIns="36000" rIns="72000" bIns="36000" rtlCol="0" anchor="ctr">
              <a:spAutoFit/>
            </a:bodyPr>
            <a:lstStyle/>
            <a:p>
              <a:r>
                <a:rPr kumimoji="1" lang="ja-JP" altLang="en-US" sz="1100" dirty="0">
                  <a:latin typeface="+mj-ea"/>
                  <a:ea typeface="+mj-ea"/>
                </a:rPr>
                <a:t>クリック（次のスライドへ進む）</a:t>
              </a:r>
            </a:p>
          </p:txBody>
        </p:sp>
      </p:grpSp>
      <p:pic>
        <p:nvPicPr>
          <p:cNvPr id="175" name="図 174" descr="テキスト&#10;&#10;自動的に生成された説明">
            <a:extLst>
              <a:ext uri="{FF2B5EF4-FFF2-40B4-BE49-F238E27FC236}">
                <a16:creationId xmlns:a16="http://schemas.microsoft.com/office/drawing/2014/main" id="{15763D69-C8BA-8052-FC84-BAE0EFBE206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4000" y="1599750"/>
            <a:ext cx="3456000" cy="1944000"/>
          </a:xfrm>
          <a:prstGeom prst="rect">
            <a:avLst/>
          </a:prstGeom>
        </p:spPr>
      </p:pic>
      <p:sp>
        <p:nvSpPr>
          <p:cNvPr id="4" name="フッター プレースホルダー 3">
            <a:extLst>
              <a:ext uri="{FF2B5EF4-FFF2-40B4-BE49-F238E27FC236}">
                <a16:creationId xmlns:a16="http://schemas.microsoft.com/office/drawing/2014/main" id="{798D9D7C-D17A-CB63-0B95-2EEE5AF33E3D}"/>
              </a:ext>
            </a:extLst>
          </p:cNvPr>
          <p:cNvSpPr>
            <a:spLocks noGrp="1"/>
          </p:cNvSpPr>
          <p:nvPr>
            <p:ph type="ftr" sz="quarter" idx="10"/>
          </p:nvPr>
        </p:nvSpPr>
        <p:spPr/>
        <p:txBody>
          <a:bodyPr/>
          <a:lstStyle/>
          <a:p>
            <a:pPr algn="r"/>
            <a:r>
              <a:rPr lang="ja-JP" altLang="en-US"/>
              <a:t>講師用ガイドライン</a:t>
            </a:r>
            <a:endParaRPr lang="ja-JP" altLang="en-US" dirty="0"/>
          </a:p>
        </p:txBody>
      </p:sp>
    </p:spTree>
    <p:extLst>
      <p:ext uri="{BB962C8B-B14F-4D97-AF65-F5344CB8AC3E}">
        <p14:creationId xmlns:p14="http://schemas.microsoft.com/office/powerpoint/2010/main" val="9341018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BF7710-9F51-416F-D422-37B0E473B658}"/>
            </a:ext>
          </a:extLst>
        </p:cNvPr>
        <p:cNvGrpSpPr/>
        <p:nvPr/>
      </p:nvGrpSpPr>
      <p:grpSpPr>
        <a:xfrm>
          <a:off x="0" y="0"/>
          <a:ext cx="0" cy="0"/>
          <a:chOff x="0" y="0"/>
          <a:chExt cx="0" cy="0"/>
        </a:xfrm>
      </p:grpSpPr>
      <p:sp>
        <p:nvSpPr>
          <p:cNvPr id="11" name="スライド番号プレースホルダー 10">
            <a:extLst>
              <a:ext uri="{FF2B5EF4-FFF2-40B4-BE49-F238E27FC236}">
                <a16:creationId xmlns:a16="http://schemas.microsoft.com/office/drawing/2014/main" id="{27B15FB5-52E5-5A42-2D3B-B1BAD9E66F8F}"/>
              </a:ext>
            </a:extLst>
          </p:cNvPr>
          <p:cNvSpPr>
            <a:spLocks noGrp="1"/>
          </p:cNvSpPr>
          <p:nvPr>
            <p:ph type="sldNum" sz="quarter" idx="11"/>
          </p:nvPr>
        </p:nvSpPr>
        <p:spPr>
          <a:xfrm>
            <a:off x="8838765" y="4901189"/>
            <a:ext cx="193964" cy="169277"/>
          </a:xfrm>
        </p:spPr>
        <p:txBody>
          <a:bodyPr/>
          <a:lstStyle/>
          <a:p>
            <a:fld id="{75EEF097-E23E-44DF-B033-E758A731DE21}" type="slidenum">
              <a:rPr lang="ja-JP" altLang="en-US" smtClean="0"/>
              <a:pPr/>
              <a:t>53</a:t>
            </a:fld>
            <a:endParaRPr lang="ja-JP" altLang="en-US" dirty="0"/>
          </a:p>
        </p:txBody>
      </p:sp>
      <p:sp>
        <p:nvSpPr>
          <p:cNvPr id="12" name="フリーフォーム: 図形 11">
            <a:extLst>
              <a:ext uri="{FF2B5EF4-FFF2-40B4-BE49-F238E27FC236}">
                <a16:creationId xmlns:a16="http://schemas.microsoft.com/office/drawing/2014/main" id="{E3903234-AE41-41A0-80D1-1DB8DEDAC9DA}"/>
              </a:ext>
            </a:extLst>
          </p:cNvPr>
          <p:cNvSpPr/>
          <p:nvPr/>
        </p:nvSpPr>
        <p:spPr>
          <a:xfrm>
            <a:off x="-1" y="0"/>
            <a:ext cx="861345" cy="870596"/>
          </a:xfrm>
          <a:custGeom>
            <a:avLst/>
            <a:gdLst>
              <a:gd name="connsiteX0" fmla="*/ 0 w 731331"/>
              <a:gd name="connsiteY0" fmla="*/ 0 h 739186"/>
              <a:gd name="connsiteX1" fmla="*/ 145600 w 731331"/>
              <a:gd name="connsiteY1" fmla="*/ 0 h 739186"/>
              <a:gd name="connsiteX2" fmla="*/ 336382 w 731331"/>
              <a:gd name="connsiteY2" fmla="*/ 0 h 739186"/>
              <a:gd name="connsiteX3" fmla="*/ 731331 w 731331"/>
              <a:gd name="connsiteY3" fmla="*/ 0 h 739186"/>
              <a:gd name="connsiteX4" fmla="*/ 0 w 731331"/>
              <a:gd name="connsiteY4" fmla="*/ 739186 h 739186"/>
              <a:gd name="connsiteX5" fmla="*/ 0 w 731331"/>
              <a:gd name="connsiteY5" fmla="*/ 336382 h 739186"/>
              <a:gd name="connsiteX6" fmla="*/ 0 w 731331"/>
              <a:gd name="connsiteY6" fmla="*/ 145599 h 7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331" h="739186">
                <a:moveTo>
                  <a:pt x="0" y="0"/>
                </a:moveTo>
                <a:lnTo>
                  <a:pt x="145600" y="0"/>
                </a:lnTo>
                <a:lnTo>
                  <a:pt x="336382" y="0"/>
                </a:lnTo>
                <a:lnTo>
                  <a:pt x="731331" y="0"/>
                </a:lnTo>
                <a:lnTo>
                  <a:pt x="0" y="739186"/>
                </a:lnTo>
                <a:lnTo>
                  <a:pt x="0" y="336382"/>
                </a:lnTo>
                <a:lnTo>
                  <a:pt x="0" y="145599"/>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324000" bIns="324000" rtlCol="0" anchor="ctr">
            <a:noAutofit/>
          </a:bodyPr>
          <a:lstStyle/>
          <a:p>
            <a:pPr algn="ctr"/>
            <a:r>
              <a:rPr kumimoji="1" lang="en-US" altLang="ja-JP" sz="2400" b="1" dirty="0"/>
              <a:t>46</a:t>
            </a:r>
            <a:endParaRPr kumimoji="1" lang="ja-JP" altLang="en-US" sz="2400" b="1" dirty="0"/>
          </a:p>
        </p:txBody>
      </p:sp>
      <p:grpSp>
        <p:nvGrpSpPr>
          <p:cNvPr id="2" name="グループ化 1">
            <a:extLst>
              <a:ext uri="{FF2B5EF4-FFF2-40B4-BE49-F238E27FC236}">
                <a16:creationId xmlns:a16="http://schemas.microsoft.com/office/drawing/2014/main" id="{8FDD1945-2357-B551-7085-7868D4E9FBF2}"/>
              </a:ext>
            </a:extLst>
          </p:cNvPr>
          <p:cNvGrpSpPr/>
          <p:nvPr/>
        </p:nvGrpSpPr>
        <p:grpSpPr>
          <a:xfrm>
            <a:off x="4106587" y="879377"/>
            <a:ext cx="4650303" cy="3384746"/>
            <a:chOff x="4106587" y="833871"/>
            <a:chExt cx="4650303" cy="3384746"/>
          </a:xfrm>
        </p:grpSpPr>
        <p:sp>
          <p:nvSpPr>
            <p:cNvPr id="3" name="テキスト ボックス 2">
              <a:extLst>
                <a:ext uri="{FF2B5EF4-FFF2-40B4-BE49-F238E27FC236}">
                  <a16:creationId xmlns:a16="http://schemas.microsoft.com/office/drawing/2014/main" id="{CD679564-4C5D-8EDE-1936-F9CE1E9503C3}"/>
                </a:ext>
              </a:extLst>
            </p:cNvPr>
            <p:cNvSpPr txBox="1"/>
            <p:nvPr/>
          </p:nvSpPr>
          <p:spPr>
            <a:xfrm>
              <a:off x="4106587" y="833871"/>
              <a:ext cx="4650303" cy="2937151"/>
            </a:xfrm>
            <a:prstGeom prst="rect">
              <a:avLst/>
            </a:prstGeom>
            <a:noFill/>
          </p:spPr>
          <p:txBody>
            <a:bodyPr wrap="square" lIns="0" tIns="0" rIns="0" bIns="0" anchor="b">
              <a:spAutoFit/>
            </a:bodyPr>
            <a:lstStyle/>
            <a:p>
              <a:pPr>
                <a:lnSpc>
                  <a:spcPct val="130000"/>
                </a:lnSpc>
                <a:spcAft>
                  <a:spcPts val="1400"/>
                </a:spcAft>
              </a:pPr>
              <a:r>
                <a:rPr lang="ja-JP" altLang="en-US" sz="1400" spc="50" dirty="0">
                  <a:latin typeface="+mn-ea"/>
                </a:rPr>
                <a:t>２つ目、</a:t>
              </a:r>
              <a:r>
                <a:rPr lang="ja-JP" altLang="en-US" sz="1400" spc="50" dirty="0">
                  <a:latin typeface="+mj-ea"/>
                  <a:ea typeface="+mj-ea"/>
                </a:rPr>
                <a:t>「その分野の専門家？」</a:t>
              </a:r>
            </a:p>
            <a:p>
              <a:pPr>
                <a:lnSpc>
                  <a:spcPct val="130000"/>
                </a:lnSpc>
                <a:spcAft>
                  <a:spcPts val="1400"/>
                </a:spcAft>
              </a:pPr>
              <a:r>
                <a:rPr lang="ja-JP" altLang="en-US" sz="1400" spc="50" dirty="0">
                  <a:latin typeface="+mn-ea"/>
                </a:rPr>
                <a:t>□ その情報は、専門知識や必要な資格を持った人が、責任を持って発信しているものですか？</a:t>
              </a:r>
            </a:p>
            <a:p>
              <a:pPr>
                <a:lnSpc>
                  <a:spcPct val="130000"/>
                </a:lnSpc>
                <a:spcAft>
                  <a:spcPts val="1400"/>
                </a:spcAft>
              </a:pPr>
              <a:r>
                <a:rPr lang="ja-JP" altLang="en-US" sz="1400" spc="50" dirty="0">
                  <a:latin typeface="+mn-ea"/>
                </a:rPr>
                <a:t>□ その人は過去にニセ・誤情報を発信して批判されていませんか？</a:t>
              </a:r>
            </a:p>
            <a:p>
              <a:pPr>
                <a:lnSpc>
                  <a:spcPct val="130000"/>
                </a:lnSpc>
                <a:spcAft>
                  <a:spcPts val="1400"/>
                </a:spcAft>
              </a:pPr>
              <a:r>
                <a:rPr lang="ja-JP" altLang="en-US" sz="1400" spc="50" dirty="0">
                  <a:latin typeface="+mn-ea"/>
                </a:rPr>
                <a:t>□ その人は関連する情報や商品を売っていませんか？</a:t>
              </a:r>
            </a:p>
            <a:p>
              <a:pPr>
                <a:lnSpc>
                  <a:spcPct val="130000"/>
                </a:lnSpc>
                <a:spcAft>
                  <a:spcPts val="1400"/>
                </a:spcAft>
              </a:pPr>
              <a:r>
                <a:rPr lang="ja-JP" altLang="en-US" sz="1400" spc="50" dirty="0">
                  <a:latin typeface="+mn-ea"/>
                </a:rPr>
                <a:t>その発言に責任を取れる人、団体なのか、しっかり見極める必要があります。</a:t>
              </a:r>
            </a:p>
          </p:txBody>
        </p:sp>
        <p:sp>
          <p:nvSpPr>
            <p:cNvPr id="5" name="矢印: 五方向 4">
              <a:extLst>
                <a:ext uri="{FF2B5EF4-FFF2-40B4-BE49-F238E27FC236}">
                  <a16:creationId xmlns:a16="http://schemas.microsoft.com/office/drawing/2014/main" id="{B5369DD3-6DDF-93E5-1D3C-679D089FE3DF}"/>
                </a:ext>
              </a:extLst>
            </p:cNvPr>
            <p:cNvSpPr/>
            <p:nvPr/>
          </p:nvSpPr>
          <p:spPr>
            <a:xfrm>
              <a:off x="6377670" y="3976637"/>
              <a:ext cx="2379220" cy="241980"/>
            </a:xfrm>
            <a:prstGeom prst="homePlat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144000" tIns="36000" rIns="72000" bIns="36000" rtlCol="0" anchor="ctr">
              <a:spAutoFit/>
            </a:bodyPr>
            <a:lstStyle/>
            <a:p>
              <a:r>
                <a:rPr kumimoji="1" lang="ja-JP" altLang="en-US" sz="1100" dirty="0">
                  <a:latin typeface="+mj-ea"/>
                  <a:ea typeface="+mj-ea"/>
                </a:rPr>
                <a:t>クリック（次のスライドへ進む）</a:t>
              </a:r>
            </a:p>
          </p:txBody>
        </p:sp>
      </p:grpSp>
      <p:pic>
        <p:nvPicPr>
          <p:cNvPr id="176" name="図 175">
            <a:extLst>
              <a:ext uri="{FF2B5EF4-FFF2-40B4-BE49-F238E27FC236}">
                <a16:creationId xmlns:a16="http://schemas.microsoft.com/office/drawing/2014/main" id="{AE7514F3-0DDA-1A4B-1E3D-B3E072D61A7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4000" y="1599750"/>
            <a:ext cx="3456000" cy="1944000"/>
          </a:xfrm>
          <a:prstGeom prst="rect">
            <a:avLst/>
          </a:prstGeom>
        </p:spPr>
      </p:pic>
      <p:sp>
        <p:nvSpPr>
          <p:cNvPr id="4" name="フッター プレースホルダー 3">
            <a:extLst>
              <a:ext uri="{FF2B5EF4-FFF2-40B4-BE49-F238E27FC236}">
                <a16:creationId xmlns:a16="http://schemas.microsoft.com/office/drawing/2014/main" id="{029A3DF5-0766-C309-6DA4-C17E7173E365}"/>
              </a:ext>
            </a:extLst>
          </p:cNvPr>
          <p:cNvSpPr>
            <a:spLocks noGrp="1"/>
          </p:cNvSpPr>
          <p:nvPr>
            <p:ph type="ftr" sz="quarter" idx="10"/>
          </p:nvPr>
        </p:nvSpPr>
        <p:spPr/>
        <p:txBody>
          <a:bodyPr/>
          <a:lstStyle/>
          <a:p>
            <a:pPr algn="r"/>
            <a:r>
              <a:rPr lang="ja-JP" altLang="en-US"/>
              <a:t>講師用ガイドライン</a:t>
            </a:r>
            <a:endParaRPr lang="ja-JP" altLang="en-US" dirty="0"/>
          </a:p>
        </p:txBody>
      </p:sp>
    </p:spTree>
    <p:extLst>
      <p:ext uri="{BB962C8B-B14F-4D97-AF65-F5344CB8AC3E}">
        <p14:creationId xmlns:p14="http://schemas.microsoft.com/office/powerpoint/2010/main" val="24327009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3CA029-E2FF-6A80-9B71-359680C596DE}"/>
            </a:ext>
          </a:extLst>
        </p:cNvPr>
        <p:cNvGrpSpPr/>
        <p:nvPr/>
      </p:nvGrpSpPr>
      <p:grpSpPr>
        <a:xfrm>
          <a:off x="0" y="0"/>
          <a:ext cx="0" cy="0"/>
          <a:chOff x="0" y="0"/>
          <a:chExt cx="0" cy="0"/>
        </a:xfrm>
      </p:grpSpPr>
      <p:sp>
        <p:nvSpPr>
          <p:cNvPr id="11" name="スライド番号プレースホルダー 10">
            <a:extLst>
              <a:ext uri="{FF2B5EF4-FFF2-40B4-BE49-F238E27FC236}">
                <a16:creationId xmlns:a16="http://schemas.microsoft.com/office/drawing/2014/main" id="{FFADF442-426E-71A3-036A-5236E69C25DC}"/>
              </a:ext>
            </a:extLst>
          </p:cNvPr>
          <p:cNvSpPr>
            <a:spLocks noGrp="1"/>
          </p:cNvSpPr>
          <p:nvPr>
            <p:ph type="sldNum" sz="quarter" idx="11"/>
          </p:nvPr>
        </p:nvSpPr>
        <p:spPr>
          <a:xfrm>
            <a:off x="8838765" y="4901189"/>
            <a:ext cx="193964" cy="169277"/>
          </a:xfrm>
        </p:spPr>
        <p:txBody>
          <a:bodyPr/>
          <a:lstStyle/>
          <a:p>
            <a:fld id="{75EEF097-E23E-44DF-B033-E758A731DE21}" type="slidenum">
              <a:rPr lang="ja-JP" altLang="en-US" smtClean="0"/>
              <a:pPr/>
              <a:t>54</a:t>
            </a:fld>
            <a:endParaRPr lang="ja-JP" altLang="en-US" dirty="0"/>
          </a:p>
        </p:txBody>
      </p:sp>
      <p:sp>
        <p:nvSpPr>
          <p:cNvPr id="12" name="フリーフォーム: 図形 11">
            <a:extLst>
              <a:ext uri="{FF2B5EF4-FFF2-40B4-BE49-F238E27FC236}">
                <a16:creationId xmlns:a16="http://schemas.microsoft.com/office/drawing/2014/main" id="{0915F64B-78A0-E242-C232-BECF92900817}"/>
              </a:ext>
            </a:extLst>
          </p:cNvPr>
          <p:cNvSpPr/>
          <p:nvPr/>
        </p:nvSpPr>
        <p:spPr>
          <a:xfrm>
            <a:off x="-1" y="0"/>
            <a:ext cx="861345" cy="870596"/>
          </a:xfrm>
          <a:custGeom>
            <a:avLst/>
            <a:gdLst>
              <a:gd name="connsiteX0" fmla="*/ 0 w 731331"/>
              <a:gd name="connsiteY0" fmla="*/ 0 h 739186"/>
              <a:gd name="connsiteX1" fmla="*/ 145600 w 731331"/>
              <a:gd name="connsiteY1" fmla="*/ 0 h 739186"/>
              <a:gd name="connsiteX2" fmla="*/ 336382 w 731331"/>
              <a:gd name="connsiteY2" fmla="*/ 0 h 739186"/>
              <a:gd name="connsiteX3" fmla="*/ 731331 w 731331"/>
              <a:gd name="connsiteY3" fmla="*/ 0 h 739186"/>
              <a:gd name="connsiteX4" fmla="*/ 0 w 731331"/>
              <a:gd name="connsiteY4" fmla="*/ 739186 h 739186"/>
              <a:gd name="connsiteX5" fmla="*/ 0 w 731331"/>
              <a:gd name="connsiteY5" fmla="*/ 336382 h 739186"/>
              <a:gd name="connsiteX6" fmla="*/ 0 w 731331"/>
              <a:gd name="connsiteY6" fmla="*/ 145599 h 7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331" h="739186">
                <a:moveTo>
                  <a:pt x="0" y="0"/>
                </a:moveTo>
                <a:lnTo>
                  <a:pt x="145600" y="0"/>
                </a:lnTo>
                <a:lnTo>
                  <a:pt x="336382" y="0"/>
                </a:lnTo>
                <a:lnTo>
                  <a:pt x="731331" y="0"/>
                </a:lnTo>
                <a:lnTo>
                  <a:pt x="0" y="739186"/>
                </a:lnTo>
                <a:lnTo>
                  <a:pt x="0" y="336382"/>
                </a:lnTo>
                <a:lnTo>
                  <a:pt x="0" y="145599"/>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324000" bIns="324000" rtlCol="0" anchor="ctr">
            <a:noAutofit/>
          </a:bodyPr>
          <a:lstStyle/>
          <a:p>
            <a:pPr algn="ctr"/>
            <a:r>
              <a:rPr kumimoji="1" lang="en-US" altLang="ja-JP" sz="2400" b="1" dirty="0"/>
              <a:t>47</a:t>
            </a:r>
            <a:endParaRPr kumimoji="1" lang="ja-JP" altLang="en-US" sz="2400" b="1" dirty="0"/>
          </a:p>
        </p:txBody>
      </p:sp>
      <p:grpSp>
        <p:nvGrpSpPr>
          <p:cNvPr id="2" name="グループ化 1">
            <a:extLst>
              <a:ext uri="{FF2B5EF4-FFF2-40B4-BE49-F238E27FC236}">
                <a16:creationId xmlns:a16="http://schemas.microsoft.com/office/drawing/2014/main" id="{96412FD1-6D21-48D8-777C-A7C0DE5BE5A7}"/>
              </a:ext>
            </a:extLst>
          </p:cNvPr>
          <p:cNvGrpSpPr/>
          <p:nvPr/>
        </p:nvGrpSpPr>
        <p:grpSpPr>
          <a:xfrm>
            <a:off x="4106587" y="435298"/>
            <a:ext cx="4650303" cy="4319659"/>
            <a:chOff x="4106587" y="-260130"/>
            <a:chExt cx="4650303" cy="4319659"/>
          </a:xfrm>
        </p:grpSpPr>
        <p:sp>
          <p:nvSpPr>
            <p:cNvPr id="3" name="テキスト ボックス 2">
              <a:extLst>
                <a:ext uri="{FF2B5EF4-FFF2-40B4-BE49-F238E27FC236}">
                  <a16:creationId xmlns:a16="http://schemas.microsoft.com/office/drawing/2014/main" id="{21E22B70-1E2B-DE7B-42CC-4E73AE165B1A}"/>
                </a:ext>
              </a:extLst>
            </p:cNvPr>
            <p:cNvSpPr txBox="1"/>
            <p:nvPr/>
          </p:nvSpPr>
          <p:spPr>
            <a:xfrm>
              <a:off x="4106587" y="-260130"/>
              <a:ext cx="4650303" cy="3956917"/>
            </a:xfrm>
            <a:prstGeom prst="rect">
              <a:avLst/>
            </a:prstGeom>
            <a:noFill/>
          </p:spPr>
          <p:txBody>
            <a:bodyPr wrap="square" lIns="0" tIns="0" rIns="0" bIns="0" anchor="b">
              <a:spAutoFit/>
            </a:bodyPr>
            <a:lstStyle/>
            <a:p>
              <a:pPr>
                <a:lnSpc>
                  <a:spcPct val="130000"/>
                </a:lnSpc>
                <a:spcAft>
                  <a:spcPts val="1400"/>
                </a:spcAft>
              </a:pPr>
              <a:r>
                <a:rPr lang="en-US" altLang="ja-JP" sz="1400" spc="50" dirty="0">
                  <a:latin typeface="+mn-ea"/>
                </a:rPr>
                <a:t>3</a:t>
              </a:r>
              <a:r>
                <a:rPr lang="ja-JP" altLang="en-US" sz="1400" spc="50" dirty="0">
                  <a:latin typeface="+mn-ea"/>
                </a:rPr>
                <a:t>つ目、</a:t>
              </a:r>
              <a:r>
                <a:rPr lang="ja-JP" altLang="en-US" sz="1400" spc="50" dirty="0">
                  <a:latin typeface="+mj-ea"/>
                  <a:ea typeface="+mj-ea"/>
                </a:rPr>
                <a:t>「他ではどう言われている？」</a:t>
              </a:r>
            </a:p>
            <a:p>
              <a:pPr>
                <a:lnSpc>
                  <a:spcPct val="130000"/>
                </a:lnSpc>
                <a:spcAft>
                  <a:spcPts val="1400"/>
                </a:spcAft>
              </a:pPr>
              <a:r>
                <a:rPr lang="ja-JP" altLang="en-US" sz="1400" spc="50" dirty="0">
                  <a:latin typeface="+mn-ea"/>
                </a:rPr>
                <a:t>□ その情報について他の人や他のメディアはどのように言っていますか？</a:t>
              </a:r>
            </a:p>
            <a:p>
              <a:pPr>
                <a:lnSpc>
                  <a:spcPct val="130000"/>
                </a:lnSpc>
                <a:spcAft>
                  <a:spcPts val="1400"/>
                </a:spcAft>
              </a:pPr>
              <a:r>
                <a:rPr lang="ja-JP" altLang="en-US" sz="1400" spc="50" dirty="0">
                  <a:latin typeface="+mn-ea"/>
                </a:rPr>
                <a:t>□ その人の意見に反論している人はいませんか？ その反論は論理的ですか？</a:t>
              </a:r>
            </a:p>
            <a:p>
              <a:pPr>
                <a:lnSpc>
                  <a:spcPct val="130000"/>
                </a:lnSpc>
                <a:spcAft>
                  <a:spcPts val="1400"/>
                </a:spcAft>
              </a:pPr>
              <a:r>
                <a:rPr lang="ja-JP" altLang="en-US" sz="1400" spc="50" dirty="0">
                  <a:latin typeface="+mn-ea"/>
                </a:rPr>
                <a:t>□ 別の内容で報じているメディアや、誤りであることを指摘しているメディアはありませんか？</a:t>
              </a:r>
            </a:p>
            <a:p>
              <a:pPr>
                <a:lnSpc>
                  <a:spcPct val="130000"/>
                </a:lnSpc>
                <a:spcAft>
                  <a:spcPts val="1400"/>
                </a:spcAft>
              </a:pPr>
              <a:r>
                <a:rPr lang="ja-JP" altLang="en-US" sz="1400" spc="50" dirty="0">
                  <a:latin typeface="+mn-ea"/>
                </a:rPr>
                <a:t>情報は一つだけではありません。</a:t>
              </a:r>
            </a:p>
            <a:p>
              <a:pPr>
                <a:lnSpc>
                  <a:spcPct val="130000"/>
                </a:lnSpc>
                <a:spcAft>
                  <a:spcPts val="1400"/>
                </a:spcAft>
              </a:pPr>
              <a:r>
                <a:rPr lang="ja-JP" altLang="en-US" sz="1400" spc="50" dirty="0">
                  <a:latin typeface="+mn-ea"/>
                </a:rPr>
                <a:t>たとえそれが信じたい情報でも「逆の考えはあるかな」「他の意見はどうだろう」と、頑張って目を向けることが、とても重要なのです。</a:t>
              </a:r>
            </a:p>
          </p:txBody>
        </p:sp>
        <p:sp>
          <p:nvSpPr>
            <p:cNvPr id="5" name="矢印: 五方向 4">
              <a:extLst>
                <a:ext uri="{FF2B5EF4-FFF2-40B4-BE49-F238E27FC236}">
                  <a16:creationId xmlns:a16="http://schemas.microsoft.com/office/drawing/2014/main" id="{B58C2512-8250-E95C-50F6-097B1D0A9FB6}"/>
                </a:ext>
              </a:extLst>
            </p:cNvPr>
            <p:cNvSpPr/>
            <p:nvPr/>
          </p:nvSpPr>
          <p:spPr>
            <a:xfrm>
              <a:off x="6377670" y="3817549"/>
              <a:ext cx="2379220" cy="241980"/>
            </a:xfrm>
            <a:prstGeom prst="homePlat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144000" tIns="36000" rIns="72000" bIns="36000" rtlCol="0" anchor="ctr">
              <a:spAutoFit/>
            </a:bodyPr>
            <a:lstStyle/>
            <a:p>
              <a:r>
                <a:rPr kumimoji="1" lang="ja-JP" altLang="en-US" sz="1100" dirty="0">
                  <a:latin typeface="+mj-ea"/>
                  <a:ea typeface="+mj-ea"/>
                </a:rPr>
                <a:t>クリック（次のスライドへ進む）</a:t>
              </a:r>
            </a:p>
          </p:txBody>
        </p:sp>
      </p:grpSp>
      <p:pic>
        <p:nvPicPr>
          <p:cNvPr id="177" name="図 176" descr="グラフィカル ユーザー インターフェイス, アプリケーション, Word&#10;&#10;自動的に生成された説明">
            <a:extLst>
              <a:ext uri="{FF2B5EF4-FFF2-40B4-BE49-F238E27FC236}">
                <a16:creationId xmlns:a16="http://schemas.microsoft.com/office/drawing/2014/main" id="{388305BF-5EA8-3714-4428-844A7F95088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4000" y="1599750"/>
            <a:ext cx="3456000" cy="1944000"/>
          </a:xfrm>
          <a:prstGeom prst="rect">
            <a:avLst/>
          </a:prstGeom>
        </p:spPr>
      </p:pic>
      <p:sp>
        <p:nvSpPr>
          <p:cNvPr id="4" name="フッター プレースホルダー 3">
            <a:extLst>
              <a:ext uri="{FF2B5EF4-FFF2-40B4-BE49-F238E27FC236}">
                <a16:creationId xmlns:a16="http://schemas.microsoft.com/office/drawing/2014/main" id="{B4AFE2D7-8EE8-54C9-1738-A5887FC81509}"/>
              </a:ext>
            </a:extLst>
          </p:cNvPr>
          <p:cNvSpPr>
            <a:spLocks noGrp="1"/>
          </p:cNvSpPr>
          <p:nvPr>
            <p:ph type="ftr" sz="quarter" idx="10"/>
          </p:nvPr>
        </p:nvSpPr>
        <p:spPr/>
        <p:txBody>
          <a:bodyPr/>
          <a:lstStyle/>
          <a:p>
            <a:pPr algn="r"/>
            <a:r>
              <a:rPr lang="ja-JP" altLang="en-US"/>
              <a:t>講師用ガイドライン</a:t>
            </a:r>
            <a:endParaRPr lang="ja-JP" altLang="en-US" dirty="0"/>
          </a:p>
        </p:txBody>
      </p:sp>
    </p:spTree>
    <p:extLst>
      <p:ext uri="{BB962C8B-B14F-4D97-AF65-F5344CB8AC3E}">
        <p14:creationId xmlns:p14="http://schemas.microsoft.com/office/powerpoint/2010/main" val="34168894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455824-9864-F60A-374E-A6383E6787A5}"/>
            </a:ext>
          </a:extLst>
        </p:cNvPr>
        <p:cNvGrpSpPr/>
        <p:nvPr/>
      </p:nvGrpSpPr>
      <p:grpSpPr>
        <a:xfrm>
          <a:off x="0" y="0"/>
          <a:ext cx="0" cy="0"/>
          <a:chOff x="0" y="0"/>
          <a:chExt cx="0" cy="0"/>
        </a:xfrm>
      </p:grpSpPr>
      <p:sp>
        <p:nvSpPr>
          <p:cNvPr id="11" name="スライド番号プレースホルダー 10">
            <a:extLst>
              <a:ext uri="{FF2B5EF4-FFF2-40B4-BE49-F238E27FC236}">
                <a16:creationId xmlns:a16="http://schemas.microsoft.com/office/drawing/2014/main" id="{3C34F3F8-2127-DC2F-46B4-2386EA75A6B8}"/>
              </a:ext>
            </a:extLst>
          </p:cNvPr>
          <p:cNvSpPr>
            <a:spLocks noGrp="1"/>
          </p:cNvSpPr>
          <p:nvPr>
            <p:ph type="sldNum" sz="quarter" idx="11"/>
          </p:nvPr>
        </p:nvSpPr>
        <p:spPr>
          <a:xfrm>
            <a:off x="8838765" y="4901189"/>
            <a:ext cx="193964" cy="169277"/>
          </a:xfrm>
        </p:spPr>
        <p:txBody>
          <a:bodyPr/>
          <a:lstStyle/>
          <a:p>
            <a:fld id="{75EEF097-E23E-44DF-B033-E758A731DE21}" type="slidenum">
              <a:rPr lang="ja-JP" altLang="en-US" smtClean="0"/>
              <a:pPr/>
              <a:t>55</a:t>
            </a:fld>
            <a:endParaRPr lang="ja-JP" altLang="en-US" dirty="0"/>
          </a:p>
        </p:txBody>
      </p:sp>
      <p:sp>
        <p:nvSpPr>
          <p:cNvPr id="12" name="フリーフォーム: 図形 11">
            <a:extLst>
              <a:ext uri="{FF2B5EF4-FFF2-40B4-BE49-F238E27FC236}">
                <a16:creationId xmlns:a16="http://schemas.microsoft.com/office/drawing/2014/main" id="{556FC1B2-F247-F633-8333-84E4982A76B7}"/>
              </a:ext>
            </a:extLst>
          </p:cNvPr>
          <p:cNvSpPr/>
          <p:nvPr/>
        </p:nvSpPr>
        <p:spPr>
          <a:xfrm>
            <a:off x="-1" y="0"/>
            <a:ext cx="861345" cy="870596"/>
          </a:xfrm>
          <a:custGeom>
            <a:avLst/>
            <a:gdLst>
              <a:gd name="connsiteX0" fmla="*/ 0 w 731331"/>
              <a:gd name="connsiteY0" fmla="*/ 0 h 739186"/>
              <a:gd name="connsiteX1" fmla="*/ 145600 w 731331"/>
              <a:gd name="connsiteY1" fmla="*/ 0 h 739186"/>
              <a:gd name="connsiteX2" fmla="*/ 336382 w 731331"/>
              <a:gd name="connsiteY2" fmla="*/ 0 h 739186"/>
              <a:gd name="connsiteX3" fmla="*/ 731331 w 731331"/>
              <a:gd name="connsiteY3" fmla="*/ 0 h 739186"/>
              <a:gd name="connsiteX4" fmla="*/ 0 w 731331"/>
              <a:gd name="connsiteY4" fmla="*/ 739186 h 739186"/>
              <a:gd name="connsiteX5" fmla="*/ 0 w 731331"/>
              <a:gd name="connsiteY5" fmla="*/ 336382 h 739186"/>
              <a:gd name="connsiteX6" fmla="*/ 0 w 731331"/>
              <a:gd name="connsiteY6" fmla="*/ 145599 h 7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331" h="739186">
                <a:moveTo>
                  <a:pt x="0" y="0"/>
                </a:moveTo>
                <a:lnTo>
                  <a:pt x="145600" y="0"/>
                </a:lnTo>
                <a:lnTo>
                  <a:pt x="336382" y="0"/>
                </a:lnTo>
                <a:lnTo>
                  <a:pt x="731331" y="0"/>
                </a:lnTo>
                <a:lnTo>
                  <a:pt x="0" y="739186"/>
                </a:lnTo>
                <a:lnTo>
                  <a:pt x="0" y="336382"/>
                </a:lnTo>
                <a:lnTo>
                  <a:pt x="0" y="145599"/>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324000" bIns="324000" rtlCol="0" anchor="ctr">
            <a:noAutofit/>
          </a:bodyPr>
          <a:lstStyle/>
          <a:p>
            <a:pPr algn="ctr"/>
            <a:r>
              <a:rPr kumimoji="1" lang="en-US" altLang="ja-JP" sz="2400" b="1" dirty="0"/>
              <a:t>48</a:t>
            </a:r>
            <a:endParaRPr kumimoji="1" lang="ja-JP" altLang="en-US" sz="2400" b="1" dirty="0"/>
          </a:p>
        </p:txBody>
      </p:sp>
      <p:grpSp>
        <p:nvGrpSpPr>
          <p:cNvPr id="2" name="グループ化 1">
            <a:extLst>
              <a:ext uri="{FF2B5EF4-FFF2-40B4-BE49-F238E27FC236}">
                <a16:creationId xmlns:a16="http://schemas.microsoft.com/office/drawing/2014/main" id="{22212567-CA6F-BC02-1CB8-7A20121B3773}"/>
              </a:ext>
            </a:extLst>
          </p:cNvPr>
          <p:cNvGrpSpPr/>
          <p:nvPr/>
        </p:nvGrpSpPr>
        <p:grpSpPr>
          <a:xfrm>
            <a:off x="4106587" y="739339"/>
            <a:ext cx="4650303" cy="3664822"/>
            <a:chOff x="4106587" y="553795"/>
            <a:chExt cx="4650303" cy="3664822"/>
          </a:xfrm>
        </p:grpSpPr>
        <p:sp>
          <p:nvSpPr>
            <p:cNvPr id="3" name="テキスト ボックス 2">
              <a:extLst>
                <a:ext uri="{FF2B5EF4-FFF2-40B4-BE49-F238E27FC236}">
                  <a16:creationId xmlns:a16="http://schemas.microsoft.com/office/drawing/2014/main" id="{33600D58-D7FC-B1B5-84FF-B4D448FDD662}"/>
                </a:ext>
              </a:extLst>
            </p:cNvPr>
            <p:cNvSpPr txBox="1"/>
            <p:nvPr/>
          </p:nvSpPr>
          <p:spPr>
            <a:xfrm>
              <a:off x="4106587" y="553795"/>
              <a:ext cx="4650303" cy="3217227"/>
            </a:xfrm>
            <a:prstGeom prst="rect">
              <a:avLst/>
            </a:prstGeom>
            <a:noFill/>
          </p:spPr>
          <p:txBody>
            <a:bodyPr wrap="square" lIns="0" tIns="0" rIns="0" bIns="0" anchor="b">
              <a:spAutoFit/>
            </a:bodyPr>
            <a:lstStyle/>
            <a:p>
              <a:pPr>
                <a:lnSpc>
                  <a:spcPct val="130000"/>
                </a:lnSpc>
                <a:spcAft>
                  <a:spcPts val="1400"/>
                </a:spcAft>
              </a:pPr>
              <a:r>
                <a:rPr lang="ja-JP" altLang="en-US" sz="1400" spc="50" dirty="0">
                  <a:latin typeface="+mn-ea"/>
                </a:rPr>
                <a:t>４つ目、</a:t>
              </a:r>
              <a:r>
                <a:rPr lang="ja-JP" altLang="en-US" sz="1400" spc="50" dirty="0">
                  <a:latin typeface="+mj-ea"/>
                  <a:ea typeface="+mj-ea"/>
                </a:rPr>
                <a:t>「その画像は本物？」</a:t>
              </a:r>
            </a:p>
            <a:p>
              <a:pPr>
                <a:lnSpc>
                  <a:spcPct val="130000"/>
                </a:lnSpc>
                <a:spcAft>
                  <a:spcPts val="1400"/>
                </a:spcAft>
              </a:pPr>
              <a:r>
                <a:rPr lang="ja-JP" altLang="en-US" sz="1400" spc="50" dirty="0">
                  <a:latin typeface="+mn-ea"/>
                </a:rPr>
                <a:t>□ 臨場感のある画像が添えられている、それだけで「本当」だと判断していませんか？</a:t>
              </a:r>
            </a:p>
            <a:p>
              <a:pPr>
                <a:lnSpc>
                  <a:spcPct val="130000"/>
                </a:lnSpc>
                <a:spcAft>
                  <a:spcPts val="1400"/>
                </a:spcAft>
              </a:pPr>
              <a:r>
                <a:rPr lang="ja-JP" altLang="en-US" sz="1400" spc="50" dirty="0">
                  <a:latin typeface="+mn-ea"/>
                </a:rPr>
                <a:t>□ その画像は生成</a:t>
              </a:r>
              <a:r>
                <a:rPr lang="en-US" altLang="ja-JP" sz="1400" spc="50" dirty="0">
                  <a:latin typeface="+mn-ea"/>
                </a:rPr>
                <a:t>AI</a:t>
              </a:r>
              <a:r>
                <a:rPr lang="ja-JP" altLang="en-US" sz="1400" spc="50" dirty="0">
                  <a:latin typeface="+mn-ea"/>
                </a:rPr>
                <a:t>によって作られた可能性はありませんか？</a:t>
              </a:r>
            </a:p>
            <a:p>
              <a:pPr>
                <a:lnSpc>
                  <a:spcPct val="130000"/>
                </a:lnSpc>
                <a:spcAft>
                  <a:spcPts val="1400"/>
                </a:spcAft>
              </a:pPr>
              <a:r>
                <a:rPr lang="ja-JP" altLang="en-US" sz="1400" spc="50" dirty="0">
                  <a:latin typeface="+mn-ea"/>
                </a:rPr>
                <a:t>□ その画像は過去に撮影された全く関係のないものではありませんか？</a:t>
              </a:r>
            </a:p>
            <a:p>
              <a:pPr>
                <a:lnSpc>
                  <a:spcPct val="130000"/>
                </a:lnSpc>
                <a:spcAft>
                  <a:spcPts val="1400"/>
                </a:spcAft>
              </a:pPr>
              <a:r>
                <a:rPr lang="ja-JP" altLang="en-US" sz="1400" spc="50" dirty="0">
                  <a:latin typeface="+mn-ea"/>
                </a:rPr>
                <a:t>もはや画像や動画があるから証拠として十分、とはならない時代なのです。</a:t>
              </a:r>
            </a:p>
          </p:txBody>
        </p:sp>
        <p:sp>
          <p:nvSpPr>
            <p:cNvPr id="5" name="矢印: 五方向 4">
              <a:extLst>
                <a:ext uri="{FF2B5EF4-FFF2-40B4-BE49-F238E27FC236}">
                  <a16:creationId xmlns:a16="http://schemas.microsoft.com/office/drawing/2014/main" id="{522B455A-7534-7443-8838-D6299AA8D763}"/>
                </a:ext>
              </a:extLst>
            </p:cNvPr>
            <p:cNvSpPr/>
            <p:nvPr/>
          </p:nvSpPr>
          <p:spPr>
            <a:xfrm>
              <a:off x="6377670" y="3976637"/>
              <a:ext cx="2379220" cy="241980"/>
            </a:xfrm>
            <a:prstGeom prst="homePlat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144000" tIns="36000" rIns="72000" bIns="36000" rtlCol="0" anchor="ctr">
              <a:spAutoFit/>
            </a:bodyPr>
            <a:lstStyle/>
            <a:p>
              <a:r>
                <a:rPr kumimoji="1" lang="ja-JP" altLang="en-US" sz="1100" dirty="0">
                  <a:latin typeface="+mj-ea"/>
                  <a:ea typeface="+mj-ea"/>
                </a:rPr>
                <a:t>クリック（次のスライドへ進む）</a:t>
              </a:r>
            </a:p>
          </p:txBody>
        </p:sp>
      </p:grpSp>
      <p:pic>
        <p:nvPicPr>
          <p:cNvPr id="178" name="図 177" descr="テキスト&#10;&#10;自動的に生成された説明">
            <a:extLst>
              <a:ext uri="{FF2B5EF4-FFF2-40B4-BE49-F238E27FC236}">
                <a16:creationId xmlns:a16="http://schemas.microsoft.com/office/drawing/2014/main" id="{7102BF3E-AEF8-7D02-DA63-3E6A778398C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4000" y="1599750"/>
            <a:ext cx="3456000" cy="1944000"/>
          </a:xfrm>
          <a:prstGeom prst="rect">
            <a:avLst/>
          </a:prstGeom>
        </p:spPr>
      </p:pic>
      <p:sp>
        <p:nvSpPr>
          <p:cNvPr id="4" name="フッター プレースホルダー 3">
            <a:extLst>
              <a:ext uri="{FF2B5EF4-FFF2-40B4-BE49-F238E27FC236}">
                <a16:creationId xmlns:a16="http://schemas.microsoft.com/office/drawing/2014/main" id="{3886F17C-48AD-B289-A2E4-FB30AD0940D8}"/>
              </a:ext>
            </a:extLst>
          </p:cNvPr>
          <p:cNvSpPr>
            <a:spLocks noGrp="1"/>
          </p:cNvSpPr>
          <p:nvPr>
            <p:ph type="ftr" sz="quarter" idx="10"/>
          </p:nvPr>
        </p:nvSpPr>
        <p:spPr/>
        <p:txBody>
          <a:bodyPr/>
          <a:lstStyle/>
          <a:p>
            <a:pPr algn="r"/>
            <a:r>
              <a:rPr lang="ja-JP" altLang="en-US"/>
              <a:t>講師用ガイドライン</a:t>
            </a:r>
            <a:endParaRPr lang="ja-JP" altLang="en-US" dirty="0"/>
          </a:p>
        </p:txBody>
      </p:sp>
    </p:spTree>
    <p:extLst>
      <p:ext uri="{BB962C8B-B14F-4D97-AF65-F5344CB8AC3E}">
        <p14:creationId xmlns:p14="http://schemas.microsoft.com/office/powerpoint/2010/main" val="32238644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A62735-E9F3-8DF4-D1FF-77A3FA8E916F}"/>
            </a:ext>
          </a:extLst>
        </p:cNvPr>
        <p:cNvGrpSpPr/>
        <p:nvPr/>
      </p:nvGrpSpPr>
      <p:grpSpPr>
        <a:xfrm>
          <a:off x="0" y="0"/>
          <a:ext cx="0" cy="0"/>
          <a:chOff x="0" y="0"/>
          <a:chExt cx="0" cy="0"/>
        </a:xfrm>
      </p:grpSpPr>
      <p:sp>
        <p:nvSpPr>
          <p:cNvPr id="11" name="スライド番号プレースホルダー 10">
            <a:extLst>
              <a:ext uri="{FF2B5EF4-FFF2-40B4-BE49-F238E27FC236}">
                <a16:creationId xmlns:a16="http://schemas.microsoft.com/office/drawing/2014/main" id="{1589CE0A-2D53-F59C-C83F-C01CCF33C29E}"/>
              </a:ext>
            </a:extLst>
          </p:cNvPr>
          <p:cNvSpPr>
            <a:spLocks noGrp="1"/>
          </p:cNvSpPr>
          <p:nvPr>
            <p:ph type="sldNum" sz="quarter" idx="11"/>
          </p:nvPr>
        </p:nvSpPr>
        <p:spPr>
          <a:xfrm>
            <a:off x="8838765" y="4901189"/>
            <a:ext cx="193964" cy="169277"/>
          </a:xfrm>
        </p:spPr>
        <p:txBody>
          <a:bodyPr/>
          <a:lstStyle/>
          <a:p>
            <a:fld id="{75EEF097-E23E-44DF-B033-E758A731DE21}" type="slidenum">
              <a:rPr lang="ja-JP" altLang="en-US" smtClean="0"/>
              <a:pPr/>
              <a:t>56</a:t>
            </a:fld>
            <a:endParaRPr lang="ja-JP" altLang="en-US" dirty="0"/>
          </a:p>
        </p:txBody>
      </p:sp>
      <p:sp>
        <p:nvSpPr>
          <p:cNvPr id="12" name="フリーフォーム: 図形 11">
            <a:extLst>
              <a:ext uri="{FF2B5EF4-FFF2-40B4-BE49-F238E27FC236}">
                <a16:creationId xmlns:a16="http://schemas.microsoft.com/office/drawing/2014/main" id="{0B4D6FCF-492A-CFE0-6DE3-107E279494A4}"/>
              </a:ext>
            </a:extLst>
          </p:cNvPr>
          <p:cNvSpPr/>
          <p:nvPr/>
        </p:nvSpPr>
        <p:spPr>
          <a:xfrm>
            <a:off x="-1" y="0"/>
            <a:ext cx="861345" cy="870596"/>
          </a:xfrm>
          <a:custGeom>
            <a:avLst/>
            <a:gdLst>
              <a:gd name="connsiteX0" fmla="*/ 0 w 731331"/>
              <a:gd name="connsiteY0" fmla="*/ 0 h 739186"/>
              <a:gd name="connsiteX1" fmla="*/ 145600 w 731331"/>
              <a:gd name="connsiteY1" fmla="*/ 0 h 739186"/>
              <a:gd name="connsiteX2" fmla="*/ 336382 w 731331"/>
              <a:gd name="connsiteY2" fmla="*/ 0 h 739186"/>
              <a:gd name="connsiteX3" fmla="*/ 731331 w 731331"/>
              <a:gd name="connsiteY3" fmla="*/ 0 h 739186"/>
              <a:gd name="connsiteX4" fmla="*/ 0 w 731331"/>
              <a:gd name="connsiteY4" fmla="*/ 739186 h 739186"/>
              <a:gd name="connsiteX5" fmla="*/ 0 w 731331"/>
              <a:gd name="connsiteY5" fmla="*/ 336382 h 739186"/>
              <a:gd name="connsiteX6" fmla="*/ 0 w 731331"/>
              <a:gd name="connsiteY6" fmla="*/ 145599 h 7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331" h="739186">
                <a:moveTo>
                  <a:pt x="0" y="0"/>
                </a:moveTo>
                <a:lnTo>
                  <a:pt x="145600" y="0"/>
                </a:lnTo>
                <a:lnTo>
                  <a:pt x="336382" y="0"/>
                </a:lnTo>
                <a:lnTo>
                  <a:pt x="731331" y="0"/>
                </a:lnTo>
                <a:lnTo>
                  <a:pt x="0" y="739186"/>
                </a:lnTo>
                <a:lnTo>
                  <a:pt x="0" y="336382"/>
                </a:lnTo>
                <a:lnTo>
                  <a:pt x="0" y="145599"/>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324000" bIns="324000" rtlCol="0" anchor="ctr">
            <a:noAutofit/>
          </a:bodyPr>
          <a:lstStyle/>
          <a:p>
            <a:pPr algn="ctr"/>
            <a:r>
              <a:rPr kumimoji="1" lang="en-US" altLang="ja-JP" sz="2400" b="1" dirty="0"/>
              <a:t>49</a:t>
            </a:r>
            <a:endParaRPr kumimoji="1" lang="ja-JP" altLang="en-US" sz="2400" b="1" dirty="0"/>
          </a:p>
        </p:txBody>
      </p:sp>
      <p:grpSp>
        <p:nvGrpSpPr>
          <p:cNvPr id="2" name="グループ化 1">
            <a:extLst>
              <a:ext uri="{FF2B5EF4-FFF2-40B4-BE49-F238E27FC236}">
                <a16:creationId xmlns:a16="http://schemas.microsoft.com/office/drawing/2014/main" id="{A9D97214-49EB-8FC8-C72C-6452FD7F823E}"/>
              </a:ext>
            </a:extLst>
          </p:cNvPr>
          <p:cNvGrpSpPr/>
          <p:nvPr/>
        </p:nvGrpSpPr>
        <p:grpSpPr>
          <a:xfrm>
            <a:off x="4106587" y="1338990"/>
            <a:ext cx="4650303" cy="2465520"/>
            <a:chOff x="4106587" y="1753097"/>
            <a:chExt cx="4650303" cy="2465520"/>
          </a:xfrm>
        </p:grpSpPr>
        <p:sp>
          <p:nvSpPr>
            <p:cNvPr id="3" name="テキスト ボックス 2">
              <a:extLst>
                <a:ext uri="{FF2B5EF4-FFF2-40B4-BE49-F238E27FC236}">
                  <a16:creationId xmlns:a16="http://schemas.microsoft.com/office/drawing/2014/main" id="{2862B2F1-843A-7F08-38C6-BC21058B5693}"/>
                </a:ext>
              </a:extLst>
            </p:cNvPr>
            <p:cNvSpPr txBox="1"/>
            <p:nvPr/>
          </p:nvSpPr>
          <p:spPr>
            <a:xfrm>
              <a:off x="4106587" y="1753097"/>
              <a:ext cx="4650303" cy="2017925"/>
            </a:xfrm>
            <a:prstGeom prst="rect">
              <a:avLst/>
            </a:prstGeom>
            <a:noFill/>
          </p:spPr>
          <p:txBody>
            <a:bodyPr wrap="square" lIns="0" tIns="0" rIns="0" bIns="0" anchor="b">
              <a:spAutoFit/>
            </a:bodyPr>
            <a:lstStyle/>
            <a:p>
              <a:pPr>
                <a:lnSpc>
                  <a:spcPct val="130000"/>
                </a:lnSpc>
                <a:spcAft>
                  <a:spcPts val="1400"/>
                </a:spcAft>
              </a:pPr>
              <a:r>
                <a:rPr lang="ja-JP" altLang="en-US" sz="1400" spc="50" dirty="0">
                  <a:latin typeface="+mn-ea"/>
                </a:rPr>
                <a:t>これで、基本の４点を確認できました。</a:t>
              </a:r>
            </a:p>
            <a:p>
              <a:pPr>
                <a:lnSpc>
                  <a:spcPct val="130000"/>
                </a:lnSpc>
                <a:spcAft>
                  <a:spcPts val="1400"/>
                </a:spcAft>
              </a:pPr>
              <a:r>
                <a:rPr lang="ja-JP" altLang="en-US" sz="1400" spc="50" dirty="0">
                  <a:latin typeface="+mn-ea"/>
                </a:rPr>
                <a:t>□ 情報源はあるのか。</a:t>
              </a:r>
              <a:br>
                <a:rPr lang="ja-JP" altLang="en-US" sz="1400" spc="50" dirty="0">
                  <a:latin typeface="+mn-ea"/>
                </a:rPr>
              </a:br>
              <a:r>
                <a:rPr lang="ja-JP" altLang="en-US" sz="1400" spc="50" dirty="0">
                  <a:latin typeface="+mn-ea"/>
                </a:rPr>
                <a:t>□ その人はその分野の専門家なのか。</a:t>
              </a:r>
              <a:br>
                <a:rPr lang="ja-JP" altLang="en-US" sz="1400" spc="50" dirty="0">
                  <a:latin typeface="+mn-ea"/>
                </a:rPr>
              </a:br>
              <a:r>
                <a:rPr lang="ja-JP" altLang="en-US" sz="1400" spc="50" dirty="0">
                  <a:latin typeface="+mn-ea"/>
                </a:rPr>
                <a:t>□ 他ではどう言われているのか。</a:t>
              </a:r>
              <a:br>
                <a:rPr lang="ja-JP" altLang="en-US" sz="1400" spc="50" dirty="0">
                  <a:latin typeface="+mn-ea"/>
                </a:rPr>
              </a:br>
              <a:r>
                <a:rPr lang="ja-JP" altLang="en-US" sz="1400" spc="50" dirty="0">
                  <a:latin typeface="+mn-ea"/>
                </a:rPr>
                <a:t>□ その画像は本物なのか。</a:t>
              </a:r>
            </a:p>
            <a:p>
              <a:pPr>
                <a:lnSpc>
                  <a:spcPct val="130000"/>
                </a:lnSpc>
                <a:spcAft>
                  <a:spcPts val="1400"/>
                </a:spcAft>
              </a:pPr>
              <a:r>
                <a:rPr lang="ja-JP" altLang="en-US" sz="1400" spc="50" dirty="0">
                  <a:latin typeface="+mn-ea"/>
                </a:rPr>
                <a:t>これら基本のポイントを押さえたら、続いて</a:t>
              </a:r>
              <a:r>
                <a:rPr lang="en-US" altLang="ja-JP" sz="1400" spc="50" dirty="0">
                  <a:latin typeface="+mn-ea"/>
                </a:rPr>
                <a:t>…</a:t>
              </a:r>
              <a:endParaRPr lang="ja-JP" altLang="en-US" sz="1400" spc="50" dirty="0">
                <a:latin typeface="+mn-ea"/>
              </a:endParaRPr>
            </a:p>
          </p:txBody>
        </p:sp>
        <p:sp>
          <p:nvSpPr>
            <p:cNvPr id="5" name="矢印: 五方向 4">
              <a:extLst>
                <a:ext uri="{FF2B5EF4-FFF2-40B4-BE49-F238E27FC236}">
                  <a16:creationId xmlns:a16="http://schemas.microsoft.com/office/drawing/2014/main" id="{6C0A08E7-6D92-0669-1E44-E12B9ED4D61A}"/>
                </a:ext>
              </a:extLst>
            </p:cNvPr>
            <p:cNvSpPr/>
            <p:nvPr/>
          </p:nvSpPr>
          <p:spPr>
            <a:xfrm>
              <a:off x="6377670" y="3976637"/>
              <a:ext cx="2379220" cy="241980"/>
            </a:xfrm>
            <a:prstGeom prst="homePlat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144000" tIns="36000" rIns="72000" bIns="36000" rtlCol="0" anchor="ctr">
              <a:spAutoFit/>
            </a:bodyPr>
            <a:lstStyle/>
            <a:p>
              <a:r>
                <a:rPr kumimoji="1" lang="ja-JP" altLang="en-US" sz="1100" dirty="0">
                  <a:latin typeface="+mj-ea"/>
                  <a:ea typeface="+mj-ea"/>
                </a:rPr>
                <a:t>クリック（次のスライドへ進む）</a:t>
              </a:r>
            </a:p>
          </p:txBody>
        </p:sp>
      </p:grpSp>
      <p:pic>
        <p:nvPicPr>
          <p:cNvPr id="179" name="図 178" descr="グラフィカル ユーザー インターフェイス, テキスト, アプリケーション&#10;&#10;自動的に生成された説明">
            <a:extLst>
              <a:ext uri="{FF2B5EF4-FFF2-40B4-BE49-F238E27FC236}">
                <a16:creationId xmlns:a16="http://schemas.microsoft.com/office/drawing/2014/main" id="{D44C6E6C-0209-45DB-D136-B752FF3E9BD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4000" y="1599750"/>
            <a:ext cx="3456000" cy="1944000"/>
          </a:xfrm>
          <a:prstGeom prst="rect">
            <a:avLst/>
          </a:prstGeom>
        </p:spPr>
      </p:pic>
      <p:sp>
        <p:nvSpPr>
          <p:cNvPr id="4" name="フッター プレースホルダー 3">
            <a:extLst>
              <a:ext uri="{FF2B5EF4-FFF2-40B4-BE49-F238E27FC236}">
                <a16:creationId xmlns:a16="http://schemas.microsoft.com/office/drawing/2014/main" id="{47220B49-2797-0CC1-C0A3-149C8AAD9472}"/>
              </a:ext>
            </a:extLst>
          </p:cNvPr>
          <p:cNvSpPr>
            <a:spLocks noGrp="1"/>
          </p:cNvSpPr>
          <p:nvPr>
            <p:ph type="ftr" sz="quarter" idx="10"/>
          </p:nvPr>
        </p:nvSpPr>
        <p:spPr/>
        <p:txBody>
          <a:bodyPr/>
          <a:lstStyle/>
          <a:p>
            <a:pPr algn="r"/>
            <a:r>
              <a:rPr lang="ja-JP" altLang="en-US"/>
              <a:t>講師用ガイドライン</a:t>
            </a:r>
            <a:endParaRPr lang="ja-JP" altLang="en-US" dirty="0"/>
          </a:p>
        </p:txBody>
      </p:sp>
    </p:spTree>
    <p:extLst>
      <p:ext uri="{BB962C8B-B14F-4D97-AF65-F5344CB8AC3E}">
        <p14:creationId xmlns:p14="http://schemas.microsoft.com/office/powerpoint/2010/main" val="5574272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E345FE-EA69-82DD-33CF-E1E2DC71C84D}"/>
            </a:ext>
          </a:extLst>
        </p:cNvPr>
        <p:cNvGrpSpPr/>
        <p:nvPr/>
      </p:nvGrpSpPr>
      <p:grpSpPr>
        <a:xfrm>
          <a:off x="0" y="0"/>
          <a:ext cx="0" cy="0"/>
          <a:chOff x="0" y="0"/>
          <a:chExt cx="0" cy="0"/>
        </a:xfrm>
      </p:grpSpPr>
      <p:sp>
        <p:nvSpPr>
          <p:cNvPr id="11" name="スライド番号プレースホルダー 10">
            <a:extLst>
              <a:ext uri="{FF2B5EF4-FFF2-40B4-BE49-F238E27FC236}">
                <a16:creationId xmlns:a16="http://schemas.microsoft.com/office/drawing/2014/main" id="{5E047B20-5F93-CBB5-7375-301B104BE074}"/>
              </a:ext>
            </a:extLst>
          </p:cNvPr>
          <p:cNvSpPr>
            <a:spLocks noGrp="1"/>
          </p:cNvSpPr>
          <p:nvPr>
            <p:ph type="sldNum" sz="quarter" idx="11"/>
          </p:nvPr>
        </p:nvSpPr>
        <p:spPr>
          <a:xfrm>
            <a:off x="8838765" y="4901189"/>
            <a:ext cx="193964" cy="169277"/>
          </a:xfrm>
        </p:spPr>
        <p:txBody>
          <a:bodyPr/>
          <a:lstStyle/>
          <a:p>
            <a:fld id="{75EEF097-E23E-44DF-B033-E758A731DE21}" type="slidenum">
              <a:rPr lang="ja-JP" altLang="en-US" smtClean="0"/>
              <a:pPr/>
              <a:t>57</a:t>
            </a:fld>
            <a:endParaRPr lang="ja-JP" altLang="en-US" dirty="0"/>
          </a:p>
        </p:txBody>
      </p:sp>
      <p:sp>
        <p:nvSpPr>
          <p:cNvPr id="12" name="フリーフォーム: 図形 11">
            <a:extLst>
              <a:ext uri="{FF2B5EF4-FFF2-40B4-BE49-F238E27FC236}">
                <a16:creationId xmlns:a16="http://schemas.microsoft.com/office/drawing/2014/main" id="{DCAA6C11-CBE0-9F31-E379-8C302DFD46B8}"/>
              </a:ext>
            </a:extLst>
          </p:cNvPr>
          <p:cNvSpPr/>
          <p:nvPr/>
        </p:nvSpPr>
        <p:spPr>
          <a:xfrm>
            <a:off x="-1" y="0"/>
            <a:ext cx="861345" cy="870596"/>
          </a:xfrm>
          <a:custGeom>
            <a:avLst/>
            <a:gdLst>
              <a:gd name="connsiteX0" fmla="*/ 0 w 731331"/>
              <a:gd name="connsiteY0" fmla="*/ 0 h 739186"/>
              <a:gd name="connsiteX1" fmla="*/ 145600 w 731331"/>
              <a:gd name="connsiteY1" fmla="*/ 0 h 739186"/>
              <a:gd name="connsiteX2" fmla="*/ 336382 w 731331"/>
              <a:gd name="connsiteY2" fmla="*/ 0 h 739186"/>
              <a:gd name="connsiteX3" fmla="*/ 731331 w 731331"/>
              <a:gd name="connsiteY3" fmla="*/ 0 h 739186"/>
              <a:gd name="connsiteX4" fmla="*/ 0 w 731331"/>
              <a:gd name="connsiteY4" fmla="*/ 739186 h 739186"/>
              <a:gd name="connsiteX5" fmla="*/ 0 w 731331"/>
              <a:gd name="connsiteY5" fmla="*/ 336382 h 739186"/>
              <a:gd name="connsiteX6" fmla="*/ 0 w 731331"/>
              <a:gd name="connsiteY6" fmla="*/ 145599 h 7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331" h="739186">
                <a:moveTo>
                  <a:pt x="0" y="0"/>
                </a:moveTo>
                <a:lnTo>
                  <a:pt x="145600" y="0"/>
                </a:lnTo>
                <a:lnTo>
                  <a:pt x="336382" y="0"/>
                </a:lnTo>
                <a:lnTo>
                  <a:pt x="731331" y="0"/>
                </a:lnTo>
                <a:lnTo>
                  <a:pt x="0" y="739186"/>
                </a:lnTo>
                <a:lnTo>
                  <a:pt x="0" y="336382"/>
                </a:lnTo>
                <a:lnTo>
                  <a:pt x="0" y="145599"/>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324000" bIns="324000" rtlCol="0" anchor="ctr">
            <a:noAutofit/>
          </a:bodyPr>
          <a:lstStyle/>
          <a:p>
            <a:pPr algn="ctr"/>
            <a:r>
              <a:rPr kumimoji="1" lang="en-US" altLang="ja-JP" sz="2400" b="1" dirty="0"/>
              <a:t>50</a:t>
            </a:r>
            <a:endParaRPr kumimoji="1" lang="ja-JP" altLang="en-US" sz="2400" b="1" dirty="0"/>
          </a:p>
        </p:txBody>
      </p:sp>
      <p:grpSp>
        <p:nvGrpSpPr>
          <p:cNvPr id="2" name="グループ化 1">
            <a:extLst>
              <a:ext uri="{FF2B5EF4-FFF2-40B4-BE49-F238E27FC236}">
                <a16:creationId xmlns:a16="http://schemas.microsoft.com/office/drawing/2014/main" id="{73CF69BC-40B3-57B1-92E5-F7482B143554}"/>
              </a:ext>
            </a:extLst>
          </p:cNvPr>
          <p:cNvGrpSpPr/>
          <p:nvPr/>
        </p:nvGrpSpPr>
        <p:grpSpPr>
          <a:xfrm>
            <a:off x="4106587" y="1198952"/>
            <a:ext cx="4650303" cy="2745596"/>
            <a:chOff x="4106587" y="1473021"/>
            <a:chExt cx="4650303" cy="2745596"/>
          </a:xfrm>
        </p:grpSpPr>
        <p:sp>
          <p:nvSpPr>
            <p:cNvPr id="3" name="テキスト ボックス 2">
              <a:extLst>
                <a:ext uri="{FF2B5EF4-FFF2-40B4-BE49-F238E27FC236}">
                  <a16:creationId xmlns:a16="http://schemas.microsoft.com/office/drawing/2014/main" id="{B62931FA-9F0E-76C9-F917-C38F550DF986}"/>
                </a:ext>
              </a:extLst>
            </p:cNvPr>
            <p:cNvSpPr txBox="1"/>
            <p:nvPr/>
          </p:nvSpPr>
          <p:spPr>
            <a:xfrm>
              <a:off x="4106587" y="1473021"/>
              <a:ext cx="4650303" cy="2298001"/>
            </a:xfrm>
            <a:prstGeom prst="rect">
              <a:avLst/>
            </a:prstGeom>
            <a:noFill/>
          </p:spPr>
          <p:txBody>
            <a:bodyPr wrap="square" lIns="0" tIns="0" rIns="0" bIns="0" anchor="b">
              <a:spAutoFit/>
            </a:bodyPr>
            <a:lstStyle/>
            <a:p>
              <a:pPr>
                <a:lnSpc>
                  <a:spcPct val="130000"/>
                </a:lnSpc>
                <a:spcAft>
                  <a:spcPts val="1400"/>
                </a:spcAft>
              </a:pPr>
              <a:r>
                <a:rPr lang="ja-JP" altLang="en-US" sz="1400" spc="50" dirty="0">
                  <a:latin typeface="+mn-ea"/>
                </a:rPr>
                <a:t>応用編です。</a:t>
              </a:r>
            </a:p>
            <a:p>
              <a:pPr>
                <a:lnSpc>
                  <a:spcPct val="130000"/>
                </a:lnSpc>
                <a:spcAft>
                  <a:spcPts val="1400"/>
                </a:spcAft>
              </a:pPr>
              <a:r>
                <a:rPr lang="ja-JP" altLang="en-US" sz="1400" spc="50" dirty="0">
                  <a:latin typeface="+mn-ea"/>
                </a:rPr>
                <a:t>□ 「知り合いだから」という理由だけで信じているのでは？</a:t>
              </a:r>
              <a:br>
                <a:rPr lang="ja-JP" altLang="en-US" sz="1400" spc="50" dirty="0">
                  <a:latin typeface="+mn-ea"/>
                </a:rPr>
              </a:br>
              <a:r>
                <a:rPr lang="ja-JP" altLang="en-US" sz="1400" spc="50" dirty="0">
                  <a:latin typeface="+mn-ea"/>
                </a:rPr>
                <a:t>□ 表やグラフも疑ってみた？</a:t>
              </a:r>
              <a:br>
                <a:rPr lang="ja-JP" altLang="en-US" sz="1400" spc="50" dirty="0">
                  <a:latin typeface="+mn-ea"/>
                </a:rPr>
              </a:br>
              <a:r>
                <a:rPr lang="ja-JP" altLang="en-US" sz="1400" spc="50" dirty="0">
                  <a:latin typeface="+mn-ea"/>
                </a:rPr>
                <a:t>□ その情報に動機はある？</a:t>
              </a:r>
              <a:br>
                <a:rPr lang="ja-JP" altLang="en-US" sz="1400" spc="50" dirty="0">
                  <a:latin typeface="+mn-ea"/>
                </a:rPr>
              </a:br>
              <a:r>
                <a:rPr lang="ja-JP" altLang="en-US" sz="1400" spc="50" dirty="0">
                  <a:latin typeface="+mn-ea"/>
                </a:rPr>
                <a:t>□ ファクトチェック結果は？</a:t>
              </a:r>
            </a:p>
            <a:p>
              <a:pPr>
                <a:lnSpc>
                  <a:spcPct val="130000"/>
                </a:lnSpc>
                <a:spcAft>
                  <a:spcPts val="1400"/>
                </a:spcAft>
              </a:pPr>
              <a:r>
                <a:rPr lang="ja-JP" altLang="en-US" sz="1400" spc="50" dirty="0">
                  <a:latin typeface="+mn-ea"/>
                </a:rPr>
                <a:t>この４点を確認していきましょう。</a:t>
              </a:r>
            </a:p>
          </p:txBody>
        </p:sp>
        <p:sp>
          <p:nvSpPr>
            <p:cNvPr id="5" name="矢印: 五方向 4">
              <a:extLst>
                <a:ext uri="{FF2B5EF4-FFF2-40B4-BE49-F238E27FC236}">
                  <a16:creationId xmlns:a16="http://schemas.microsoft.com/office/drawing/2014/main" id="{342FCB10-FE4E-8674-6969-4CE97D4557B9}"/>
                </a:ext>
              </a:extLst>
            </p:cNvPr>
            <p:cNvSpPr/>
            <p:nvPr/>
          </p:nvSpPr>
          <p:spPr>
            <a:xfrm>
              <a:off x="6377670" y="3976637"/>
              <a:ext cx="2379220" cy="241980"/>
            </a:xfrm>
            <a:prstGeom prst="homePlat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144000" tIns="36000" rIns="72000" bIns="36000" rtlCol="0" anchor="ctr">
              <a:spAutoFit/>
            </a:bodyPr>
            <a:lstStyle/>
            <a:p>
              <a:r>
                <a:rPr kumimoji="1" lang="ja-JP" altLang="en-US" sz="1100" dirty="0">
                  <a:latin typeface="+mj-ea"/>
                  <a:ea typeface="+mj-ea"/>
                </a:rPr>
                <a:t>クリック（次のスライドへ進む）</a:t>
              </a:r>
            </a:p>
          </p:txBody>
        </p:sp>
      </p:grpSp>
      <p:pic>
        <p:nvPicPr>
          <p:cNvPr id="4" name="図 3" descr="テキスト&#10;&#10;自動的に生成された説明">
            <a:extLst>
              <a:ext uri="{FF2B5EF4-FFF2-40B4-BE49-F238E27FC236}">
                <a16:creationId xmlns:a16="http://schemas.microsoft.com/office/drawing/2014/main" id="{CFECB7C6-8DF7-86A8-C61C-36463B662A2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4000" y="1599750"/>
            <a:ext cx="3456000" cy="1944000"/>
          </a:xfrm>
          <a:prstGeom prst="rect">
            <a:avLst/>
          </a:prstGeom>
        </p:spPr>
      </p:pic>
      <p:sp>
        <p:nvSpPr>
          <p:cNvPr id="6" name="フッター プレースホルダー 5">
            <a:extLst>
              <a:ext uri="{FF2B5EF4-FFF2-40B4-BE49-F238E27FC236}">
                <a16:creationId xmlns:a16="http://schemas.microsoft.com/office/drawing/2014/main" id="{022C57CE-24D6-94A4-06D2-69C9CDCDF75C}"/>
              </a:ext>
            </a:extLst>
          </p:cNvPr>
          <p:cNvSpPr>
            <a:spLocks noGrp="1"/>
          </p:cNvSpPr>
          <p:nvPr>
            <p:ph type="ftr" sz="quarter" idx="10"/>
          </p:nvPr>
        </p:nvSpPr>
        <p:spPr/>
        <p:txBody>
          <a:bodyPr/>
          <a:lstStyle/>
          <a:p>
            <a:pPr algn="r"/>
            <a:r>
              <a:rPr lang="ja-JP" altLang="en-US"/>
              <a:t>講師用ガイドライン</a:t>
            </a:r>
            <a:endParaRPr lang="ja-JP" altLang="en-US" dirty="0"/>
          </a:p>
        </p:txBody>
      </p:sp>
    </p:spTree>
    <p:extLst>
      <p:ext uri="{BB962C8B-B14F-4D97-AF65-F5344CB8AC3E}">
        <p14:creationId xmlns:p14="http://schemas.microsoft.com/office/powerpoint/2010/main" val="177388091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C76540-26FF-DCDB-C3F5-8C35646A7EB7}"/>
            </a:ext>
          </a:extLst>
        </p:cNvPr>
        <p:cNvGrpSpPr/>
        <p:nvPr/>
      </p:nvGrpSpPr>
      <p:grpSpPr>
        <a:xfrm>
          <a:off x="0" y="0"/>
          <a:ext cx="0" cy="0"/>
          <a:chOff x="0" y="0"/>
          <a:chExt cx="0" cy="0"/>
        </a:xfrm>
      </p:grpSpPr>
      <p:sp>
        <p:nvSpPr>
          <p:cNvPr id="11" name="スライド番号プレースホルダー 10">
            <a:extLst>
              <a:ext uri="{FF2B5EF4-FFF2-40B4-BE49-F238E27FC236}">
                <a16:creationId xmlns:a16="http://schemas.microsoft.com/office/drawing/2014/main" id="{CF690FDE-A080-E982-1ADE-51B854C0D4CD}"/>
              </a:ext>
            </a:extLst>
          </p:cNvPr>
          <p:cNvSpPr>
            <a:spLocks noGrp="1"/>
          </p:cNvSpPr>
          <p:nvPr>
            <p:ph type="sldNum" sz="quarter" idx="11"/>
          </p:nvPr>
        </p:nvSpPr>
        <p:spPr>
          <a:xfrm>
            <a:off x="8838765" y="4901189"/>
            <a:ext cx="193964" cy="169277"/>
          </a:xfrm>
        </p:spPr>
        <p:txBody>
          <a:bodyPr/>
          <a:lstStyle/>
          <a:p>
            <a:fld id="{75EEF097-E23E-44DF-B033-E758A731DE21}" type="slidenum">
              <a:rPr lang="ja-JP" altLang="en-US" smtClean="0"/>
              <a:pPr/>
              <a:t>58</a:t>
            </a:fld>
            <a:endParaRPr lang="ja-JP" altLang="en-US" dirty="0"/>
          </a:p>
        </p:txBody>
      </p:sp>
      <p:sp>
        <p:nvSpPr>
          <p:cNvPr id="12" name="フリーフォーム: 図形 11">
            <a:extLst>
              <a:ext uri="{FF2B5EF4-FFF2-40B4-BE49-F238E27FC236}">
                <a16:creationId xmlns:a16="http://schemas.microsoft.com/office/drawing/2014/main" id="{E7B26ACC-C5FC-17E6-6387-6405540D4E7D}"/>
              </a:ext>
            </a:extLst>
          </p:cNvPr>
          <p:cNvSpPr/>
          <p:nvPr/>
        </p:nvSpPr>
        <p:spPr>
          <a:xfrm>
            <a:off x="-1" y="0"/>
            <a:ext cx="861345" cy="870596"/>
          </a:xfrm>
          <a:custGeom>
            <a:avLst/>
            <a:gdLst>
              <a:gd name="connsiteX0" fmla="*/ 0 w 731331"/>
              <a:gd name="connsiteY0" fmla="*/ 0 h 739186"/>
              <a:gd name="connsiteX1" fmla="*/ 145600 w 731331"/>
              <a:gd name="connsiteY1" fmla="*/ 0 h 739186"/>
              <a:gd name="connsiteX2" fmla="*/ 336382 w 731331"/>
              <a:gd name="connsiteY2" fmla="*/ 0 h 739186"/>
              <a:gd name="connsiteX3" fmla="*/ 731331 w 731331"/>
              <a:gd name="connsiteY3" fmla="*/ 0 h 739186"/>
              <a:gd name="connsiteX4" fmla="*/ 0 w 731331"/>
              <a:gd name="connsiteY4" fmla="*/ 739186 h 739186"/>
              <a:gd name="connsiteX5" fmla="*/ 0 w 731331"/>
              <a:gd name="connsiteY5" fmla="*/ 336382 h 739186"/>
              <a:gd name="connsiteX6" fmla="*/ 0 w 731331"/>
              <a:gd name="connsiteY6" fmla="*/ 145599 h 7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331" h="739186">
                <a:moveTo>
                  <a:pt x="0" y="0"/>
                </a:moveTo>
                <a:lnTo>
                  <a:pt x="145600" y="0"/>
                </a:lnTo>
                <a:lnTo>
                  <a:pt x="336382" y="0"/>
                </a:lnTo>
                <a:lnTo>
                  <a:pt x="731331" y="0"/>
                </a:lnTo>
                <a:lnTo>
                  <a:pt x="0" y="739186"/>
                </a:lnTo>
                <a:lnTo>
                  <a:pt x="0" y="336382"/>
                </a:lnTo>
                <a:lnTo>
                  <a:pt x="0" y="145599"/>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324000" bIns="324000" rtlCol="0" anchor="ctr">
            <a:noAutofit/>
          </a:bodyPr>
          <a:lstStyle/>
          <a:p>
            <a:pPr algn="ctr"/>
            <a:r>
              <a:rPr kumimoji="1" lang="en-US" altLang="ja-JP" sz="2400" b="1" dirty="0"/>
              <a:t>51</a:t>
            </a:r>
            <a:endParaRPr kumimoji="1" lang="ja-JP" altLang="en-US" sz="2400" b="1" dirty="0"/>
          </a:p>
        </p:txBody>
      </p:sp>
      <p:sp>
        <p:nvSpPr>
          <p:cNvPr id="3" name="テキスト ボックス 2">
            <a:extLst>
              <a:ext uri="{FF2B5EF4-FFF2-40B4-BE49-F238E27FC236}">
                <a16:creationId xmlns:a16="http://schemas.microsoft.com/office/drawing/2014/main" id="{5F25C9D6-F7FE-4103-26E4-8A409499C7B6}"/>
              </a:ext>
            </a:extLst>
          </p:cNvPr>
          <p:cNvSpPr txBox="1"/>
          <p:nvPr/>
        </p:nvSpPr>
        <p:spPr>
          <a:xfrm>
            <a:off x="4106587" y="683060"/>
            <a:ext cx="4650303" cy="3777381"/>
          </a:xfrm>
          <a:prstGeom prst="rect">
            <a:avLst/>
          </a:prstGeom>
          <a:noFill/>
        </p:spPr>
        <p:txBody>
          <a:bodyPr wrap="square" lIns="0" tIns="0" rIns="0" bIns="0" anchor="b">
            <a:spAutoFit/>
          </a:bodyPr>
          <a:lstStyle/>
          <a:p>
            <a:pPr algn="just">
              <a:lnSpc>
                <a:spcPct val="130000"/>
              </a:lnSpc>
              <a:spcAft>
                <a:spcPts val="1400"/>
              </a:spcAft>
            </a:pPr>
            <a:r>
              <a:rPr lang="ja-JP" altLang="en-US" sz="1400" spc="50" dirty="0">
                <a:latin typeface="+mn-ea"/>
              </a:rPr>
              <a:t>まずは１点目。</a:t>
            </a:r>
            <a:r>
              <a:rPr lang="ja-JP" altLang="en-US" sz="1400" spc="50" dirty="0">
                <a:latin typeface="+mj-ea"/>
                <a:ea typeface="+mj-ea"/>
              </a:rPr>
              <a:t>「知り合いだから」という理由だけで信用していませんか？</a:t>
            </a:r>
          </a:p>
          <a:p>
            <a:pPr algn="just">
              <a:lnSpc>
                <a:spcPct val="130000"/>
              </a:lnSpc>
              <a:spcAft>
                <a:spcPts val="1400"/>
              </a:spcAft>
            </a:pPr>
            <a:r>
              <a:rPr lang="ja-JP" altLang="en-US" sz="1400" spc="50" dirty="0">
                <a:latin typeface="+mn-ea"/>
              </a:rPr>
              <a:t>人間は、長い時間一緒に過ごし、関係がしっかり構築されている人から聞いた情報をより信じやすいのです。</a:t>
            </a:r>
          </a:p>
          <a:p>
            <a:pPr algn="just">
              <a:lnSpc>
                <a:spcPct val="130000"/>
              </a:lnSpc>
              <a:spcAft>
                <a:spcPts val="1400"/>
              </a:spcAft>
            </a:pPr>
            <a:r>
              <a:rPr lang="ja-JP" altLang="en-US" sz="1400" spc="50" dirty="0">
                <a:latin typeface="+mn-ea"/>
              </a:rPr>
              <a:t>これは自然なことで、当たり前の話なのですが、実はこれが「ニセ・誤情報」が拡散しやすい理由の一つになっています。</a:t>
            </a:r>
          </a:p>
          <a:p>
            <a:pPr algn="just">
              <a:lnSpc>
                <a:spcPct val="130000"/>
              </a:lnSpc>
              <a:spcAft>
                <a:spcPts val="1400"/>
              </a:spcAft>
            </a:pPr>
            <a:r>
              <a:rPr lang="ja-JP" altLang="en-US" sz="1400" spc="50" dirty="0">
                <a:latin typeface="+mn-ea"/>
              </a:rPr>
              <a:t>「ニセ・誤情報」を信じてしまった時、人はどう行動するか。</a:t>
            </a:r>
          </a:p>
          <a:p>
            <a:pPr algn="just">
              <a:lnSpc>
                <a:spcPct val="130000"/>
              </a:lnSpc>
              <a:spcAft>
                <a:spcPts val="1400"/>
              </a:spcAft>
            </a:pPr>
            <a:r>
              <a:rPr lang="ja-JP" altLang="en-US" sz="1400" spc="50" dirty="0">
                <a:latin typeface="+mn-ea"/>
              </a:rPr>
              <a:t>実は拡散手段として最も多いのが「友人・知人・家族に伝える」という行動です。</a:t>
            </a:r>
          </a:p>
        </p:txBody>
      </p:sp>
      <p:pic>
        <p:nvPicPr>
          <p:cNvPr id="181" name="図 180" descr="グラフィカル ユーザー インターフェイス, アプリケーション&#10;&#10;自動的に生成された説明">
            <a:extLst>
              <a:ext uri="{FF2B5EF4-FFF2-40B4-BE49-F238E27FC236}">
                <a16:creationId xmlns:a16="http://schemas.microsoft.com/office/drawing/2014/main" id="{4D4AB31F-7D47-9CA3-9FA5-44FF25B96FC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4000" y="1599750"/>
            <a:ext cx="3456000" cy="1944000"/>
          </a:xfrm>
          <a:prstGeom prst="rect">
            <a:avLst/>
          </a:prstGeom>
        </p:spPr>
      </p:pic>
      <p:sp>
        <p:nvSpPr>
          <p:cNvPr id="2" name="フッター プレースホルダー 1">
            <a:extLst>
              <a:ext uri="{FF2B5EF4-FFF2-40B4-BE49-F238E27FC236}">
                <a16:creationId xmlns:a16="http://schemas.microsoft.com/office/drawing/2014/main" id="{EE1CE35E-E293-E4A7-64F1-C09CDF7A490C}"/>
              </a:ext>
            </a:extLst>
          </p:cNvPr>
          <p:cNvSpPr>
            <a:spLocks noGrp="1"/>
          </p:cNvSpPr>
          <p:nvPr>
            <p:ph type="ftr" sz="quarter" idx="10"/>
          </p:nvPr>
        </p:nvSpPr>
        <p:spPr/>
        <p:txBody>
          <a:bodyPr/>
          <a:lstStyle/>
          <a:p>
            <a:pPr algn="r"/>
            <a:r>
              <a:rPr lang="ja-JP" altLang="en-US"/>
              <a:t>講師用ガイドライン</a:t>
            </a:r>
            <a:endParaRPr lang="ja-JP" altLang="en-US" dirty="0"/>
          </a:p>
        </p:txBody>
      </p:sp>
    </p:spTree>
    <p:extLst>
      <p:ext uri="{BB962C8B-B14F-4D97-AF65-F5344CB8AC3E}">
        <p14:creationId xmlns:p14="http://schemas.microsoft.com/office/powerpoint/2010/main" val="669489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3707F2-F04C-E71A-1CA3-782ADD0A5DC0}"/>
            </a:ext>
          </a:extLst>
        </p:cNvPr>
        <p:cNvGrpSpPr/>
        <p:nvPr/>
      </p:nvGrpSpPr>
      <p:grpSpPr>
        <a:xfrm>
          <a:off x="0" y="0"/>
          <a:ext cx="0" cy="0"/>
          <a:chOff x="0" y="0"/>
          <a:chExt cx="0" cy="0"/>
        </a:xfrm>
      </p:grpSpPr>
      <p:sp>
        <p:nvSpPr>
          <p:cNvPr id="11" name="スライド番号プレースホルダー 10">
            <a:extLst>
              <a:ext uri="{FF2B5EF4-FFF2-40B4-BE49-F238E27FC236}">
                <a16:creationId xmlns:a16="http://schemas.microsoft.com/office/drawing/2014/main" id="{786DF7C9-93F4-D926-01DB-61AA991C02B7}"/>
              </a:ext>
            </a:extLst>
          </p:cNvPr>
          <p:cNvSpPr>
            <a:spLocks noGrp="1"/>
          </p:cNvSpPr>
          <p:nvPr>
            <p:ph type="sldNum" sz="quarter" idx="11"/>
          </p:nvPr>
        </p:nvSpPr>
        <p:spPr>
          <a:xfrm>
            <a:off x="8838765" y="4901189"/>
            <a:ext cx="193964" cy="169277"/>
          </a:xfrm>
        </p:spPr>
        <p:txBody>
          <a:bodyPr/>
          <a:lstStyle/>
          <a:p>
            <a:fld id="{75EEF097-E23E-44DF-B033-E758A731DE21}" type="slidenum">
              <a:rPr lang="ja-JP" altLang="en-US" smtClean="0"/>
              <a:pPr/>
              <a:t>5</a:t>
            </a:fld>
            <a:endParaRPr lang="ja-JP" altLang="en-US" dirty="0"/>
          </a:p>
        </p:txBody>
      </p:sp>
      <p:sp>
        <p:nvSpPr>
          <p:cNvPr id="12" name="フリーフォーム: 図形 11">
            <a:extLst>
              <a:ext uri="{FF2B5EF4-FFF2-40B4-BE49-F238E27FC236}">
                <a16:creationId xmlns:a16="http://schemas.microsoft.com/office/drawing/2014/main" id="{6E17755D-7C62-0AAB-2F5F-C8EBF11C4694}"/>
              </a:ext>
            </a:extLst>
          </p:cNvPr>
          <p:cNvSpPr/>
          <p:nvPr/>
        </p:nvSpPr>
        <p:spPr>
          <a:xfrm>
            <a:off x="-1" y="0"/>
            <a:ext cx="861345" cy="870596"/>
          </a:xfrm>
          <a:custGeom>
            <a:avLst/>
            <a:gdLst>
              <a:gd name="connsiteX0" fmla="*/ 0 w 731331"/>
              <a:gd name="connsiteY0" fmla="*/ 0 h 739186"/>
              <a:gd name="connsiteX1" fmla="*/ 145600 w 731331"/>
              <a:gd name="connsiteY1" fmla="*/ 0 h 739186"/>
              <a:gd name="connsiteX2" fmla="*/ 336382 w 731331"/>
              <a:gd name="connsiteY2" fmla="*/ 0 h 739186"/>
              <a:gd name="connsiteX3" fmla="*/ 731331 w 731331"/>
              <a:gd name="connsiteY3" fmla="*/ 0 h 739186"/>
              <a:gd name="connsiteX4" fmla="*/ 0 w 731331"/>
              <a:gd name="connsiteY4" fmla="*/ 739186 h 739186"/>
              <a:gd name="connsiteX5" fmla="*/ 0 w 731331"/>
              <a:gd name="connsiteY5" fmla="*/ 336382 h 739186"/>
              <a:gd name="connsiteX6" fmla="*/ 0 w 731331"/>
              <a:gd name="connsiteY6" fmla="*/ 145599 h 7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331" h="739186">
                <a:moveTo>
                  <a:pt x="0" y="0"/>
                </a:moveTo>
                <a:lnTo>
                  <a:pt x="145600" y="0"/>
                </a:lnTo>
                <a:lnTo>
                  <a:pt x="336382" y="0"/>
                </a:lnTo>
                <a:lnTo>
                  <a:pt x="731331" y="0"/>
                </a:lnTo>
                <a:lnTo>
                  <a:pt x="0" y="739186"/>
                </a:lnTo>
                <a:lnTo>
                  <a:pt x="0" y="336382"/>
                </a:lnTo>
                <a:lnTo>
                  <a:pt x="0" y="145599"/>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324000" bIns="324000" rtlCol="0" anchor="ctr">
            <a:noAutofit/>
          </a:bodyPr>
          <a:lstStyle/>
          <a:p>
            <a:pPr algn="ctr"/>
            <a:r>
              <a:rPr kumimoji="1" lang="en-US" altLang="ja-JP" sz="2400" b="1" dirty="0"/>
              <a:t>3</a:t>
            </a:r>
            <a:endParaRPr kumimoji="1" lang="ja-JP" altLang="en-US" sz="2400" b="1" dirty="0"/>
          </a:p>
        </p:txBody>
      </p:sp>
      <p:grpSp>
        <p:nvGrpSpPr>
          <p:cNvPr id="2" name="グループ化 1">
            <a:extLst>
              <a:ext uri="{FF2B5EF4-FFF2-40B4-BE49-F238E27FC236}">
                <a16:creationId xmlns:a16="http://schemas.microsoft.com/office/drawing/2014/main" id="{8E018E2E-5B7B-8922-AD95-D4F523490DC0}"/>
              </a:ext>
            </a:extLst>
          </p:cNvPr>
          <p:cNvGrpSpPr/>
          <p:nvPr/>
        </p:nvGrpSpPr>
        <p:grpSpPr>
          <a:xfrm>
            <a:off x="4106587" y="1198952"/>
            <a:ext cx="4650303" cy="2745596"/>
            <a:chOff x="4106587" y="1473021"/>
            <a:chExt cx="4650303" cy="2745596"/>
          </a:xfrm>
        </p:grpSpPr>
        <p:sp>
          <p:nvSpPr>
            <p:cNvPr id="3" name="テキスト ボックス 2">
              <a:extLst>
                <a:ext uri="{FF2B5EF4-FFF2-40B4-BE49-F238E27FC236}">
                  <a16:creationId xmlns:a16="http://schemas.microsoft.com/office/drawing/2014/main" id="{5A4ECC8F-B201-DCDA-05F9-66374405F6B5}"/>
                </a:ext>
              </a:extLst>
            </p:cNvPr>
            <p:cNvSpPr txBox="1"/>
            <p:nvPr/>
          </p:nvSpPr>
          <p:spPr>
            <a:xfrm>
              <a:off x="4106587" y="1473021"/>
              <a:ext cx="4650303" cy="2298001"/>
            </a:xfrm>
            <a:prstGeom prst="rect">
              <a:avLst/>
            </a:prstGeom>
            <a:noFill/>
          </p:spPr>
          <p:txBody>
            <a:bodyPr wrap="square" lIns="0" tIns="0" rIns="0" bIns="0" anchor="b">
              <a:spAutoFit/>
            </a:bodyPr>
            <a:lstStyle/>
            <a:p>
              <a:pPr algn="just">
                <a:lnSpc>
                  <a:spcPct val="130000"/>
                </a:lnSpc>
                <a:spcAft>
                  <a:spcPts val="1400"/>
                </a:spcAft>
              </a:pPr>
              <a:r>
                <a:rPr lang="ja-JP" altLang="en-US" sz="1400" spc="50" dirty="0">
                  <a:latin typeface="+mn-ea"/>
                </a:rPr>
                <a:t>そのため、嘘、デマ、陰謀論、プロパガンダ、誤情報、扇情的（せんじょうてき）なゴシップ、ディープフェイクなど、実に様々な意味で「フェイクニュース」という単語が使われています。</a:t>
              </a:r>
            </a:p>
            <a:p>
              <a:pPr algn="just">
                <a:lnSpc>
                  <a:spcPct val="130000"/>
                </a:lnSpc>
                <a:spcAft>
                  <a:spcPts val="1400"/>
                </a:spcAft>
              </a:pPr>
              <a:r>
                <a:rPr lang="ja-JP" altLang="en-US" sz="1400" spc="50" dirty="0">
                  <a:latin typeface="+mn-ea"/>
                </a:rPr>
                <a:t>それらを踏まえて、この講演では、「フェイクニュース」の代わりに</a:t>
              </a:r>
              <a:r>
                <a:rPr lang="ja-JP" altLang="en-US" sz="1400" spc="50" dirty="0">
                  <a:latin typeface="+mj-ea"/>
                  <a:ea typeface="+mj-ea"/>
                </a:rPr>
                <a:t>「ニセ・誤情報」</a:t>
              </a:r>
              <a:r>
                <a:rPr lang="ja-JP" altLang="en-US" sz="1400" spc="50" dirty="0">
                  <a:latin typeface="+mn-ea"/>
                </a:rPr>
                <a:t>という表現を使います。</a:t>
              </a:r>
            </a:p>
            <a:p>
              <a:pPr algn="just">
                <a:lnSpc>
                  <a:spcPct val="130000"/>
                </a:lnSpc>
                <a:spcAft>
                  <a:spcPts val="1400"/>
                </a:spcAft>
              </a:pPr>
              <a:r>
                <a:rPr lang="ja-JP" altLang="en-US" sz="1400" spc="50" dirty="0">
                  <a:latin typeface="+mn-ea"/>
                </a:rPr>
                <a:t>それではさっそく進めていきましょう。</a:t>
              </a:r>
            </a:p>
          </p:txBody>
        </p:sp>
        <p:sp>
          <p:nvSpPr>
            <p:cNvPr id="5" name="矢印: 五方向 4">
              <a:extLst>
                <a:ext uri="{FF2B5EF4-FFF2-40B4-BE49-F238E27FC236}">
                  <a16:creationId xmlns:a16="http://schemas.microsoft.com/office/drawing/2014/main" id="{FD22FDBD-88B7-4545-B8DA-FE2E150A993F}"/>
                </a:ext>
              </a:extLst>
            </p:cNvPr>
            <p:cNvSpPr/>
            <p:nvPr/>
          </p:nvSpPr>
          <p:spPr>
            <a:xfrm>
              <a:off x="6377670" y="3976637"/>
              <a:ext cx="2379220" cy="241980"/>
            </a:xfrm>
            <a:prstGeom prst="homePlat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144000" tIns="36000" rIns="72000" bIns="36000" rtlCol="0" anchor="ctr">
              <a:spAutoFit/>
            </a:bodyPr>
            <a:lstStyle/>
            <a:p>
              <a:r>
                <a:rPr kumimoji="1" lang="ja-JP" altLang="en-US" sz="1100" dirty="0">
                  <a:latin typeface="+mj-ea"/>
                  <a:ea typeface="+mj-ea"/>
                </a:rPr>
                <a:t>クリック（次のスライドへ進む）</a:t>
              </a:r>
            </a:p>
          </p:txBody>
        </p:sp>
      </p:grpSp>
      <p:pic>
        <p:nvPicPr>
          <p:cNvPr id="15" name="図 14" descr="グラフィカル ユーザー インターフェイス, テキスト, アプリケーション&#10;&#10;自動的に生成された説明">
            <a:extLst>
              <a:ext uri="{FF2B5EF4-FFF2-40B4-BE49-F238E27FC236}">
                <a16:creationId xmlns:a16="http://schemas.microsoft.com/office/drawing/2014/main" id="{73EF1A5B-0327-4E21-F5A3-0A2DA63F627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4288" y="1603548"/>
            <a:ext cx="3455424" cy="1943676"/>
          </a:xfrm>
          <a:prstGeom prst="rect">
            <a:avLst/>
          </a:prstGeom>
          <a:ln>
            <a:solidFill>
              <a:schemeClr val="bg1"/>
            </a:solidFill>
          </a:ln>
        </p:spPr>
      </p:pic>
      <p:sp>
        <p:nvSpPr>
          <p:cNvPr id="4" name="フッター プレースホルダー 3">
            <a:extLst>
              <a:ext uri="{FF2B5EF4-FFF2-40B4-BE49-F238E27FC236}">
                <a16:creationId xmlns:a16="http://schemas.microsoft.com/office/drawing/2014/main" id="{CA2DDD88-2F42-3FBB-FDB4-AD4D8ABF85CC}"/>
              </a:ext>
            </a:extLst>
          </p:cNvPr>
          <p:cNvSpPr>
            <a:spLocks noGrp="1"/>
          </p:cNvSpPr>
          <p:nvPr>
            <p:ph type="ftr" sz="quarter" idx="10"/>
          </p:nvPr>
        </p:nvSpPr>
        <p:spPr/>
        <p:txBody>
          <a:bodyPr/>
          <a:lstStyle/>
          <a:p>
            <a:pPr algn="r"/>
            <a:r>
              <a:rPr lang="ja-JP" altLang="en-US"/>
              <a:t>講師用ガイドライン</a:t>
            </a:r>
            <a:endParaRPr lang="ja-JP" altLang="en-US" dirty="0"/>
          </a:p>
        </p:txBody>
      </p:sp>
    </p:spTree>
    <p:extLst>
      <p:ext uri="{BB962C8B-B14F-4D97-AF65-F5344CB8AC3E}">
        <p14:creationId xmlns:p14="http://schemas.microsoft.com/office/powerpoint/2010/main" val="6429743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9CCFDD-A20D-668C-3219-83F778F31AB3}"/>
            </a:ext>
          </a:extLst>
        </p:cNvPr>
        <p:cNvGrpSpPr/>
        <p:nvPr/>
      </p:nvGrpSpPr>
      <p:grpSpPr>
        <a:xfrm>
          <a:off x="0" y="0"/>
          <a:ext cx="0" cy="0"/>
          <a:chOff x="0" y="0"/>
          <a:chExt cx="0" cy="0"/>
        </a:xfrm>
      </p:grpSpPr>
      <p:sp>
        <p:nvSpPr>
          <p:cNvPr id="11" name="スライド番号プレースホルダー 10">
            <a:extLst>
              <a:ext uri="{FF2B5EF4-FFF2-40B4-BE49-F238E27FC236}">
                <a16:creationId xmlns:a16="http://schemas.microsoft.com/office/drawing/2014/main" id="{56297766-287D-FEDE-4CDD-4ECF15A946C9}"/>
              </a:ext>
            </a:extLst>
          </p:cNvPr>
          <p:cNvSpPr>
            <a:spLocks noGrp="1"/>
          </p:cNvSpPr>
          <p:nvPr>
            <p:ph type="sldNum" sz="quarter" idx="11"/>
          </p:nvPr>
        </p:nvSpPr>
        <p:spPr>
          <a:xfrm>
            <a:off x="8838765" y="4901189"/>
            <a:ext cx="193964" cy="169277"/>
          </a:xfrm>
        </p:spPr>
        <p:txBody>
          <a:bodyPr/>
          <a:lstStyle/>
          <a:p>
            <a:fld id="{75EEF097-E23E-44DF-B033-E758A731DE21}" type="slidenum">
              <a:rPr lang="ja-JP" altLang="en-US" smtClean="0"/>
              <a:pPr/>
              <a:t>59</a:t>
            </a:fld>
            <a:endParaRPr lang="ja-JP" altLang="en-US" dirty="0"/>
          </a:p>
        </p:txBody>
      </p:sp>
      <p:sp>
        <p:nvSpPr>
          <p:cNvPr id="12" name="フリーフォーム: 図形 11">
            <a:extLst>
              <a:ext uri="{FF2B5EF4-FFF2-40B4-BE49-F238E27FC236}">
                <a16:creationId xmlns:a16="http://schemas.microsoft.com/office/drawing/2014/main" id="{63F17570-A701-5789-30A3-B5E897766D7E}"/>
              </a:ext>
            </a:extLst>
          </p:cNvPr>
          <p:cNvSpPr/>
          <p:nvPr/>
        </p:nvSpPr>
        <p:spPr>
          <a:xfrm>
            <a:off x="-1" y="0"/>
            <a:ext cx="861345" cy="870596"/>
          </a:xfrm>
          <a:custGeom>
            <a:avLst/>
            <a:gdLst>
              <a:gd name="connsiteX0" fmla="*/ 0 w 731331"/>
              <a:gd name="connsiteY0" fmla="*/ 0 h 739186"/>
              <a:gd name="connsiteX1" fmla="*/ 145600 w 731331"/>
              <a:gd name="connsiteY1" fmla="*/ 0 h 739186"/>
              <a:gd name="connsiteX2" fmla="*/ 336382 w 731331"/>
              <a:gd name="connsiteY2" fmla="*/ 0 h 739186"/>
              <a:gd name="connsiteX3" fmla="*/ 731331 w 731331"/>
              <a:gd name="connsiteY3" fmla="*/ 0 h 739186"/>
              <a:gd name="connsiteX4" fmla="*/ 0 w 731331"/>
              <a:gd name="connsiteY4" fmla="*/ 739186 h 739186"/>
              <a:gd name="connsiteX5" fmla="*/ 0 w 731331"/>
              <a:gd name="connsiteY5" fmla="*/ 336382 h 739186"/>
              <a:gd name="connsiteX6" fmla="*/ 0 w 731331"/>
              <a:gd name="connsiteY6" fmla="*/ 145599 h 7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331" h="739186">
                <a:moveTo>
                  <a:pt x="0" y="0"/>
                </a:moveTo>
                <a:lnTo>
                  <a:pt x="145600" y="0"/>
                </a:lnTo>
                <a:lnTo>
                  <a:pt x="336382" y="0"/>
                </a:lnTo>
                <a:lnTo>
                  <a:pt x="731331" y="0"/>
                </a:lnTo>
                <a:lnTo>
                  <a:pt x="0" y="739186"/>
                </a:lnTo>
                <a:lnTo>
                  <a:pt x="0" y="336382"/>
                </a:lnTo>
                <a:lnTo>
                  <a:pt x="0" y="145599"/>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324000" bIns="324000" rtlCol="0" anchor="ctr">
            <a:noAutofit/>
          </a:bodyPr>
          <a:lstStyle/>
          <a:p>
            <a:pPr algn="ctr"/>
            <a:r>
              <a:rPr kumimoji="1" lang="en-US" altLang="ja-JP" sz="2400" b="1" dirty="0"/>
              <a:t>51</a:t>
            </a:r>
            <a:endParaRPr kumimoji="1" lang="ja-JP" altLang="en-US" sz="2400" b="1" dirty="0"/>
          </a:p>
        </p:txBody>
      </p:sp>
      <p:grpSp>
        <p:nvGrpSpPr>
          <p:cNvPr id="2" name="グループ化 1">
            <a:extLst>
              <a:ext uri="{FF2B5EF4-FFF2-40B4-BE49-F238E27FC236}">
                <a16:creationId xmlns:a16="http://schemas.microsoft.com/office/drawing/2014/main" id="{BE60A3E3-5F24-ABB3-A368-94A2050B098D}"/>
              </a:ext>
            </a:extLst>
          </p:cNvPr>
          <p:cNvGrpSpPr/>
          <p:nvPr/>
        </p:nvGrpSpPr>
        <p:grpSpPr>
          <a:xfrm>
            <a:off x="4106587" y="778837"/>
            <a:ext cx="4650303" cy="3765363"/>
            <a:chOff x="4106587" y="453254"/>
            <a:chExt cx="4650303" cy="3765363"/>
          </a:xfrm>
        </p:grpSpPr>
        <p:sp>
          <p:nvSpPr>
            <p:cNvPr id="3" name="テキスト ボックス 2">
              <a:extLst>
                <a:ext uri="{FF2B5EF4-FFF2-40B4-BE49-F238E27FC236}">
                  <a16:creationId xmlns:a16="http://schemas.microsoft.com/office/drawing/2014/main" id="{5A515226-1EA5-8B1B-2022-114EF2634BAF}"/>
                </a:ext>
              </a:extLst>
            </p:cNvPr>
            <p:cNvSpPr txBox="1"/>
            <p:nvPr/>
          </p:nvSpPr>
          <p:spPr>
            <a:xfrm>
              <a:off x="4106587" y="453254"/>
              <a:ext cx="4650303" cy="3317768"/>
            </a:xfrm>
            <a:prstGeom prst="rect">
              <a:avLst/>
            </a:prstGeom>
            <a:noFill/>
          </p:spPr>
          <p:txBody>
            <a:bodyPr wrap="square" lIns="0" tIns="0" rIns="0" bIns="0" anchor="b">
              <a:spAutoFit/>
            </a:bodyPr>
            <a:lstStyle/>
            <a:p>
              <a:pPr>
                <a:lnSpc>
                  <a:spcPct val="130000"/>
                </a:lnSpc>
                <a:spcAft>
                  <a:spcPts val="1400"/>
                </a:spcAft>
              </a:pPr>
              <a:r>
                <a:rPr lang="ja-JP" altLang="en-US" sz="1400" spc="50" dirty="0">
                  <a:latin typeface="+mn-ea"/>
                </a:rPr>
                <a:t>つまり、親しい間柄で「ニセ・誤情報」を拡散させてしまうのです。</a:t>
              </a:r>
            </a:p>
            <a:p>
              <a:pPr>
                <a:lnSpc>
                  <a:spcPct val="130000"/>
                </a:lnSpc>
                <a:spcAft>
                  <a:spcPts val="1400"/>
                </a:spcAft>
              </a:pPr>
              <a:r>
                <a:rPr lang="ja-JP" altLang="en-US" sz="1400" spc="50" dirty="0">
                  <a:latin typeface="+mn-ea"/>
                </a:rPr>
                <a:t>もし皆さんが、ちょっと信じられないような情報を聞かされ、それを教えてくれた相手が自分と親しい間柄だったら、</a:t>
              </a:r>
              <a:br>
                <a:rPr lang="ja-JP" altLang="en-US" sz="1400" spc="50" dirty="0">
                  <a:latin typeface="+mn-ea"/>
                </a:rPr>
              </a:br>
              <a:r>
                <a:rPr lang="ja-JP" altLang="en-US" sz="1400" spc="50" dirty="0">
                  <a:latin typeface="+mj-ea"/>
                  <a:ea typeface="+mj-ea"/>
                </a:rPr>
                <a:t>「自分は今、いつもよりちょっと信じやすく、だまされやすい状況だから、注意して判断しよう」</a:t>
              </a:r>
              <a:br>
                <a:rPr lang="ja-JP" altLang="en-US" sz="1400" spc="50" dirty="0">
                  <a:latin typeface="+mn-ea"/>
                </a:rPr>
              </a:br>
              <a:r>
                <a:rPr lang="ja-JP" altLang="en-US" sz="1400" spc="50" dirty="0">
                  <a:latin typeface="+mn-ea"/>
                </a:rPr>
                <a:t>と心の中でこっそりつぶやきましょう。</a:t>
              </a:r>
            </a:p>
            <a:p>
              <a:pPr>
                <a:lnSpc>
                  <a:spcPct val="130000"/>
                </a:lnSpc>
                <a:spcAft>
                  <a:spcPts val="1400"/>
                </a:spcAft>
              </a:pPr>
              <a:r>
                <a:rPr lang="ja-JP" altLang="en-US" sz="1400" spc="50" dirty="0">
                  <a:latin typeface="+mn-ea"/>
                </a:rPr>
                <a:t>大切なことなので、ぜひ覚えておいて下さい。</a:t>
              </a:r>
            </a:p>
            <a:p>
              <a:pPr>
                <a:lnSpc>
                  <a:spcPct val="130000"/>
                </a:lnSpc>
                <a:spcAft>
                  <a:spcPts val="1400"/>
                </a:spcAft>
              </a:pPr>
              <a:r>
                <a:rPr lang="ja-JP" altLang="en-US" sz="1400" spc="50" dirty="0">
                  <a:latin typeface="+mn-ea"/>
                </a:rPr>
                <a:t>続いて</a:t>
              </a:r>
              <a:r>
                <a:rPr lang="en-US" altLang="ja-JP" sz="1400" spc="50" dirty="0">
                  <a:latin typeface="+mn-ea"/>
                </a:rPr>
                <a:t>…</a:t>
              </a:r>
            </a:p>
          </p:txBody>
        </p:sp>
        <p:sp>
          <p:nvSpPr>
            <p:cNvPr id="5" name="矢印: 五方向 4">
              <a:extLst>
                <a:ext uri="{FF2B5EF4-FFF2-40B4-BE49-F238E27FC236}">
                  <a16:creationId xmlns:a16="http://schemas.microsoft.com/office/drawing/2014/main" id="{1DCD956D-C481-6AB6-3544-02C9D75F894F}"/>
                </a:ext>
              </a:extLst>
            </p:cNvPr>
            <p:cNvSpPr/>
            <p:nvPr/>
          </p:nvSpPr>
          <p:spPr>
            <a:xfrm>
              <a:off x="6377670" y="3976637"/>
              <a:ext cx="2379220" cy="241980"/>
            </a:xfrm>
            <a:prstGeom prst="homePlat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144000" tIns="36000" rIns="72000" bIns="36000" rtlCol="0" anchor="ctr">
              <a:spAutoFit/>
            </a:bodyPr>
            <a:lstStyle/>
            <a:p>
              <a:r>
                <a:rPr kumimoji="1" lang="ja-JP" altLang="en-US" sz="1100" dirty="0">
                  <a:latin typeface="+mj-ea"/>
                  <a:ea typeface="+mj-ea"/>
                </a:rPr>
                <a:t>クリック（次のスライドへ進む）</a:t>
              </a:r>
            </a:p>
          </p:txBody>
        </p:sp>
      </p:grpSp>
      <p:pic>
        <p:nvPicPr>
          <p:cNvPr id="181" name="図 180" descr="グラフィカル ユーザー インターフェイス, アプリケーション&#10;&#10;自動的に生成された説明">
            <a:extLst>
              <a:ext uri="{FF2B5EF4-FFF2-40B4-BE49-F238E27FC236}">
                <a16:creationId xmlns:a16="http://schemas.microsoft.com/office/drawing/2014/main" id="{821DFE45-92FE-41CB-4E79-8BF7F9B4ED3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4000" y="1599750"/>
            <a:ext cx="3456000" cy="1944000"/>
          </a:xfrm>
          <a:prstGeom prst="rect">
            <a:avLst/>
          </a:prstGeom>
        </p:spPr>
      </p:pic>
      <p:sp>
        <p:nvSpPr>
          <p:cNvPr id="4" name="フッター プレースホルダー 3">
            <a:extLst>
              <a:ext uri="{FF2B5EF4-FFF2-40B4-BE49-F238E27FC236}">
                <a16:creationId xmlns:a16="http://schemas.microsoft.com/office/drawing/2014/main" id="{67940DAF-B212-B876-B044-294FA6B41DBA}"/>
              </a:ext>
            </a:extLst>
          </p:cNvPr>
          <p:cNvSpPr>
            <a:spLocks noGrp="1"/>
          </p:cNvSpPr>
          <p:nvPr>
            <p:ph type="ftr" sz="quarter" idx="10"/>
          </p:nvPr>
        </p:nvSpPr>
        <p:spPr/>
        <p:txBody>
          <a:bodyPr/>
          <a:lstStyle/>
          <a:p>
            <a:pPr algn="r"/>
            <a:r>
              <a:rPr lang="ja-JP" altLang="en-US"/>
              <a:t>講師用ガイドライン</a:t>
            </a:r>
            <a:endParaRPr lang="ja-JP" altLang="en-US" dirty="0"/>
          </a:p>
        </p:txBody>
      </p:sp>
    </p:spTree>
    <p:extLst>
      <p:ext uri="{BB962C8B-B14F-4D97-AF65-F5344CB8AC3E}">
        <p14:creationId xmlns:p14="http://schemas.microsoft.com/office/powerpoint/2010/main" val="25414467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8D59A4-C6DD-C5CE-2D9C-93A740452B72}"/>
            </a:ext>
          </a:extLst>
        </p:cNvPr>
        <p:cNvGrpSpPr/>
        <p:nvPr/>
      </p:nvGrpSpPr>
      <p:grpSpPr>
        <a:xfrm>
          <a:off x="0" y="0"/>
          <a:ext cx="0" cy="0"/>
          <a:chOff x="0" y="0"/>
          <a:chExt cx="0" cy="0"/>
        </a:xfrm>
      </p:grpSpPr>
      <p:sp>
        <p:nvSpPr>
          <p:cNvPr id="11" name="スライド番号プレースホルダー 10">
            <a:extLst>
              <a:ext uri="{FF2B5EF4-FFF2-40B4-BE49-F238E27FC236}">
                <a16:creationId xmlns:a16="http://schemas.microsoft.com/office/drawing/2014/main" id="{F8F2191F-8985-A226-553A-7571A763A79B}"/>
              </a:ext>
            </a:extLst>
          </p:cNvPr>
          <p:cNvSpPr>
            <a:spLocks noGrp="1"/>
          </p:cNvSpPr>
          <p:nvPr>
            <p:ph type="sldNum" sz="quarter" idx="11"/>
          </p:nvPr>
        </p:nvSpPr>
        <p:spPr>
          <a:xfrm>
            <a:off x="8838765" y="4901189"/>
            <a:ext cx="193964" cy="169277"/>
          </a:xfrm>
        </p:spPr>
        <p:txBody>
          <a:bodyPr/>
          <a:lstStyle/>
          <a:p>
            <a:fld id="{75EEF097-E23E-44DF-B033-E758A731DE21}" type="slidenum">
              <a:rPr lang="ja-JP" altLang="en-US" smtClean="0"/>
              <a:pPr/>
              <a:t>60</a:t>
            </a:fld>
            <a:endParaRPr lang="ja-JP" altLang="en-US" dirty="0"/>
          </a:p>
        </p:txBody>
      </p:sp>
      <p:sp>
        <p:nvSpPr>
          <p:cNvPr id="12" name="フリーフォーム: 図形 11">
            <a:extLst>
              <a:ext uri="{FF2B5EF4-FFF2-40B4-BE49-F238E27FC236}">
                <a16:creationId xmlns:a16="http://schemas.microsoft.com/office/drawing/2014/main" id="{C2AFF188-601F-EB83-FEB9-F6E79802A5DE}"/>
              </a:ext>
            </a:extLst>
          </p:cNvPr>
          <p:cNvSpPr/>
          <p:nvPr/>
        </p:nvSpPr>
        <p:spPr>
          <a:xfrm>
            <a:off x="-1" y="0"/>
            <a:ext cx="861345" cy="870596"/>
          </a:xfrm>
          <a:custGeom>
            <a:avLst/>
            <a:gdLst>
              <a:gd name="connsiteX0" fmla="*/ 0 w 731331"/>
              <a:gd name="connsiteY0" fmla="*/ 0 h 739186"/>
              <a:gd name="connsiteX1" fmla="*/ 145600 w 731331"/>
              <a:gd name="connsiteY1" fmla="*/ 0 h 739186"/>
              <a:gd name="connsiteX2" fmla="*/ 336382 w 731331"/>
              <a:gd name="connsiteY2" fmla="*/ 0 h 739186"/>
              <a:gd name="connsiteX3" fmla="*/ 731331 w 731331"/>
              <a:gd name="connsiteY3" fmla="*/ 0 h 739186"/>
              <a:gd name="connsiteX4" fmla="*/ 0 w 731331"/>
              <a:gd name="connsiteY4" fmla="*/ 739186 h 739186"/>
              <a:gd name="connsiteX5" fmla="*/ 0 w 731331"/>
              <a:gd name="connsiteY5" fmla="*/ 336382 h 739186"/>
              <a:gd name="connsiteX6" fmla="*/ 0 w 731331"/>
              <a:gd name="connsiteY6" fmla="*/ 145599 h 7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331" h="739186">
                <a:moveTo>
                  <a:pt x="0" y="0"/>
                </a:moveTo>
                <a:lnTo>
                  <a:pt x="145600" y="0"/>
                </a:lnTo>
                <a:lnTo>
                  <a:pt x="336382" y="0"/>
                </a:lnTo>
                <a:lnTo>
                  <a:pt x="731331" y="0"/>
                </a:lnTo>
                <a:lnTo>
                  <a:pt x="0" y="739186"/>
                </a:lnTo>
                <a:lnTo>
                  <a:pt x="0" y="336382"/>
                </a:lnTo>
                <a:lnTo>
                  <a:pt x="0" y="145599"/>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324000" bIns="324000" rtlCol="0" anchor="ctr">
            <a:noAutofit/>
          </a:bodyPr>
          <a:lstStyle/>
          <a:p>
            <a:pPr algn="ctr"/>
            <a:r>
              <a:rPr kumimoji="1" lang="en-US" altLang="ja-JP" sz="2400" b="1" dirty="0"/>
              <a:t>52</a:t>
            </a:r>
            <a:endParaRPr kumimoji="1" lang="ja-JP" altLang="en-US" sz="2400" b="1" dirty="0"/>
          </a:p>
        </p:txBody>
      </p:sp>
      <p:sp>
        <p:nvSpPr>
          <p:cNvPr id="3" name="テキスト ボックス 2">
            <a:extLst>
              <a:ext uri="{FF2B5EF4-FFF2-40B4-BE49-F238E27FC236}">
                <a16:creationId xmlns:a16="http://schemas.microsoft.com/office/drawing/2014/main" id="{258B1BA4-2522-EB67-86AD-292596E7ED50}"/>
              </a:ext>
            </a:extLst>
          </p:cNvPr>
          <p:cNvSpPr txBox="1"/>
          <p:nvPr/>
        </p:nvSpPr>
        <p:spPr>
          <a:xfrm>
            <a:off x="4106587" y="823098"/>
            <a:ext cx="4650303" cy="3497304"/>
          </a:xfrm>
          <a:prstGeom prst="rect">
            <a:avLst/>
          </a:prstGeom>
          <a:noFill/>
        </p:spPr>
        <p:txBody>
          <a:bodyPr wrap="square" lIns="0" tIns="0" rIns="0" bIns="0" anchor="b">
            <a:spAutoFit/>
          </a:bodyPr>
          <a:lstStyle/>
          <a:p>
            <a:pPr algn="just">
              <a:lnSpc>
                <a:spcPct val="130000"/>
              </a:lnSpc>
              <a:spcAft>
                <a:spcPts val="1400"/>
              </a:spcAft>
            </a:pPr>
            <a:r>
              <a:rPr lang="ja-JP" altLang="en-US" sz="1400" spc="50" dirty="0">
                <a:latin typeface="+mj-ea"/>
                <a:ea typeface="+mj-ea"/>
              </a:rPr>
              <a:t>「表やグラフ」も疑ってみましたか？</a:t>
            </a:r>
          </a:p>
          <a:p>
            <a:pPr algn="just">
              <a:lnSpc>
                <a:spcPct val="130000"/>
              </a:lnSpc>
              <a:spcAft>
                <a:spcPts val="1400"/>
              </a:spcAft>
            </a:pPr>
            <a:r>
              <a:rPr lang="ja-JP" altLang="en-US" sz="1400" spc="50" dirty="0">
                <a:latin typeface="+mn-ea"/>
              </a:rPr>
              <a:t>まずは左の棒グラフを見て下さい。</a:t>
            </a:r>
          </a:p>
          <a:p>
            <a:pPr algn="just">
              <a:lnSpc>
                <a:spcPct val="130000"/>
              </a:lnSpc>
              <a:spcAft>
                <a:spcPts val="1400"/>
              </a:spcAft>
            </a:pPr>
            <a:r>
              <a:rPr lang="ja-JP" altLang="en-US" sz="1400" spc="50" dirty="0">
                <a:latin typeface="+mn-ea"/>
              </a:rPr>
              <a:t>ある人のダイエット記録なのですが、６月から９月までの４か月間だけ切り取ってみると、減量が成功したように見えますよね。</a:t>
            </a:r>
          </a:p>
          <a:p>
            <a:pPr algn="just">
              <a:lnSpc>
                <a:spcPct val="130000"/>
              </a:lnSpc>
              <a:spcAft>
                <a:spcPts val="1400"/>
              </a:spcAft>
            </a:pPr>
            <a:r>
              <a:rPr lang="ja-JP" altLang="en-US" sz="1400" spc="50" dirty="0">
                <a:latin typeface="+mn-ea"/>
              </a:rPr>
              <a:t>でも全体で見れば、体重は増えたり減ったり、しかも１月と</a:t>
            </a:r>
            <a:r>
              <a:rPr lang="en-US" altLang="ja-JP" sz="1400" spc="50" dirty="0">
                <a:latin typeface="+mn-ea"/>
              </a:rPr>
              <a:t>12</a:t>
            </a:r>
            <a:r>
              <a:rPr lang="ja-JP" altLang="en-US" sz="1400" spc="50" dirty="0">
                <a:latin typeface="+mn-ea"/>
              </a:rPr>
              <a:t>月を比較すると、１年間で体重が増えていることが分かります。</a:t>
            </a:r>
          </a:p>
          <a:p>
            <a:pPr algn="just">
              <a:lnSpc>
                <a:spcPct val="130000"/>
              </a:lnSpc>
              <a:spcAft>
                <a:spcPts val="1400"/>
              </a:spcAft>
            </a:pPr>
            <a:r>
              <a:rPr lang="ja-JP" altLang="en-US" sz="1400" spc="50" dirty="0">
                <a:latin typeface="+mn-ea"/>
              </a:rPr>
              <a:t>このように、都合の良い部分だけを切り取ったグラフはよく見られます。だまされないよう気をつけましょう。</a:t>
            </a:r>
          </a:p>
        </p:txBody>
      </p:sp>
      <p:pic>
        <p:nvPicPr>
          <p:cNvPr id="182" name="図 181" descr="テキスト&#10;&#10;中程度の精度で自動的に生成された説明">
            <a:extLst>
              <a:ext uri="{FF2B5EF4-FFF2-40B4-BE49-F238E27FC236}">
                <a16:creationId xmlns:a16="http://schemas.microsoft.com/office/drawing/2014/main" id="{218F1B7C-7216-D815-AC99-8168B6645C7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4000" y="1599750"/>
            <a:ext cx="3456000" cy="1944000"/>
          </a:xfrm>
          <a:prstGeom prst="rect">
            <a:avLst/>
          </a:prstGeom>
        </p:spPr>
      </p:pic>
      <p:sp>
        <p:nvSpPr>
          <p:cNvPr id="2" name="フッター プレースホルダー 1">
            <a:extLst>
              <a:ext uri="{FF2B5EF4-FFF2-40B4-BE49-F238E27FC236}">
                <a16:creationId xmlns:a16="http://schemas.microsoft.com/office/drawing/2014/main" id="{D54DB742-50D2-D589-CCD8-1E6CCBFB34FB}"/>
              </a:ext>
            </a:extLst>
          </p:cNvPr>
          <p:cNvSpPr>
            <a:spLocks noGrp="1"/>
          </p:cNvSpPr>
          <p:nvPr>
            <p:ph type="ftr" sz="quarter" idx="10"/>
          </p:nvPr>
        </p:nvSpPr>
        <p:spPr/>
        <p:txBody>
          <a:bodyPr/>
          <a:lstStyle/>
          <a:p>
            <a:pPr algn="r"/>
            <a:r>
              <a:rPr lang="ja-JP" altLang="en-US"/>
              <a:t>講師用ガイドライン</a:t>
            </a:r>
            <a:endParaRPr lang="ja-JP" altLang="en-US" dirty="0"/>
          </a:p>
        </p:txBody>
      </p:sp>
    </p:spTree>
    <p:extLst>
      <p:ext uri="{BB962C8B-B14F-4D97-AF65-F5344CB8AC3E}">
        <p14:creationId xmlns:p14="http://schemas.microsoft.com/office/powerpoint/2010/main" val="189102827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3B4A9-5EC5-BC53-227A-523FBE7686D0}"/>
            </a:ext>
          </a:extLst>
        </p:cNvPr>
        <p:cNvGrpSpPr/>
        <p:nvPr/>
      </p:nvGrpSpPr>
      <p:grpSpPr>
        <a:xfrm>
          <a:off x="0" y="0"/>
          <a:ext cx="0" cy="0"/>
          <a:chOff x="0" y="0"/>
          <a:chExt cx="0" cy="0"/>
        </a:xfrm>
      </p:grpSpPr>
      <p:sp>
        <p:nvSpPr>
          <p:cNvPr id="11" name="スライド番号プレースホルダー 10">
            <a:extLst>
              <a:ext uri="{FF2B5EF4-FFF2-40B4-BE49-F238E27FC236}">
                <a16:creationId xmlns:a16="http://schemas.microsoft.com/office/drawing/2014/main" id="{DB836881-6D60-A7D0-6D2A-D78C6239FC1D}"/>
              </a:ext>
            </a:extLst>
          </p:cNvPr>
          <p:cNvSpPr>
            <a:spLocks noGrp="1"/>
          </p:cNvSpPr>
          <p:nvPr>
            <p:ph type="sldNum" sz="quarter" idx="11"/>
          </p:nvPr>
        </p:nvSpPr>
        <p:spPr>
          <a:xfrm>
            <a:off x="8838765" y="4901189"/>
            <a:ext cx="193964" cy="169277"/>
          </a:xfrm>
        </p:spPr>
        <p:txBody>
          <a:bodyPr/>
          <a:lstStyle/>
          <a:p>
            <a:fld id="{75EEF097-E23E-44DF-B033-E758A731DE21}" type="slidenum">
              <a:rPr lang="ja-JP" altLang="en-US" smtClean="0"/>
              <a:pPr/>
              <a:t>61</a:t>
            </a:fld>
            <a:endParaRPr lang="ja-JP" altLang="en-US" dirty="0"/>
          </a:p>
        </p:txBody>
      </p:sp>
      <p:sp>
        <p:nvSpPr>
          <p:cNvPr id="12" name="フリーフォーム: 図形 11">
            <a:extLst>
              <a:ext uri="{FF2B5EF4-FFF2-40B4-BE49-F238E27FC236}">
                <a16:creationId xmlns:a16="http://schemas.microsoft.com/office/drawing/2014/main" id="{34A0A525-A1EA-BE9F-E12C-A2A76F2F333C}"/>
              </a:ext>
            </a:extLst>
          </p:cNvPr>
          <p:cNvSpPr/>
          <p:nvPr/>
        </p:nvSpPr>
        <p:spPr>
          <a:xfrm>
            <a:off x="-1" y="0"/>
            <a:ext cx="861345" cy="870596"/>
          </a:xfrm>
          <a:custGeom>
            <a:avLst/>
            <a:gdLst>
              <a:gd name="connsiteX0" fmla="*/ 0 w 731331"/>
              <a:gd name="connsiteY0" fmla="*/ 0 h 739186"/>
              <a:gd name="connsiteX1" fmla="*/ 145600 w 731331"/>
              <a:gd name="connsiteY1" fmla="*/ 0 h 739186"/>
              <a:gd name="connsiteX2" fmla="*/ 336382 w 731331"/>
              <a:gd name="connsiteY2" fmla="*/ 0 h 739186"/>
              <a:gd name="connsiteX3" fmla="*/ 731331 w 731331"/>
              <a:gd name="connsiteY3" fmla="*/ 0 h 739186"/>
              <a:gd name="connsiteX4" fmla="*/ 0 w 731331"/>
              <a:gd name="connsiteY4" fmla="*/ 739186 h 739186"/>
              <a:gd name="connsiteX5" fmla="*/ 0 w 731331"/>
              <a:gd name="connsiteY5" fmla="*/ 336382 h 739186"/>
              <a:gd name="connsiteX6" fmla="*/ 0 w 731331"/>
              <a:gd name="connsiteY6" fmla="*/ 145599 h 7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331" h="739186">
                <a:moveTo>
                  <a:pt x="0" y="0"/>
                </a:moveTo>
                <a:lnTo>
                  <a:pt x="145600" y="0"/>
                </a:lnTo>
                <a:lnTo>
                  <a:pt x="336382" y="0"/>
                </a:lnTo>
                <a:lnTo>
                  <a:pt x="731331" y="0"/>
                </a:lnTo>
                <a:lnTo>
                  <a:pt x="0" y="739186"/>
                </a:lnTo>
                <a:lnTo>
                  <a:pt x="0" y="336382"/>
                </a:lnTo>
                <a:lnTo>
                  <a:pt x="0" y="145599"/>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324000" bIns="324000" rtlCol="0" anchor="ctr">
            <a:noAutofit/>
          </a:bodyPr>
          <a:lstStyle/>
          <a:p>
            <a:pPr algn="ctr"/>
            <a:r>
              <a:rPr kumimoji="1" lang="en-US" altLang="ja-JP" sz="2400" b="1" dirty="0"/>
              <a:t>52</a:t>
            </a:r>
            <a:endParaRPr kumimoji="1" lang="ja-JP" altLang="en-US" sz="2400" b="1" dirty="0"/>
          </a:p>
        </p:txBody>
      </p:sp>
      <p:grpSp>
        <p:nvGrpSpPr>
          <p:cNvPr id="2" name="グループ化 1">
            <a:extLst>
              <a:ext uri="{FF2B5EF4-FFF2-40B4-BE49-F238E27FC236}">
                <a16:creationId xmlns:a16="http://schemas.microsoft.com/office/drawing/2014/main" id="{A3955CA5-F672-F414-0199-76E869CFDA1A}"/>
              </a:ext>
            </a:extLst>
          </p:cNvPr>
          <p:cNvGrpSpPr/>
          <p:nvPr/>
        </p:nvGrpSpPr>
        <p:grpSpPr>
          <a:xfrm>
            <a:off x="4106587" y="219834"/>
            <a:ext cx="4650303" cy="4517070"/>
            <a:chOff x="4106587" y="256937"/>
            <a:chExt cx="4650303" cy="4517070"/>
          </a:xfrm>
        </p:grpSpPr>
        <p:sp>
          <p:nvSpPr>
            <p:cNvPr id="3" name="テキスト ボックス 2">
              <a:extLst>
                <a:ext uri="{FF2B5EF4-FFF2-40B4-BE49-F238E27FC236}">
                  <a16:creationId xmlns:a16="http://schemas.microsoft.com/office/drawing/2014/main" id="{92318591-7C64-08DC-40C7-4C644A3AC0A1}"/>
                </a:ext>
              </a:extLst>
            </p:cNvPr>
            <p:cNvSpPr txBox="1"/>
            <p:nvPr/>
          </p:nvSpPr>
          <p:spPr>
            <a:xfrm>
              <a:off x="4106587" y="256937"/>
              <a:ext cx="4650303" cy="4517070"/>
            </a:xfrm>
            <a:prstGeom prst="rect">
              <a:avLst/>
            </a:prstGeom>
            <a:noFill/>
          </p:spPr>
          <p:txBody>
            <a:bodyPr wrap="square" lIns="0" tIns="0" rIns="0" bIns="0" anchor="b">
              <a:spAutoFit/>
            </a:bodyPr>
            <a:lstStyle/>
            <a:p>
              <a:pPr algn="just">
                <a:lnSpc>
                  <a:spcPct val="130000"/>
                </a:lnSpc>
                <a:spcAft>
                  <a:spcPts val="1400"/>
                </a:spcAft>
              </a:pPr>
              <a:r>
                <a:rPr lang="ja-JP" altLang="en-US" sz="1400" spc="50" dirty="0">
                  <a:latin typeface="+mn-ea"/>
                </a:rPr>
                <a:t>続いて右側の円グラフ。年齢ごとに何かを集計しているようですが、ぱっと見た感じ、赤「</a:t>
              </a:r>
              <a:r>
                <a:rPr lang="en-US" altLang="ja-JP" sz="1400" spc="50" dirty="0">
                  <a:latin typeface="+mn-ea"/>
                </a:rPr>
                <a:t>10</a:t>
              </a:r>
              <a:r>
                <a:rPr lang="ja-JP" altLang="en-US" sz="1400" spc="50" dirty="0">
                  <a:latin typeface="+mn-ea"/>
                </a:rPr>
                <a:t>～</a:t>
              </a:r>
              <a:r>
                <a:rPr lang="en-US" altLang="ja-JP" sz="1400" spc="50" dirty="0">
                  <a:latin typeface="+mn-ea"/>
                </a:rPr>
                <a:t>20</a:t>
              </a:r>
              <a:r>
                <a:rPr lang="ja-JP" altLang="en-US" sz="1400" spc="50" dirty="0">
                  <a:latin typeface="+mn-ea"/>
                </a:rPr>
                <a:t>代」が多いように見えますね。</a:t>
              </a:r>
            </a:p>
            <a:p>
              <a:pPr algn="just">
                <a:lnSpc>
                  <a:spcPct val="130000"/>
                </a:lnSpc>
                <a:spcAft>
                  <a:spcPts val="1400"/>
                </a:spcAft>
              </a:pPr>
              <a:r>
                <a:rPr lang="ja-JP" altLang="en-US" sz="1400" spc="50" dirty="0">
                  <a:latin typeface="+mn-ea"/>
                </a:rPr>
                <a:t>でもよく見て下さい。実はほかの年代と件数的にはさほど変わりません。</a:t>
              </a:r>
            </a:p>
            <a:p>
              <a:pPr algn="just">
                <a:lnSpc>
                  <a:spcPct val="130000"/>
                </a:lnSpc>
                <a:spcAft>
                  <a:spcPts val="1400"/>
                </a:spcAft>
              </a:pPr>
              <a:r>
                <a:rPr lang="ja-JP" altLang="en-US" sz="1400" spc="50" dirty="0">
                  <a:latin typeface="+mn-ea"/>
                </a:rPr>
                <a:t>それなのに</a:t>
              </a:r>
              <a:r>
                <a:rPr lang="en-US" altLang="ja-JP" sz="1400" spc="50" dirty="0">
                  <a:latin typeface="+mn-ea"/>
                </a:rPr>
                <a:t>10</a:t>
              </a:r>
              <a:r>
                <a:rPr lang="ja-JP" altLang="en-US" sz="1400" spc="50" dirty="0">
                  <a:latin typeface="+mn-ea"/>
                </a:rPr>
                <a:t>～</a:t>
              </a:r>
              <a:r>
                <a:rPr lang="en-US" altLang="ja-JP" sz="1400" spc="50" dirty="0">
                  <a:latin typeface="+mn-ea"/>
                </a:rPr>
                <a:t>20</a:t>
              </a:r>
              <a:r>
                <a:rPr lang="ja-JP" altLang="en-US" sz="1400" spc="50" dirty="0">
                  <a:latin typeface="+mn-ea"/>
                </a:rPr>
                <a:t>代だけ目立つ赤色、大きな割合を占めるよう面積も修正されています。しかもほかの年代は</a:t>
              </a:r>
              <a:r>
                <a:rPr lang="en-US" altLang="ja-JP" sz="1400" spc="50" dirty="0">
                  <a:latin typeface="+mn-ea"/>
                </a:rPr>
                <a:t>10</a:t>
              </a:r>
              <a:r>
                <a:rPr lang="ja-JP" altLang="en-US" sz="1400" spc="50" dirty="0">
                  <a:latin typeface="+mn-ea"/>
                </a:rPr>
                <a:t>年毎の区切りなのに、</a:t>
              </a:r>
              <a:r>
                <a:rPr lang="en-US" altLang="ja-JP" sz="1400" spc="50" dirty="0">
                  <a:latin typeface="+mn-ea"/>
                </a:rPr>
                <a:t>10</a:t>
              </a:r>
              <a:r>
                <a:rPr lang="ja-JP" altLang="en-US" sz="1400" spc="50" dirty="0">
                  <a:latin typeface="+mn-ea"/>
                </a:rPr>
                <a:t>代と</a:t>
              </a:r>
              <a:r>
                <a:rPr lang="en-US" altLang="ja-JP" sz="1400" spc="50" dirty="0">
                  <a:latin typeface="+mn-ea"/>
                </a:rPr>
                <a:t>20</a:t>
              </a:r>
              <a:r>
                <a:rPr lang="ja-JP" altLang="en-US" sz="1400" spc="50" dirty="0">
                  <a:latin typeface="+mn-ea"/>
                </a:rPr>
                <a:t>代だけまとめて</a:t>
              </a:r>
              <a:r>
                <a:rPr lang="en-US" altLang="ja-JP" sz="1400" spc="50" dirty="0">
                  <a:latin typeface="+mn-ea"/>
                </a:rPr>
                <a:t>20</a:t>
              </a:r>
              <a:r>
                <a:rPr lang="ja-JP" altLang="en-US" sz="1400" spc="50" dirty="0">
                  <a:latin typeface="+mn-ea"/>
                </a:rPr>
                <a:t>年区切りで集計しています。</a:t>
              </a:r>
            </a:p>
            <a:p>
              <a:pPr algn="just">
                <a:lnSpc>
                  <a:spcPct val="130000"/>
                </a:lnSpc>
                <a:spcAft>
                  <a:spcPts val="1400"/>
                </a:spcAft>
              </a:pPr>
              <a:r>
                <a:rPr lang="ja-JP" altLang="en-US" sz="1400" spc="50" dirty="0">
                  <a:latin typeface="+mn-ea"/>
                </a:rPr>
                <a:t>おそらく「若者が多く占めている」と見せたい意図があるのでしょう。</a:t>
              </a:r>
            </a:p>
            <a:p>
              <a:pPr algn="just">
                <a:lnSpc>
                  <a:spcPct val="130000"/>
                </a:lnSpc>
                <a:spcAft>
                  <a:spcPts val="1400"/>
                </a:spcAft>
              </a:pPr>
              <a:r>
                <a:rPr lang="ja-JP" altLang="en-US" sz="1400" spc="50" dirty="0">
                  <a:latin typeface="+mn-ea"/>
                </a:rPr>
                <a:t>このようなグラフもよく見かけるので注意してください。</a:t>
              </a:r>
            </a:p>
            <a:p>
              <a:pPr algn="just">
                <a:lnSpc>
                  <a:spcPct val="130000"/>
                </a:lnSpc>
                <a:spcAft>
                  <a:spcPts val="1400"/>
                </a:spcAft>
              </a:pPr>
              <a:r>
                <a:rPr lang="ja-JP" altLang="en-US" sz="1400" spc="50" dirty="0">
                  <a:latin typeface="+mn-ea"/>
                </a:rPr>
                <a:t>続いてはこちら</a:t>
              </a:r>
              <a:r>
                <a:rPr lang="en-US" altLang="ja-JP" sz="1400" spc="50" dirty="0">
                  <a:latin typeface="+mn-ea"/>
                </a:rPr>
                <a:t>…</a:t>
              </a:r>
              <a:endParaRPr lang="ja-JP" altLang="en-US" sz="1400" spc="50" dirty="0">
                <a:latin typeface="+mn-ea"/>
              </a:endParaRPr>
            </a:p>
          </p:txBody>
        </p:sp>
        <p:sp>
          <p:nvSpPr>
            <p:cNvPr id="5" name="矢印: 五方向 4">
              <a:extLst>
                <a:ext uri="{FF2B5EF4-FFF2-40B4-BE49-F238E27FC236}">
                  <a16:creationId xmlns:a16="http://schemas.microsoft.com/office/drawing/2014/main" id="{C9EB8646-14A0-9784-7636-3198C71CD9F1}"/>
                </a:ext>
              </a:extLst>
            </p:cNvPr>
            <p:cNvSpPr/>
            <p:nvPr/>
          </p:nvSpPr>
          <p:spPr>
            <a:xfrm>
              <a:off x="6377670" y="4532027"/>
              <a:ext cx="2379220" cy="241980"/>
            </a:xfrm>
            <a:prstGeom prst="homePlat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144000" tIns="36000" rIns="72000" bIns="36000" rtlCol="0" anchor="ctr">
              <a:spAutoFit/>
            </a:bodyPr>
            <a:lstStyle/>
            <a:p>
              <a:r>
                <a:rPr kumimoji="1" lang="ja-JP" altLang="en-US" sz="1100" dirty="0">
                  <a:latin typeface="+mj-ea"/>
                  <a:ea typeface="+mj-ea"/>
                </a:rPr>
                <a:t>クリック（次のスライドへ進む）</a:t>
              </a:r>
            </a:p>
          </p:txBody>
        </p:sp>
      </p:grpSp>
      <p:pic>
        <p:nvPicPr>
          <p:cNvPr id="182" name="図 181" descr="テキスト&#10;&#10;中程度の精度で自動的に生成された説明">
            <a:extLst>
              <a:ext uri="{FF2B5EF4-FFF2-40B4-BE49-F238E27FC236}">
                <a16:creationId xmlns:a16="http://schemas.microsoft.com/office/drawing/2014/main" id="{67B8530D-3744-D661-B4C2-23C5597CD00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4000" y="1599750"/>
            <a:ext cx="3456000" cy="1944000"/>
          </a:xfrm>
          <a:prstGeom prst="rect">
            <a:avLst/>
          </a:prstGeom>
        </p:spPr>
      </p:pic>
      <p:sp>
        <p:nvSpPr>
          <p:cNvPr id="4" name="フッター プレースホルダー 3">
            <a:extLst>
              <a:ext uri="{FF2B5EF4-FFF2-40B4-BE49-F238E27FC236}">
                <a16:creationId xmlns:a16="http://schemas.microsoft.com/office/drawing/2014/main" id="{00BCCED7-7951-58B2-999A-BF20197CCE39}"/>
              </a:ext>
            </a:extLst>
          </p:cNvPr>
          <p:cNvSpPr>
            <a:spLocks noGrp="1"/>
          </p:cNvSpPr>
          <p:nvPr>
            <p:ph type="ftr" sz="quarter" idx="10"/>
          </p:nvPr>
        </p:nvSpPr>
        <p:spPr/>
        <p:txBody>
          <a:bodyPr/>
          <a:lstStyle/>
          <a:p>
            <a:pPr algn="r"/>
            <a:r>
              <a:rPr lang="ja-JP" altLang="en-US"/>
              <a:t>講師用ガイドライン</a:t>
            </a:r>
            <a:endParaRPr lang="ja-JP" altLang="en-US" dirty="0"/>
          </a:p>
        </p:txBody>
      </p:sp>
    </p:spTree>
    <p:extLst>
      <p:ext uri="{BB962C8B-B14F-4D97-AF65-F5344CB8AC3E}">
        <p14:creationId xmlns:p14="http://schemas.microsoft.com/office/powerpoint/2010/main" val="14889100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29854C-5F7D-DE7A-1C4D-A04347B6542E}"/>
            </a:ext>
          </a:extLst>
        </p:cNvPr>
        <p:cNvGrpSpPr/>
        <p:nvPr/>
      </p:nvGrpSpPr>
      <p:grpSpPr>
        <a:xfrm>
          <a:off x="0" y="0"/>
          <a:ext cx="0" cy="0"/>
          <a:chOff x="0" y="0"/>
          <a:chExt cx="0" cy="0"/>
        </a:xfrm>
      </p:grpSpPr>
      <p:sp>
        <p:nvSpPr>
          <p:cNvPr id="11" name="スライド番号プレースホルダー 10">
            <a:extLst>
              <a:ext uri="{FF2B5EF4-FFF2-40B4-BE49-F238E27FC236}">
                <a16:creationId xmlns:a16="http://schemas.microsoft.com/office/drawing/2014/main" id="{10622F41-2ED5-9DF8-97FF-B61A425C0D30}"/>
              </a:ext>
            </a:extLst>
          </p:cNvPr>
          <p:cNvSpPr>
            <a:spLocks noGrp="1"/>
          </p:cNvSpPr>
          <p:nvPr>
            <p:ph type="sldNum" sz="quarter" idx="11"/>
          </p:nvPr>
        </p:nvSpPr>
        <p:spPr>
          <a:xfrm>
            <a:off x="8838765" y="4901189"/>
            <a:ext cx="193964" cy="169277"/>
          </a:xfrm>
        </p:spPr>
        <p:txBody>
          <a:bodyPr/>
          <a:lstStyle/>
          <a:p>
            <a:fld id="{75EEF097-E23E-44DF-B033-E758A731DE21}" type="slidenum">
              <a:rPr lang="ja-JP" altLang="en-US" smtClean="0"/>
              <a:pPr/>
              <a:t>62</a:t>
            </a:fld>
            <a:endParaRPr lang="ja-JP" altLang="en-US" dirty="0"/>
          </a:p>
        </p:txBody>
      </p:sp>
      <p:sp>
        <p:nvSpPr>
          <p:cNvPr id="12" name="フリーフォーム: 図形 11">
            <a:extLst>
              <a:ext uri="{FF2B5EF4-FFF2-40B4-BE49-F238E27FC236}">
                <a16:creationId xmlns:a16="http://schemas.microsoft.com/office/drawing/2014/main" id="{CDCDEC1D-59E7-94D2-0FCB-79D69208DA97}"/>
              </a:ext>
            </a:extLst>
          </p:cNvPr>
          <p:cNvSpPr/>
          <p:nvPr/>
        </p:nvSpPr>
        <p:spPr>
          <a:xfrm>
            <a:off x="-1" y="0"/>
            <a:ext cx="861345" cy="870596"/>
          </a:xfrm>
          <a:custGeom>
            <a:avLst/>
            <a:gdLst>
              <a:gd name="connsiteX0" fmla="*/ 0 w 731331"/>
              <a:gd name="connsiteY0" fmla="*/ 0 h 739186"/>
              <a:gd name="connsiteX1" fmla="*/ 145600 w 731331"/>
              <a:gd name="connsiteY1" fmla="*/ 0 h 739186"/>
              <a:gd name="connsiteX2" fmla="*/ 336382 w 731331"/>
              <a:gd name="connsiteY2" fmla="*/ 0 h 739186"/>
              <a:gd name="connsiteX3" fmla="*/ 731331 w 731331"/>
              <a:gd name="connsiteY3" fmla="*/ 0 h 739186"/>
              <a:gd name="connsiteX4" fmla="*/ 0 w 731331"/>
              <a:gd name="connsiteY4" fmla="*/ 739186 h 739186"/>
              <a:gd name="connsiteX5" fmla="*/ 0 w 731331"/>
              <a:gd name="connsiteY5" fmla="*/ 336382 h 739186"/>
              <a:gd name="connsiteX6" fmla="*/ 0 w 731331"/>
              <a:gd name="connsiteY6" fmla="*/ 145599 h 7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331" h="739186">
                <a:moveTo>
                  <a:pt x="0" y="0"/>
                </a:moveTo>
                <a:lnTo>
                  <a:pt x="145600" y="0"/>
                </a:lnTo>
                <a:lnTo>
                  <a:pt x="336382" y="0"/>
                </a:lnTo>
                <a:lnTo>
                  <a:pt x="731331" y="0"/>
                </a:lnTo>
                <a:lnTo>
                  <a:pt x="0" y="739186"/>
                </a:lnTo>
                <a:lnTo>
                  <a:pt x="0" y="336382"/>
                </a:lnTo>
                <a:lnTo>
                  <a:pt x="0" y="145599"/>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324000" bIns="324000" rtlCol="0" anchor="ctr">
            <a:noAutofit/>
          </a:bodyPr>
          <a:lstStyle/>
          <a:p>
            <a:pPr algn="ctr"/>
            <a:r>
              <a:rPr kumimoji="1" lang="en-US" altLang="ja-JP" sz="2400" b="1" dirty="0"/>
              <a:t>53</a:t>
            </a:r>
            <a:endParaRPr kumimoji="1" lang="ja-JP" altLang="en-US" sz="2400" b="1" dirty="0"/>
          </a:p>
        </p:txBody>
      </p:sp>
      <p:grpSp>
        <p:nvGrpSpPr>
          <p:cNvPr id="2" name="グループ化 1">
            <a:extLst>
              <a:ext uri="{FF2B5EF4-FFF2-40B4-BE49-F238E27FC236}">
                <a16:creationId xmlns:a16="http://schemas.microsoft.com/office/drawing/2014/main" id="{14DCE278-C6F2-15EE-DEDE-4D06C08F5326}"/>
              </a:ext>
            </a:extLst>
          </p:cNvPr>
          <p:cNvGrpSpPr/>
          <p:nvPr/>
        </p:nvGrpSpPr>
        <p:grpSpPr>
          <a:xfrm>
            <a:off x="4106587" y="599301"/>
            <a:ext cx="4650303" cy="3944899"/>
            <a:chOff x="4106587" y="273718"/>
            <a:chExt cx="4650303" cy="3944899"/>
          </a:xfrm>
        </p:grpSpPr>
        <p:sp>
          <p:nvSpPr>
            <p:cNvPr id="3" name="テキスト ボックス 2">
              <a:extLst>
                <a:ext uri="{FF2B5EF4-FFF2-40B4-BE49-F238E27FC236}">
                  <a16:creationId xmlns:a16="http://schemas.microsoft.com/office/drawing/2014/main" id="{471F771E-BDA6-35BC-1664-27FF1ACCBFA1}"/>
                </a:ext>
              </a:extLst>
            </p:cNvPr>
            <p:cNvSpPr txBox="1"/>
            <p:nvPr/>
          </p:nvSpPr>
          <p:spPr>
            <a:xfrm>
              <a:off x="4106587" y="273718"/>
              <a:ext cx="4650303" cy="3497304"/>
            </a:xfrm>
            <a:prstGeom prst="rect">
              <a:avLst/>
            </a:prstGeom>
            <a:noFill/>
          </p:spPr>
          <p:txBody>
            <a:bodyPr wrap="square" lIns="0" tIns="0" rIns="0" bIns="0" anchor="b">
              <a:spAutoFit/>
            </a:bodyPr>
            <a:lstStyle/>
            <a:p>
              <a:pPr algn="just">
                <a:lnSpc>
                  <a:spcPct val="130000"/>
                </a:lnSpc>
                <a:spcAft>
                  <a:spcPts val="1400"/>
                </a:spcAft>
              </a:pPr>
              <a:r>
                <a:rPr lang="ja-JP" altLang="en-US" sz="1400" spc="50" dirty="0">
                  <a:latin typeface="+mj-ea"/>
                  <a:ea typeface="+mj-ea"/>
                </a:rPr>
                <a:t>その情報に動機はある？</a:t>
              </a:r>
            </a:p>
            <a:p>
              <a:pPr algn="just">
                <a:lnSpc>
                  <a:spcPct val="130000"/>
                </a:lnSpc>
                <a:spcAft>
                  <a:spcPts val="1400"/>
                </a:spcAft>
              </a:pPr>
              <a:r>
                <a:rPr lang="ja-JP" altLang="en-US" sz="1400" spc="50" dirty="0">
                  <a:latin typeface="+mn-ea"/>
                </a:rPr>
                <a:t>意図的に作られたニセ情報には、拡散させたい何かしらの動機があります。</a:t>
              </a:r>
            </a:p>
            <a:p>
              <a:pPr algn="just">
                <a:lnSpc>
                  <a:spcPct val="130000"/>
                </a:lnSpc>
                <a:spcAft>
                  <a:spcPts val="1400"/>
                </a:spcAft>
              </a:pPr>
              <a:r>
                <a:rPr lang="ja-JP" altLang="en-US" sz="1400" spc="50" dirty="0">
                  <a:latin typeface="+mn-ea"/>
                </a:rPr>
                <a:t>たとえそれが「ただのいたずら」「愉快犯」でも、世の中を騒がせたいといった、何らかの動機が必ずあるのです。</a:t>
              </a:r>
            </a:p>
            <a:p>
              <a:pPr algn="just">
                <a:lnSpc>
                  <a:spcPct val="130000"/>
                </a:lnSpc>
                <a:spcAft>
                  <a:spcPts val="1400"/>
                </a:spcAft>
              </a:pPr>
              <a:r>
                <a:rPr lang="ja-JP" altLang="en-US" sz="1400" spc="50" dirty="0">
                  <a:latin typeface="+mn-ea"/>
                </a:rPr>
                <a:t>もしかしたら、例えばライバル企業の業績を邪魔したいとか、ニセ情報で儲けたいといった、もっと明確で具体的な動機かもしれません。</a:t>
              </a:r>
            </a:p>
            <a:p>
              <a:pPr algn="just">
                <a:lnSpc>
                  <a:spcPct val="130000"/>
                </a:lnSpc>
                <a:spcAft>
                  <a:spcPts val="1400"/>
                </a:spcAft>
              </a:pPr>
              <a:r>
                <a:rPr lang="ja-JP" altLang="en-US" sz="1400" spc="50" dirty="0">
                  <a:latin typeface="+mn-ea"/>
                </a:rPr>
                <a:t>それに気づくためには</a:t>
              </a:r>
              <a:r>
                <a:rPr lang="en-US" altLang="ja-JP" sz="1400" spc="50" dirty="0">
                  <a:latin typeface="+mn-ea"/>
                </a:rPr>
                <a:t>…</a:t>
              </a:r>
              <a:r>
                <a:rPr lang="ja-JP" altLang="en-US" sz="1400" spc="50" dirty="0">
                  <a:latin typeface="+mn-ea"/>
                </a:rPr>
                <a:t>（クリック）</a:t>
              </a:r>
            </a:p>
          </p:txBody>
        </p:sp>
        <p:sp>
          <p:nvSpPr>
            <p:cNvPr id="5" name="矢印: 五方向 4">
              <a:extLst>
                <a:ext uri="{FF2B5EF4-FFF2-40B4-BE49-F238E27FC236}">
                  <a16:creationId xmlns:a16="http://schemas.microsoft.com/office/drawing/2014/main" id="{C5BFDC75-461A-F7C0-6E18-4596433FFC7D}"/>
                </a:ext>
              </a:extLst>
            </p:cNvPr>
            <p:cNvSpPr/>
            <p:nvPr/>
          </p:nvSpPr>
          <p:spPr>
            <a:xfrm>
              <a:off x="6377670" y="3976637"/>
              <a:ext cx="2379220" cy="241980"/>
            </a:xfrm>
            <a:prstGeom prst="homePlat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144000" tIns="36000" rIns="72000" bIns="36000" rtlCol="0" anchor="ctr">
              <a:spAutoFit/>
            </a:bodyPr>
            <a:lstStyle/>
            <a:p>
              <a:r>
                <a:rPr kumimoji="1" lang="ja-JP" altLang="en-US" sz="1100" dirty="0">
                  <a:latin typeface="+mj-ea"/>
                  <a:ea typeface="+mj-ea"/>
                </a:rPr>
                <a:t>クリック（次のスライドへ進む）</a:t>
              </a:r>
            </a:p>
          </p:txBody>
        </p:sp>
      </p:grpSp>
      <p:pic>
        <p:nvPicPr>
          <p:cNvPr id="183" name="図 182" descr="グラフィカル ユーザー インターフェイス, テキスト, アプリケーション&#10;&#10;自動的に生成された説明">
            <a:extLst>
              <a:ext uri="{FF2B5EF4-FFF2-40B4-BE49-F238E27FC236}">
                <a16:creationId xmlns:a16="http://schemas.microsoft.com/office/drawing/2014/main" id="{73464375-7705-C6D2-DCC1-A7F2BAE0C86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4000" y="1599750"/>
            <a:ext cx="3456000" cy="1944000"/>
          </a:xfrm>
          <a:prstGeom prst="rect">
            <a:avLst/>
          </a:prstGeom>
        </p:spPr>
      </p:pic>
      <p:sp>
        <p:nvSpPr>
          <p:cNvPr id="4" name="フッター プレースホルダー 3">
            <a:extLst>
              <a:ext uri="{FF2B5EF4-FFF2-40B4-BE49-F238E27FC236}">
                <a16:creationId xmlns:a16="http://schemas.microsoft.com/office/drawing/2014/main" id="{20C63192-2524-5041-5EC4-013CF5BE0409}"/>
              </a:ext>
            </a:extLst>
          </p:cNvPr>
          <p:cNvSpPr>
            <a:spLocks noGrp="1"/>
          </p:cNvSpPr>
          <p:nvPr>
            <p:ph type="ftr" sz="quarter" idx="10"/>
          </p:nvPr>
        </p:nvSpPr>
        <p:spPr/>
        <p:txBody>
          <a:bodyPr/>
          <a:lstStyle/>
          <a:p>
            <a:pPr algn="r"/>
            <a:r>
              <a:rPr lang="ja-JP" altLang="en-US"/>
              <a:t>講師用ガイドライン</a:t>
            </a:r>
            <a:endParaRPr lang="ja-JP" altLang="en-US" dirty="0"/>
          </a:p>
        </p:txBody>
      </p:sp>
    </p:spTree>
    <p:extLst>
      <p:ext uri="{BB962C8B-B14F-4D97-AF65-F5344CB8AC3E}">
        <p14:creationId xmlns:p14="http://schemas.microsoft.com/office/powerpoint/2010/main" val="11157305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ADF1C4-F6D1-BBE4-9B8A-A9AC07782240}"/>
            </a:ext>
          </a:extLst>
        </p:cNvPr>
        <p:cNvGrpSpPr/>
        <p:nvPr/>
      </p:nvGrpSpPr>
      <p:grpSpPr>
        <a:xfrm>
          <a:off x="0" y="0"/>
          <a:ext cx="0" cy="0"/>
          <a:chOff x="0" y="0"/>
          <a:chExt cx="0" cy="0"/>
        </a:xfrm>
      </p:grpSpPr>
      <p:sp>
        <p:nvSpPr>
          <p:cNvPr id="11" name="スライド番号プレースホルダー 10">
            <a:extLst>
              <a:ext uri="{FF2B5EF4-FFF2-40B4-BE49-F238E27FC236}">
                <a16:creationId xmlns:a16="http://schemas.microsoft.com/office/drawing/2014/main" id="{1436792D-3382-A509-3E96-D3988660CC34}"/>
              </a:ext>
            </a:extLst>
          </p:cNvPr>
          <p:cNvSpPr>
            <a:spLocks noGrp="1"/>
          </p:cNvSpPr>
          <p:nvPr>
            <p:ph type="sldNum" sz="quarter" idx="11"/>
          </p:nvPr>
        </p:nvSpPr>
        <p:spPr>
          <a:xfrm>
            <a:off x="8838765" y="4901189"/>
            <a:ext cx="193964" cy="169277"/>
          </a:xfrm>
        </p:spPr>
        <p:txBody>
          <a:bodyPr/>
          <a:lstStyle/>
          <a:p>
            <a:fld id="{75EEF097-E23E-44DF-B033-E758A731DE21}" type="slidenum">
              <a:rPr lang="ja-JP" altLang="en-US" smtClean="0"/>
              <a:pPr/>
              <a:t>63</a:t>
            </a:fld>
            <a:endParaRPr lang="ja-JP" altLang="en-US" dirty="0"/>
          </a:p>
        </p:txBody>
      </p:sp>
      <p:sp>
        <p:nvSpPr>
          <p:cNvPr id="12" name="フリーフォーム: 図形 11">
            <a:extLst>
              <a:ext uri="{FF2B5EF4-FFF2-40B4-BE49-F238E27FC236}">
                <a16:creationId xmlns:a16="http://schemas.microsoft.com/office/drawing/2014/main" id="{00347444-3EB1-A8EF-184B-8923FD631E5A}"/>
              </a:ext>
            </a:extLst>
          </p:cNvPr>
          <p:cNvSpPr/>
          <p:nvPr/>
        </p:nvSpPr>
        <p:spPr>
          <a:xfrm>
            <a:off x="-1" y="0"/>
            <a:ext cx="861345" cy="870596"/>
          </a:xfrm>
          <a:custGeom>
            <a:avLst/>
            <a:gdLst>
              <a:gd name="connsiteX0" fmla="*/ 0 w 731331"/>
              <a:gd name="connsiteY0" fmla="*/ 0 h 739186"/>
              <a:gd name="connsiteX1" fmla="*/ 145600 w 731331"/>
              <a:gd name="connsiteY1" fmla="*/ 0 h 739186"/>
              <a:gd name="connsiteX2" fmla="*/ 336382 w 731331"/>
              <a:gd name="connsiteY2" fmla="*/ 0 h 739186"/>
              <a:gd name="connsiteX3" fmla="*/ 731331 w 731331"/>
              <a:gd name="connsiteY3" fmla="*/ 0 h 739186"/>
              <a:gd name="connsiteX4" fmla="*/ 0 w 731331"/>
              <a:gd name="connsiteY4" fmla="*/ 739186 h 739186"/>
              <a:gd name="connsiteX5" fmla="*/ 0 w 731331"/>
              <a:gd name="connsiteY5" fmla="*/ 336382 h 739186"/>
              <a:gd name="connsiteX6" fmla="*/ 0 w 731331"/>
              <a:gd name="connsiteY6" fmla="*/ 145599 h 7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331" h="739186">
                <a:moveTo>
                  <a:pt x="0" y="0"/>
                </a:moveTo>
                <a:lnTo>
                  <a:pt x="145600" y="0"/>
                </a:lnTo>
                <a:lnTo>
                  <a:pt x="336382" y="0"/>
                </a:lnTo>
                <a:lnTo>
                  <a:pt x="731331" y="0"/>
                </a:lnTo>
                <a:lnTo>
                  <a:pt x="0" y="739186"/>
                </a:lnTo>
                <a:lnTo>
                  <a:pt x="0" y="336382"/>
                </a:lnTo>
                <a:lnTo>
                  <a:pt x="0" y="145599"/>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324000" bIns="324000" rtlCol="0" anchor="ctr">
            <a:noAutofit/>
          </a:bodyPr>
          <a:lstStyle/>
          <a:p>
            <a:pPr algn="ctr"/>
            <a:r>
              <a:rPr kumimoji="1" lang="en-US" altLang="ja-JP" sz="2400" b="1" dirty="0"/>
              <a:t>54</a:t>
            </a:r>
            <a:endParaRPr kumimoji="1" lang="ja-JP" altLang="en-US" sz="2400" b="1" dirty="0"/>
          </a:p>
        </p:txBody>
      </p:sp>
      <p:grpSp>
        <p:nvGrpSpPr>
          <p:cNvPr id="2" name="グループ化 1">
            <a:extLst>
              <a:ext uri="{FF2B5EF4-FFF2-40B4-BE49-F238E27FC236}">
                <a16:creationId xmlns:a16="http://schemas.microsoft.com/office/drawing/2014/main" id="{F09633F5-58CF-D8B3-7057-FB602709EFBA}"/>
              </a:ext>
            </a:extLst>
          </p:cNvPr>
          <p:cNvGrpSpPr/>
          <p:nvPr/>
        </p:nvGrpSpPr>
        <p:grpSpPr>
          <a:xfrm>
            <a:off x="4106587" y="689069"/>
            <a:ext cx="4650303" cy="3765363"/>
            <a:chOff x="4106587" y="453254"/>
            <a:chExt cx="4650303" cy="3765363"/>
          </a:xfrm>
        </p:grpSpPr>
        <p:sp>
          <p:nvSpPr>
            <p:cNvPr id="3" name="テキスト ボックス 2">
              <a:extLst>
                <a:ext uri="{FF2B5EF4-FFF2-40B4-BE49-F238E27FC236}">
                  <a16:creationId xmlns:a16="http://schemas.microsoft.com/office/drawing/2014/main" id="{58FFEE97-C141-7E50-C9E0-51E4F19563BE}"/>
                </a:ext>
              </a:extLst>
            </p:cNvPr>
            <p:cNvSpPr txBox="1"/>
            <p:nvPr/>
          </p:nvSpPr>
          <p:spPr>
            <a:xfrm>
              <a:off x="4106587" y="453254"/>
              <a:ext cx="4650303" cy="3317768"/>
            </a:xfrm>
            <a:prstGeom prst="rect">
              <a:avLst/>
            </a:prstGeom>
            <a:noFill/>
          </p:spPr>
          <p:txBody>
            <a:bodyPr wrap="square" lIns="0" tIns="0" rIns="0" bIns="0" anchor="b">
              <a:spAutoFit/>
            </a:bodyPr>
            <a:lstStyle/>
            <a:p>
              <a:pPr algn="just">
                <a:lnSpc>
                  <a:spcPct val="130000"/>
                </a:lnSpc>
                <a:spcAft>
                  <a:spcPts val="1400"/>
                </a:spcAft>
              </a:pPr>
              <a:r>
                <a:rPr lang="ja-JP" altLang="en-US" sz="1400" spc="50" dirty="0">
                  <a:latin typeface="+mn-ea"/>
                </a:rPr>
                <a:t>その情報で得をするのは誰か、損をするのは誰か、そんな視点で情報を見直してみると、その情報が発信された背景が見えてくることがあります。</a:t>
              </a:r>
            </a:p>
            <a:p>
              <a:pPr algn="just">
                <a:lnSpc>
                  <a:spcPct val="130000"/>
                </a:lnSpc>
                <a:spcAft>
                  <a:spcPts val="1400"/>
                </a:spcAft>
              </a:pPr>
              <a:r>
                <a:rPr lang="ja-JP" altLang="en-US" sz="1400" spc="50" dirty="0">
                  <a:latin typeface="+mn-ea"/>
                </a:rPr>
                <a:t>もちろんこれだけで何でも分かる訳ではありませんが、「ニセ・誤情報」が飛び交う現代では、このような情報の見方のクセをつけることが、情報リテラシーを鍛えることにつながります。</a:t>
              </a:r>
            </a:p>
            <a:p>
              <a:pPr algn="just">
                <a:lnSpc>
                  <a:spcPct val="130000"/>
                </a:lnSpc>
                <a:spcAft>
                  <a:spcPts val="1400"/>
                </a:spcAft>
              </a:pPr>
              <a:r>
                <a:rPr lang="ja-JP" altLang="en-US" sz="1400" spc="50" dirty="0">
                  <a:latin typeface="+mn-ea"/>
                </a:rPr>
                <a:t>こんな視点でニュースを見たり、ネットの記事を読んだりすると、また違った見方ができるのでお勧めです。</a:t>
              </a:r>
            </a:p>
            <a:p>
              <a:pPr algn="just">
                <a:lnSpc>
                  <a:spcPct val="130000"/>
                </a:lnSpc>
                <a:spcAft>
                  <a:spcPts val="1400"/>
                </a:spcAft>
              </a:pPr>
              <a:r>
                <a:rPr lang="ja-JP" altLang="en-US" sz="1400" spc="50" dirty="0">
                  <a:latin typeface="+mn-ea"/>
                </a:rPr>
                <a:t>続いて</a:t>
              </a:r>
              <a:r>
                <a:rPr lang="en-US" altLang="ja-JP" sz="1400" spc="50" dirty="0">
                  <a:latin typeface="+mn-ea"/>
                </a:rPr>
                <a:t>…</a:t>
              </a:r>
              <a:endParaRPr lang="ja-JP" altLang="en-US" sz="1400" spc="50" dirty="0">
                <a:latin typeface="+mn-ea"/>
              </a:endParaRPr>
            </a:p>
          </p:txBody>
        </p:sp>
        <p:sp>
          <p:nvSpPr>
            <p:cNvPr id="5" name="矢印: 五方向 4">
              <a:extLst>
                <a:ext uri="{FF2B5EF4-FFF2-40B4-BE49-F238E27FC236}">
                  <a16:creationId xmlns:a16="http://schemas.microsoft.com/office/drawing/2014/main" id="{7C240A90-DEB2-2E02-46EE-3C868C946297}"/>
                </a:ext>
              </a:extLst>
            </p:cNvPr>
            <p:cNvSpPr/>
            <p:nvPr/>
          </p:nvSpPr>
          <p:spPr>
            <a:xfrm>
              <a:off x="6377670" y="3976637"/>
              <a:ext cx="2379220" cy="241980"/>
            </a:xfrm>
            <a:prstGeom prst="homePlat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144000" tIns="36000" rIns="72000" bIns="36000" rtlCol="0" anchor="ctr">
              <a:spAutoFit/>
            </a:bodyPr>
            <a:lstStyle/>
            <a:p>
              <a:r>
                <a:rPr kumimoji="1" lang="ja-JP" altLang="en-US" sz="1100" dirty="0">
                  <a:latin typeface="+mj-ea"/>
                  <a:ea typeface="+mj-ea"/>
                </a:rPr>
                <a:t>クリック（次のスライドへ進む）</a:t>
              </a:r>
            </a:p>
          </p:txBody>
        </p:sp>
      </p:grpSp>
      <p:pic>
        <p:nvPicPr>
          <p:cNvPr id="184" name="図 183" descr="グラフィカル ユーザー インターフェイス, テキスト, アプリケーション&#10;&#10;自動的に生成された説明">
            <a:extLst>
              <a:ext uri="{FF2B5EF4-FFF2-40B4-BE49-F238E27FC236}">
                <a16:creationId xmlns:a16="http://schemas.microsoft.com/office/drawing/2014/main" id="{A5D01878-93D9-7EEF-FFF6-490EB601F63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4000" y="1599750"/>
            <a:ext cx="3456000" cy="1944000"/>
          </a:xfrm>
          <a:prstGeom prst="rect">
            <a:avLst/>
          </a:prstGeom>
        </p:spPr>
      </p:pic>
      <p:sp>
        <p:nvSpPr>
          <p:cNvPr id="4" name="フッター プレースホルダー 3">
            <a:extLst>
              <a:ext uri="{FF2B5EF4-FFF2-40B4-BE49-F238E27FC236}">
                <a16:creationId xmlns:a16="http://schemas.microsoft.com/office/drawing/2014/main" id="{F22E3D89-F74F-9903-0739-6E0EEB952D25}"/>
              </a:ext>
            </a:extLst>
          </p:cNvPr>
          <p:cNvSpPr>
            <a:spLocks noGrp="1"/>
          </p:cNvSpPr>
          <p:nvPr>
            <p:ph type="ftr" sz="quarter" idx="10"/>
          </p:nvPr>
        </p:nvSpPr>
        <p:spPr/>
        <p:txBody>
          <a:bodyPr/>
          <a:lstStyle/>
          <a:p>
            <a:pPr algn="r"/>
            <a:r>
              <a:rPr lang="ja-JP" altLang="en-US"/>
              <a:t>講師用ガイドライン</a:t>
            </a:r>
            <a:endParaRPr lang="ja-JP" altLang="en-US" dirty="0"/>
          </a:p>
        </p:txBody>
      </p:sp>
    </p:spTree>
    <p:extLst>
      <p:ext uri="{BB962C8B-B14F-4D97-AF65-F5344CB8AC3E}">
        <p14:creationId xmlns:p14="http://schemas.microsoft.com/office/powerpoint/2010/main" val="389744549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F7402E-AF2E-5434-11E2-FC1067DAC4F6}"/>
            </a:ext>
          </a:extLst>
        </p:cNvPr>
        <p:cNvGrpSpPr/>
        <p:nvPr/>
      </p:nvGrpSpPr>
      <p:grpSpPr>
        <a:xfrm>
          <a:off x="0" y="0"/>
          <a:ext cx="0" cy="0"/>
          <a:chOff x="0" y="0"/>
          <a:chExt cx="0" cy="0"/>
        </a:xfrm>
      </p:grpSpPr>
      <p:sp>
        <p:nvSpPr>
          <p:cNvPr id="11" name="スライド番号プレースホルダー 10">
            <a:extLst>
              <a:ext uri="{FF2B5EF4-FFF2-40B4-BE49-F238E27FC236}">
                <a16:creationId xmlns:a16="http://schemas.microsoft.com/office/drawing/2014/main" id="{626E9E6D-CFDE-1385-3DF1-89C62F9B062C}"/>
              </a:ext>
            </a:extLst>
          </p:cNvPr>
          <p:cNvSpPr>
            <a:spLocks noGrp="1"/>
          </p:cNvSpPr>
          <p:nvPr>
            <p:ph type="sldNum" sz="quarter" idx="11"/>
          </p:nvPr>
        </p:nvSpPr>
        <p:spPr>
          <a:xfrm>
            <a:off x="8838765" y="4901189"/>
            <a:ext cx="193964" cy="169277"/>
          </a:xfrm>
        </p:spPr>
        <p:txBody>
          <a:bodyPr/>
          <a:lstStyle/>
          <a:p>
            <a:fld id="{75EEF097-E23E-44DF-B033-E758A731DE21}" type="slidenum">
              <a:rPr lang="ja-JP" altLang="en-US" smtClean="0"/>
              <a:pPr/>
              <a:t>64</a:t>
            </a:fld>
            <a:endParaRPr lang="ja-JP" altLang="en-US" dirty="0"/>
          </a:p>
        </p:txBody>
      </p:sp>
      <p:sp>
        <p:nvSpPr>
          <p:cNvPr id="12" name="フリーフォーム: 図形 11">
            <a:extLst>
              <a:ext uri="{FF2B5EF4-FFF2-40B4-BE49-F238E27FC236}">
                <a16:creationId xmlns:a16="http://schemas.microsoft.com/office/drawing/2014/main" id="{EAA169A8-6BEA-ED13-C333-562E4140ED7C}"/>
              </a:ext>
            </a:extLst>
          </p:cNvPr>
          <p:cNvSpPr/>
          <p:nvPr/>
        </p:nvSpPr>
        <p:spPr>
          <a:xfrm>
            <a:off x="-1" y="0"/>
            <a:ext cx="861345" cy="870596"/>
          </a:xfrm>
          <a:custGeom>
            <a:avLst/>
            <a:gdLst>
              <a:gd name="connsiteX0" fmla="*/ 0 w 731331"/>
              <a:gd name="connsiteY0" fmla="*/ 0 h 739186"/>
              <a:gd name="connsiteX1" fmla="*/ 145600 w 731331"/>
              <a:gd name="connsiteY1" fmla="*/ 0 h 739186"/>
              <a:gd name="connsiteX2" fmla="*/ 336382 w 731331"/>
              <a:gd name="connsiteY2" fmla="*/ 0 h 739186"/>
              <a:gd name="connsiteX3" fmla="*/ 731331 w 731331"/>
              <a:gd name="connsiteY3" fmla="*/ 0 h 739186"/>
              <a:gd name="connsiteX4" fmla="*/ 0 w 731331"/>
              <a:gd name="connsiteY4" fmla="*/ 739186 h 739186"/>
              <a:gd name="connsiteX5" fmla="*/ 0 w 731331"/>
              <a:gd name="connsiteY5" fmla="*/ 336382 h 739186"/>
              <a:gd name="connsiteX6" fmla="*/ 0 w 731331"/>
              <a:gd name="connsiteY6" fmla="*/ 145599 h 7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331" h="739186">
                <a:moveTo>
                  <a:pt x="0" y="0"/>
                </a:moveTo>
                <a:lnTo>
                  <a:pt x="145600" y="0"/>
                </a:lnTo>
                <a:lnTo>
                  <a:pt x="336382" y="0"/>
                </a:lnTo>
                <a:lnTo>
                  <a:pt x="731331" y="0"/>
                </a:lnTo>
                <a:lnTo>
                  <a:pt x="0" y="739186"/>
                </a:lnTo>
                <a:lnTo>
                  <a:pt x="0" y="336382"/>
                </a:lnTo>
                <a:lnTo>
                  <a:pt x="0" y="145599"/>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324000" bIns="324000" rtlCol="0" anchor="ctr">
            <a:noAutofit/>
          </a:bodyPr>
          <a:lstStyle/>
          <a:p>
            <a:pPr algn="ctr"/>
            <a:r>
              <a:rPr kumimoji="1" lang="en-US" altLang="ja-JP" sz="2400" b="1" dirty="0"/>
              <a:t>55</a:t>
            </a:r>
            <a:endParaRPr kumimoji="1" lang="ja-JP" altLang="en-US" sz="2400" b="1" dirty="0"/>
          </a:p>
        </p:txBody>
      </p:sp>
      <p:grpSp>
        <p:nvGrpSpPr>
          <p:cNvPr id="2" name="グループ化 1">
            <a:extLst>
              <a:ext uri="{FF2B5EF4-FFF2-40B4-BE49-F238E27FC236}">
                <a16:creationId xmlns:a16="http://schemas.microsoft.com/office/drawing/2014/main" id="{54CBDDD9-A624-A5C1-C1CD-C975AD38CEB8}"/>
              </a:ext>
            </a:extLst>
          </p:cNvPr>
          <p:cNvGrpSpPr/>
          <p:nvPr/>
        </p:nvGrpSpPr>
        <p:grpSpPr>
          <a:xfrm>
            <a:off x="4106587" y="459262"/>
            <a:ext cx="4650303" cy="4224976"/>
            <a:chOff x="4106587" y="-6359"/>
            <a:chExt cx="4650303" cy="4224976"/>
          </a:xfrm>
        </p:grpSpPr>
        <p:sp>
          <p:nvSpPr>
            <p:cNvPr id="3" name="テキスト ボックス 2">
              <a:extLst>
                <a:ext uri="{FF2B5EF4-FFF2-40B4-BE49-F238E27FC236}">
                  <a16:creationId xmlns:a16="http://schemas.microsoft.com/office/drawing/2014/main" id="{2F98085B-718D-F2B3-EB34-87FA2072F5BC}"/>
                </a:ext>
              </a:extLst>
            </p:cNvPr>
            <p:cNvSpPr txBox="1"/>
            <p:nvPr/>
          </p:nvSpPr>
          <p:spPr>
            <a:xfrm>
              <a:off x="4106587" y="-6359"/>
              <a:ext cx="4650303" cy="3777381"/>
            </a:xfrm>
            <a:prstGeom prst="rect">
              <a:avLst/>
            </a:prstGeom>
            <a:noFill/>
          </p:spPr>
          <p:txBody>
            <a:bodyPr wrap="square" lIns="0" tIns="0" rIns="0" bIns="0" anchor="b">
              <a:spAutoFit/>
            </a:bodyPr>
            <a:lstStyle/>
            <a:p>
              <a:pPr algn="just">
                <a:lnSpc>
                  <a:spcPct val="130000"/>
                </a:lnSpc>
                <a:spcAft>
                  <a:spcPts val="1400"/>
                </a:spcAft>
              </a:pPr>
              <a:r>
                <a:rPr lang="ja-JP" altLang="en-US" sz="1400" spc="50" dirty="0">
                  <a:latin typeface="+mj-ea"/>
                  <a:ea typeface="+mj-ea"/>
                </a:rPr>
                <a:t>ファクトチェック結果は</a:t>
              </a:r>
              <a:r>
                <a:rPr lang="ja-JP" altLang="en-US" sz="1400" spc="50" dirty="0">
                  <a:latin typeface="+mn-ea"/>
                </a:rPr>
                <a:t>どうでしょう？</a:t>
              </a:r>
            </a:p>
            <a:p>
              <a:pPr algn="just">
                <a:lnSpc>
                  <a:spcPct val="130000"/>
                </a:lnSpc>
                <a:spcAft>
                  <a:spcPts val="1400"/>
                </a:spcAft>
              </a:pPr>
              <a:r>
                <a:rPr lang="ja-JP" altLang="en-US" sz="1400" spc="50" dirty="0">
                  <a:latin typeface="+mn-ea"/>
                </a:rPr>
                <a:t>「ファクトチェック」とは、ニュース報道や情報が「事実に基づいているか」を調査、検証して公表する活動のことです。</a:t>
              </a:r>
            </a:p>
            <a:p>
              <a:pPr algn="just">
                <a:lnSpc>
                  <a:spcPct val="130000"/>
                </a:lnSpc>
                <a:spcAft>
                  <a:spcPts val="1400"/>
                </a:spcAft>
              </a:pPr>
              <a:r>
                <a:rPr lang="ja-JP" altLang="en-US" sz="1400" spc="50" dirty="0">
                  <a:latin typeface="+mn-ea"/>
                </a:rPr>
                <a:t>大手マスメディアやネットメディア、非営利組織などが実施している様々なファクトチェック活動があり、中には特定の分野に特化したファクトチェック活動を行っている団体もあります。</a:t>
              </a:r>
            </a:p>
            <a:p>
              <a:pPr algn="just">
                <a:lnSpc>
                  <a:spcPct val="130000"/>
                </a:lnSpc>
                <a:spcAft>
                  <a:spcPts val="1400"/>
                </a:spcAft>
              </a:pPr>
              <a:r>
                <a:rPr lang="ja-JP" altLang="en-US" sz="1400" spc="50" dirty="0">
                  <a:latin typeface="+mn-ea"/>
                </a:rPr>
                <a:t>「ニセ・誤情報」を判別するために有効な手段の一つですので、情報の判断に迷った時には活用しましょう。</a:t>
              </a:r>
            </a:p>
            <a:p>
              <a:pPr algn="just">
                <a:lnSpc>
                  <a:spcPct val="130000"/>
                </a:lnSpc>
                <a:spcAft>
                  <a:spcPts val="1400"/>
                </a:spcAft>
              </a:pPr>
              <a:r>
                <a:rPr lang="ja-JP" altLang="en-US" sz="1400" spc="50" dirty="0">
                  <a:latin typeface="+mn-ea"/>
                </a:rPr>
                <a:t>ですが、実はややこしいことに</a:t>
              </a:r>
              <a:r>
                <a:rPr lang="en-US" altLang="ja-JP" sz="1400" spc="50" dirty="0">
                  <a:latin typeface="+mn-ea"/>
                </a:rPr>
                <a:t>…</a:t>
              </a:r>
              <a:endParaRPr lang="ja-JP" altLang="en-US" sz="1400" spc="50" dirty="0">
                <a:latin typeface="+mn-ea"/>
              </a:endParaRPr>
            </a:p>
          </p:txBody>
        </p:sp>
        <p:sp>
          <p:nvSpPr>
            <p:cNvPr id="5" name="矢印: 五方向 4">
              <a:extLst>
                <a:ext uri="{FF2B5EF4-FFF2-40B4-BE49-F238E27FC236}">
                  <a16:creationId xmlns:a16="http://schemas.microsoft.com/office/drawing/2014/main" id="{4987D878-0E25-C6D4-5F1B-A346D02EAB9E}"/>
                </a:ext>
              </a:extLst>
            </p:cNvPr>
            <p:cNvSpPr/>
            <p:nvPr/>
          </p:nvSpPr>
          <p:spPr>
            <a:xfrm>
              <a:off x="6377670" y="3976637"/>
              <a:ext cx="2379220" cy="241980"/>
            </a:xfrm>
            <a:prstGeom prst="homePlat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144000" tIns="36000" rIns="72000" bIns="36000" rtlCol="0" anchor="ctr">
              <a:spAutoFit/>
            </a:bodyPr>
            <a:lstStyle/>
            <a:p>
              <a:r>
                <a:rPr kumimoji="1" lang="ja-JP" altLang="en-US" sz="1100" dirty="0">
                  <a:latin typeface="+mj-ea"/>
                  <a:ea typeface="+mj-ea"/>
                </a:rPr>
                <a:t>クリック（次のスライドへ進む）</a:t>
              </a:r>
            </a:p>
          </p:txBody>
        </p:sp>
      </p:grpSp>
      <p:pic>
        <p:nvPicPr>
          <p:cNvPr id="185" name="図 184" descr="テキスト&#10;&#10;自動的に生成された説明">
            <a:extLst>
              <a:ext uri="{FF2B5EF4-FFF2-40B4-BE49-F238E27FC236}">
                <a16:creationId xmlns:a16="http://schemas.microsoft.com/office/drawing/2014/main" id="{640769AA-4CC7-D223-945F-961AA859187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4000" y="1599750"/>
            <a:ext cx="3456000" cy="1944000"/>
          </a:xfrm>
          <a:prstGeom prst="rect">
            <a:avLst/>
          </a:prstGeom>
        </p:spPr>
      </p:pic>
      <p:sp>
        <p:nvSpPr>
          <p:cNvPr id="4" name="フッター プレースホルダー 3">
            <a:extLst>
              <a:ext uri="{FF2B5EF4-FFF2-40B4-BE49-F238E27FC236}">
                <a16:creationId xmlns:a16="http://schemas.microsoft.com/office/drawing/2014/main" id="{306841D0-4150-B961-D579-18E393C702C1}"/>
              </a:ext>
            </a:extLst>
          </p:cNvPr>
          <p:cNvSpPr>
            <a:spLocks noGrp="1"/>
          </p:cNvSpPr>
          <p:nvPr>
            <p:ph type="ftr" sz="quarter" idx="10"/>
          </p:nvPr>
        </p:nvSpPr>
        <p:spPr/>
        <p:txBody>
          <a:bodyPr/>
          <a:lstStyle/>
          <a:p>
            <a:pPr algn="r"/>
            <a:r>
              <a:rPr lang="ja-JP" altLang="en-US"/>
              <a:t>講師用ガイドライン</a:t>
            </a:r>
            <a:endParaRPr lang="ja-JP" altLang="en-US" dirty="0"/>
          </a:p>
        </p:txBody>
      </p:sp>
    </p:spTree>
    <p:extLst>
      <p:ext uri="{BB962C8B-B14F-4D97-AF65-F5344CB8AC3E}">
        <p14:creationId xmlns:p14="http://schemas.microsoft.com/office/powerpoint/2010/main" val="205429111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712B90-4F72-150A-DF81-DA3BBEEC66E3}"/>
            </a:ext>
          </a:extLst>
        </p:cNvPr>
        <p:cNvGrpSpPr/>
        <p:nvPr/>
      </p:nvGrpSpPr>
      <p:grpSpPr>
        <a:xfrm>
          <a:off x="0" y="0"/>
          <a:ext cx="0" cy="0"/>
          <a:chOff x="0" y="0"/>
          <a:chExt cx="0" cy="0"/>
        </a:xfrm>
      </p:grpSpPr>
      <p:sp>
        <p:nvSpPr>
          <p:cNvPr id="11" name="スライド番号プレースホルダー 10">
            <a:extLst>
              <a:ext uri="{FF2B5EF4-FFF2-40B4-BE49-F238E27FC236}">
                <a16:creationId xmlns:a16="http://schemas.microsoft.com/office/drawing/2014/main" id="{0C2CB430-D9EA-9C4B-BE65-46608B00F8E8}"/>
              </a:ext>
            </a:extLst>
          </p:cNvPr>
          <p:cNvSpPr>
            <a:spLocks noGrp="1"/>
          </p:cNvSpPr>
          <p:nvPr>
            <p:ph type="sldNum" sz="quarter" idx="11"/>
          </p:nvPr>
        </p:nvSpPr>
        <p:spPr>
          <a:xfrm>
            <a:off x="8838765" y="4901189"/>
            <a:ext cx="193964" cy="169277"/>
          </a:xfrm>
        </p:spPr>
        <p:txBody>
          <a:bodyPr/>
          <a:lstStyle/>
          <a:p>
            <a:fld id="{75EEF097-E23E-44DF-B033-E758A731DE21}" type="slidenum">
              <a:rPr lang="ja-JP" altLang="en-US" smtClean="0"/>
              <a:pPr/>
              <a:t>65</a:t>
            </a:fld>
            <a:endParaRPr lang="ja-JP" altLang="en-US" dirty="0"/>
          </a:p>
        </p:txBody>
      </p:sp>
      <p:sp>
        <p:nvSpPr>
          <p:cNvPr id="12" name="フリーフォーム: 図形 11">
            <a:extLst>
              <a:ext uri="{FF2B5EF4-FFF2-40B4-BE49-F238E27FC236}">
                <a16:creationId xmlns:a16="http://schemas.microsoft.com/office/drawing/2014/main" id="{0C33A4E8-817C-5CAD-506F-E063BB2347FB}"/>
              </a:ext>
            </a:extLst>
          </p:cNvPr>
          <p:cNvSpPr/>
          <p:nvPr/>
        </p:nvSpPr>
        <p:spPr>
          <a:xfrm>
            <a:off x="-1" y="0"/>
            <a:ext cx="861345" cy="870596"/>
          </a:xfrm>
          <a:custGeom>
            <a:avLst/>
            <a:gdLst>
              <a:gd name="connsiteX0" fmla="*/ 0 w 731331"/>
              <a:gd name="connsiteY0" fmla="*/ 0 h 739186"/>
              <a:gd name="connsiteX1" fmla="*/ 145600 w 731331"/>
              <a:gd name="connsiteY1" fmla="*/ 0 h 739186"/>
              <a:gd name="connsiteX2" fmla="*/ 336382 w 731331"/>
              <a:gd name="connsiteY2" fmla="*/ 0 h 739186"/>
              <a:gd name="connsiteX3" fmla="*/ 731331 w 731331"/>
              <a:gd name="connsiteY3" fmla="*/ 0 h 739186"/>
              <a:gd name="connsiteX4" fmla="*/ 0 w 731331"/>
              <a:gd name="connsiteY4" fmla="*/ 739186 h 739186"/>
              <a:gd name="connsiteX5" fmla="*/ 0 w 731331"/>
              <a:gd name="connsiteY5" fmla="*/ 336382 h 739186"/>
              <a:gd name="connsiteX6" fmla="*/ 0 w 731331"/>
              <a:gd name="connsiteY6" fmla="*/ 145599 h 7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331" h="739186">
                <a:moveTo>
                  <a:pt x="0" y="0"/>
                </a:moveTo>
                <a:lnTo>
                  <a:pt x="145600" y="0"/>
                </a:lnTo>
                <a:lnTo>
                  <a:pt x="336382" y="0"/>
                </a:lnTo>
                <a:lnTo>
                  <a:pt x="731331" y="0"/>
                </a:lnTo>
                <a:lnTo>
                  <a:pt x="0" y="739186"/>
                </a:lnTo>
                <a:lnTo>
                  <a:pt x="0" y="336382"/>
                </a:lnTo>
                <a:lnTo>
                  <a:pt x="0" y="145599"/>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324000" bIns="324000" rtlCol="0" anchor="ctr">
            <a:noAutofit/>
          </a:bodyPr>
          <a:lstStyle/>
          <a:p>
            <a:pPr algn="ctr"/>
            <a:r>
              <a:rPr kumimoji="1" lang="en-US" altLang="ja-JP" sz="2400" b="1" dirty="0"/>
              <a:t>56</a:t>
            </a:r>
            <a:endParaRPr kumimoji="1" lang="ja-JP" altLang="en-US" sz="2400" b="1" dirty="0"/>
          </a:p>
        </p:txBody>
      </p:sp>
      <p:grpSp>
        <p:nvGrpSpPr>
          <p:cNvPr id="2" name="グループ化 1">
            <a:extLst>
              <a:ext uri="{FF2B5EF4-FFF2-40B4-BE49-F238E27FC236}">
                <a16:creationId xmlns:a16="http://schemas.microsoft.com/office/drawing/2014/main" id="{D50B1035-34BC-F5DA-27DA-C812F3709FC7}"/>
              </a:ext>
            </a:extLst>
          </p:cNvPr>
          <p:cNvGrpSpPr/>
          <p:nvPr/>
        </p:nvGrpSpPr>
        <p:grpSpPr>
          <a:xfrm>
            <a:off x="4106587" y="599301"/>
            <a:ext cx="4650303" cy="3944899"/>
            <a:chOff x="4106587" y="273718"/>
            <a:chExt cx="4650303" cy="3944899"/>
          </a:xfrm>
        </p:grpSpPr>
        <p:sp>
          <p:nvSpPr>
            <p:cNvPr id="3" name="テキスト ボックス 2">
              <a:extLst>
                <a:ext uri="{FF2B5EF4-FFF2-40B4-BE49-F238E27FC236}">
                  <a16:creationId xmlns:a16="http://schemas.microsoft.com/office/drawing/2014/main" id="{9985EAFB-B371-2D40-2D1A-04E539EECB75}"/>
                </a:ext>
              </a:extLst>
            </p:cNvPr>
            <p:cNvSpPr txBox="1"/>
            <p:nvPr/>
          </p:nvSpPr>
          <p:spPr>
            <a:xfrm>
              <a:off x="4106587" y="273718"/>
              <a:ext cx="4650303" cy="3497304"/>
            </a:xfrm>
            <a:prstGeom prst="rect">
              <a:avLst/>
            </a:prstGeom>
            <a:noFill/>
          </p:spPr>
          <p:txBody>
            <a:bodyPr wrap="square" lIns="0" tIns="0" rIns="0" bIns="0" anchor="b">
              <a:spAutoFit/>
            </a:bodyPr>
            <a:lstStyle/>
            <a:p>
              <a:pPr algn="just">
                <a:lnSpc>
                  <a:spcPct val="130000"/>
                </a:lnSpc>
                <a:spcAft>
                  <a:spcPts val="1400"/>
                </a:spcAft>
              </a:pPr>
              <a:r>
                <a:rPr lang="ja-JP" altLang="en-US" sz="1400" spc="50" dirty="0">
                  <a:latin typeface="+mn-ea"/>
                </a:rPr>
                <a:t>世の中の情報は</a:t>
              </a:r>
              <a:r>
                <a:rPr lang="ja-JP" altLang="en-US" sz="1400" spc="50" dirty="0">
                  <a:latin typeface="+mj-ea"/>
                  <a:ea typeface="+mj-ea"/>
                </a:rPr>
                <a:t>「正しい」「間違い」の２種類だけではありません。</a:t>
              </a:r>
            </a:p>
            <a:p>
              <a:pPr algn="just">
                <a:lnSpc>
                  <a:spcPct val="130000"/>
                </a:lnSpc>
                <a:spcAft>
                  <a:spcPts val="1400"/>
                </a:spcAft>
              </a:pPr>
              <a:r>
                <a:rPr lang="ja-JP" altLang="en-US" sz="1400" spc="50" dirty="0">
                  <a:latin typeface="+mn-ea"/>
                </a:rPr>
                <a:t>情報の一部だけが誤っていたり、今はまだ真偽を判定できないなど、曖昧なものもたくさんあります。実はむしろ、そっちの方が多いかもしれません。</a:t>
              </a:r>
            </a:p>
            <a:p>
              <a:pPr algn="just">
                <a:lnSpc>
                  <a:spcPct val="130000"/>
                </a:lnSpc>
                <a:spcAft>
                  <a:spcPts val="1400"/>
                </a:spcAft>
              </a:pPr>
              <a:r>
                <a:rPr lang="ja-JP" altLang="en-US" sz="1400" spc="50" dirty="0">
                  <a:latin typeface="+mn-ea"/>
                </a:rPr>
                <a:t>あるファクトチェック団体は、それらを左の表のように細かく分類して客観性を保つ仕組みを作っています。</a:t>
              </a:r>
            </a:p>
            <a:p>
              <a:pPr algn="just">
                <a:lnSpc>
                  <a:spcPct val="130000"/>
                </a:lnSpc>
                <a:spcAft>
                  <a:spcPts val="1400"/>
                </a:spcAft>
              </a:pPr>
              <a:r>
                <a:rPr lang="ja-JP" altLang="en-US" sz="1400" spc="50" dirty="0">
                  <a:latin typeface="+mn-ea"/>
                </a:rPr>
                <a:t>これはファクトチェックレーティングと呼ばれる取組みです。</a:t>
              </a:r>
            </a:p>
            <a:p>
              <a:pPr algn="just">
                <a:lnSpc>
                  <a:spcPct val="130000"/>
                </a:lnSpc>
                <a:spcAft>
                  <a:spcPts val="1400"/>
                </a:spcAft>
              </a:pPr>
              <a:r>
                <a:rPr lang="ja-JP" altLang="en-US" sz="1400" spc="50" dirty="0">
                  <a:latin typeface="+mn-ea"/>
                </a:rPr>
                <a:t>「正しい」「間違い」以外にも多くの分類がありますね。</a:t>
              </a:r>
            </a:p>
          </p:txBody>
        </p:sp>
        <p:sp>
          <p:nvSpPr>
            <p:cNvPr id="5" name="矢印: 五方向 4">
              <a:extLst>
                <a:ext uri="{FF2B5EF4-FFF2-40B4-BE49-F238E27FC236}">
                  <a16:creationId xmlns:a16="http://schemas.microsoft.com/office/drawing/2014/main" id="{CF32ED94-7E65-D764-0EE4-A91835646DB1}"/>
                </a:ext>
              </a:extLst>
            </p:cNvPr>
            <p:cNvSpPr/>
            <p:nvPr/>
          </p:nvSpPr>
          <p:spPr>
            <a:xfrm>
              <a:off x="6377670" y="3976637"/>
              <a:ext cx="2379220" cy="241980"/>
            </a:xfrm>
            <a:prstGeom prst="homePlat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144000" tIns="36000" rIns="72000" bIns="36000" rtlCol="0" anchor="ctr">
              <a:spAutoFit/>
            </a:bodyPr>
            <a:lstStyle/>
            <a:p>
              <a:r>
                <a:rPr kumimoji="1" lang="ja-JP" altLang="en-US" sz="1100" dirty="0">
                  <a:latin typeface="+mj-ea"/>
                  <a:ea typeface="+mj-ea"/>
                </a:rPr>
                <a:t>クリック（次のスライドへ進む）</a:t>
              </a:r>
            </a:p>
          </p:txBody>
        </p:sp>
      </p:grpSp>
      <p:pic>
        <p:nvPicPr>
          <p:cNvPr id="186" name="図 185" descr="テキスト&#10;&#10;自動的に生成された説明">
            <a:extLst>
              <a:ext uri="{FF2B5EF4-FFF2-40B4-BE49-F238E27FC236}">
                <a16:creationId xmlns:a16="http://schemas.microsoft.com/office/drawing/2014/main" id="{99418BE6-66ED-B1C5-AD10-E7D960AAC46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4000" y="1599750"/>
            <a:ext cx="3456000" cy="1944000"/>
          </a:xfrm>
          <a:prstGeom prst="rect">
            <a:avLst/>
          </a:prstGeom>
        </p:spPr>
      </p:pic>
      <p:sp>
        <p:nvSpPr>
          <p:cNvPr id="4" name="フッター プレースホルダー 3">
            <a:extLst>
              <a:ext uri="{FF2B5EF4-FFF2-40B4-BE49-F238E27FC236}">
                <a16:creationId xmlns:a16="http://schemas.microsoft.com/office/drawing/2014/main" id="{DE8C30A1-8EAB-868C-934D-ABD44743937F}"/>
              </a:ext>
            </a:extLst>
          </p:cNvPr>
          <p:cNvSpPr>
            <a:spLocks noGrp="1"/>
          </p:cNvSpPr>
          <p:nvPr>
            <p:ph type="ftr" sz="quarter" idx="10"/>
          </p:nvPr>
        </p:nvSpPr>
        <p:spPr/>
        <p:txBody>
          <a:bodyPr/>
          <a:lstStyle/>
          <a:p>
            <a:pPr algn="r"/>
            <a:r>
              <a:rPr lang="ja-JP" altLang="en-US"/>
              <a:t>講師用ガイドライン</a:t>
            </a:r>
            <a:endParaRPr lang="ja-JP" altLang="en-US" dirty="0"/>
          </a:p>
        </p:txBody>
      </p:sp>
    </p:spTree>
    <p:extLst>
      <p:ext uri="{BB962C8B-B14F-4D97-AF65-F5344CB8AC3E}">
        <p14:creationId xmlns:p14="http://schemas.microsoft.com/office/powerpoint/2010/main" val="112301077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A49C22-B9B1-DC73-A949-111244BB2AF6}"/>
            </a:ext>
          </a:extLst>
        </p:cNvPr>
        <p:cNvGrpSpPr/>
        <p:nvPr/>
      </p:nvGrpSpPr>
      <p:grpSpPr>
        <a:xfrm>
          <a:off x="0" y="0"/>
          <a:ext cx="0" cy="0"/>
          <a:chOff x="0" y="0"/>
          <a:chExt cx="0" cy="0"/>
        </a:xfrm>
      </p:grpSpPr>
      <p:sp>
        <p:nvSpPr>
          <p:cNvPr id="11" name="スライド番号プレースホルダー 10">
            <a:extLst>
              <a:ext uri="{FF2B5EF4-FFF2-40B4-BE49-F238E27FC236}">
                <a16:creationId xmlns:a16="http://schemas.microsoft.com/office/drawing/2014/main" id="{FA5FC336-7C69-2F3B-EA83-AA1705DF35C3}"/>
              </a:ext>
            </a:extLst>
          </p:cNvPr>
          <p:cNvSpPr>
            <a:spLocks noGrp="1"/>
          </p:cNvSpPr>
          <p:nvPr>
            <p:ph type="sldNum" sz="quarter" idx="11"/>
          </p:nvPr>
        </p:nvSpPr>
        <p:spPr>
          <a:xfrm>
            <a:off x="8838765" y="4901189"/>
            <a:ext cx="193964" cy="169277"/>
          </a:xfrm>
        </p:spPr>
        <p:txBody>
          <a:bodyPr/>
          <a:lstStyle/>
          <a:p>
            <a:fld id="{75EEF097-E23E-44DF-B033-E758A731DE21}" type="slidenum">
              <a:rPr lang="ja-JP" altLang="en-US" smtClean="0"/>
              <a:pPr/>
              <a:t>66</a:t>
            </a:fld>
            <a:endParaRPr lang="ja-JP" altLang="en-US" dirty="0"/>
          </a:p>
        </p:txBody>
      </p:sp>
      <p:sp>
        <p:nvSpPr>
          <p:cNvPr id="12" name="フリーフォーム: 図形 11">
            <a:extLst>
              <a:ext uri="{FF2B5EF4-FFF2-40B4-BE49-F238E27FC236}">
                <a16:creationId xmlns:a16="http://schemas.microsoft.com/office/drawing/2014/main" id="{A3F58763-71D3-87A7-0DE9-1740C166971F}"/>
              </a:ext>
            </a:extLst>
          </p:cNvPr>
          <p:cNvSpPr/>
          <p:nvPr/>
        </p:nvSpPr>
        <p:spPr>
          <a:xfrm>
            <a:off x="-1" y="0"/>
            <a:ext cx="861345" cy="870596"/>
          </a:xfrm>
          <a:custGeom>
            <a:avLst/>
            <a:gdLst>
              <a:gd name="connsiteX0" fmla="*/ 0 w 731331"/>
              <a:gd name="connsiteY0" fmla="*/ 0 h 739186"/>
              <a:gd name="connsiteX1" fmla="*/ 145600 w 731331"/>
              <a:gd name="connsiteY1" fmla="*/ 0 h 739186"/>
              <a:gd name="connsiteX2" fmla="*/ 336382 w 731331"/>
              <a:gd name="connsiteY2" fmla="*/ 0 h 739186"/>
              <a:gd name="connsiteX3" fmla="*/ 731331 w 731331"/>
              <a:gd name="connsiteY3" fmla="*/ 0 h 739186"/>
              <a:gd name="connsiteX4" fmla="*/ 0 w 731331"/>
              <a:gd name="connsiteY4" fmla="*/ 739186 h 739186"/>
              <a:gd name="connsiteX5" fmla="*/ 0 w 731331"/>
              <a:gd name="connsiteY5" fmla="*/ 336382 h 739186"/>
              <a:gd name="connsiteX6" fmla="*/ 0 w 731331"/>
              <a:gd name="connsiteY6" fmla="*/ 145599 h 7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331" h="739186">
                <a:moveTo>
                  <a:pt x="0" y="0"/>
                </a:moveTo>
                <a:lnTo>
                  <a:pt x="145600" y="0"/>
                </a:lnTo>
                <a:lnTo>
                  <a:pt x="336382" y="0"/>
                </a:lnTo>
                <a:lnTo>
                  <a:pt x="731331" y="0"/>
                </a:lnTo>
                <a:lnTo>
                  <a:pt x="0" y="739186"/>
                </a:lnTo>
                <a:lnTo>
                  <a:pt x="0" y="336382"/>
                </a:lnTo>
                <a:lnTo>
                  <a:pt x="0" y="145599"/>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324000" bIns="324000" rtlCol="0" anchor="ctr">
            <a:noAutofit/>
          </a:bodyPr>
          <a:lstStyle/>
          <a:p>
            <a:pPr algn="ctr"/>
            <a:r>
              <a:rPr kumimoji="1" lang="en-US" altLang="ja-JP" sz="2400" b="1" dirty="0"/>
              <a:t>57</a:t>
            </a:r>
            <a:endParaRPr kumimoji="1" lang="ja-JP" altLang="en-US" sz="2400" b="1" dirty="0"/>
          </a:p>
        </p:txBody>
      </p:sp>
      <p:grpSp>
        <p:nvGrpSpPr>
          <p:cNvPr id="2" name="グループ化 1">
            <a:extLst>
              <a:ext uri="{FF2B5EF4-FFF2-40B4-BE49-F238E27FC236}">
                <a16:creationId xmlns:a16="http://schemas.microsoft.com/office/drawing/2014/main" id="{01706EAB-468B-3FBF-40DA-B42E40289EC9}"/>
              </a:ext>
            </a:extLst>
          </p:cNvPr>
          <p:cNvGrpSpPr/>
          <p:nvPr/>
        </p:nvGrpSpPr>
        <p:grpSpPr>
          <a:xfrm>
            <a:off x="4106587" y="319224"/>
            <a:ext cx="4650303" cy="4404512"/>
            <a:chOff x="4106587" y="-185895"/>
            <a:chExt cx="4650303" cy="4404512"/>
          </a:xfrm>
        </p:grpSpPr>
        <p:sp>
          <p:nvSpPr>
            <p:cNvPr id="3" name="テキスト ボックス 2">
              <a:extLst>
                <a:ext uri="{FF2B5EF4-FFF2-40B4-BE49-F238E27FC236}">
                  <a16:creationId xmlns:a16="http://schemas.microsoft.com/office/drawing/2014/main" id="{1AE24D8F-ACF6-224A-013D-F9459D7A71C5}"/>
                </a:ext>
              </a:extLst>
            </p:cNvPr>
            <p:cNvSpPr txBox="1"/>
            <p:nvPr/>
          </p:nvSpPr>
          <p:spPr>
            <a:xfrm>
              <a:off x="4106587" y="-185895"/>
              <a:ext cx="4650303" cy="3956917"/>
            </a:xfrm>
            <a:prstGeom prst="rect">
              <a:avLst/>
            </a:prstGeom>
            <a:noFill/>
          </p:spPr>
          <p:txBody>
            <a:bodyPr wrap="square" lIns="0" tIns="0" rIns="0" bIns="0" anchor="b">
              <a:spAutoFit/>
            </a:bodyPr>
            <a:lstStyle/>
            <a:p>
              <a:pPr>
                <a:lnSpc>
                  <a:spcPct val="130000"/>
                </a:lnSpc>
                <a:spcAft>
                  <a:spcPts val="1400"/>
                </a:spcAft>
              </a:pPr>
              <a:r>
                <a:rPr lang="ja-JP" altLang="en-US" sz="1400" spc="50" dirty="0">
                  <a:latin typeface="+mn-ea"/>
                </a:rPr>
                <a:t>これで、応用の４点も確認できました。</a:t>
              </a:r>
            </a:p>
            <a:p>
              <a:pPr>
                <a:lnSpc>
                  <a:spcPct val="130000"/>
                </a:lnSpc>
                <a:spcAft>
                  <a:spcPts val="1400"/>
                </a:spcAft>
              </a:pPr>
              <a:r>
                <a:rPr lang="ja-JP" altLang="en-US" sz="1400" spc="50" dirty="0">
                  <a:latin typeface="+mn-ea"/>
                </a:rPr>
                <a:t>その情報、</a:t>
              </a:r>
              <a:br>
                <a:rPr lang="en-US" altLang="ja-JP" sz="1400" spc="50" dirty="0">
                  <a:latin typeface="+mn-ea"/>
                </a:rPr>
              </a:br>
              <a:r>
                <a:rPr lang="ja-JP" altLang="en-US" sz="1400" spc="50" dirty="0">
                  <a:latin typeface="+mn-ea"/>
                </a:rPr>
                <a:t>□ 「知り合いだから」という理由だけで信じていませんか？</a:t>
              </a:r>
            </a:p>
            <a:p>
              <a:pPr>
                <a:lnSpc>
                  <a:spcPct val="130000"/>
                </a:lnSpc>
                <a:spcAft>
                  <a:spcPts val="1400"/>
                </a:spcAft>
              </a:pPr>
              <a:r>
                <a:rPr lang="ja-JP" altLang="en-US" sz="1400" spc="50" dirty="0">
                  <a:latin typeface="+mn-ea"/>
                </a:rPr>
                <a:t>もしそうなら、ちょっと注意して判断した方がいいですよね。</a:t>
              </a:r>
            </a:p>
            <a:p>
              <a:pPr>
                <a:lnSpc>
                  <a:spcPct val="130000"/>
                </a:lnSpc>
                <a:spcAft>
                  <a:spcPts val="1400"/>
                </a:spcAft>
              </a:pPr>
              <a:r>
                <a:rPr lang="ja-JP" altLang="en-US" sz="1400" spc="50" dirty="0">
                  <a:latin typeface="+mn-ea"/>
                </a:rPr>
                <a:t>□ 表やグラフもちゃんと疑ってみましたか？</a:t>
              </a:r>
              <a:br>
                <a:rPr lang="ja-JP" altLang="en-US" sz="1400" spc="50" dirty="0">
                  <a:latin typeface="+mn-ea"/>
                </a:rPr>
              </a:br>
              <a:r>
                <a:rPr lang="ja-JP" altLang="en-US" sz="1400" spc="50" dirty="0">
                  <a:latin typeface="+mn-ea"/>
                </a:rPr>
                <a:t>□ その情報に動機はありますか？</a:t>
              </a:r>
              <a:br>
                <a:rPr lang="ja-JP" altLang="en-US" sz="1400" spc="50" dirty="0">
                  <a:latin typeface="+mn-ea"/>
                </a:rPr>
              </a:br>
              <a:r>
                <a:rPr lang="ja-JP" altLang="en-US" sz="1400" spc="50" dirty="0">
                  <a:latin typeface="+mn-ea"/>
                </a:rPr>
                <a:t>□ ファクトチェックサイトは確認しましたか？</a:t>
              </a:r>
            </a:p>
            <a:p>
              <a:pPr>
                <a:lnSpc>
                  <a:spcPct val="130000"/>
                </a:lnSpc>
                <a:spcAft>
                  <a:spcPts val="1400"/>
                </a:spcAft>
              </a:pPr>
              <a:r>
                <a:rPr lang="ja-JP" altLang="en-US" sz="1400" spc="50" dirty="0">
                  <a:latin typeface="+mn-ea"/>
                </a:rPr>
                <a:t>これが応用の４点です。</a:t>
              </a:r>
            </a:p>
            <a:p>
              <a:pPr>
                <a:lnSpc>
                  <a:spcPct val="130000"/>
                </a:lnSpc>
                <a:spcAft>
                  <a:spcPts val="1400"/>
                </a:spcAft>
              </a:pPr>
              <a:r>
                <a:rPr lang="ja-JP" altLang="en-US" sz="1400" spc="50" dirty="0">
                  <a:latin typeface="+mn-ea"/>
                </a:rPr>
                <a:t>基本と応用をまとめると</a:t>
              </a:r>
              <a:r>
                <a:rPr lang="en-US" altLang="ja-JP" sz="1400" spc="50" dirty="0">
                  <a:latin typeface="+mn-ea"/>
                </a:rPr>
                <a:t>…</a:t>
              </a:r>
              <a:endParaRPr lang="ja-JP" altLang="en-US" sz="1400" spc="50" dirty="0">
                <a:latin typeface="+mn-ea"/>
              </a:endParaRPr>
            </a:p>
          </p:txBody>
        </p:sp>
        <p:sp>
          <p:nvSpPr>
            <p:cNvPr id="5" name="矢印: 五方向 4">
              <a:extLst>
                <a:ext uri="{FF2B5EF4-FFF2-40B4-BE49-F238E27FC236}">
                  <a16:creationId xmlns:a16="http://schemas.microsoft.com/office/drawing/2014/main" id="{91E45DD4-DCE1-6AD3-8F2C-2B5D08F32C54}"/>
                </a:ext>
              </a:extLst>
            </p:cNvPr>
            <p:cNvSpPr/>
            <p:nvPr/>
          </p:nvSpPr>
          <p:spPr>
            <a:xfrm>
              <a:off x="6377670" y="3976637"/>
              <a:ext cx="2379220" cy="241980"/>
            </a:xfrm>
            <a:prstGeom prst="homePlat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144000" tIns="36000" rIns="72000" bIns="36000" rtlCol="0" anchor="ctr">
              <a:spAutoFit/>
            </a:bodyPr>
            <a:lstStyle/>
            <a:p>
              <a:r>
                <a:rPr kumimoji="1" lang="ja-JP" altLang="en-US" sz="1100" dirty="0">
                  <a:latin typeface="+mj-ea"/>
                  <a:ea typeface="+mj-ea"/>
                </a:rPr>
                <a:t>クリック（次のスライドへ進む）</a:t>
              </a:r>
            </a:p>
          </p:txBody>
        </p:sp>
      </p:grpSp>
      <p:pic>
        <p:nvPicPr>
          <p:cNvPr id="187" name="図 186" descr="テキスト&#10;&#10;自動的に生成された説明">
            <a:extLst>
              <a:ext uri="{FF2B5EF4-FFF2-40B4-BE49-F238E27FC236}">
                <a16:creationId xmlns:a16="http://schemas.microsoft.com/office/drawing/2014/main" id="{F0162CBE-495F-8627-EFE3-2C87349604C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4000" y="1599750"/>
            <a:ext cx="3456000" cy="1944000"/>
          </a:xfrm>
          <a:prstGeom prst="rect">
            <a:avLst/>
          </a:prstGeom>
        </p:spPr>
      </p:pic>
      <p:sp>
        <p:nvSpPr>
          <p:cNvPr id="4" name="フッター プレースホルダー 3">
            <a:extLst>
              <a:ext uri="{FF2B5EF4-FFF2-40B4-BE49-F238E27FC236}">
                <a16:creationId xmlns:a16="http://schemas.microsoft.com/office/drawing/2014/main" id="{943A24BD-64AE-FCB7-42DB-3D374A062DA1}"/>
              </a:ext>
            </a:extLst>
          </p:cNvPr>
          <p:cNvSpPr>
            <a:spLocks noGrp="1"/>
          </p:cNvSpPr>
          <p:nvPr>
            <p:ph type="ftr" sz="quarter" idx="10"/>
          </p:nvPr>
        </p:nvSpPr>
        <p:spPr/>
        <p:txBody>
          <a:bodyPr/>
          <a:lstStyle/>
          <a:p>
            <a:pPr algn="r"/>
            <a:r>
              <a:rPr lang="ja-JP" altLang="en-US"/>
              <a:t>講師用ガイドライン</a:t>
            </a:r>
            <a:endParaRPr lang="ja-JP" altLang="en-US" dirty="0"/>
          </a:p>
        </p:txBody>
      </p:sp>
    </p:spTree>
    <p:extLst>
      <p:ext uri="{BB962C8B-B14F-4D97-AF65-F5344CB8AC3E}">
        <p14:creationId xmlns:p14="http://schemas.microsoft.com/office/powerpoint/2010/main" val="176097877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6C8ECB-9DF4-4459-7D9A-5248BCC4A89D}"/>
            </a:ext>
          </a:extLst>
        </p:cNvPr>
        <p:cNvGrpSpPr/>
        <p:nvPr/>
      </p:nvGrpSpPr>
      <p:grpSpPr>
        <a:xfrm>
          <a:off x="0" y="0"/>
          <a:ext cx="0" cy="0"/>
          <a:chOff x="0" y="0"/>
          <a:chExt cx="0" cy="0"/>
        </a:xfrm>
      </p:grpSpPr>
      <p:sp>
        <p:nvSpPr>
          <p:cNvPr id="11" name="スライド番号プレースホルダー 10">
            <a:extLst>
              <a:ext uri="{FF2B5EF4-FFF2-40B4-BE49-F238E27FC236}">
                <a16:creationId xmlns:a16="http://schemas.microsoft.com/office/drawing/2014/main" id="{5C2F6C78-DC86-BA22-5C66-5FF047317965}"/>
              </a:ext>
            </a:extLst>
          </p:cNvPr>
          <p:cNvSpPr>
            <a:spLocks noGrp="1"/>
          </p:cNvSpPr>
          <p:nvPr>
            <p:ph type="sldNum" sz="quarter" idx="11"/>
          </p:nvPr>
        </p:nvSpPr>
        <p:spPr>
          <a:xfrm>
            <a:off x="8838765" y="4901189"/>
            <a:ext cx="193964" cy="169277"/>
          </a:xfrm>
        </p:spPr>
        <p:txBody>
          <a:bodyPr/>
          <a:lstStyle/>
          <a:p>
            <a:fld id="{75EEF097-E23E-44DF-B033-E758A731DE21}" type="slidenum">
              <a:rPr lang="ja-JP" altLang="en-US" smtClean="0"/>
              <a:pPr/>
              <a:t>67</a:t>
            </a:fld>
            <a:endParaRPr lang="ja-JP" altLang="en-US" dirty="0"/>
          </a:p>
        </p:txBody>
      </p:sp>
      <p:sp>
        <p:nvSpPr>
          <p:cNvPr id="12" name="フリーフォーム: 図形 11">
            <a:extLst>
              <a:ext uri="{FF2B5EF4-FFF2-40B4-BE49-F238E27FC236}">
                <a16:creationId xmlns:a16="http://schemas.microsoft.com/office/drawing/2014/main" id="{AE3DD555-A08C-EC35-A64E-25B3278A20B1}"/>
              </a:ext>
            </a:extLst>
          </p:cNvPr>
          <p:cNvSpPr/>
          <p:nvPr/>
        </p:nvSpPr>
        <p:spPr>
          <a:xfrm>
            <a:off x="-1" y="0"/>
            <a:ext cx="861345" cy="870596"/>
          </a:xfrm>
          <a:custGeom>
            <a:avLst/>
            <a:gdLst>
              <a:gd name="connsiteX0" fmla="*/ 0 w 731331"/>
              <a:gd name="connsiteY0" fmla="*/ 0 h 739186"/>
              <a:gd name="connsiteX1" fmla="*/ 145600 w 731331"/>
              <a:gd name="connsiteY1" fmla="*/ 0 h 739186"/>
              <a:gd name="connsiteX2" fmla="*/ 336382 w 731331"/>
              <a:gd name="connsiteY2" fmla="*/ 0 h 739186"/>
              <a:gd name="connsiteX3" fmla="*/ 731331 w 731331"/>
              <a:gd name="connsiteY3" fmla="*/ 0 h 739186"/>
              <a:gd name="connsiteX4" fmla="*/ 0 w 731331"/>
              <a:gd name="connsiteY4" fmla="*/ 739186 h 739186"/>
              <a:gd name="connsiteX5" fmla="*/ 0 w 731331"/>
              <a:gd name="connsiteY5" fmla="*/ 336382 h 739186"/>
              <a:gd name="connsiteX6" fmla="*/ 0 w 731331"/>
              <a:gd name="connsiteY6" fmla="*/ 145599 h 7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331" h="739186">
                <a:moveTo>
                  <a:pt x="0" y="0"/>
                </a:moveTo>
                <a:lnTo>
                  <a:pt x="145600" y="0"/>
                </a:lnTo>
                <a:lnTo>
                  <a:pt x="336382" y="0"/>
                </a:lnTo>
                <a:lnTo>
                  <a:pt x="731331" y="0"/>
                </a:lnTo>
                <a:lnTo>
                  <a:pt x="0" y="739186"/>
                </a:lnTo>
                <a:lnTo>
                  <a:pt x="0" y="336382"/>
                </a:lnTo>
                <a:lnTo>
                  <a:pt x="0" y="145599"/>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324000" bIns="324000" rtlCol="0" anchor="ctr">
            <a:noAutofit/>
          </a:bodyPr>
          <a:lstStyle/>
          <a:p>
            <a:pPr algn="ctr"/>
            <a:r>
              <a:rPr kumimoji="1" lang="en-US" altLang="ja-JP" sz="2400" b="1" dirty="0"/>
              <a:t>58</a:t>
            </a:r>
            <a:endParaRPr kumimoji="1" lang="ja-JP" altLang="en-US" sz="2400" b="1" dirty="0"/>
          </a:p>
        </p:txBody>
      </p:sp>
      <p:grpSp>
        <p:nvGrpSpPr>
          <p:cNvPr id="2" name="グループ化 1">
            <a:extLst>
              <a:ext uri="{FF2B5EF4-FFF2-40B4-BE49-F238E27FC236}">
                <a16:creationId xmlns:a16="http://schemas.microsoft.com/office/drawing/2014/main" id="{564B185C-ED89-F42E-5062-4889407D4CC3}"/>
              </a:ext>
            </a:extLst>
          </p:cNvPr>
          <p:cNvGrpSpPr/>
          <p:nvPr/>
        </p:nvGrpSpPr>
        <p:grpSpPr>
          <a:xfrm>
            <a:off x="4106587" y="1349763"/>
            <a:ext cx="4650303" cy="2645056"/>
            <a:chOff x="4106587" y="1573561"/>
            <a:chExt cx="4650303" cy="2645056"/>
          </a:xfrm>
        </p:grpSpPr>
        <p:sp>
          <p:nvSpPr>
            <p:cNvPr id="3" name="テキスト ボックス 2">
              <a:extLst>
                <a:ext uri="{FF2B5EF4-FFF2-40B4-BE49-F238E27FC236}">
                  <a16:creationId xmlns:a16="http://schemas.microsoft.com/office/drawing/2014/main" id="{080B7C0A-1F2C-2B54-6374-E05E5A081F90}"/>
                </a:ext>
              </a:extLst>
            </p:cNvPr>
            <p:cNvSpPr txBox="1"/>
            <p:nvPr/>
          </p:nvSpPr>
          <p:spPr>
            <a:xfrm>
              <a:off x="4106587" y="1573561"/>
              <a:ext cx="4650303" cy="2197461"/>
            </a:xfrm>
            <a:prstGeom prst="rect">
              <a:avLst/>
            </a:prstGeom>
            <a:noFill/>
          </p:spPr>
          <p:txBody>
            <a:bodyPr wrap="square" lIns="0" tIns="0" rIns="0" bIns="0" anchor="b">
              <a:spAutoFit/>
            </a:bodyPr>
            <a:lstStyle/>
            <a:p>
              <a:pPr algn="just">
                <a:lnSpc>
                  <a:spcPct val="130000"/>
                </a:lnSpc>
                <a:spcAft>
                  <a:spcPts val="1400"/>
                </a:spcAft>
              </a:pPr>
              <a:r>
                <a:rPr lang="ja-JP" altLang="en-US" sz="1400" spc="50" dirty="0">
                  <a:latin typeface="+mn-ea"/>
                </a:rPr>
                <a:t>基本が</a:t>
              </a:r>
              <a:r>
                <a:rPr lang="en-US" altLang="ja-JP" sz="1400" spc="50" dirty="0">
                  <a:latin typeface="+mn-ea"/>
                </a:rPr>
                <a:t>4</a:t>
              </a:r>
              <a:r>
                <a:rPr lang="ja-JP" altLang="en-US" sz="1400" spc="50" dirty="0">
                  <a:latin typeface="+mn-ea"/>
                </a:rPr>
                <a:t>つ、応用が</a:t>
              </a:r>
              <a:r>
                <a:rPr lang="en-US" altLang="ja-JP" sz="1400" spc="50" dirty="0">
                  <a:latin typeface="+mn-ea"/>
                </a:rPr>
                <a:t>4</a:t>
              </a:r>
              <a:r>
                <a:rPr lang="ja-JP" altLang="en-US" sz="1400" spc="50" dirty="0">
                  <a:latin typeface="+mn-ea"/>
                </a:rPr>
                <a:t>つになります。</a:t>
              </a:r>
            </a:p>
            <a:p>
              <a:pPr algn="just">
                <a:lnSpc>
                  <a:spcPct val="130000"/>
                </a:lnSpc>
                <a:spcAft>
                  <a:spcPts val="1400"/>
                </a:spcAft>
              </a:pPr>
              <a:r>
                <a:rPr lang="ja-JP" altLang="en-US" sz="1400" spc="50" dirty="0">
                  <a:latin typeface="+mn-ea"/>
                </a:rPr>
                <a:t>何も考えずに情報を受け取るのではなく、このような視点で、情報を斜めから見てみる。</a:t>
              </a:r>
            </a:p>
            <a:p>
              <a:pPr algn="just">
                <a:lnSpc>
                  <a:spcPct val="130000"/>
                </a:lnSpc>
                <a:spcAft>
                  <a:spcPts val="1400"/>
                </a:spcAft>
              </a:pPr>
              <a:r>
                <a:rPr lang="ja-JP" altLang="en-US" sz="1400" spc="50" dirty="0">
                  <a:latin typeface="+mn-ea"/>
                </a:rPr>
                <a:t>この意識を持つだけでも、情報リテラシーは高くなります。</a:t>
              </a:r>
            </a:p>
            <a:p>
              <a:pPr algn="just">
                <a:lnSpc>
                  <a:spcPct val="130000"/>
                </a:lnSpc>
                <a:spcAft>
                  <a:spcPts val="1400"/>
                </a:spcAft>
              </a:pPr>
              <a:r>
                <a:rPr lang="ja-JP" altLang="en-US" sz="1400" spc="50" dirty="0">
                  <a:latin typeface="+mn-ea"/>
                </a:rPr>
                <a:t>そして忘れてはいけないのが</a:t>
              </a:r>
              <a:r>
                <a:rPr lang="en-US" altLang="ja-JP" sz="1400" spc="50" dirty="0">
                  <a:latin typeface="+mn-ea"/>
                </a:rPr>
                <a:t>…</a:t>
              </a:r>
              <a:endParaRPr lang="ja-JP" altLang="en-US" sz="1400" spc="50" dirty="0">
                <a:latin typeface="+mn-ea"/>
              </a:endParaRPr>
            </a:p>
          </p:txBody>
        </p:sp>
        <p:sp>
          <p:nvSpPr>
            <p:cNvPr id="5" name="矢印: 五方向 4">
              <a:extLst>
                <a:ext uri="{FF2B5EF4-FFF2-40B4-BE49-F238E27FC236}">
                  <a16:creationId xmlns:a16="http://schemas.microsoft.com/office/drawing/2014/main" id="{C887E2F4-45A6-36AE-9653-A33631DCEE00}"/>
                </a:ext>
              </a:extLst>
            </p:cNvPr>
            <p:cNvSpPr/>
            <p:nvPr/>
          </p:nvSpPr>
          <p:spPr>
            <a:xfrm>
              <a:off x="6377670" y="3976637"/>
              <a:ext cx="2379220" cy="241980"/>
            </a:xfrm>
            <a:prstGeom prst="homePlat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144000" tIns="36000" rIns="72000" bIns="36000" rtlCol="0" anchor="ctr">
              <a:spAutoFit/>
            </a:bodyPr>
            <a:lstStyle/>
            <a:p>
              <a:r>
                <a:rPr kumimoji="1" lang="ja-JP" altLang="en-US" sz="1100" dirty="0">
                  <a:latin typeface="+mj-ea"/>
                  <a:ea typeface="+mj-ea"/>
                </a:rPr>
                <a:t>クリック（次のスライドへ進む）</a:t>
              </a:r>
            </a:p>
          </p:txBody>
        </p:sp>
      </p:grpSp>
      <p:pic>
        <p:nvPicPr>
          <p:cNvPr id="188" name="図 187">
            <a:extLst>
              <a:ext uri="{FF2B5EF4-FFF2-40B4-BE49-F238E27FC236}">
                <a16:creationId xmlns:a16="http://schemas.microsoft.com/office/drawing/2014/main" id="{B303FFC1-9DDE-499B-6668-10F093CFBAB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4000" y="1599750"/>
            <a:ext cx="3456000" cy="1944000"/>
          </a:xfrm>
          <a:prstGeom prst="rect">
            <a:avLst/>
          </a:prstGeom>
        </p:spPr>
      </p:pic>
      <p:sp>
        <p:nvSpPr>
          <p:cNvPr id="4" name="フッター プレースホルダー 3">
            <a:extLst>
              <a:ext uri="{FF2B5EF4-FFF2-40B4-BE49-F238E27FC236}">
                <a16:creationId xmlns:a16="http://schemas.microsoft.com/office/drawing/2014/main" id="{AA091349-A4FB-B462-A942-A7893E6E34DD}"/>
              </a:ext>
            </a:extLst>
          </p:cNvPr>
          <p:cNvSpPr>
            <a:spLocks noGrp="1"/>
          </p:cNvSpPr>
          <p:nvPr>
            <p:ph type="ftr" sz="quarter" idx="10"/>
          </p:nvPr>
        </p:nvSpPr>
        <p:spPr/>
        <p:txBody>
          <a:bodyPr/>
          <a:lstStyle/>
          <a:p>
            <a:pPr algn="r"/>
            <a:r>
              <a:rPr lang="ja-JP" altLang="en-US"/>
              <a:t>講師用ガイドライン</a:t>
            </a:r>
            <a:endParaRPr lang="ja-JP" altLang="en-US" dirty="0"/>
          </a:p>
        </p:txBody>
      </p:sp>
    </p:spTree>
    <p:extLst>
      <p:ext uri="{BB962C8B-B14F-4D97-AF65-F5344CB8AC3E}">
        <p14:creationId xmlns:p14="http://schemas.microsoft.com/office/powerpoint/2010/main" val="342021324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A12864-2A83-B482-5F77-D1ADBF97639D}"/>
            </a:ext>
          </a:extLst>
        </p:cNvPr>
        <p:cNvGrpSpPr/>
        <p:nvPr/>
      </p:nvGrpSpPr>
      <p:grpSpPr>
        <a:xfrm>
          <a:off x="0" y="0"/>
          <a:ext cx="0" cy="0"/>
          <a:chOff x="0" y="0"/>
          <a:chExt cx="0" cy="0"/>
        </a:xfrm>
      </p:grpSpPr>
      <p:sp>
        <p:nvSpPr>
          <p:cNvPr id="11" name="スライド番号プレースホルダー 10">
            <a:extLst>
              <a:ext uri="{FF2B5EF4-FFF2-40B4-BE49-F238E27FC236}">
                <a16:creationId xmlns:a16="http://schemas.microsoft.com/office/drawing/2014/main" id="{9548740C-27A1-6EBA-75E6-D09D024162EE}"/>
              </a:ext>
            </a:extLst>
          </p:cNvPr>
          <p:cNvSpPr>
            <a:spLocks noGrp="1"/>
          </p:cNvSpPr>
          <p:nvPr>
            <p:ph type="sldNum" sz="quarter" idx="11"/>
          </p:nvPr>
        </p:nvSpPr>
        <p:spPr>
          <a:xfrm>
            <a:off x="8838765" y="4901189"/>
            <a:ext cx="193964" cy="169277"/>
          </a:xfrm>
        </p:spPr>
        <p:txBody>
          <a:bodyPr/>
          <a:lstStyle/>
          <a:p>
            <a:fld id="{75EEF097-E23E-44DF-B033-E758A731DE21}" type="slidenum">
              <a:rPr lang="ja-JP" altLang="en-US" smtClean="0"/>
              <a:pPr/>
              <a:t>68</a:t>
            </a:fld>
            <a:endParaRPr lang="ja-JP" altLang="en-US" dirty="0"/>
          </a:p>
        </p:txBody>
      </p:sp>
      <p:sp>
        <p:nvSpPr>
          <p:cNvPr id="12" name="フリーフォーム: 図形 11">
            <a:extLst>
              <a:ext uri="{FF2B5EF4-FFF2-40B4-BE49-F238E27FC236}">
                <a16:creationId xmlns:a16="http://schemas.microsoft.com/office/drawing/2014/main" id="{0B11B4DD-07EB-8419-42FF-F47EFBBC69BA}"/>
              </a:ext>
            </a:extLst>
          </p:cNvPr>
          <p:cNvSpPr/>
          <p:nvPr/>
        </p:nvSpPr>
        <p:spPr>
          <a:xfrm>
            <a:off x="-1" y="0"/>
            <a:ext cx="861345" cy="870596"/>
          </a:xfrm>
          <a:custGeom>
            <a:avLst/>
            <a:gdLst>
              <a:gd name="connsiteX0" fmla="*/ 0 w 731331"/>
              <a:gd name="connsiteY0" fmla="*/ 0 h 739186"/>
              <a:gd name="connsiteX1" fmla="*/ 145600 w 731331"/>
              <a:gd name="connsiteY1" fmla="*/ 0 h 739186"/>
              <a:gd name="connsiteX2" fmla="*/ 336382 w 731331"/>
              <a:gd name="connsiteY2" fmla="*/ 0 h 739186"/>
              <a:gd name="connsiteX3" fmla="*/ 731331 w 731331"/>
              <a:gd name="connsiteY3" fmla="*/ 0 h 739186"/>
              <a:gd name="connsiteX4" fmla="*/ 0 w 731331"/>
              <a:gd name="connsiteY4" fmla="*/ 739186 h 739186"/>
              <a:gd name="connsiteX5" fmla="*/ 0 w 731331"/>
              <a:gd name="connsiteY5" fmla="*/ 336382 h 739186"/>
              <a:gd name="connsiteX6" fmla="*/ 0 w 731331"/>
              <a:gd name="connsiteY6" fmla="*/ 145599 h 7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331" h="739186">
                <a:moveTo>
                  <a:pt x="0" y="0"/>
                </a:moveTo>
                <a:lnTo>
                  <a:pt x="145600" y="0"/>
                </a:lnTo>
                <a:lnTo>
                  <a:pt x="336382" y="0"/>
                </a:lnTo>
                <a:lnTo>
                  <a:pt x="731331" y="0"/>
                </a:lnTo>
                <a:lnTo>
                  <a:pt x="0" y="739186"/>
                </a:lnTo>
                <a:lnTo>
                  <a:pt x="0" y="336382"/>
                </a:lnTo>
                <a:lnTo>
                  <a:pt x="0" y="145599"/>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324000" bIns="324000" rtlCol="0" anchor="ctr">
            <a:noAutofit/>
          </a:bodyPr>
          <a:lstStyle/>
          <a:p>
            <a:pPr algn="ctr"/>
            <a:r>
              <a:rPr kumimoji="1" lang="en-US" altLang="ja-JP" sz="2400" b="1" dirty="0"/>
              <a:t>59</a:t>
            </a:r>
            <a:endParaRPr kumimoji="1" lang="ja-JP" altLang="en-US" sz="2400" b="1" dirty="0"/>
          </a:p>
        </p:txBody>
      </p:sp>
      <p:grpSp>
        <p:nvGrpSpPr>
          <p:cNvPr id="2" name="グループ化 1">
            <a:extLst>
              <a:ext uri="{FF2B5EF4-FFF2-40B4-BE49-F238E27FC236}">
                <a16:creationId xmlns:a16="http://schemas.microsoft.com/office/drawing/2014/main" id="{88E7E62C-5DE7-CA47-CFD6-72DE1B13FD29}"/>
              </a:ext>
            </a:extLst>
          </p:cNvPr>
          <p:cNvGrpSpPr/>
          <p:nvPr/>
        </p:nvGrpSpPr>
        <p:grpSpPr>
          <a:xfrm>
            <a:off x="4106587" y="459262"/>
            <a:ext cx="4650303" cy="4224976"/>
            <a:chOff x="4106587" y="-6359"/>
            <a:chExt cx="4650303" cy="4224976"/>
          </a:xfrm>
        </p:grpSpPr>
        <p:sp>
          <p:nvSpPr>
            <p:cNvPr id="3" name="テキスト ボックス 2">
              <a:extLst>
                <a:ext uri="{FF2B5EF4-FFF2-40B4-BE49-F238E27FC236}">
                  <a16:creationId xmlns:a16="http://schemas.microsoft.com/office/drawing/2014/main" id="{0ECF0294-3EE5-A24F-E841-0EA0343A7DCA}"/>
                </a:ext>
              </a:extLst>
            </p:cNvPr>
            <p:cNvSpPr txBox="1"/>
            <p:nvPr/>
          </p:nvSpPr>
          <p:spPr>
            <a:xfrm>
              <a:off x="4106587" y="-6359"/>
              <a:ext cx="4650303" cy="3777381"/>
            </a:xfrm>
            <a:prstGeom prst="rect">
              <a:avLst/>
            </a:prstGeom>
            <a:noFill/>
          </p:spPr>
          <p:txBody>
            <a:bodyPr wrap="square" lIns="0" tIns="0" rIns="0" bIns="0" anchor="b">
              <a:spAutoFit/>
            </a:bodyPr>
            <a:lstStyle/>
            <a:p>
              <a:pPr>
                <a:lnSpc>
                  <a:spcPct val="130000"/>
                </a:lnSpc>
                <a:spcAft>
                  <a:spcPts val="1400"/>
                </a:spcAft>
              </a:pPr>
              <a:r>
                <a:rPr lang="ja-JP" altLang="en-US" sz="1400" spc="50" dirty="0">
                  <a:latin typeface="+mj-ea"/>
                  <a:ea typeface="+mj-ea"/>
                </a:rPr>
                <a:t>それでも、私たちはだまされる。だから</a:t>
              </a:r>
              <a:r>
                <a:rPr lang="en-US" altLang="ja-JP" sz="1400" spc="50" dirty="0">
                  <a:latin typeface="+mj-ea"/>
                  <a:ea typeface="+mj-ea"/>
                </a:rPr>
                <a:t>…</a:t>
              </a:r>
            </a:p>
            <a:p>
              <a:pPr>
                <a:lnSpc>
                  <a:spcPct val="130000"/>
                </a:lnSpc>
                <a:spcAft>
                  <a:spcPts val="1400"/>
                </a:spcAft>
              </a:pPr>
              <a:r>
                <a:rPr lang="ja-JP" altLang="en-US" sz="1400" spc="50" dirty="0">
                  <a:latin typeface="+mn-ea"/>
                </a:rPr>
                <a:t>わからなければ拡散しないし、</a:t>
              </a:r>
              <a:br>
                <a:rPr lang="ja-JP" altLang="en-US" sz="1400" spc="50" dirty="0">
                  <a:latin typeface="+mn-ea"/>
                </a:rPr>
              </a:br>
              <a:r>
                <a:rPr lang="ja-JP" altLang="en-US" sz="1400" spc="50" dirty="0">
                  <a:latin typeface="+mn-ea"/>
                </a:rPr>
                <a:t>誰かを傷つけるなら拡散しない。</a:t>
              </a:r>
              <a:br>
                <a:rPr lang="ja-JP" altLang="en-US" sz="1400" spc="50" dirty="0">
                  <a:latin typeface="+mn-ea"/>
                </a:rPr>
              </a:br>
              <a:r>
                <a:rPr lang="ja-JP" altLang="en-US" sz="1400" spc="50" dirty="0">
                  <a:latin typeface="+mn-ea"/>
                </a:rPr>
                <a:t>医療・健康情報なら安易に拡散しない。</a:t>
              </a:r>
              <a:br>
                <a:rPr lang="ja-JP" altLang="en-US" sz="1400" spc="50" dirty="0">
                  <a:latin typeface="+mn-ea"/>
                </a:rPr>
              </a:br>
              <a:r>
                <a:rPr lang="ja-JP" altLang="en-US" sz="1400" spc="50" dirty="0">
                  <a:latin typeface="+mn-ea"/>
                </a:rPr>
                <a:t>そして、転送や拡散の前にひと呼吸。</a:t>
              </a:r>
              <a:br>
                <a:rPr lang="ja-JP" altLang="en-US" sz="1400" spc="50" dirty="0">
                  <a:latin typeface="+mn-ea"/>
                </a:rPr>
              </a:br>
              <a:r>
                <a:rPr lang="ja-JP" altLang="en-US" sz="1400" spc="50" dirty="0">
                  <a:latin typeface="+mn-ea"/>
                </a:rPr>
                <a:t>いったん手を止めて「間違いかもしれない。全然違う情報が出ていないかな？」と確認する。</a:t>
              </a:r>
            </a:p>
            <a:p>
              <a:pPr>
                <a:lnSpc>
                  <a:spcPct val="130000"/>
                </a:lnSpc>
                <a:spcAft>
                  <a:spcPts val="1400"/>
                </a:spcAft>
              </a:pPr>
              <a:r>
                <a:rPr lang="ja-JP" altLang="en-US" sz="1400" spc="50" dirty="0">
                  <a:latin typeface="+mn-ea"/>
                </a:rPr>
                <a:t>こういった意識を一人ひとりが持つことが、一番重要です。</a:t>
              </a:r>
            </a:p>
            <a:p>
              <a:pPr>
                <a:lnSpc>
                  <a:spcPct val="130000"/>
                </a:lnSpc>
                <a:spcAft>
                  <a:spcPts val="1400"/>
                </a:spcAft>
              </a:pPr>
              <a:r>
                <a:rPr lang="ja-JP" altLang="en-US" sz="1400" spc="50" dirty="0">
                  <a:latin typeface="+mn-ea"/>
                </a:rPr>
                <a:t>そして、これは今日、今からでもできることですよね。</a:t>
              </a:r>
            </a:p>
            <a:p>
              <a:pPr>
                <a:lnSpc>
                  <a:spcPct val="130000"/>
                </a:lnSpc>
                <a:spcAft>
                  <a:spcPts val="1400"/>
                </a:spcAft>
              </a:pPr>
              <a:r>
                <a:rPr lang="ja-JP" altLang="en-US" sz="1400" spc="50" dirty="0">
                  <a:latin typeface="+mn-ea"/>
                </a:rPr>
                <a:t>ぜひ覚えて頂きたいと思います。</a:t>
              </a:r>
            </a:p>
          </p:txBody>
        </p:sp>
        <p:sp>
          <p:nvSpPr>
            <p:cNvPr id="5" name="矢印: 五方向 4">
              <a:extLst>
                <a:ext uri="{FF2B5EF4-FFF2-40B4-BE49-F238E27FC236}">
                  <a16:creationId xmlns:a16="http://schemas.microsoft.com/office/drawing/2014/main" id="{41ED656B-AE59-5718-65D2-721C80C2730C}"/>
                </a:ext>
              </a:extLst>
            </p:cNvPr>
            <p:cNvSpPr/>
            <p:nvPr/>
          </p:nvSpPr>
          <p:spPr>
            <a:xfrm>
              <a:off x="6377670" y="3976637"/>
              <a:ext cx="2379220" cy="241980"/>
            </a:xfrm>
            <a:prstGeom prst="homePlat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144000" tIns="36000" rIns="72000" bIns="36000" rtlCol="0" anchor="ctr">
              <a:spAutoFit/>
            </a:bodyPr>
            <a:lstStyle/>
            <a:p>
              <a:r>
                <a:rPr kumimoji="1" lang="ja-JP" altLang="en-US" sz="1100" dirty="0">
                  <a:latin typeface="+mj-ea"/>
                  <a:ea typeface="+mj-ea"/>
                </a:rPr>
                <a:t>クリック（次のスライドへ進む）</a:t>
              </a:r>
            </a:p>
          </p:txBody>
        </p:sp>
      </p:grpSp>
      <p:pic>
        <p:nvPicPr>
          <p:cNvPr id="189" name="図 188" descr="テキスト&#10;&#10;中程度の精度で自動的に生成された説明">
            <a:extLst>
              <a:ext uri="{FF2B5EF4-FFF2-40B4-BE49-F238E27FC236}">
                <a16:creationId xmlns:a16="http://schemas.microsoft.com/office/drawing/2014/main" id="{5E90260B-07D3-A1B5-65B1-8F2660824B7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4000" y="1599750"/>
            <a:ext cx="3456000" cy="1944000"/>
          </a:xfrm>
          <a:prstGeom prst="rect">
            <a:avLst/>
          </a:prstGeom>
        </p:spPr>
      </p:pic>
      <p:sp>
        <p:nvSpPr>
          <p:cNvPr id="4" name="フッター プレースホルダー 3">
            <a:extLst>
              <a:ext uri="{FF2B5EF4-FFF2-40B4-BE49-F238E27FC236}">
                <a16:creationId xmlns:a16="http://schemas.microsoft.com/office/drawing/2014/main" id="{FEBD949B-6272-B9F0-BF43-29593741AC11}"/>
              </a:ext>
            </a:extLst>
          </p:cNvPr>
          <p:cNvSpPr>
            <a:spLocks noGrp="1"/>
          </p:cNvSpPr>
          <p:nvPr>
            <p:ph type="ftr" sz="quarter" idx="10"/>
          </p:nvPr>
        </p:nvSpPr>
        <p:spPr/>
        <p:txBody>
          <a:bodyPr/>
          <a:lstStyle/>
          <a:p>
            <a:pPr algn="r"/>
            <a:r>
              <a:rPr lang="ja-JP" altLang="en-US"/>
              <a:t>講師用ガイドライン</a:t>
            </a:r>
            <a:endParaRPr lang="ja-JP" altLang="en-US" dirty="0"/>
          </a:p>
        </p:txBody>
      </p:sp>
    </p:spTree>
    <p:extLst>
      <p:ext uri="{BB962C8B-B14F-4D97-AF65-F5344CB8AC3E}">
        <p14:creationId xmlns:p14="http://schemas.microsoft.com/office/powerpoint/2010/main" val="7356719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442DA3-674E-FD5D-F132-053738AE10FB}"/>
            </a:ext>
          </a:extLst>
        </p:cNvPr>
        <p:cNvGrpSpPr/>
        <p:nvPr/>
      </p:nvGrpSpPr>
      <p:grpSpPr>
        <a:xfrm>
          <a:off x="0" y="0"/>
          <a:ext cx="0" cy="0"/>
          <a:chOff x="0" y="0"/>
          <a:chExt cx="0" cy="0"/>
        </a:xfrm>
      </p:grpSpPr>
      <p:sp>
        <p:nvSpPr>
          <p:cNvPr id="11" name="スライド番号プレースホルダー 10">
            <a:extLst>
              <a:ext uri="{FF2B5EF4-FFF2-40B4-BE49-F238E27FC236}">
                <a16:creationId xmlns:a16="http://schemas.microsoft.com/office/drawing/2014/main" id="{BB65C625-80F7-5D01-E4DD-72348E2961EB}"/>
              </a:ext>
            </a:extLst>
          </p:cNvPr>
          <p:cNvSpPr>
            <a:spLocks noGrp="1"/>
          </p:cNvSpPr>
          <p:nvPr>
            <p:ph type="sldNum" sz="quarter" idx="11"/>
          </p:nvPr>
        </p:nvSpPr>
        <p:spPr>
          <a:xfrm>
            <a:off x="8838765" y="4901189"/>
            <a:ext cx="193964" cy="169277"/>
          </a:xfrm>
        </p:spPr>
        <p:txBody>
          <a:bodyPr/>
          <a:lstStyle/>
          <a:p>
            <a:fld id="{75EEF097-E23E-44DF-B033-E758A731DE21}" type="slidenum">
              <a:rPr lang="ja-JP" altLang="en-US" smtClean="0"/>
              <a:pPr/>
              <a:t>6</a:t>
            </a:fld>
            <a:endParaRPr lang="ja-JP" altLang="en-US" dirty="0"/>
          </a:p>
        </p:txBody>
      </p:sp>
      <p:sp>
        <p:nvSpPr>
          <p:cNvPr id="12" name="フリーフォーム: 図形 11">
            <a:extLst>
              <a:ext uri="{FF2B5EF4-FFF2-40B4-BE49-F238E27FC236}">
                <a16:creationId xmlns:a16="http://schemas.microsoft.com/office/drawing/2014/main" id="{6E9B4E6A-C01C-E000-D434-6223804FE861}"/>
              </a:ext>
            </a:extLst>
          </p:cNvPr>
          <p:cNvSpPr/>
          <p:nvPr/>
        </p:nvSpPr>
        <p:spPr>
          <a:xfrm>
            <a:off x="-1" y="0"/>
            <a:ext cx="861345" cy="870596"/>
          </a:xfrm>
          <a:custGeom>
            <a:avLst/>
            <a:gdLst>
              <a:gd name="connsiteX0" fmla="*/ 0 w 731331"/>
              <a:gd name="connsiteY0" fmla="*/ 0 h 739186"/>
              <a:gd name="connsiteX1" fmla="*/ 145600 w 731331"/>
              <a:gd name="connsiteY1" fmla="*/ 0 h 739186"/>
              <a:gd name="connsiteX2" fmla="*/ 336382 w 731331"/>
              <a:gd name="connsiteY2" fmla="*/ 0 h 739186"/>
              <a:gd name="connsiteX3" fmla="*/ 731331 w 731331"/>
              <a:gd name="connsiteY3" fmla="*/ 0 h 739186"/>
              <a:gd name="connsiteX4" fmla="*/ 0 w 731331"/>
              <a:gd name="connsiteY4" fmla="*/ 739186 h 739186"/>
              <a:gd name="connsiteX5" fmla="*/ 0 w 731331"/>
              <a:gd name="connsiteY5" fmla="*/ 336382 h 739186"/>
              <a:gd name="connsiteX6" fmla="*/ 0 w 731331"/>
              <a:gd name="connsiteY6" fmla="*/ 145599 h 7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331" h="739186">
                <a:moveTo>
                  <a:pt x="0" y="0"/>
                </a:moveTo>
                <a:lnTo>
                  <a:pt x="145600" y="0"/>
                </a:lnTo>
                <a:lnTo>
                  <a:pt x="336382" y="0"/>
                </a:lnTo>
                <a:lnTo>
                  <a:pt x="731331" y="0"/>
                </a:lnTo>
                <a:lnTo>
                  <a:pt x="0" y="739186"/>
                </a:lnTo>
                <a:lnTo>
                  <a:pt x="0" y="336382"/>
                </a:lnTo>
                <a:lnTo>
                  <a:pt x="0" y="145599"/>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324000" bIns="324000" rtlCol="0" anchor="ctr">
            <a:noAutofit/>
          </a:bodyPr>
          <a:lstStyle/>
          <a:p>
            <a:pPr algn="ctr"/>
            <a:r>
              <a:rPr kumimoji="1" lang="en-US" altLang="ja-JP" sz="2400" b="1" dirty="0"/>
              <a:t>4</a:t>
            </a:r>
            <a:endParaRPr kumimoji="1" lang="ja-JP" altLang="en-US" sz="2400" b="1" dirty="0"/>
          </a:p>
        </p:txBody>
      </p:sp>
      <p:grpSp>
        <p:nvGrpSpPr>
          <p:cNvPr id="2" name="グループ化 1">
            <a:extLst>
              <a:ext uri="{FF2B5EF4-FFF2-40B4-BE49-F238E27FC236}">
                <a16:creationId xmlns:a16="http://schemas.microsoft.com/office/drawing/2014/main" id="{81E99AAD-50C0-EB0A-1652-F5FBE976CE27}"/>
              </a:ext>
            </a:extLst>
          </p:cNvPr>
          <p:cNvGrpSpPr/>
          <p:nvPr/>
        </p:nvGrpSpPr>
        <p:grpSpPr>
          <a:xfrm>
            <a:off x="4106587" y="969146"/>
            <a:ext cx="4650303" cy="3205209"/>
            <a:chOff x="4106587" y="1013408"/>
            <a:chExt cx="4650303" cy="3205209"/>
          </a:xfrm>
        </p:grpSpPr>
        <p:sp>
          <p:nvSpPr>
            <p:cNvPr id="3" name="テキスト ボックス 2">
              <a:extLst>
                <a:ext uri="{FF2B5EF4-FFF2-40B4-BE49-F238E27FC236}">
                  <a16:creationId xmlns:a16="http://schemas.microsoft.com/office/drawing/2014/main" id="{15E1A924-9ADD-0360-8EE9-0948B907D93D}"/>
                </a:ext>
              </a:extLst>
            </p:cNvPr>
            <p:cNvSpPr txBox="1"/>
            <p:nvPr/>
          </p:nvSpPr>
          <p:spPr>
            <a:xfrm>
              <a:off x="4106587" y="1013408"/>
              <a:ext cx="4650303" cy="2757614"/>
            </a:xfrm>
            <a:prstGeom prst="rect">
              <a:avLst/>
            </a:prstGeom>
            <a:noFill/>
          </p:spPr>
          <p:txBody>
            <a:bodyPr wrap="square" lIns="0" tIns="0" rIns="0" bIns="0" anchor="b">
              <a:spAutoFit/>
            </a:bodyPr>
            <a:lstStyle/>
            <a:p>
              <a:pPr>
                <a:lnSpc>
                  <a:spcPct val="130000"/>
                </a:lnSpc>
                <a:spcAft>
                  <a:spcPts val="1400"/>
                </a:spcAft>
              </a:pPr>
              <a:r>
                <a:rPr lang="ja-JP" altLang="en-US" sz="1400" spc="50" dirty="0">
                  <a:latin typeface="+mn-ea"/>
                </a:rPr>
                <a:t>本日は、</a:t>
              </a:r>
            </a:p>
            <a:p>
              <a:pPr>
                <a:lnSpc>
                  <a:spcPct val="130000"/>
                </a:lnSpc>
                <a:spcAft>
                  <a:spcPts val="1400"/>
                </a:spcAft>
              </a:pPr>
              <a:r>
                <a:rPr lang="ja-JP" altLang="en-US" sz="1400" spc="50" dirty="0">
                  <a:latin typeface="+mn-ea"/>
                </a:rPr>
                <a:t>● パート１：「ニセ・誤情報」ってなに？</a:t>
              </a:r>
              <a:br>
                <a:rPr lang="ja-JP" altLang="en-US" sz="1400" spc="50" dirty="0">
                  <a:latin typeface="+mn-ea"/>
                </a:rPr>
              </a:br>
              <a:r>
                <a:rPr lang="ja-JP" altLang="en-US" sz="1400" spc="50" dirty="0">
                  <a:latin typeface="+mn-ea"/>
                </a:rPr>
                <a:t>● パート２：私たちはなぜだまされるのか？</a:t>
              </a:r>
              <a:br>
                <a:rPr lang="ja-JP" altLang="en-US" sz="1400" spc="50" dirty="0">
                  <a:latin typeface="+mn-ea"/>
                </a:rPr>
              </a:br>
              <a:r>
                <a:rPr lang="ja-JP" altLang="en-US" sz="1400" spc="50" dirty="0">
                  <a:latin typeface="+mn-ea"/>
                </a:rPr>
                <a:t>● パート３：だまされたらどうなる？</a:t>
              </a:r>
              <a:br>
                <a:rPr lang="ja-JP" altLang="en-US" sz="1400" spc="50" dirty="0">
                  <a:latin typeface="+mn-ea"/>
                </a:rPr>
              </a:br>
              <a:r>
                <a:rPr lang="ja-JP" altLang="en-US" sz="1400" spc="50" dirty="0">
                  <a:latin typeface="+mn-ea"/>
                </a:rPr>
                <a:t>● パート４：だまされないためには？</a:t>
              </a:r>
              <a:br>
                <a:rPr lang="ja-JP" altLang="en-US" sz="1400" spc="50" dirty="0">
                  <a:latin typeface="+mn-ea"/>
                </a:rPr>
              </a:br>
              <a:r>
                <a:rPr lang="ja-JP" altLang="en-US" sz="1400" spc="50" dirty="0">
                  <a:latin typeface="+mn-ea"/>
                </a:rPr>
                <a:t>● パート５：最後に大切なことを</a:t>
              </a:r>
            </a:p>
            <a:p>
              <a:pPr>
                <a:lnSpc>
                  <a:spcPct val="130000"/>
                </a:lnSpc>
                <a:spcAft>
                  <a:spcPts val="1400"/>
                </a:spcAft>
              </a:pPr>
              <a:r>
                <a:rPr lang="ja-JP" altLang="en-US" sz="1400" spc="50" dirty="0">
                  <a:latin typeface="+mn-ea"/>
                </a:rPr>
                <a:t>この流れで確認していきましょう。</a:t>
              </a:r>
            </a:p>
            <a:p>
              <a:pPr>
                <a:lnSpc>
                  <a:spcPct val="130000"/>
                </a:lnSpc>
                <a:spcAft>
                  <a:spcPts val="1400"/>
                </a:spcAft>
              </a:pPr>
              <a:r>
                <a:rPr lang="ja-JP" altLang="en-US" sz="1400" spc="50" dirty="0">
                  <a:latin typeface="+mn-ea"/>
                </a:rPr>
                <a:t>それでは</a:t>
              </a:r>
              <a:r>
                <a:rPr lang="en-US" altLang="ja-JP" sz="1400" spc="50" dirty="0">
                  <a:latin typeface="+mn-ea"/>
                </a:rPr>
                <a:t>…</a:t>
              </a:r>
              <a:endParaRPr lang="ja-JP" altLang="en-US" sz="1400" spc="50" dirty="0">
                <a:latin typeface="+mn-ea"/>
              </a:endParaRPr>
            </a:p>
          </p:txBody>
        </p:sp>
        <p:sp>
          <p:nvSpPr>
            <p:cNvPr id="5" name="矢印: 五方向 4">
              <a:extLst>
                <a:ext uri="{FF2B5EF4-FFF2-40B4-BE49-F238E27FC236}">
                  <a16:creationId xmlns:a16="http://schemas.microsoft.com/office/drawing/2014/main" id="{4771CEA9-50ED-9B94-CFC8-E6A1E3C800A0}"/>
                </a:ext>
              </a:extLst>
            </p:cNvPr>
            <p:cNvSpPr/>
            <p:nvPr/>
          </p:nvSpPr>
          <p:spPr>
            <a:xfrm>
              <a:off x="6377670" y="3976637"/>
              <a:ext cx="2379220" cy="241980"/>
            </a:xfrm>
            <a:prstGeom prst="homePlat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144000" tIns="36000" rIns="72000" bIns="36000" rtlCol="0" anchor="ctr">
              <a:spAutoFit/>
            </a:bodyPr>
            <a:lstStyle/>
            <a:p>
              <a:r>
                <a:rPr kumimoji="1" lang="ja-JP" altLang="en-US" sz="1100" dirty="0">
                  <a:latin typeface="+mj-ea"/>
                  <a:ea typeface="+mj-ea"/>
                </a:rPr>
                <a:t>クリック（次のスライドへ進む）</a:t>
              </a:r>
            </a:p>
          </p:txBody>
        </p:sp>
      </p:grpSp>
      <p:pic>
        <p:nvPicPr>
          <p:cNvPr id="6" name="図 5"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10F92700-70E4-806E-9BED-F6F8F6ECFA6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4000" y="1599750"/>
            <a:ext cx="3456000" cy="1944000"/>
          </a:xfrm>
          <a:prstGeom prst="rect">
            <a:avLst/>
          </a:prstGeom>
          <a:ln>
            <a:solidFill>
              <a:schemeClr val="bg1"/>
            </a:solidFill>
          </a:ln>
        </p:spPr>
      </p:pic>
      <p:sp>
        <p:nvSpPr>
          <p:cNvPr id="4" name="フッター プレースホルダー 3">
            <a:extLst>
              <a:ext uri="{FF2B5EF4-FFF2-40B4-BE49-F238E27FC236}">
                <a16:creationId xmlns:a16="http://schemas.microsoft.com/office/drawing/2014/main" id="{79134195-CCFE-4A63-B282-26DA5C21CF85}"/>
              </a:ext>
            </a:extLst>
          </p:cNvPr>
          <p:cNvSpPr>
            <a:spLocks noGrp="1"/>
          </p:cNvSpPr>
          <p:nvPr>
            <p:ph type="ftr" sz="quarter" idx="10"/>
          </p:nvPr>
        </p:nvSpPr>
        <p:spPr/>
        <p:txBody>
          <a:bodyPr/>
          <a:lstStyle/>
          <a:p>
            <a:pPr algn="r"/>
            <a:r>
              <a:rPr lang="ja-JP" altLang="en-US"/>
              <a:t>講師用ガイドライン</a:t>
            </a:r>
            <a:endParaRPr lang="ja-JP" altLang="en-US" dirty="0"/>
          </a:p>
        </p:txBody>
      </p:sp>
    </p:spTree>
    <p:extLst>
      <p:ext uri="{BB962C8B-B14F-4D97-AF65-F5344CB8AC3E}">
        <p14:creationId xmlns:p14="http://schemas.microsoft.com/office/powerpoint/2010/main" val="98212817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7AAE0E-8DCF-C53E-BC54-F5407CC2D5D4}"/>
            </a:ext>
          </a:extLst>
        </p:cNvPr>
        <p:cNvGrpSpPr/>
        <p:nvPr/>
      </p:nvGrpSpPr>
      <p:grpSpPr>
        <a:xfrm>
          <a:off x="0" y="0"/>
          <a:ext cx="0" cy="0"/>
          <a:chOff x="0" y="0"/>
          <a:chExt cx="0" cy="0"/>
        </a:xfrm>
      </p:grpSpPr>
      <p:sp>
        <p:nvSpPr>
          <p:cNvPr id="11" name="スライド番号プレースホルダー 10">
            <a:extLst>
              <a:ext uri="{FF2B5EF4-FFF2-40B4-BE49-F238E27FC236}">
                <a16:creationId xmlns:a16="http://schemas.microsoft.com/office/drawing/2014/main" id="{18C5AA9A-6813-7861-1EF7-A2A0575FD306}"/>
              </a:ext>
            </a:extLst>
          </p:cNvPr>
          <p:cNvSpPr>
            <a:spLocks noGrp="1"/>
          </p:cNvSpPr>
          <p:nvPr>
            <p:ph type="sldNum" sz="quarter" idx="11"/>
          </p:nvPr>
        </p:nvSpPr>
        <p:spPr>
          <a:xfrm>
            <a:off x="8838765" y="4901189"/>
            <a:ext cx="193964" cy="169277"/>
          </a:xfrm>
        </p:spPr>
        <p:txBody>
          <a:bodyPr/>
          <a:lstStyle/>
          <a:p>
            <a:fld id="{75EEF097-E23E-44DF-B033-E758A731DE21}" type="slidenum">
              <a:rPr lang="ja-JP" altLang="en-US" smtClean="0"/>
              <a:pPr/>
              <a:t>69</a:t>
            </a:fld>
            <a:endParaRPr lang="ja-JP" altLang="en-US" dirty="0"/>
          </a:p>
        </p:txBody>
      </p:sp>
      <p:sp>
        <p:nvSpPr>
          <p:cNvPr id="12" name="フリーフォーム: 図形 11">
            <a:extLst>
              <a:ext uri="{FF2B5EF4-FFF2-40B4-BE49-F238E27FC236}">
                <a16:creationId xmlns:a16="http://schemas.microsoft.com/office/drawing/2014/main" id="{6E596D78-BDE5-1A92-3E2F-644C57FBFBF2}"/>
              </a:ext>
            </a:extLst>
          </p:cNvPr>
          <p:cNvSpPr/>
          <p:nvPr/>
        </p:nvSpPr>
        <p:spPr>
          <a:xfrm>
            <a:off x="-1" y="0"/>
            <a:ext cx="861345" cy="870596"/>
          </a:xfrm>
          <a:custGeom>
            <a:avLst/>
            <a:gdLst>
              <a:gd name="connsiteX0" fmla="*/ 0 w 731331"/>
              <a:gd name="connsiteY0" fmla="*/ 0 h 739186"/>
              <a:gd name="connsiteX1" fmla="*/ 145600 w 731331"/>
              <a:gd name="connsiteY1" fmla="*/ 0 h 739186"/>
              <a:gd name="connsiteX2" fmla="*/ 336382 w 731331"/>
              <a:gd name="connsiteY2" fmla="*/ 0 h 739186"/>
              <a:gd name="connsiteX3" fmla="*/ 731331 w 731331"/>
              <a:gd name="connsiteY3" fmla="*/ 0 h 739186"/>
              <a:gd name="connsiteX4" fmla="*/ 0 w 731331"/>
              <a:gd name="connsiteY4" fmla="*/ 739186 h 739186"/>
              <a:gd name="connsiteX5" fmla="*/ 0 w 731331"/>
              <a:gd name="connsiteY5" fmla="*/ 336382 h 739186"/>
              <a:gd name="connsiteX6" fmla="*/ 0 w 731331"/>
              <a:gd name="connsiteY6" fmla="*/ 145599 h 7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331" h="739186">
                <a:moveTo>
                  <a:pt x="0" y="0"/>
                </a:moveTo>
                <a:lnTo>
                  <a:pt x="145600" y="0"/>
                </a:lnTo>
                <a:lnTo>
                  <a:pt x="336382" y="0"/>
                </a:lnTo>
                <a:lnTo>
                  <a:pt x="731331" y="0"/>
                </a:lnTo>
                <a:lnTo>
                  <a:pt x="0" y="739186"/>
                </a:lnTo>
                <a:lnTo>
                  <a:pt x="0" y="336382"/>
                </a:lnTo>
                <a:lnTo>
                  <a:pt x="0" y="145599"/>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324000" bIns="324000" rtlCol="0" anchor="ctr">
            <a:noAutofit/>
          </a:bodyPr>
          <a:lstStyle/>
          <a:p>
            <a:pPr algn="ctr"/>
            <a:r>
              <a:rPr kumimoji="1" lang="en-US" altLang="ja-JP" sz="2400" b="1" dirty="0"/>
              <a:t>60</a:t>
            </a:r>
            <a:endParaRPr kumimoji="1" lang="ja-JP" altLang="en-US" sz="2400" b="1" dirty="0"/>
          </a:p>
        </p:txBody>
      </p:sp>
      <p:grpSp>
        <p:nvGrpSpPr>
          <p:cNvPr id="2" name="グループ化 1">
            <a:extLst>
              <a:ext uri="{FF2B5EF4-FFF2-40B4-BE49-F238E27FC236}">
                <a16:creationId xmlns:a16="http://schemas.microsoft.com/office/drawing/2014/main" id="{A049C8D4-9976-3E07-BE09-C3B54680D291}"/>
              </a:ext>
            </a:extLst>
          </p:cNvPr>
          <p:cNvGrpSpPr/>
          <p:nvPr/>
        </p:nvGrpSpPr>
        <p:grpSpPr>
          <a:xfrm>
            <a:off x="4106587" y="1568797"/>
            <a:ext cx="4650303" cy="2005907"/>
            <a:chOff x="4106587" y="2212710"/>
            <a:chExt cx="4650303" cy="2005907"/>
          </a:xfrm>
        </p:grpSpPr>
        <p:sp>
          <p:nvSpPr>
            <p:cNvPr id="3" name="テキスト ボックス 2">
              <a:extLst>
                <a:ext uri="{FF2B5EF4-FFF2-40B4-BE49-F238E27FC236}">
                  <a16:creationId xmlns:a16="http://schemas.microsoft.com/office/drawing/2014/main" id="{33A7B45C-7F9E-AFC9-5C7C-B718CEED3B82}"/>
                </a:ext>
              </a:extLst>
            </p:cNvPr>
            <p:cNvSpPr txBox="1"/>
            <p:nvPr/>
          </p:nvSpPr>
          <p:spPr>
            <a:xfrm>
              <a:off x="4106587" y="2212710"/>
              <a:ext cx="4650303" cy="1558312"/>
            </a:xfrm>
            <a:prstGeom prst="rect">
              <a:avLst/>
            </a:prstGeom>
            <a:noFill/>
          </p:spPr>
          <p:txBody>
            <a:bodyPr wrap="square" lIns="0" tIns="0" rIns="0" bIns="0" anchor="b">
              <a:spAutoFit/>
            </a:bodyPr>
            <a:lstStyle/>
            <a:p>
              <a:pPr algn="just">
                <a:lnSpc>
                  <a:spcPct val="130000"/>
                </a:lnSpc>
                <a:spcAft>
                  <a:spcPts val="1400"/>
                </a:spcAft>
              </a:pPr>
              <a:r>
                <a:rPr lang="ja-JP" altLang="en-US" sz="1400" spc="50" dirty="0">
                  <a:latin typeface="+mn-ea"/>
                </a:rPr>
                <a:t>ここまで「ニセ・誤情報」の定義、人はなぜだまされ、だまされたらどうなるのか、そしてだまされないためにはどうすればよいのかを確認してきました。</a:t>
              </a:r>
            </a:p>
            <a:p>
              <a:pPr algn="just">
                <a:lnSpc>
                  <a:spcPct val="130000"/>
                </a:lnSpc>
                <a:spcAft>
                  <a:spcPts val="1400"/>
                </a:spcAft>
              </a:pPr>
              <a:r>
                <a:rPr lang="ja-JP" altLang="en-US" sz="1400" spc="50" dirty="0">
                  <a:latin typeface="+mn-ea"/>
                </a:rPr>
                <a:t>最後に、「ニセ・誤情報」に立ち向かうために、大切なお話をして終わりたいと思います。</a:t>
              </a:r>
            </a:p>
          </p:txBody>
        </p:sp>
        <p:sp>
          <p:nvSpPr>
            <p:cNvPr id="5" name="矢印: 五方向 4">
              <a:extLst>
                <a:ext uri="{FF2B5EF4-FFF2-40B4-BE49-F238E27FC236}">
                  <a16:creationId xmlns:a16="http://schemas.microsoft.com/office/drawing/2014/main" id="{34FE1DDF-469C-24C0-7339-6104ED974966}"/>
                </a:ext>
              </a:extLst>
            </p:cNvPr>
            <p:cNvSpPr/>
            <p:nvPr/>
          </p:nvSpPr>
          <p:spPr>
            <a:xfrm>
              <a:off x="6377670" y="3976637"/>
              <a:ext cx="2379220" cy="241980"/>
            </a:xfrm>
            <a:prstGeom prst="homePlat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144000" tIns="36000" rIns="72000" bIns="36000" rtlCol="0" anchor="ctr">
              <a:spAutoFit/>
            </a:bodyPr>
            <a:lstStyle/>
            <a:p>
              <a:r>
                <a:rPr kumimoji="1" lang="ja-JP" altLang="en-US" sz="1100" dirty="0">
                  <a:latin typeface="+mj-ea"/>
                  <a:ea typeface="+mj-ea"/>
                </a:rPr>
                <a:t>クリック（次のスライドへ進む）</a:t>
              </a:r>
            </a:p>
          </p:txBody>
        </p:sp>
      </p:grpSp>
      <p:pic>
        <p:nvPicPr>
          <p:cNvPr id="190" name="図 189"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AF4CC581-E497-9F3F-AFBA-AD34E58E601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4000" y="1599750"/>
            <a:ext cx="3456000" cy="1944000"/>
          </a:xfrm>
          <a:prstGeom prst="rect">
            <a:avLst/>
          </a:prstGeom>
          <a:ln w="12700">
            <a:solidFill>
              <a:schemeClr val="bg1"/>
            </a:solidFill>
          </a:ln>
        </p:spPr>
      </p:pic>
      <p:sp>
        <p:nvSpPr>
          <p:cNvPr id="4" name="フッター プレースホルダー 3">
            <a:extLst>
              <a:ext uri="{FF2B5EF4-FFF2-40B4-BE49-F238E27FC236}">
                <a16:creationId xmlns:a16="http://schemas.microsoft.com/office/drawing/2014/main" id="{CC4C8F9F-986A-68FB-9ED3-C5E006AEFF78}"/>
              </a:ext>
            </a:extLst>
          </p:cNvPr>
          <p:cNvSpPr>
            <a:spLocks noGrp="1"/>
          </p:cNvSpPr>
          <p:nvPr>
            <p:ph type="ftr" sz="quarter" idx="10"/>
          </p:nvPr>
        </p:nvSpPr>
        <p:spPr/>
        <p:txBody>
          <a:bodyPr/>
          <a:lstStyle/>
          <a:p>
            <a:pPr algn="r"/>
            <a:r>
              <a:rPr lang="ja-JP" altLang="en-US"/>
              <a:t>講師用ガイドライン</a:t>
            </a:r>
            <a:endParaRPr lang="ja-JP" altLang="en-US" dirty="0"/>
          </a:p>
        </p:txBody>
      </p:sp>
    </p:spTree>
    <p:extLst>
      <p:ext uri="{BB962C8B-B14F-4D97-AF65-F5344CB8AC3E}">
        <p14:creationId xmlns:p14="http://schemas.microsoft.com/office/powerpoint/2010/main" val="130097850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8A3A0C-0E6A-9C32-04B6-5204D0A1227C}"/>
            </a:ext>
          </a:extLst>
        </p:cNvPr>
        <p:cNvGrpSpPr/>
        <p:nvPr/>
      </p:nvGrpSpPr>
      <p:grpSpPr>
        <a:xfrm>
          <a:off x="0" y="0"/>
          <a:ext cx="0" cy="0"/>
          <a:chOff x="0" y="0"/>
          <a:chExt cx="0" cy="0"/>
        </a:xfrm>
      </p:grpSpPr>
      <p:sp>
        <p:nvSpPr>
          <p:cNvPr id="11" name="スライド番号プレースホルダー 10">
            <a:extLst>
              <a:ext uri="{FF2B5EF4-FFF2-40B4-BE49-F238E27FC236}">
                <a16:creationId xmlns:a16="http://schemas.microsoft.com/office/drawing/2014/main" id="{B0F603BC-F97E-5E9C-0894-FBB44B6A58C5}"/>
              </a:ext>
            </a:extLst>
          </p:cNvPr>
          <p:cNvSpPr>
            <a:spLocks noGrp="1"/>
          </p:cNvSpPr>
          <p:nvPr>
            <p:ph type="sldNum" sz="quarter" idx="11"/>
          </p:nvPr>
        </p:nvSpPr>
        <p:spPr>
          <a:xfrm>
            <a:off x="8838765" y="4901189"/>
            <a:ext cx="193964" cy="169277"/>
          </a:xfrm>
        </p:spPr>
        <p:txBody>
          <a:bodyPr/>
          <a:lstStyle/>
          <a:p>
            <a:fld id="{75EEF097-E23E-44DF-B033-E758A731DE21}" type="slidenum">
              <a:rPr lang="ja-JP" altLang="en-US" smtClean="0"/>
              <a:pPr/>
              <a:t>70</a:t>
            </a:fld>
            <a:endParaRPr lang="ja-JP" altLang="en-US" dirty="0"/>
          </a:p>
        </p:txBody>
      </p:sp>
      <p:sp>
        <p:nvSpPr>
          <p:cNvPr id="12" name="フリーフォーム: 図形 11">
            <a:extLst>
              <a:ext uri="{FF2B5EF4-FFF2-40B4-BE49-F238E27FC236}">
                <a16:creationId xmlns:a16="http://schemas.microsoft.com/office/drawing/2014/main" id="{C3E37527-AA47-9201-3018-D1D652C76E7F}"/>
              </a:ext>
            </a:extLst>
          </p:cNvPr>
          <p:cNvSpPr/>
          <p:nvPr/>
        </p:nvSpPr>
        <p:spPr>
          <a:xfrm>
            <a:off x="-1" y="0"/>
            <a:ext cx="861345" cy="870596"/>
          </a:xfrm>
          <a:custGeom>
            <a:avLst/>
            <a:gdLst>
              <a:gd name="connsiteX0" fmla="*/ 0 w 731331"/>
              <a:gd name="connsiteY0" fmla="*/ 0 h 739186"/>
              <a:gd name="connsiteX1" fmla="*/ 145600 w 731331"/>
              <a:gd name="connsiteY1" fmla="*/ 0 h 739186"/>
              <a:gd name="connsiteX2" fmla="*/ 336382 w 731331"/>
              <a:gd name="connsiteY2" fmla="*/ 0 h 739186"/>
              <a:gd name="connsiteX3" fmla="*/ 731331 w 731331"/>
              <a:gd name="connsiteY3" fmla="*/ 0 h 739186"/>
              <a:gd name="connsiteX4" fmla="*/ 0 w 731331"/>
              <a:gd name="connsiteY4" fmla="*/ 739186 h 739186"/>
              <a:gd name="connsiteX5" fmla="*/ 0 w 731331"/>
              <a:gd name="connsiteY5" fmla="*/ 336382 h 739186"/>
              <a:gd name="connsiteX6" fmla="*/ 0 w 731331"/>
              <a:gd name="connsiteY6" fmla="*/ 145599 h 7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331" h="739186">
                <a:moveTo>
                  <a:pt x="0" y="0"/>
                </a:moveTo>
                <a:lnTo>
                  <a:pt x="145600" y="0"/>
                </a:lnTo>
                <a:lnTo>
                  <a:pt x="336382" y="0"/>
                </a:lnTo>
                <a:lnTo>
                  <a:pt x="731331" y="0"/>
                </a:lnTo>
                <a:lnTo>
                  <a:pt x="0" y="739186"/>
                </a:lnTo>
                <a:lnTo>
                  <a:pt x="0" y="336382"/>
                </a:lnTo>
                <a:lnTo>
                  <a:pt x="0" y="145599"/>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324000" bIns="324000" rtlCol="0" anchor="ctr">
            <a:noAutofit/>
          </a:bodyPr>
          <a:lstStyle/>
          <a:p>
            <a:pPr algn="ctr"/>
            <a:r>
              <a:rPr kumimoji="1" lang="en-US" altLang="ja-JP" sz="2400" b="1" dirty="0"/>
              <a:t>61</a:t>
            </a:r>
            <a:endParaRPr kumimoji="1" lang="ja-JP" altLang="en-US" sz="2400" b="1" dirty="0"/>
          </a:p>
        </p:txBody>
      </p:sp>
      <p:grpSp>
        <p:nvGrpSpPr>
          <p:cNvPr id="2" name="グループ化 1">
            <a:extLst>
              <a:ext uri="{FF2B5EF4-FFF2-40B4-BE49-F238E27FC236}">
                <a16:creationId xmlns:a16="http://schemas.microsoft.com/office/drawing/2014/main" id="{227BC90C-A6E5-549D-1E8C-7024579381C6}"/>
              </a:ext>
            </a:extLst>
          </p:cNvPr>
          <p:cNvGrpSpPr/>
          <p:nvPr/>
        </p:nvGrpSpPr>
        <p:grpSpPr>
          <a:xfrm>
            <a:off x="4106587" y="1479029"/>
            <a:ext cx="4650303" cy="2185443"/>
            <a:chOff x="4106587" y="2033174"/>
            <a:chExt cx="4650303" cy="2185443"/>
          </a:xfrm>
        </p:grpSpPr>
        <p:sp>
          <p:nvSpPr>
            <p:cNvPr id="3" name="テキスト ボックス 2">
              <a:extLst>
                <a:ext uri="{FF2B5EF4-FFF2-40B4-BE49-F238E27FC236}">
                  <a16:creationId xmlns:a16="http://schemas.microsoft.com/office/drawing/2014/main" id="{327ADBDB-D421-6BFF-6685-CFC07E9FD012}"/>
                </a:ext>
              </a:extLst>
            </p:cNvPr>
            <p:cNvSpPr txBox="1"/>
            <p:nvPr/>
          </p:nvSpPr>
          <p:spPr>
            <a:xfrm>
              <a:off x="4106587" y="2033174"/>
              <a:ext cx="4650303" cy="1737848"/>
            </a:xfrm>
            <a:prstGeom prst="rect">
              <a:avLst/>
            </a:prstGeom>
            <a:noFill/>
          </p:spPr>
          <p:txBody>
            <a:bodyPr wrap="square" lIns="0" tIns="0" rIns="0" bIns="0" anchor="b">
              <a:spAutoFit/>
            </a:bodyPr>
            <a:lstStyle/>
            <a:p>
              <a:pPr>
                <a:lnSpc>
                  <a:spcPct val="130000"/>
                </a:lnSpc>
                <a:spcAft>
                  <a:spcPts val="1400"/>
                </a:spcAft>
              </a:pPr>
              <a:r>
                <a:rPr lang="ja-JP" altLang="en-US" sz="1400" spc="50" dirty="0">
                  <a:latin typeface="+mj-ea"/>
                  <a:ea typeface="+mj-ea"/>
                </a:rPr>
                <a:t>「○○選手は、オリンピックで金メダルを取った偉大なアスリートだ。」</a:t>
              </a:r>
            </a:p>
            <a:p>
              <a:pPr>
                <a:lnSpc>
                  <a:spcPct val="130000"/>
                </a:lnSpc>
                <a:spcAft>
                  <a:spcPts val="1400"/>
                </a:spcAft>
              </a:pPr>
              <a:r>
                <a:rPr lang="ja-JP" altLang="en-US" sz="1400" spc="50" dirty="0">
                  <a:latin typeface="+mn-ea"/>
                </a:rPr>
                <a:t>この方の発言は「事実」でしょうか？</a:t>
              </a:r>
              <a:br>
                <a:rPr lang="ja-JP" altLang="en-US" sz="1400" spc="50" dirty="0">
                  <a:latin typeface="+mn-ea"/>
                </a:rPr>
              </a:br>
              <a:r>
                <a:rPr lang="ja-JP" altLang="en-US" sz="1400" spc="50" dirty="0">
                  <a:latin typeface="+mn-ea"/>
                </a:rPr>
                <a:t>それとも「意見」でしょうか？</a:t>
              </a:r>
            </a:p>
            <a:p>
              <a:pPr>
                <a:lnSpc>
                  <a:spcPct val="130000"/>
                </a:lnSpc>
                <a:spcAft>
                  <a:spcPts val="1400"/>
                </a:spcAft>
              </a:pPr>
              <a:r>
                <a:rPr lang="ja-JP" altLang="en-US" sz="1400" spc="50" dirty="0">
                  <a:latin typeface="+mn-ea"/>
                </a:rPr>
                <a:t>正解は</a:t>
              </a:r>
              <a:r>
                <a:rPr lang="en-US" altLang="ja-JP" sz="1400" spc="50" dirty="0">
                  <a:latin typeface="+mn-ea"/>
                </a:rPr>
                <a:t>…</a:t>
              </a:r>
              <a:endParaRPr lang="ja-JP" altLang="en-US" sz="1400" spc="50" dirty="0">
                <a:latin typeface="+mn-ea"/>
              </a:endParaRPr>
            </a:p>
          </p:txBody>
        </p:sp>
        <p:sp>
          <p:nvSpPr>
            <p:cNvPr id="5" name="矢印: 五方向 4">
              <a:extLst>
                <a:ext uri="{FF2B5EF4-FFF2-40B4-BE49-F238E27FC236}">
                  <a16:creationId xmlns:a16="http://schemas.microsoft.com/office/drawing/2014/main" id="{7C53010D-BD46-8682-80FB-BA4042863858}"/>
                </a:ext>
              </a:extLst>
            </p:cNvPr>
            <p:cNvSpPr/>
            <p:nvPr/>
          </p:nvSpPr>
          <p:spPr>
            <a:xfrm>
              <a:off x="6377670" y="3976637"/>
              <a:ext cx="2379220" cy="241980"/>
            </a:xfrm>
            <a:prstGeom prst="homePlat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144000" tIns="36000" rIns="72000" bIns="36000" rtlCol="0" anchor="ctr">
              <a:spAutoFit/>
            </a:bodyPr>
            <a:lstStyle/>
            <a:p>
              <a:r>
                <a:rPr kumimoji="1" lang="ja-JP" altLang="en-US" sz="1100" dirty="0">
                  <a:latin typeface="+mj-ea"/>
                  <a:ea typeface="+mj-ea"/>
                </a:rPr>
                <a:t>クリック（次のスライドへ進む）</a:t>
              </a:r>
            </a:p>
          </p:txBody>
        </p:sp>
      </p:grpSp>
      <p:pic>
        <p:nvPicPr>
          <p:cNvPr id="191" name="図 190"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F938CF8F-A700-D839-C41F-445466CFCF8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4000" y="1599750"/>
            <a:ext cx="3456000" cy="1944000"/>
          </a:xfrm>
          <a:prstGeom prst="rect">
            <a:avLst/>
          </a:prstGeom>
        </p:spPr>
      </p:pic>
      <p:sp>
        <p:nvSpPr>
          <p:cNvPr id="4" name="フッター プレースホルダー 3">
            <a:extLst>
              <a:ext uri="{FF2B5EF4-FFF2-40B4-BE49-F238E27FC236}">
                <a16:creationId xmlns:a16="http://schemas.microsoft.com/office/drawing/2014/main" id="{8783BA50-6BF6-CEA3-D087-F2E657750172}"/>
              </a:ext>
            </a:extLst>
          </p:cNvPr>
          <p:cNvSpPr>
            <a:spLocks noGrp="1"/>
          </p:cNvSpPr>
          <p:nvPr>
            <p:ph type="ftr" sz="quarter" idx="10"/>
          </p:nvPr>
        </p:nvSpPr>
        <p:spPr/>
        <p:txBody>
          <a:bodyPr/>
          <a:lstStyle/>
          <a:p>
            <a:pPr algn="r"/>
            <a:r>
              <a:rPr lang="ja-JP" altLang="en-US"/>
              <a:t>講師用ガイドライン</a:t>
            </a:r>
            <a:endParaRPr lang="ja-JP" altLang="en-US" dirty="0"/>
          </a:p>
        </p:txBody>
      </p:sp>
    </p:spTree>
    <p:extLst>
      <p:ext uri="{BB962C8B-B14F-4D97-AF65-F5344CB8AC3E}">
        <p14:creationId xmlns:p14="http://schemas.microsoft.com/office/powerpoint/2010/main" val="21502646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8DCFB6-DDD5-C3B3-CB15-B49628EEDE59}"/>
            </a:ext>
          </a:extLst>
        </p:cNvPr>
        <p:cNvGrpSpPr/>
        <p:nvPr/>
      </p:nvGrpSpPr>
      <p:grpSpPr>
        <a:xfrm>
          <a:off x="0" y="0"/>
          <a:ext cx="0" cy="0"/>
          <a:chOff x="0" y="0"/>
          <a:chExt cx="0" cy="0"/>
        </a:xfrm>
      </p:grpSpPr>
      <p:sp>
        <p:nvSpPr>
          <p:cNvPr id="11" name="スライド番号プレースホルダー 10">
            <a:extLst>
              <a:ext uri="{FF2B5EF4-FFF2-40B4-BE49-F238E27FC236}">
                <a16:creationId xmlns:a16="http://schemas.microsoft.com/office/drawing/2014/main" id="{BD5435CA-56D8-754D-E4E5-370E23946591}"/>
              </a:ext>
            </a:extLst>
          </p:cNvPr>
          <p:cNvSpPr>
            <a:spLocks noGrp="1"/>
          </p:cNvSpPr>
          <p:nvPr>
            <p:ph type="sldNum" sz="quarter" idx="11"/>
          </p:nvPr>
        </p:nvSpPr>
        <p:spPr>
          <a:xfrm>
            <a:off x="8838765" y="4901189"/>
            <a:ext cx="193964" cy="169277"/>
          </a:xfrm>
        </p:spPr>
        <p:txBody>
          <a:bodyPr/>
          <a:lstStyle/>
          <a:p>
            <a:fld id="{75EEF097-E23E-44DF-B033-E758A731DE21}" type="slidenum">
              <a:rPr lang="ja-JP" altLang="en-US" smtClean="0"/>
              <a:pPr/>
              <a:t>71</a:t>
            </a:fld>
            <a:endParaRPr lang="ja-JP" altLang="en-US" dirty="0"/>
          </a:p>
        </p:txBody>
      </p:sp>
      <p:sp>
        <p:nvSpPr>
          <p:cNvPr id="12" name="フリーフォーム: 図形 11">
            <a:extLst>
              <a:ext uri="{FF2B5EF4-FFF2-40B4-BE49-F238E27FC236}">
                <a16:creationId xmlns:a16="http://schemas.microsoft.com/office/drawing/2014/main" id="{BE1BF848-9188-8692-4F73-C983894657FE}"/>
              </a:ext>
            </a:extLst>
          </p:cNvPr>
          <p:cNvSpPr/>
          <p:nvPr/>
        </p:nvSpPr>
        <p:spPr>
          <a:xfrm>
            <a:off x="-1" y="0"/>
            <a:ext cx="861345" cy="870596"/>
          </a:xfrm>
          <a:custGeom>
            <a:avLst/>
            <a:gdLst>
              <a:gd name="connsiteX0" fmla="*/ 0 w 731331"/>
              <a:gd name="connsiteY0" fmla="*/ 0 h 739186"/>
              <a:gd name="connsiteX1" fmla="*/ 145600 w 731331"/>
              <a:gd name="connsiteY1" fmla="*/ 0 h 739186"/>
              <a:gd name="connsiteX2" fmla="*/ 336382 w 731331"/>
              <a:gd name="connsiteY2" fmla="*/ 0 h 739186"/>
              <a:gd name="connsiteX3" fmla="*/ 731331 w 731331"/>
              <a:gd name="connsiteY3" fmla="*/ 0 h 739186"/>
              <a:gd name="connsiteX4" fmla="*/ 0 w 731331"/>
              <a:gd name="connsiteY4" fmla="*/ 739186 h 739186"/>
              <a:gd name="connsiteX5" fmla="*/ 0 w 731331"/>
              <a:gd name="connsiteY5" fmla="*/ 336382 h 739186"/>
              <a:gd name="connsiteX6" fmla="*/ 0 w 731331"/>
              <a:gd name="connsiteY6" fmla="*/ 145599 h 7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331" h="739186">
                <a:moveTo>
                  <a:pt x="0" y="0"/>
                </a:moveTo>
                <a:lnTo>
                  <a:pt x="145600" y="0"/>
                </a:lnTo>
                <a:lnTo>
                  <a:pt x="336382" y="0"/>
                </a:lnTo>
                <a:lnTo>
                  <a:pt x="731331" y="0"/>
                </a:lnTo>
                <a:lnTo>
                  <a:pt x="0" y="739186"/>
                </a:lnTo>
                <a:lnTo>
                  <a:pt x="0" y="336382"/>
                </a:lnTo>
                <a:lnTo>
                  <a:pt x="0" y="145599"/>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324000" bIns="324000" rtlCol="0" anchor="ctr">
            <a:noAutofit/>
          </a:bodyPr>
          <a:lstStyle/>
          <a:p>
            <a:pPr algn="ctr"/>
            <a:r>
              <a:rPr kumimoji="1" lang="en-US" altLang="ja-JP" sz="2400" b="1" dirty="0"/>
              <a:t>62</a:t>
            </a:r>
            <a:endParaRPr kumimoji="1" lang="ja-JP" altLang="en-US" sz="2400" b="1" dirty="0"/>
          </a:p>
        </p:txBody>
      </p:sp>
      <p:grpSp>
        <p:nvGrpSpPr>
          <p:cNvPr id="2" name="グループ化 1">
            <a:extLst>
              <a:ext uri="{FF2B5EF4-FFF2-40B4-BE49-F238E27FC236}">
                <a16:creationId xmlns:a16="http://schemas.microsoft.com/office/drawing/2014/main" id="{B72436C3-A4C5-0726-CEB3-F82B4E043C1A}"/>
              </a:ext>
            </a:extLst>
          </p:cNvPr>
          <p:cNvGrpSpPr/>
          <p:nvPr/>
        </p:nvGrpSpPr>
        <p:grpSpPr>
          <a:xfrm>
            <a:off x="4106587" y="739339"/>
            <a:ext cx="4650303" cy="3664822"/>
            <a:chOff x="4106587" y="553795"/>
            <a:chExt cx="4650303" cy="3664822"/>
          </a:xfrm>
        </p:grpSpPr>
        <p:sp>
          <p:nvSpPr>
            <p:cNvPr id="3" name="テキスト ボックス 2">
              <a:extLst>
                <a:ext uri="{FF2B5EF4-FFF2-40B4-BE49-F238E27FC236}">
                  <a16:creationId xmlns:a16="http://schemas.microsoft.com/office/drawing/2014/main" id="{814A9FA7-6B6E-D37E-BE7F-1BF9B4397006}"/>
                </a:ext>
              </a:extLst>
            </p:cNvPr>
            <p:cNvSpPr txBox="1"/>
            <p:nvPr/>
          </p:nvSpPr>
          <p:spPr>
            <a:xfrm>
              <a:off x="4106587" y="553795"/>
              <a:ext cx="4650303" cy="3217227"/>
            </a:xfrm>
            <a:prstGeom prst="rect">
              <a:avLst/>
            </a:prstGeom>
            <a:noFill/>
          </p:spPr>
          <p:txBody>
            <a:bodyPr wrap="square" lIns="0" tIns="0" rIns="0" bIns="0" anchor="b">
              <a:spAutoFit/>
            </a:bodyPr>
            <a:lstStyle/>
            <a:p>
              <a:pPr algn="just">
                <a:lnSpc>
                  <a:spcPct val="130000"/>
                </a:lnSpc>
                <a:spcAft>
                  <a:spcPts val="1400"/>
                </a:spcAft>
              </a:pPr>
              <a:r>
                <a:rPr lang="ja-JP" altLang="en-US" sz="1400" spc="50" dirty="0">
                  <a:latin typeface="+mj-ea"/>
                  <a:ea typeface="+mj-ea"/>
                </a:rPr>
                <a:t>事実と意見、両方が含まれています。</a:t>
              </a:r>
            </a:p>
            <a:p>
              <a:pPr algn="just">
                <a:lnSpc>
                  <a:spcPct val="130000"/>
                </a:lnSpc>
                <a:spcAft>
                  <a:spcPts val="1400"/>
                </a:spcAft>
              </a:pPr>
              <a:r>
                <a:rPr lang="ja-JP" altLang="en-US" sz="1400" spc="50" dirty="0">
                  <a:latin typeface="+mn-ea"/>
                </a:rPr>
                <a:t>「オリンピックで金メダルを取った」のは客観的な事実ですよね。</a:t>
              </a:r>
            </a:p>
            <a:p>
              <a:pPr algn="just">
                <a:lnSpc>
                  <a:spcPct val="130000"/>
                </a:lnSpc>
                <a:spcAft>
                  <a:spcPts val="1400"/>
                </a:spcAft>
              </a:pPr>
              <a:r>
                <a:rPr lang="ja-JP" altLang="en-US" sz="1400" spc="50" dirty="0">
                  <a:latin typeface="+mn-ea"/>
                </a:rPr>
                <a:t>そして「偉大なアスリート」というのは、この人の個人的な意見。</a:t>
              </a:r>
            </a:p>
            <a:p>
              <a:pPr algn="just">
                <a:lnSpc>
                  <a:spcPct val="130000"/>
                </a:lnSpc>
                <a:spcAft>
                  <a:spcPts val="1400"/>
                </a:spcAft>
              </a:pPr>
              <a:r>
                <a:rPr lang="ja-JP" altLang="en-US" sz="1400" spc="50" dirty="0">
                  <a:latin typeface="+mn-ea"/>
                </a:rPr>
                <a:t>世の中を飛び交っている情報には、こんな感じで、事実と意見が全く同じような顔をして並んでいることがあります。</a:t>
              </a:r>
            </a:p>
            <a:p>
              <a:pPr algn="just">
                <a:lnSpc>
                  <a:spcPct val="130000"/>
                </a:lnSpc>
                <a:spcAft>
                  <a:spcPts val="1400"/>
                </a:spcAft>
              </a:pPr>
              <a:r>
                <a:rPr lang="ja-JP" altLang="en-US" sz="1400" spc="50" dirty="0">
                  <a:latin typeface="+mn-ea"/>
                </a:rPr>
                <a:t>つまり</a:t>
              </a:r>
              <a:r>
                <a:rPr lang="en-US" altLang="ja-JP" sz="1400" spc="50" dirty="0">
                  <a:latin typeface="+mn-ea"/>
                </a:rPr>
                <a:t>…</a:t>
              </a:r>
              <a:endParaRPr lang="ja-JP" altLang="en-US" sz="1400" spc="50" dirty="0">
                <a:latin typeface="+mn-ea"/>
              </a:endParaRPr>
            </a:p>
          </p:txBody>
        </p:sp>
        <p:sp>
          <p:nvSpPr>
            <p:cNvPr id="5" name="矢印: 五方向 4">
              <a:extLst>
                <a:ext uri="{FF2B5EF4-FFF2-40B4-BE49-F238E27FC236}">
                  <a16:creationId xmlns:a16="http://schemas.microsoft.com/office/drawing/2014/main" id="{2FB3F720-6B1F-C4BF-2761-C610AF898E21}"/>
                </a:ext>
              </a:extLst>
            </p:cNvPr>
            <p:cNvSpPr/>
            <p:nvPr/>
          </p:nvSpPr>
          <p:spPr>
            <a:xfrm>
              <a:off x="6377670" y="3976637"/>
              <a:ext cx="2379220" cy="241980"/>
            </a:xfrm>
            <a:prstGeom prst="homePlat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144000" tIns="36000" rIns="72000" bIns="36000" rtlCol="0" anchor="ctr">
              <a:spAutoFit/>
            </a:bodyPr>
            <a:lstStyle/>
            <a:p>
              <a:r>
                <a:rPr kumimoji="1" lang="ja-JP" altLang="en-US" sz="1100" dirty="0">
                  <a:latin typeface="+mj-ea"/>
                  <a:ea typeface="+mj-ea"/>
                </a:rPr>
                <a:t>クリック（次のスライドへ進む）</a:t>
              </a:r>
            </a:p>
          </p:txBody>
        </p:sp>
      </p:grpSp>
      <p:pic>
        <p:nvPicPr>
          <p:cNvPr id="192" name="図 191" descr="ダイアグラム, テキスト&#10;&#10;自動的に生成された説明">
            <a:extLst>
              <a:ext uri="{FF2B5EF4-FFF2-40B4-BE49-F238E27FC236}">
                <a16:creationId xmlns:a16="http://schemas.microsoft.com/office/drawing/2014/main" id="{67CC4032-22FC-AB2C-DB0D-654580761B7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4000" y="1599750"/>
            <a:ext cx="3456000" cy="1944000"/>
          </a:xfrm>
          <a:prstGeom prst="rect">
            <a:avLst/>
          </a:prstGeom>
        </p:spPr>
      </p:pic>
      <p:sp>
        <p:nvSpPr>
          <p:cNvPr id="4" name="フッター プレースホルダー 3">
            <a:extLst>
              <a:ext uri="{FF2B5EF4-FFF2-40B4-BE49-F238E27FC236}">
                <a16:creationId xmlns:a16="http://schemas.microsoft.com/office/drawing/2014/main" id="{D8677BC6-5ED7-84F2-176F-E216608151ED}"/>
              </a:ext>
            </a:extLst>
          </p:cNvPr>
          <p:cNvSpPr>
            <a:spLocks noGrp="1"/>
          </p:cNvSpPr>
          <p:nvPr>
            <p:ph type="ftr" sz="quarter" idx="10"/>
          </p:nvPr>
        </p:nvSpPr>
        <p:spPr/>
        <p:txBody>
          <a:bodyPr/>
          <a:lstStyle/>
          <a:p>
            <a:pPr algn="r"/>
            <a:r>
              <a:rPr lang="ja-JP" altLang="en-US"/>
              <a:t>講師用ガイドライン</a:t>
            </a:r>
            <a:endParaRPr lang="ja-JP" altLang="en-US" dirty="0"/>
          </a:p>
        </p:txBody>
      </p:sp>
    </p:spTree>
    <p:extLst>
      <p:ext uri="{BB962C8B-B14F-4D97-AF65-F5344CB8AC3E}">
        <p14:creationId xmlns:p14="http://schemas.microsoft.com/office/powerpoint/2010/main" val="393754412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86CB12-8380-13B0-371C-2336E629236E}"/>
            </a:ext>
          </a:extLst>
        </p:cNvPr>
        <p:cNvGrpSpPr/>
        <p:nvPr/>
      </p:nvGrpSpPr>
      <p:grpSpPr>
        <a:xfrm>
          <a:off x="0" y="0"/>
          <a:ext cx="0" cy="0"/>
          <a:chOff x="0" y="0"/>
          <a:chExt cx="0" cy="0"/>
        </a:xfrm>
      </p:grpSpPr>
      <p:sp>
        <p:nvSpPr>
          <p:cNvPr id="11" name="スライド番号プレースホルダー 10">
            <a:extLst>
              <a:ext uri="{FF2B5EF4-FFF2-40B4-BE49-F238E27FC236}">
                <a16:creationId xmlns:a16="http://schemas.microsoft.com/office/drawing/2014/main" id="{B7C94066-E26B-932A-4357-2B4851BBABF5}"/>
              </a:ext>
            </a:extLst>
          </p:cNvPr>
          <p:cNvSpPr>
            <a:spLocks noGrp="1"/>
          </p:cNvSpPr>
          <p:nvPr>
            <p:ph type="sldNum" sz="quarter" idx="11"/>
          </p:nvPr>
        </p:nvSpPr>
        <p:spPr>
          <a:xfrm>
            <a:off x="8838765" y="4901189"/>
            <a:ext cx="193964" cy="169277"/>
          </a:xfrm>
        </p:spPr>
        <p:txBody>
          <a:bodyPr/>
          <a:lstStyle/>
          <a:p>
            <a:fld id="{75EEF097-E23E-44DF-B033-E758A731DE21}" type="slidenum">
              <a:rPr lang="ja-JP" altLang="en-US" smtClean="0"/>
              <a:pPr/>
              <a:t>72</a:t>
            </a:fld>
            <a:endParaRPr lang="ja-JP" altLang="en-US" dirty="0"/>
          </a:p>
        </p:txBody>
      </p:sp>
      <p:sp>
        <p:nvSpPr>
          <p:cNvPr id="12" name="フリーフォーム: 図形 11">
            <a:extLst>
              <a:ext uri="{FF2B5EF4-FFF2-40B4-BE49-F238E27FC236}">
                <a16:creationId xmlns:a16="http://schemas.microsoft.com/office/drawing/2014/main" id="{A8788024-3D8C-9B35-7393-97BE734FAD72}"/>
              </a:ext>
            </a:extLst>
          </p:cNvPr>
          <p:cNvSpPr/>
          <p:nvPr/>
        </p:nvSpPr>
        <p:spPr>
          <a:xfrm>
            <a:off x="-1" y="0"/>
            <a:ext cx="861345" cy="870596"/>
          </a:xfrm>
          <a:custGeom>
            <a:avLst/>
            <a:gdLst>
              <a:gd name="connsiteX0" fmla="*/ 0 w 731331"/>
              <a:gd name="connsiteY0" fmla="*/ 0 h 739186"/>
              <a:gd name="connsiteX1" fmla="*/ 145600 w 731331"/>
              <a:gd name="connsiteY1" fmla="*/ 0 h 739186"/>
              <a:gd name="connsiteX2" fmla="*/ 336382 w 731331"/>
              <a:gd name="connsiteY2" fmla="*/ 0 h 739186"/>
              <a:gd name="connsiteX3" fmla="*/ 731331 w 731331"/>
              <a:gd name="connsiteY3" fmla="*/ 0 h 739186"/>
              <a:gd name="connsiteX4" fmla="*/ 0 w 731331"/>
              <a:gd name="connsiteY4" fmla="*/ 739186 h 739186"/>
              <a:gd name="connsiteX5" fmla="*/ 0 w 731331"/>
              <a:gd name="connsiteY5" fmla="*/ 336382 h 739186"/>
              <a:gd name="connsiteX6" fmla="*/ 0 w 731331"/>
              <a:gd name="connsiteY6" fmla="*/ 145599 h 7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331" h="739186">
                <a:moveTo>
                  <a:pt x="0" y="0"/>
                </a:moveTo>
                <a:lnTo>
                  <a:pt x="145600" y="0"/>
                </a:lnTo>
                <a:lnTo>
                  <a:pt x="336382" y="0"/>
                </a:lnTo>
                <a:lnTo>
                  <a:pt x="731331" y="0"/>
                </a:lnTo>
                <a:lnTo>
                  <a:pt x="0" y="739186"/>
                </a:lnTo>
                <a:lnTo>
                  <a:pt x="0" y="336382"/>
                </a:lnTo>
                <a:lnTo>
                  <a:pt x="0" y="145599"/>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324000" bIns="324000" rtlCol="0" anchor="ctr">
            <a:noAutofit/>
          </a:bodyPr>
          <a:lstStyle/>
          <a:p>
            <a:pPr algn="ctr"/>
            <a:r>
              <a:rPr kumimoji="1" lang="en-US" altLang="ja-JP" sz="2400" b="1" dirty="0"/>
              <a:t>63</a:t>
            </a:r>
            <a:endParaRPr kumimoji="1" lang="ja-JP" altLang="en-US" sz="2400" b="1" dirty="0"/>
          </a:p>
        </p:txBody>
      </p:sp>
      <p:grpSp>
        <p:nvGrpSpPr>
          <p:cNvPr id="2" name="グループ化 1">
            <a:extLst>
              <a:ext uri="{FF2B5EF4-FFF2-40B4-BE49-F238E27FC236}">
                <a16:creationId xmlns:a16="http://schemas.microsoft.com/office/drawing/2014/main" id="{F8903226-74F8-1AD3-1361-90C5BF404FFF}"/>
              </a:ext>
            </a:extLst>
          </p:cNvPr>
          <p:cNvGrpSpPr/>
          <p:nvPr/>
        </p:nvGrpSpPr>
        <p:grpSpPr>
          <a:xfrm>
            <a:off x="4106587" y="918875"/>
            <a:ext cx="4650303" cy="3305750"/>
            <a:chOff x="4106587" y="912867"/>
            <a:chExt cx="4650303" cy="3305750"/>
          </a:xfrm>
        </p:grpSpPr>
        <p:sp>
          <p:nvSpPr>
            <p:cNvPr id="3" name="テキスト ボックス 2">
              <a:extLst>
                <a:ext uri="{FF2B5EF4-FFF2-40B4-BE49-F238E27FC236}">
                  <a16:creationId xmlns:a16="http://schemas.microsoft.com/office/drawing/2014/main" id="{FC05ED59-10F6-7E85-5634-53484D11628A}"/>
                </a:ext>
              </a:extLst>
            </p:cNvPr>
            <p:cNvSpPr txBox="1"/>
            <p:nvPr/>
          </p:nvSpPr>
          <p:spPr>
            <a:xfrm>
              <a:off x="4106587" y="912867"/>
              <a:ext cx="4650303" cy="2858155"/>
            </a:xfrm>
            <a:prstGeom prst="rect">
              <a:avLst/>
            </a:prstGeom>
            <a:noFill/>
          </p:spPr>
          <p:txBody>
            <a:bodyPr wrap="square" lIns="0" tIns="0" rIns="0" bIns="0" anchor="b">
              <a:spAutoFit/>
            </a:bodyPr>
            <a:lstStyle/>
            <a:p>
              <a:pPr algn="just">
                <a:lnSpc>
                  <a:spcPct val="130000"/>
                </a:lnSpc>
                <a:spcAft>
                  <a:spcPts val="1400"/>
                </a:spcAft>
              </a:pPr>
              <a:r>
                <a:rPr lang="ja-JP" altLang="en-US" sz="1400" spc="50" dirty="0">
                  <a:latin typeface="+mj-ea"/>
                  <a:ea typeface="+mj-ea"/>
                </a:rPr>
                <a:t>情報には、事実と意見が混在している。</a:t>
              </a:r>
              <a:r>
                <a:rPr lang="ja-JP" altLang="en-US" sz="1400" spc="50" dirty="0">
                  <a:latin typeface="+mn-ea"/>
                </a:rPr>
                <a:t>私たちが向き合っている情報の多くがそうです。情報はとても複雑なのです。</a:t>
              </a:r>
            </a:p>
            <a:p>
              <a:pPr algn="just">
                <a:lnSpc>
                  <a:spcPct val="130000"/>
                </a:lnSpc>
                <a:spcAft>
                  <a:spcPts val="1400"/>
                </a:spcAft>
              </a:pPr>
              <a:r>
                <a:rPr lang="ja-JP" altLang="en-US" sz="1400" spc="50" dirty="0">
                  <a:latin typeface="+mn-ea"/>
                </a:rPr>
                <a:t>まるで事実のように見せかけた意見もあれば、意見なのか事実なのか、話している本人も分かっていないケースだってあります。自分で情報を発信する際にもぜひ注意してください。</a:t>
              </a:r>
            </a:p>
            <a:p>
              <a:pPr algn="just">
                <a:lnSpc>
                  <a:spcPct val="130000"/>
                </a:lnSpc>
                <a:spcAft>
                  <a:spcPts val="1400"/>
                </a:spcAft>
              </a:pPr>
              <a:r>
                <a:rPr lang="ja-JP" altLang="en-US" sz="1400" spc="50" dirty="0">
                  <a:latin typeface="+mn-ea"/>
                </a:rPr>
                <a:t>情報って複雑なんだなと感じた時に、思い出して頂きたい言葉があります。</a:t>
              </a:r>
            </a:p>
          </p:txBody>
        </p:sp>
        <p:sp>
          <p:nvSpPr>
            <p:cNvPr id="5" name="矢印: 五方向 4">
              <a:extLst>
                <a:ext uri="{FF2B5EF4-FFF2-40B4-BE49-F238E27FC236}">
                  <a16:creationId xmlns:a16="http://schemas.microsoft.com/office/drawing/2014/main" id="{C2AB343D-AFEE-4924-A083-04BEC491DF10}"/>
                </a:ext>
              </a:extLst>
            </p:cNvPr>
            <p:cNvSpPr/>
            <p:nvPr/>
          </p:nvSpPr>
          <p:spPr>
            <a:xfrm>
              <a:off x="6377670" y="3976637"/>
              <a:ext cx="2379220" cy="241980"/>
            </a:xfrm>
            <a:prstGeom prst="homePlat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144000" tIns="36000" rIns="72000" bIns="36000" rtlCol="0" anchor="ctr">
              <a:spAutoFit/>
            </a:bodyPr>
            <a:lstStyle/>
            <a:p>
              <a:r>
                <a:rPr kumimoji="1" lang="ja-JP" altLang="en-US" sz="1100" dirty="0">
                  <a:latin typeface="+mj-ea"/>
                  <a:ea typeface="+mj-ea"/>
                </a:rPr>
                <a:t>クリック（次のスライドへ進む）</a:t>
              </a:r>
            </a:p>
          </p:txBody>
        </p:sp>
      </p:grpSp>
      <p:pic>
        <p:nvPicPr>
          <p:cNvPr id="193" name="図 192" descr="テキスト&#10;&#10;自動的に生成された説明">
            <a:extLst>
              <a:ext uri="{FF2B5EF4-FFF2-40B4-BE49-F238E27FC236}">
                <a16:creationId xmlns:a16="http://schemas.microsoft.com/office/drawing/2014/main" id="{213C645D-C768-1276-332E-844F582BED6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4000" y="1599750"/>
            <a:ext cx="3456000" cy="1944000"/>
          </a:xfrm>
          <a:prstGeom prst="rect">
            <a:avLst/>
          </a:prstGeom>
        </p:spPr>
      </p:pic>
      <p:sp>
        <p:nvSpPr>
          <p:cNvPr id="4" name="フッター プレースホルダー 3">
            <a:extLst>
              <a:ext uri="{FF2B5EF4-FFF2-40B4-BE49-F238E27FC236}">
                <a16:creationId xmlns:a16="http://schemas.microsoft.com/office/drawing/2014/main" id="{9B4C006F-8494-EC3D-AB47-B93B991597A5}"/>
              </a:ext>
            </a:extLst>
          </p:cNvPr>
          <p:cNvSpPr>
            <a:spLocks noGrp="1"/>
          </p:cNvSpPr>
          <p:nvPr>
            <p:ph type="ftr" sz="quarter" idx="10"/>
          </p:nvPr>
        </p:nvSpPr>
        <p:spPr/>
        <p:txBody>
          <a:bodyPr/>
          <a:lstStyle/>
          <a:p>
            <a:pPr algn="r"/>
            <a:r>
              <a:rPr lang="ja-JP" altLang="en-US"/>
              <a:t>講師用ガイドライン</a:t>
            </a:r>
            <a:endParaRPr lang="ja-JP" altLang="en-US" dirty="0"/>
          </a:p>
        </p:txBody>
      </p:sp>
    </p:spTree>
    <p:extLst>
      <p:ext uri="{BB962C8B-B14F-4D97-AF65-F5344CB8AC3E}">
        <p14:creationId xmlns:p14="http://schemas.microsoft.com/office/powerpoint/2010/main" val="404745800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BE7404-7D5C-D4F0-DDDB-397236702A33}"/>
            </a:ext>
          </a:extLst>
        </p:cNvPr>
        <p:cNvGrpSpPr/>
        <p:nvPr/>
      </p:nvGrpSpPr>
      <p:grpSpPr>
        <a:xfrm>
          <a:off x="0" y="0"/>
          <a:ext cx="0" cy="0"/>
          <a:chOff x="0" y="0"/>
          <a:chExt cx="0" cy="0"/>
        </a:xfrm>
      </p:grpSpPr>
      <p:sp>
        <p:nvSpPr>
          <p:cNvPr id="11" name="スライド番号プレースホルダー 10">
            <a:extLst>
              <a:ext uri="{FF2B5EF4-FFF2-40B4-BE49-F238E27FC236}">
                <a16:creationId xmlns:a16="http://schemas.microsoft.com/office/drawing/2014/main" id="{2523247F-987B-F541-FFBC-63E18C8F8D07}"/>
              </a:ext>
            </a:extLst>
          </p:cNvPr>
          <p:cNvSpPr>
            <a:spLocks noGrp="1"/>
          </p:cNvSpPr>
          <p:nvPr>
            <p:ph type="sldNum" sz="quarter" idx="11"/>
          </p:nvPr>
        </p:nvSpPr>
        <p:spPr>
          <a:xfrm>
            <a:off x="8838765" y="4901189"/>
            <a:ext cx="193964" cy="169277"/>
          </a:xfrm>
        </p:spPr>
        <p:txBody>
          <a:bodyPr/>
          <a:lstStyle/>
          <a:p>
            <a:fld id="{75EEF097-E23E-44DF-B033-E758A731DE21}" type="slidenum">
              <a:rPr lang="ja-JP" altLang="en-US" smtClean="0"/>
              <a:pPr/>
              <a:t>73</a:t>
            </a:fld>
            <a:endParaRPr lang="ja-JP" altLang="en-US" dirty="0"/>
          </a:p>
        </p:txBody>
      </p:sp>
      <p:sp>
        <p:nvSpPr>
          <p:cNvPr id="12" name="フリーフォーム: 図形 11">
            <a:extLst>
              <a:ext uri="{FF2B5EF4-FFF2-40B4-BE49-F238E27FC236}">
                <a16:creationId xmlns:a16="http://schemas.microsoft.com/office/drawing/2014/main" id="{DB72331D-9CBF-F821-8675-CB7FD987A07D}"/>
              </a:ext>
            </a:extLst>
          </p:cNvPr>
          <p:cNvSpPr/>
          <p:nvPr/>
        </p:nvSpPr>
        <p:spPr>
          <a:xfrm>
            <a:off x="-1" y="0"/>
            <a:ext cx="861345" cy="870596"/>
          </a:xfrm>
          <a:custGeom>
            <a:avLst/>
            <a:gdLst>
              <a:gd name="connsiteX0" fmla="*/ 0 w 731331"/>
              <a:gd name="connsiteY0" fmla="*/ 0 h 739186"/>
              <a:gd name="connsiteX1" fmla="*/ 145600 w 731331"/>
              <a:gd name="connsiteY1" fmla="*/ 0 h 739186"/>
              <a:gd name="connsiteX2" fmla="*/ 336382 w 731331"/>
              <a:gd name="connsiteY2" fmla="*/ 0 h 739186"/>
              <a:gd name="connsiteX3" fmla="*/ 731331 w 731331"/>
              <a:gd name="connsiteY3" fmla="*/ 0 h 739186"/>
              <a:gd name="connsiteX4" fmla="*/ 0 w 731331"/>
              <a:gd name="connsiteY4" fmla="*/ 739186 h 739186"/>
              <a:gd name="connsiteX5" fmla="*/ 0 w 731331"/>
              <a:gd name="connsiteY5" fmla="*/ 336382 h 739186"/>
              <a:gd name="connsiteX6" fmla="*/ 0 w 731331"/>
              <a:gd name="connsiteY6" fmla="*/ 145599 h 7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331" h="739186">
                <a:moveTo>
                  <a:pt x="0" y="0"/>
                </a:moveTo>
                <a:lnTo>
                  <a:pt x="145600" y="0"/>
                </a:lnTo>
                <a:lnTo>
                  <a:pt x="336382" y="0"/>
                </a:lnTo>
                <a:lnTo>
                  <a:pt x="731331" y="0"/>
                </a:lnTo>
                <a:lnTo>
                  <a:pt x="0" y="739186"/>
                </a:lnTo>
                <a:lnTo>
                  <a:pt x="0" y="336382"/>
                </a:lnTo>
                <a:lnTo>
                  <a:pt x="0" y="145599"/>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324000" bIns="324000" rtlCol="0" anchor="ctr">
            <a:noAutofit/>
          </a:bodyPr>
          <a:lstStyle/>
          <a:p>
            <a:pPr algn="ctr"/>
            <a:r>
              <a:rPr kumimoji="1" lang="en-US" altLang="ja-JP" sz="2400" b="1" dirty="0"/>
              <a:t>64</a:t>
            </a:r>
            <a:endParaRPr kumimoji="1" lang="ja-JP" altLang="en-US" sz="2400" b="1" dirty="0"/>
          </a:p>
        </p:txBody>
      </p:sp>
      <p:grpSp>
        <p:nvGrpSpPr>
          <p:cNvPr id="2" name="グループ化 1">
            <a:extLst>
              <a:ext uri="{FF2B5EF4-FFF2-40B4-BE49-F238E27FC236}">
                <a16:creationId xmlns:a16="http://schemas.microsoft.com/office/drawing/2014/main" id="{9C959ABE-E4A6-E7BA-03EB-D2F7AF547D89}"/>
              </a:ext>
            </a:extLst>
          </p:cNvPr>
          <p:cNvGrpSpPr/>
          <p:nvPr/>
        </p:nvGrpSpPr>
        <p:grpSpPr>
          <a:xfrm>
            <a:off x="4106587" y="1529299"/>
            <a:ext cx="4650303" cy="2465520"/>
            <a:chOff x="4106587" y="1753097"/>
            <a:chExt cx="4650303" cy="2465520"/>
          </a:xfrm>
        </p:grpSpPr>
        <p:sp>
          <p:nvSpPr>
            <p:cNvPr id="3" name="テキスト ボックス 2">
              <a:extLst>
                <a:ext uri="{FF2B5EF4-FFF2-40B4-BE49-F238E27FC236}">
                  <a16:creationId xmlns:a16="http://schemas.microsoft.com/office/drawing/2014/main" id="{0FD79CB0-A942-4CF9-ECFB-592BD1B97C42}"/>
                </a:ext>
              </a:extLst>
            </p:cNvPr>
            <p:cNvSpPr txBox="1"/>
            <p:nvPr/>
          </p:nvSpPr>
          <p:spPr>
            <a:xfrm>
              <a:off x="4106587" y="1753097"/>
              <a:ext cx="4650303" cy="2017925"/>
            </a:xfrm>
            <a:prstGeom prst="rect">
              <a:avLst/>
            </a:prstGeom>
            <a:noFill/>
          </p:spPr>
          <p:txBody>
            <a:bodyPr wrap="square" lIns="0" tIns="0" rIns="0" bIns="0" anchor="b">
              <a:spAutoFit/>
            </a:bodyPr>
            <a:lstStyle/>
            <a:p>
              <a:pPr>
                <a:lnSpc>
                  <a:spcPct val="130000"/>
                </a:lnSpc>
                <a:spcAft>
                  <a:spcPts val="1400"/>
                </a:spcAft>
              </a:pPr>
              <a:r>
                <a:rPr lang="ja-JP" altLang="en-US" sz="1400" spc="50" dirty="0">
                  <a:latin typeface="+mn-ea"/>
                </a:rPr>
                <a:t>「</a:t>
              </a:r>
              <a:r>
                <a:rPr lang="en-US" altLang="ja-JP" sz="1400" spc="50" dirty="0">
                  <a:latin typeface="+mn-ea"/>
                </a:rPr>
                <a:t>The Education Tree</a:t>
              </a:r>
              <a:r>
                <a:rPr lang="ja-JP" altLang="en-US" sz="1400" spc="50" dirty="0">
                  <a:latin typeface="+mn-ea"/>
                </a:rPr>
                <a:t>」という海外の学生団体が発信したメッセージです。</a:t>
              </a:r>
            </a:p>
            <a:p>
              <a:pPr>
                <a:lnSpc>
                  <a:spcPct val="130000"/>
                </a:lnSpc>
                <a:spcAft>
                  <a:spcPts val="1400"/>
                </a:spcAft>
              </a:pPr>
              <a:r>
                <a:rPr lang="ja-JP" altLang="en-US" sz="1400" spc="50" dirty="0">
                  <a:latin typeface="+mj-ea"/>
                  <a:ea typeface="+mj-ea"/>
                </a:rPr>
                <a:t>あなたが「正しい」からといって、</a:t>
              </a:r>
              <a:br>
                <a:rPr lang="ja-JP" altLang="en-US" sz="1400" spc="50" dirty="0">
                  <a:latin typeface="+mj-ea"/>
                  <a:ea typeface="+mj-ea"/>
                </a:rPr>
              </a:br>
              <a:r>
                <a:rPr lang="ja-JP" altLang="en-US" sz="1400" spc="50" dirty="0">
                  <a:latin typeface="+mj-ea"/>
                  <a:ea typeface="+mj-ea"/>
                </a:rPr>
                <a:t>私が「間違っている」わけではありません。</a:t>
              </a:r>
              <a:br>
                <a:rPr lang="ja-JP" altLang="en-US" sz="1400" spc="50" dirty="0">
                  <a:latin typeface="+mj-ea"/>
                  <a:ea typeface="+mj-ea"/>
                </a:rPr>
              </a:br>
              <a:r>
                <a:rPr lang="ja-JP" altLang="en-US" sz="1400" spc="50" dirty="0">
                  <a:latin typeface="+mj-ea"/>
                  <a:ea typeface="+mj-ea"/>
                </a:rPr>
                <a:t>あなたが私の立ち位置から見たことがないだけです。</a:t>
              </a:r>
            </a:p>
            <a:p>
              <a:pPr>
                <a:lnSpc>
                  <a:spcPct val="130000"/>
                </a:lnSpc>
                <a:spcAft>
                  <a:spcPts val="1400"/>
                </a:spcAft>
              </a:pPr>
              <a:r>
                <a:rPr lang="ja-JP" altLang="en-US" sz="1400" spc="50" dirty="0">
                  <a:latin typeface="+mn-ea"/>
                </a:rPr>
                <a:t>実はこのメッセージには</a:t>
              </a:r>
              <a:r>
                <a:rPr lang="en-US" altLang="ja-JP" sz="1400" spc="50" dirty="0">
                  <a:latin typeface="+mn-ea"/>
                </a:rPr>
                <a:t>…</a:t>
              </a:r>
              <a:endParaRPr lang="ja-JP" altLang="en-US" sz="1400" spc="50" dirty="0">
                <a:latin typeface="+mn-ea"/>
              </a:endParaRPr>
            </a:p>
          </p:txBody>
        </p:sp>
        <p:sp>
          <p:nvSpPr>
            <p:cNvPr id="5" name="矢印: 五方向 4">
              <a:extLst>
                <a:ext uri="{FF2B5EF4-FFF2-40B4-BE49-F238E27FC236}">
                  <a16:creationId xmlns:a16="http://schemas.microsoft.com/office/drawing/2014/main" id="{A24E5C13-BD0B-B137-B6C2-6913BA2F763B}"/>
                </a:ext>
              </a:extLst>
            </p:cNvPr>
            <p:cNvSpPr/>
            <p:nvPr/>
          </p:nvSpPr>
          <p:spPr>
            <a:xfrm>
              <a:off x="6377670" y="3976637"/>
              <a:ext cx="2379220" cy="241980"/>
            </a:xfrm>
            <a:prstGeom prst="homePlat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144000" tIns="36000" rIns="72000" bIns="36000" rtlCol="0" anchor="ctr">
              <a:spAutoFit/>
            </a:bodyPr>
            <a:lstStyle/>
            <a:p>
              <a:r>
                <a:rPr kumimoji="1" lang="ja-JP" altLang="en-US" sz="1100" dirty="0">
                  <a:latin typeface="+mj-ea"/>
                  <a:ea typeface="+mj-ea"/>
                </a:rPr>
                <a:t>クリック（次のスライドへ進む）</a:t>
              </a:r>
            </a:p>
          </p:txBody>
        </p:sp>
      </p:grpSp>
      <p:pic>
        <p:nvPicPr>
          <p:cNvPr id="194" name="図 193" descr="グラフィカル ユーザー インターフェイス, テキスト, アプリケーション&#10;&#10;自動的に生成された説明">
            <a:extLst>
              <a:ext uri="{FF2B5EF4-FFF2-40B4-BE49-F238E27FC236}">
                <a16:creationId xmlns:a16="http://schemas.microsoft.com/office/drawing/2014/main" id="{5AE49127-23CE-4C3E-4875-426C717DB9F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4000" y="1599750"/>
            <a:ext cx="3456000" cy="1944000"/>
          </a:xfrm>
          <a:prstGeom prst="rect">
            <a:avLst/>
          </a:prstGeom>
        </p:spPr>
      </p:pic>
      <p:sp>
        <p:nvSpPr>
          <p:cNvPr id="4" name="フッター プレースホルダー 3">
            <a:extLst>
              <a:ext uri="{FF2B5EF4-FFF2-40B4-BE49-F238E27FC236}">
                <a16:creationId xmlns:a16="http://schemas.microsoft.com/office/drawing/2014/main" id="{83108D09-4934-B16C-5B88-6EB662A6FC3F}"/>
              </a:ext>
            </a:extLst>
          </p:cNvPr>
          <p:cNvSpPr>
            <a:spLocks noGrp="1"/>
          </p:cNvSpPr>
          <p:nvPr>
            <p:ph type="ftr" sz="quarter" idx="10"/>
          </p:nvPr>
        </p:nvSpPr>
        <p:spPr/>
        <p:txBody>
          <a:bodyPr/>
          <a:lstStyle/>
          <a:p>
            <a:pPr algn="r"/>
            <a:r>
              <a:rPr lang="ja-JP" altLang="en-US"/>
              <a:t>講師用ガイドライン</a:t>
            </a:r>
            <a:endParaRPr lang="ja-JP" altLang="en-US" dirty="0"/>
          </a:p>
        </p:txBody>
      </p:sp>
    </p:spTree>
    <p:extLst>
      <p:ext uri="{BB962C8B-B14F-4D97-AF65-F5344CB8AC3E}">
        <p14:creationId xmlns:p14="http://schemas.microsoft.com/office/powerpoint/2010/main" val="147011447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61136-EED4-7EED-0694-86FCC7BFCC72}"/>
            </a:ext>
          </a:extLst>
        </p:cNvPr>
        <p:cNvGrpSpPr/>
        <p:nvPr/>
      </p:nvGrpSpPr>
      <p:grpSpPr>
        <a:xfrm>
          <a:off x="0" y="0"/>
          <a:ext cx="0" cy="0"/>
          <a:chOff x="0" y="0"/>
          <a:chExt cx="0" cy="0"/>
        </a:xfrm>
      </p:grpSpPr>
      <p:sp>
        <p:nvSpPr>
          <p:cNvPr id="11" name="スライド番号プレースホルダー 10">
            <a:extLst>
              <a:ext uri="{FF2B5EF4-FFF2-40B4-BE49-F238E27FC236}">
                <a16:creationId xmlns:a16="http://schemas.microsoft.com/office/drawing/2014/main" id="{CA3C2B3D-7B54-2E0C-EC44-C067AD93F867}"/>
              </a:ext>
            </a:extLst>
          </p:cNvPr>
          <p:cNvSpPr>
            <a:spLocks noGrp="1"/>
          </p:cNvSpPr>
          <p:nvPr>
            <p:ph type="sldNum" sz="quarter" idx="11"/>
          </p:nvPr>
        </p:nvSpPr>
        <p:spPr>
          <a:xfrm>
            <a:off x="8838765" y="4901189"/>
            <a:ext cx="193964" cy="169277"/>
          </a:xfrm>
        </p:spPr>
        <p:txBody>
          <a:bodyPr/>
          <a:lstStyle/>
          <a:p>
            <a:fld id="{75EEF097-E23E-44DF-B033-E758A731DE21}" type="slidenum">
              <a:rPr lang="ja-JP" altLang="en-US" smtClean="0"/>
              <a:pPr/>
              <a:t>74</a:t>
            </a:fld>
            <a:endParaRPr lang="ja-JP" altLang="en-US" dirty="0"/>
          </a:p>
        </p:txBody>
      </p:sp>
      <p:sp>
        <p:nvSpPr>
          <p:cNvPr id="12" name="フリーフォーム: 図形 11">
            <a:extLst>
              <a:ext uri="{FF2B5EF4-FFF2-40B4-BE49-F238E27FC236}">
                <a16:creationId xmlns:a16="http://schemas.microsoft.com/office/drawing/2014/main" id="{80C1225F-034F-3025-746D-12A4879E5148}"/>
              </a:ext>
            </a:extLst>
          </p:cNvPr>
          <p:cNvSpPr/>
          <p:nvPr/>
        </p:nvSpPr>
        <p:spPr>
          <a:xfrm>
            <a:off x="-1" y="0"/>
            <a:ext cx="861345" cy="870596"/>
          </a:xfrm>
          <a:custGeom>
            <a:avLst/>
            <a:gdLst>
              <a:gd name="connsiteX0" fmla="*/ 0 w 731331"/>
              <a:gd name="connsiteY0" fmla="*/ 0 h 739186"/>
              <a:gd name="connsiteX1" fmla="*/ 145600 w 731331"/>
              <a:gd name="connsiteY1" fmla="*/ 0 h 739186"/>
              <a:gd name="connsiteX2" fmla="*/ 336382 w 731331"/>
              <a:gd name="connsiteY2" fmla="*/ 0 h 739186"/>
              <a:gd name="connsiteX3" fmla="*/ 731331 w 731331"/>
              <a:gd name="connsiteY3" fmla="*/ 0 h 739186"/>
              <a:gd name="connsiteX4" fmla="*/ 0 w 731331"/>
              <a:gd name="connsiteY4" fmla="*/ 739186 h 739186"/>
              <a:gd name="connsiteX5" fmla="*/ 0 w 731331"/>
              <a:gd name="connsiteY5" fmla="*/ 336382 h 739186"/>
              <a:gd name="connsiteX6" fmla="*/ 0 w 731331"/>
              <a:gd name="connsiteY6" fmla="*/ 145599 h 7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331" h="739186">
                <a:moveTo>
                  <a:pt x="0" y="0"/>
                </a:moveTo>
                <a:lnTo>
                  <a:pt x="145600" y="0"/>
                </a:lnTo>
                <a:lnTo>
                  <a:pt x="336382" y="0"/>
                </a:lnTo>
                <a:lnTo>
                  <a:pt x="731331" y="0"/>
                </a:lnTo>
                <a:lnTo>
                  <a:pt x="0" y="739186"/>
                </a:lnTo>
                <a:lnTo>
                  <a:pt x="0" y="336382"/>
                </a:lnTo>
                <a:lnTo>
                  <a:pt x="0" y="145599"/>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324000" bIns="324000" rtlCol="0" anchor="ctr">
            <a:noAutofit/>
          </a:bodyPr>
          <a:lstStyle/>
          <a:p>
            <a:pPr algn="ctr"/>
            <a:r>
              <a:rPr kumimoji="1" lang="en-US" altLang="ja-JP" sz="2400" b="1" dirty="0"/>
              <a:t>65</a:t>
            </a:r>
            <a:endParaRPr kumimoji="1" lang="ja-JP" altLang="en-US" sz="2400" b="1" dirty="0"/>
          </a:p>
        </p:txBody>
      </p:sp>
      <p:grpSp>
        <p:nvGrpSpPr>
          <p:cNvPr id="2" name="グループ化 1">
            <a:extLst>
              <a:ext uri="{FF2B5EF4-FFF2-40B4-BE49-F238E27FC236}">
                <a16:creationId xmlns:a16="http://schemas.microsoft.com/office/drawing/2014/main" id="{A2AB31A9-2A6B-0C34-AAFE-FDB23452499C}"/>
              </a:ext>
            </a:extLst>
          </p:cNvPr>
          <p:cNvGrpSpPr/>
          <p:nvPr/>
        </p:nvGrpSpPr>
        <p:grpSpPr>
          <a:xfrm>
            <a:off x="4106587" y="509533"/>
            <a:ext cx="4650303" cy="4124435"/>
            <a:chOff x="4106587" y="94182"/>
            <a:chExt cx="4650303" cy="4124435"/>
          </a:xfrm>
        </p:grpSpPr>
        <p:sp>
          <p:nvSpPr>
            <p:cNvPr id="3" name="テキスト ボックス 2">
              <a:extLst>
                <a:ext uri="{FF2B5EF4-FFF2-40B4-BE49-F238E27FC236}">
                  <a16:creationId xmlns:a16="http://schemas.microsoft.com/office/drawing/2014/main" id="{93D152D6-47BE-385F-E482-AE5899173132}"/>
                </a:ext>
              </a:extLst>
            </p:cNvPr>
            <p:cNvSpPr txBox="1"/>
            <p:nvPr/>
          </p:nvSpPr>
          <p:spPr>
            <a:xfrm>
              <a:off x="4106587" y="94182"/>
              <a:ext cx="4650303" cy="3676840"/>
            </a:xfrm>
            <a:prstGeom prst="rect">
              <a:avLst/>
            </a:prstGeom>
            <a:noFill/>
          </p:spPr>
          <p:txBody>
            <a:bodyPr wrap="square" lIns="0" tIns="0" rIns="0" bIns="0" anchor="b">
              <a:spAutoFit/>
            </a:bodyPr>
            <a:lstStyle/>
            <a:p>
              <a:pPr>
                <a:lnSpc>
                  <a:spcPct val="130000"/>
                </a:lnSpc>
                <a:spcAft>
                  <a:spcPts val="1400"/>
                </a:spcAft>
              </a:pPr>
              <a:r>
                <a:rPr lang="ja-JP" altLang="en-US" sz="1400" spc="50" dirty="0">
                  <a:latin typeface="+mn-ea"/>
                </a:rPr>
                <a:t>このようなイラストが添えられていました。</a:t>
              </a:r>
            </a:p>
            <a:p>
              <a:pPr>
                <a:lnSpc>
                  <a:spcPct val="130000"/>
                </a:lnSpc>
                <a:spcAft>
                  <a:spcPts val="1400"/>
                </a:spcAft>
              </a:pPr>
              <a:r>
                <a:rPr lang="ja-JP" altLang="en-US" sz="1400" spc="50" dirty="0">
                  <a:latin typeface="+mn-ea"/>
                </a:rPr>
                <a:t>１枚の紙を挟んで、３人の人が議論しています。</a:t>
              </a:r>
            </a:p>
            <a:p>
              <a:pPr>
                <a:lnSpc>
                  <a:spcPct val="130000"/>
                </a:lnSpc>
                <a:spcAft>
                  <a:spcPts val="1400"/>
                </a:spcAft>
              </a:pPr>
              <a:r>
                <a:rPr lang="ja-JP" altLang="en-US" sz="1400" spc="50" dirty="0">
                  <a:latin typeface="+mn-ea"/>
                </a:rPr>
                <a:t>誰が正しくて、誰が間違っていると思いますか？</a:t>
              </a:r>
            </a:p>
            <a:p>
              <a:pPr>
                <a:lnSpc>
                  <a:spcPct val="130000"/>
                </a:lnSpc>
                <a:spcAft>
                  <a:spcPts val="1400"/>
                </a:spcAft>
              </a:pPr>
              <a:r>
                <a:rPr lang="ja-JP" altLang="en-US" sz="1400" spc="50" dirty="0">
                  <a:latin typeface="+mn-ea"/>
                </a:rPr>
                <a:t>相手の立ち位置、相手の気持ちを想像することの重要性が非常によく分かるイラストですよね。</a:t>
              </a:r>
            </a:p>
            <a:p>
              <a:pPr>
                <a:lnSpc>
                  <a:spcPct val="130000"/>
                </a:lnSpc>
                <a:spcAft>
                  <a:spcPts val="1400"/>
                </a:spcAft>
              </a:pPr>
              <a:r>
                <a:rPr lang="ja-JP" altLang="en-US" sz="1400" spc="50" dirty="0">
                  <a:latin typeface="+mn-ea"/>
                </a:rPr>
                <a:t>「正しいのは私だ！」</a:t>
              </a:r>
              <a:br>
                <a:rPr lang="ja-JP" altLang="en-US" sz="1400" spc="50" dirty="0">
                  <a:latin typeface="+mn-ea"/>
                </a:rPr>
              </a:br>
              <a:r>
                <a:rPr lang="ja-JP" altLang="en-US" sz="1400" spc="50" dirty="0">
                  <a:latin typeface="+mn-ea"/>
                </a:rPr>
                <a:t>「いや、それはニセ情報だろう！」</a:t>
              </a:r>
              <a:br>
                <a:rPr lang="ja-JP" altLang="en-US" sz="1400" spc="50" dirty="0">
                  <a:latin typeface="+mn-ea"/>
                </a:rPr>
              </a:br>
              <a:r>
                <a:rPr lang="ja-JP" altLang="en-US" sz="1400" spc="50" dirty="0">
                  <a:latin typeface="+mn-ea"/>
                </a:rPr>
                <a:t>といった議論が始まってしまったら、いったんこのイラストを思い出してみて下さい。</a:t>
              </a:r>
            </a:p>
            <a:p>
              <a:pPr>
                <a:lnSpc>
                  <a:spcPct val="130000"/>
                </a:lnSpc>
                <a:spcAft>
                  <a:spcPts val="1400"/>
                </a:spcAft>
              </a:pPr>
              <a:r>
                <a:rPr lang="ja-JP" altLang="en-US" sz="1400" spc="50" dirty="0">
                  <a:latin typeface="+mn-ea"/>
                </a:rPr>
                <a:t>それでは最後に</a:t>
              </a:r>
              <a:r>
                <a:rPr lang="en-US" altLang="ja-JP" sz="1400" spc="50" dirty="0">
                  <a:latin typeface="+mn-ea"/>
                </a:rPr>
                <a:t>…</a:t>
              </a:r>
              <a:endParaRPr lang="ja-JP" altLang="en-US" sz="1400" spc="50" dirty="0">
                <a:latin typeface="+mn-ea"/>
              </a:endParaRPr>
            </a:p>
          </p:txBody>
        </p:sp>
        <p:sp>
          <p:nvSpPr>
            <p:cNvPr id="5" name="矢印: 五方向 4">
              <a:extLst>
                <a:ext uri="{FF2B5EF4-FFF2-40B4-BE49-F238E27FC236}">
                  <a16:creationId xmlns:a16="http://schemas.microsoft.com/office/drawing/2014/main" id="{F9931690-C130-8F45-9411-840C4C3A1DA0}"/>
                </a:ext>
              </a:extLst>
            </p:cNvPr>
            <p:cNvSpPr/>
            <p:nvPr/>
          </p:nvSpPr>
          <p:spPr>
            <a:xfrm>
              <a:off x="6377670" y="3976637"/>
              <a:ext cx="2379220" cy="241980"/>
            </a:xfrm>
            <a:prstGeom prst="homePlat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144000" tIns="36000" rIns="72000" bIns="36000" rtlCol="0" anchor="ctr">
              <a:spAutoFit/>
            </a:bodyPr>
            <a:lstStyle/>
            <a:p>
              <a:r>
                <a:rPr kumimoji="1" lang="ja-JP" altLang="en-US" sz="1100" dirty="0">
                  <a:latin typeface="+mj-ea"/>
                  <a:ea typeface="+mj-ea"/>
                </a:rPr>
                <a:t>クリック（次のスライドへ進む）</a:t>
              </a:r>
            </a:p>
          </p:txBody>
        </p:sp>
      </p:grpSp>
      <p:pic>
        <p:nvPicPr>
          <p:cNvPr id="195" name="図 194" descr="テキスト&#10;&#10;自動的に生成された説明">
            <a:extLst>
              <a:ext uri="{FF2B5EF4-FFF2-40B4-BE49-F238E27FC236}">
                <a16:creationId xmlns:a16="http://schemas.microsoft.com/office/drawing/2014/main" id="{385CA447-2789-6E04-FC89-D1D278D2CA6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4000" y="1599750"/>
            <a:ext cx="3456000" cy="1944000"/>
          </a:xfrm>
          <a:prstGeom prst="rect">
            <a:avLst/>
          </a:prstGeom>
        </p:spPr>
      </p:pic>
      <p:sp>
        <p:nvSpPr>
          <p:cNvPr id="4" name="フッター プレースホルダー 3">
            <a:extLst>
              <a:ext uri="{FF2B5EF4-FFF2-40B4-BE49-F238E27FC236}">
                <a16:creationId xmlns:a16="http://schemas.microsoft.com/office/drawing/2014/main" id="{F765A930-835E-6A6F-E6D3-E0EC75BD2085}"/>
              </a:ext>
            </a:extLst>
          </p:cNvPr>
          <p:cNvSpPr>
            <a:spLocks noGrp="1"/>
          </p:cNvSpPr>
          <p:nvPr>
            <p:ph type="ftr" sz="quarter" idx="10"/>
          </p:nvPr>
        </p:nvSpPr>
        <p:spPr/>
        <p:txBody>
          <a:bodyPr/>
          <a:lstStyle/>
          <a:p>
            <a:pPr algn="r"/>
            <a:r>
              <a:rPr lang="ja-JP" altLang="en-US"/>
              <a:t>講師用ガイドライン</a:t>
            </a:r>
            <a:endParaRPr lang="ja-JP" altLang="en-US" dirty="0"/>
          </a:p>
        </p:txBody>
      </p:sp>
    </p:spTree>
    <p:extLst>
      <p:ext uri="{BB962C8B-B14F-4D97-AF65-F5344CB8AC3E}">
        <p14:creationId xmlns:p14="http://schemas.microsoft.com/office/powerpoint/2010/main" val="217788349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476142-13B9-8EF7-B5FC-3C498E5F3E35}"/>
            </a:ext>
          </a:extLst>
        </p:cNvPr>
        <p:cNvGrpSpPr/>
        <p:nvPr/>
      </p:nvGrpSpPr>
      <p:grpSpPr>
        <a:xfrm>
          <a:off x="0" y="0"/>
          <a:ext cx="0" cy="0"/>
          <a:chOff x="0" y="0"/>
          <a:chExt cx="0" cy="0"/>
        </a:xfrm>
      </p:grpSpPr>
      <p:sp>
        <p:nvSpPr>
          <p:cNvPr id="11" name="スライド番号プレースホルダー 10">
            <a:extLst>
              <a:ext uri="{FF2B5EF4-FFF2-40B4-BE49-F238E27FC236}">
                <a16:creationId xmlns:a16="http://schemas.microsoft.com/office/drawing/2014/main" id="{1928B7FC-F231-E074-8C55-68B3E242032D}"/>
              </a:ext>
            </a:extLst>
          </p:cNvPr>
          <p:cNvSpPr>
            <a:spLocks noGrp="1"/>
          </p:cNvSpPr>
          <p:nvPr>
            <p:ph type="sldNum" sz="quarter" idx="11"/>
          </p:nvPr>
        </p:nvSpPr>
        <p:spPr>
          <a:xfrm>
            <a:off x="8838765" y="4901189"/>
            <a:ext cx="193964" cy="169277"/>
          </a:xfrm>
        </p:spPr>
        <p:txBody>
          <a:bodyPr/>
          <a:lstStyle/>
          <a:p>
            <a:fld id="{75EEF097-E23E-44DF-B033-E758A731DE21}" type="slidenum">
              <a:rPr lang="ja-JP" altLang="en-US" smtClean="0"/>
              <a:pPr/>
              <a:t>75</a:t>
            </a:fld>
            <a:endParaRPr lang="ja-JP" altLang="en-US" dirty="0"/>
          </a:p>
        </p:txBody>
      </p:sp>
      <p:sp>
        <p:nvSpPr>
          <p:cNvPr id="12" name="フリーフォーム: 図形 11">
            <a:extLst>
              <a:ext uri="{FF2B5EF4-FFF2-40B4-BE49-F238E27FC236}">
                <a16:creationId xmlns:a16="http://schemas.microsoft.com/office/drawing/2014/main" id="{B90B80E3-413C-89C3-019E-36CFE6F37D10}"/>
              </a:ext>
            </a:extLst>
          </p:cNvPr>
          <p:cNvSpPr/>
          <p:nvPr/>
        </p:nvSpPr>
        <p:spPr>
          <a:xfrm>
            <a:off x="-1" y="0"/>
            <a:ext cx="861345" cy="870596"/>
          </a:xfrm>
          <a:custGeom>
            <a:avLst/>
            <a:gdLst>
              <a:gd name="connsiteX0" fmla="*/ 0 w 731331"/>
              <a:gd name="connsiteY0" fmla="*/ 0 h 739186"/>
              <a:gd name="connsiteX1" fmla="*/ 145600 w 731331"/>
              <a:gd name="connsiteY1" fmla="*/ 0 h 739186"/>
              <a:gd name="connsiteX2" fmla="*/ 336382 w 731331"/>
              <a:gd name="connsiteY2" fmla="*/ 0 h 739186"/>
              <a:gd name="connsiteX3" fmla="*/ 731331 w 731331"/>
              <a:gd name="connsiteY3" fmla="*/ 0 h 739186"/>
              <a:gd name="connsiteX4" fmla="*/ 0 w 731331"/>
              <a:gd name="connsiteY4" fmla="*/ 739186 h 739186"/>
              <a:gd name="connsiteX5" fmla="*/ 0 w 731331"/>
              <a:gd name="connsiteY5" fmla="*/ 336382 h 739186"/>
              <a:gd name="connsiteX6" fmla="*/ 0 w 731331"/>
              <a:gd name="connsiteY6" fmla="*/ 145599 h 7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331" h="739186">
                <a:moveTo>
                  <a:pt x="0" y="0"/>
                </a:moveTo>
                <a:lnTo>
                  <a:pt x="145600" y="0"/>
                </a:lnTo>
                <a:lnTo>
                  <a:pt x="336382" y="0"/>
                </a:lnTo>
                <a:lnTo>
                  <a:pt x="731331" y="0"/>
                </a:lnTo>
                <a:lnTo>
                  <a:pt x="0" y="739186"/>
                </a:lnTo>
                <a:lnTo>
                  <a:pt x="0" y="336382"/>
                </a:lnTo>
                <a:lnTo>
                  <a:pt x="0" y="145599"/>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324000" bIns="324000" rtlCol="0" anchor="ctr">
            <a:noAutofit/>
          </a:bodyPr>
          <a:lstStyle/>
          <a:p>
            <a:pPr algn="ctr"/>
            <a:r>
              <a:rPr kumimoji="1" lang="en-US" altLang="ja-JP" sz="2400" b="1" dirty="0"/>
              <a:t>66</a:t>
            </a:r>
            <a:endParaRPr kumimoji="1" lang="ja-JP" altLang="en-US" sz="2400" b="1" dirty="0"/>
          </a:p>
        </p:txBody>
      </p:sp>
      <p:grpSp>
        <p:nvGrpSpPr>
          <p:cNvPr id="2" name="グループ化 1">
            <a:extLst>
              <a:ext uri="{FF2B5EF4-FFF2-40B4-BE49-F238E27FC236}">
                <a16:creationId xmlns:a16="http://schemas.microsoft.com/office/drawing/2014/main" id="{F9B8CEFF-6571-DD1A-DE81-11E48F6D55B4}"/>
              </a:ext>
            </a:extLst>
          </p:cNvPr>
          <p:cNvGrpSpPr/>
          <p:nvPr/>
        </p:nvGrpSpPr>
        <p:grpSpPr>
          <a:xfrm>
            <a:off x="4106587" y="969146"/>
            <a:ext cx="4650303" cy="3205209"/>
            <a:chOff x="4106587" y="1013408"/>
            <a:chExt cx="4650303" cy="3205209"/>
          </a:xfrm>
        </p:grpSpPr>
        <p:sp>
          <p:nvSpPr>
            <p:cNvPr id="3" name="テキスト ボックス 2">
              <a:extLst>
                <a:ext uri="{FF2B5EF4-FFF2-40B4-BE49-F238E27FC236}">
                  <a16:creationId xmlns:a16="http://schemas.microsoft.com/office/drawing/2014/main" id="{F2E6A107-C8F2-3AD8-5A1E-F03C25A1B77F}"/>
                </a:ext>
              </a:extLst>
            </p:cNvPr>
            <p:cNvSpPr txBox="1"/>
            <p:nvPr/>
          </p:nvSpPr>
          <p:spPr>
            <a:xfrm>
              <a:off x="4106587" y="1013408"/>
              <a:ext cx="4650303" cy="2757614"/>
            </a:xfrm>
            <a:prstGeom prst="rect">
              <a:avLst/>
            </a:prstGeom>
            <a:noFill/>
          </p:spPr>
          <p:txBody>
            <a:bodyPr wrap="square" lIns="0" tIns="0" rIns="0" bIns="0" anchor="b">
              <a:spAutoFit/>
            </a:bodyPr>
            <a:lstStyle/>
            <a:p>
              <a:pPr>
                <a:lnSpc>
                  <a:spcPct val="130000"/>
                </a:lnSpc>
                <a:spcAft>
                  <a:spcPts val="1400"/>
                </a:spcAft>
              </a:pPr>
              <a:r>
                <a:rPr lang="ja-JP" altLang="en-US" sz="1400" spc="50" dirty="0">
                  <a:latin typeface="+mn-ea"/>
                </a:rPr>
                <a:t>講演を始める時、</a:t>
              </a:r>
              <a:br>
                <a:rPr lang="ja-JP" altLang="en-US" sz="1400" spc="50" dirty="0">
                  <a:latin typeface="+mn-ea"/>
                </a:rPr>
              </a:br>
              <a:r>
                <a:rPr lang="ja-JP" altLang="en-US" sz="1400" spc="50" dirty="0">
                  <a:latin typeface="+mn-ea"/>
                </a:rPr>
                <a:t>「今日は真ん中の空欄にどんな言葉が入るか、ぜひそれを考えながら聞いて下さい」</a:t>
              </a:r>
              <a:br>
                <a:rPr lang="ja-JP" altLang="en-US" sz="1400" spc="50" dirty="0">
                  <a:latin typeface="+mn-ea"/>
                </a:rPr>
              </a:br>
              <a:r>
                <a:rPr lang="ja-JP" altLang="en-US" sz="1400" spc="50" dirty="0">
                  <a:latin typeface="+mn-ea"/>
                </a:rPr>
                <a:t>とお伝えしましたよね。</a:t>
              </a:r>
            </a:p>
            <a:p>
              <a:pPr>
                <a:lnSpc>
                  <a:spcPct val="130000"/>
                </a:lnSpc>
                <a:spcAft>
                  <a:spcPts val="1400"/>
                </a:spcAft>
              </a:pPr>
              <a:r>
                <a:rPr lang="ja-JP" altLang="en-US" sz="1400" spc="50" dirty="0">
                  <a:latin typeface="+mn-ea"/>
                </a:rPr>
                <a:t>ここにはいったいどんな言葉が入るのか、皆さん頭の中で、自分なりの答えを思い浮かべて下さい。</a:t>
              </a:r>
            </a:p>
            <a:p>
              <a:pPr>
                <a:lnSpc>
                  <a:spcPct val="130000"/>
                </a:lnSpc>
                <a:spcAft>
                  <a:spcPts val="1400"/>
                </a:spcAft>
              </a:pPr>
              <a:r>
                <a:rPr lang="ja-JP" altLang="en-US" sz="1400" spc="50" dirty="0">
                  <a:latin typeface="+mn-ea"/>
                </a:rPr>
                <a:t>よろしいですか？</a:t>
              </a:r>
            </a:p>
            <a:p>
              <a:pPr>
                <a:lnSpc>
                  <a:spcPct val="130000"/>
                </a:lnSpc>
                <a:spcAft>
                  <a:spcPts val="1400"/>
                </a:spcAft>
              </a:pPr>
              <a:r>
                <a:rPr lang="ja-JP" altLang="en-US" sz="1400" spc="50" dirty="0">
                  <a:latin typeface="+mn-ea"/>
                </a:rPr>
                <a:t>それでは！</a:t>
              </a:r>
              <a:r>
                <a:rPr lang="en-US" altLang="ja-JP" sz="1400" spc="50" dirty="0">
                  <a:latin typeface="+mn-ea"/>
                </a:rPr>
                <a:t>…</a:t>
              </a:r>
              <a:endParaRPr lang="ja-JP" altLang="en-US" sz="1400" spc="50" dirty="0">
                <a:latin typeface="+mn-ea"/>
              </a:endParaRPr>
            </a:p>
          </p:txBody>
        </p:sp>
        <p:sp>
          <p:nvSpPr>
            <p:cNvPr id="5" name="矢印: 五方向 4">
              <a:extLst>
                <a:ext uri="{FF2B5EF4-FFF2-40B4-BE49-F238E27FC236}">
                  <a16:creationId xmlns:a16="http://schemas.microsoft.com/office/drawing/2014/main" id="{CB6E9A95-ABB3-D58A-E4BE-9DD65487ABE6}"/>
                </a:ext>
              </a:extLst>
            </p:cNvPr>
            <p:cNvSpPr/>
            <p:nvPr/>
          </p:nvSpPr>
          <p:spPr>
            <a:xfrm>
              <a:off x="6377670" y="3976637"/>
              <a:ext cx="2379220" cy="241980"/>
            </a:xfrm>
            <a:prstGeom prst="homePlat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144000" tIns="36000" rIns="72000" bIns="36000" rtlCol="0" anchor="ctr">
              <a:spAutoFit/>
            </a:bodyPr>
            <a:lstStyle/>
            <a:p>
              <a:r>
                <a:rPr kumimoji="1" lang="ja-JP" altLang="en-US" sz="1100" dirty="0">
                  <a:latin typeface="+mj-ea"/>
                  <a:ea typeface="+mj-ea"/>
                </a:rPr>
                <a:t>クリック（次のスライドへ進む）</a:t>
              </a:r>
            </a:p>
          </p:txBody>
        </p:sp>
      </p:grpSp>
      <p:pic>
        <p:nvPicPr>
          <p:cNvPr id="196" name="図 195"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46118D89-E2D5-CEE9-8CF2-62D9BB37D2F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4000" y="1599750"/>
            <a:ext cx="3456000" cy="1944000"/>
          </a:xfrm>
          <a:prstGeom prst="rect">
            <a:avLst/>
          </a:prstGeom>
        </p:spPr>
      </p:pic>
      <p:sp>
        <p:nvSpPr>
          <p:cNvPr id="4" name="フッター プレースホルダー 3">
            <a:extLst>
              <a:ext uri="{FF2B5EF4-FFF2-40B4-BE49-F238E27FC236}">
                <a16:creationId xmlns:a16="http://schemas.microsoft.com/office/drawing/2014/main" id="{B7EC9C2E-8AA6-498F-297A-FF0C6CBB5BD3}"/>
              </a:ext>
            </a:extLst>
          </p:cNvPr>
          <p:cNvSpPr>
            <a:spLocks noGrp="1"/>
          </p:cNvSpPr>
          <p:nvPr>
            <p:ph type="ftr" sz="quarter" idx="10"/>
          </p:nvPr>
        </p:nvSpPr>
        <p:spPr/>
        <p:txBody>
          <a:bodyPr/>
          <a:lstStyle/>
          <a:p>
            <a:pPr algn="r"/>
            <a:r>
              <a:rPr lang="ja-JP" altLang="en-US"/>
              <a:t>講師用ガイドライン</a:t>
            </a:r>
            <a:endParaRPr lang="ja-JP" altLang="en-US" dirty="0"/>
          </a:p>
        </p:txBody>
      </p:sp>
    </p:spTree>
    <p:extLst>
      <p:ext uri="{BB962C8B-B14F-4D97-AF65-F5344CB8AC3E}">
        <p14:creationId xmlns:p14="http://schemas.microsoft.com/office/powerpoint/2010/main" val="264379649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26A0E6-F9F9-9138-9E5D-0F467C45B3EA}"/>
            </a:ext>
          </a:extLst>
        </p:cNvPr>
        <p:cNvGrpSpPr/>
        <p:nvPr/>
      </p:nvGrpSpPr>
      <p:grpSpPr>
        <a:xfrm>
          <a:off x="0" y="0"/>
          <a:ext cx="0" cy="0"/>
          <a:chOff x="0" y="0"/>
          <a:chExt cx="0" cy="0"/>
        </a:xfrm>
      </p:grpSpPr>
      <p:sp>
        <p:nvSpPr>
          <p:cNvPr id="11" name="スライド番号プレースホルダー 10">
            <a:extLst>
              <a:ext uri="{FF2B5EF4-FFF2-40B4-BE49-F238E27FC236}">
                <a16:creationId xmlns:a16="http://schemas.microsoft.com/office/drawing/2014/main" id="{B7FC80B9-0AC5-6BFE-257A-616B2CB8F8CC}"/>
              </a:ext>
            </a:extLst>
          </p:cNvPr>
          <p:cNvSpPr>
            <a:spLocks noGrp="1"/>
          </p:cNvSpPr>
          <p:nvPr>
            <p:ph type="sldNum" sz="quarter" idx="11"/>
          </p:nvPr>
        </p:nvSpPr>
        <p:spPr>
          <a:xfrm>
            <a:off x="8838765" y="4901189"/>
            <a:ext cx="193964" cy="169277"/>
          </a:xfrm>
        </p:spPr>
        <p:txBody>
          <a:bodyPr/>
          <a:lstStyle/>
          <a:p>
            <a:fld id="{75EEF097-E23E-44DF-B033-E758A731DE21}" type="slidenum">
              <a:rPr lang="ja-JP" altLang="en-US" smtClean="0"/>
              <a:pPr/>
              <a:t>76</a:t>
            </a:fld>
            <a:endParaRPr lang="ja-JP" altLang="en-US" dirty="0"/>
          </a:p>
        </p:txBody>
      </p:sp>
      <p:sp>
        <p:nvSpPr>
          <p:cNvPr id="12" name="フリーフォーム: 図形 11">
            <a:extLst>
              <a:ext uri="{FF2B5EF4-FFF2-40B4-BE49-F238E27FC236}">
                <a16:creationId xmlns:a16="http://schemas.microsoft.com/office/drawing/2014/main" id="{5AFD7A78-F9C7-C17E-E9EF-F293F647F817}"/>
              </a:ext>
            </a:extLst>
          </p:cNvPr>
          <p:cNvSpPr/>
          <p:nvPr/>
        </p:nvSpPr>
        <p:spPr>
          <a:xfrm>
            <a:off x="-1" y="0"/>
            <a:ext cx="861345" cy="870596"/>
          </a:xfrm>
          <a:custGeom>
            <a:avLst/>
            <a:gdLst>
              <a:gd name="connsiteX0" fmla="*/ 0 w 731331"/>
              <a:gd name="connsiteY0" fmla="*/ 0 h 739186"/>
              <a:gd name="connsiteX1" fmla="*/ 145600 w 731331"/>
              <a:gd name="connsiteY1" fmla="*/ 0 h 739186"/>
              <a:gd name="connsiteX2" fmla="*/ 336382 w 731331"/>
              <a:gd name="connsiteY2" fmla="*/ 0 h 739186"/>
              <a:gd name="connsiteX3" fmla="*/ 731331 w 731331"/>
              <a:gd name="connsiteY3" fmla="*/ 0 h 739186"/>
              <a:gd name="connsiteX4" fmla="*/ 0 w 731331"/>
              <a:gd name="connsiteY4" fmla="*/ 739186 h 739186"/>
              <a:gd name="connsiteX5" fmla="*/ 0 w 731331"/>
              <a:gd name="connsiteY5" fmla="*/ 336382 h 739186"/>
              <a:gd name="connsiteX6" fmla="*/ 0 w 731331"/>
              <a:gd name="connsiteY6" fmla="*/ 145599 h 7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331" h="739186">
                <a:moveTo>
                  <a:pt x="0" y="0"/>
                </a:moveTo>
                <a:lnTo>
                  <a:pt x="145600" y="0"/>
                </a:lnTo>
                <a:lnTo>
                  <a:pt x="336382" y="0"/>
                </a:lnTo>
                <a:lnTo>
                  <a:pt x="731331" y="0"/>
                </a:lnTo>
                <a:lnTo>
                  <a:pt x="0" y="739186"/>
                </a:lnTo>
                <a:lnTo>
                  <a:pt x="0" y="336382"/>
                </a:lnTo>
                <a:lnTo>
                  <a:pt x="0" y="145599"/>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324000" bIns="324000" rtlCol="0" anchor="ctr">
            <a:noAutofit/>
          </a:bodyPr>
          <a:lstStyle/>
          <a:p>
            <a:pPr algn="ctr"/>
            <a:r>
              <a:rPr kumimoji="1" lang="en-US" altLang="ja-JP" sz="2400" b="1" dirty="0"/>
              <a:t>67</a:t>
            </a:r>
            <a:endParaRPr kumimoji="1" lang="ja-JP" altLang="en-US" sz="2400" b="1" dirty="0"/>
          </a:p>
        </p:txBody>
      </p:sp>
      <p:grpSp>
        <p:nvGrpSpPr>
          <p:cNvPr id="2" name="グループ化 1">
            <a:extLst>
              <a:ext uri="{FF2B5EF4-FFF2-40B4-BE49-F238E27FC236}">
                <a16:creationId xmlns:a16="http://schemas.microsoft.com/office/drawing/2014/main" id="{22503ECC-2ADD-29A0-A028-71D50C2C3276}"/>
              </a:ext>
            </a:extLst>
          </p:cNvPr>
          <p:cNvGrpSpPr/>
          <p:nvPr/>
        </p:nvGrpSpPr>
        <p:grpSpPr>
          <a:xfrm>
            <a:off x="4106587" y="459262"/>
            <a:ext cx="4650303" cy="4224976"/>
            <a:chOff x="4106587" y="-6359"/>
            <a:chExt cx="4650303" cy="4224976"/>
          </a:xfrm>
        </p:grpSpPr>
        <p:sp>
          <p:nvSpPr>
            <p:cNvPr id="3" name="テキスト ボックス 2">
              <a:extLst>
                <a:ext uri="{FF2B5EF4-FFF2-40B4-BE49-F238E27FC236}">
                  <a16:creationId xmlns:a16="http://schemas.microsoft.com/office/drawing/2014/main" id="{F074D053-A582-D48F-10FB-AF72A939EC0F}"/>
                </a:ext>
              </a:extLst>
            </p:cNvPr>
            <p:cNvSpPr txBox="1"/>
            <p:nvPr/>
          </p:nvSpPr>
          <p:spPr>
            <a:xfrm>
              <a:off x="4106587" y="-6359"/>
              <a:ext cx="4650303" cy="3777381"/>
            </a:xfrm>
            <a:prstGeom prst="rect">
              <a:avLst/>
            </a:prstGeom>
            <a:noFill/>
          </p:spPr>
          <p:txBody>
            <a:bodyPr wrap="square" lIns="0" tIns="0" rIns="0" bIns="0" anchor="b">
              <a:spAutoFit/>
            </a:bodyPr>
            <a:lstStyle/>
            <a:p>
              <a:pPr>
                <a:lnSpc>
                  <a:spcPct val="130000"/>
                </a:lnSpc>
                <a:spcAft>
                  <a:spcPts val="1400"/>
                </a:spcAft>
              </a:pPr>
              <a:r>
                <a:rPr lang="ja-JP" altLang="en-US" sz="1400" spc="50" dirty="0">
                  <a:latin typeface="+mj-ea"/>
                  <a:ea typeface="+mj-ea"/>
                </a:rPr>
                <a:t> 「だまされやすいのは</a:t>
              </a:r>
              <a:r>
                <a:rPr lang="ja-JP" altLang="en-US" sz="1400" spc="50" dirty="0">
                  <a:solidFill>
                    <a:schemeClr val="accent5">
                      <a:lumMod val="75000"/>
                    </a:schemeClr>
                  </a:solidFill>
                  <a:latin typeface="+mj-ea"/>
                  <a:ea typeface="+mj-ea"/>
                </a:rPr>
                <a:t>「自分はだまされない」という自信</a:t>
              </a:r>
              <a:r>
                <a:rPr lang="ja-JP" altLang="en-US" sz="1400" spc="50" dirty="0">
                  <a:latin typeface="+mj-ea"/>
                  <a:ea typeface="+mj-ea"/>
                </a:rPr>
                <a:t>を持っている人」</a:t>
              </a:r>
            </a:p>
            <a:p>
              <a:pPr>
                <a:lnSpc>
                  <a:spcPct val="130000"/>
                </a:lnSpc>
                <a:spcAft>
                  <a:spcPts val="1400"/>
                </a:spcAft>
              </a:pPr>
              <a:r>
                <a:rPr lang="ja-JP" altLang="en-US" sz="1400" spc="50" dirty="0">
                  <a:latin typeface="+mn-ea"/>
                </a:rPr>
                <a:t>実は、研究では、自分はだまされないと自信を持っている人ほど、ニセ・誤情報を信じやすく拡散しやすいことが分かっています。</a:t>
              </a:r>
            </a:p>
            <a:p>
              <a:pPr>
                <a:lnSpc>
                  <a:spcPct val="130000"/>
                </a:lnSpc>
                <a:spcAft>
                  <a:spcPts val="1400"/>
                </a:spcAft>
              </a:pPr>
              <a:r>
                <a:rPr lang="ja-JP" altLang="en-US" sz="1400" spc="50" dirty="0">
                  <a:latin typeface="+mn-ea"/>
                </a:rPr>
                <a:t>「自分もだまされるかも」と思って、謙虚な気持ちで情報空間に接することが大切です。</a:t>
              </a:r>
            </a:p>
            <a:p>
              <a:pPr>
                <a:lnSpc>
                  <a:spcPct val="130000"/>
                </a:lnSpc>
                <a:spcAft>
                  <a:spcPts val="1400"/>
                </a:spcAft>
              </a:pPr>
              <a:r>
                <a:rPr lang="ja-JP" altLang="en-US" sz="1400" spc="50" dirty="0">
                  <a:latin typeface="+mn-ea"/>
                </a:rPr>
                <a:t>今日の講座を聞いて、「自分はもう大丈夫」と思うのではなく、「自分もだまされるかもしれない」と考えて、情報検証を丁寧にしていってください。</a:t>
              </a:r>
            </a:p>
            <a:p>
              <a:pPr>
                <a:lnSpc>
                  <a:spcPct val="130000"/>
                </a:lnSpc>
                <a:spcAft>
                  <a:spcPts val="1400"/>
                </a:spcAft>
              </a:pPr>
              <a:r>
                <a:rPr lang="ja-JP" altLang="en-US" sz="1400" spc="50" dirty="0">
                  <a:latin typeface="+mn-ea"/>
                </a:rPr>
                <a:t>ご清聴ありがとうございました。 </a:t>
              </a:r>
            </a:p>
          </p:txBody>
        </p:sp>
        <p:sp>
          <p:nvSpPr>
            <p:cNvPr id="5" name="矢印: 五方向 4">
              <a:extLst>
                <a:ext uri="{FF2B5EF4-FFF2-40B4-BE49-F238E27FC236}">
                  <a16:creationId xmlns:a16="http://schemas.microsoft.com/office/drawing/2014/main" id="{CB76654F-F609-BE6A-AEFE-961342262145}"/>
                </a:ext>
              </a:extLst>
            </p:cNvPr>
            <p:cNvSpPr/>
            <p:nvPr/>
          </p:nvSpPr>
          <p:spPr>
            <a:xfrm>
              <a:off x="6377670" y="3976637"/>
              <a:ext cx="2379220" cy="241980"/>
            </a:xfrm>
            <a:prstGeom prst="homePlat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144000" tIns="36000" rIns="72000" bIns="36000" rtlCol="0" anchor="ctr">
              <a:spAutoFit/>
            </a:bodyPr>
            <a:lstStyle/>
            <a:p>
              <a:r>
                <a:rPr kumimoji="1" lang="ja-JP" altLang="en-US" sz="1100" dirty="0">
                  <a:latin typeface="+mj-ea"/>
                  <a:ea typeface="+mj-ea"/>
                </a:rPr>
                <a:t>クリック（次のスライドへ進む）</a:t>
              </a:r>
            </a:p>
          </p:txBody>
        </p:sp>
      </p:grpSp>
      <p:pic>
        <p:nvPicPr>
          <p:cNvPr id="197" name="図 196" descr="文字の書かれた紙&#10;&#10;中程度の精度で自動的に生成された説明">
            <a:extLst>
              <a:ext uri="{FF2B5EF4-FFF2-40B4-BE49-F238E27FC236}">
                <a16:creationId xmlns:a16="http://schemas.microsoft.com/office/drawing/2014/main" id="{3C3159A3-EF37-AF76-67A8-AB28D4DDD53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4000" y="1599750"/>
            <a:ext cx="3456000" cy="1944000"/>
          </a:xfrm>
          <a:prstGeom prst="rect">
            <a:avLst/>
          </a:prstGeom>
        </p:spPr>
      </p:pic>
      <p:sp>
        <p:nvSpPr>
          <p:cNvPr id="4" name="フッター プレースホルダー 3">
            <a:extLst>
              <a:ext uri="{FF2B5EF4-FFF2-40B4-BE49-F238E27FC236}">
                <a16:creationId xmlns:a16="http://schemas.microsoft.com/office/drawing/2014/main" id="{F1064096-9860-87F1-6242-D00FC323FCB1}"/>
              </a:ext>
            </a:extLst>
          </p:cNvPr>
          <p:cNvSpPr>
            <a:spLocks noGrp="1"/>
          </p:cNvSpPr>
          <p:nvPr>
            <p:ph type="ftr" sz="quarter" idx="10"/>
          </p:nvPr>
        </p:nvSpPr>
        <p:spPr/>
        <p:txBody>
          <a:bodyPr/>
          <a:lstStyle/>
          <a:p>
            <a:pPr algn="r"/>
            <a:r>
              <a:rPr lang="ja-JP" altLang="en-US"/>
              <a:t>講師用ガイドライン</a:t>
            </a:r>
            <a:endParaRPr lang="ja-JP" altLang="en-US" dirty="0"/>
          </a:p>
        </p:txBody>
      </p:sp>
    </p:spTree>
    <p:extLst>
      <p:ext uri="{BB962C8B-B14F-4D97-AF65-F5344CB8AC3E}">
        <p14:creationId xmlns:p14="http://schemas.microsoft.com/office/powerpoint/2010/main" val="217685237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3601BB-1A0C-FF2C-4A33-054A8A11AF66}"/>
            </a:ext>
          </a:extLst>
        </p:cNvPr>
        <p:cNvGrpSpPr/>
        <p:nvPr/>
      </p:nvGrpSpPr>
      <p:grpSpPr>
        <a:xfrm>
          <a:off x="0" y="0"/>
          <a:ext cx="0" cy="0"/>
          <a:chOff x="0" y="0"/>
          <a:chExt cx="0" cy="0"/>
        </a:xfrm>
      </p:grpSpPr>
      <p:sp>
        <p:nvSpPr>
          <p:cNvPr id="11" name="スライド番号プレースホルダー 10">
            <a:extLst>
              <a:ext uri="{FF2B5EF4-FFF2-40B4-BE49-F238E27FC236}">
                <a16:creationId xmlns:a16="http://schemas.microsoft.com/office/drawing/2014/main" id="{2A9FF43F-C870-969A-9B93-8DF0CE09F1ED}"/>
              </a:ext>
            </a:extLst>
          </p:cNvPr>
          <p:cNvSpPr>
            <a:spLocks noGrp="1"/>
          </p:cNvSpPr>
          <p:nvPr>
            <p:ph type="sldNum" sz="quarter" idx="11"/>
          </p:nvPr>
        </p:nvSpPr>
        <p:spPr>
          <a:xfrm>
            <a:off x="8838765" y="4901189"/>
            <a:ext cx="193964" cy="169277"/>
          </a:xfrm>
        </p:spPr>
        <p:txBody>
          <a:bodyPr/>
          <a:lstStyle/>
          <a:p>
            <a:fld id="{75EEF097-E23E-44DF-B033-E758A731DE21}" type="slidenum">
              <a:rPr lang="ja-JP" altLang="en-US" smtClean="0"/>
              <a:pPr/>
              <a:t>77</a:t>
            </a:fld>
            <a:endParaRPr lang="ja-JP" altLang="en-US" dirty="0"/>
          </a:p>
        </p:txBody>
      </p:sp>
      <p:sp>
        <p:nvSpPr>
          <p:cNvPr id="12" name="フリーフォーム: 図形 11">
            <a:extLst>
              <a:ext uri="{FF2B5EF4-FFF2-40B4-BE49-F238E27FC236}">
                <a16:creationId xmlns:a16="http://schemas.microsoft.com/office/drawing/2014/main" id="{88F0727F-4C54-F500-A1C6-EE9DD7324696}"/>
              </a:ext>
            </a:extLst>
          </p:cNvPr>
          <p:cNvSpPr/>
          <p:nvPr/>
        </p:nvSpPr>
        <p:spPr>
          <a:xfrm>
            <a:off x="-1" y="0"/>
            <a:ext cx="861345" cy="870596"/>
          </a:xfrm>
          <a:custGeom>
            <a:avLst/>
            <a:gdLst>
              <a:gd name="connsiteX0" fmla="*/ 0 w 731331"/>
              <a:gd name="connsiteY0" fmla="*/ 0 h 739186"/>
              <a:gd name="connsiteX1" fmla="*/ 145600 w 731331"/>
              <a:gd name="connsiteY1" fmla="*/ 0 h 739186"/>
              <a:gd name="connsiteX2" fmla="*/ 336382 w 731331"/>
              <a:gd name="connsiteY2" fmla="*/ 0 h 739186"/>
              <a:gd name="connsiteX3" fmla="*/ 731331 w 731331"/>
              <a:gd name="connsiteY3" fmla="*/ 0 h 739186"/>
              <a:gd name="connsiteX4" fmla="*/ 0 w 731331"/>
              <a:gd name="connsiteY4" fmla="*/ 739186 h 739186"/>
              <a:gd name="connsiteX5" fmla="*/ 0 w 731331"/>
              <a:gd name="connsiteY5" fmla="*/ 336382 h 739186"/>
              <a:gd name="connsiteX6" fmla="*/ 0 w 731331"/>
              <a:gd name="connsiteY6" fmla="*/ 145599 h 7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331" h="739186">
                <a:moveTo>
                  <a:pt x="0" y="0"/>
                </a:moveTo>
                <a:lnTo>
                  <a:pt x="145600" y="0"/>
                </a:lnTo>
                <a:lnTo>
                  <a:pt x="336382" y="0"/>
                </a:lnTo>
                <a:lnTo>
                  <a:pt x="731331" y="0"/>
                </a:lnTo>
                <a:lnTo>
                  <a:pt x="0" y="739186"/>
                </a:lnTo>
                <a:lnTo>
                  <a:pt x="0" y="336382"/>
                </a:lnTo>
                <a:lnTo>
                  <a:pt x="0" y="145599"/>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324000" bIns="324000" rtlCol="0" anchor="ctr">
            <a:noAutofit/>
          </a:bodyPr>
          <a:lstStyle/>
          <a:p>
            <a:pPr algn="ctr"/>
            <a:r>
              <a:rPr kumimoji="1" lang="en-US" altLang="ja-JP" sz="2400" b="1" dirty="0"/>
              <a:t>68</a:t>
            </a:r>
            <a:endParaRPr kumimoji="1" lang="ja-JP" altLang="en-US" sz="2400" b="1" dirty="0"/>
          </a:p>
        </p:txBody>
      </p:sp>
      <p:grpSp>
        <p:nvGrpSpPr>
          <p:cNvPr id="2" name="グループ化 1">
            <a:extLst>
              <a:ext uri="{FF2B5EF4-FFF2-40B4-BE49-F238E27FC236}">
                <a16:creationId xmlns:a16="http://schemas.microsoft.com/office/drawing/2014/main" id="{36F903E8-F569-0AB1-70CC-D1FB2A1B3487}"/>
              </a:ext>
            </a:extLst>
          </p:cNvPr>
          <p:cNvGrpSpPr/>
          <p:nvPr/>
        </p:nvGrpSpPr>
        <p:grpSpPr>
          <a:xfrm>
            <a:off x="4106587" y="2218718"/>
            <a:ext cx="4650303" cy="706064"/>
            <a:chOff x="4106587" y="3512553"/>
            <a:chExt cx="4650303" cy="706064"/>
          </a:xfrm>
        </p:grpSpPr>
        <p:sp>
          <p:nvSpPr>
            <p:cNvPr id="3" name="テキスト ボックス 2">
              <a:extLst>
                <a:ext uri="{FF2B5EF4-FFF2-40B4-BE49-F238E27FC236}">
                  <a16:creationId xmlns:a16="http://schemas.microsoft.com/office/drawing/2014/main" id="{0B63DF78-6A04-A97F-D144-8824B1331F4E}"/>
                </a:ext>
              </a:extLst>
            </p:cNvPr>
            <p:cNvSpPr txBox="1"/>
            <p:nvPr/>
          </p:nvSpPr>
          <p:spPr>
            <a:xfrm>
              <a:off x="4106587" y="3512553"/>
              <a:ext cx="4650303" cy="258469"/>
            </a:xfrm>
            <a:prstGeom prst="rect">
              <a:avLst/>
            </a:prstGeom>
            <a:noFill/>
          </p:spPr>
          <p:txBody>
            <a:bodyPr wrap="square" lIns="0" tIns="0" rIns="0" bIns="0" anchor="b">
              <a:spAutoFit/>
            </a:bodyPr>
            <a:lstStyle/>
            <a:p>
              <a:pPr algn="just">
                <a:lnSpc>
                  <a:spcPct val="130000"/>
                </a:lnSpc>
                <a:spcAft>
                  <a:spcPts val="1400"/>
                </a:spcAft>
              </a:pPr>
              <a:r>
                <a:rPr lang="en-US" altLang="ja-JP" sz="1400" spc="50" dirty="0">
                  <a:latin typeface="+mn-ea"/>
                </a:rPr>
                <a:t>※</a:t>
              </a:r>
              <a:r>
                <a:rPr lang="ja-JP" altLang="en-US" sz="1400" spc="50" dirty="0">
                  <a:latin typeface="+mn-ea"/>
                </a:rPr>
                <a:t>スライド内データの引用元一覧です。</a:t>
              </a:r>
            </a:p>
          </p:txBody>
        </p:sp>
        <p:sp>
          <p:nvSpPr>
            <p:cNvPr id="5" name="矢印: 五方向 4">
              <a:extLst>
                <a:ext uri="{FF2B5EF4-FFF2-40B4-BE49-F238E27FC236}">
                  <a16:creationId xmlns:a16="http://schemas.microsoft.com/office/drawing/2014/main" id="{8303D8D5-B038-12D8-909C-210238D7C531}"/>
                </a:ext>
              </a:extLst>
            </p:cNvPr>
            <p:cNvSpPr/>
            <p:nvPr/>
          </p:nvSpPr>
          <p:spPr>
            <a:xfrm>
              <a:off x="6377670" y="3976637"/>
              <a:ext cx="2379220" cy="241980"/>
            </a:xfrm>
            <a:prstGeom prst="homePlat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144000" tIns="36000" rIns="72000" bIns="36000" rtlCol="0" anchor="ctr">
              <a:spAutoFit/>
            </a:bodyPr>
            <a:lstStyle/>
            <a:p>
              <a:r>
                <a:rPr kumimoji="1" lang="ja-JP" altLang="en-US" sz="1100" dirty="0">
                  <a:latin typeface="+mj-ea"/>
                  <a:ea typeface="+mj-ea"/>
                </a:rPr>
                <a:t>クリック（次のスライドへ進む）</a:t>
              </a:r>
            </a:p>
          </p:txBody>
        </p:sp>
      </p:grpSp>
      <p:pic>
        <p:nvPicPr>
          <p:cNvPr id="8" name="図 7" descr="グラフィカル ユーザー インターフェイス, テキスト, アプリケーション&#10;&#10;自動的に生成された説明">
            <a:extLst>
              <a:ext uri="{FF2B5EF4-FFF2-40B4-BE49-F238E27FC236}">
                <a16:creationId xmlns:a16="http://schemas.microsoft.com/office/drawing/2014/main" id="{EE44E33C-881A-7FF6-98CB-27ED9641367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3996" y="1599750"/>
            <a:ext cx="3456003" cy="1944001"/>
          </a:xfrm>
          <a:prstGeom prst="rect">
            <a:avLst/>
          </a:prstGeom>
          <a:ln>
            <a:solidFill>
              <a:schemeClr val="bg1"/>
            </a:solidFill>
          </a:ln>
        </p:spPr>
      </p:pic>
      <p:sp>
        <p:nvSpPr>
          <p:cNvPr id="4" name="フッター プレースホルダー 3">
            <a:extLst>
              <a:ext uri="{FF2B5EF4-FFF2-40B4-BE49-F238E27FC236}">
                <a16:creationId xmlns:a16="http://schemas.microsoft.com/office/drawing/2014/main" id="{09B7B072-755A-3DB4-6815-DFED5CBF2367}"/>
              </a:ext>
            </a:extLst>
          </p:cNvPr>
          <p:cNvSpPr>
            <a:spLocks noGrp="1"/>
          </p:cNvSpPr>
          <p:nvPr>
            <p:ph type="ftr" sz="quarter" idx="10"/>
          </p:nvPr>
        </p:nvSpPr>
        <p:spPr/>
        <p:txBody>
          <a:bodyPr/>
          <a:lstStyle/>
          <a:p>
            <a:pPr algn="r"/>
            <a:r>
              <a:rPr lang="ja-JP" altLang="en-US"/>
              <a:t>講師用ガイドライン</a:t>
            </a:r>
            <a:endParaRPr lang="ja-JP" altLang="en-US" dirty="0"/>
          </a:p>
        </p:txBody>
      </p:sp>
    </p:spTree>
    <p:extLst>
      <p:ext uri="{BB962C8B-B14F-4D97-AF65-F5344CB8AC3E}">
        <p14:creationId xmlns:p14="http://schemas.microsoft.com/office/powerpoint/2010/main" val="332177943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01C601-0B9D-1085-022E-A86A16156B9F}"/>
            </a:ext>
          </a:extLst>
        </p:cNvPr>
        <p:cNvGrpSpPr/>
        <p:nvPr/>
      </p:nvGrpSpPr>
      <p:grpSpPr>
        <a:xfrm>
          <a:off x="0" y="0"/>
          <a:ext cx="0" cy="0"/>
          <a:chOff x="0" y="0"/>
          <a:chExt cx="0" cy="0"/>
        </a:xfrm>
      </p:grpSpPr>
      <p:sp>
        <p:nvSpPr>
          <p:cNvPr id="11" name="スライド番号プレースホルダー 10">
            <a:extLst>
              <a:ext uri="{FF2B5EF4-FFF2-40B4-BE49-F238E27FC236}">
                <a16:creationId xmlns:a16="http://schemas.microsoft.com/office/drawing/2014/main" id="{47C8FC3A-2C72-9633-CBB7-A021962DF234}"/>
              </a:ext>
            </a:extLst>
          </p:cNvPr>
          <p:cNvSpPr>
            <a:spLocks noGrp="1"/>
          </p:cNvSpPr>
          <p:nvPr>
            <p:ph type="sldNum" sz="quarter" idx="11"/>
          </p:nvPr>
        </p:nvSpPr>
        <p:spPr>
          <a:xfrm>
            <a:off x="8838765" y="4901189"/>
            <a:ext cx="193964" cy="169277"/>
          </a:xfrm>
        </p:spPr>
        <p:txBody>
          <a:bodyPr/>
          <a:lstStyle/>
          <a:p>
            <a:fld id="{75EEF097-E23E-44DF-B033-E758A731DE21}" type="slidenum">
              <a:rPr lang="ja-JP" altLang="en-US" smtClean="0"/>
              <a:pPr/>
              <a:t>78</a:t>
            </a:fld>
            <a:endParaRPr lang="ja-JP" altLang="en-US" dirty="0"/>
          </a:p>
        </p:txBody>
      </p:sp>
      <p:sp>
        <p:nvSpPr>
          <p:cNvPr id="12" name="フリーフォーム: 図形 11">
            <a:extLst>
              <a:ext uri="{FF2B5EF4-FFF2-40B4-BE49-F238E27FC236}">
                <a16:creationId xmlns:a16="http://schemas.microsoft.com/office/drawing/2014/main" id="{F6945C4F-B750-8731-2520-AD08AF424DF5}"/>
              </a:ext>
            </a:extLst>
          </p:cNvPr>
          <p:cNvSpPr/>
          <p:nvPr/>
        </p:nvSpPr>
        <p:spPr>
          <a:xfrm>
            <a:off x="-1" y="0"/>
            <a:ext cx="861345" cy="870596"/>
          </a:xfrm>
          <a:custGeom>
            <a:avLst/>
            <a:gdLst>
              <a:gd name="connsiteX0" fmla="*/ 0 w 731331"/>
              <a:gd name="connsiteY0" fmla="*/ 0 h 739186"/>
              <a:gd name="connsiteX1" fmla="*/ 145600 w 731331"/>
              <a:gd name="connsiteY1" fmla="*/ 0 h 739186"/>
              <a:gd name="connsiteX2" fmla="*/ 336382 w 731331"/>
              <a:gd name="connsiteY2" fmla="*/ 0 h 739186"/>
              <a:gd name="connsiteX3" fmla="*/ 731331 w 731331"/>
              <a:gd name="connsiteY3" fmla="*/ 0 h 739186"/>
              <a:gd name="connsiteX4" fmla="*/ 0 w 731331"/>
              <a:gd name="connsiteY4" fmla="*/ 739186 h 739186"/>
              <a:gd name="connsiteX5" fmla="*/ 0 w 731331"/>
              <a:gd name="connsiteY5" fmla="*/ 336382 h 739186"/>
              <a:gd name="connsiteX6" fmla="*/ 0 w 731331"/>
              <a:gd name="connsiteY6" fmla="*/ 145599 h 7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331" h="739186">
                <a:moveTo>
                  <a:pt x="0" y="0"/>
                </a:moveTo>
                <a:lnTo>
                  <a:pt x="145600" y="0"/>
                </a:lnTo>
                <a:lnTo>
                  <a:pt x="336382" y="0"/>
                </a:lnTo>
                <a:lnTo>
                  <a:pt x="731331" y="0"/>
                </a:lnTo>
                <a:lnTo>
                  <a:pt x="0" y="739186"/>
                </a:lnTo>
                <a:lnTo>
                  <a:pt x="0" y="336382"/>
                </a:lnTo>
                <a:lnTo>
                  <a:pt x="0" y="145599"/>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324000" bIns="324000" rtlCol="0" anchor="ctr">
            <a:noAutofit/>
          </a:bodyPr>
          <a:lstStyle/>
          <a:p>
            <a:pPr algn="ctr"/>
            <a:r>
              <a:rPr kumimoji="1" lang="en-US" altLang="ja-JP" sz="2400" b="1" dirty="0"/>
              <a:t>69</a:t>
            </a:r>
            <a:endParaRPr kumimoji="1" lang="ja-JP" altLang="en-US" sz="2400" b="1" dirty="0"/>
          </a:p>
        </p:txBody>
      </p:sp>
      <p:sp>
        <p:nvSpPr>
          <p:cNvPr id="3" name="テキスト ボックス 2">
            <a:extLst>
              <a:ext uri="{FF2B5EF4-FFF2-40B4-BE49-F238E27FC236}">
                <a16:creationId xmlns:a16="http://schemas.microsoft.com/office/drawing/2014/main" id="{F8370BA1-BE79-E00B-74DB-DF1EDFD04F86}"/>
              </a:ext>
            </a:extLst>
          </p:cNvPr>
          <p:cNvSpPr txBox="1"/>
          <p:nvPr/>
        </p:nvSpPr>
        <p:spPr>
          <a:xfrm>
            <a:off x="4106587" y="822585"/>
            <a:ext cx="4650303" cy="3498330"/>
          </a:xfrm>
          <a:prstGeom prst="rect">
            <a:avLst/>
          </a:prstGeom>
          <a:noFill/>
        </p:spPr>
        <p:txBody>
          <a:bodyPr wrap="square" lIns="0" tIns="0" rIns="0" bIns="0" anchor="b">
            <a:spAutoFit/>
          </a:bodyPr>
          <a:lstStyle/>
          <a:p>
            <a:pPr algn="just">
              <a:lnSpc>
                <a:spcPct val="130000"/>
              </a:lnSpc>
              <a:spcAft>
                <a:spcPts val="1400"/>
              </a:spcAft>
            </a:pPr>
            <a:r>
              <a:rPr lang="ja-JP" altLang="en-US" spc="50" dirty="0">
                <a:solidFill>
                  <a:schemeClr val="accent1"/>
                </a:solidFill>
                <a:latin typeface="+mj-ea"/>
                <a:ea typeface="+mj-ea"/>
              </a:rPr>
              <a:t>おわりに</a:t>
            </a:r>
          </a:p>
          <a:p>
            <a:pPr algn="just">
              <a:lnSpc>
                <a:spcPct val="130000"/>
              </a:lnSpc>
              <a:spcAft>
                <a:spcPts val="1400"/>
              </a:spcAft>
            </a:pPr>
            <a:r>
              <a:rPr lang="ja-JP" altLang="en-US" sz="1400" spc="50" dirty="0">
                <a:latin typeface="+mn-ea"/>
              </a:rPr>
              <a:t>ニセ・誤情報に関する情報は、日々更新されています。新しいニセ・誤情報は、残念ながらこれからも発生するでしょう。特に、大きな社会的・政治的出来事が起こった際は要注意です。</a:t>
            </a:r>
          </a:p>
          <a:p>
            <a:pPr algn="just">
              <a:lnSpc>
                <a:spcPct val="130000"/>
              </a:lnSpc>
              <a:spcAft>
                <a:spcPts val="1400"/>
              </a:spcAft>
            </a:pPr>
            <a:r>
              <a:rPr lang="ja-JP" altLang="en-US" sz="1400" spc="50" dirty="0">
                <a:latin typeface="+mn-ea"/>
              </a:rPr>
              <a:t>このような状況を踏まえ、本教材は更新され続ける必要があります。最新の事例を取り込み、ニセ・誤情報の新たな手法やテクノロジーを、私たちは知る必要があるでしょう。そして、ニセ・誤情報に備えた心構えを持ち、適切な情報行動とは何かを今後も考え続ける必要があります。</a:t>
            </a:r>
          </a:p>
        </p:txBody>
      </p:sp>
      <p:sp>
        <p:nvSpPr>
          <p:cNvPr id="2" name="フッター プレースホルダー 1">
            <a:extLst>
              <a:ext uri="{FF2B5EF4-FFF2-40B4-BE49-F238E27FC236}">
                <a16:creationId xmlns:a16="http://schemas.microsoft.com/office/drawing/2014/main" id="{A5687657-E32E-2C07-28D1-D10C9FBC16D2}"/>
              </a:ext>
            </a:extLst>
          </p:cNvPr>
          <p:cNvSpPr>
            <a:spLocks noGrp="1"/>
          </p:cNvSpPr>
          <p:nvPr>
            <p:ph type="ftr" sz="quarter" idx="10"/>
          </p:nvPr>
        </p:nvSpPr>
        <p:spPr/>
        <p:txBody>
          <a:bodyPr/>
          <a:lstStyle/>
          <a:p>
            <a:pPr algn="r"/>
            <a:r>
              <a:rPr lang="ja-JP" altLang="en-US"/>
              <a:t>講師用ガイドライン</a:t>
            </a:r>
            <a:endParaRPr lang="ja-JP" altLang="en-US" dirty="0"/>
          </a:p>
        </p:txBody>
      </p:sp>
      <p:pic>
        <p:nvPicPr>
          <p:cNvPr id="6" name="図 5">
            <a:extLst>
              <a:ext uri="{FF2B5EF4-FFF2-40B4-BE49-F238E27FC236}">
                <a16:creationId xmlns:a16="http://schemas.microsoft.com/office/drawing/2014/main" id="{F3D1E214-DE85-3B45-D706-6599B5C05A9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43998" y="1599750"/>
            <a:ext cx="3456001" cy="1944000"/>
          </a:xfrm>
          <a:prstGeom prst="rect">
            <a:avLst/>
          </a:prstGeom>
        </p:spPr>
      </p:pic>
    </p:spTree>
    <p:extLst>
      <p:ext uri="{BB962C8B-B14F-4D97-AF65-F5344CB8AC3E}">
        <p14:creationId xmlns:p14="http://schemas.microsoft.com/office/powerpoint/2010/main" val="16521923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04C2DD-008F-18A9-CC4B-47DC1470F652}"/>
            </a:ext>
          </a:extLst>
        </p:cNvPr>
        <p:cNvGrpSpPr/>
        <p:nvPr/>
      </p:nvGrpSpPr>
      <p:grpSpPr>
        <a:xfrm>
          <a:off x="0" y="0"/>
          <a:ext cx="0" cy="0"/>
          <a:chOff x="0" y="0"/>
          <a:chExt cx="0" cy="0"/>
        </a:xfrm>
      </p:grpSpPr>
      <p:sp>
        <p:nvSpPr>
          <p:cNvPr id="11" name="スライド番号プレースホルダー 10">
            <a:extLst>
              <a:ext uri="{FF2B5EF4-FFF2-40B4-BE49-F238E27FC236}">
                <a16:creationId xmlns:a16="http://schemas.microsoft.com/office/drawing/2014/main" id="{93802290-4D6D-435E-44F7-0E4B5A8A2672}"/>
              </a:ext>
            </a:extLst>
          </p:cNvPr>
          <p:cNvSpPr>
            <a:spLocks noGrp="1"/>
          </p:cNvSpPr>
          <p:nvPr>
            <p:ph type="sldNum" sz="quarter" idx="11"/>
          </p:nvPr>
        </p:nvSpPr>
        <p:spPr>
          <a:xfrm>
            <a:off x="8838765" y="4901189"/>
            <a:ext cx="193964" cy="169277"/>
          </a:xfrm>
        </p:spPr>
        <p:txBody>
          <a:bodyPr/>
          <a:lstStyle/>
          <a:p>
            <a:fld id="{75EEF097-E23E-44DF-B033-E758A731DE21}" type="slidenum">
              <a:rPr lang="ja-JP" altLang="en-US" smtClean="0"/>
              <a:pPr/>
              <a:t>7</a:t>
            </a:fld>
            <a:endParaRPr lang="ja-JP" altLang="en-US" dirty="0"/>
          </a:p>
        </p:txBody>
      </p:sp>
      <p:sp>
        <p:nvSpPr>
          <p:cNvPr id="12" name="フリーフォーム: 図形 11">
            <a:extLst>
              <a:ext uri="{FF2B5EF4-FFF2-40B4-BE49-F238E27FC236}">
                <a16:creationId xmlns:a16="http://schemas.microsoft.com/office/drawing/2014/main" id="{09A0BC28-8C67-75B0-8200-C98B97C6D501}"/>
              </a:ext>
            </a:extLst>
          </p:cNvPr>
          <p:cNvSpPr/>
          <p:nvPr/>
        </p:nvSpPr>
        <p:spPr>
          <a:xfrm>
            <a:off x="-1" y="0"/>
            <a:ext cx="861345" cy="870596"/>
          </a:xfrm>
          <a:custGeom>
            <a:avLst/>
            <a:gdLst>
              <a:gd name="connsiteX0" fmla="*/ 0 w 731331"/>
              <a:gd name="connsiteY0" fmla="*/ 0 h 739186"/>
              <a:gd name="connsiteX1" fmla="*/ 145600 w 731331"/>
              <a:gd name="connsiteY1" fmla="*/ 0 h 739186"/>
              <a:gd name="connsiteX2" fmla="*/ 336382 w 731331"/>
              <a:gd name="connsiteY2" fmla="*/ 0 h 739186"/>
              <a:gd name="connsiteX3" fmla="*/ 731331 w 731331"/>
              <a:gd name="connsiteY3" fmla="*/ 0 h 739186"/>
              <a:gd name="connsiteX4" fmla="*/ 0 w 731331"/>
              <a:gd name="connsiteY4" fmla="*/ 739186 h 739186"/>
              <a:gd name="connsiteX5" fmla="*/ 0 w 731331"/>
              <a:gd name="connsiteY5" fmla="*/ 336382 h 739186"/>
              <a:gd name="connsiteX6" fmla="*/ 0 w 731331"/>
              <a:gd name="connsiteY6" fmla="*/ 145599 h 7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331" h="739186">
                <a:moveTo>
                  <a:pt x="0" y="0"/>
                </a:moveTo>
                <a:lnTo>
                  <a:pt x="145600" y="0"/>
                </a:lnTo>
                <a:lnTo>
                  <a:pt x="336382" y="0"/>
                </a:lnTo>
                <a:lnTo>
                  <a:pt x="731331" y="0"/>
                </a:lnTo>
                <a:lnTo>
                  <a:pt x="0" y="739186"/>
                </a:lnTo>
                <a:lnTo>
                  <a:pt x="0" y="336382"/>
                </a:lnTo>
                <a:lnTo>
                  <a:pt x="0" y="145599"/>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324000" bIns="324000" rtlCol="0" anchor="ctr">
            <a:noAutofit/>
          </a:bodyPr>
          <a:lstStyle/>
          <a:p>
            <a:pPr algn="ctr"/>
            <a:r>
              <a:rPr kumimoji="1" lang="en-US" altLang="ja-JP" sz="2400" b="1" dirty="0"/>
              <a:t>5</a:t>
            </a:r>
            <a:endParaRPr kumimoji="1" lang="ja-JP" altLang="en-US" sz="2400" b="1" dirty="0"/>
          </a:p>
        </p:txBody>
      </p:sp>
      <p:grpSp>
        <p:nvGrpSpPr>
          <p:cNvPr id="2" name="グループ化 1">
            <a:extLst>
              <a:ext uri="{FF2B5EF4-FFF2-40B4-BE49-F238E27FC236}">
                <a16:creationId xmlns:a16="http://schemas.microsoft.com/office/drawing/2014/main" id="{D5105643-7128-62AB-B37F-1A17247F9946}"/>
              </a:ext>
            </a:extLst>
          </p:cNvPr>
          <p:cNvGrpSpPr/>
          <p:nvPr/>
        </p:nvGrpSpPr>
        <p:grpSpPr>
          <a:xfrm>
            <a:off x="4106587" y="1568797"/>
            <a:ext cx="4650303" cy="2005907"/>
            <a:chOff x="4106587" y="2212710"/>
            <a:chExt cx="4650303" cy="2005907"/>
          </a:xfrm>
        </p:grpSpPr>
        <p:sp>
          <p:nvSpPr>
            <p:cNvPr id="3" name="テキスト ボックス 2">
              <a:extLst>
                <a:ext uri="{FF2B5EF4-FFF2-40B4-BE49-F238E27FC236}">
                  <a16:creationId xmlns:a16="http://schemas.microsoft.com/office/drawing/2014/main" id="{4AF03F10-7E6C-2339-844D-3250A62243F2}"/>
                </a:ext>
              </a:extLst>
            </p:cNvPr>
            <p:cNvSpPr txBox="1"/>
            <p:nvPr/>
          </p:nvSpPr>
          <p:spPr>
            <a:xfrm>
              <a:off x="4106587" y="2212710"/>
              <a:ext cx="4650303" cy="1558312"/>
            </a:xfrm>
            <a:prstGeom prst="rect">
              <a:avLst/>
            </a:prstGeom>
            <a:noFill/>
          </p:spPr>
          <p:txBody>
            <a:bodyPr wrap="square" lIns="0" tIns="0" rIns="0" bIns="0" anchor="b">
              <a:spAutoFit/>
            </a:bodyPr>
            <a:lstStyle/>
            <a:p>
              <a:pPr algn="just">
                <a:lnSpc>
                  <a:spcPct val="130000"/>
                </a:lnSpc>
                <a:spcAft>
                  <a:spcPts val="1400"/>
                </a:spcAft>
              </a:pPr>
              <a:r>
                <a:rPr lang="ja-JP" altLang="en-US" sz="1400" spc="50" dirty="0">
                  <a:latin typeface="+mn-ea"/>
                </a:rPr>
                <a:t>１つ目のテーマ、</a:t>
              </a:r>
              <a:r>
                <a:rPr lang="ja-JP" altLang="en-US" sz="1400" spc="50" dirty="0">
                  <a:latin typeface="+mj-ea"/>
                  <a:ea typeface="+mj-ea"/>
                </a:rPr>
                <a:t>「ニセ・誤情報」ってなに？</a:t>
              </a:r>
              <a:r>
                <a:rPr lang="ja-JP" altLang="en-US" sz="1400" spc="50" dirty="0">
                  <a:latin typeface="+mn-ea"/>
                </a:rPr>
                <a:t>　</a:t>
              </a:r>
            </a:p>
            <a:p>
              <a:pPr algn="just">
                <a:lnSpc>
                  <a:spcPct val="130000"/>
                </a:lnSpc>
                <a:spcAft>
                  <a:spcPts val="1400"/>
                </a:spcAft>
              </a:pPr>
              <a:r>
                <a:rPr lang="ja-JP" altLang="en-US" sz="1400" spc="50" dirty="0">
                  <a:latin typeface="+mn-ea"/>
                </a:rPr>
                <a:t>先ほどお伝えした通り、今日はフェイクニュースという言葉の代わりに、この「ニセ・誤情報」という言葉を使いますが、そもそも「ニセ・誤情報」とは何なのか、これを確認していきます。</a:t>
              </a:r>
            </a:p>
          </p:txBody>
        </p:sp>
        <p:sp>
          <p:nvSpPr>
            <p:cNvPr id="5" name="矢印: 五方向 4">
              <a:extLst>
                <a:ext uri="{FF2B5EF4-FFF2-40B4-BE49-F238E27FC236}">
                  <a16:creationId xmlns:a16="http://schemas.microsoft.com/office/drawing/2014/main" id="{61EDC3EF-8354-7FD2-E510-E8E126183229}"/>
                </a:ext>
              </a:extLst>
            </p:cNvPr>
            <p:cNvSpPr/>
            <p:nvPr/>
          </p:nvSpPr>
          <p:spPr>
            <a:xfrm>
              <a:off x="6377670" y="3976637"/>
              <a:ext cx="2379220" cy="241980"/>
            </a:xfrm>
            <a:prstGeom prst="homePlat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144000" tIns="36000" rIns="72000" bIns="36000" rtlCol="0" anchor="ctr">
              <a:spAutoFit/>
            </a:bodyPr>
            <a:lstStyle/>
            <a:p>
              <a:r>
                <a:rPr kumimoji="1" lang="ja-JP" altLang="en-US" sz="1100" dirty="0">
                  <a:latin typeface="+mj-ea"/>
                  <a:ea typeface="+mj-ea"/>
                </a:rPr>
                <a:t>クリック（次のスライドへ進む）</a:t>
              </a:r>
            </a:p>
          </p:txBody>
        </p:sp>
      </p:grpSp>
      <p:pic>
        <p:nvPicPr>
          <p:cNvPr id="7" name="図 6"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0F57AF27-1126-7B83-3D28-6D3C94BFC48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4000" y="1599750"/>
            <a:ext cx="3456000" cy="1944000"/>
          </a:xfrm>
          <a:prstGeom prst="rect">
            <a:avLst/>
          </a:prstGeom>
          <a:ln>
            <a:solidFill>
              <a:schemeClr val="bg1"/>
            </a:solidFill>
          </a:ln>
        </p:spPr>
      </p:pic>
      <p:sp>
        <p:nvSpPr>
          <p:cNvPr id="4" name="フッター プレースホルダー 3">
            <a:extLst>
              <a:ext uri="{FF2B5EF4-FFF2-40B4-BE49-F238E27FC236}">
                <a16:creationId xmlns:a16="http://schemas.microsoft.com/office/drawing/2014/main" id="{8A7FE5BF-C3B0-3934-FEA9-9953EB33FE86}"/>
              </a:ext>
            </a:extLst>
          </p:cNvPr>
          <p:cNvSpPr>
            <a:spLocks noGrp="1"/>
          </p:cNvSpPr>
          <p:nvPr>
            <p:ph type="ftr" sz="quarter" idx="10"/>
          </p:nvPr>
        </p:nvSpPr>
        <p:spPr/>
        <p:txBody>
          <a:bodyPr/>
          <a:lstStyle/>
          <a:p>
            <a:pPr algn="r"/>
            <a:r>
              <a:rPr lang="ja-JP" altLang="en-US"/>
              <a:t>講師用ガイドライン</a:t>
            </a:r>
            <a:endParaRPr lang="ja-JP" altLang="en-US" dirty="0"/>
          </a:p>
        </p:txBody>
      </p:sp>
    </p:spTree>
    <p:extLst>
      <p:ext uri="{BB962C8B-B14F-4D97-AF65-F5344CB8AC3E}">
        <p14:creationId xmlns:p14="http://schemas.microsoft.com/office/powerpoint/2010/main" val="398261333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376245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0D81C7-1687-411B-109D-61FD816B566F}"/>
            </a:ext>
          </a:extLst>
        </p:cNvPr>
        <p:cNvGrpSpPr/>
        <p:nvPr/>
      </p:nvGrpSpPr>
      <p:grpSpPr>
        <a:xfrm>
          <a:off x="0" y="0"/>
          <a:ext cx="0" cy="0"/>
          <a:chOff x="0" y="0"/>
          <a:chExt cx="0" cy="0"/>
        </a:xfrm>
      </p:grpSpPr>
      <p:sp>
        <p:nvSpPr>
          <p:cNvPr id="11" name="スライド番号プレースホルダー 10">
            <a:extLst>
              <a:ext uri="{FF2B5EF4-FFF2-40B4-BE49-F238E27FC236}">
                <a16:creationId xmlns:a16="http://schemas.microsoft.com/office/drawing/2014/main" id="{4C7F720C-AA0F-EBA0-B337-FC684C387EB9}"/>
              </a:ext>
            </a:extLst>
          </p:cNvPr>
          <p:cNvSpPr>
            <a:spLocks noGrp="1"/>
          </p:cNvSpPr>
          <p:nvPr>
            <p:ph type="sldNum" sz="quarter" idx="11"/>
          </p:nvPr>
        </p:nvSpPr>
        <p:spPr>
          <a:xfrm>
            <a:off x="8838765" y="4901189"/>
            <a:ext cx="193964" cy="169277"/>
          </a:xfrm>
        </p:spPr>
        <p:txBody>
          <a:bodyPr/>
          <a:lstStyle/>
          <a:p>
            <a:fld id="{75EEF097-E23E-44DF-B033-E758A731DE21}" type="slidenum">
              <a:rPr lang="ja-JP" altLang="en-US" smtClean="0"/>
              <a:pPr/>
              <a:t>8</a:t>
            </a:fld>
            <a:endParaRPr lang="ja-JP" altLang="en-US" dirty="0"/>
          </a:p>
        </p:txBody>
      </p:sp>
      <p:sp>
        <p:nvSpPr>
          <p:cNvPr id="12" name="フリーフォーム: 図形 11">
            <a:extLst>
              <a:ext uri="{FF2B5EF4-FFF2-40B4-BE49-F238E27FC236}">
                <a16:creationId xmlns:a16="http://schemas.microsoft.com/office/drawing/2014/main" id="{33CD7C50-909D-8284-EDD6-239BA149A642}"/>
              </a:ext>
            </a:extLst>
          </p:cNvPr>
          <p:cNvSpPr/>
          <p:nvPr/>
        </p:nvSpPr>
        <p:spPr>
          <a:xfrm>
            <a:off x="-1" y="0"/>
            <a:ext cx="861345" cy="870596"/>
          </a:xfrm>
          <a:custGeom>
            <a:avLst/>
            <a:gdLst>
              <a:gd name="connsiteX0" fmla="*/ 0 w 731331"/>
              <a:gd name="connsiteY0" fmla="*/ 0 h 739186"/>
              <a:gd name="connsiteX1" fmla="*/ 145600 w 731331"/>
              <a:gd name="connsiteY1" fmla="*/ 0 h 739186"/>
              <a:gd name="connsiteX2" fmla="*/ 336382 w 731331"/>
              <a:gd name="connsiteY2" fmla="*/ 0 h 739186"/>
              <a:gd name="connsiteX3" fmla="*/ 731331 w 731331"/>
              <a:gd name="connsiteY3" fmla="*/ 0 h 739186"/>
              <a:gd name="connsiteX4" fmla="*/ 0 w 731331"/>
              <a:gd name="connsiteY4" fmla="*/ 739186 h 739186"/>
              <a:gd name="connsiteX5" fmla="*/ 0 w 731331"/>
              <a:gd name="connsiteY5" fmla="*/ 336382 h 739186"/>
              <a:gd name="connsiteX6" fmla="*/ 0 w 731331"/>
              <a:gd name="connsiteY6" fmla="*/ 145599 h 7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331" h="739186">
                <a:moveTo>
                  <a:pt x="0" y="0"/>
                </a:moveTo>
                <a:lnTo>
                  <a:pt x="145600" y="0"/>
                </a:lnTo>
                <a:lnTo>
                  <a:pt x="336382" y="0"/>
                </a:lnTo>
                <a:lnTo>
                  <a:pt x="731331" y="0"/>
                </a:lnTo>
                <a:lnTo>
                  <a:pt x="0" y="739186"/>
                </a:lnTo>
                <a:lnTo>
                  <a:pt x="0" y="336382"/>
                </a:lnTo>
                <a:lnTo>
                  <a:pt x="0" y="145599"/>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324000" bIns="324000" rtlCol="0" anchor="ctr">
            <a:noAutofit/>
          </a:bodyPr>
          <a:lstStyle/>
          <a:p>
            <a:pPr algn="ctr"/>
            <a:r>
              <a:rPr kumimoji="1" lang="en-US" altLang="ja-JP" sz="2400" b="1" dirty="0"/>
              <a:t>6</a:t>
            </a:r>
            <a:endParaRPr kumimoji="1" lang="ja-JP" altLang="en-US" sz="2400" b="1" dirty="0"/>
          </a:p>
        </p:txBody>
      </p:sp>
      <p:grpSp>
        <p:nvGrpSpPr>
          <p:cNvPr id="2" name="グループ化 1">
            <a:extLst>
              <a:ext uri="{FF2B5EF4-FFF2-40B4-BE49-F238E27FC236}">
                <a16:creationId xmlns:a16="http://schemas.microsoft.com/office/drawing/2014/main" id="{EFE43010-EF14-FDCB-9C5E-D45383812C77}"/>
              </a:ext>
            </a:extLst>
          </p:cNvPr>
          <p:cNvGrpSpPr/>
          <p:nvPr/>
        </p:nvGrpSpPr>
        <p:grpSpPr>
          <a:xfrm>
            <a:off x="4106587" y="1389261"/>
            <a:ext cx="4650303" cy="2364979"/>
            <a:chOff x="4106587" y="1853638"/>
            <a:chExt cx="4650303" cy="2364979"/>
          </a:xfrm>
        </p:grpSpPr>
        <p:sp>
          <p:nvSpPr>
            <p:cNvPr id="3" name="テキスト ボックス 2">
              <a:extLst>
                <a:ext uri="{FF2B5EF4-FFF2-40B4-BE49-F238E27FC236}">
                  <a16:creationId xmlns:a16="http://schemas.microsoft.com/office/drawing/2014/main" id="{CA88D48A-0F01-443E-270E-D591F0E3CC39}"/>
                </a:ext>
              </a:extLst>
            </p:cNvPr>
            <p:cNvSpPr txBox="1"/>
            <p:nvPr/>
          </p:nvSpPr>
          <p:spPr>
            <a:xfrm>
              <a:off x="4106587" y="1853638"/>
              <a:ext cx="4650303" cy="1917384"/>
            </a:xfrm>
            <a:prstGeom prst="rect">
              <a:avLst/>
            </a:prstGeom>
            <a:noFill/>
          </p:spPr>
          <p:txBody>
            <a:bodyPr wrap="square" lIns="0" tIns="0" rIns="0" bIns="0" anchor="b">
              <a:spAutoFit/>
            </a:bodyPr>
            <a:lstStyle/>
            <a:p>
              <a:pPr algn="just">
                <a:lnSpc>
                  <a:spcPct val="130000"/>
                </a:lnSpc>
                <a:spcAft>
                  <a:spcPts val="1400"/>
                </a:spcAft>
              </a:pPr>
              <a:r>
                <a:rPr lang="ja-JP" altLang="en-US" sz="1400" spc="50" dirty="0">
                  <a:latin typeface="+mn-ea"/>
                </a:rPr>
                <a:t>「ニセ・誤情報」は、大きく２つに分けられます。</a:t>
              </a:r>
            </a:p>
            <a:p>
              <a:pPr algn="just">
                <a:lnSpc>
                  <a:spcPct val="130000"/>
                </a:lnSpc>
                <a:spcAft>
                  <a:spcPts val="1400"/>
                </a:spcAft>
              </a:pPr>
              <a:r>
                <a:rPr lang="en-US" altLang="ja-JP" sz="1400" spc="50" dirty="0">
                  <a:latin typeface="+mn-ea"/>
                </a:rPr>
                <a:t>1</a:t>
              </a:r>
              <a:r>
                <a:rPr lang="ja-JP" altLang="en-US" sz="1400" spc="50" dirty="0">
                  <a:latin typeface="+mn-ea"/>
                </a:rPr>
                <a:t>つ目が「ニセ情報」、</a:t>
              </a:r>
              <a:r>
                <a:rPr lang="en-US" altLang="ja-JP" sz="1400" spc="50" dirty="0">
                  <a:latin typeface="+mn-ea"/>
                </a:rPr>
                <a:t>2</a:t>
              </a:r>
              <a:r>
                <a:rPr lang="ja-JP" altLang="en-US" sz="1400" spc="50" dirty="0">
                  <a:latin typeface="+mn-ea"/>
                </a:rPr>
                <a:t>つ目が「誤情報」。</a:t>
              </a:r>
            </a:p>
            <a:p>
              <a:pPr algn="just">
                <a:lnSpc>
                  <a:spcPct val="130000"/>
                </a:lnSpc>
                <a:spcAft>
                  <a:spcPts val="1400"/>
                </a:spcAft>
              </a:pPr>
              <a:r>
                <a:rPr lang="ja-JP" altLang="en-US" sz="1400" spc="50" dirty="0">
                  <a:latin typeface="+mn-ea"/>
                </a:rPr>
                <a:t>それぞれどんなもので、どんな出来事が起きているでしょうか。</a:t>
              </a:r>
            </a:p>
            <a:p>
              <a:pPr algn="just">
                <a:lnSpc>
                  <a:spcPct val="130000"/>
                </a:lnSpc>
                <a:spcAft>
                  <a:spcPts val="1400"/>
                </a:spcAft>
              </a:pPr>
              <a:r>
                <a:rPr lang="ja-JP" altLang="en-US" sz="1400" spc="50" dirty="0">
                  <a:latin typeface="+mn-ea"/>
                </a:rPr>
                <a:t>まず最初は</a:t>
              </a:r>
              <a:r>
                <a:rPr lang="en-US" altLang="ja-JP" sz="1400" spc="50" dirty="0">
                  <a:latin typeface="+mn-ea"/>
                </a:rPr>
                <a:t>…</a:t>
              </a:r>
              <a:endParaRPr lang="ja-JP" altLang="en-US" sz="1400" spc="50" dirty="0">
                <a:latin typeface="+mn-ea"/>
              </a:endParaRPr>
            </a:p>
          </p:txBody>
        </p:sp>
        <p:sp>
          <p:nvSpPr>
            <p:cNvPr id="5" name="矢印: 五方向 4">
              <a:extLst>
                <a:ext uri="{FF2B5EF4-FFF2-40B4-BE49-F238E27FC236}">
                  <a16:creationId xmlns:a16="http://schemas.microsoft.com/office/drawing/2014/main" id="{83094D4C-6A59-604B-240A-D7CC9C303087}"/>
                </a:ext>
              </a:extLst>
            </p:cNvPr>
            <p:cNvSpPr/>
            <p:nvPr/>
          </p:nvSpPr>
          <p:spPr>
            <a:xfrm>
              <a:off x="6377670" y="3976637"/>
              <a:ext cx="2379220" cy="241980"/>
            </a:xfrm>
            <a:prstGeom prst="homePlat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144000" tIns="36000" rIns="72000" bIns="36000" rtlCol="0" anchor="ctr">
              <a:spAutoFit/>
            </a:bodyPr>
            <a:lstStyle/>
            <a:p>
              <a:r>
                <a:rPr kumimoji="1" lang="ja-JP" altLang="en-US" sz="1100" dirty="0">
                  <a:latin typeface="+mj-ea"/>
                  <a:ea typeface="+mj-ea"/>
                </a:rPr>
                <a:t>クリック（次のスライドへ進む）</a:t>
              </a:r>
            </a:p>
          </p:txBody>
        </p:sp>
      </p:grpSp>
      <p:pic>
        <p:nvPicPr>
          <p:cNvPr id="199" name="図 198" descr="テキスト&#10;&#10;自動的に生成された説明">
            <a:extLst>
              <a:ext uri="{FF2B5EF4-FFF2-40B4-BE49-F238E27FC236}">
                <a16:creationId xmlns:a16="http://schemas.microsoft.com/office/drawing/2014/main" id="{02E2C67B-F7C8-539D-D9B1-E1AC02E4F49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4000" y="1599750"/>
            <a:ext cx="3456000" cy="1944000"/>
          </a:xfrm>
          <a:prstGeom prst="rect">
            <a:avLst/>
          </a:prstGeom>
        </p:spPr>
      </p:pic>
      <p:sp>
        <p:nvSpPr>
          <p:cNvPr id="4" name="フッター プレースホルダー 3">
            <a:extLst>
              <a:ext uri="{FF2B5EF4-FFF2-40B4-BE49-F238E27FC236}">
                <a16:creationId xmlns:a16="http://schemas.microsoft.com/office/drawing/2014/main" id="{53E95EF3-AE66-168F-BD87-3BD737CA4DDF}"/>
              </a:ext>
            </a:extLst>
          </p:cNvPr>
          <p:cNvSpPr>
            <a:spLocks noGrp="1"/>
          </p:cNvSpPr>
          <p:nvPr>
            <p:ph type="ftr" sz="quarter" idx="10"/>
          </p:nvPr>
        </p:nvSpPr>
        <p:spPr/>
        <p:txBody>
          <a:bodyPr/>
          <a:lstStyle/>
          <a:p>
            <a:pPr algn="r"/>
            <a:r>
              <a:rPr lang="ja-JP" altLang="en-US"/>
              <a:t>講師用ガイドライン</a:t>
            </a:r>
            <a:endParaRPr lang="ja-JP" altLang="en-US" dirty="0"/>
          </a:p>
        </p:txBody>
      </p:sp>
    </p:spTree>
    <p:extLst>
      <p:ext uri="{BB962C8B-B14F-4D97-AF65-F5344CB8AC3E}">
        <p14:creationId xmlns:p14="http://schemas.microsoft.com/office/powerpoint/2010/main" val="2862676851"/>
      </p:ext>
    </p:extLst>
  </p:cSld>
  <p:clrMapOvr>
    <a:masterClrMapping/>
  </p:clrMapOvr>
</p:sld>
</file>

<file path=ppt/theme/theme1.xml><?xml version="1.0" encoding="utf-8"?>
<a:theme xmlns:a="http://schemas.openxmlformats.org/drawingml/2006/main" name="Office テーマ">
  <a:themeElements>
    <a:clrScheme name="インターネットとの向き合い方教材テーマカラー">
      <a:dk1>
        <a:srgbClr val="3C3C3C"/>
      </a:dk1>
      <a:lt1>
        <a:sysClr val="window" lastClr="FFFFFF"/>
      </a:lt1>
      <a:dk2>
        <a:srgbClr val="5A5A5A"/>
      </a:dk2>
      <a:lt2>
        <a:srgbClr val="E7E6E6"/>
      </a:lt2>
      <a:accent1>
        <a:srgbClr val="45A4CF"/>
      </a:accent1>
      <a:accent2>
        <a:srgbClr val="E3F6FD"/>
      </a:accent2>
      <a:accent3>
        <a:srgbClr val="F4EA66"/>
      </a:accent3>
      <a:accent4>
        <a:srgbClr val="FEC957"/>
      </a:accent4>
      <a:accent5>
        <a:srgbClr val="FF854E"/>
      </a:accent5>
      <a:accent6>
        <a:srgbClr val="F2F3F3"/>
      </a:accent6>
      <a:hlink>
        <a:srgbClr val="0070C0"/>
      </a:hlink>
      <a:folHlink>
        <a:srgbClr val="0070C0"/>
      </a:folHlink>
    </a:clrScheme>
    <a:fontScheme name="Spica Neue（Noto Sans JP + Open Sans）">
      <a:majorFont>
        <a:latin typeface="Spica Neue Bold"/>
        <a:ea typeface="Spica Neue Bold"/>
        <a:cs typeface=""/>
      </a:majorFont>
      <a:minorFont>
        <a:latin typeface="Spica Neue"/>
        <a:ea typeface="Spica Neue"/>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Spica Neue（Noto Sans JP + Open Sans）">
      <a:majorFont>
        <a:latin typeface="Spica Neue Bold"/>
        <a:ea typeface="Spica Neue Bold"/>
        <a:cs typeface=""/>
      </a:majorFont>
      <a:minorFont>
        <a:latin typeface="Spica Neue"/>
        <a:ea typeface="Spica Neu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Spica Neue（Noto Sans JP + Open Sans）">
      <a:majorFont>
        <a:latin typeface="Spica Neue Bold"/>
        <a:ea typeface="Spica Neue Bold"/>
        <a:cs typeface=""/>
      </a:majorFont>
      <a:minorFont>
        <a:latin typeface="Spica Neue"/>
        <a:ea typeface="Spica Neu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84154F20975AA5409AAA8A81D223D4B6" ma:contentTypeVersion="13" ma:contentTypeDescription="新しいドキュメントを作成します。" ma:contentTypeScope="" ma:versionID="24e386d773513078191a7e7b433d4d15">
  <xsd:schema xmlns:xsd="http://www.w3.org/2001/XMLSchema" xmlns:xs="http://www.w3.org/2001/XMLSchema" xmlns:p="http://schemas.microsoft.com/office/2006/metadata/properties" xmlns:ns2="c23fec77-1f23-433b-b54b-3158c30b0fa3" xmlns:ns3="956f8374-eac6-4c01-9e9a-c7d7573af740" targetNamespace="http://schemas.microsoft.com/office/2006/metadata/properties" ma:root="true" ma:fieldsID="ce29467bcc6855be8c8b81e434e34955" ns2:_="" ns3:_="">
    <xsd:import namespace="c23fec77-1f23-433b-b54b-3158c30b0fa3"/>
    <xsd:import namespace="956f8374-eac6-4c01-9e9a-c7d7573af740"/>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OCR" minOccurs="0"/>
                <xsd:element ref="ns2:MediaServiceGenerationTime" minOccurs="0"/>
                <xsd:element ref="ns2:MediaServiceEventHashCode"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3fec77-1f23-433b-b54b-3158c30b0fa3"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画像タグ" ma:readOnly="false" ma:fieldId="{5cf76f15-5ced-4ddc-b409-7134ff3c332f}" ma:taxonomyMulti="true" ma:sspId="1e1c6816-2a4f-4461-93c7-8dd281d6228d"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56f8374-eac6-4c01-9e9a-c7d7573af740"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4f4c2df7-119e-42eb-b5ef-c638e6a4a2bd}" ma:internalName="TaxCatchAll" ma:showField="CatchAllData" ma:web="956f8374-eac6-4c01-9e9a-c7d7573af74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956f8374-eac6-4c01-9e9a-c7d7573af740" xsi:nil="true"/>
    <lcf76f155ced4ddcb4097134ff3c332f xmlns="c23fec77-1f23-433b-b54b-3158c30b0fa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D95A31B-BCFE-4164-80C6-8DFCC2FC29A6}"/>
</file>

<file path=customXml/itemProps2.xml><?xml version="1.0" encoding="utf-8"?>
<ds:datastoreItem xmlns:ds="http://schemas.openxmlformats.org/officeDocument/2006/customXml" ds:itemID="{D9F33D4C-51E2-414F-9E12-BD4E9B52883D}"/>
</file>

<file path=customXml/itemProps3.xml><?xml version="1.0" encoding="utf-8"?>
<ds:datastoreItem xmlns:ds="http://schemas.openxmlformats.org/officeDocument/2006/customXml" ds:itemID="{AEC9E059-454F-44B0-AA4B-907A42676531}"/>
</file>

<file path=docProps/app.xml><?xml version="1.0" encoding="utf-8"?>
<Properties xmlns="http://schemas.openxmlformats.org/officeDocument/2006/extended-properties" xmlns:vt="http://schemas.openxmlformats.org/officeDocument/2006/docPropsVTypes">
  <Template>Office 2013 - 2022 Theme</Template>
  <TotalTime>0</TotalTime>
  <Words>7974</Words>
  <Application>Microsoft Office PowerPoint</Application>
  <PresentationFormat>画面に合わせる (16:9)</PresentationFormat>
  <Paragraphs>620</Paragraphs>
  <Slides>80</Slides>
  <Notes>0</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80</vt:i4>
      </vt:variant>
    </vt:vector>
  </HeadingPairs>
  <TitlesOfParts>
    <vt:vector size="85" baseType="lpstr">
      <vt:lpstr>Spica Neue Bold</vt:lpstr>
      <vt:lpstr>Wingdings</vt:lpstr>
      <vt:lpstr>Arial</vt:lpstr>
      <vt:lpstr>Spica Neue</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2025-02-04T02:33:47Z</dcterms:created>
  <dcterms:modified xsi:type="dcterms:W3CDTF">2025-02-05T07:26:12Z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0x01010084154F20975AA5409AAA8A81D223D4B6</vt:lpwstr>
  </property>
</Properties>
</file>