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62" r:id="rId1"/>
    <p:sldMasterId id="2147484121" r:id="rId2"/>
    <p:sldMasterId id="2147484133" r:id="rId3"/>
    <p:sldMasterId id="2147484146" r:id="rId4"/>
    <p:sldMasterId id="2147484158" r:id="rId5"/>
    <p:sldMasterId id="2147484171" r:id="rId6"/>
    <p:sldMasterId id="2147484183" r:id="rId7"/>
  </p:sldMasterIdLst>
  <p:notesMasterIdLst>
    <p:notesMasterId r:id="rId59"/>
  </p:notesMasterIdLst>
  <p:handoutMasterIdLst>
    <p:handoutMasterId r:id="rId60"/>
  </p:handoutMasterIdLst>
  <p:sldIdLst>
    <p:sldId id="594" r:id="rId8"/>
    <p:sldId id="683" r:id="rId9"/>
    <p:sldId id="485" r:id="rId10"/>
    <p:sldId id="597" r:id="rId11"/>
    <p:sldId id="598" r:id="rId12"/>
    <p:sldId id="599" r:id="rId13"/>
    <p:sldId id="600" r:id="rId14"/>
    <p:sldId id="602" r:id="rId15"/>
    <p:sldId id="2147379851" r:id="rId16"/>
    <p:sldId id="603" r:id="rId17"/>
    <p:sldId id="340" r:id="rId18"/>
    <p:sldId id="2147379834" r:id="rId19"/>
    <p:sldId id="257" r:id="rId20"/>
    <p:sldId id="258" r:id="rId21"/>
    <p:sldId id="2147379847" r:id="rId22"/>
    <p:sldId id="259" r:id="rId23"/>
    <p:sldId id="2147379848" r:id="rId24"/>
    <p:sldId id="605" r:id="rId25"/>
    <p:sldId id="607" r:id="rId26"/>
    <p:sldId id="588" r:id="rId27"/>
    <p:sldId id="609" r:id="rId28"/>
    <p:sldId id="612" r:id="rId29"/>
    <p:sldId id="613" r:id="rId30"/>
    <p:sldId id="614" r:id="rId31"/>
    <p:sldId id="2147379841" r:id="rId32"/>
    <p:sldId id="616" r:id="rId33"/>
    <p:sldId id="618" r:id="rId34"/>
    <p:sldId id="619" r:id="rId35"/>
    <p:sldId id="621" r:id="rId36"/>
    <p:sldId id="622" r:id="rId37"/>
    <p:sldId id="519" r:id="rId38"/>
    <p:sldId id="2147379839" r:id="rId39"/>
    <p:sldId id="803" r:id="rId40"/>
    <p:sldId id="3569" r:id="rId41"/>
    <p:sldId id="2147379842" r:id="rId42"/>
    <p:sldId id="592" r:id="rId43"/>
    <p:sldId id="604" r:id="rId44"/>
    <p:sldId id="595" r:id="rId45"/>
    <p:sldId id="2147379843" r:id="rId46"/>
    <p:sldId id="591" r:id="rId47"/>
    <p:sldId id="2147379844" r:id="rId48"/>
    <p:sldId id="1373" r:id="rId49"/>
    <p:sldId id="1379" r:id="rId50"/>
    <p:sldId id="1377" r:id="rId51"/>
    <p:sldId id="2147379845" r:id="rId52"/>
    <p:sldId id="1374" r:id="rId53"/>
    <p:sldId id="1372" r:id="rId54"/>
    <p:sldId id="1378" r:id="rId55"/>
    <p:sldId id="596" r:id="rId56"/>
    <p:sldId id="2147379846" r:id="rId57"/>
    <p:sldId id="2147379849" r:id="rId58"/>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9sNMLhDXBRpQ4uzpVij1w==" hashData="KZ4Jpm17acHjqx2ha8OAIyJE5vtpE05iZW6V1PhDsuqmFYAeg68AbdDFkn8JdoB67TpozJPuec+YWnSHL3dqkA=="/>
  <p:extLst>
    <p:ext uri="{521415D9-36F7-43E2-AB2F-B90AF26B5E84}">
      <p14:sectionLst xmlns:p14="http://schemas.microsoft.com/office/powerpoint/2010/main">
        <p14:section name="既定のセクション" id="{95A9D5EB-DB56-433C-A955-B3625CD58BED}">
          <p14:sldIdLst>
            <p14:sldId id="594"/>
            <p14:sldId id="683"/>
            <p14:sldId id="485"/>
            <p14:sldId id="597"/>
            <p14:sldId id="598"/>
            <p14:sldId id="599"/>
            <p14:sldId id="600"/>
            <p14:sldId id="602"/>
            <p14:sldId id="2147379851"/>
            <p14:sldId id="603"/>
            <p14:sldId id="340"/>
            <p14:sldId id="2147379834"/>
            <p14:sldId id="257"/>
            <p14:sldId id="258"/>
            <p14:sldId id="2147379847"/>
            <p14:sldId id="259"/>
            <p14:sldId id="2147379848"/>
            <p14:sldId id="605"/>
            <p14:sldId id="607"/>
            <p14:sldId id="588"/>
            <p14:sldId id="609"/>
            <p14:sldId id="612"/>
            <p14:sldId id="613"/>
            <p14:sldId id="614"/>
            <p14:sldId id="2147379841"/>
            <p14:sldId id="616"/>
            <p14:sldId id="618"/>
            <p14:sldId id="619"/>
            <p14:sldId id="621"/>
            <p14:sldId id="622"/>
            <p14:sldId id="519"/>
            <p14:sldId id="2147379839"/>
            <p14:sldId id="803"/>
            <p14:sldId id="3569"/>
            <p14:sldId id="2147379842"/>
            <p14:sldId id="592"/>
            <p14:sldId id="604"/>
            <p14:sldId id="595"/>
            <p14:sldId id="2147379843"/>
            <p14:sldId id="591"/>
            <p14:sldId id="2147379844"/>
            <p14:sldId id="1373"/>
            <p14:sldId id="1379"/>
            <p14:sldId id="1377"/>
            <p14:sldId id="2147379845"/>
            <p14:sldId id="1374"/>
            <p14:sldId id="1372"/>
            <p14:sldId id="1378"/>
            <p14:sldId id="596"/>
            <p14:sldId id="2147379846"/>
            <p14:sldId id="2147379849"/>
          </p14:sldIdLst>
        </p14:section>
      </p14:sectionLst>
    </p:ext>
    <p:ext uri="{EFAFB233-063F-42B5-8137-9DF3F51BA10A}">
      <p15:sldGuideLst xmlns:p15="http://schemas.microsoft.com/office/powerpoint/2012/main">
        <p15:guide id="1" orient="horz" pos="4042" userDrawn="1">
          <p15:clr>
            <a:srgbClr val="A4A3A4"/>
          </p15:clr>
        </p15:guide>
        <p15:guide id="3" orient="horz" pos="346" userDrawn="1">
          <p15:clr>
            <a:srgbClr val="A4A3A4"/>
          </p15:clr>
        </p15:guide>
        <p15:guide id="4" pos="11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9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C000"/>
    <a:srgbClr val="A6CEE2"/>
    <a:srgbClr val="D88895"/>
    <a:srgbClr val="FFDC6D"/>
    <a:srgbClr val="BC8FDD"/>
    <a:srgbClr val="C5DFAF"/>
    <a:srgbClr val="A9CF89"/>
    <a:srgbClr val="66AACC"/>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63" autoAdjust="0"/>
    <p:restoredTop sz="23888" autoAdjust="0"/>
  </p:normalViewPr>
  <p:slideViewPr>
    <p:cSldViewPr snapToGrid="0">
      <p:cViewPr varScale="1">
        <p:scale>
          <a:sx n="114" d="100"/>
          <a:sy n="114" d="100"/>
        </p:scale>
        <p:origin x="1632" y="108"/>
      </p:cViewPr>
      <p:guideLst>
        <p:guide orient="horz" pos="4042"/>
        <p:guide orient="horz" pos="346"/>
        <p:guide pos="113"/>
      </p:guideLst>
    </p:cSldViewPr>
  </p:slideViewPr>
  <p:outlineViewPr>
    <p:cViewPr>
      <p:scale>
        <a:sx n="33" d="100"/>
        <a:sy n="33" d="100"/>
      </p:scale>
      <p:origin x="0" y="-2736"/>
    </p:cViewPr>
  </p:outlineViewPr>
  <p:notesTextViewPr>
    <p:cViewPr>
      <p:scale>
        <a:sx n="3" d="2"/>
        <a:sy n="3" d="2"/>
      </p:scale>
      <p:origin x="0" y="0"/>
    </p:cViewPr>
  </p:notesTextViewPr>
  <p:sorterViewPr>
    <p:cViewPr>
      <p:scale>
        <a:sx n="100" d="100"/>
        <a:sy n="100" d="100"/>
      </p:scale>
      <p:origin x="0" y="-10998"/>
    </p:cViewPr>
  </p:sorterViewPr>
  <p:notesViewPr>
    <p:cSldViewPr snapToGrid="0">
      <p:cViewPr varScale="1">
        <p:scale>
          <a:sx n="78" d="100"/>
          <a:sy n="78" d="100"/>
        </p:scale>
        <p:origin x="398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655915-C37C-4EAA-AF6F-22D1C692149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kumimoji="1" lang="ja-JP" altLang="en-US"/>
        </a:p>
      </dgm:t>
    </dgm:pt>
    <dgm:pt modelId="{FFB7781D-54A6-496C-B278-AA926477D973}">
      <dgm:prSet phldrT="[テキスト]" custT="1"/>
      <dgm:spPr>
        <a:solidFill>
          <a:schemeClr val="accent1">
            <a:lumMod val="60000"/>
            <a:lumOff val="40000"/>
          </a:schemeClr>
        </a:solidFill>
      </dgm:spPr>
      <dgm:t>
        <a:bodyPr anchor="b"/>
        <a:lstStyle/>
        <a:p>
          <a:pPr algn="ctr">
            <a:lnSpc>
              <a:spcPts val="1440"/>
            </a:lnSpc>
            <a:spcAft>
              <a:spcPts val="0"/>
            </a:spcAft>
          </a:pPr>
          <a:r>
            <a:rPr kumimoji="1" lang="ja-JP" altLang="en-US" sz="1200" b="0" spc="-1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現状把握・課題設定</a:t>
          </a:r>
        </a:p>
      </dgm:t>
    </dgm:pt>
    <dgm:pt modelId="{972E13E6-C229-4771-9BE9-DD149299D47D}" type="parTrans" cxnId="{2975C54C-7AB9-45BB-BEB9-FCC5D7CA34A7}">
      <dgm:prSet/>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361E1EAC-D564-4015-93FF-F3EF7C424406}" type="sibTrans" cxnId="{2975C54C-7AB9-45BB-BEB9-FCC5D7CA34A7}">
      <dgm:prSet custT="1"/>
      <dgm:spPr>
        <a:solidFill>
          <a:schemeClr val="bg1">
            <a:lumMod val="50000"/>
          </a:schemeClr>
        </a:solidFill>
      </dgm:spPr>
      <dgm:t>
        <a:bodyPr/>
        <a:lstStyle/>
        <a:p>
          <a:pPr algn="ct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BD0890F8-C3B8-4762-B5D9-4EB468784D3A}">
      <dgm:prSet phldrT="[テキスト]" custT="1"/>
      <dgm:spPr>
        <a:solidFill>
          <a:schemeClr val="accent5">
            <a:lumMod val="60000"/>
            <a:lumOff val="40000"/>
          </a:schemeClr>
        </a:solidFill>
      </dgm:spPr>
      <dgm:t>
        <a:bodyPr anchor="b"/>
        <a:lstStyle/>
        <a:p>
          <a:pPr algn="ctr">
            <a:lnSpc>
              <a:spcPts val="1440"/>
            </a:lnSpc>
            <a:spcAft>
              <a:spcPts val="0"/>
            </a:spcAft>
          </a:pPr>
          <a:r>
            <a:rPr kumimoji="1" lang="ja-JP" altLang="en-US" sz="1200" b="0" spc="-1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インプット（資源投入）</a:t>
          </a:r>
        </a:p>
      </dgm:t>
    </dgm:pt>
    <dgm:pt modelId="{71267457-7E92-456B-9DC7-D84475422082}" type="parTrans" cxnId="{981BAD90-7C2C-4F5C-BA83-870392DD5242}">
      <dgm:prSet/>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2B063FB8-3E1F-44B8-B9E2-8181B87E5C92}" type="sibTrans" cxnId="{981BAD90-7C2C-4F5C-BA83-870392DD5242}">
      <dgm:prSet custT="1"/>
      <dgm:spPr>
        <a:solidFill>
          <a:schemeClr val="bg1">
            <a:lumMod val="50000"/>
          </a:schemeClr>
        </a:solidFill>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E3442888-0791-4801-AE49-F88B7D4E2B88}">
      <dgm:prSet phldrT="[テキスト]" custT="1"/>
      <dgm:spPr>
        <a:solidFill>
          <a:schemeClr val="accent1">
            <a:lumMod val="75000"/>
          </a:schemeClr>
        </a:solidFill>
      </dgm:spPr>
      <dgm:t>
        <a:bodyPr anchor="b"/>
        <a:lstStyle/>
        <a:p>
          <a:pPr algn="ctr">
            <a:lnSpc>
              <a:spcPts val="1440"/>
            </a:lnSpc>
            <a:spcAft>
              <a:spcPts val="0"/>
            </a:spcAft>
          </a:pPr>
          <a:r>
            <a:rPr kumimoji="1" lang="ja-JP" altLang="en-US" sz="1200" b="0" spc="-150" dirty="0">
              <a:latin typeface="メイリオ" panose="020B0604030504040204" pitchFamily="50" charset="-128"/>
              <a:ea typeface="メイリオ" panose="020B0604030504040204" pitchFamily="50" charset="-128"/>
              <a:cs typeface="メイリオ" panose="020B0604030504040204" pitchFamily="50" charset="-128"/>
            </a:rPr>
            <a:t>アクティビティ（活動）</a:t>
          </a:r>
          <a:endParaRPr kumimoji="1" lang="ja-JP" altLang="en-US" sz="800" b="0" spc="-15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22FA29E2-F541-4F4F-9676-3A3A06E03847}" type="parTrans" cxnId="{6729C571-CBA5-495B-933D-7AD677C748C0}">
      <dgm:prSet/>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8A1274FA-6AFD-43C6-84A0-20FF82196E67}" type="sibTrans" cxnId="{6729C571-CBA5-495B-933D-7AD677C748C0}">
      <dgm:prSet custT="1"/>
      <dgm:spPr>
        <a:solidFill>
          <a:schemeClr val="bg1">
            <a:lumMod val="50000"/>
          </a:schemeClr>
        </a:solidFill>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77135AC2-242E-4641-AA6F-BFA2B7F166CA}">
      <dgm:prSet custT="1"/>
      <dgm:spPr/>
      <dgm:t>
        <a:bodyPr anchor="b"/>
        <a:lstStyle/>
        <a:p>
          <a:pPr>
            <a:lnSpc>
              <a:spcPts val="1440"/>
            </a:lnSpc>
            <a:spcAft>
              <a:spcPts val="0"/>
            </a:spcAft>
          </a:pPr>
          <a:r>
            <a:rPr kumimoji="1" lang="ja-JP" altLang="en-US" sz="1200" spc="-150" dirty="0">
              <a:latin typeface="メイリオ" panose="020B0604030504040204" pitchFamily="50" charset="-128"/>
              <a:ea typeface="メイリオ" panose="020B0604030504040204" pitchFamily="50" charset="-128"/>
            </a:rPr>
            <a:t>アウトカム（政策効果）</a:t>
          </a:r>
        </a:p>
      </dgm:t>
    </dgm:pt>
    <dgm:pt modelId="{D57F0156-EAAF-41A7-90C2-093581F00229}" type="parTrans" cxnId="{71EE6C33-2AB2-4ADA-85D4-8A7AEDBBF7E6}">
      <dgm:prSet/>
      <dgm:spPr/>
      <dgm:t>
        <a:bodyPr/>
        <a:lstStyle/>
        <a:p>
          <a:endParaRPr kumimoji="1" lang="ja-JP" altLang="en-US"/>
        </a:p>
      </dgm:t>
    </dgm:pt>
    <dgm:pt modelId="{21F2FE4A-BFA7-42F1-A509-5F4585D595DD}" type="sibTrans" cxnId="{71EE6C33-2AB2-4ADA-85D4-8A7AEDBBF7E6}">
      <dgm:prSet/>
      <dgm:spPr>
        <a:solidFill>
          <a:schemeClr val="bg1">
            <a:lumMod val="50000"/>
          </a:schemeClr>
        </a:solidFill>
      </dgm:spPr>
      <dgm:t>
        <a:bodyPr/>
        <a:lstStyle/>
        <a:p>
          <a:endPar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9FCD3C87-B955-4DEA-B578-633ECFD78A2A}">
      <dgm:prSet custT="1"/>
      <dgm:spPr>
        <a:solidFill>
          <a:srgbClr val="006699"/>
        </a:solidFill>
      </dgm:spPr>
      <dgm:t>
        <a:bodyPr anchor="t"/>
        <a:lstStyle/>
        <a:p>
          <a:pPr algn="ctr">
            <a:lnSpc>
              <a:spcPts val="1440"/>
            </a:lnSpc>
            <a:spcAft>
              <a:spcPts val="0"/>
            </a:spcAft>
          </a:pPr>
          <a:r>
            <a:rPr kumimoji="1" lang="ja-JP" altLang="en-US" sz="1200" b="0" spc="-150" dirty="0">
              <a:latin typeface="メイリオ" panose="020B0604030504040204" pitchFamily="50" charset="-128"/>
              <a:ea typeface="メイリオ" panose="020B0604030504040204" pitchFamily="50" charset="-128"/>
              <a:cs typeface="メイリオ" panose="020B0604030504040204" pitchFamily="50" charset="-128"/>
            </a:rPr>
            <a:t>アウトプット（活動による産出物）</a:t>
          </a:r>
          <a:endParaRPr kumimoji="1" lang="en-US" altLang="ja-JP" sz="1200" b="0" spc="-15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EF1AC151-DFA9-4C03-B3E3-92D35892B839}" type="sibTrans" cxnId="{45EE1ABB-69EE-425E-A419-02E452E06D90}">
      <dgm:prSet custT="1"/>
      <dgm:spPr>
        <a:solidFill>
          <a:schemeClr val="bg1">
            <a:lumMod val="50000"/>
          </a:schemeClr>
        </a:solidFill>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8D3677C3-B761-4A23-B733-323ABFA8C80F}" type="parTrans" cxnId="{45EE1ABB-69EE-425E-A419-02E452E06D90}">
      <dgm:prSet/>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441E1C96-EE68-40F9-9AE0-B40D2A380508}" type="pres">
      <dgm:prSet presAssocID="{EE655915-C37C-4EAA-AF6F-22D1C6921493}" presName="Name0" presStyleCnt="0">
        <dgm:presLayoutVars>
          <dgm:dir/>
          <dgm:resizeHandles val="exact"/>
        </dgm:presLayoutVars>
      </dgm:prSet>
      <dgm:spPr/>
    </dgm:pt>
    <dgm:pt modelId="{EF1772DA-A982-4EA3-B8B9-75358BEB55B2}" type="pres">
      <dgm:prSet presAssocID="{FFB7781D-54A6-496C-B278-AA926477D973}" presName="node" presStyleLbl="node1" presStyleIdx="0" presStyleCnt="5" custScaleX="274924" custScaleY="84767" custLinFactNeighborX="-2774" custLinFactNeighborY="-269">
        <dgm:presLayoutVars>
          <dgm:bulletEnabled val="1"/>
        </dgm:presLayoutVars>
      </dgm:prSet>
      <dgm:spPr/>
    </dgm:pt>
    <dgm:pt modelId="{7414512E-4B35-44D4-B1EF-9F793CA46411}" type="pres">
      <dgm:prSet presAssocID="{361E1EAC-D564-4015-93FF-F3EF7C424406}" presName="sibTrans" presStyleLbl="sibTrans2D1" presStyleIdx="0" presStyleCnt="4" custScaleX="176879" custScaleY="182901"/>
      <dgm:spPr/>
    </dgm:pt>
    <dgm:pt modelId="{1DD8BE98-2D13-46F4-A7E0-D44152DED2B6}" type="pres">
      <dgm:prSet presAssocID="{361E1EAC-D564-4015-93FF-F3EF7C424406}" presName="connectorText" presStyleLbl="sibTrans2D1" presStyleIdx="0" presStyleCnt="4"/>
      <dgm:spPr/>
    </dgm:pt>
    <dgm:pt modelId="{5426F29C-3BE7-4FD1-A83E-CDD6B2961BBE}" type="pres">
      <dgm:prSet presAssocID="{BD0890F8-C3B8-4762-B5D9-4EB468784D3A}" presName="node" presStyleLbl="node1" presStyleIdx="1" presStyleCnt="5" custScaleX="211147" custScaleY="83135" custLinFactX="-18281" custLinFactNeighborX="-100000" custLinFactNeighborY="2109">
        <dgm:presLayoutVars>
          <dgm:bulletEnabled val="1"/>
        </dgm:presLayoutVars>
      </dgm:prSet>
      <dgm:spPr/>
    </dgm:pt>
    <dgm:pt modelId="{ADD7A776-C058-4B69-B8B9-6C7A267F6A20}" type="pres">
      <dgm:prSet presAssocID="{2B063FB8-3E1F-44B8-B9E2-8181B87E5C92}" presName="sibTrans" presStyleLbl="sibTrans2D1" presStyleIdx="1" presStyleCnt="4" custScaleX="176879" custScaleY="182901"/>
      <dgm:spPr/>
    </dgm:pt>
    <dgm:pt modelId="{A4FD1837-AE6C-447B-8509-FD7ADEE680F2}" type="pres">
      <dgm:prSet presAssocID="{2B063FB8-3E1F-44B8-B9E2-8181B87E5C92}" presName="connectorText" presStyleLbl="sibTrans2D1" presStyleIdx="1" presStyleCnt="4"/>
      <dgm:spPr/>
    </dgm:pt>
    <dgm:pt modelId="{04422120-6079-4F2F-9F4D-EFB72F646234}" type="pres">
      <dgm:prSet presAssocID="{E3442888-0791-4801-AE49-F88B7D4E2B88}" presName="node" presStyleLbl="node1" presStyleIdx="2" presStyleCnt="5" custScaleX="244152" custScaleY="83135">
        <dgm:presLayoutVars>
          <dgm:bulletEnabled val="1"/>
        </dgm:presLayoutVars>
      </dgm:prSet>
      <dgm:spPr/>
    </dgm:pt>
    <dgm:pt modelId="{255EC711-AA8A-4F17-8F73-E983E53A0402}" type="pres">
      <dgm:prSet presAssocID="{8A1274FA-6AFD-43C6-84A0-20FF82196E67}" presName="sibTrans" presStyleLbl="sibTrans2D1" presStyleIdx="2" presStyleCnt="4" custScaleX="164768" custScaleY="173223"/>
      <dgm:spPr/>
    </dgm:pt>
    <dgm:pt modelId="{1E708250-C1DB-45FB-A142-CB84A5A75A23}" type="pres">
      <dgm:prSet presAssocID="{8A1274FA-6AFD-43C6-84A0-20FF82196E67}" presName="connectorText" presStyleLbl="sibTrans2D1" presStyleIdx="2" presStyleCnt="4"/>
      <dgm:spPr/>
    </dgm:pt>
    <dgm:pt modelId="{D805C22D-A146-4E85-B03D-1D99DBDDF7AB}" type="pres">
      <dgm:prSet presAssocID="{9FCD3C87-B955-4DEA-B578-633ECFD78A2A}" presName="node" presStyleLbl="node1" presStyleIdx="3" presStyleCnt="5" custScaleX="211147" custScaleY="83135" custLinFactNeighborX="-2713" custLinFactNeighborY="-66">
        <dgm:presLayoutVars>
          <dgm:bulletEnabled val="1"/>
        </dgm:presLayoutVars>
      </dgm:prSet>
      <dgm:spPr/>
    </dgm:pt>
    <dgm:pt modelId="{DBA88DBC-7E1D-446F-8869-249225CEB43E}" type="pres">
      <dgm:prSet presAssocID="{EF1AC151-DFA9-4C03-B3E3-92D35892B839}" presName="sibTrans" presStyleLbl="sibTrans2D1" presStyleIdx="3" presStyleCnt="4" custScaleX="161051" custScaleY="161051"/>
      <dgm:spPr/>
    </dgm:pt>
    <dgm:pt modelId="{1379A983-295E-4F89-A359-FE3187D8A842}" type="pres">
      <dgm:prSet presAssocID="{EF1AC151-DFA9-4C03-B3E3-92D35892B839}" presName="connectorText" presStyleLbl="sibTrans2D1" presStyleIdx="3" presStyleCnt="4"/>
      <dgm:spPr/>
    </dgm:pt>
    <dgm:pt modelId="{F7EDA4A4-A66E-4767-8F78-0C624BA31E0E}" type="pres">
      <dgm:prSet presAssocID="{77135AC2-242E-4641-AA6F-BFA2B7F166CA}" presName="node" presStyleLbl="node1" presStyleIdx="4" presStyleCnt="5" custScaleX="211147" custScaleY="84767" custLinFactNeighborX="-2774" custLinFactNeighborY="-269">
        <dgm:presLayoutVars>
          <dgm:bulletEnabled val="1"/>
        </dgm:presLayoutVars>
      </dgm:prSet>
      <dgm:spPr/>
    </dgm:pt>
  </dgm:ptLst>
  <dgm:cxnLst>
    <dgm:cxn modelId="{17657103-3145-4843-AE8B-A33A52BFB3E0}" type="presOf" srcId="{E3442888-0791-4801-AE49-F88B7D4E2B88}" destId="{04422120-6079-4F2F-9F4D-EFB72F646234}" srcOrd="0" destOrd="0" presId="urn:microsoft.com/office/officeart/2005/8/layout/process1"/>
    <dgm:cxn modelId="{FA84F116-2363-4C07-AFED-D1C821822242}" type="presOf" srcId="{EF1AC151-DFA9-4C03-B3E3-92D35892B839}" destId="{1379A983-295E-4F89-A359-FE3187D8A842}" srcOrd="1" destOrd="0" presId="urn:microsoft.com/office/officeart/2005/8/layout/process1"/>
    <dgm:cxn modelId="{8F9B341C-F066-4BCA-AAC0-6AC7FDEE0900}" type="presOf" srcId="{361E1EAC-D564-4015-93FF-F3EF7C424406}" destId="{1DD8BE98-2D13-46F4-A7E0-D44152DED2B6}" srcOrd="1" destOrd="0" presId="urn:microsoft.com/office/officeart/2005/8/layout/process1"/>
    <dgm:cxn modelId="{1BA82421-5E3E-428A-A2E8-DA95CFFE6AEF}" type="presOf" srcId="{9FCD3C87-B955-4DEA-B578-633ECFD78A2A}" destId="{D805C22D-A146-4E85-B03D-1D99DBDDF7AB}" srcOrd="0" destOrd="0" presId="urn:microsoft.com/office/officeart/2005/8/layout/process1"/>
    <dgm:cxn modelId="{B9AFED21-FFE9-44FA-9C5D-44D2BB30C6D6}" type="presOf" srcId="{EE655915-C37C-4EAA-AF6F-22D1C6921493}" destId="{441E1C96-EE68-40F9-9AE0-B40D2A380508}" srcOrd="0" destOrd="0" presId="urn:microsoft.com/office/officeart/2005/8/layout/process1"/>
    <dgm:cxn modelId="{ED072A31-0A38-4888-8B0B-B447282DE38D}" type="presOf" srcId="{361E1EAC-D564-4015-93FF-F3EF7C424406}" destId="{7414512E-4B35-44D4-B1EF-9F793CA46411}" srcOrd="0" destOrd="0" presId="urn:microsoft.com/office/officeart/2005/8/layout/process1"/>
    <dgm:cxn modelId="{71EE6C33-2AB2-4ADA-85D4-8A7AEDBBF7E6}" srcId="{EE655915-C37C-4EAA-AF6F-22D1C6921493}" destId="{77135AC2-242E-4641-AA6F-BFA2B7F166CA}" srcOrd="4" destOrd="0" parTransId="{D57F0156-EAAF-41A7-90C2-093581F00229}" sibTransId="{21F2FE4A-BFA7-42F1-A509-5F4585D595DD}"/>
    <dgm:cxn modelId="{30FC0F39-E481-4EC9-A8EF-3394F0A18E71}" type="presOf" srcId="{2B063FB8-3E1F-44B8-B9E2-8181B87E5C92}" destId="{A4FD1837-AE6C-447B-8509-FD7ADEE680F2}" srcOrd="1" destOrd="0" presId="urn:microsoft.com/office/officeart/2005/8/layout/process1"/>
    <dgm:cxn modelId="{2D772939-DC53-4C1B-A4E2-B373E5B5B44E}" type="presOf" srcId="{BD0890F8-C3B8-4762-B5D9-4EB468784D3A}" destId="{5426F29C-3BE7-4FD1-A83E-CDD6B2961BBE}" srcOrd="0" destOrd="0" presId="urn:microsoft.com/office/officeart/2005/8/layout/process1"/>
    <dgm:cxn modelId="{3642025E-5D97-4802-993C-685A251F455C}" type="presOf" srcId="{EF1AC151-DFA9-4C03-B3E3-92D35892B839}" destId="{DBA88DBC-7E1D-446F-8869-249225CEB43E}" srcOrd="0" destOrd="0" presId="urn:microsoft.com/office/officeart/2005/8/layout/process1"/>
    <dgm:cxn modelId="{2975C54C-7AB9-45BB-BEB9-FCC5D7CA34A7}" srcId="{EE655915-C37C-4EAA-AF6F-22D1C6921493}" destId="{FFB7781D-54A6-496C-B278-AA926477D973}" srcOrd="0" destOrd="0" parTransId="{972E13E6-C229-4771-9BE9-DD149299D47D}" sibTransId="{361E1EAC-D564-4015-93FF-F3EF7C424406}"/>
    <dgm:cxn modelId="{6729C571-CBA5-495B-933D-7AD677C748C0}" srcId="{EE655915-C37C-4EAA-AF6F-22D1C6921493}" destId="{E3442888-0791-4801-AE49-F88B7D4E2B88}" srcOrd="2" destOrd="0" parTransId="{22FA29E2-F541-4F4F-9676-3A3A06E03847}" sibTransId="{8A1274FA-6AFD-43C6-84A0-20FF82196E67}"/>
    <dgm:cxn modelId="{2B87BF75-BE69-4882-8F7B-32FF2B92B8A3}" type="presOf" srcId="{77135AC2-242E-4641-AA6F-BFA2B7F166CA}" destId="{F7EDA4A4-A66E-4767-8F78-0C624BA31E0E}" srcOrd="0" destOrd="0" presId="urn:microsoft.com/office/officeart/2005/8/layout/process1"/>
    <dgm:cxn modelId="{92FD4183-1DB5-4D2D-B2FA-CCD2F321CEE0}" type="presOf" srcId="{2B063FB8-3E1F-44B8-B9E2-8181B87E5C92}" destId="{ADD7A776-C058-4B69-B8B9-6C7A267F6A20}" srcOrd="0" destOrd="0" presId="urn:microsoft.com/office/officeart/2005/8/layout/process1"/>
    <dgm:cxn modelId="{981BAD90-7C2C-4F5C-BA83-870392DD5242}" srcId="{EE655915-C37C-4EAA-AF6F-22D1C6921493}" destId="{BD0890F8-C3B8-4762-B5D9-4EB468784D3A}" srcOrd="1" destOrd="0" parTransId="{71267457-7E92-456B-9DC7-D84475422082}" sibTransId="{2B063FB8-3E1F-44B8-B9E2-8181B87E5C92}"/>
    <dgm:cxn modelId="{45EE1ABB-69EE-425E-A419-02E452E06D90}" srcId="{EE655915-C37C-4EAA-AF6F-22D1C6921493}" destId="{9FCD3C87-B955-4DEA-B578-633ECFD78A2A}" srcOrd="3" destOrd="0" parTransId="{8D3677C3-B761-4A23-B733-323ABFA8C80F}" sibTransId="{EF1AC151-DFA9-4C03-B3E3-92D35892B839}"/>
    <dgm:cxn modelId="{39366AC1-5239-4794-8232-79DA2B4D41D8}" type="presOf" srcId="{8A1274FA-6AFD-43C6-84A0-20FF82196E67}" destId="{1E708250-C1DB-45FB-A142-CB84A5A75A23}" srcOrd="1" destOrd="0" presId="urn:microsoft.com/office/officeart/2005/8/layout/process1"/>
    <dgm:cxn modelId="{325DCECE-0AD6-45C9-93A9-D0B332E7F7EE}" type="presOf" srcId="{FFB7781D-54A6-496C-B278-AA926477D973}" destId="{EF1772DA-A982-4EA3-B8B9-75358BEB55B2}" srcOrd="0" destOrd="0" presId="urn:microsoft.com/office/officeart/2005/8/layout/process1"/>
    <dgm:cxn modelId="{493A4EDC-FD9F-4B5B-8FE0-D3F40212A241}" type="presOf" srcId="{8A1274FA-6AFD-43C6-84A0-20FF82196E67}" destId="{255EC711-AA8A-4F17-8F73-E983E53A0402}" srcOrd="0" destOrd="0" presId="urn:microsoft.com/office/officeart/2005/8/layout/process1"/>
    <dgm:cxn modelId="{0EDC0DC0-3465-4B93-BBBD-D6521AEDBBA3}" type="presParOf" srcId="{441E1C96-EE68-40F9-9AE0-B40D2A380508}" destId="{EF1772DA-A982-4EA3-B8B9-75358BEB55B2}" srcOrd="0" destOrd="0" presId="urn:microsoft.com/office/officeart/2005/8/layout/process1"/>
    <dgm:cxn modelId="{CE6B06C1-191C-4388-BC94-170247A6147C}" type="presParOf" srcId="{441E1C96-EE68-40F9-9AE0-B40D2A380508}" destId="{7414512E-4B35-44D4-B1EF-9F793CA46411}" srcOrd="1" destOrd="0" presId="urn:microsoft.com/office/officeart/2005/8/layout/process1"/>
    <dgm:cxn modelId="{AFE92348-7876-4359-863A-6824095BE5D0}" type="presParOf" srcId="{7414512E-4B35-44D4-B1EF-9F793CA46411}" destId="{1DD8BE98-2D13-46F4-A7E0-D44152DED2B6}" srcOrd="0" destOrd="0" presId="urn:microsoft.com/office/officeart/2005/8/layout/process1"/>
    <dgm:cxn modelId="{AE257758-E58E-4ABD-BD6A-BDBC251D8F26}" type="presParOf" srcId="{441E1C96-EE68-40F9-9AE0-B40D2A380508}" destId="{5426F29C-3BE7-4FD1-A83E-CDD6B2961BBE}" srcOrd="2" destOrd="0" presId="urn:microsoft.com/office/officeart/2005/8/layout/process1"/>
    <dgm:cxn modelId="{6AE1D9F5-1C0D-4778-8B8D-04DD4B31484B}" type="presParOf" srcId="{441E1C96-EE68-40F9-9AE0-B40D2A380508}" destId="{ADD7A776-C058-4B69-B8B9-6C7A267F6A20}" srcOrd="3" destOrd="0" presId="urn:microsoft.com/office/officeart/2005/8/layout/process1"/>
    <dgm:cxn modelId="{F8DE27BA-5FB4-403D-81C8-6DA9D24BB7FF}" type="presParOf" srcId="{ADD7A776-C058-4B69-B8B9-6C7A267F6A20}" destId="{A4FD1837-AE6C-447B-8509-FD7ADEE680F2}" srcOrd="0" destOrd="0" presId="urn:microsoft.com/office/officeart/2005/8/layout/process1"/>
    <dgm:cxn modelId="{EAB6EED7-D352-41B7-8784-6DFCA1A75001}" type="presParOf" srcId="{441E1C96-EE68-40F9-9AE0-B40D2A380508}" destId="{04422120-6079-4F2F-9F4D-EFB72F646234}" srcOrd="4" destOrd="0" presId="urn:microsoft.com/office/officeart/2005/8/layout/process1"/>
    <dgm:cxn modelId="{57C1117B-6457-41F0-BF2F-CA772C5FC3D1}" type="presParOf" srcId="{441E1C96-EE68-40F9-9AE0-B40D2A380508}" destId="{255EC711-AA8A-4F17-8F73-E983E53A0402}" srcOrd="5" destOrd="0" presId="urn:microsoft.com/office/officeart/2005/8/layout/process1"/>
    <dgm:cxn modelId="{9F3B6633-F507-447E-A032-8EE0F19C1510}" type="presParOf" srcId="{255EC711-AA8A-4F17-8F73-E983E53A0402}" destId="{1E708250-C1DB-45FB-A142-CB84A5A75A23}" srcOrd="0" destOrd="0" presId="urn:microsoft.com/office/officeart/2005/8/layout/process1"/>
    <dgm:cxn modelId="{E1EE2F5B-E201-4090-A455-05560BB73593}" type="presParOf" srcId="{441E1C96-EE68-40F9-9AE0-B40D2A380508}" destId="{D805C22D-A146-4E85-B03D-1D99DBDDF7AB}" srcOrd="6" destOrd="0" presId="urn:microsoft.com/office/officeart/2005/8/layout/process1"/>
    <dgm:cxn modelId="{6CDEB437-07CF-47F7-B983-8AF565194F2E}" type="presParOf" srcId="{441E1C96-EE68-40F9-9AE0-B40D2A380508}" destId="{DBA88DBC-7E1D-446F-8869-249225CEB43E}" srcOrd="7" destOrd="0" presId="urn:microsoft.com/office/officeart/2005/8/layout/process1"/>
    <dgm:cxn modelId="{D3CF542E-8880-47CA-A1D0-14A4B3B5E439}" type="presParOf" srcId="{DBA88DBC-7E1D-446F-8869-249225CEB43E}" destId="{1379A983-295E-4F89-A359-FE3187D8A842}" srcOrd="0" destOrd="0" presId="urn:microsoft.com/office/officeart/2005/8/layout/process1"/>
    <dgm:cxn modelId="{7F627CAD-24E6-40BC-9773-5F8B6BF7AA6F}" type="presParOf" srcId="{441E1C96-EE68-40F9-9AE0-B40D2A380508}" destId="{F7EDA4A4-A66E-4767-8F78-0C624BA31E0E}" srcOrd="8" destOrd="0" presId="urn:microsoft.com/office/officeart/2005/8/layout/process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772DA-A982-4EA3-B8B9-75358BEB55B2}">
      <dsp:nvSpPr>
        <dsp:cNvPr id="0" name=""/>
        <dsp:cNvSpPr/>
      </dsp:nvSpPr>
      <dsp:spPr>
        <a:xfrm>
          <a:off x="763" y="230645"/>
          <a:ext cx="1264518" cy="588231"/>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marL="0" lvl="0" indent="0" algn="ctr" defTabSz="533400">
            <a:lnSpc>
              <a:spcPts val="1440"/>
            </a:lnSpc>
            <a:spcBef>
              <a:spcPct val="0"/>
            </a:spcBef>
            <a:spcAft>
              <a:spcPts val="0"/>
            </a:spcAft>
            <a:buNone/>
          </a:pPr>
          <a:r>
            <a:rPr kumimoji="1" lang="ja-JP" altLang="en-US" sz="1200" b="0" kern="1200" spc="-1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現状把握・課題設定</a:t>
          </a:r>
        </a:p>
      </dsp:txBody>
      <dsp:txXfrm>
        <a:off x="17992" y="247874"/>
        <a:ext cx="1230060" cy="553773"/>
      </dsp:txXfrm>
    </dsp:sp>
    <dsp:sp modelId="{7414512E-4B35-44D4-B1EF-9F793CA46411}">
      <dsp:nvSpPr>
        <dsp:cNvPr id="0" name=""/>
        <dsp:cNvSpPr/>
      </dsp:nvSpPr>
      <dsp:spPr>
        <a:xfrm rot="10850801">
          <a:off x="1264069" y="429779"/>
          <a:ext cx="1155" cy="208631"/>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b="1" kern="1200" dirty="0">
            <a:latin typeface="メイリオ" panose="020B0604030504040204" pitchFamily="50" charset="-128"/>
            <a:ea typeface="メイリオ" panose="020B0604030504040204" pitchFamily="50" charset="-128"/>
            <a:cs typeface="メイリオ" panose="020B0604030504040204" pitchFamily="50" charset="-128"/>
          </a:endParaRPr>
        </a:p>
      </dsp:txBody>
      <dsp:txXfrm rot="10800000">
        <a:off x="1264415" y="471508"/>
        <a:ext cx="809" cy="125179"/>
      </dsp:txXfrm>
    </dsp:sp>
    <dsp:sp modelId="{5426F29C-3BE7-4FD1-A83E-CDD6B2961BBE}">
      <dsp:nvSpPr>
        <dsp:cNvPr id="0" name=""/>
        <dsp:cNvSpPr/>
      </dsp:nvSpPr>
      <dsp:spPr>
        <a:xfrm>
          <a:off x="1264049" y="252810"/>
          <a:ext cx="971174" cy="576906"/>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marL="0" lvl="0" indent="0" algn="ctr" defTabSz="533400">
            <a:lnSpc>
              <a:spcPts val="1440"/>
            </a:lnSpc>
            <a:spcBef>
              <a:spcPct val="0"/>
            </a:spcBef>
            <a:spcAft>
              <a:spcPts val="0"/>
            </a:spcAft>
            <a:buNone/>
          </a:pPr>
          <a:r>
            <a:rPr kumimoji="1" lang="ja-JP" altLang="en-US" sz="1200" b="0" kern="1200" spc="-1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インプット（資源投入）</a:t>
          </a:r>
        </a:p>
      </dsp:txBody>
      <dsp:txXfrm>
        <a:off x="1280946" y="269707"/>
        <a:ext cx="937380" cy="543112"/>
      </dsp:txXfrm>
    </dsp:sp>
    <dsp:sp modelId="{ADD7A776-C058-4B69-B8B9-6C7A267F6A20}">
      <dsp:nvSpPr>
        <dsp:cNvPr id="0" name=""/>
        <dsp:cNvSpPr/>
      </dsp:nvSpPr>
      <dsp:spPr>
        <a:xfrm rot="21564549">
          <a:off x="2252431" y="429963"/>
          <a:ext cx="348827" cy="208631"/>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b="1" kern="1200">
            <a:latin typeface="メイリオ" panose="020B0604030504040204" pitchFamily="50" charset="-128"/>
            <a:ea typeface="メイリオ" panose="020B0604030504040204" pitchFamily="50" charset="-128"/>
            <a:cs typeface="メイリオ" panose="020B0604030504040204" pitchFamily="50" charset="-128"/>
          </a:endParaRPr>
        </a:p>
      </dsp:txBody>
      <dsp:txXfrm>
        <a:off x="2252433" y="472012"/>
        <a:ext cx="286238" cy="125179"/>
      </dsp:txXfrm>
    </dsp:sp>
    <dsp:sp modelId="{04422120-6079-4F2F-9F4D-EFB72F646234}">
      <dsp:nvSpPr>
        <dsp:cNvPr id="0" name=""/>
        <dsp:cNvSpPr/>
      </dsp:nvSpPr>
      <dsp:spPr>
        <a:xfrm>
          <a:off x="2607304" y="238174"/>
          <a:ext cx="1122982" cy="576906"/>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marL="0" lvl="0" indent="0" algn="ctr" defTabSz="533400">
            <a:lnSpc>
              <a:spcPts val="1440"/>
            </a:lnSpc>
            <a:spcBef>
              <a:spcPct val="0"/>
            </a:spcBef>
            <a:spcAft>
              <a:spcPts val="0"/>
            </a:spcAft>
            <a:buNone/>
          </a:pPr>
          <a:r>
            <a:rPr kumimoji="1" lang="ja-JP" altLang="en-US" sz="1200" b="0" kern="1200" spc="-150" dirty="0">
              <a:latin typeface="メイリオ" panose="020B0604030504040204" pitchFamily="50" charset="-128"/>
              <a:ea typeface="メイリオ" panose="020B0604030504040204" pitchFamily="50" charset="-128"/>
              <a:cs typeface="メイリオ" panose="020B0604030504040204" pitchFamily="50" charset="-128"/>
            </a:rPr>
            <a:t>アクティビティ（活動）</a:t>
          </a:r>
          <a:endParaRPr kumimoji="1" lang="ja-JP" altLang="en-US" sz="800" b="0" kern="1200" spc="-150" dirty="0">
            <a:latin typeface="メイリオ" panose="020B0604030504040204" pitchFamily="50" charset="-128"/>
            <a:ea typeface="メイリオ" panose="020B0604030504040204" pitchFamily="50" charset="-128"/>
            <a:cs typeface="メイリオ" panose="020B0604030504040204" pitchFamily="50" charset="-128"/>
          </a:endParaRPr>
        </a:p>
      </dsp:txBody>
      <dsp:txXfrm>
        <a:off x="2624201" y="255071"/>
        <a:ext cx="1089188" cy="543112"/>
      </dsp:txXfrm>
    </dsp:sp>
    <dsp:sp modelId="{255EC711-AA8A-4F17-8F73-E983E53A0402}">
      <dsp:nvSpPr>
        <dsp:cNvPr id="0" name=""/>
        <dsp:cNvSpPr/>
      </dsp:nvSpPr>
      <dsp:spPr>
        <a:xfrm rot="21598718">
          <a:off x="3744461" y="427587"/>
          <a:ext cx="157958" cy="197592"/>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b="1" kern="1200">
            <a:latin typeface="メイリオ" panose="020B0604030504040204" pitchFamily="50" charset="-128"/>
            <a:ea typeface="メイリオ" panose="020B0604030504040204" pitchFamily="50" charset="-128"/>
            <a:cs typeface="メイリオ" panose="020B0604030504040204" pitchFamily="50" charset="-128"/>
          </a:endParaRPr>
        </a:p>
      </dsp:txBody>
      <dsp:txXfrm>
        <a:off x="3744461" y="467114"/>
        <a:ext cx="110571" cy="118556"/>
      </dsp:txXfrm>
    </dsp:sp>
    <dsp:sp modelId="{D805C22D-A146-4E85-B03D-1D99DBDDF7AB}">
      <dsp:nvSpPr>
        <dsp:cNvPr id="0" name=""/>
        <dsp:cNvSpPr/>
      </dsp:nvSpPr>
      <dsp:spPr>
        <a:xfrm>
          <a:off x="3911167" y="237716"/>
          <a:ext cx="971174" cy="576906"/>
        </a:xfrm>
        <a:prstGeom prst="roundRect">
          <a:avLst>
            <a:gd name="adj" fmla="val 10000"/>
          </a:avLst>
        </a:prstGeom>
        <a:solidFill>
          <a:srgbClr val="00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ts val="1440"/>
            </a:lnSpc>
            <a:spcBef>
              <a:spcPct val="0"/>
            </a:spcBef>
            <a:spcAft>
              <a:spcPts val="0"/>
            </a:spcAft>
            <a:buNone/>
          </a:pPr>
          <a:r>
            <a:rPr kumimoji="1" lang="ja-JP" altLang="en-US" sz="1200" b="0" kern="1200" spc="-150" dirty="0">
              <a:latin typeface="メイリオ" panose="020B0604030504040204" pitchFamily="50" charset="-128"/>
              <a:ea typeface="メイリオ" panose="020B0604030504040204" pitchFamily="50" charset="-128"/>
              <a:cs typeface="メイリオ" panose="020B0604030504040204" pitchFamily="50" charset="-128"/>
            </a:rPr>
            <a:t>アウトプット（活動による産出物）</a:t>
          </a:r>
          <a:endParaRPr kumimoji="1" lang="en-US" altLang="ja-JP" sz="1200" b="0" kern="1200" spc="-150" dirty="0">
            <a:latin typeface="メイリオ" panose="020B0604030504040204" pitchFamily="50" charset="-128"/>
            <a:ea typeface="メイリオ" panose="020B0604030504040204" pitchFamily="50" charset="-128"/>
            <a:cs typeface="メイリオ" panose="020B0604030504040204" pitchFamily="50" charset="-128"/>
          </a:endParaRPr>
        </a:p>
      </dsp:txBody>
      <dsp:txXfrm>
        <a:off x="3928064" y="254613"/>
        <a:ext cx="937380" cy="543112"/>
      </dsp:txXfrm>
    </dsp:sp>
    <dsp:sp modelId="{DBA88DBC-7E1D-446F-8869-249225CEB43E}">
      <dsp:nvSpPr>
        <dsp:cNvPr id="0" name=""/>
        <dsp:cNvSpPr/>
      </dsp:nvSpPr>
      <dsp:spPr>
        <a:xfrm rot="21595807">
          <a:off x="4898566" y="433608"/>
          <a:ext cx="156981" cy="183707"/>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b="1" kern="1200">
            <a:latin typeface="メイリオ" panose="020B0604030504040204" pitchFamily="50" charset="-128"/>
            <a:ea typeface="メイリオ" panose="020B0604030504040204" pitchFamily="50" charset="-128"/>
            <a:cs typeface="メイリオ" panose="020B0604030504040204" pitchFamily="50" charset="-128"/>
          </a:endParaRPr>
        </a:p>
      </dsp:txBody>
      <dsp:txXfrm>
        <a:off x="4898566" y="470378"/>
        <a:ext cx="109887" cy="110225"/>
      </dsp:txXfrm>
    </dsp:sp>
    <dsp:sp modelId="{F7EDA4A4-A66E-4767-8F78-0C624BA31E0E}">
      <dsp:nvSpPr>
        <dsp:cNvPr id="0" name=""/>
        <dsp:cNvSpPr/>
      </dsp:nvSpPr>
      <dsp:spPr>
        <a:xfrm>
          <a:off x="5066253" y="230645"/>
          <a:ext cx="971174" cy="5882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marL="0" lvl="0" indent="0" algn="ctr" defTabSz="533400">
            <a:lnSpc>
              <a:spcPts val="1440"/>
            </a:lnSpc>
            <a:spcBef>
              <a:spcPct val="0"/>
            </a:spcBef>
            <a:spcAft>
              <a:spcPts val="0"/>
            </a:spcAft>
            <a:buNone/>
          </a:pPr>
          <a:r>
            <a:rPr kumimoji="1" lang="ja-JP" altLang="en-US" sz="1200" kern="1200" spc="-150" dirty="0">
              <a:latin typeface="メイリオ" panose="020B0604030504040204" pitchFamily="50" charset="-128"/>
              <a:ea typeface="メイリオ" panose="020B0604030504040204" pitchFamily="50" charset="-128"/>
            </a:rPr>
            <a:t>アウトカム（政策効果）</a:t>
          </a:r>
        </a:p>
      </dsp:txBody>
      <dsp:txXfrm>
        <a:off x="5083482" y="247874"/>
        <a:ext cx="936716" cy="55377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付プレースホルダー 2"/>
          <p:cNvSpPr>
            <a:spLocks noGrp="1"/>
          </p:cNvSpPr>
          <p:nvPr>
            <p:ph type="dt" sz="quarter" idx="1"/>
          </p:nvPr>
        </p:nvSpPr>
        <p:spPr>
          <a:xfrm>
            <a:off x="4021523" y="18"/>
            <a:ext cx="3076143" cy="513284"/>
          </a:xfrm>
          <a:prstGeom prst="rect">
            <a:avLst/>
          </a:prstGeom>
        </p:spPr>
        <p:txBody>
          <a:bodyPr vert="horz" lIns="94552" tIns="47273" rIns="94552" bIns="47273" rtlCol="0"/>
          <a:lstStyle>
            <a:lvl1pPr algn="r">
              <a:defRPr sz="1200"/>
            </a:lvl1pPr>
          </a:lstStyle>
          <a:p>
            <a:fld id="{75C1C192-C613-41B6-9CF3-878CFFC1705B}" type="datetimeFigureOut">
              <a:rPr kumimoji="1" lang="ja-JP" altLang="en-US" smtClean="0">
                <a:ea typeface="メイリオ" panose="020B0604030504040204" pitchFamily="50" charset="-128"/>
              </a:rPr>
              <a:t>2024/3/28</a:t>
            </a:fld>
            <a:endParaRPr kumimoji="1" lang="ja-JP" altLang="en-US">
              <a:ea typeface="メイリオ" panose="020B0604030504040204" pitchFamily="50" charset="-128"/>
            </a:endParaRPr>
          </a:p>
        </p:txBody>
      </p:sp>
      <p:sp>
        <p:nvSpPr>
          <p:cNvPr id="5" name="スライド番号プレースホルダー 4"/>
          <p:cNvSpPr>
            <a:spLocks noGrp="1"/>
          </p:cNvSpPr>
          <p:nvPr>
            <p:ph type="sldNum" sz="quarter" idx="3"/>
          </p:nvPr>
        </p:nvSpPr>
        <p:spPr>
          <a:xfrm>
            <a:off x="4021523" y="9721339"/>
            <a:ext cx="3076143" cy="513284"/>
          </a:xfrm>
          <a:prstGeom prst="rect">
            <a:avLst/>
          </a:prstGeom>
        </p:spPr>
        <p:txBody>
          <a:bodyPr vert="horz" lIns="94552" tIns="47273" rIns="94552" bIns="47273" rtlCol="0" anchor="b"/>
          <a:lstStyle>
            <a:lvl1pPr algn="r">
              <a:defRPr sz="1200"/>
            </a:lvl1pPr>
          </a:lstStyle>
          <a:p>
            <a:fld id="{0E7C9BE6-46EA-48E5-B888-C61601F8E34B}" type="slidenum">
              <a:rPr kumimoji="1" lang="ja-JP" altLang="en-US" smtClean="0">
                <a:ea typeface="メイリオ" panose="020B0604030504040204" pitchFamily="50" charset="-128"/>
              </a:rPr>
              <a:t>‹#›</a:t>
            </a:fld>
            <a:endParaRPr kumimoji="1" lang="ja-JP" altLang="en-US">
              <a:ea typeface="メイリオ" panose="020B0604030504040204" pitchFamily="50" charset="-128"/>
            </a:endParaRPr>
          </a:p>
        </p:txBody>
      </p:sp>
      <p:sp>
        <p:nvSpPr>
          <p:cNvPr id="6" name="ヘッダー プレースホルダー 1">
            <a:extLst>
              <a:ext uri="{FF2B5EF4-FFF2-40B4-BE49-F238E27FC236}">
                <a16:creationId xmlns:a16="http://schemas.microsoft.com/office/drawing/2014/main" id="{1F4C83B9-2ECF-4488-BA72-FCB50ABE6CFE}"/>
              </a:ext>
            </a:extLst>
          </p:cNvPr>
          <p:cNvSpPr txBox="1">
            <a:spLocks/>
          </p:cNvSpPr>
          <p:nvPr/>
        </p:nvSpPr>
        <p:spPr>
          <a:xfrm>
            <a:off x="1228558" y="703971"/>
            <a:ext cx="2058983" cy="412497"/>
          </a:xfrm>
          <a:prstGeom prst="rect">
            <a:avLst/>
          </a:prstGeom>
        </p:spPr>
        <p:txBody>
          <a:bodyPr vert="horz" lIns="94552" tIns="47273" rIns="94552" bIns="47273" rtlCol="0"/>
          <a:lstStyle>
            <a:defPPr>
              <a:defRPr lang="ja-JP"/>
            </a:defPPr>
            <a:lvl1pPr marL="0" algn="l"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t>新（令和５年度案）</a:t>
            </a:r>
          </a:p>
          <a:p>
            <a:endParaRPr lang="ja-JP" altLang="en-US" dirty="0"/>
          </a:p>
        </p:txBody>
      </p:sp>
      <p:sp>
        <p:nvSpPr>
          <p:cNvPr id="8" name="ヘッダー プレースホルダー 1">
            <a:extLst>
              <a:ext uri="{FF2B5EF4-FFF2-40B4-BE49-F238E27FC236}">
                <a16:creationId xmlns:a16="http://schemas.microsoft.com/office/drawing/2014/main" id="{2A1803C4-6A43-4B7B-B5B6-D57FA285A3E0}"/>
              </a:ext>
            </a:extLst>
          </p:cNvPr>
          <p:cNvSpPr txBox="1">
            <a:spLocks/>
          </p:cNvSpPr>
          <p:nvPr/>
        </p:nvSpPr>
        <p:spPr>
          <a:xfrm>
            <a:off x="3921141" y="703971"/>
            <a:ext cx="2671300" cy="412497"/>
          </a:xfrm>
          <a:prstGeom prst="rect">
            <a:avLst/>
          </a:prstGeom>
        </p:spPr>
        <p:txBody>
          <a:bodyPr vert="horz" lIns="94552" tIns="47273" rIns="94552" bIns="47273" rtlCol="0"/>
          <a:lstStyle>
            <a:defPPr>
              <a:defRPr lang="ja-JP"/>
            </a:defPPr>
            <a:lvl1pPr marL="0" algn="l"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t>旧（令和３年度ｅｰラーニング）</a:t>
            </a:r>
          </a:p>
          <a:p>
            <a:endParaRPr lang="ja-JP" altLang="en-US" dirty="0"/>
          </a:p>
        </p:txBody>
      </p:sp>
    </p:spTree>
    <p:extLst>
      <p:ext uri="{BB962C8B-B14F-4D97-AF65-F5344CB8AC3E}">
        <p14:creationId xmlns:p14="http://schemas.microsoft.com/office/powerpoint/2010/main" val="38762707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47032" y="9739332"/>
            <a:ext cx="5721300" cy="412497"/>
          </a:xfrm>
          <a:prstGeom prst="rect">
            <a:avLst/>
          </a:prstGeom>
        </p:spPr>
        <p:txBody>
          <a:bodyPr vert="horz" lIns="94552" tIns="47273" rIns="94552" bIns="47273" rtlCol="0"/>
          <a:lstStyle>
            <a:lvl1pPr algn="l">
              <a:defRPr sz="1200">
                <a:ea typeface="メイリオ" panose="020B0604030504040204" pitchFamily="50" charset="-128"/>
              </a:defRPr>
            </a:lvl1pPr>
          </a:lstStyle>
          <a:p>
            <a:r>
              <a:rPr lang="ja-JP" altLang="en-US"/>
              <a:t>令和５年度政策評価に関する統一研修（一般実務研修） </a:t>
            </a:r>
            <a:endParaRPr lang="ja-JP" altLang="en-US" dirty="0"/>
          </a:p>
        </p:txBody>
      </p:sp>
      <p:sp>
        <p:nvSpPr>
          <p:cNvPr id="3" name="日付プレースホルダー 2"/>
          <p:cNvSpPr>
            <a:spLocks noGrp="1"/>
          </p:cNvSpPr>
          <p:nvPr>
            <p:ph type="dt" idx="1"/>
          </p:nvPr>
        </p:nvSpPr>
        <p:spPr>
          <a:xfrm>
            <a:off x="4021523" y="15"/>
            <a:ext cx="3076143" cy="412497"/>
          </a:xfrm>
          <a:prstGeom prst="rect">
            <a:avLst/>
          </a:prstGeom>
        </p:spPr>
        <p:txBody>
          <a:bodyPr vert="horz" lIns="94552" tIns="47273" rIns="94552" bIns="47273" rtlCol="0"/>
          <a:lstStyle>
            <a:lvl1pPr algn="r">
              <a:defRPr sz="1200">
                <a:ea typeface="メイリオ" panose="020B0604030504040204" pitchFamily="50" charset="-128"/>
              </a:defRPr>
            </a:lvl1pPr>
          </a:lstStyle>
          <a:p>
            <a:fld id="{91261C69-C2AA-40BB-AF5B-E9C93F9275B1}" type="datetimeFigureOut">
              <a:rPr lang="ja-JP" altLang="en-US" smtClean="0"/>
              <a:pPr/>
              <a:t>2024/3/28</a:t>
            </a:fld>
            <a:endParaRPr lang="ja-JP" altLang="en-US"/>
          </a:p>
        </p:txBody>
      </p:sp>
      <p:sp>
        <p:nvSpPr>
          <p:cNvPr id="4" name="スライド イメージ プレースホルダー 3"/>
          <p:cNvSpPr>
            <a:spLocks noGrp="1" noRot="1" noChangeAspect="1"/>
          </p:cNvSpPr>
          <p:nvPr>
            <p:ph type="sldImg" idx="2"/>
          </p:nvPr>
        </p:nvSpPr>
        <p:spPr>
          <a:xfrm>
            <a:off x="592138" y="636588"/>
            <a:ext cx="5875337" cy="4405312"/>
          </a:xfrm>
          <a:prstGeom prst="rect">
            <a:avLst/>
          </a:prstGeom>
          <a:noFill/>
          <a:ln w="12700">
            <a:solidFill>
              <a:prstClr val="black"/>
            </a:solidFill>
          </a:ln>
        </p:spPr>
        <p:txBody>
          <a:bodyPr vert="horz" lIns="94552" tIns="47273" rIns="94552" bIns="47273" rtlCol="0" anchor="ctr"/>
          <a:lstStyle/>
          <a:p>
            <a:endParaRPr lang="ja-JP" altLang="en-US"/>
          </a:p>
        </p:txBody>
      </p:sp>
      <p:sp>
        <p:nvSpPr>
          <p:cNvPr id="5" name="ノート プレースホルダー 4"/>
          <p:cNvSpPr>
            <a:spLocks noGrp="1"/>
          </p:cNvSpPr>
          <p:nvPr>
            <p:ph type="body" sz="quarter" idx="3"/>
          </p:nvPr>
        </p:nvSpPr>
        <p:spPr>
          <a:xfrm>
            <a:off x="568602" y="5390643"/>
            <a:ext cx="5962098" cy="3933536"/>
          </a:xfrm>
          <a:prstGeom prst="rect">
            <a:avLst/>
          </a:prstGeom>
        </p:spPr>
        <p:txBody>
          <a:bodyPr vert="horz" lIns="94552" tIns="47273" rIns="94552" bIns="4727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6"/>
          <p:cNvSpPr>
            <a:spLocks noGrp="1"/>
          </p:cNvSpPr>
          <p:nvPr>
            <p:ph type="sldNum" sz="quarter" idx="5"/>
          </p:nvPr>
        </p:nvSpPr>
        <p:spPr>
          <a:xfrm>
            <a:off x="3928809" y="9659296"/>
            <a:ext cx="3076143" cy="412497"/>
          </a:xfrm>
          <a:prstGeom prst="rect">
            <a:avLst/>
          </a:prstGeom>
        </p:spPr>
        <p:txBody>
          <a:bodyPr vert="horz" lIns="94552" tIns="47273" rIns="94552" bIns="47273" rtlCol="0" anchor="b"/>
          <a:lstStyle>
            <a:lvl1pPr algn="r">
              <a:defRPr sz="1200">
                <a:ea typeface="メイリオ" panose="020B0604030504040204" pitchFamily="50" charset="-128"/>
              </a:defRPr>
            </a:lvl1pPr>
          </a:lstStyle>
          <a:p>
            <a:fld id="{C0FF1B74-E2EC-4F70-969D-D64BC5F47A22}" type="slidenum">
              <a:rPr lang="ja-JP" altLang="en-US" smtClean="0"/>
              <a:pPr/>
              <a:t>‹#›</a:t>
            </a:fld>
            <a:endParaRPr lang="ja-JP" altLang="en-US"/>
          </a:p>
        </p:txBody>
      </p:sp>
    </p:spTree>
    <p:extLst>
      <p:ext uri="{BB962C8B-B14F-4D97-AF65-F5344CB8AC3E}">
        <p14:creationId xmlns:p14="http://schemas.microsoft.com/office/powerpoint/2010/main" val="141544208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2pPr>
    <a:lvl3pPr marL="9144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3pPr>
    <a:lvl4pPr marL="13716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4pPr>
    <a:lvl5pPr marL="18288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政策評価に関する統一研修「国の政策評価制度の基本と実践講座」を受講いただき、ありがとうございます。</a:t>
            </a:r>
            <a:endParaRPr lang="en-US" altLang="ja-JP" dirty="0"/>
          </a:p>
          <a:p>
            <a:pPr>
              <a:lnSpc>
                <a:spcPct val="110000"/>
              </a:lnSpc>
            </a:pPr>
            <a:endParaRPr lang="ja-JP" altLang="en-US" dirty="0"/>
          </a:p>
          <a:p>
            <a:pPr>
              <a:lnSpc>
                <a:spcPct val="110000"/>
              </a:lnSpc>
            </a:pPr>
            <a:r>
              <a:rPr lang="ja-JP" altLang="en-US" dirty="0"/>
              <a:t>　本講座は、主として政策評価の業務に携わっている方が、政策評価制度の基礎的な知識を習得することを目的にしています。</a:t>
            </a:r>
          </a:p>
          <a:p>
            <a:pPr>
              <a:lnSpc>
                <a:spcPct val="110000"/>
              </a:lnSpc>
            </a:pPr>
            <a:endParaRPr lang="ja-JP" altLang="en-US" dirty="0"/>
          </a:p>
          <a:p>
            <a:pPr>
              <a:lnSpc>
                <a:spcPct val="110000"/>
              </a:lnSpc>
            </a:pPr>
            <a:r>
              <a:rPr lang="ja-JP" altLang="en-US" dirty="0"/>
              <a:t>　想定学習時間は、１時間程度です。</a:t>
            </a:r>
          </a:p>
        </p:txBody>
      </p:sp>
      <p:sp>
        <p:nvSpPr>
          <p:cNvPr id="10" name="スライド番号プレースホルダー 3">
            <a:extLst>
              <a:ext uri="{FF2B5EF4-FFF2-40B4-BE49-F238E27FC236}">
                <a16:creationId xmlns:a16="http://schemas.microsoft.com/office/drawing/2014/main" id="{AD2530D6-589F-400D-B218-53DA1AA38192}"/>
              </a:ext>
            </a:extLst>
          </p:cNvPr>
          <p:cNvSpPr txBox="1">
            <a:spLocks/>
          </p:cNvSpPr>
          <p:nvPr/>
        </p:nvSpPr>
        <p:spPr>
          <a:xfrm>
            <a:off x="4021523"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1</a:t>
            </a:fld>
            <a:endParaRPr lang="ja-JP" altLang="en-US"/>
          </a:p>
        </p:txBody>
      </p:sp>
      <p:sp>
        <p:nvSpPr>
          <p:cNvPr id="15" name="スライド イメージ プレースホルダー 14">
            <a:extLst>
              <a:ext uri="{FF2B5EF4-FFF2-40B4-BE49-F238E27FC236}">
                <a16:creationId xmlns:a16="http://schemas.microsoft.com/office/drawing/2014/main" id="{3CBA62E9-BCEA-4BBD-8E19-7D516CA1D142}"/>
              </a:ext>
            </a:extLst>
          </p:cNvPr>
          <p:cNvSpPr>
            <a:spLocks noGrp="1" noRot="1" noChangeAspect="1"/>
          </p:cNvSpPr>
          <p:nvPr>
            <p:ph type="sldImg"/>
          </p:nvPr>
        </p:nvSpPr>
        <p:spPr>
          <a:xfrm>
            <a:off x="363538" y="611188"/>
            <a:ext cx="6372225" cy="4779962"/>
          </a:xfrm>
        </p:spPr>
      </p:sp>
    </p:spTree>
    <p:extLst>
      <p:ext uri="{BB962C8B-B14F-4D97-AF65-F5344CB8AC3E}">
        <p14:creationId xmlns:p14="http://schemas.microsoft.com/office/powerpoint/2010/main" val="3707930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政策評価制度における各府省と総務省の役割は、</a:t>
            </a:r>
          </a:p>
          <a:p>
            <a:pPr>
              <a:lnSpc>
                <a:spcPct val="110000"/>
              </a:lnSpc>
            </a:pPr>
            <a:r>
              <a:rPr lang="ja-JP" altLang="en-US" dirty="0"/>
              <a:t>まず政策を所管する各府省が、学識経験者の意見も踏まえながら、</a:t>
            </a:r>
            <a:endParaRPr lang="en-US" altLang="ja-JP" dirty="0"/>
          </a:p>
          <a:p>
            <a:pPr>
              <a:lnSpc>
                <a:spcPct val="110000"/>
              </a:lnSpc>
            </a:pPr>
            <a:r>
              <a:rPr lang="ja-JP" altLang="en-US" dirty="0"/>
              <a:t>それぞれの政策のマネジメント・サイクルの中で政策評価を行います。</a:t>
            </a:r>
            <a:endParaRPr lang="en-US" altLang="ja-JP" dirty="0"/>
          </a:p>
          <a:p>
            <a:pPr>
              <a:lnSpc>
                <a:spcPct val="110000"/>
              </a:lnSpc>
            </a:pPr>
            <a:endParaRPr lang="ja-JP" altLang="en-US" dirty="0"/>
          </a:p>
          <a:p>
            <a:pPr>
              <a:lnSpc>
                <a:spcPct val="110000"/>
              </a:lnSpc>
            </a:pPr>
            <a:r>
              <a:rPr lang="ja-JP" altLang="en-US" dirty="0"/>
              <a:t>　一方、総務省（行政評価局）は、政策評価審議会の意見を踏まえ、制度の推進、</a:t>
            </a:r>
            <a:endParaRPr lang="en-US" altLang="ja-JP" dirty="0"/>
          </a:p>
          <a:p>
            <a:pPr>
              <a:lnSpc>
                <a:spcPct val="110000"/>
              </a:lnSpc>
            </a:pPr>
            <a:r>
              <a:rPr lang="ja-JP" altLang="en-US" dirty="0"/>
              <a:t>複数府省にまたがる政策の評価、各府省の政策評価の客観性を担保するための評価を行います。</a:t>
            </a:r>
            <a:endParaRPr lang="en-US" altLang="ja-JP" dirty="0"/>
          </a:p>
          <a:p>
            <a:pPr>
              <a:lnSpc>
                <a:spcPct val="110000"/>
              </a:lnSpc>
            </a:pPr>
            <a:endParaRPr lang="en-US" altLang="ja-JP" dirty="0"/>
          </a:p>
          <a:p>
            <a:pPr>
              <a:lnSpc>
                <a:spcPct val="110000"/>
              </a:lnSpc>
            </a:pPr>
            <a:r>
              <a:rPr lang="ja-JP" altLang="en-US" dirty="0"/>
              <a:t>　また、政策評価の実施状況などを毎年度国会に報告しています。</a:t>
            </a:r>
          </a:p>
        </p:txBody>
      </p:sp>
      <p:sp>
        <p:nvSpPr>
          <p:cNvPr id="5" name="スライド イメージ プレースホルダー 4">
            <a:extLst>
              <a:ext uri="{FF2B5EF4-FFF2-40B4-BE49-F238E27FC236}">
                <a16:creationId xmlns:a16="http://schemas.microsoft.com/office/drawing/2014/main" id="{C3BC8ABB-AB52-46E7-96CA-C803AE197C99}"/>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4EBE52E5-340E-4B4B-89D6-16AE523B1BC0}"/>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10</a:t>
            </a:fld>
            <a:endParaRPr lang="ja-JP" altLang="en-US"/>
          </a:p>
        </p:txBody>
      </p:sp>
    </p:spTree>
    <p:extLst>
      <p:ext uri="{BB962C8B-B14F-4D97-AF65-F5344CB8AC3E}">
        <p14:creationId xmlns:p14="http://schemas.microsoft.com/office/powerpoint/2010/main" val="4223131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ここからは政策評価制度の見直しについてご説明します。　</a:t>
            </a:r>
            <a:endParaRPr kumimoji="1" lang="en-US" altLang="ja-JP" dirty="0"/>
          </a:p>
          <a:p>
            <a:endParaRPr kumimoji="1" lang="en-US" altLang="ja-JP" dirty="0"/>
          </a:p>
          <a:p>
            <a:r>
              <a:rPr kumimoji="1" lang="ja-JP" altLang="en-US" dirty="0"/>
              <a:t>　まず、</a:t>
            </a:r>
            <a:r>
              <a:rPr kumimoji="1" lang="en-US" altLang="ja-JP" dirty="0"/>
              <a:t>2002</a:t>
            </a:r>
            <a:r>
              <a:rPr kumimoji="1" lang="ja-JP" altLang="en-US" dirty="0"/>
              <a:t>年の政策評価法の施行以降の制度の変遷について、</a:t>
            </a:r>
          </a:p>
          <a:p>
            <a:endParaRPr kumimoji="1" lang="en-US" altLang="ja-JP" dirty="0"/>
          </a:p>
          <a:p>
            <a:r>
              <a:rPr kumimoji="1" lang="ja-JP" altLang="en-US" dirty="0"/>
              <a:t>　政策評価法は、これまでに、予算との連携の強化や、事前評価の義務付け対象分野の追加、</a:t>
            </a:r>
            <a:endParaRPr kumimoji="1" lang="en-US" altLang="ja-JP" dirty="0"/>
          </a:p>
          <a:p>
            <a:r>
              <a:rPr kumimoji="1" lang="ja-JP" altLang="en-US" dirty="0"/>
              <a:t>目標管理型評価の導入などの制度の見直しを行ってきました。</a:t>
            </a:r>
          </a:p>
          <a:p>
            <a:endParaRPr kumimoji="1" lang="en-US" altLang="ja-JP" dirty="0"/>
          </a:p>
          <a:p>
            <a:r>
              <a:rPr kumimoji="1" lang="ja-JP" altLang="en-US" dirty="0"/>
              <a:t>　導入の経緯でみたとおり、政策評価制度は、企画立案と実施に偏重していた我が国の行政において、</a:t>
            </a:r>
            <a:endParaRPr kumimoji="1" lang="en-US" altLang="ja-JP" dirty="0"/>
          </a:p>
          <a:p>
            <a:r>
              <a:rPr kumimoji="1" lang="ja-JP" altLang="en-US" dirty="0"/>
              <a:t>評価という営みを制度化し、政策の見直し・改善のサイクルの確立を目指して導入されたことから、</a:t>
            </a:r>
            <a:endParaRPr kumimoji="1" lang="en-US" altLang="ja-JP" dirty="0"/>
          </a:p>
          <a:p>
            <a:r>
              <a:rPr kumimoji="1" lang="ja-JP" altLang="en-US" dirty="0"/>
              <a:t>まずは新たな取組を定着させることを重視し、評価作業を体系的かつ網羅的に実施することを求めてきたと言えます。</a:t>
            </a:r>
            <a:endParaRPr kumimoji="1" lang="en-US" altLang="ja-JP" dirty="0"/>
          </a:p>
          <a:p>
            <a:endParaRPr kumimoji="1" lang="ja-JP" altLang="en-US" dirty="0"/>
          </a:p>
          <a:p>
            <a:r>
              <a:rPr kumimoji="1" lang="ja-JP" altLang="en-US" dirty="0"/>
              <a:t>　一方で、政策評価審議会は、</a:t>
            </a:r>
            <a:r>
              <a:rPr kumimoji="1" lang="en-US" altLang="ja-JP" dirty="0"/>
              <a:t>2022</a:t>
            </a:r>
            <a:r>
              <a:rPr kumimoji="1" lang="ja-JP" altLang="en-US" dirty="0"/>
              <a:t>年に「デジタル時代に相応しい政策形成・評価の在り方に関する提言」及び、</a:t>
            </a:r>
            <a:endParaRPr kumimoji="1" lang="en-US" altLang="ja-JP" dirty="0"/>
          </a:p>
          <a:p>
            <a:r>
              <a:rPr kumimoji="1" lang="ja-JP" altLang="en-US" dirty="0"/>
              <a:t>同提言を実現するために今後取り組むべき具体的方策をとりまとめ、総務大臣に答申し、</a:t>
            </a:r>
          </a:p>
          <a:p>
            <a:r>
              <a:rPr kumimoji="1" lang="ja-JP" altLang="en-US" dirty="0"/>
              <a:t>提言等において各府省が「自らの活動について評価を行い、国民に対しその状況を明らかにする」という取組は、</a:t>
            </a:r>
            <a:endParaRPr kumimoji="1" lang="en-US" altLang="ja-JP" dirty="0"/>
          </a:p>
          <a:p>
            <a:r>
              <a:rPr kumimoji="1" lang="ja-JP" altLang="en-US" dirty="0"/>
              <a:t>各府省の現場で定着しており、国民に対する行政の説明責任（アカウンタビリティ）の確保に貢献してきた一方、</a:t>
            </a:r>
            <a:endParaRPr kumimoji="1" lang="en-US" altLang="ja-JP" dirty="0"/>
          </a:p>
          <a:p>
            <a:r>
              <a:rPr kumimoji="1" lang="ja-JP" altLang="en-US" dirty="0"/>
              <a:t>評価のための評価となり、政策立案プロセスから評価が遊離し、</a:t>
            </a:r>
            <a:endParaRPr kumimoji="1" lang="en-US" altLang="ja-JP" dirty="0"/>
          </a:p>
          <a:p>
            <a:r>
              <a:rPr kumimoji="1" lang="ja-JP" altLang="en-US" dirty="0"/>
              <a:t>次なる具体的な改善策に直接はつながりにくい場合があるのではないかと指摘しました。</a:t>
            </a:r>
            <a:endParaRPr kumimoji="1" lang="en-US" altLang="ja-JP" dirty="0"/>
          </a:p>
          <a:p>
            <a:endParaRPr kumimoji="1" lang="ja-JP" altLang="en-US" dirty="0"/>
          </a:p>
          <a:p>
            <a:r>
              <a:rPr kumimoji="1" lang="ja-JP" altLang="en-US" dirty="0"/>
              <a:t>　これを受け、総務省は、政策評価の取組が企画立案の一部として行われ、</a:t>
            </a:r>
            <a:endParaRPr kumimoji="1" lang="en-US" altLang="ja-JP" dirty="0"/>
          </a:p>
          <a:p>
            <a:r>
              <a:rPr kumimoji="1" lang="ja-JP" altLang="en-US" dirty="0"/>
              <a:t>政策の特性に応じた効果の検証等が適切に行われるよう、</a:t>
            </a:r>
            <a:r>
              <a:rPr kumimoji="1" lang="en-US" altLang="ja-JP" dirty="0"/>
              <a:t>2023</a:t>
            </a:r>
            <a:r>
              <a:rPr kumimoji="1" lang="ja-JP" altLang="en-US" dirty="0"/>
              <a:t>年</a:t>
            </a:r>
            <a:r>
              <a:rPr kumimoji="1" lang="en-US" altLang="ja-JP" dirty="0"/>
              <a:t>3</a:t>
            </a:r>
            <a:r>
              <a:rPr kumimoji="1" lang="ja-JP" altLang="en-US" dirty="0"/>
              <a:t>月に政策評価制度運用を見直しました。</a:t>
            </a:r>
          </a:p>
        </p:txBody>
      </p:sp>
    </p:spTree>
    <p:extLst>
      <p:ext uri="{BB962C8B-B14F-4D97-AF65-F5344CB8AC3E}">
        <p14:creationId xmlns:p14="http://schemas.microsoft.com/office/powerpoint/2010/main" val="2823608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a:lstStyle/>
          <a:p>
            <a:r>
              <a:rPr kumimoji="1" lang="ja-JP" altLang="en-US" dirty="0"/>
              <a:t>　具体的には、政策評価に関する基本方針（閣議決定）を一部変更しました。</a:t>
            </a:r>
            <a:endParaRPr kumimoji="1" lang="en-US" altLang="ja-JP" dirty="0"/>
          </a:p>
          <a:p>
            <a:r>
              <a:rPr kumimoji="1" lang="ja-JP" altLang="en-US" dirty="0"/>
              <a:t>　</a:t>
            </a:r>
            <a:endParaRPr kumimoji="1" lang="en-US" altLang="ja-JP" dirty="0"/>
          </a:p>
          <a:p>
            <a:r>
              <a:rPr kumimoji="1" lang="ja-JP" altLang="en-US" dirty="0"/>
              <a:t>　社会経済の急速な変化に伴って、我が国の行政が対応すべき課題は、絶えず、時に予想外の方向に変化するとともに、</a:t>
            </a:r>
            <a:endParaRPr kumimoji="1" lang="en-US" altLang="ja-JP" dirty="0"/>
          </a:p>
          <a:p>
            <a:r>
              <a:rPr kumimoji="1" lang="ja-JP" altLang="en-US" dirty="0"/>
              <a:t>一層複雑・困難なものとなっています。</a:t>
            </a:r>
            <a:endParaRPr kumimoji="1" lang="en-US" altLang="ja-JP" dirty="0"/>
          </a:p>
          <a:p>
            <a:endParaRPr kumimoji="1" lang="en-US" altLang="ja-JP" dirty="0"/>
          </a:p>
          <a:p>
            <a:r>
              <a:rPr kumimoji="1" lang="ja-JP" altLang="en-US" dirty="0"/>
              <a:t>　こうした課題に対応していくためには、政策の現状を適切に把握し、</a:t>
            </a:r>
            <a:endParaRPr kumimoji="1" lang="en-US" altLang="ja-JP" dirty="0"/>
          </a:p>
          <a:p>
            <a:r>
              <a:rPr kumimoji="1" lang="ja-JP" altLang="en-US" dirty="0"/>
              <a:t>それまでの進捗を評価した上で必要な軌道修正を行う機動的かつ柔軟な政策展開を図っていくことが有効であると考えられます。</a:t>
            </a:r>
            <a:endParaRPr kumimoji="1" lang="en-US" altLang="ja-JP" dirty="0"/>
          </a:p>
          <a:p>
            <a:endParaRPr kumimoji="1" lang="en-US" altLang="ja-JP" dirty="0"/>
          </a:p>
          <a:p>
            <a:r>
              <a:rPr kumimoji="1" lang="ja-JP" altLang="en-US" dirty="0"/>
              <a:t>　こうした政策展開には、政策の進捗状況の的確な把握とその結果を改善方策の検討・実施に反映していくことが必要になりますが、</a:t>
            </a:r>
            <a:endParaRPr kumimoji="1" lang="en-US" altLang="ja-JP" dirty="0"/>
          </a:p>
          <a:p>
            <a:r>
              <a:rPr kumimoji="1" lang="ja-JP" altLang="en-US" dirty="0"/>
              <a:t>これらは政策評価が本来果たすべき機能です。</a:t>
            </a:r>
            <a:endParaRPr kumimoji="1" lang="en-US" altLang="ja-JP" dirty="0"/>
          </a:p>
          <a:p>
            <a:endParaRPr kumimoji="1" lang="en-US" altLang="ja-JP" dirty="0"/>
          </a:p>
          <a:p>
            <a:r>
              <a:rPr kumimoji="1" lang="ja-JP" altLang="en-US" dirty="0"/>
              <a:t>　このため、有効性の観点からの評価を一層重視し、政策効果の把握・分析機能を強化して、</a:t>
            </a:r>
            <a:endParaRPr kumimoji="1" lang="en-US" altLang="ja-JP" dirty="0"/>
          </a:p>
          <a:p>
            <a:r>
              <a:rPr kumimoji="1" lang="ja-JP" altLang="en-US" dirty="0"/>
              <a:t>政策評価を活用して新たな挑戦や前向きな軌道修正を積極的に行うことが、</a:t>
            </a:r>
            <a:endParaRPr kumimoji="1" lang="en-US" altLang="ja-JP" dirty="0"/>
          </a:p>
          <a:p>
            <a:r>
              <a:rPr kumimoji="1" lang="ja-JP" altLang="en-US" dirty="0"/>
              <a:t>行政の無謬性にとらわれない望ましい行動として高く評価されることを目指すべきである、</a:t>
            </a:r>
            <a:endParaRPr kumimoji="1" lang="en-US" altLang="ja-JP" dirty="0"/>
          </a:p>
          <a:p>
            <a:r>
              <a:rPr kumimoji="1" lang="ja-JP" altLang="en-US" dirty="0"/>
              <a:t>これが、今回の制度見直しの基本的な考え方です。</a:t>
            </a:r>
          </a:p>
        </p:txBody>
      </p:sp>
      <p:sp>
        <p:nvSpPr>
          <p:cNvPr id="4" name="スライド番号プレースホルダー 3"/>
          <p:cNvSpPr>
            <a:spLocks noGrp="1"/>
          </p:cNvSpPr>
          <p:nvPr>
            <p:ph type="sldNum" sz="quarter" idx="5"/>
          </p:nvPr>
        </p:nvSpPr>
        <p:spPr/>
        <p:txBody>
          <a:bodyPr/>
          <a:lstStyle/>
          <a:p>
            <a:fld id="{2D301194-4B7F-4AD2-9F15-D05DDFD76C80}" type="slidenum">
              <a:rPr kumimoji="1" lang="ja-JP" altLang="en-US" smtClean="0"/>
              <a:t>12</a:t>
            </a:fld>
            <a:endParaRPr kumimoji="1" lang="ja-JP" altLang="en-US"/>
          </a:p>
        </p:txBody>
      </p:sp>
      <p:sp>
        <p:nvSpPr>
          <p:cNvPr id="5" name="ヘッダー プレースホルダー 4">
            <a:extLst>
              <a:ext uri="{FF2B5EF4-FFF2-40B4-BE49-F238E27FC236}">
                <a16:creationId xmlns:a16="http://schemas.microsoft.com/office/drawing/2014/main" id="{88244D67-0300-4597-A619-C13CC19464D4}"/>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716508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もう少し詳細に解説します。</a:t>
            </a:r>
            <a:endParaRPr kumimoji="1" lang="en-US" altLang="ja-JP" dirty="0"/>
          </a:p>
          <a:p>
            <a:endParaRPr kumimoji="1" lang="en-US" altLang="ja-JP" dirty="0"/>
          </a:p>
          <a:p>
            <a:r>
              <a:rPr kumimoji="1" lang="ja-JP" altLang="en-US" dirty="0"/>
              <a:t>　まず、見直しの趣旨についてです。本来、政策評価は政策立案過程で自然に行われるもの、「政策立案そのもの」です。</a:t>
            </a:r>
            <a:endParaRPr kumimoji="1" lang="en-US" altLang="ja-JP" dirty="0"/>
          </a:p>
          <a:p>
            <a:r>
              <a:rPr kumimoji="1" lang="ja-JP" altLang="en-US" dirty="0"/>
              <a:t>評価書は、それを省内の検討、政府部内の検討、そして国民への説明のために「表記」したものであって、</a:t>
            </a:r>
            <a:endParaRPr kumimoji="1" lang="en-US" altLang="ja-JP" dirty="0"/>
          </a:p>
          <a:p>
            <a:r>
              <a:rPr kumimoji="1" lang="ja-JP" altLang="en-US" dirty="0"/>
              <a:t>関係者間のコミュニケーションのためのツールと捉えています。</a:t>
            </a:r>
            <a:endParaRPr kumimoji="1" lang="en-US" altLang="ja-JP" dirty="0"/>
          </a:p>
          <a:p>
            <a:endParaRPr kumimoji="1" lang="en-US" altLang="ja-JP" dirty="0"/>
          </a:p>
          <a:p>
            <a:pPr defTabSz="946404">
              <a:defRPr/>
            </a:pPr>
            <a:r>
              <a:rPr kumimoji="1" lang="ja-JP" altLang="en-US" dirty="0"/>
              <a:t>　したがって、高度な分析でなくとも構わないので、政策の目的と手段との関係、そして進捗状況を論理的に表記し、</a:t>
            </a:r>
            <a:endParaRPr kumimoji="1" lang="en-US" altLang="ja-JP" dirty="0"/>
          </a:p>
          <a:p>
            <a:pPr defTabSz="946404">
              <a:defRPr/>
            </a:pPr>
            <a:r>
              <a:rPr kumimoji="1" lang="ja-JP" altLang="en-US" dirty="0"/>
              <a:t>関係者に各府省が行おうとしていることを正しく理解してもらうことを目指そうと考えています。</a:t>
            </a:r>
          </a:p>
          <a:p>
            <a:endParaRPr kumimoji="1" lang="en-US" altLang="ja-JP" dirty="0"/>
          </a:p>
          <a:p>
            <a:r>
              <a:rPr kumimoji="1" lang="ja-JP" altLang="en-US" dirty="0"/>
              <a:t>　一方、政策の在り方は多様であり、全ての政策を同じやり方で評価をするというのは無理があるため、</a:t>
            </a:r>
            <a:endParaRPr kumimoji="1" lang="en-US" altLang="ja-JP" dirty="0"/>
          </a:p>
          <a:p>
            <a:r>
              <a:rPr kumimoji="1" lang="ja-JP" altLang="en-US" dirty="0"/>
              <a:t>従来の画一的・統一的な制度運用を改め、各府省の設計の自由度を高めることとしました。</a:t>
            </a:r>
            <a:endParaRPr kumimoji="1" lang="en-US" altLang="ja-JP" dirty="0"/>
          </a:p>
          <a:p>
            <a:endParaRPr kumimoji="1" lang="en-US" altLang="ja-JP" dirty="0"/>
          </a:p>
          <a:p>
            <a:r>
              <a:rPr kumimoji="1" lang="ja-JP" altLang="en-US" dirty="0"/>
              <a:t>　意思決定で使える評価にするために、作り方を変えようというのが今回の見直しの哲学です。</a:t>
            </a:r>
            <a:endParaRPr kumimoji="1" lang="en-US" altLang="ja-JP" dirty="0"/>
          </a:p>
        </p:txBody>
      </p:sp>
      <p:sp>
        <p:nvSpPr>
          <p:cNvPr id="4" name="スライド番号プレースホルダー 3"/>
          <p:cNvSpPr>
            <a:spLocks noGrp="1"/>
          </p:cNvSpPr>
          <p:nvPr>
            <p:ph type="sldNum" sz="quarter" idx="5"/>
          </p:nvPr>
        </p:nvSpPr>
        <p:spPr/>
        <p:txBody>
          <a:bodyPr/>
          <a:lstStyle/>
          <a:p>
            <a:fld id="{21822F4D-9BBE-4577-8D1E-862F8A753835}" type="slidenum">
              <a:rPr kumimoji="1" lang="ja-JP" altLang="en-US" smtClean="0"/>
              <a:t>13</a:t>
            </a:fld>
            <a:endParaRPr kumimoji="1" lang="ja-JP" altLang="en-US"/>
          </a:p>
        </p:txBody>
      </p:sp>
      <p:sp>
        <p:nvSpPr>
          <p:cNvPr id="5" name="ヘッダー プレースホルダー 4">
            <a:extLst>
              <a:ext uri="{FF2B5EF4-FFF2-40B4-BE49-F238E27FC236}">
                <a16:creationId xmlns:a16="http://schemas.microsoft.com/office/drawing/2014/main" id="{6E2A965B-6B2B-4835-912B-E4DA13F4B169}"/>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719115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「使える評価」とは、意思決定者にとって有益な情報を生み出せているかどうかということです。</a:t>
            </a:r>
            <a:endParaRPr kumimoji="1" lang="en-US" altLang="ja-JP" dirty="0"/>
          </a:p>
          <a:p>
            <a:endParaRPr kumimoji="1" lang="en-US" altLang="ja-JP" dirty="0"/>
          </a:p>
          <a:p>
            <a:r>
              <a:rPr kumimoji="1" lang="ja-JP" altLang="en-US" dirty="0"/>
              <a:t>　今回の見直しにおいて、政策評価が意思決定の議論に役立つ情報を生み出せるかという実質に軸足を置いた制度運用に切り替えました。</a:t>
            </a:r>
            <a:endParaRPr kumimoji="1" lang="en-US" altLang="ja-JP" dirty="0"/>
          </a:p>
          <a:p>
            <a:endParaRPr kumimoji="1" lang="en-US" altLang="ja-JP" dirty="0"/>
          </a:p>
          <a:p>
            <a:r>
              <a:rPr kumimoji="1" lang="ja-JP" altLang="en-US" dirty="0"/>
              <a:t>　政策の効果を測定し、成功要因やボトルネック等について分析し、立案や改善に有益と考えられる情報を整理した上で、</a:t>
            </a:r>
            <a:endParaRPr kumimoji="1" lang="en-US" altLang="ja-JP" dirty="0"/>
          </a:p>
          <a:p>
            <a:r>
              <a:rPr kumimoji="1" lang="ja-JP" altLang="en-US" dirty="0"/>
              <a:t>産出された情報を意思決定で使い、現実の意思決定のニーズに照らして評価方法等の見直し・改善を行って、</a:t>
            </a:r>
            <a:endParaRPr kumimoji="1" lang="en-US" altLang="ja-JP" dirty="0"/>
          </a:p>
          <a:p>
            <a:r>
              <a:rPr kumimoji="1" lang="ja-JP" altLang="en-US" dirty="0"/>
              <a:t>さらに政策効果の把握・分析機能の強化の改善にも繋げていきます。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21822F4D-9BBE-4577-8D1E-862F8A753835}" type="slidenum">
              <a:rPr kumimoji="1" lang="ja-JP" altLang="en-US" smtClean="0"/>
              <a:t>14</a:t>
            </a:fld>
            <a:endParaRPr kumimoji="1" lang="ja-JP" altLang="en-US"/>
          </a:p>
        </p:txBody>
      </p:sp>
      <p:sp>
        <p:nvSpPr>
          <p:cNvPr id="5" name="ヘッダー プレースホルダー 4">
            <a:extLst>
              <a:ext uri="{FF2B5EF4-FFF2-40B4-BE49-F238E27FC236}">
                <a16:creationId xmlns:a16="http://schemas.microsoft.com/office/drawing/2014/main" id="{3DC34405-8FD4-4CEA-8280-6036462D6C79}"/>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550281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政策効果の把握・分析をどのようにやっていくかのイメージは、ア～エのとおりです。</a:t>
            </a:r>
            <a:endParaRPr kumimoji="1" lang="en-US" altLang="ja-JP" dirty="0"/>
          </a:p>
          <a:p>
            <a:endParaRPr kumimoji="1" lang="en-US" altLang="ja-JP" dirty="0"/>
          </a:p>
          <a:p>
            <a:r>
              <a:rPr kumimoji="1" lang="ja-JP" altLang="en-US" dirty="0"/>
              <a:t>　政策の目的と手段をつなぐ論理構造・ロジックを整理した後、効果を測定し、そのデータを分析していくというフェーズに進んでいきます。</a:t>
            </a:r>
          </a:p>
        </p:txBody>
      </p:sp>
      <p:sp>
        <p:nvSpPr>
          <p:cNvPr id="4" name="スライド番号プレースホルダー 3"/>
          <p:cNvSpPr>
            <a:spLocks noGrp="1"/>
          </p:cNvSpPr>
          <p:nvPr>
            <p:ph type="sldNum" sz="quarter" idx="5"/>
          </p:nvPr>
        </p:nvSpPr>
        <p:spPr/>
        <p:txBody>
          <a:bodyPr/>
          <a:lstStyle/>
          <a:p>
            <a:fld id="{21822F4D-9BBE-4577-8D1E-862F8A753835}" type="slidenum">
              <a:rPr kumimoji="1" lang="ja-JP" altLang="en-US" smtClean="0"/>
              <a:t>15</a:t>
            </a:fld>
            <a:endParaRPr kumimoji="1" lang="ja-JP" altLang="en-US"/>
          </a:p>
        </p:txBody>
      </p:sp>
      <p:sp>
        <p:nvSpPr>
          <p:cNvPr id="5" name="ヘッダー プレースホルダー 4">
            <a:extLst>
              <a:ext uri="{FF2B5EF4-FFF2-40B4-BE49-F238E27FC236}">
                <a16:creationId xmlns:a16="http://schemas.microsoft.com/office/drawing/2014/main" id="{DFE14BE9-0390-4520-A72A-B7F97F33E5CA}"/>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018340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評価のやり方やポイント、視点は政策の目的などによって変わってくるため、</a:t>
            </a:r>
            <a:endParaRPr kumimoji="1" lang="en-US" altLang="ja-JP" dirty="0"/>
          </a:p>
          <a:p>
            <a:r>
              <a:rPr kumimoji="1" lang="ja-JP" altLang="en-US" dirty="0"/>
              <a:t>政策の特性に応じた評価のやり方を見出すことは簡単ではありません。</a:t>
            </a:r>
            <a:endParaRPr kumimoji="1" lang="en-US" altLang="ja-JP" dirty="0"/>
          </a:p>
          <a:p>
            <a:endParaRPr kumimoji="1" lang="en-US" altLang="ja-JP" dirty="0"/>
          </a:p>
          <a:p>
            <a:r>
              <a:rPr kumimoji="1" lang="ja-JP" altLang="en-US" dirty="0"/>
              <a:t>　このため、次の基本計画期間を試行的取組の期間と位置づけて、新たな政策評価の手法の導入の試行など、</a:t>
            </a:r>
            <a:endParaRPr kumimoji="1" lang="en-US" altLang="ja-JP" dirty="0"/>
          </a:p>
          <a:p>
            <a:r>
              <a:rPr kumimoji="1" lang="ja-JP" altLang="en-US" dirty="0"/>
              <a:t>各府省における創意工夫が行われる余地を拡大しました。</a:t>
            </a:r>
          </a:p>
        </p:txBody>
      </p:sp>
      <p:sp>
        <p:nvSpPr>
          <p:cNvPr id="4" name="スライド番号プレースホルダー 3"/>
          <p:cNvSpPr>
            <a:spLocks noGrp="1"/>
          </p:cNvSpPr>
          <p:nvPr>
            <p:ph type="sldNum" sz="quarter" idx="5"/>
          </p:nvPr>
        </p:nvSpPr>
        <p:spPr/>
        <p:txBody>
          <a:bodyPr/>
          <a:lstStyle/>
          <a:p>
            <a:fld id="{21822F4D-9BBE-4577-8D1E-862F8A753835}" type="slidenum">
              <a:rPr kumimoji="1" lang="ja-JP" altLang="en-US" smtClean="0"/>
              <a:t>16</a:t>
            </a:fld>
            <a:endParaRPr kumimoji="1" lang="ja-JP" altLang="en-US"/>
          </a:p>
        </p:txBody>
      </p:sp>
      <p:sp>
        <p:nvSpPr>
          <p:cNvPr id="5" name="ヘッダー プレースホルダー 4">
            <a:extLst>
              <a:ext uri="{FF2B5EF4-FFF2-40B4-BE49-F238E27FC236}">
                <a16:creationId xmlns:a16="http://schemas.microsoft.com/office/drawing/2014/main" id="{FF289202-E073-482B-8898-CB4263730A70}"/>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08977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制度官庁である総務省も形式ではなく実質を重視し、</a:t>
            </a:r>
            <a:endParaRPr kumimoji="1" lang="en-US" altLang="ja-JP" dirty="0"/>
          </a:p>
          <a:p>
            <a:r>
              <a:rPr kumimoji="1" lang="ja-JP" altLang="en-US" dirty="0"/>
              <a:t>各府省の意思決定に有益な情報を生み出すための前向きな挑戦を後押ししていくこととしています。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21822F4D-9BBE-4577-8D1E-862F8A753835}" type="slidenum">
              <a:rPr kumimoji="1" lang="ja-JP" altLang="en-US" smtClean="0"/>
              <a:t>17</a:t>
            </a:fld>
            <a:endParaRPr kumimoji="1" lang="ja-JP" altLang="en-US"/>
          </a:p>
        </p:txBody>
      </p:sp>
      <p:sp>
        <p:nvSpPr>
          <p:cNvPr id="5" name="ヘッダー プレースホルダー 4">
            <a:extLst>
              <a:ext uri="{FF2B5EF4-FFF2-40B4-BE49-F238E27FC236}">
                <a16:creationId xmlns:a16="http://schemas.microsoft.com/office/drawing/2014/main" id="{A49F1D51-A1E4-4C94-8CD9-1DA744FD5F3C}"/>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2919711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次に、「各府省が行う政策評価」についてご説明します。</a:t>
            </a:r>
          </a:p>
          <a:p>
            <a:pPr>
              <a:lnSpc>
                <a:spcPct val="110000"/>
              </a:lnSpc>
            </a:pPr>
            <a:endParaRPr lang="ja-JP" altLang="en-US" dirty="0"/>
          </a:p>
          <a:p>
            <a:pPr>
              <a:lnSpc>
                <a:spcPct val="110000"/>
              </a:lnSpc>
            </a:pPr>
            <a:endParaRPr lang="ja-JP" altLang="en-US" dirty="0"/>
          </a:p>
        </p:txBody>
      </p:sp>
      <p:sp>
        <p:nvSpPr>
          <p:cNvPr id="6" name="スライド イメージ プレースホルダー 5">
            <a:extLst>
              <a:ext uri="{FF2B5EF4-FFF2-40B4-BE49-F238E27FC236}">
                <a16:creationId xmlns:a16="http://schemas.microsoft.com/office/drawing/2014/main" id="{EF70EEA6-ED9D-4A6B-8C6B-EFC93D39CAAF}"/>
              </a:ext>
            </a:extLst>
          </p:cNvPr>
          <p:cNvSpPr>
            <a:spLocks noGrp="1" noRot="1" noChangeAspect="1"/>
          </p:cNvSpPr>
          <p:nvPr>
            <p:ph type="sldImg"/>
          </p:nvPr>
        </p:nvSpPr>
        <p:spPr>
          <a:xfrm>
            <a:off x="363538" y="611188"/>
            <a:ext cx="6372225" cy="4779962"/>
          </a:xfrm>
        </p:spPr>
      </p:sp>
      <p:sp>
        <p:nvSpPr>
          <p:cNvPr id="7" name="スライド番号プレースホルダー 3">
            <a:extLst>
              <a:ext uri="{FF2B5EF4-FFF2-40B4-BE49-F238E27FC236}">
                <a16:creationId xmlns:a16="http://schemas.microsoft.com/office/drawing/2014/main" id="{622568FA-18CF-46B9-A961-83E6D0C73077}"/>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18</a:t>
            </a:fld>
            <a:endParaRPr lang="ja-JP" altLang="en-US"/>
          </a:p>
        </p:txBody>
      </p:sp>
    </p:spTree>
    <p:extLst>
      <p:ext uri="{BB962C8B-B14F-4D97-AF65-F5344CB8AC3E}">
        <p14:creationId xmlns:p14="http://schemas.microsoft.com/office/powerpoint/2010/main" val="1672658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政策評価の代表的な方式として、「事業評価方式」、「</a:t>
            </a:r>
            <a:r>
              <a:rPr lang="zh-TW" altLang="en-US" dirty="0"/>
              <a:t>実績評価方式</a:t>
            </a:r>
            <a:r>
              <a:rPr lang="ja-JP" altLang="en-US" dirty="0"/>
              <a:t>」</a:t>
            </a:r>
            <a:r>
              <a:rPr lang="zh-TW" altLang="en-US" dirty="0"/>
              <a:t>、</a:t>
            </a:r>
            <a:r>
              <a:rPr lang="ja-JP" altLang="en-US" dirty="0"/>
              <a:t>「総合評価方式」の３つがあります。</a:t>
            </a:r>
            <a:endParaRPr lang="en-US" altLang="ja-JP" dirty="0"/>
          </a:p>
          <a:p>
            <a:pPr>
              <a:lnSpc>
                <a:spcPct val="110000"/>
              </a:lnSpc>
            </a:pPr>
            <a:endParaRPr lang="ja-JP" altLang="en-US" dirty="0"/>
          </a:p>
          <a:p>
            <a:pPr>
              <a:lnSpc>
                <a:spcPct val="110000"/>
              </a:lnSpc>
            </a:pPr>
            <a:r>
              <a:rPr lang="ja-JP" altLang="en-US" dirty="0"/>
              <a:t>　政策評価に期待される役割を十分果たすとともに、政策評価の効率的な実施を確保するため、</a:t>
            </a:r>
            <a:endParaRPr lang="en-US" altLang="ja-JP" dirty="0"/>
          </a:p>
          <a:p>
            <a:pPr>
              <a:lnSpc>
                <a:spcPct val="110000"/>
              </a:lnSpc>
            </a:pPr>
            <a:r>
              <a:rPr lang="ja-JP" altLang="en-US" dirty="0"/>
              <a:t>政策の特性等に応じて合目的的に、この３つの方式や、これら主要な要素を組み合わせた一貫した仕組みなど、</a:t>
            </a:r>
            <a:endParaRPr lang="en-US" altLang="ja-JP" dirty="0"/>
          </a:p>
          <a:p>
            <a:pPr>
              <a:lnSpc>
                <a:spcPct val="110000"/>
              </a:lnSpc>
            </a:pPr>
            <a:r>
              <a:rPr lang="ja-JP" altLang="en-US" dirty="0"/>
              <a:t>適切な方式を用いることとしています。</a:t>
            </a:r>
          </a:p>
        </p:txBody>
      </p:sp>
      <p:sp>
        <p:nvSpPr>
          <p:cNvPr id="5" name="スライド イメージ プレースホルダー 4">
            <a:extLst>
              <a:ext uri="{FF2B5EF4-FFF2-40B4-BE49-F238E27FC236}">
                <a16:creationId xmlns:a16="http://schemas.microsoft.com/office/drawing/2014/main" id="{1728AAB8-6EBB-4B0A-B4DA-28EE7EDE5D77}"/>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29F239A6-5C71-4577-ACE8-C9C94BC56E78}"/>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19</a:t>
            </a:fld>
            <a:endParaRPr lang="ja-JP" altLang="en-US"/>
          </a:p>
        </p:txBody>
      </p:sp>
    </p:spTree>
    <p:extLst>
      <p:ext uri="{BB962C8B-B14F-4D97-AF65-F5344CB8AC3E}">
        <p14:creationId xmlns:p14="http://schemas.microsoft.com/office/powerpoint/2010/main" val="1271172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本講座の内容をご紹介します。</a:t>
            </a:r>
          </a:p>
          <a:p>
            <a:pPr>
              <a:lnSpc>
                <a:spcPct val="110000"/>
              </a:lnSpc>
            </a:pPr>
            <a:endParaRPr lang="en-US" altLang="ja-JP" dirty="0"/>
          </a:p>
          <a:p>
            <a:pPr>
              <a:lnSpc>
                <a:spcPct val="110000"/>
              </a:lnSpc>
            </a:pPr>
            <a:r>
              <a:rPr lang="ja-JP" altLang="en-US" dirty="0"/>
              <a:t>★制度編について、項目１から３では、政策評価制度の導入経緯と制度のポイント、制度運用の見直しについて学習します。</a:t>
            </a:r>
          </a:p>
          <a:p>
            <a:pPr>
              <a:lnSpc>
                <a:spcPct val="110000"/>
              </a:lnSpc>
            </a:pPr>
            <a:endParaRPr lang="ja-JP" altLang="en-US" dirty="0"/>
          </a:p>
          <a:p>
            <a:pPr>
              <a:lnSpc>
                <a:spcPct val="110000"/>
              </a:lnSpc>
            </a:pPr>
            <a:r>
              <a:rPr lang="ja-JP" altLang="en-US" dirty="0"/>
              <a:t>★項目４と５では、各府省が行う政策評価について学習します。</a:t>
            </a:r>
          </a:p>
          <a:p>
            <a:pPr>
              <a:lnSpc>
                <a:spcPct val="110000"/>
              </a:lnSpc>
            </a:pPr>
            <a:endParaRPr lang="ja-JP" altLang="en-US" dirty="0"/>
          </a:p>
          <a:p>
            <a:pPr>
              <a:lnSpc>
                <a:spcPct val="110000"/>
              </a:lnSpc>
            </a:pPr>
            <a:r>
              <a:rPr lang="ja-JP" altLang="en-US" dirty="0"/>
              <a:t>★項目６と７では、総務省（行政評価局）が行う評価について学習します。</a:t>
            </a:r>
            <a:endParaRPr lang="en-US" altLang="ja-JP" dirty="0"/>
          </a:p>
          <a:p>
            <a:pPr>
              <a:lnSpc>
                <a:spcPct val="110000"/>
              </a:lnSpc>
            </a:pPr>
            <a:endParaRPr lang="en-US" altLang="ja-JP" dirty="0"/>
          </a:p>
          <a:p>
            <a:pPr>
              <a:lnSpc>
                <a:spcPct val="110000"/>
              </a:lnSpc>
            </a:pPr>
            <a:r>
              <a:rPr lang="ja-JP" altLang="en-US" dirty="0"/>
              <a:t>★実践編では、</a:t>
            </a:r>
            <a:r>
              <a:rPr lang="en-US" altLang="ja-JP" dirty="0"/>
              <a:t>EBPM</a:t>
            </a:r>
            <a:r>
              <a:rPr lang="ja-JP" altLang="en-US" dirty="0"/>
              <a:t>・政策効果の把握・分析手法の実証的共同研究を中心に見ていきます。</a:t>
            </a:r>
          </a:p>
          <a:p>
            <a:pPr>
              <a:lnSpc>
                <a:spcPct val="110000"/>
              </a:lnSpc>
            </a:pPr>
            <a:endParaRPr lang="en-US" altLang="ja-JP" dirty="0"/>
          </a:p>
        </p:txBody>
      </p:sp>
      <p:sp>
        <p:nvSpPr>
          <p:cNvPr id="5" name="スライド イメージ プレースホルダー 4">
            <a:extLst>
              <a:ext uri="{FF2B5EF4-FFF2-40B4-BE49-F238E27FC236}">
                <a16:creationId xmlns:a16="http://schemas.microsoft.com/office/drawing/2014/main" id="{F136FB2C-D777-4B72-B990-F66A98582A45}"/>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9A07BEA3-8008-4D37-91CF-930592964A24}"/>
              </a:ext>
            </a:extLst>
          </p:cNvPr>
          <p:cNvSpPr txBox="1">
            <a:spLocks/>
          </p:cNvSpPr>
          <p:nvPr/>
        </p:nvSpPr>
        <p:spPr>
          <a:xfrm>
            <a:off x="4021523"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a:t>
            </a:fld>
            <a:endParaRPr lang="ja-JP" altLang="en-US"/>
          </a:p>
        </p:txBody>
      </p:sp>
    </p:spTree>
    <p:extLst>
      <p:ext uri="{BB962C8B-B14F-4D97-AF65-F5344CB8AC3E}">
        <p14:creationId xmlns:p14="http://schemas.microsoft.com/office/powerpoint/2010/main" val="1631932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初めに、事業評価方式についてご説明します。</a:t>
            </a:r>
          </a:p>
          <a:p>
            <a:pPr>
              <a:lnSpc>
                <a:spcPct val="110000"/>
              </a:lnSpc>
            </a:pPr>
            <a:endParaRPr lang="ja-JP" altLang="en-US" dirty="0"/>
          </a:p>
          <a:p>
            <a:pPr>
              <a:lnSpc>
                <a:spcPct val="110000"/>
              </a:lnSpc>
            </a:pPr>
            <a:r>
              <a:rPr lang="ja-JP" altLang="en-US" dirty="0"/>
              <a:t>　事業評価方式は、事務事業の実施の必要性を判断するため、費用対効果などの観点から評価する方式です。</a:t>
            </a:r>
            <a:endParaRPr lang="en-US" altLang="ja-JP" dirty="0"/>
          </a:p>
          <a:p>
            <a:pPr>
              <a:lnSpc>
                <a:spcPct val="110000"/>
              </a:lnSpc>
            </a:pPr>
            <a:endParaRPr lang="ja-JP" altLang="en-US" dirty="0"/>
          </a:p>
          <a:p>
            <a:pPr>
              <a:lnSpc>
                <a:spcPct val="110000"/>
              </a:lnSpc>
            </a:pPr>
            <a:r>
              <a:rPr lang="ja-JP" altLang="en-US" dirty="0"/>
              <a:t>　事務事業のうち、国民生活や社会経済に与える影響が大きいものや多額の費用を要するものについては、</a:t>
            </a:r>
            <a:endParaRPr lang="en-US" altLang="ja-JP" dirty="0"/>
          </a:p>
          <a:p>
            <a:pPr>
              <a:lnSpc>
                <a:spcPct val="110000"/>
              </a:lnSpc>
            </a:pPr>
            <a:r>
              <a:rPr lang="ja-JP" altLang="en-US" dirty="0"/>
              <a:t>それを実施するに当たり、特に慎重な判断が求められるため、事前評価が義務付けられています。</a:t>
            </a:r>
          </a:p>
          <a:p>
            <a:pPr>
              <a:lnSpc>
                <a:spcPct val="110000"/>
              </a:lnSpc>
            </a:pPr>
            <a:endParaRPr lang="ja-JP" altLang="en-US" dirty="0"/>
          </a:p>
          <a:p>
            <a:pPr>
              <a:lnSpc>
                <a:spcPct val="110000"/>
              </a:lnSpc>
            </a:pPr>
            <a:r>
              <a:rPr lang="ja-JP" altLang="en-US" dirty="0"/>
              <a:t>　現在、一定以上の事業規模を有する個々の研究開発、公共事業、政府開発援助、規制、租税特別措置等に</a:t>
            </a:r>
            <a:endParaRPr lang="en-US" altLang="ja-JP" dirty="0"/>
          </a:p>
          <a:p>
            <a:pPr>
              <a:lnSpc>
                <a:spcPct val="110000"/>
              </a:lnSpc>
            </a:pPr>
            <a:r>
              <a:rPr lang="ja-JP" altLang="en-US" dirty="0"/>
              <a:t>事前評価が義務付けられており、これらには事業評価方式が用いられています。</a:t>
            </a:r>
          </a:p>
          <a:p>
            <a:pPr>
              <a:lnSpc>
                <a:spcPct val="110000"/>
              </a:lnSpc>
            </a:pPr>
            <a:endParaRPr lang="ja-JP" altLang="en-US" dirty="0"/>
          </a:p>
        </p:txBody>
      </p:sp>
      <p:sp>
        <p:nvSpPr>
          <p:cNvPr id="5" name="スライド イメージ プレースホルダー 4">
            <a:extLst>
              <a:ext uri="{FF2B5EF4-FFF2-40B4-BE49-F238E27FC236}">
                <a16:creationId xmlns:a16="http://schemas.microsoft.com/office/drawing/2014/main" id="{4E83B32D-D1A3-4982-B6A9-75F29BE5FD8D}"/>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6F8B6E78-E61D-4927-A3B4-51CF8BEE638C}"/>
              </a:ext>
            </a:extLst>
          </p:cNvPr>
          <p:cNvSpPr txBox="1">
            <a:spLocks/>
          </p:cNvSpPr>
          <p:nvPr/>
        </p:nvSpPr>
        <p:spPr>
          <a:xfrm>
            <a:off x="4021523"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20</a:t>
            </a:fld>
            <a:endParaRPr lang="ja-JP" altLang="en-US"/>
          </a:p>
        </p:txBody>
      </p:sp>
    </p:spTree>
    <p:extLst>
      <p:ext uri="{BB962C8B-B14F-4D97-AF65-F5344CB8AC3E}">
        <p14:creationId xmlns:p14="http://schemas.microsoft.com/office/powerpoint/2010/main" val="2881244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続いて、実績評価方式についてご説明します。</a:t>
            </a:r>
            <a:endParaRPr lang="en-US" altLang="ja-JP" dirty="0"/>
          </a:p>
          <a:p>
            <a:pPr>
              <a:lnSpc>
                <a:spcPct val="110000"/>
              </a:lnSpc>
            </a:pPr>
            <a:endParaRPr lang="en-US" altLang="ja-JP" dirty="0"/>
          </a:p>
          <a:p>
            <a:pPr>
              <a:lnSpc>
                <a:spcPct val="110000"/>
              </a:lnSpc>
            </a:pPr>
            <a:r>
              <a:rPr lang="ja-JP" altLang="en-US" dirty="0"/>
              <a:t>　実績評価方式は、政策を絶えず見直し、改善していく観点から、あらかじめ達成目標を定め、定期的に実績を測定し、</a:t>
            </a:r>
            <a:endParaRPr lang="en-US" altLang="ja-JP" dirty="0"/>
          </a:p>
          <a:p>
            <a:pPr>
              <a:lnSpc>
                <a:spcPct val="110000"/>
              </a:lnSpc>
            </a:pPr>
            <a:r>
              <a:rPr lang="ja-JP" altLang="en-US" dirty="0"/>
              <a:t>目標期間が終了した時点で達成度合いを評価する方式です。</a:t>
            </a:r>
            <a:endParaRPr lang="en-US" altLang="ja-JP" dirty="0"/>
          </a:p>
          <a:p>
            <a:pPr>
              <a:lnSpc>
                <a:spcPct val="110000"/>
              </a:lnSpc>
            </a:pPr>
            <a:endParaRPr lang="en-US" altLang="ja-JP" dirty="0"/>
          </a:p>
          <a:p>
            <a:pPr>
              <a:lnSpc>
                <a:spcPct val="110000"/>
              </a:lnSpc>
            </a:pPr>
            <a:r>
              <a:rPr lang="ja-JP" altLang="en-US" dirty="0"/>
              <a:t>　最後に、総合評価方式についてご説明します。</a:t>
            </a:r>
          </a:p>
          <a:p>
            <a:pPr>
              <a:lnSpc>
                <a:spcPct val="110000"/>
              </a:lnSpc>
            </a:pPr>
            <a:endParaRPr lang="ja-JP" altLang="en-US" dirty="0"/>
          </a:p>
          <a:p>
            <a:pPr>
              <a:lnSpc>
                <a:spcPct val="110000"/>
              </a:lnSpc>
            </a:pPr>
            <a:r>
              <a:rPr lang="ja-JP" altLang="en-US" dirty="0"/>
              <a:t>　総合評価方式は、特定のテーマについて、政策の決定から一定期間が経過した後に、</a:t>
            </a:r>
            <a:endParaRPr lang="en-US" altLang="ja-JP" dirty="0"/>
          </a:p>
          <a:p>
            <a:pPr>
              <a:lnSpc>
                <a:spcPct val="110000"/>
              </a:lnSpc>
            </a:pPr>
            <a:r>
              <a:rPr lang="ja-JP" altLang="en-US" dirty="0"/>
              <a:t>政策効果を様々な角度から分析するとともに、問題点の把握やその原因を分析するなど、総合的に評価する方式です。</a:t>
            </a:r>
          </a:p>
          <a:p>
            <a:pPr>
              <a:lnSpc>
                <a:spcPct val="110000"/>
              </a:lnSpc>
            </a:pPr>
            <a:endParaRPr lang="en-US" altLang="ja-JP" dirty="0"/>
          </a:p>
          <a:p>
            <a:pPr>
              <a:lnSpc>
                <a:spcPct val="110000"/>
              </a:lnSpc>
            </a:pPr>
            <a:endParaRPr lang="ja-JP" altLang="en-US" dirty="0"/>
          </a:p>
        </p:txBody>
      </p:sp>
      <p:sp>
        <p:nvSpPr>
          <p:cNvPr id="5" name="スライド イメージ プレースホルダー 4">
            <a:extLst>
              <a:ext uri="{FF2B5EF4-FFF2-40B4-BE49-F238E27FC236}">
                <a16:creationId xmlns:a16="http://schemas.microsoft.com/office/drawing/2014/main" id="{1728AAB8-6EBB-4B0A-B4DA-28EE7EDE5D77}"/>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29F239A6-5C71-4577-ACE8-C9C94BC56E78}"/>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21</a:t>
            </a:fld>
            <a:endParaRPr lang="ja-JP" altLang="en-US"/>
          </a:p>
        </p:txBody>
      </p:sp>
    </p:spTree>
    <p:extLst>
      <p:ext uri="{BB962C8B-B14F-4D97-AF65-F5344CB8AC3E}">
        <p14:creationId xmlns:p14="http://schemas.microsoft.com/office/powerpoint/2010/main" val="2690773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項目５では、政策評価法で事前評価の実施が義務付けられている</a:t>
            </a:r>
            <a:endParaRPr lang="en-US" altLang="ja-JP" dirty="0"/>
          </a:p>
          <a:p>
            <a:pPr>
              <a:lnSpc>
                <a:spcPct val="110000"/>
              </a:lnSpc>
            </a:pPr>
            <a:r>
              <a:rPr lang="ja-JP" altLang="en-US" dirty="0"/>
              <a:t>研究開発、公共事業、政府開発援助、規制、租税特別措置等の５分野についてご説明します。</a:t>
            </a:r>
            <a:endParaRPr lang="en-US" altLang="ja-JP" dirty="0"/>
          </a:p>
          <a:p>
            <a:pPr>
              <a:lnSpc>
                <a:spcPct val="110000"/>
              </a:lnSpc>
            </a:pPr>
            <a:endParaRPr lang="en-US" altLang="ja-JP" dirty="0"/>
          </a:p>
          <a:p>
            <a:pPr>
              <a:lnSpc>
                <a:spcPct val="110000"/>
              </a:lnSpc>
            </a:pPr>
            <a:r>
              <a:rPr lang="ja-JP" altLang="en-US" dirty="0"/>
              <a:t>　研究開発については、</a:t>
            </a:r>
            <a:r>
              <a:rPr lang="en-US" altLang="ja-JP" dirty="0"/>
              <a:t>10</a:t>
            </a:r>
            <a:r>
              <a:rPr lang="ja-JP" altLang="en-US" dirty="0"/>
              <a:t>億円以上の個々の研究開発には事前評価が、</a:t>
            </a:r>
            <a:endParaRPr lang="en-US" altLang="ja-JP" dirty="0"/>
          </a:p>
          <a:p>
            <a:pPr>
              <a:lnSpc>
                <a:spcPct val="110000"/>
              </a:lnSpc>
            </a:pPr>
            <a:r>
              <a:rPr lang="ja-JP" altLang="en-US" dirty="0"/>
              <a:t>決定から５年経過しても未着手の研究開発と</a:t>
            </a:r>
            <a:r>
              <a:rPr lang="en-US" altLang="ja-JP" dirty="0"/>
              <a:t>10</a:t>
            </a:r>
            <a:r>
              <a:rPr lang="ja-JP" altLang="en-US" dirty="0"/>
              <a:t>年経過しても継続中の研究開発には事後評価が、</a:t>
            </a:r>
            <a:endParaRPr lang="en-US" altLang="ja-JP" dirty="0"/>
          </a:p>
          <a:p>
            <a:pPr>
              <a:lnSpc>
                <a:spcPct val="110000"/>
              </a:lnSpc>
            </a:pPr>
            <a:r>
              <a:rPr lang="ja-JP" altLang="en-US" dirty="0"/>
              <a:t>法令で義務付けられています。</a:t>
            </a:r>
          </a:p>
          <a:p>
            <a:pPr>
              <a:lnSpc>
                <a:spcPct val="110000"/>
              </a:lnSpc>
            </a:pPr>
            <a:endParaRPr lang="ja-JP" altLang="en-US" dirty="0"/>
          </a:p>
          <a:p>
            <a:pPr>
              <a:lnSpc>
                <a:spcPct val="110000"/>
              </a:lnSpc>
            </a:pPr>
            <a:r>
              <a:rPr lang="ja-JP" altLang="en-US" dirty="0"/>
              <a:t>　研究開発の評価は、政策評価法のほかに、</a:t>
            </a:r>
            <a:endParaRPr lang="en-US" altLang="ja-JP" dirty="0"/>
          </a:p>
          <a:p>
            <a:pPr>
              <a:lnSpc>
                <a:spcPct val="110000"/>
              </a:lnSpc>
            </a:pPr>
            <a:r>
              <a:rPr lang="ja-JP" altLang="en-US" dirty="0"/>
              <a:t>内閣総理大臣が決定した「国の研究開発評価に関する大綱的指針」を踏まえて行うものとされています。</a:t>
            </a:r>
          </a:p>
        </p:txBody>
      </p:sp>
      <p:sp>
        <p:nvSpPr>
          <p:cNvPr id="5" name="スライド イメージ プレースホルダー 4">
            <a:extLst>
              <a:ext uri="{FF2B5EF4-FFF2-40B4-BE49-F238E27FC236}">
                <a16:creationId xmlns:a16="http://schemas.microsoft.com/office/drawing/2014/main" id="{57F35C46-DA20-4454-A5B6-1CD3649C90FA}"/>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C0E7C16D-6408-4A6E-8543-6B887681B2DF}"/>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22</a:t>
            </a:fld>
            <a:endParaRPr lang="ja-JP" altLang="en-US"/>
          </a:p>
        </p:txBody>
      </p:sp>
    </p:spTree>
    <p:extLst>
      <p:ext uri="{BB962C8B-B14F-4D97-AF65-F5344CB8AC3E}">
        <p14:creationId xmlns:p14="http://schemas.microsoft.com/office/powerpoint/2010/main" val="3137915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公共事業については、新たに</a:t>
            </a:r>
            <a:r>
              <a:rPr lang="en-US" altLang="ja-JP" dirty="0"/>
              <a:t>10</a:t>
            </a:r>
            <a:r>
              <a:rPr lang="ja-JP" altLang="en-US" dirty="0"/>
              <a:t>億円以上の事業を採択する際には事前評価が、</a:t>
            </a:r>
            <a:endParaRPr lang="en-US" altLang="ja-JP" dirty="0"/>
          </a:p>
          <a:p>
            <a:pPr>
              <a:lnSpc>
                <a:spcPct val="110000"/>
              </a:lnSpc>
            </a:pPr>
            <a:r>
              <a:rPr lang="ja-JP" altLang="en-US" dirty="0"/>
              <a:t>事業採択から５年経過しても未着工の事業と</a:t>
            </a:r>
            <a:r>
              <a:rPr lang="en-US" altLang="ja-JP" dirty="0"/>
              <a:t>10</a:t>
            </a:r>
            <a:r>
              <a:rPr lang="ja-JP" altLang="en-US" dirty="0"/>
              <a:t>年経過しても継続中の事業には事後評価が、</a:t>
            </a:r>
            <a:endParaRPr lang="en-US" altLang="ja-JP" dirty="0"/>
          </a:p>
          <a:p>
            <a:pPr>
              <a:lnSpc>
                <a:spcPct val="110000"/>
              </a:lnSpc>
            </a:pPr>
            <a:r>
              <a:rPr lang="ja-JP" altLang="en-US" dirty="0"/>
              <a:t>それぞれ法令により義務付けられています。</a:t>
            </a:r>
          </a:p>
          <a:p>
            <a:pPr>
              <a:lnSpc>
                <a:spcPct val="110000"/>
              </a:lnSpc>
            </a:pPr>
            <a:endParaRPr lang="ja-JP" altLang="en-US" dirty="0"/>
          </a:p>
          <a:p>
            <a:pPr>
              <a:lnSpc>
                <a:spcPct val="110000"/>
              </a:lnSpc>
            </a:pPr>
            <a:r>
              <a:rPr lang="ja-JP" altLang="en-US" dirty="0"/>
              <a:t>　また、公共事業所管省によっては、事業が完了してから一定期間経過後に完了後の事後評価も行われています。</a:t>
            </a:r>
          </a:p>
          <a:p>
            <a:pPr>
              <a:lnSpc>
                <a:spcPct val="110000"/>
              </a:lnSpc>
            </a:pPr>
            <a:endParaRPr lang="ja-JP" altLang="en-US" dirty="0"/>
          </a:p>
          <a:p>
            <a:pPr>
              <a:lnSpc>
                <a:spcPct val="110000"/>
              </a:lnSpc>
            </a:pPr>
            <a:r>
              <a:rPr lang="ja-JP" altLang="en-US" dirty="0"/>
              <a:t>　公共事業の政策評価では、費用便益分析が主な手法として用いられています。</a:t>
            </a:r>
            <a:endParaRPr lang="en-US" altLang="ja-JP" dirty="0"/>
          </a:p>
          <a:p>
            <a:pPr>
              <a:lnSpc>
                <a:spcPct val="110000"/>
              </a:lnSpc>
            </a:pPr>
            <a:endParaRPr lang="en-US" altLang="ja-JP" dirty="0"/>
          </a:p>
          <a:p>
            <a:pPr>
              <a:lnSpc>
                <a:spcPct val="110000"/>
              </a:lnSpc>
            </a:pPr>
            <a:r>
              <a:rPr lang="ja-JP" altLang="en-US" dirty="0"/>
              <a:t>　この手法は、公共事業の実施によって得られる効果と、実施するために要する費用とを金額ベースで比較し、</a:t>
            </a:r>
            <a:endParaRPr lang="en-US" altLang="ja-JP" dirty="0"/>
          </a:p>
          <a:p>
            <a:pPr>
              <a:lnSpc>
                <a:spcPct val="110000"/>
              </a:lnSpc>
            </a:pPr>
            <a:r>
              <a:rPr lang="ja-JP" altLang="en-US" dirty="0"/>
              <a:t>効果が費用より大きい場合、その公共事業を新たに実施又は引き続き継続することが妥当であるとみなすものです。</a:t>
            </a:r>
          </a:p>
          <a:p>
            <a:pPr>
              <a:lnSpc>
                <a:spcPct val="110000"/>
              </a:lnSpc>
            </a:pPr>
            <a:endParaRPr lang="ja-JP" altLang="en-US" dirty="0"/>
          </a:p>
          <a:p>
            <a:pPr>
              <a:lnSpc>
                <a:spcPct val="110000"/>
              </a:lnSpc>
            </a:pPr>
            <a:r>
              <a:rPr lang="ja-JP" altLang="en-US" dirty="0"/>
              <a:t>　公共事業の効果としては、例えば、輸送コストの縮減、来訪者の増加、</a:t>
            </a:r>
            <a:endParaRPr lang="en-US" altLang="ja-JP" dirty="0"/>
          </a:p>
          <a:p>
            <a:pPr>
              <a:lnSpc>
                <a:spcPct val="110000"/>
              </a:lnSpc>
            </a:pPr>
            <a:r>
              <a:rPr lang="ja-JP" altLang="en-US" dirty="0"/>
              <a:t>災害による被害の軽減などを金銭価値化したものが用いられています。</a:t>
            </a:r>
          </a:p>
        </p:txBody>
      </p:sp>
      <p:sp>
        <p:nvSpPr>
          <p:cNvPr id="5" name="スライド イメージ プレースホルダー 4">
            <a:extLst>
              <a:ext uri="{FF2B5EF4-FFF2-40B4-BE49-F238E27FC236}">
                <a16:creationId xmlns:a16="http://schemas.microsoft.com/office/drawing/2014/main" id="{13B4290C-17FB-445E-AAD0-5CDA40421E64}"/>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A9EDCE91-3352-4AB8-9FBA-0FA88B9AF706}"/>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23</a:t>
            </a:fld>
            <a:endParaRPr lang="ja-JP" altLang="en-US"/>
          </a:p>
        </p:txBody>
      </p:sp>
    </p:spTree>
    <p:extLst>
      <p:ext uri="{BB962C8B-B14F-4D97-AF65-F5344CB8AC3E}">
        <p14:creationId xmlns:p14="http://schemas.microsoft.com/office/powerpoint/2010/main" val="3701390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ＯＤＡについては、法令により、</a:t>
            </a:r>
            <a:r>
              <a:rPr lang="en-US" altLang="ja-JP" dirty="0"/>
              <a:t>10</a:t>
            </a:r>
            <a:r>
              <a:rPr lang="ja-JP" altLang="en-US" dirty="0"/>
              <a:t>億円以上の無償資金協力と</a:t>
            </a:r>
            <a:r>
              <a:rPr lang="en-US" altLang="ja-JP" dirty="0"/>
              <a:t>150</a:t>
            </a:r>
            <a:r>
              <a:rPr lang="ja-JP" altLang="en-US" dirty="0"/>
              <a:t>億円以上の有償資金協力に、</a:t>
            </a:r>
            <a:endParaRPr lang="en-US" altLang="ja-JP" dirty="0"/>
          </a:p>
          <a:p>
            <a:pPr>
              <a:lnSpc>
                <a:spcPct val="110000"/>
              </a:lnSpc>
            </a:pPr>
            <a:r>
              <a:rPr lang="ja-JP" altLang="en-US" dirty="0"/>
              <a:t>事前評価が義務付けられています。</a:t>
            </a:r>
            <a:endParaRPr lang="en-US" altLang="ja-JP" dirty="0"/>
          </a:p>
          <a:p>
            <a:pPr>
              <a:lnSpc>
                <a:spcPct val="110000"/>
              </a:lnSpc>
            </a:pPr>
            <a:r>
              <a:rPr lang="ja-JP" altLang="en-US" dirty="0"/>
              <a:t>　また、決定から５年経過しても未着手の事業と</a:t>
            </a:r>
            <a:r>
              <a:rPr lang="en-US" altLang="ja-JP" dirty="0"/>
              <a:t>10</a:t>
            </a:r>
            <a:r>
              <a:rPr lang="ja-JP" altLang="en-US" dirty="0"/>
              <a:t>年経過しても継続中の事業には事後評価が義務付けられています。</a:t>
            </a:r>
            <a:endParaRPr lang="en-US" altLang="ja-JP" dirty="0"/>
          </a:p>
          <a:p>
            <a:pPr>
              <a:lnSpc>
                <a:spcPct val="110000"/>
              </a:lnSpc>
            </a:pPr>
            <a:endParaRPr lang="ja-JP" altLang="en-US" dirty="0"/>
          </a:p>
          <a:p>
            <a:pPr>
              <a:lnSpc>
                <a:spcPct val="110000"/>
              </a:lnSpc>
            </a:pPr>
            <a:r>
              <a:rPr lang="ja-JP" altLang="en-US" dirty="0"/>
              <a:t>　外務省では、これ以外の政策レベルやプログラムレベルの</a:t>
            </a:r>
            <a:r>
              <a:rPr lang="en-US" altLang="ja-JP" dirty="0"/>
              <a:t>ODA</a:t>
            </a:r>
            <a:r>
              <a:rPr lang="ja-JP" altLang="en-US" dirty="0"/>
              <a:t>の評価にも積極的に取り組んでいます。</a:t>
            </a:r>
          </a:p>
        </p:txBody>
      </p:sp>
      <p:sp>
        <p:nvSpPr>
          <p:cNvPr id="5" name="スライド イメージ プレースホルダー 4">
            <a:extLst>
              <a:ext uri="{FF2B5EF4-FFF2-40B4-BE49-F238E27FC236}">
                <a16:creationId xmlns:a16="http://schemas.microsoft.com/office/drawing/2014/main" id="{C384FDA6-F373-4C35-BEFC-E5C1C3715C19}"/>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6D7A28A5-5CAE-4772-9793-9C29912A1BE2}"/>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24</a:t>
            </a:fld>
            <a:endParaRPr lang="ja-JP" altLang="en-US"/>
          </a:p>
        </p:txBody>
      </p:sp>
    </p:spTree>
    <p:extLst>
      <p:ext uri="{BB962C8B-B14F-4D97-AF65-F5344CB8AC3E}">
        <p14:creationId xmlns:p14="http://schemas.microsoft.com/office/powerpoint/2010/main" val="3596430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a:t>
            </a:r>
            <a:r>
              <a:rPr lang="ja-JP" altLang="ja-JP" dirty="0"/>
              <a:t>規制は、社会秩序の維持、生命の安全、環境の保全、消費者の保護</a:t>
            </a:r>
            <a:r>
              <a:rPr lang="ja-JP" altLang="en-US" dirty="0"/>
              <a:t>などの行政</a:t>
            </a:r>
            <a:r>
              <a:rPr lang="ja-JP" altLang="ja-JP" dirty="0"/>
              <a:t>目的のため、</a:t>
            </a:r>
            <a:endParaRPr lang="en-US" altLang="ja-JP" dirty="0"/>
          </a:p>
          <a:p>
            <a:pPr>
              <a:lnSpc>
                <a:spcPct val="110000"/>
              </a:lnSpc>
            </a:pPr>
            <a:r>
              <a:rPr lang="ja-JP" altLang="ja-JP" dirty="0"/>
              <a:t>国民の権利を制限し</a:t>
            </a:r>
            <a:r>
              <a:rPr lang="ja-JP" altLang="en-US" dirty="0"/>
              <a:t>、又は</a:t>
            </a:r>
            <a:r>
              <a:rPr lang="ja-JP" altLang="ja-JP" dirty="0"/>
              <a:t>義務を課すものですが、国民生活や社会経済に大きな影響を及ぼすため、</a:t>
            </a:r>
            <a:endParaRPr lang="en-US" altLang="ja-JP" dirty="0"/>
          </a:p>
          <a:p>
            <a:pPr>
              <a:lnSpc>
                <a:spcPct val="110000"/>
              </a:lnSpc>
            </a:pPr>
            <a:r>
              <a:rPr lang="ja-JP" altLang="ja-JP" dirty="0"/>
              <a:t>必要以上のものとならないよう</a:t>
            </a:r>
            <a:r>
              <a:rPr lang="ja-JP" altLang="en-US" dirty="0"/>
              <a:t>に</a:t>
            </a:r>
            <a:r>
              <a:rPr lang="ja-JP" altLang="ja-JP" dirty="0"/>
              <a:t>する必要があります。</a:t>
            </a:r>
            <a:endParaRPr lang="en-US" altLang="ja-JP" dirty="0"/>
          </a:p>
          <a:p>
            <a:pPr>
              <a:lnSpc>
                <a:spcPct val="110000"/>
              </a:lnSpc>
            </a:pPr>
            <a:endParaRPr lang="ja-JP" altLang="ja-JP" dirty="0"/>
          </a:p>
          <a:p>
            <a:pPr>
              <a:lnSpc>
                <a:spcPct val="110000"/>
              </a:lnSpc>
            </a:pPr>
            <a:r>
              <a:rPr lang="ja-JP" altLang="en-US" dirty="0"/>
              <a:t>　</a:t>
            </a:r>
            <a:r>
              <a:rPr lang="ja-JP" altLang="ja-JP" dirty="0"/>
              <a:t>そのため、</a:t>
            </a:r>
            <a:r>
              <a:rPr lang="ja-JP" altLang="en-US" dirty="0"/>
              <a:t>規制に係る政策評価は、「課題や問題の解決手段として、規制を採用することの必要性、妥当性、有効性があるか」、</a:t>
            </a:r>
            <a:endParaRPr lang="en-US" altLang="ja-JP" dirty="0"/>
          </a:p>
          <a:p>
            <a:pPr>
              <a:lnSpc>
                <a:spcPct val="110000"/>
              </a:lnSpc>
            </a:pPr>
            <a:r>
              <a:rPr lang="ja-JP" altLang="en-US" dirty="0"/>
              <a:t>「規制の導入に伴い発生する国民の負担が必要最小限度のものとなっているか」という観点から行う必要があります。</a:t>
            </a:r>
            <a:endParaRPr lang="en-US" altLang="ja-JP" dirty="0"/>
          </a:p>
          <a:p>
            <a:pPr>
              <a:lnSpc>
                <a:spcPct val="110000"/>
              </a:lnSpc>
            </a:pPr>
            <a:endParaRPr lang="en-US" altLang="ja-JP" dirty="0"/>
          </a:p>
          <a:p>
            <a:pPr>
              <a:lnSpc>
                <a:spcPct val="110000"/>
              </a:lnSpc>
            </a:pPr>
            <a:r>
              <a:rPr lang="ja-JP" altLang="en-US" dirty="0"/>
              <a:t>　例えば、安全設備の導入コストや手続負担、それと規制によって得られる効果を可能な限り定量的に予測し、</a:t>
            </a:r>
            <a:endParaRPr lang="en-US" altLang="ja-JP" dirty="0"/>
          </a:p>
          <a:p>
            <a:pPr>
              <a:lnSpc>
                <a:spcPct val="110000"/>
              </a:lnSpc>
            </a:pPr>
            <a:r>
              <a:rPr lang="ja-JP" altLang="en-US" dirty="0"/>
              <a:t>プラス面とマイナス面の双方を分析することが求められます。</a:t>
            </a:r>
            <a:endParaRPr lang="en-US" altLang="ja-JP" dirty="0"/>
          </a:p>
          <a:p>
            <a:pPr>
              <a:lnSpc>
                <a:spcPct val="110000"/>
              </a:lnSpc>
            </a:pPr>
            <a:endParaRPr lang="ja-JP" altLang="ja-JP" dirty="0"/>
          </a:p>
          <a:p>
            <a:pPr>
              <a:lnSpc>
                <a:spcPct val="110000"/>
              </a:lnSpc>
            </a:pPr>
            <a:r>
              <a:rPr lang="ja-JP" altLang="en-US" dirty="0"/>
              <a:t>　</a:t>
            </a:r>
            <a:r>
              <a:rPr lang="ja-JP" altLang="ja-JP" dirty="0"/>
              <a:t>政策評価法では、各府省が、法律又は政令で規制を新設・改廃しようとするとき</a:t>
            </a:r>
            <a:r>
              <a:rPr lang="ja-JP" altLang="en-US" dirty="0"/>
              <a:t>に</a:t>
            </a:r>
            <a:r>
              <a:rPr lang="ja-JP" altLang="ja-JP" dirty="0"/>
              <a:t>は、事前評価</a:t>
            </a:r>
            <a:r>
              <a:rPr lang="ja-JP" altLang="en-US" dirty="0"/>
              <a:t>を</a:t>
            </a:r>
            <a:r>
              <a:rPr lang="ja-JP" altLang="ja-JP" dirty="0"/>
              <a:t>義務付けています。</a:t>
            </a:r>
            <a:endParaRPr lang="en-US" altLang="ja-JP" dirty="0"/>
          </a:p>
          <a:p>
            <a:pPr>
              <a:lnSpc>
                <a:spcPct val="110000"/>
              </a:lnSpc>
            </a:pPr>
            <a:r>
              <a:rPr lang="ja-JP" altLang="ja-JP" dirty="0"/>
              <a:t>また、事前評価を経て施行された規制は、一定期間経過後に事後評価を行うこととなっています。</a:t>
            </a:r>
            <a:endParaRPr lang="en-US" altLang="ja-JP" dirty="0"/>
          </a:p>
        </p:txBody>
      </p:sp>
      <p:sp>
        <p:nvSpPr>
          <p:cNvPr id="4" name="スライド番号プレースホルダー 3"/>
          <p:cNvSpPr>
            <a:spLocks noGrp="1"/>
          </p:cNvSpPr>
          <p:nvPr>
            <p:ph type="sldNum" sz="quarter" idx="10"/>
          </p:nvPr>
        </p:nvSpPr>
        <p:spPr/>
        <p:txBody>
          <a:bodyPr/>
          <a:lstStyle/>
          <a:p>
            <a:fld id="{8FB449E6-A294-4144-A5DC-68F3AACF4B46}" type="slidenum">
              <a:rPr lang="ja-JP" altLang="en-US"/>
              <a:pPr/>
              <a:t>25</a:t>
            </a:fld>
            <a:endParaRPr lang="ja-JP" altLang="en-US"/>
          </a:p>
        </p:txBody>
      </p:sp>
      <p:sp>
        <p:nvSpPr>
          <p:cNvPr id="7" name="スライド イメージ プレースホルダー 6">
            <a:extLst>
              <a:ext uri="{FF2B5EF4-FFF2-40B4-BE49-F238E27FC236}">
                <a16:creationId xmlns:a16="http://schemas.microsoft.com/office/drawing/2014/main" id="{5CAA29D4-A84E-4760-A4B5-42AC6D7A4C11}"/>
              </a:ext>
            </a:extLst>
          </p:cNvPr>
          <p:cNvSpPr>
            <a:spLocks noGrp="1" noRot="1" noChangeAspect="1"/>
          </p:cNvSpPr>
          <p:nvPr>
            <p:ph type="sldImg"/>
          </p:nvPr>
        </p:nvSpPr>
        <p:spPr>
          <a:xfrm>
            <a:off x="363538" y="611188"/>
            <a:ext cx="6372225" cy="4779962"/>
          </a:xfrm>
        </p:spPr>
      </p:sp>
    </p:spTree>
    <p:extLst>
      <p:ext uri="{BB962C8B-B14F-4D97-AF65-F5344CB8AC3E}">
        <p14:creationId xmlns:p14="http://schemas.microsoft.com/office/powerpoint/2010/main" val="246435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租税特別措置等については、平成</a:t>
            </a:r>
            <a:r>
              <a:rPr lang="en-US" altLang="ja-JP" dirty="0"/>
              <a:t>22</a:t>
            </a:r>
            <a:r>
              <a:rPr lang="ja-JP" altLang="en-US" dirty="0"/>
              <a:t>年度税制改正大綱を踏まえ、政策評価の実施が義務付けられました。</a:t>
            </a:r>
          </a:p>
          <a:p>
            <a:pPr>
              <a:lnSpc>
                <a:spcPct val="110000"/>
              </a:lnSpc>
            </a:pPr>
            <a:endParaRPr lang="ja-JP" altLang="en-US" dirty="0"/>
          </a:p>
          <a:p>
            <a:pPr>
              <a:lnSpc>
                <a:spcPct val="110000"/>
              </a:lnSpc>
            </a:pPr>
            <a:r>
              <a:rPr lang="ja-JP" altLang="en-US" dirty="0"/>
              <a:t>　具体的には、行政機関が、法人税、法人住民税、法人事業税の租税特別措置等の新設、拡充、延長を要望する場合は、</a:t>
            </a:r>
            <a:endParaRPr lang="en-US" altLang="ja-JP" dirty="0"/>
          </a:p>
          <a:p>
            <a:pPr>
              <a:lnSpc>
                <a:spcPct val="110000"/>
              </a:lnSpc>
            </a:pPr>
            <a:r>
              <a:rPr lang="ja-JP" altLang="en-US" dirty="0"/>
              <a:t>事前評価を実施する必要があります。</a:t>
            </a:r>
            <a:endParaRPr lang="en-US" altLang="ja-JP" dirty="0"/>
          </a:p>
          <a:p>
            <a:pPr>
              <a:lnSpc>
                <a:spcPct val="110000"/>
              </a:lnSpc>
            </a:pPr>
            <a:r>
              <a:rPr lang="ja-JP" altLang="en-US" dirty="0"/>
              <a:t>また、期限の定めのない租税特別措置等については原則として３年から５年に１回、事後評価を実施する必要があります。</a:t>
            </a:r>
          </a:p>
          <a:p>
            <a:pPr>
              <a:lnSpc>
                <a:spcPct val="110000"/>
              </a:lnSpc>
            </a:pPr>
            <a:endParaRPr lang="ja-JP" altLang="en-US" dirty="0"/>
          </a:p>
          <a:p>
            <a:pPr>
              <a:lnSpc>
                <a:spcPct val="110000"/>
              </a:lnSpc>
            </a:pPr>
            <a:r>
              <a:rPr lang="ja-JP" altLang="en-US" dirty="0"/>
              <a:t>　租税特別措置等は、税負担の公平の原則の例外であるため、これを正当化するためには、</a:t>
            </a:r>
            <a:endParaRPr lang="en-US" altLang="ja-JP" dirty="0"/>
          </a:p>
          <a:p>
            <a:pPr>
              <a:lnSpc>
                <a:spcPct val="110000"/>
              </a:lnSpc>
            </a:pPr>
            <a:r>
              <a:rPr lang="ja-JP" altLang="en-US" dirty="0"/>
              <a:t>適用の実態や効果が透明で納税者が納得できるものであることが必要です。</a:t>
            </a:r>
          </a:p>
          <a:p>
            <a:pPr>
              <a:lnSpc>
                <a:spcPct val="110000"/>
              </a:lnSpc>
            </a:pPr>
            <a:endParaRPr lang="ja-JP" altLang="en-US" dirty="0"/>
          </a:p>
          <a:p>
            <a:pPr>
              <a:lnSpc>
                <a:spcPct val="110000"/>
              </a:lnSpc>
            </a:pPr>
            <a:r>
              <a:rPr lang="ja-JP" altLang="en-US" dirty="0"/>
              <a:t>　そのため、租税特別措置等の政策評価は、必要性、有効性、相当性の観点から、</a:t>
            </a:r>
            <a:endParaRPr lang="en-US" altLang="ja-JP" dirty="0"/>
          </a:p>
          <a:p>
            <a:pPr>
              <a:lnSpc>
                <a:spcPct val="110000"/>
              </a:lnSpc>
            </a:pPr>
            <a:r>
              <a:rPr lang="ja-JP" altLang="en-US" dirty="0"/>
              <a:t>可能な限り客観的なデータを用いて行う必要があります。</a:t>
            </a:r>
          </a:p>
        </p:txBody>
      </p:sp>
      <p:sp>
        <p:nvSpPr>
          <p:cNvPr id="5" name="スライド イメージ プレースホルダー 4">
            <a:extLst>
              <a:ext uri="{FF2B5EF4-FFF2-40B4-BE49-F238E27FC236}">
                <a16:creationId xmlns:a16="http://schemas.microsoft.com/office/drawing/2014/main" id="{7D32C703-8AD9-4E64-979E-CB49C4A978AC}"/>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F0BA3541-59F6-4A9D-9261-74EECE502CF6}"/>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26</a:t>
            </a:fld>
            <a:endParaRPr lang="ja-JP" altLang="en-US"/>
          </a:p>
        </p:txBody>
      </p:sp>
    </p:spTree>
    <p:extLst>
      <p:ext uri="{BB962C8B-B14F-4D97-AF65-F5344CB8AC3E}">
        <p14:creationId xmlns:p14="http://schemas.microsoft.com/office/powerpoint/2010/main" val="692053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次に、「総務省が行う評価」についてご説明します。</a:t>
            </a:r>
          </a:p>
          <a:p>
            <a:pPr>
              <a:lnSpc>
                <a:spcPct val="110000"/>
              </a:lnSpc>
            </a:pPr>
            <a:endParaRPr lang="ja-JP" altLang="en-US" dirty="0"/>
          </a:p>
          <a:p>
            <a:pPr>
              <a:lnSpc>
                <a:spcPct val="110000"/>
              </a:lnSpc>
            </a:pPr>
            <a:endParaRPr lang="ja-JP" altLang="en-US" dirty="0"/>
          </a:p>
        </p:txBody>
      </p:sp>
      <p:sp>
        <p:nvSpPr>
          <p:cNvPr id="4" name="スライド番号プレースホルダー 3"/>
          <p:cNvSpPr>
            <a:spLocks noGrp="1"/>
          </p:cNvSpPr>
          <p:nvPr>
            <p:ph type="sldNum" sz="quarter" idx="10"/>
          </p:nvPr>
        </p:nvSpPr>
        <p:spPr/>
        <p:txBody>
          <a:bodyPr/>
          <a:lstStyle/>
          <a:p>
            <a:fld id="{C0FF1B74-E2EC-4F70-969D-D64BC5F47A22}" type="slidenum">
              <a:rPr lang="ja-JP" altLang="en-US" smtClean="0"/>
              <a:pPr/>
              <a:t>27</a:t>
            </a:fld>
            <a:endParaRPr lang="ja-JP" altLang="en-US"/>
          </a:p>
        </p:txBody>
      </p:sp>
      <p:sp>
        <p:nvSpPr>
          <p:cNvPr id="7" name="スライド イメージ プレースホルダー 6">
            <a:extLst>
              <a:ext uri="{FF2B5EF4-FFF2-40B4-BE49-F238E27FC236}">
                <a16:creationId xmlns:a16="http://schemas.microsoft.com/office/drawing/2014/main" id="{001AA499-78B5-4072-8A2A-975A30334BCC}"/>
              </a:ext>
            </a:extLst>
          </p:cNvPr>
          <p:cNvSpPr>
            <a:spLocks noGrp="1" noRot="1" noChangeAspect="1"/>
          </p:cNvSpPr>
          <p:nvPr>
            <p:ph type="sldImg"/>
          </p:nvPr>
        </p:nvSpPr>
        <p:spPr>
          <a:xfrm>
            <a:off x="363538" y="611188"/>
            <a:ext cx="6372225" cy="4779962"/>
          </a:xfrm>
        </p:spPr>
      </p:sp>
    </p:spTree>
    <p:extLst>
      <p:ext uri="{BB962C8B-B14F-4D97-AF65-F5344CB8AC3E}">
        <p14:creationId xmlns:p14="http://schemas.microsoft.com/office/powerpoint/2010/main" val="1368419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総務省行政評価局による政策の評価についてご説明します。</a:t>
            </a:r>
          </a:p>
          <a:p>
            <a:pPr>
              <a:lnSpc>
                <a:spcPct val="110000"/>
              </a:lnSpc>
            </a:pPr>
            <a:endParaRPr lang="ja-JP" altLang="en-US" dirty="0"/>
          </a:p>
          <a:p>
            <a:pPr>
              <a:lnSpc>
                <a:spcPct val="110000"/>
              </a:lnSpc>
            </a:pPr>
            <a:r>
              <a:rPr lang="ja-JP" altLang="en-US" dirty="0"/>
              <a:t>　総務省は、複数府省にまたがる政策について、政府全体の統一性又は総合性を確保するための評価を行っています。</a:t>
            </a:r>
          </a:p>
          <a:p>
            <a:pPr>
              <a:lnSpc>
                <a:spcPct val="110000"/>
              </a:lnSpc>
            </a:pPr>
            <a:endParaRPr lang="ja-JP" altLang="en-US" dirty="0"/>
          </a:p>
          <a:p>
            <a:pPr>
              <a:lnSpc>
                <a:spcPct val="110000"/>
              </a:lnSpc>
            </a:pPr>
            <a:r>
              <a:rPr lang="ja-JP" altLang="en-US" dirty="0"/>
              <a:t>　これは、複数の府省にまたがる政策や、各府省共通の制度やシステムを対象に評価を行う場合、</a:t>
            </a:r>
            <a:endParaRPr lang="en-US" altLang="ja-JP" dirty="0"/>
          </a:p>
          <a:p>
            <a:pPr>
              <a:lnSpc>
                <a:spcPct val="110000"/>
              </a:lnSpc>
            </a:pPr>
            <a:r>
              <a:rPr lang="ja-JP" altLang="en-US" dirty="0"/>
              <a:t>各府省単独の政策評価では、統一性や総合性を確保できず、適切な評価が行なえない場合があるためです。</a:t>
            </a:r>
          </a:p>
          <a:p>
            <a:pPr>
              <a:lnSpc>
                <a:spcPct val="110000"/>
              </a:lnSpc>
            </a:pPr>
            <a:endParaRPr lang="ja-JP" altLang="en-US" dirty="0"/>
          </a:p>
          <a:p>
            <a:pPr>
              <a:lnSpc>
                <a:spcPct val="110000"/>
              </a:lnSpc>
            </a:pPr>
            <a:r>
              <a:rPr lang="ja-JP" altLang="en-US" dirty="0"/>
              <a:t>　政策効果の把握・分析を行い、評価した結果を相手府省に通知し、必要があれば、改善措置を求める勧告を行います。</a:t>
            </a:r>
            <a:endParaRPr lang="en-US" altLang="ja-JP" dirty="0"/>
          </a:p>
          <a:p>
            <a:pPr>
              <a:lnSpc>
                <a:spcPct val="110000"/>
              </a:lnSpc>
            </a:pPr>
            <a:r>
              <a:rPr lang="ja-JP" altLang="en-US" dirty="0"/>
              <a:t>勧告した事項は、一定期間経過後、対応状況をフォローアップしています。</a:t>
            </a:r>
          </a:p>
        </p:txBody>
      </p:sp>
      <p:sp>
        <p:nvSpPr>
          <p:cNvPr id="5" name="スライド イメージ プレースホルダー 4">
            <a:extLst>
              <a:ext uri="{FF2B5EF4-FFF2-40B4-BE49-F238E27FC236}">
                <a16:creationId xmlns:a16="http://schemas.microsoft.com/office/drawing/2014/main" id="{6F1FEFDA-A5F4-4298-B14A-A0F8868254D0}"/>
              </a:ext>
            </a:extLst>
          </p:cNvPr>
          <p:cNvSpPr>
            <a:spLocks noGrp="1" noRot="1" noChangeAspect="1"/>
          </p:cNvSpPr>
          <p:nvPr>
            <p:ph type="sldImg"/>
          </p:nvPr>
        </p:nvSpPr>
        <p:spPr>
          <a:xfrm>
            <a:off x="361950" y="611188"/>
            <a:ext cx="6373813" cy="4779962"/>
          </a:xfrm>
        </p:spPr>
      </p:sp>
      <p:sp>
        <p:nvSpPr>
          <p:cNvPr id="6" name="スライド番号プレースホルダー 3">
            <a:extLst>
              <a:ext uri="{FF2B5EF4-FFF2-40B4-BE49-F238E27FC236}">
                <a16:creationId xmlns:a16="http://schemas.microsoft.com/office/drawing/2014/main" id="{AF8FA9B8-1FEB-4F83-BCA2-0D2AA4E1E03E}"/>
              </a:ext>
            </a:extLst>
          </p:cNvPr>
          <p:cNvSpPr txBox="1">
            <a:spLocks/>
          </p:cNvSpPr>
          <p:nvPr/>
        </p:nvSpPr>
        <p:spPr>
          <a:xfrm>
            <a:off x="4020586" y="9822120"/>
            <a:ext cx="3075425"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28</a:t>
            </a:fld>
            <a:endParaRPr lang="ja-JP" altLang="en-US"/>
          </a:p>
        </p:txBody>
      </p:sp>
    </p:spTree>
    <p:extLst>
      <p:ext uri="{BB962C8B-B14F-4D97-AF65-F5344CB8AC3E}">
        <p14:creationId xmlns:p14="http://schemas.microsoft.com/office/powerpoint/2010/main" val="709131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a:t>
            </a:r>
            <a:r>
              <a:rPr lang="ja-JP" altLang="ja-JP" dirty="0"/>
              <a:t>規制</a:t>
            </a:r>
            <a:r>
              <a:rPr lang="ja-JP" altLang="en-US" dirty="0"/>
              <a:t>に係る</a:t>
            </a:r>
            <a:r>
              <a:rPr lang="ja-JP" altLang="ja-JP" dirty="0"/>
              <a:t>政策評価</a:t>
            </a:r>
            <a:r>
              <a:rPr lang="ja-JP" altLang="en-US" dirty="0"/>
              <a:t>の点検</a:t>
            </a:r>
            <a:r>
              <a:rPr lang="ja-JP" altLang="ja-JP" dirty="0"/>
              <a:t>について</a:t>
            </a:r>
            <a:r>
              <a:rPr lang="ja-JP" altLang="en-US" dirty="0"/>
              <a:t>は</a:t>
            </a:r>
            <a:r>
              <a:rPr lang="ja-JP" altLang="ja-JP" dirty="0"/>
              <a:t>、</a:t>
            </a:r>
            <a:r>
              <a:rPr lang="ja-JP" altLang="en-US" dirty="0"/>
              <a:t>事前評価と事後評価のそれぞれで実施しており、</a:t>
            </a:r>
            <a:endParaRPr lang="en-US" altLang="ja-JP" dirty="0"/>
          </a:p>
          <a:p>
            <a:pPr>
              <a:lnSpc>
                <a:spcPct val="110000"/>
              </a:lnSpc>
            </a:pPr>
            <a:endParaRPr lang="en-US" altLang="ja-JP" dirty="0"/>
          </a:p>
          <a:p>
            <a:pPr>
              <a:lnSpc>
                <a:spcPct val="110000"/>
              </a:lnSpc>
            </a:pPr>
            <a:r>
              <a:rPr lang="ja-JP" altLang="en-US" dirty="0"/>
              <a:t>　総務省は、各府省が実施した評価について、</a:t>
            </a:r>
            <a:endParaRPr lang="ja-JP" altLang="ja-JP" dirty="0"/>
          </a:p>
          <a:p>
            <a:pPr>
              <a:lnSpc>
                <a:spcPct val="110000"/>
              </a:lnSpc>
            </a:pPr>
            <a:r>
              <a:rPr lang="ja-JP" altLang="en-US" dirty="0">
                <a:latin typeface="メイリオ"/>
                <a:ea typeface="メイリオ"/>
              </a:rPr>
              <a:t>１　</a:t>
            </a:r>
            <a:r>
              <a:rPr lang="ja-JP" altLang="ja-JP" dirty="0">
                <a:latin typeface="メイリオ"/>
                <a:ea typeface="メイリオ"/>
              </a:rPr>
              <a:t>国民や事業者が規制を遵守するために負担する費用と効果の定量化の実施状況</a:t>
            </a:r>
            <a:endParaRPr lang="en-US" altLang="ja-JP" dirty="0">
              <a:latin typeface="メイリオ"/>
              <a:ea typeface="メイリオ"/>
            </a:endParaRPr>
          </a:p>
          <a:p>
            <a:pPr>
              <a:lnSpc>
                <a:spcPct val="110000"/>
              </a:lnSpc>
            </a:pPr>
            <a:r>
              <a:rPr lang="ja-JP" altLang="en-US" dirty="0"/>
              <a:t>２　</a:t>
            </a:r>
            <a:r>
              <a:rPr lang="en-US" altLang="ja-JP" dirty="0"/>
              <a:t>EBPM</a:t>
            </a:r>
            <a:r>
              <a:rPr lang="ja-JP" altLang="en-US" dirty="0"/>
              <a:t>の観点を踏まえたロジックの記載状況</a:t>
            </a:r>
            <a:endParaRPr lang="ja-JP" altLang="ja-JP" dirty="0"/>
          </a:p>
          <a:p>
            <a:pPr>
              <a:lnSpc>
                <a:spcPct val="110000"/>
              </a:lnSpc>
            </a:pPr>
            <a:r>
              <a:rPr lang="ja-JP" altLang="en-US" dirty="0"/>
              <a:t>３　</a:t>
            </a:r>
            <a:r>
              <a:rPr lang="ja-JP" altLang="ja-JP" dirty="0"/>
              <a:t>規制の検討段階等における事前評価の活用状況</a:t>
            </a:r>
          </a:p>
          <a:p>
            <a:pPr>
              <a:lnSpc>
                <a:spcPct val="110000"/>
              </a:lnSpc>
            </a:pPr>
            <a:r>
              <a:rPr lang="ja-JP" altLang="en-US" dirty="0"/>
              <a:t>４　</a:t>
            </a:r>
            <a:r>
              <a:rPr lang="ja-JP" altLang="ja-JP" dirty="0"/>
              <a:t>事前評価書における事後評価の実施時期と指標の設定状況</a:t>
            </a:r>
            <a:endParaRPr lang="en-US" altLang="ja-JP" dirty="0"/>
          </a:p>
          <a:p>
            <a:pPr>
              <a:lnSpc>
                <a:spcPct val="110000"/>
              </a:lnSpc>
            </a:pPr>
            <a:r>
              <a:rPr lang="ja-JP" altLang="ja-JP" dirty="0">
                <a:latin typeface="メイリオ"/>
                <a:ea typeface="メイリオ"/>
              </a:rPr>
              <a:t>など、ガイドラインで示した主要なポイントの実施状況を中心</a:t>
            </a:r>
            <a:r>
              <a:rPr lang="ja-JP" altLang="en-US" dirty="0">
                <a:latin typeface="メイリオ"/>
                <a:ea typeface="メイリオ"/>
              </a:rPr>
              <a:t>に点検して</a:t>
            </a:r>
            <a:r>
              <a:rPr lang="ja-JP" altLang="ja-JP" dirty="0">
                <a:latin typeface="メイリオ"/>
                <a:ea typeface="メイリオ"/>
              </a:rPr>
              <a:t>います。</a:t>
            </a:r>
          </a:p>
          <a:p>
            <a:pPr>
              <a:lnSpc>
                <a:spcPct val="110000"/>
              </a:lnSpc>
            </a:pPr>
            <a:endParaRPr lang="en-US" altLang="ja-JP" dirty="0"/>
          </a:p>
          <a:p>
            <a:pPr>
              <a:lnSpc>
                <a:spcPct val="110000"/>
              </a:lnSpc>
            </a:pPr>
            <a:r>
              <a:rPr lang="ja-JP" altLang="en-US" dirty="0"/>
              <a:t>　</a:t>
            </a:r>
            <a:r>
              <a:rPr lang="ja-JP" altLang="ja-JP" dirty="0"/>
              <a:t>また、規制</a:t>
            </a:r>
            <a:r>
              <a:rPr lang="ja-JP" altLang="en-US" dirty="0"/>
              <a:t>に係る政策</a:t>
            </a:r>
            <a:r>
              <a:rPr lang="ja-JP" altLang="ja-JP" dirty="0"/>
              <a:t>評価の質</a:t>
            </a:r>
            <a:r>
              <a:rPr lang="ja-JP" altLang="en-US" dirty="0"/>
              <a:t>を</a:t>
            </a:r>
            <a:r>
              <a:rPr lang="ja-JP" altLang="ja-JP" dirty="0"/>
              <a:t>向上</a:t>
            </a:r>
            <a:r>
              <a:rPr lang="ja-JP" altLang="en-US" dirty="0"/>
              <a:t>させるため</a:t>
            </a:r>
            <a:r>
              <a:rPr lang="ja-JP" altLang="ja-JP" dirty="0"/>
              <a:t>、各府省に対し、個別の改善点を指摘するとともに、</a:t>
            </a:r>
            <a:endParaRPr lang="en-US" altLang="ja-JP" dirty="0"/>
          </a:p>
          <a:p>
            <a:pPr>
              <a:lnSpc>
                <a:spcPct val="110000"/>
              </a:lnSpc>
            </a:pPr>
            <a:r>
              <a:rPr lang="ja-JP" altLang="ja-JP" dirty="0"/>
              <a:t>費用や効果が定量化されている推奨事例を共有し</a:t>
            </a:r>
            <a:r>
              <a:rPr lang="ja-JP" altLang="en-US" dirty="0"/>
              <a:t>ています</a:t>
            </a:r>
            <a:r>
              <a:rPr lang="ja-JP" altLang="ja-JP" dirty="0"/>
              <a:t>。</a:t>
            </a:r>
          </a:p>
        </p:txBody>
      </p:sp>
      <p:sp>
        <p:nvSpPr>
          <p:cNvPr id="5" name="スライド イメージ プレースホルダー 4">
            <a:extLst>
              <a:ext uri="{FF2B5EF4-FFF2-40B4-BE49-F238E27FC236}">
                <a16:creationId xmlns:a16="http://schemas.microsoft.com/office/drawing/2014/main" id="{B91F57B7-AE51-45A4-BE5D-74849A839909}"/>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909A9FD6-52CC-4CCF-BB5E-835692576F70}"/>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29</a:t>
            </a:fld>
            <a:endParaRPr lang="ja-JP" altLang="en-US"/>
          </a:p>
        </p:txBody>
      </p:sp>
    </p:spTree>
    <p:extLst>
      <p:ext uri="{BB962C8B-B14F-4D97-AF65-F5344CB8AC3E}">
        <p14:creationId xmlns:p14="http://schemas.microsoft.com/office/powerpoint/2010/main" val="3911974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はじめに、「政策評価制度のポイント」についてご説明します。</a:t>
            </a:r>
          </a:p>
          <a:p>
            <a:pPr>
              <a:lnSpc>
                <a:spcPct val="110000"/>
              </a:lnSpc>
            </a:pPr>
            <a:endParaRPr lang="ja-JP" altLang="en-US" dirty="0"/>
          </a:p>
          <a:p>
            <a:pPr>
              <a:lnSpc>
                <a:spcPct val="110000"/>
              </a:lnSpc>
            </a:pPr>
            <a:endParaRPr lang="ja-JP" altLang="en-US" dirty="0"/>
          </a:p>
        </p:txBody>
      </p:sp>
      <p:sp>
        <p:nvSpPr>
          <p:cNvPr id="6" name="スライド イメージ プレースホルダー 5">
            <a:extLst>
              <a:ext uri="{FF2B5EF4-FFF2-40B4-BE49-F238E27FC236}">
                <a16:creationId xmlns:a16="http://schemas.microsoft.com/office/drawing/2014/main" id="{987087AD-1C4B-47EA-AACD-95C72E66E77B}"/>
              </a:ext>
            </a:extLst>
          </p:cNvPr>
          <p:cNvSpPr>
            <a:spLocks noGrp="1" noRot="1" noChangeAspect="1"/>
          </p:cNvSpPr>
          <p:nvPr>
            <p:ph type="sldImg"/>
          </p:nvPr>
        </p:nvSpPr>
        <p:spPr>
          <a:xfrm>
            <a:off x="363538" y="611188"/>
            <a:ext cx="6372225" cy="4779962"/>
          </a:xfrm>
        </p:spPr>
      </p:sp>
      <p:sp>
        <p:nvSpPr>
          <p:cNvPr id="7" name="スライド番号プレースホルダー 3">
            <a:extLst>
              <a:ext uri="{FF2B5EF4-FFF2-40B4-BE49-F238E27FC236}">
                <a16:creationId xmlns:a16="http://schemas.microsoft.com/office/drawing/2014/main" id="{A846792C-C49C-44CA-B73B-3DF199C4574F}"/>
              </a:ext>
            </a:extLst>
          </p:cNvPr>
          <p:cNvSpPr txBox="1">
            <a:spLocks/>
          </p:cNvSpPr>
          <p:nvPr/>
        </p:nvSpPr>
        <p:spPr>
          <a:xfrm>
            <a:off x="4021523"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3</a:t>
            </a:fld>
            <a:endParaRPr lang="ja-JP" altLang="en-US"/>
          </a:p>
        </p:txBody>
      </p:sp>
    </p:spTree>
    <p:extLst>
      <p:ext uri="{BB962C8B-B14F-4D97-AF65-F5344CB8AC3E}">
        <p14:creationId xmlns:p14="http://schemas.microsoft.com/office/powerpoint/2010/main" val="3990796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租税特別措置等の政策評価の点検については、毎年度行われる税制改正要望の際に、主に有効性の観点から実施しています。</a:t>
            </a:r>
          </a:p>
          <a:p>
            <a:pPr>
              <a:lnSpc>
                <a:spcPct val="110000"/>
              </a:lnSpc>
            </a:pPr>
            <a:endParaRPr lang="ja-JP" altLang="en-US" dirty="0"/>
          </a:p>
          <a:p>
            <a:pPr>
              <a:lnSpc>
                <a:spcPct val="110000"/>
              </a:lnSpc>
            </a:pPr>
            <a:r>
              <a:rPr lang="ja-JP" altLang="en-US" dirty="0"/>
              <a:t>　達成目標が適切に設定されているか、適用数・減収額・効果が定量的に分析されているかといった点が主な点検項目です。</a:t>
            </a:r>
          </a:p>
          <a:p>
            <a:pPr>
              <a:lnSpc>
                <a:spcPct val="110000"/>
              </a:lnSpc>
            </a:pPr>
            <a:endParaRPr lang="ja-JP" altLang="en-US" dirty="0"/>
          </a:p>
          <a:p>
            <a:pPr>
              <a:lnSpc>
                <a:spcPct val="110000"/>
              </a:lnSpc>
            </a:pPr>
            <a:r>
              <a:rPr lang="ja-JP" altLang="en-US" dirty="0"/>
              <a:t>　点検結果は、税制当局に提供するとともに、各府省に通知しています。</a:t>
            </a:r>
          </a:p>
        </p:txBody>
      </p:sp>
      <p:sp>
        <p:nvSpPr>
          <p:cNvPr id="5" name="スライド イメージ プレースホルダー 4">
            <a:extLst>
              <a:ext uri="{FF2B5EF4-FFF2-40B4-BE49-F238E27FC236}">
                <a16:creationId xmlns:a16="http://schemas.microsoft.com/office/drawing/2014/main" id="{351F4A51-E992-4583-BC13-A0E90E7AB6AE}"/>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3D85C2EC-EEDB-467A-A1BF-A1E25FBDD21C}"/>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30</a:t>
            </a:fld>
            <a:endParaRPr lang="ja-JP" altLang="en-US"/>
          </a:p>
        </p:txBody>
      </p:sp>
    </p:spTree>
    <p:extLst>
      <p:ext uri="{BB962C8B-B14F-4D97-AF65-F5344CB8AC3E}">
        <p14:creationId xmlns:p14="http://schemas.microsoft.com/office/powerpoint/2010/main" val="941623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defTabSz="954432">
              <a:lnSpc>
                <a:spcPct val="110000"/>
              </a:lnSpc>
              <a:defRPr/>
            </a:pPr>
            <a:r>
              <a:rPr lang="ja-JP" altLang="en-US" dirty="0"/>
              <a:t>　次に、</a:t>
            </a:r>
            <a:r>
              <a:rPr lang="ja-JP" altLang="ja-JP" dirty="0"/>
              <a:t>実践編</a:t>
            </a:r>
            <a:r>
              <a:rPr lang="ja-JP" altLang="en-US" dirty="0"/>
              <a:t>として、</a:t>
            </a:r>
            <a:endParaRPr lang="en-US" altLang="ja-JP" dirty="0"/>
          </a:p>
          <a:p>
            <a:pPr defTabSz="954432">
              <a:lnSpc>
                <a:spcPct val="110000"/>
              </a:lnSpc>
              <a:defRPr/>
            </a:pPr>
            <a:r>
              <a:rPr lang="ja-JP" altLang="en-US" dirty="0"/>
              <a:t>政策効果の把握・分析手法の実証的共同研究の事例を２つご説明します</a:t>
            </a:r>
            <a:r>
              <a:rPr lang="ja-JP" altLang="ja-JP" dirty="0"/>
              <a:t>。</a:t>
            </a:r>
            <a:endParaRPr lang="ja-JP" altLang="en-US" dirty="0"/>
          </a:p>
          <a:p>
            <a:pPr>
              <a:lnSpc>
                <a:spcPct val="110000"/>
              </a:lnSpc>
            </a:pPr>
            <a:endParaRPr lang="ja-JP" altLang="en-US" dirty="0"/>
          </a:p>
        </p:txBody>
      </p:sp>
      <p:sp>
        <p:nvSpPr>
          <p:cNvPr id="4" name="スライド番号プレースホルダー 3"/>
          <p:cNvSpPr>
            <a:spLocks noGrp="1"/>
          </p:cNvSpPr>
          <p:nvPr>
            <p:ph type="sldNum" sz="quarter" idx="10"/>
          </p:nvPr>
        </p:nvSpPr>
        <p:spPr/>
        <p:txBody>
          <a:bodyPr/>
          <a:lstStyle/>
          <a:p>
            <a:pPr defTabSz="473202">
              <a:defRPr/>
            </a:pPr>
            <a:fld id="{C0FF1B74-E2EC-4F70-969D-D64BC5F47A22}" type="slidenum">
              <a:rPr kumimoji="0" lang="ja-JP" altLang="en-US">
                <a:solidFill>
                  <a:prstClr val="black"/>
                </a:solidFill>
                <a:latin typeface="游ゴシック" panose="020F0502020204030204"/>
                <a:ea typeface="游ゴシック" panose="020B0400000000000000" pitchFamily="50" charset="-128"/>
              </a:rPr>
              <a:pPr defTabSz="473202">
                <a:defRPr/>
              </a:pPr>
              <a:t>31</a:t>
            </a:fld>
            <a:endParaRPr kumimoji="0" lang="ja-JP" altLang="en-US">
              <a:solidFill>
                <a:prstClr val="black"/>
              </a:solidFill>
              <a:latin typeface="游ゴシック" panose="020F0502020204030204"/>
              <a:ea typeface="游ゴシック" panose="020B0400000000000000" pitchFamily="50" charset="-128"/>
            </a:endParaRPr>
          </a:p>
        </p:txBody>
      </p:sp>
      <p:sp>
        <p:nvSpPr>
          <p:cNvPr id="7" name="スライド イメージ プレースホルダー 6">
            <a:extLst>
              <a:ext uri="{FF2B5EF4-FFF2-40B4-BE49-F238E27FC236}">
                <a16:creationId xmlns:a16="http://schemas.microsoft.com/office/drawing/2014/main" id="{ED75CA29-1E29-4C71-8C3B-C385E076FCC0}"/>
              </a:ext>
            </a:extLst>
          </p:cNvPr>
          <p:cNvSpPr>
            <a:spLocks noGrp="1" noRot="1" noChangeAspect="1"/>
          </p:cNvSpPr>
          <p:nvPr>
            <p:ph type="sldImg"/>
          </p:nvPr>
        </p:nvSpPr>
        <p:spPr>
          <a:xfrm>
            <a:off x="1246188" y="1277938"/>
            <a:ext cx="4606925" cy="3455987"/>
          </a:xfrm>
        </p:spPr>
      </p:sp>
      <p:sp>
        <p:nvSpPr>
          <p:cNvPr id="9" name="ヘッダー プレースホルダー 1">
            <a:extLst>
              <a:ext uri="{FF2B5EF4-FFF2-40B4-BE49-F238E27FC236}">
                <a16:creationId xmlns:a16="http://schemas.microsoft.com/office/drawing/2014/main" id="{4AABF4CA-83E6-44C6-8293-B11E10F6E797}"/>
              </a:ext>
            </a:extLst>
          </p:cNvPr>
          <p:cNvSpPr>
            <a:spLocks noGrp="1"/>
          </p:cNvSpPr>
          <p:nvPr>
            <p:ph type="hdr" sz="quarter"/>
          </p:nvPr>
        </p:nvSpPr>
        <p:spPr>
          <a:xfrm>
            <a:off x="688999" y="9982190"/>
            <a:ext cx="5721300" cy="252426"/>
          </a:xfrm>
          <a:prstGeom prst="rect">
            <a:avLst/>
          </a:prstGeom>
        </p:spPr>
        <p:txBody>
          <a:bodyPr vert="horz" lIns="94552" tIns="47273" rIns="94552" bIns="47273" rtlCol="0"/>
          <a:lstStyle>
            <a:lvl1pPr algn="l">
              <a:defRPr sz="1200">
                <a:ea typeface="メイリオ" panose="020B0604030504040204" pitchFamily="50" charset="-128"/>
              </a:defRPr>
            </a:lvl1pPr>
          </a:lstStyle>
          <a:p>
            <a:pPr defTabSz="473202">
              <a:defRPr/>
            </a:pPr>
            <a:endParaRPr kumimoji="0" lang="ja-JP" altLang="en-US" dirty="0">
              <a:solidFill>
                <a:prstClr val="white">
                  <a:lumMod val="65000"/>
                </a:prstClr>
              </a:solidFill>
              <a:latin typeface="游ゴシック" panose="020F0502020204030204"/>
            </a:endParaRPr>
          </a:p>
        </p:txBody>
      </p:sp>
    </p:spTree>
    <p:extLst>
      <p:ext uri="{BB962C8B-B14F-4D97-AF65-F5344CB8AC3E}">
        <p14:creationId xmlns:p14="http://schemas.microsoft.com/office/powerpoint/2010/main" val="3272467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09931" y="5265601"/>
            <a:ext cx="5679440" cy="4201420"/>
          </a:xfrm>
        </p:spPr>
        <p:txBody>
          <a:bodyPr vert="horz" lIns="94552" tIns="47273" rIns="94552" bIns="47273" rtlCol="0"/>
          <a:lstStyle/>
          <a:p>
            <a:pPr>
              <a:lnSpc>
                <a:spcPct val="110000"/>
              </a:lnSpc>
            </a:pPr>
            <a:r>
              <a:rPr lang="ja-JP" altLang="en-US" dirty="0"/>
              <a:t>　</a:t>
            </a:r>
            <a:r>
              <a:rPr lang="en-US" altLang="ja-JP" dirty="0"/>
              <a:t>EBPM</a:t>
            </a:r>
            <a:r>
              <a:rPr lang="ja-JP" altLang="en-US" dirty="0"/>
              <a:t>の推進は政府方針として位置付けられ、</a:t>
            </a:r>
            <a:endParaRPr lang="en-US" altLang="ja-JP" dirty="0"/>
          </a:p>
          <a:p>
            <a:pPr>
              <a:lnSpc>
                <a:spcPct val="110000"/>
              </a:lnSpc>
            </a:pPr>
            <a:r>
              <a:rPr lang="en-US" altLang="ja-JP" dirty="0"/>
              <a:t>EBPM</a:t>
            </a:r>
            <a:r>
              <a:rPr lang="ja-JP" altLang="en-US" dirty="0"/>
              <a:t>の手法についての学術研究や、海外の</a:t>
            </a:r>
            <a:r>
              <a:rPr lang="en-US" altLang="ja-JP" dirty="0"/>
              <a:t>EBPM</a:t>
            </a:r>
            <a:r>
              <a:rPr lang="ja-JP" altLang="en-US" dirty="0"/>
              <a:t>の実践事例は、近年多く紹介されています。</a:t>
            </a:r>
            <a:endParaRPr lang="en-US" altLang="ja-JP" dirty="0"/>
          </a:p>
          <a:p>
            <a:pPr>
              <a:lnSpc>
                <a:spcPct val="110000"/>
              </a:lnSpc>
            </a:pPr>
            <a:endParaRPr lang="en-US" altLang="ja-JP" dirty="0"/>
          </a:p>
          <a:p>
            <a:pPr>
              <a:lnSpc>
                <a:spcPct val="110000"/>
              </a:lnSpc>
            </a:pPr>
            <a:r>
              <a:rPr lang="ja-JP" altLang="en-US" dirty="0"/>
              <a:t>　しかし、各府省で</a:t>
            </a:r>
            <a:r>
              <a:rPr lang="en-US" altLang="ja-JP" dirty="0"/>
              <a:t>EBPM</a:t>
            </a:r>
            <a:r>
              <a:rPr lang="ja-JP" altLang="en-US" dirty="0"/>
              <a:t>を実践する上で参考となるような、政策効果の把握・分析の実例は、</a:t>
            </a:r>
            <a:endParaRPr lang="en-US" altLang="ja-JP" dirty="0"/>
          </a:p>
          <a:p>
            <a:pPr>
              <a:lnSpc>
                <a:spcPct val="110000"/>
              </a:lnSpc>
            </a:pPr>
            <a:r>
              <a:rPr lang="ja-JP" altLang="en-US" dirty="0"/>
              <a:t>日本では十分蓄積されているとは言えない状況でした。</a:t>
            </a:r>
            <a:endParaRPr lang="en-US" altLang="ja-JP" dirty="0"/>
          </a:p>
          <a:p>
            <a:pPr>
              <a:lnSpc>
                <a:spcPct val="110000"/>
              </a:lnSpc>
            </a:pPr>
            <a:r>
              <a:rPr lang="ja-JP" altLang="en-US" dirty="0"/>
              <a:t>　</a:t>
            </a:r>
          </a:p>
          <a:p>
            <a:pPr>
              <a:lnSpc>
                <a:spcPct val="110000"/>
              </a:lnSpc>
            </a:pPr>
            <a:r>
              <a:rPr lang="ja-JP" altLang="en-US" dirty="0"/>
              <a:t>　そこで、総務省では、関係府省及び学識経験者とともに、</a:t>
            </a:r>
            <a:endParaRPr lang="en-US" altLang="ja-JP" dirty="0"/>
          </a:p>
          <a:p>
            <a:pPr>
              <a:lnSpc>
                <a:spcPct val="110000"/>
              </a:lnSpc>
            </a:pPr>
            <a:r>
              <a:rPr lang="ja-JP" altLang="en-US" dirty="0"/>
              <a:t>「政策効果の把握・分析手法の実証的共同研究」を</a:t>
            </a:r>
            <a:r>
              <a:rPr lang="en-US" altLang="ja-JP" dirty="0"/>
              <a:t>2018</a:t>
            </a:r>
            <a:r>
              <a:rPr lang="ja-JP" altLang="en-US" dirty="0"/>
              <a:t>年度から実施しています。</a:t>
            </a:r>
            <a:endParaRPr lang="en-US" altLang="ja-JP" dirty="0"/>
          </a:p>
          <a:p>
            <a:pPr>
              <a:lnSpc>
                <a:spcPct val="110000"/>
              </a:lnSpc>
            </a:pPr>
            <a:r>
              <a:rPr lang="ja-JP" altLang="en-US" dirty="0"/>
              <a:t>これは、具体の政策を題材にして政策効果の分析などを行い、これによって実践された</a:t>
            </a:r>
            <a:r>
              <a:rPr lang="en-US" altLang="ja-JP" dirty="0"/>
              <a:t>EBPM</a:t>
            </a:r>
            <a:r>
              <a:rPr lang="ja-JP" altLang="en-US" dirty="0"/>
              <a:t>の事例と、</a:t>
            </a:r>
            <a:endParaRPr lang="en-US" altLang="ja-JP" dirty="0"/>
          </a:p>
          <a:p>
            <a:pPr>
              <a:lnSpc>
                <a:spcPct val="110000"/>
              </a:lnSpc>
            </a:pPr>
            <a:r>
              <a:rPr lang="ja-JP" altLang="en-US" dirty="0"/>
              <a:t>そこから得られた知見を公表することで、各府省が政策立案や政策改善を行う際の参考としてもらう取組です。</a:t>
            </a:r>
          </a:p>
        </p:txBody>
      </p:sp>
      <p:sp>
        <p:nvSpPr>
          <p:cNvPr id="6" name="スライド イメージ プレースホルダー 5">
            <a:extLst>
              <a:ext uri="{FF2B5EF4-FFF2-40B4-BE49-F238E27FC236}">
                <a16:creationId xmlns:a16="http://schemas.microsoft.com/office/drawing/2014/main" id="{87FD8DD0-73DB-4976-9B28-8CE0BF8E8F3C}"/>
              </a:ext>
            </a:extLst>
          </p:cNvPr>
          <p:cNvSpPr>
            <a:spLocks noGrp="1" noRot="1" noChangeAspect="1"/>
          </p:cNvSpPr>
          <p:nvPr>
            <p:ph type="sldImg"/>
          </p:nvPr>
        </p:nvSpPr>
        <p:spPr>
          <a:xfrm>
            <a:off x="1246188" y="1277938"/>
            <a:ext cx="4606925" cy="3455987"/>
          </a:xfrm>
        </p:spPr>
      </p:sp>
      <p:sp>
        <p:nvSpPr>
          <p:cNvPr id="7" name="スライド番号プレースホルダー 3">
            <a:extLst>
              <a:ext uri="{FF2B5EF4-FFF2-40B4-BE49-F238E27FC236}">
                <a16:creationId xmlns:a16="http://schemas.microsoft.com/office/drawing/2014/main" id="{9ED4A1E5-5971-41BE-9FE2-A799631566AC}"/>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46404">
              <a:defRPr/>
            </a:pPr>
            <a:fld id="{C0FF1B74-E2EC-4F70-969D-D64BC5F47A22}" type="slidenum">
              <a:rPr lang="ja-JP" altLang="en-US">
                <a:solidFill>
                  <a:prstClr val="black"/>
                </a:solidFill>
                <a:latin typeface="Calibri" panose="020F0502020204030204"/>
              </a:rPr>
              <a:pPr defTabSz="946404">
                <a:defRPr/>
              </a:pPr>
              <a:t>32</a:t>
            </a:fld>
            <a:endParaRPr lang="ja-JP" altLang="en-US">
              <a:solidFill>
                <a:prstClr val="black"/>
              </a:solidFill>
              <a:latin typeface="Calibri" panose="020F0502020204030204"/>
            </a:endParaRPr>
          </a:p>
        </p:txBody>
      </p:sp>
      <p:sp>
        <p:nvSpPr>
          <p:cNvPr id="8" name="ヘッダー プレースホルダー 1">
            <a:extLst>
              <a:ext uri="{FF2B5EF4-FFF2-40B4-BE49-F238E27FC236}">
                <a16:creationId xmlns:a16="http://schemas.microsoft.com/office/drawing/2014/main" id="{EAD3F0F0-DC42-49A3-9E35-E1EA18514543}"/>
              </a:ext>
            </a:extLst>
          </p:cNvPr>
          <p:cNvSpPr>
            <a:spLocks noGrp="1"/>
          </p:cNvSpPr>
          <p:nvPr>
            <p:ph type="hdr" sz="quarter"/>
          </p:nvPr>
        </p:nvSpPr>
        <p:spPr>
          <a:xfrm>
            <a:off x="688999" y="9982190"/>
            <a:ext cx="5721300" cy="252426"/>
          </a:xfrm>
          <a:prstGeom prst="rect">
            <a:avLst/>
          </a:prstGeom>
        </p:spPr>
        <p:txBody>
          <a:bodyPr vert="horz" lIns="94552" tIns="47273" rIns="94552" bIns="47273" rtlCol="0"/>
          <a:lstStyle>
            <a:lvl1pPr algn="l">
              <a:defRPr sz="1200">
                <a:ea typeface="メイリオ" panose="020B0604030504040204" pitchFamily="50" charset="-128"/>
              </a:defRPr>
            </a:lvl1pPr>
          </a:lstStyle>
          <a:p>
            <a:pPr defTabSz="946404">
              <a:defRPr/>
            </a:pPr>
            <a:endParaRPr lang="ja-JP" altLang="en-US" dirty="0">
              <a:solidFill>
                <a:prstClr val="white">
                  <a:lumMod val="65000"/>
                </a:prstClr>
              </a:solidFill>
              <a:latin typeface="Calibri" panose="020F0502020204030204"/>
            </a:endParaRPr>
          </a:p>
        </p:txBody>
      </p:sp>
    </p:spTree>
    <p:extLst>
      <p:ext uri="{BB962C8B-B14F-4D97-AF65-F5344CB8AC3E}">
        <p14:creationId xmlns:p14="http://schemas.microsoft.com/office/powerpoint/2010/main" val="3014717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7938"/>
            <a:ext cx="4606925" cy="3454400"/>
          </a:xfrm>
        </p:spPr>
      </p:sp>
      <p:sp>
        <p:nvSpPr>
          <p:cNvPr id="3" name="ノート プレースホルダー 2"/>
          <p:cNvSpPr>
            <a:spLocks noGrp="1"/>
          </p:cNvSpPr>
          <p:nvPr>
            <p:ph type="body" idx="1"/>
          </p:nvPr>
        </p:nvSpPr>
        <p:spPr/>
        <p:txBody>
          <a:bodyPr/>
          <a:lstStyle/>
          <a:p>
            <a:r>
              <a:rPr kumimoji="1" lang="ja-JP" altLang="en-US" dirty="0"/>
              <a:t>　実証的共同研究のイメージ、流れをご説明します。</a:t>
            </a:r>
            <a:endParaRPr kumimoji="1" lang="en-US" altLang="ja-JP" dirty="0"/>
          </a:p>
          <a:p>
            <a:endParaRPr kumimoji="1" lang="en-US" altLang="ja-JP" dirty="0"/>
          </a:p>
          <a:p>
            <a:r>
              <a:rPr kumimoji="1" lang="ja-JP" altLang="en-US" dirty="0"/>
              <a:t>　まず、現状の課題を踏まえて、政策の目的と手段の関係をロジックモデル等で整理をし、どのような調査設計ができるのか検討します。</a:t>
            </a:r>
            <a:endParaRPr kumimoji="1" lang="en-US" altLang="ja-JP" dirty="0"/>
          </a:p>
          <a:p>
            <a:r>
              <a:rPr kumimoji="1" lang="ja-JP" altLang="en-US" dirty="0"/>
              <a:t>次に必要なデータを収集し、学識経験者等とともに分析を行います。</a:t>
            </a:r>
            <a:endParaRPr kumimoji="1" lang="en-US" altLang="ja-JP" dirty="0"/>
          </a:p>
          <a:p>
            <a:r>
              <a:rPr kumimoji="1" lang="ja-JP" altLang="en-US" dirty="0"/>
              <a:t>最後にとりまとめをし、結果は各種会議体等で報告したり、</a:t>
            </a:r>
            <a:r>
              <a:rPr kumimoji="1" lang="en-US" altLang="ja-JP" dirty="0"/>
              <a:t>HP</a:t>
            </a:r>
            <a:r>
              <a:rPr kumimoji="1" lang="ja-JP" altLang="en-US" dirty="0"/>
              <a:t>に掲載するなどによって、各府省に共有しています。</a:t>
            </a:r>
            <a:endParaRPr kumimoji="1" lang="en-US" altLang="ja-JP" dirty="0"/>
          </a:p>
          <a:p>
            <a:endParaRPr kumimoji="1" lang="en-US" altLang="ja-JP" dirty="0"/>
          </a:p>
          <a:p>
            <a:r>
              <a:rPr kumimoji="1" lang="ja-JP" altLang="en-US" dirty="0"/>
              <a:t>　今後、この枠組みを柔軟化し、たとえば調査設計だけ、データ収集・分析だけといった、</a:t>
            </a:r>
            <a:endParaRPr kumimoji="1" lang="en-US" altLang="ja-JP" dirty="0"/>
          </a:p>
          <a:p>
            <a:r>
              <a:rPr kumimoji="1" lang="ja-JP" altLang="en-US" dirty="0"/>
              <a:t>効果検証の準備段階や途中課程で行う取組についても、要望に応じて柔軟に支援することとしています。</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defTabSz="968929">
              <a:defRPr/>
            </a:pPr>
            <a:fld id="{526DE5B7-41F3-43E8-925F-11139F6E1AFB}" type="slidenum">
              <a:rPr lang="ja-JP" altLang="en-US">
                <a:solidFill>
                  <a:prstClr val="black"/>
                </a:solidFill>
                <a:latin typeface="Calibri"/>
                <a:ea typeface="ＭＳ Ｐゴシック" panose="020B0600070205080204" pitchFamily="50" charset="-128"/>
              </a:rPr>
              <a:pPr defTabSz="968929">
                <a:defRPr/>
              </a:pPr>
              <a:t>33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07267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ja-JP" altLang="en-US" dirty="0">
                <a:solidFill>
                  <a:prstClr val="black"/>
                </a:solidFill>
                <a:latin typeface="Calibri" panose="020F0502020204030204"/>
                <a:ea typeface="+mn-ea"/>
              </a:rPr>
              <a:t>　</a:t>
            </a:r>
            <a:r>
              <a:rPr lang="en-US" altLang="ja-JP" dirty="0">
                <a:solidFill>
                  <a:prstClr val="black"/>
                </a:solidFill>
                <a:latin typeface="Calibri" panose="020F0502020204030204"/>
                <a:ea typeface="+mn-ea"/>
              </a:rPr>
              <a:t>2018</a:t>
            </a:r>
            <a:r>
              <a:rPr lang="ja-JP" altLang="en-US" dirty="0">
                <a:solidFill>
                  <a:prstClr val="black"/>
                </a:solidFill>
                <a:latin typeface="Calibri" panose="020F0502020204030204"/>
                <a:ea typeface="+mn-ea"/>
              </a:rPr>
              <a:t>年度から</a:t>
            </a:r>
            <a:r>
              <a:rPr lang="en-US" altLang="ja-JP" dirty="0">
                <a:solidFill>
                  <a:prstClr val="black"/>
                </a:solidFill>
                <a:latin typeface="Calibri" panose="020F0502020204030204"/>
                <a:ea typeface="+mn-ea"/>
              </a:rPr>
              <a:t>2022</a:t>
            </a:r>
            <a:r>
              <a:rPr lang="ja-JP" altLang="en-US" dirty="0">
                <a:solidFill>
                  <a:prstClr val="black"/>
                </a:solidFill>
                <a:latin typeface="Calibri" panose="020F0502020204030204"/>
                <a:ea typeface="+mn-ea"/>
              </a:rPr>
              <a:t>年度まで、のべ</a:t>
            </a:r>
            <a:r>
              <a:rPr lang="en-US" altLang="ja-JP" dirty="0">
                <a:solidFill>
                  <a:prstClr val="black"/>
                </a:solidFill>
                <a:latin typeface="Calibri" panose="020F0502020204030204"/>
                <a:ea typeface="+mn-ea"/>
              </a:rPr>
              <a:t>12</a:t>
            </a:r>
            <a:r>
              <a:rPr lang="ja-JP" altLang="en-US" dirty="0">
                <a:solidFill>
                  <a:prstClr val="black"/>
                </a:solidFill>
                <a:latin typeface="Calibri" panose="020F0502020204030204"/>
                <a:ea typeface="+mn-ea"/>
              </a:rPr>
              <a:t>テーマについて研究を実施しており、</a:t>
            </a:r>
            <a:endParaRPr lang="en-US" altLang="ja-JP" dirty="0">
              <a:solidFill>
                <a:prstClr val="black"/>
              </a:solidFill>
              <a:latin typeface="Calibri" panose="020F0502020204030204"/>
              <a:ea typeface="+mn-ea"/>
            </a:endParaRPr>
          </a:p>
          <a:p>
            <a:pPr defTabSz="946404">
              <a:defRPr/>
            </a:pPr>
            <a:r>
              <a:rPr lang="ja-JP" altLang="en-US" dirty="0">
                <a:solidFill>
                  <a:prstClr val="black"/>
                </a:solidFill>
                <a:latin typeface="Calibri" panose="020F0502020204030204"/>
                <a:ea typeface="+mn-ea"/>
              </a:rPr>
              <a:t>今回は、そのうち</a:t>
            </a:r>
            <a:r>
              <a:rPr lang="en-US" altLang="ja-JP" dirty="0">
                <a:solidFill>
                  <a:prstClr val="black"/>
                </a:solidFill>
                <a:latin typeface="Calibri" panose="020F0502020204030204"/>
                <a:ea typeface="+mn-ea"/>
              </a:rPr>
              <a:t>2021</a:t>
            </a:r>
            <a:r>
              <a:rPr lang="ja-JP" altLang="en-US" dirty="0">
                <a:solidFill>
                  <a:prstClr val="black"/>
                </a:solidFill>
                <a:latin typeface="Calibri" panose="020F0502020204030204"/>
                <a:ea typeface="+mn-ea"/>
              </a:rPr>
              <a:t>年度の</a:t>
            </a:r>
            <a:r>
              <a:rPr lang="en-US" altLang="ja-JP" dirty="0">
                <a:solidFill>
                  <a:prstClr val="black"/>
                </a:solidFill>
                <a:latin typeface="Calibri" panose="020F0502020204030204"/>
                <a:ea typeface="+mn-ea"/>
              </a:rPr>
              <a:t>2</a:t>
            </a:r>
            <a:r>
              <a:rPr lang="ja-JP" altLang="en-US" dirty="0">
                <a:solidFill>
                  <a:prstClr val="black"/>
                </a:solidFill>
                <a:latin typeface="Calibri" panose="020F0502020204030204"/>
                <a:ea typeface="+mn-ea"/>
              </a:rPr>
              <a:t>例について概要をご説明します。</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473202">
              <a:defRPr/>
            </a:pPr>
            <a:fld id="{3348E0DF-E082-4CBB-99E6-8ADBD2BA6EB2}" type="slidenum">
              <a:rPr lang="ja-JP" altLang="en-US">
                <a:solidFill>
                  <a:prstClr val="black"/>
                </a:solidFill>
                <a:latin typeface="游ゴシック" panose="020F0502020204030204"/>
                <a:ea typeface="游ゴシック" panose="020B0400000000000000" pitchFamily="50" charset="-128"/>
              </a:rPr>
              <a:pPr defTabSz="473202">
                <a:defRPr/>
              </a:pPr>
              <a:t>34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061768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246063"/>
            <a:ext cx="4237038" cy="3178175"/>
          </a:xfrm>
        </p:spPr>
      </p:sp>
      <p:sp>
        <p:nvSpPr>
          <p:cNvPr id="3" name="ノート プレースホルダー 2"/>
          <p:cNvSpPr>
            <a:spLocks noGrp="1"/>
          </p:cNvSpPr>
          <p:nvPr>
            <p:ph type="body" idx="1"/>
          </p:nvPr>
        </p:nvSpPr>
        <p:spPr>
          <a:xfrm>
            <a:off x="832799" y="3641308"/>
            <a:ext cx="5721824" cy="3707411"/>
          </a:xfrm>
        </p:spPr>
        <p:txBody>
          <a:bodyPr/>
          <a:lstStyle/>
          <a:p>
            <a:r>
              <a:rPr lang="ja-JP" altLang="en-US" sz="1000" dirty="0"/>
              <a:t>　例１では、「農山漁村振興交付金」が農山漁村の活性化にどの程度寄与しているかを分析した調査研究を例に、</a:t>
            </a:r>
            <a:endParaRPr lang="en-US" altLang="ja-JP" sz="1000" dirty="0"/>
          </a:p>
          <a:p>
            <a:r>
              <a:rPr lang="ja-JP" altLang="en-US" sz="1000" dirty="0"/>
              <a:t>「整理」、「仮説設定」、「データ収集」、「分析手法の検討」、「効果検証」の５段階に分けて、それぞれの段階で得られたポイントなどをご紹介します。</a:t>
            </a:r>
          </a:p>
          <a:p>
            <a:r>
              <a:rPr lang="ja-JP" altLang="en-US" sz="1000" dirty="0"/>
              <a:t>　</a:t>
            </a:r>
          </a:p>
          <a:p>
            <a:r>
              <a:rPr lang="ja-JP" altLang="en-US" sz="1000" dirty="0"/>
              <a:t>　「農山漁村振興交付金」は、</a:t>
            </a:r>
            <a:r>
              <a:rPr lang="ja-JP" altLang="ja-JP" sz="1000" dirty="0"/>
              <a:t>地域の創意工夫による活動の計画づくりから農業者等を含む地域住民の就業の場の確保</a:t>
            </a:r>
            <a:r>
              <a:rPr lang="ja-JP" altLang="en-US" sz="1000" dirty="0"/>
              <a:t>、</a:t>
            </a:r>
            <a:endParaRPr lang="en-US" altLang="ja-JP" sz="1000" dirty="0"/>
          </a:p>
          <a:p>
            <a:r>
              <a:rPr lang="ja-JP" altLang="ja-JP" sz="1000" dirty="0"/>
              <a:t>農山漁村における所得の向上や雇用の増大に結び付ける取組</a:t>
            </a:r>
            <a:r>
              <a:rPr lang="ja-JP" altLang="en-US" sz="1000" dirty="0"/>
              <a:t>までを総合的に支援し、</a:t>
            </a:r>
            <a:endParaRPr lang="en-US" altLang="ja-JP" sz="1000" dirty="0"/>
          </a:p>
          <a:p>
            <a:r>
              <a:rPr lang="ja-JP" altLang="en-US" sz="1000" dirty="0"/>
              <a:t>農山漁村の活性化、自立及び維持発展を推進する事業です。</a:t>
            </a:r>
            <a:endParaRPr lang="en-US" altLang="ja-JP" sz="1000" dirty="0"/>
          </a:p>
          <a:p>
            <a:r>
              <a:rPr lang="ja-JP" altLang="en-US" sz="1000" dirty="0"/>
              <a:t>取組の発展段階に応じて支援するもので、事業内容や交付対象が多岐に渡っています。</a:t>
            </a:r>
            <a:endParaRPr lang="en-US" altLang="ja-JP" sz="1000" dirty="0"/>
          </a:p>
          <a:p>
            <a:r>
              <a:rPr lang="ja-JP" altLang="en-US" sz="1000" dirty="0"/>
              <a:t>このため、交付金全体としての効果を把握することや、様々な外部要因を統制し交付金自体の効果を把握することが難しい状況でした。</a:t>
            </a:r>
          </a:p>
          <a:p>
            <a:endParaRPr lang="en-US" altLang="ja-JP" sz="1000" dirty="0"/>
          </a:p>
          <a:p>
            <a:r>
              <a:rPr lang="ja-JP" altLang="en-US" sz="1000" dirty="0"/>
              <a:t>　本調査研究では、このような課題に対し、「取組の効果の発現経路の整理」、「調査仮説の設定」、「データ収集方法の整理」、「分析手法の検討」、</a:t>
            </a:r>
            <a:endParaRPr lang="en-US" altLang="ja-JP" sz="1000" dirty="0"/>
          </a:p>
          <a:p>
            <a:r>
              <a:rPr lang="ja-JP" altLang="en-US" sz="1000" dirty="0"/>
              <a:t>「効果検証」の５つのステップを踏むことで、農山漁村振興交付金が農山漁村の活性化にどの程度寄与しているかを定量的に検証しました。</a:t>
            </a:r>
            <a:endParaRPr lang="en-US" altLang="ja-JP"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35</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234392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96975"/>
            <a:ext cx="4237038" cy="3176588"/>
          </a:xfrm>
        </p:spPr>
      </p:sp>
      <p:sp>
        <p:nvSpPr>
          <p:cNvPr id="3" name="ノート プレースホルダー 2"/>
          <p:cNvSpPr>
            <a:spLocks noGrp="1"/>
          </p:cNvSpPr>
          <p:nvPr>
            <p:ph type="body" idx="1"/>
          </p:nvPr>
        </p:nvSpPr>
        <p:spPr>
          <a:xfrm>
            <a:off x="715228" y="4531280"/>
            <a:ext cx="5721824" cy="4884367"/>
          </a:xfrm>
        </p:spPr>
        <p:txBody>
          <a:bodyPr/>
          <a:lstStyle/>
          <a:p>
            <a:r>
              <a:rPr lang="ja-JP" altLang="en-US" sz="1000" dirty="0"/>
              <a:t>　まず、一つ目の「整理」の段階について、ご説明します。</a:t>
            </a:r>
            <a:endParaRPr lang="en-US" altLang="ja-JP" sz="1000" dirty="0"/>
          </a:p>
          <a:p>
            <a:endParaRPr lang="ja-JP" altLang="en-US" sz="1000" dirty="0"/>
          </a:p>
          <a:p>
            <a:r>
              <a:rPr lang="ja-JP" altLang="en-US" sz="1000" b="1" dirty="0"/>
              <a:t>　</a:t>
            </a:r>
            <a:r>
              <a:rPr lang="ja-JP" altLang="ja-JP" sz="1000" dirty="0"/>
              <a:t>今回のように</a:t>
            </a:r>
            <a:r>
              <a:rPr lang="ja-JP" altLang="en-US" sz="1000" dirty="0"/>
              <a:t>、</a:t>
            </a:r>
            <a:r>
              <a:rPr lang="ja-JP" altLang="ja-JP" sz="1000" dirty="0"/>
              <a:t>介入対象者と、</a:t>
            </a:r>
            <a:r>
              <a:rPr lang="ja-JP" altLang="en-US" sz="1000" dirty="0"/>
              <a:t>「</a:t>
            </a:r>
            <a:r>
              <a:rPr lang="ja-JP" altLang="ja-JP" sz="1000" dirty="0"/>
              <a:t>課題解決のため変化が生じる必要のある対象</a:t>
            </a:r>
            <a:r>
              <a:rPr lang="ja-JP" altLang="en-US" sz="1000" dirty="0"/>
              <a:t>」</a:t>
            </a:r>
            <a:r>
              <a:rPr lang="ja-JP" altLang="ja-JP" sz="1000" dirty="0"/>
              <a:t>が異なる場合、</a:t>
            </a:r>
            <a:endParaRPr lang="en-US" altLang="ja-JP" sz="1000" dirty="0"/>
          </a:p>
          <a:p>
            <a:r>
              <a:rPr lang="ja-JP" altLang="ja-JP" sz="1000" dirty="0"/>
              <a:t>課題解決に向けた取組の妥当性の検証や、課題解決につながる改善のための評価を行うためには、</a:t>
            </a:r>
            <a:endParaRPr lang="en-US" altLang="ja-JP" sz="1000" dirty="0"/>
          </a:p>
          <a:p>
            <a:r>
              <a:rPr lang="ja-JP" altLang="ja-JP" sz="1000" dirty="0"/>
              <a:t>「目的達成までのステップ」を整理することが重要</a:t>
            </a:r>
            <a:r>
              <a:rPr lang="ja-JP" altLang="en-US" sz="1000" dirty="0"/>
              <a:t>になります</a:t>
            </a:r>
            <a:r>
              <a:rPr lang="ja-JP" altLang="ja-JP" sz="1000" dirty="0"/>
              <a:t>。</a:t>
            </a:r>
            <a:endParaRPr lang="en-US" altLang="ja-JP" sz="1000" dirty="0"/>
          </a:p>
          <a:p>
            <a:r>
              <a:rPr lang="ja-JP" altLang="en-US" sz="1000" dirty="0"/>
              <a:t>　本調査研究</a:t>
            </a:r>
            <a:r>
              <a:rPr lang="ja-JP" altLang="ja-JP" sz="1000" dirty="0"/>
              <a:t>では、図のように</a:t>
            </a:r>
            <a:r>
              <a:rPr lang="ja-JP" altLang="en-US" sz="1000" dirty="0"/>
              <a:t>整理しました。</a:t>
            </a:r>
            <a:endParaRPr lang="en-US" altLang="ja-JP" sz="1000" dirty="0"/>
          </a:p>
          <a:p>
            <a:r>
              <a:rPr lang="ja-JP" altLang="en-US" sz="1000" dirty="0"/>
              <a:t>​</a:t>
            </a:r>
            <a:endParaRPr lang="en-US" altLang="ja-JP" sz="1000" dirty="0"/>
          </a:p>
          <a:p>
            <a:r>
              <a:rPr lang="ja-JP" altLang="en-US" sz="1000" dirty="0"/>
              <a:t>　図の左側に、四角い枠で、「事業実施主体・農林漁業者」、「農業集落」とあります。</a:t>
            </a:r>
            <a:endParaRPr lang="en-US" altLang="ja-JP" sz="1000" dirty="0"/>
          </a:p>
          <a:p>
            <a:endParaRPr lang="en-US" altLang="ja-JP" sz="1000" dirty="0"/>
          </a:p>
          <a:p>
            <a:r>
              <a:rPr lang="ja-JP" altLang="en-US" sz="1000" dirty="0"/>
              <a:t>　</a:t>
            </a:r>
            <a:r>
              <a:rPr lang="ja-JP" altLang="ja-JP" sz="1000" dirty="0"/>
              <a:t>まずは交付金</a:t>
            </a:r>
            <a:r>
              <a:rPr lang="ja-JP" altLang="en-US" sz="1000" dirty="0"/>
              <a:t>を受け取った</a:t>
            </a:r>
            <a:r>
              <a:rPr lang="ja-JP" altLang="ja-JP" sz="1000" dirty="0"/>
              <a:t>事業実施主体</a:t>
            </a:r>
            <a:r>
              <a:rPr lang="ja-JP" altLang="en-US" sz="1000" dirty="0"/>
              <a:t>自体</a:t>
            </a:r>
            <a:r>
              <a:rPr lang="ja-JP" altLang="ja-JP" sz="1000" dirty="0"/>
              <a:t>が、望ましい活動をして望ましい変化が生じていることが必要である。</a:t>
            </a:r>
            <a:endParaRPr lang="en-US" altLang="ja-JP" sz="1000" dirty="0"/>
          </a:p>
          <a:p>
            <a:r>
              <a:rPr lang="ja-JP" altLang="ja-JP" sz="1000" dirty="0"/>
              <a:t>次に、活動の影響を受けて、地域を支える農林漁業者に望ましい変化が生じている必要がある。</a:t>
            </a:r>
            <a:endParaRPr lang="en-US" altLang="ja-JP" sz="1000" dirty="0"/>
          </a:p>
          <a:p>
            <a:r>
              <a:rPr lang="ja-JP" altLang="ja-JP" sz="1000" dirty="0"/>
              <a:t>最後に、集落単位において望ましい変化が生じている必要がある</a:t>
            </a:r>
            <a:r>
              <a:rPr lang="ja-JP" altLang="en-US" sz="1000" dirty="0"/>
              <a:t>。</a:t>
            </a:r>
            <a:endParaRPr lang="en-US" altLang="ja-JP" sz="1000" dirty="0"/>
          </a:p>
          <a:p>
            <a:r>
              <a:rPr lang="ja-JP" altLang="en-US" sz="1000" dirty="0"/>
              <a:t>このように考え、</a:t>
            </a:r>
            <a:r>
              <a:rPr lang="ja-JP" altLang="ja-JP" sz="1000" dirty="0"/>
              <a:t>交付金が影響を与える範囲を設定しました。</a:t>
            </a:r>
            <a:r>
              <a:rPr lang="ja-JP" altLang="en-US" sz="1000" strike="sngStrike" dirty="0"/>
              <a:t>​</a:t>
            </a:r>
            <a:endParaRPr lang="en-US" altLang="ja-JP" sz="1000" strike="sngStrike" dirty="0"/>
          </a:p>
          <a:p>
            <a:endParaRPr lang="ja-JP" altLang="en-US" sz="1000" strike="sngStrike" dirty="0"/>
          </a:p>
          <a:p>
            <a:r>
              <a:rPr lang="ja-JP" altLang="en-US" sz="1000" dirty="0"/>
              <a:t>　そして、最終的に、ある農山漁村が活性化するためには、</a:t>
            </a:r>
            <a:endParaRPr lang="en-US" altLang="ja-JP" sz="1000" dirty="0"/>
          </a:p>
          <a:p>
            <a:r>
              <a:rPr lang="ja-JP" altLang="en-US" sz="1000" dirty="0"/>
              <a:t>その手前で、特定の農業集落において、雇用者数や定住者数が増加しているのではないか。</a:t>
            </a:r>
            <a:endParaRPr lang="en-US" altLang="ja-JP" sz="1000" dirty="0"/>
          </a:p>
          <a:p>
            <a:r>
              <a:rPr lang="ja-JP" altLang="en-US" sz="1000" dirty="0"/>
              <a:t>さらにその手前では、集落において住民や農林漁業者の意識変化が生じているのではないか。</a:t>
            </a:r>
            <a:endParaRPr lang="en-US" altLang="ja-JP" sz="1000" dirty="0"/>
          </a:p>
          <a:p>
            <a:r>
              <a:rPr lang="ja-JP" altLang="en-US" sz="1000" dirty="0"/>
              <a:t>さらにその手前では、事業実施主体や、その事業が主に影響を与える主体の売上げの増加や、</a:t>
            </a:r>
            <a:endParaRPr lang="en-US" altLang="ja-JP" sz="1000" dirty="0"/>
          </a:p>
          <a:p>
            <a:r>
              <a:rPr lang="ja-JP" altLang="en-US" sz="1000" dirty="0"/>
              <a:t>意識の変化、地域内外の交流の増加といった変化が起きるのではないか。</a:t>
            </a:r>
            <a:endParaRPr lang="en-US" altLang="ja-JP" sz="1000" dirty="0"/>
          </a:p>
          <a:p>
            <a:r>
              <a:rPr lang="ja-JP" altLang="en-US" sz="1000" dirty="0"/>
              <a:t>そのように考え、効果の発現経路として整理しました。​</a:t>
            </a:r>
            <a:endParaRPr lang="en-US" altLang="ja-JP" sz="1000" dirty="0"/>
          </a:p>
          <a:p>
            <a:endParaRPr lang="ja-JP" altLang="en-US" sz="1000" dirty="0"/>
          </a:p>
          <a:p>
            <a:r>
              <a:rPr lang="ja-JP" altLang="en-US" sz="1000" dirty="0"/>
              <a:t>　このように目的達成までのステップを整理することで、交付金の効果がどの段階まで発現しているのかを把握しやすくなります。</a:t>
            </a:r>
            <a:r>
              <a:rPr lang="ja-JP" altLang="en-US" sz="1000" b="1" dirty="0"/>
              <a:t>　</a:t>
            </a:r>
            <a:endParaRPr lang="en-US" altLang="ja-JP" sz="1000" b="1" dirty="0"/>
          </a:p>
          <a:p>
            <a:endParaRPr lang="en-US" altLang="ja-JP" sz="1000" dirty="0"/>
          </a:p>
          <a:p>
            <a:r>
              <a:rPr lang="ja-JP" altLang="ja-JP" sz="1000" dirty="0"/>
              <a:t>　効果</a:t>
            </a:r>
            <a:r>
              <a:rPr lang="ja-JP" altLang="en-US" sz="1000" dirty="0"/>
              <a:t>の</a:t>
            </a:r>
            <a:r>
              <a:rPr lang="ja-JP" altLang="ja-JP" sz="1000" dirty="0"/>
              <a:t>発現経路は</a:t>
            </a:r>
            <a:r>
              <a:rPr lang="ja-JP" altLang="en-US" sz="1000" dirty="0"/>
              <a:t>、</a:t>
            </a:r>
            <a:r>
              <a:rPr lang="ja-JP" altLang="ja-JP" sz="1000" dirty="0"/>
              <a:t>担当者の頭の中には想定されて</a:t>
            </a:r>
            <a:r>
              <a:rPr lang="ja-JP" altLang="en-US" sz="1000" dirty="0"/>
              <a:t>いて</a:t>
            </a:r>
            <a:r>
              <a:rPr lang="ja-JP" altLang="ja-JP" sz="1000" dirty="0"/>
              <a:t>も、明示的に整理がされて</a:t>
            </a:r>
            <a:r>
              <a:rPr lang="ja-JP" altLang="en-US" sz="1000" dirty="0"/>
              <a:t>いない場合があります</a:t>
            </a:r>
            <a:r>
              <a:rPr lang="ja-JP" altLang="ja-JP" sz="1000" dirty="0"/>
              <a:t>。</a:t>
            </a:r>
            <a:endParaRPr lang="en-US" altLang="ja-JP" sz="1000" dirty="0"/>
          </a:p>
          <a:p>
            <a:r>
              <a:rPr lang="ja-JP" altLang="en-US" sz="1000" dirty="0"/>
              <a:t>本調査研究で</a:t>
            </a:r>
            <a:r>
              <a:rPr lang="ja-JP" altLang="ja-JP" sz="1000" dirty="0"/>
              <a:t>は、事業実施主体へのヒアリングや各対策の担当者との協議を経て作成しました。</a:t>
            </a:r>
            <a:endParaRPr lang="en-US" altLang="ja-JP" sz="1000" dirty="0"/>
          </a:p>
          <a:p>
            <a:endParaRPr lang="ja-JP" altLang="ja-JP" sz="1000" dirty="0"/>
          </a:p>
          <a:p>
            <a:r>
              <a:rPr lang="ja-JP" altLang="ja-JP" sz="1000" dirty="0"/>
              <a:t>　なお、ここで整理されたステップは仮説であり、実際には異なるステップで</a:t>
            </a:r>
            <a:r>
              <a:rPr lang="ja-JP" altLang="en-US" sz="1000" dirty="0"/>
              <a:t>農山</a:t>
            </a:r>
            <a:r>
              <a:rPr lang="ja-JP" altLang="ja-JP" sz="1000" dirty="0"/>
              <a:t>漁村の活性化が図られている場合</a:t>
            </a:r>
            <a:r>
              <a:rPr lang="ja-JP" altLang="en-US" sz="1000" dirty="0"/>
              <a:t>も考えられます</a:t>
            </a:r>
            <a:r>
              <a:rPr lang="ja-JP" altLang="ja-JP" sz="1000" dirty="0"/>
              <a:t>。</a:t>
            </a:r>
            <a:endParaRPr lang="en-US" altLang="ja-JP" sz="1000" dirty="0"/>
          </a:p>
          <a:p>
            <a:r>
              <a:rPr lang="ja-JP" altLang="ja-JP" sz="1000" dirty="0"/>
              <a:t>その場合でも、仮説としてのステップを構築し、地域の実態等に応じて見直すことが望ましいです。</a:t>
            </a:r>
            <a:endParaRPr lang="ja-JP" altLang="en-US"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36</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93566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次に、「仮説設定」、「データ収集」の段階についてご説明します。</a:t>
            </a:r>
            <a:endParaRPr lang="en-US" altLang="ja-JP" sz="1000" dirty="0"/>
          </a:p>
          <a:p>
            <a:endParaRPr lang="en-US" altLang="ja-JP" sz="1000" dirty="0"/>
          </a:p>
          <a:p>
            <a:r>
              <a:rPr lang="ja-JP" altLang="en-US" sz="1000" dirty="0"/>
              <a:t>　</a:t>
            </a:r>
            <a:r>
              <a:rPr lang="ja-JP" altLang="ja-JP" sz="1000" dirty="0"/>
              <a:t>効果</a:t>
            </a:r>
            <a:r>
              <a:rPr lang="ja-JP" altLang="en-US" sz="1000" dirty="0"/>
              <a:t>の</a:t>
            </a:r>
            <a:r>
              <a:rPr lang="ja-JP" altLang="ja-JP" sz="1000" dirty="0"/>
              <a:t>発現経路の整理を踏まえ、図表のとおり、</a:t>
            </a:r>
            <a:r>
              <a:rPr lang="ja-JP" altLang="en-US" sz="1000" dirty="0"/>
              <a:t>検証</a:t>
            </a:r>
            <a:r>
              <a:rPr lang="ja-JP" altLang="ja-JP" sz="1000" dirty="0"/>
              <a:t>仮説を設定しました。</a:t>
            </a:r>
            <a:endParaRPr lang="en-US" altLang="ja-JP" sz="1000" dirty="0"/>
          </a:p>
          <a:p>
            <a:r>
              <a:rPr lang="ja-JP" altLang="ja-JP" sz="1000" dirty="0"/>
              <a:t>こちらも各対策の担当者との協議や事業実施主体へのヒアリング等を通じて設定したものです。</a:t>
            </a:r>
            <a:endParaRPr lang="en-US" altLang="ja-JP" sz="1000" dirty="0"/>
          </a:p>
          <a:p>
            <a:r>
              <a:rPr lang="ja-JP" altLang="en-US" sz="1000" dirty="0"/>
              <a:t>　</a:t>
            </a:r>
            <a:endParaRPr lang="en-US" altLang="ja-JP" sz="1000" dirty="0"/>
          </a:p>
          <a:p>
            <a:r>
              <a:rPr lang="ja-JP" altLang="en-US" sz="1000" dirty="0"/>
              <a:t>　</a:t>
            </a:r>
            <a:r>
              <a:rPr lang="ja-JP" altLang="ja-JP" sz="1000" dirty="0"/>
              <a:t>同時に、仮説ごとに検証のためのデータ収集方法を</a:t>
            </a:r>
            <a:r>
              <a:rPr lang="ja-JP" altLang="en-US" sz="1000" dirty="0"/>
              <a:t>検討し、</a:t>
            </a:r>
            <a:endParaRPr lang="en-US" altLang="ja-JP" sz="1000" dirty="0"/>
          </a:p>
          <a:p>
            <a:r>
              <a:rPr lang="ja-JP" altLang="en-US" sz="1000" dirty="0"/>
              <a:t>今回は、アンケート調査、ヒアリング調査、農林業センサスを用いて分析することとしました。</a:t>
            </a:r>
            <a:endParaRPr lang="en-US" altLang="ja-JP" sz="1000" dirty="0"/>
          </a:p>
          <a:p>
            <a:endParaRPr lang="en-US" altLang="ja-JP" sz="1000" dirty="0"/>
          </a:p>
          <a:p>
            <a:r>
              <a:rPr lang="ja-JP" altLang="en-US" sz="1000" dirty="0">
                <a:ea typeface="游ゴシック"/>
              </a:rPr>
              <a:t>　</a:t>
            </a:r>
            <a:r>
              <a:rPr lang="ja-JP" altLang="en-US" sz="1000" dirty="0"/>
              <a:t>このように</a:t>
            </a:r>
            <a:r>
              <a:rPr lang="ja-JP" altLang="ja-JP" sz="1000" dirty="0"/>
              <a:t>検証する仮説が固まれば、検証に必要なデータや分析方法の見通し</a:t>
            </a:r>
            <a:r>
              <a:rPr lang="ja-JP" altLang="en-US" sz="1000" dirty="0"/>
              <a:t>を立てることができます。</a:t>
            </a:r>
            <a:endParaRPr lang="en-US" altLang="ja-JP" sz="1000" dirty="0"/>
          </a:p>
          <a:p>
            <a:r>
              <a:rPr lang="ja-JP" altLang="en-US" sz="1000" dirty="0"/>
              <a:t>なお、</a:t>
            </a:r>
            <a:r>
              <a:rPr lang="ja-JP" altLang="ja-JP" sz="1000" dirty="0"/>
              <a:t>一般に、対象が個人や個々の事業者</a:t>
            </a:r>
            <a:r>
              <a:rPr lang="ja-JP" altLang="en-US" sz="1000" dirty="0"/>
              <a:t>であるものや、</a:t>
            </a:r>
            <a:r>
              <a:rPr lang="ja-JP" altLang="ja-JP" sz="1000" dirty="0"/>
              <a:t>アウトカムが短期</a:t>
            </a:r>
            <a:r>
              <a:rPr lang="ja-JP" altLang="en-US" sz="1000" dirty="0"/>
              <a:t>間</a:t>
            </a:r>
            <a:r>
              <a:rPr lang="ja-JP" altLang="ja-JP" sz="1000" dirty="0"/>
              <a:t>で見えるもの</a:t>
            </a:r>
            <a:r>
              <a:rPr lang="ja-JP" altLang="en-US" sz="1000" dirty="0"/>
              <a:t>について</a:t>
            </a:r>
            <a:r>
              <a:rPr lang="ja-JP" altLang="ja-JP" sz="1000" dirty="0"/>
              <a:t>は</a:t>
            </a:r>
            <a:r>
              <a:rPr lang="ja-JP" altLang="en-US" sz="1000" dirty="0"/>
              <a:t>、</a:t>
            </a:r>
            <a:endParaRPr lang="en-US" altLang="ja-JP" sz="1000" dirty="0"/>
          </a:p>
          <a:p>
            <a:r>
              <a:rPr lang="ja-JP" altLang="en-US" sz="1000" dirty="0"/>
              <a:t>そうでないものと比べて</a:t>
            </a:r>
            <a:r>
              <a:rPr lang="ja-JP" altLang="ja-JP" sz="1000" dirty="0"/>
              <a:t>仮説</a:t>
            </a:r>
            <a:r>
              <a:rPr lang="ja-JP" altLang="en-US" sz="1000" dirty="0"/>
              <a:t>が</a:t>
            </a:r>
            <a:r>
              <a:rPr lang="ja-JP" altLang="ja-JP" sz="1000" dirty="0"/>
              <a:t>設定</a:t>
            </a:r>
            <a:r>
              <a:rPr lang="ja-JP" altLang="en-US" sz="1000" dirty="0"/>
              <a:t>しやすい面があります。</a:t>
            </a:r>
            <a:endParaRPr lang="en-US" altLang="ja-JP" sz="1000" dirty="0"/>
          </a:p>
          <a:p>
            <a:r>
              <a:rPr lang="ja-JP" altLang="en-US" sz="1000" dirty="0"/>
              <a:t>また、</a:t>
            </a:r>
            <a:r>
              <a:rPr lang="ja-JP" altLang="ja-JP" sz="1000" dirty="0"/>
              <a:t>改善に向けたロジックの整理</a:t>
            </a:r>
            <a:r>
              <a:rPr lang="ja-JP" altLang="en-US" sz="1000" dirty="0"/>
              <a:t>が</a:t>
            </a:r>
            <a:r>
              <a:rPr lang="ja-JP" altLang="ja-JP" sz="1000" dirty="0"/>
              <a:t>しっかり</a:t>
            </a:r>
            <a:r>
              <a:rPr lang="ja-JP" altLang="en-US" sz="1000" dirty="0"/>
              <a:t>行われていない場合には、</a:t>
            </a:r>
            <a:r>
              <a:rPr lang="ja-JP" altLang="ja-JP" sz="1000" dirty="0"/>
              <a:t>仮説の設計が難しく</a:t>
            </a:r>
            <a:r>
              <a:rPr lang="ja-JP" altLang="en-US" sz="1000" dirty="0"/>
              <a:t>なり</a:t>
            </a:r>
            <a:r>
              <a:rPr lang="ja-JP" altLang="ja-JP" sz="1000" dirty="0"/>
              <a:t>、</a:t>
            </a:r>
            <a:r>
              <a:rPr lang="ja-JP" altLang="en-US" sz="1000" dirty="0"/>
              <a:t>検証に</a:t>
            </a:r>
            <a:r>
              <a:rPr lang="ja-JP" altLang="ja-JP" sz="1000" dirty="0"/>
              <a:t>時間がかか</a:t>
            </a:r>
            <a:r>
              <a:rPr lang="ja-JP" altLang="en-US" sz="1000" dirty="0"/>
              <a:t>ることになります</a:t>
            </a:r>
            <a:r>
              <a:rPr lang="ja-JP" altLang="ja-JP" sz="1000" dirty="0"/>
              <a:t>。</a:t>
            </a:r>
            <a:endParaRPr lang="en-US" altLang="ja-JP" sz="1000" dirty="0"/>
          </a:p>
          <a:p>
            <a:r>
              <a:rPr lang="ja-JP" altLang="en-US" sz="1000" dirty="0"/>
              <a:t>　</a:t>
            </a:r>
            <a:endParaRPr lang="en-US" altLang="ja-JP" sz="1000" dirty="0"/>
          </a:p>
          <a:p>
            <a:r>
              <a:rPr lang="ja-JP" altLang="en-US" sz="1000" dirty="0"/>
              <a:t>　</a:t>
            </a:r>
            <a:r>
              <a:rPr lang="ja-JP" altLang="ja-JP" sz="1000" dirty="0"/>
              <a:t>事業の改善につながる評価・分析を行うためには、実際の政策運用プロセスや現場の実態から</a:t>
            </a:r>
            <a:r>
              <a:rPr lang="ja-JP" altLang="en-US" sz="1000" dirty="0"/>
              <a:t>乖離</a:t>
            </a:r>
            <a:r>
              <a:rPr lang="ja-JP" altLang="ja-JP" sz="1000" dirty="0"/>
              <a:t>した検証にならないよう、</a:t>
            </a:r>
            <a:endParaRPr lang="en-US" altLang="ja-JP" sz="1000" dirty="0"/>
          </a:p>
          <a:p>
            <a:r>
              <a:rPr lang="ja-JP" altLang="ja-JP" sz="1000" dirty="0"/>
              <a:t>実際に政策を運用している職員が現場で感じている課題等を把握した上で調査設計することが重要となります。</a:t>
            </a:r>
          </a:p>
          <a:p>
            <a:endParaRPr lang="ja-JP" altLang="en-US" sz="800" dirty="0">
              <a:ea typeface="游ゴシック"/>
            </a:endParaRPr>
          </a:p>
          <a:p>
            <a:endParaRPr lang="en-US" altLang="ja-JP" sz="1000" dirty="0">
              <a:solidFill>
                <a:srgbClr val="FF0000"/>
              </a:solidFill>
            </a:endParaRPr>
          </a:p>
          <a:p>
            <a:endParaRPr lang="ja-JP" altLang="en-US"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37</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90717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続いて、「データ収集」の段階です。</a:t>
            </a:r>
            <a:endParaRPr lang="en-US" altLang="ja-JP" sz="1000" dirty="0"/>
          </a:p>
          <a:p>
            <a:endParaRPr lang="ja-JP" altLang="en-US" sz="1000" dirty="0"/>
          </a:p>
          <a:p>
            <a:r>
              <a:rPr lang="ja-JP" altLang="en-US" sz="1000" dirty="0"/>
              <a:t>　農業集落単位のデータを活用するため、「統計法に基づく調査票情報の利用」により農林業センサスの集落単位のデータを入手した上で、データの整理を行いました。</a:t>
            </a:r>
            <a:endParaRPr lang="en-US" altLang="ja-JP" sz="1000" dirty="0"/>
          </a:p>
          <a:p>
            <a:endParaRPr lang="ja-JP" altLang="en-US" sz="1000" dirty="0"/>
          </a:p>
          <a:p>
            <a:r>
              <a:rPr lang="ja-JP" altLang="en-US" sz="1000" dirty="0"/>
              <a:t>　今回の分析のため、アンケート調査結果と農林業センサスとの紐づけを行っています。</a:t>
            </a:r>
          </a:p>
          <a:p>
            <a:r>
              <a:rPr lang="ja-JP" altLang="en-US" sz="1000" dirty="0"/>
              <a:t>具体的には、アンケート調査において、事業が影響を与える農林漁業者等を把握し、</a:t>
            </a:r>
            <a:endParaRPr lang="en-US" altLang="ja-JP" sz="1000" dirty="0"/>
          </a:p>
          <a:p>
            <a:r>
              <a:rPr lang="ja-JP" altLang="en-US" sz="1000" dirty="0"/>
              <a:t>当該漁業者等の近隣の公共施設等の住所の記載を求めるなどにより、</a:t>
            </a:r>
            <a:endParaRPr lang="en-US" altLang="ja-JP" sz="1000" dirty="0"/>
          </a:p>
          <a:p>
            <a:r>
              <a:rPr lang="ja-JP" altLang="en-US" sz="1000" dirty="0"/>
              <a:t>農産漁村振興交付金による事業が影響を与えた集落を特定しました。</a:t>
            </a:r>
            <a:endParaRPr lang="en-US" altLang="ja-JP" sz="1000" dirty="0"/>
          </a:p>
          <a:p>
            <a:endParaRPr lang="en-US" altLang="ja-JP" sz="1000" dirty="0"/>
          </a:p>
          <a:p>
            <a:r>
              <a:rPr lang="ja-JP" altLang="en-US" sz="1000" dirty="0"/>
              <a:t>　また、この情報を農林業センサスの集落単位のデータと紐付けるための作業をしています。</a:t>
            </a:r>
            <a:endParaRPr lang="en-US" altLang="ja-JP" sz="1000" dirty="0"/>
          </a:p>
          <a:p>
            <a:r>
              <a:rPr lang="ja-JP" altLang="en-US" sz="1000" dirty="0"/>
              <a:t>詳細の説明は省略しますが、農林業センサスの都道府県名・市区町村名・旧市区町村名・農業集落名などの文字情報を活用しています。</a:t>
            </a:r>
            <a:endParaRPr lang="en-US" altLang="ja-JP" sz="1000" dirty="0"/>
          </a:p>
          <a:p>
            <a:endParaRPr lang="en-US" altLang="ja-JP" sz="1000" dirty="0"/>
          </a:p>
          <a:p>
            <a:r>
              <a:rPr lang="ja-JP" altLang="en-US" sz="1000" dirty="0"/>
              <a:t>　しかし、事後的に紐づけを行ったため、各事業と農業集落の対応関係が必ずしも適切でない可能性があることや</a:t>
            </a:r>
            <a:endParaRPr lang="en-US" altLang="ja-JP" sz="1000" dirty="0"/>
          </a:p>
          <a:p>
            <a:r>
              <a:rPr lang="ja-JP" altLang="en-US" sz="1000" dirty="0"/>
              <a:t>事業実施主体や各対策の担当者に、短期間で相当程度の作業負荷が生じることとなったことに留意が必要です。</a:t>
            </a:r>
            <a:endParaRPr lang="en-US" altLang="ja-JP" sz="1000" dirty="0"/>
          </a:p>
          <a:p>
            <a:endParaRPr lang="ja-JP" altLang="en-US" sz="1000" dirty="0"/>
          </a:p>
          <a:p>
            <a:r>
              <a:rPr lang="ja-JP" altLang="en-US" sz="1000" dirty="0"/>
              <a:t>　公的統計に紐づけ可能な政策の場合には、可能な限り事業開始の段階で公的統計との紐づけ方法を検討するなど、</a:t>
            </a:r>
            <a:endParaRPr lang="en-US" altLang="ja-JP" sz="1000" dirty="0"/>
          </a:p>
          <a:p>
            <a:r>
              <a:rPr lang="ja-JP" altLang="en-US" sz="1000" dirty="0"/>
              <a:t>政策形成の段階から必要なデータの収集方法を検討しておくことで、通常の業務フローの中で効率的にデータ収集することができます。</a:t>
            </a:r>
          </a:p>
          <a:p>
            <a:endParaRPr lang="ja-JP" altLang="en-US"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38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58331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次に、「分析手法の検討」についてご説明します。</a:t>
            </a:r>
            <a:endParaRPr lang="en-US" altLang="ja-JP" sz="1000" dirty="0"/>
          </a:p>
          <a:p>
            <a:endParaRPr lang="en-US" altLang="ja-JP" sz="1000" dirty="0"/>
          </a:p>
          <a:p>
            <a:r>
              <a:rPr lang="ja-JP" altLang="en-US" sz="1000" dirty="0"/>
              <a:t>　効果検証の方法には様々な分析手法がありますが、今回は、交付金の対象者だけでなく、対象以外の者のデータも十分に揃っており、交付金事業の実施前からのデータも経年で把握できる農林業センサスの特性などを踏まえ「傾向スコアマッチング」の手法を用いて事業実施主体と類似する比較対象を設定し、「差の差分析」で、それぞれの成果指標の差分を分析しました。</a:t>
            </a:r>
          </a:p>
          <a:p>
            <a:endParaRPr lang="en-US" altLang="ja-JP" sz="1000" dirty="0"/>
          </a:p>
          <a:p>
            <a:r>
              <a:rPr lang="ja-JP" altLang="en-US" sz="1000" dirty="0"/>
              <a:t>　次のページでは、その分析内容について解説します。</a:t>
            </a:r>
            <a:endParaRPr lang="en-US" altLang="ja-JP" sz="1000" dirty="0"/>
          </a:p>
          <a:p>
            <a:endParaRPr lang="en-US" altLang="ja-JP" sz="1000" dirty="0"/>
          </a:p>
          <a:p>
            <a:r>
              <a:rPr lang="ja-JP" altLang="en-US" sz="1000" dirty="0"/>
              <a:t>　なお、差の差分析については、「例</a:t>
            </a:r>
            <a:r>
              <a:rPr lang="en-US" altLang="ja-JP" sz="1000" dirty="0"/>
              <a:t>2</a:t>
            </a:r>
            <a:r>
              <a:rPr lang="ja-JP" altLang="en-US" sz="1000" dirty="0"/>
              <a:t>　在外教育施設に派遣された教師に係る派遣効果」で解説していますので、そちらをご参照ください。</a:t>
            </a:r>
            <a:endParaRPr lang="en-US" altLang="ja-JP" sz="1000" dirty="0"/>
          </a:p>
          <a:p>
            <a:endParaRPr lang="en-US" altLang="ja-JP" sz="1000" dirty="0"/>
          </a:p>
          <a:p>
            <a:endParaRPr lang="en-US" altLang="ja-JP"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39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64988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政策評価制度はどのような経緯で導入されたのでしょうか。</a:t>
            </a:r>
            <a:endParaRPr lang="en-US" altLang="ja-JP" dirty="0"/>
          </a:p>
          <a:p>
            <a:pPr>
              <a:lnSpc>
                <a:spcPct val="110000"/>
              </a:lnSpc>
            </a:pPr>
            <a:r>
              <a:rPr lang="ja-JP" altLang="en-US" dirty="0"/>
              <a:t>　</a:t>
            </a:r>
            <a:endParaRPr lang="en-US" altLang="ja-JP" dirty="0"/>
          </a:p>
          <a:p>
            <a:pPr>
              <a:lnSpc>
                <a:spcPct val="110000"/>
              </a:lnSpc>
            </a:pPr>
            <a:r>
              <a:rPr lang="ja-JP" altLang="en-US" dirty="0"/>
              <a:t>　</a:t>
            </a:r>
            <a:r>
              <a:rPr lang="en-US" altLang="ja-JP" dirty="0"/>
              <a:t>1996</a:t>
            </a:r>
            <a:r>
              <a:rPr lang="ja-JP" altLang="en-US" dirty="0"/>
              <a:t>年</a:t>
            </a:r>
            <a:r>
              <a:rPr lang="en-US" altLang="ja-JP" dirty="0"/>
              <a:t>11</a:t>
            </a:r>
            <a:r>
              <a:rPr lang="ja-JP" altLang="en-US" dirty="0"/>
              <a:t>月から、</a:t>
            </a:r>
            <a:r>
              <a:rPr lang="en-US" altLang="ja-JP" dirty="0"/>
              <a:t>21</a:t>
            </a:r>
            <a:r>
              <a:rPr lang="ja-JP" altLang="en-US" dirty="0"/>
              <a:t>世紀における国家機能の在り方等について行政改革会議において審議がなされ、</a:t>
            </a:r>
            <a:endParaRPr lang="en-US" altLang="ja-JP" dirty="0"/>
          </a:p>
          <a:p>
            <a:pPr>
              <a:lnSpc>
                <a:spcPct val="110000"/>
              </a:lnSpc>
            </a:pPr>
            <a:r>
              <a:rPr lang="ja-JP" altLang="en-US" dirty="0"/>
              <a:t>翌年</a:t>
            </a:r>
            <a:r>
              <a:rPr lang="en-US" altLang="ja-JP" dirty="0"/>
              <a:t>12</a:t>
            </a:r>
            <a:r>
              <a:rPr lang="ja-JP" altLang="en-US" dirty="0"/>
              <a:t>月の行政改革会議最終報告では、「従来、わが国の行政においては、法律の制定や予算の獲得に重点が置かれ、</a:t>
            </a:r>
            <a:endParaRPr lang="en-US" altLang="ja-JP" dirty="0"/>
          </a:p>
          <a:p>
            <a:pPr>
              <a:lnSpc>
                <a:spcPct val="110000"/>
              </a:lnSpc>
            </a:pPr>
            <a:r>
              <a:rPr lang="ja-JP" altLang="en-US" dirty="0"/>
              <a:t>その効果や社会経済情勢の変化に基づき政策を積極的に見直すといった評価機能は軽視されがちであった」と指摘されています。</a:t>
            </a:r>
          </a:p>
        </p:txBody>
      </p:sp>
      <p:sp>
        <p:nvSpPr>
          <p:cNvPr id="5" name="スライド イメージ プレースホルダー 4">
            <a:extLst>
              <a:ext uri="{FF2B5EF4-FFF2-40B4-BE49-F238E27FC236}">
                <a16:creationId xmlns:a16="http://schemas.microsoft.com/office/drawing/2014/main" id="{B244B60B-3347-4499-930C-11CF4B94306A}"/>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EAE60910-F29A-47FF-AE47-D2F351486131}"/>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4</a:t>
            </a:fld>
            <a:endParaRPr lang="ja-JP" altLang="en-US"/>
          </a:p>
        </p:txBody>
      </p:sp>
    </p:spTree>
    <p:extLst>
      <p:ext uri="{BB962C8B-B14F-4D97-AF65-F5344CB8AC3E}">
        <p14:creationId xmlns:p14="http://schemas.microsoft.com/office/powerpoint/2010/main" val="2329424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dirty="0">
                <a:solidFill>
                  <a:srgbClr val="FF0000"/>
                </a:solidFill>
              </a:rPr>
              <a:t>　</a:t>
            </a:r>
            <a:r>
              <a:rPr lang="ja-JP" altLang="en-US" dirty="0"/>
              <a:t>次に「効果検証」の段階として、</a:t>
            </a:r>
            <a:r>
              <a:rPr lang="ja-JP" altLang="ja-JP" dirty="0">
                <a:latin typeface="+mn-lt"/>
                <a:ea typeface="+mn-ea"/>
              </a:rPr>
              <a:t>分析の実施手順をご説明します。</a:t>
            </a:r>
          </a:p>
          <a:p>
            <a:r>
              <a:rPr lang="ja-JP" altLang="ja-JP" dirty="0">
                <a:latin typeface="+mn-lt"/>
                <a:ea typeface="+mn-ea"/>
              </a:rPr>
              <a:t>　</a:t>
            </a:r>
            <a:r>
              <a:rPr lang="en-US" altLang="ja-JP" dirty="0">
                <a:latin typeface="+mn-lt"/>
                <a:ea typeface="+mn-ea"/>
              </a:rPr>
              <a:t> </a:t>
            </a:r>
            <a:endParaRPr lang="ja-JP" altLang="ja-JP" dirty="0">
              <a:latin typeface="+mn-lt"/>
              <a:ea typeface="+mn-ea"/>
            </a:endParaRPr>
          </a:p>
          <a:p>
            <a:r>
              <a:rPr lang="ja-JP" altLang="ja-JP" dirty="0">
                <a:latin typeface="+mn-lt"/>
                <a:ea typeface="+mn-ea"/>
              </a:rPr>
              <a:t>　「整理」の段階でご紹介した「地域活性化に向けたステップ図」等を踏まえて、分析の枠組みを整理しました。</a:t>
            </a:r>
            <a:endParaRPr lang="en-US" altLang="ja-JP" dirty="0">
              <a:latin typeface="+mn-lt"/>
              <a:ea typeface="+mn-ea"/>
            </a:endParaRPr>
          </a:p>
          <a:p>
            <a:r>
              <a:rPr lang="ja-JP" altLang="ja-JP" dirty="0">
                <a:latin typeface="+mn-lt"/>
                <a:ea typeface="+mn-ea"/>
              </a:rPr>
              <a:t>例えば、「取組により農業集落において農林業経営体数の減少速度の低下・増加が生じていることを確認する」こと</a:t>
            </a:r>
            <a:endParaRPr lang="en-US" altLang="ja-JP" dirty="0">
              <a:latin typeface="+mn-lt"/>
              <a:ea typeface="+mn-ea"/>
            </a:endParaRPr>
          </a:p>
          <a:p>
            <a:r>
              <a:rPr lang="ja-JP" altLang="ja-JP" dirty="0">
                <a:latin typeface="+mn-lt"/>
                <a:ea typeface="+mn-ea"/>
              </a:rPr>
              <a:t>を交付金による成果として位置づけました。</a:t>
            </a:r>
            <a:endParaRPr lang="en-US" altLang="ja-JP" dirty="0">
              <a:latin typeface="+mn-lt"/>
              <a:ea typeface="+mn-ea"/>
            </a:endParaRPr>
          </a:p>
          <a:p>
            <a:r>
              <a:rPr lang="ja-JP" altLang="ja-JP" dirty="0">
                <a:latin typeface="+mn-lt"/>
                <a:ea typeface="+mn-ea"/>
              </a:rPr>
              <a:t>これは、ステップ図で言うと、一番上の段の「農業生産活動の維持・拡大」に該当します。</a:t>
            </a:r>
            <a:endParaRPr lang="en-US" altLang="ja-JP" dirty="0">
              <a:latin typeface="+mn-lt"/>
              <a:ea typeface="+mn-ea"/>
            </a:endParaRPr>
          </a:p>
          <a:p>
            <a:r>
              <a:rPr lang="ja-JP" altLang="ja-JP" dirty="0">
                <a:latin typeface="+mn-lt"/>
                <a:ea typeface="+mn-ea"/>
              </a:rPr>
              <a:t>他にも「雇用のある農業経営体数の変化」、「寄合の開催回数の変化」などを交付金による成果と捉えて分析を実施することとしました。</a:t>
            </a:r>
          </a:p>
          <a:p>
            <a:endParaRPr lang="en-US" altLang="ja-JP" dirty="0">
              <a:latin typeface="+mn-lt"/>
              <a:ea typeface="+mn-ea"/>
            </a:endParaRPr>
          </a:p>
          <a:p>
            <a:r>
              <a:rPr lang="ja-JP" altLang="ja-JP" dirty="0">
                <a:latin typeface="+mn-lt"/>
                <a:ea typeface="+mn-ea"/>
              </a:rPr>
              <a:t>　このように分析の枠組みを整理した上で、データの整理・加工を行い、傾向スコアマッチングなどの分析を実施しました。</a:t>
            </a:r>
            <a:endParaRPr lang="en-US" altLang="ja-JP" dirty="0">
              <a:latin typeface="+mn-lt"/>
              <a:ea typeface="+mn-ea"/>
            </a:endParaRPr>
          </a:p>
          <a:p>
            <a:r>
              <a:rPr lang="ja-JP" altLang="ja-JP" dirty="0">
                <a:latin typeface="+mn-lt"/>
                <a:ea typeface="+mn-ea"/>
              </a:rPr>
              <a:t>傾向スコアマッチングとは、政策対象者と非対象者の中から、特性の似通った者をマッチングして、効果を測定する方法です。</a:t>
            </a:r>
            <a:endParaRPr lang="en-US" altLang="ja-JP" dirty="0">
              <a:latin typeface="+mn-lt"/>
              <a:ea typeface="+mn-ea"/>
            </a:endParaRPr>
          </a:p>
          <a:p>
            <a:r>
              <a:rPr lang="ja-JP" altLang="ja-JP" dirty="0">
                <a:latin typeface="+mn-lt"/>
                <a:ea typeface="+mn-ea"/>
              </a:rPr>
              <a:t>左下の図表「マッチングのイメージ」をご覧ください。本調査研究では、</a:t>
            </a:r>
            <a:endParaRPr lang="en-US" altLang="ja-JP" dirty="0">
              <a:latin typeface="+mn-lt"/>
              <a:ea typeface="+mn-ea"/>
            </a:endParaRPr>
          </a:p>
          <a:p>
            <a:r>
              <a:rPr lang="ja-JP" altLang="ja-JP" dirty="0">
                <a:latin typeface="+mn-lt"/>
                <a:ea typeface="+mn-ea"/>
              </a:rPr>
              <a:t>各集落が農山漁村振興交付金を受け取る確率（＝傾向スコア）を算出し、その確率が近い集落同士をマッチングさせることで、</a:t>
            </a:r>
            <a:endParaRPr lang="en-US" altLang="ja-JP" dirty="0">
              <a:latin typeface="+mn-lt"/>
              <a:ea typeface="+mn-ea"/>
            </a:endParaRPr>
          </a:p>
          <a:p>
            <a:r>
              <a:rPr lang="ja-JP" altLang="ja-JP" dirty="0">
                <a:latin typeface="+mn-lt"/>
                <a:ea typeface="+mn-ea"/>
              </a:rPr>
              <a:t>介入効果の分析を行いました。</a:t>
            </a:r>
            <a:endParaRPr lang="en-US" altLang="ja-JP" dirty="0">
              <a:latin typeface="+mn-lt"/>
              <a:ea typeface="+mn-ea"/>
            </a:endParaRPr>
          </a:p>
          <a:p>
            <a:endParaRPr lang="ja-JP" altLang="ja-JP" dirty="0">
              <a:latin typeface="+mn-lt"/>
              <a:ea typeface="+mn-ea"/>
            </a:endParaRPr>
          </a:p>
          <a:p>
            <a:r>
              <a:rPr lang="ja-JP" altLang="ja-JP" dirty="0">
                <a:latin typeface="+mn-lt"/>
                <a:ea typeface="+mn-ea"/>
              </a:rPr>
              <a:t>　なお、今回の傾向スコアでは、交付金をもらうか否かに影響する可能性のある因子として、</a:t>
            </a:r>
            <a:endParaRPr lang="en-US" altLang="ja-JP" dirty="0">
              <a:latin typeface="+mn-lt"/>
              <a:ea typeface="+mn-ea"/>
            </a:endParaRPr>
          </a:p>
          <a:p>
            <a:r>
              <a:rPr lang="ja-JP" altLang="ja-JP" dirty="0">
                <a:latin typeface="+mn-lt"/>
                <a:ea typeface="+mn-ea"/>
              </a:rPr>
              <a:t>農林業経営体数や、経営耕地面積、最寄りの人口集中地区までの所要時間等を用いています。</a:t>
            </a:r>
          </a:p>
          <a:p>
            <a:r>
              <a:rPr lang="en-US" altLang="ja-JP" dirty="0">
                <a:latin typeface="+mn-lt"/>
                <a:ea typeface="+mn-ea"/>
              </a:rPr>
              <a:t> </a:t>
            </a:r>
            <a:endParaRPr lang="ja-JP" altLang="ja-JP" dirty="0">
              <a:latin typeface="+mn-lt"/>
              <a:ea typeface="+mn-ea"/>
            </a:endParaRPr>
          </a:p>
          <a:p>
            <a:r>
              <a:rPr lang="ja-JP" altLang="ja-JP" dirty="0">
                <a:latin typeface="+mn-lt"/>
                <a:ea typeface="+mn-ea"/>
              </a:rPr>
              <a:t>　分析結果の一例として、「雇用のある農業経営体数の変化」についてご紹介します。</a:t>
            </a:r>
            <a:endParaRPr lang="en-US" altLang="ja-JP" dirty="0">
              <a:latin typeface="+mn-lt"/>
              <a:ea typeface="+mn-ea"/>
            </a:endParaRPr>
          </a:p>
          <a:p>
            <a:r>
              <a:rPr lang="ja-JP" altLang="ja-JP" dirty="0">
                <a:latin typeface="+mn-lt"/>
                <a:ea typeface="+mn-ea"/>
              </a:rPr>
              <a:t>右下の図表「分析例：平均的な介入効果」をご覧ください。</a:t>
            </a:r>
            <a:endParaRPr lang="en-US" altLang="ja-JP" dirty="0">
              <a:latin typeface="+mn-lt"/>
              <a:ea typeface="+mn-ea"/>
            </a:endParaRPr>
          </a:p>
          <a:p>
            <a:endParaRPr lang="ja-JP" altLang="ja-JP" dirty="0">
              <a:latin typeface="+mn-lt"/>
              <a:ea typeface="+mn-ea"/>
            </a:endParaRPr>
          </a:p>
          <a:p>
            <a:r>
              <a:rPr lang="ja-JP" altLang="ja-JP" dirty="0">
                <a:latin typeface="+mn-lt"/>
                <a:ea typeface="+mn-ea"/>
              </a:rPr>
              <a:t>　雇用のある農業経営体数の</a:t>
            </a:r>
            <a:r>
              <a:rPr lang="en-US" altLang="ja-JP" dirty="0">
                <a:latin typeface="+mn-lt"/>
                <a:ea typeface="+mn-ea"/>
              </a:rPr>
              <a:t>2015</a:t>
            </a:r>
            <a:r>
              <a:rPr lang="ja-JP" altLang="ja-JP" dirty="0">
                <a:latin typeface="+mn-lt"/>
                <a:ea typeface="+mn-ea"/>
              </a:rPr>
              <a:t>年から</a:t>
            </a:r>
            <a:r>
              <a:rPr lang="en-US" altLang="ja-JP" dirty="0">
                <a:latin typeface="+mn-lt"/>
                <a:ea typeface="+mn-ea"/>
              </a:rPr>
              <a:t>2020</a:t>
            </a:r>
            <a:r>
              <a:rPr lang="ja-JP" altLang="ja-JP" dirty="0">
                <a:latin typeface="+mn-lt"/>
                <a:ea typeface="+mn-ea"/>
              </a:rPr>
              <a:t>年の変化率を成果指標とした場合、</a:t>
            </a:r>
            <a:endParaRPr lang="en-US" altLang="ja-JP" dirty="0">
              <a:latin typeface="+mn-lt"/>
              <a:ea typeface="+mn-ea"/>
            </a:endParaRPr>
          </a:p>
          <a:p>
            <a:r>
              <a:rPr lang="ja-JP" altLang="ja-JP" dirty="0">
                <a:latin typeface="+mn-lt"/>
                <a:ea typeface="+mn-ea"/>
              </a:rPr>
              <a:t>介入対象は</a:t>
            </a:r>
            <a:r>
              <a:rPr lang="en-US" altLang="ja-JP" dirty="0">
                <a:latin typeface="+mn-lt"/>
                <a:ea typeface="+mn-ea"/>
              </a:rPr>
              <a:t>-28.9%</a:t>
            </a:r>
            <a:r>
              <a:rPr lang="ja-JP" altLang="ja-JP" dirty="0" err="1">
                <a:latin typeface="+mn-lt"/>
                <a:ea typeface="+mn-ea"/>
              </a:rPr>
              <a:t>、</a:t>
            </a:r>
            <a:r>
              <a:rPr lang="ja-JP" altLang="ja-JP" dirty="0">
                <a:latin typeface="+mn-lt"/>
                <a:ea typeface="+mn-ea"/>
              </a:rPr>
              <a:t>非介入対象は</a:t>
            </a:r>
            <a:r>
              <a:rPr lang="en-US" altLang="ja-JP" dirty="0">
                <a:latin typeface="+mn-lt"/>
                <a:ea typeface="+mn-ea"/>
              </a:rPr>
              <a:t>-36.7%</a:t>
            </a:r>
            <a:r>
              <a:rPr lang="ja-JP" altLang="ja-JP" dirty="0">
                <a:latin typeface="+mn-lt"/>
                <a:ea typeface="+mn-ea"/>
              </a:rPr>
              <a:t>という分析結果が得られました。</a:t>
            </a:r>
            <a:endParaRPr lang="en-US" altLang="ja-JP" dirty="0">
              <a:latin typeface="+mn-lt"/>
              <a:ea typeface="+mn-ea"/>
            </a:endParaRPr>
          </a:p>
          <a:p>
            <a:r>
              <a:rPr lang="ja-JP" altLang="ja-JP" dirty="0">
                <a:latin typeface="+mn-lt"/>
                <a:ea typeface="+mn-ea"/>
              </a:rPr>
              <a:t>この差分は</a:t>
            </a:r>
            <a:r>
              <a:rPr lang="en-US" altLang="ja-JP" dirty="0">
                <a:latin typeface="+mn-lt"/>
                <a:ea typeface="+mn-ea"/>
              </a:rPr>
              <a:t>7.8</a:t>
            </a:r>
            <a:r>
              <a:rPr lang="ja-JP" altLang="ja-JP" dirty="0">
                <a:latin typeface="+mn-lt"/>
                <a:ea typeface="+mn-ea"/>
              </a:rPr>
              <a:t>であり、介入対象における「雇用のある農業経営体数の変化率」は非介入対象と比較して統計的に有意な差異、</a:t>
            </a:r>
            <a:endParaRPr lang="en-US" altLang="ja-JP" dirty="0">
              <a:latin typeface="+mn-lt"/>
              <a:ea typeface="+mn-ea"/>
            </a:endParaRPr>
          </a:p>
          <a:p>
            <a:r>
              <a:rPr lang="ja-JP" altLang="ja-JP" dirty="0">
                <a:latin typeface="+mn-lt"/>
                <a:ea typeface="+mn-ea"/>
              </a:rPr>
              <a:t>すなわち誤差ではなく意味のある差であることが確認されました。</a:t>
            </a:r>
            <a:r>
              <a:rPr lang="en-US" altLang="ja-JP" dirty="0">
                <a:latin typeface="+mn-lt"/>
                <a:ea typeface="+mn-ea"/>
              </a:rPr>
              <a:t> </a:t>
            </a:r>
            <a:endParaRPr lang="ja-JP" altLang="ja-JP" dirty="0">
              <a:latin typeface="+mn-lt"/>
              <a:ea typeface="+mn-ea"/>
            </a:endParaRPr>
          </a:p>
          <a:p>
            <a:r>
              <a:rPr lang="en-US" altLang="ja-JP" dirty="0">
                <a:latin typeface="+mn-lt"/>
                <a:ea typeface="+mn-ea"/>
              </a:rPr>
              <a:t> </a:t>
            </a:r>
          </a:p>
          <a:p>
            <a:endParaRPr lang="en-US" altLang="ja-JP" sz="1000" dirty="0">
              <a:ea typeface="游ゴシック"/>
            </a:endParaRPr>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40</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46287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36675" y="77788"/>
            <a:ext cx="4237038" cy="3178175"/>
          </a:xfrm>
        </p:spPr>
      </p:sp>
      <p:sp>
        <p:nvSpPr>
          <p:cNvPr id="3" name="ノート プレースホルダー 2"/>
          <p:cNvSpPr>
            <a:spLocks noGrp="1"/>
          </p:cNvSpPr>
          <p:nvPr>
            <p:ph type="body" idx="1"/>
          </p:nvPr>
        </p:nvSpPr>
        <p:spPr>
          <a:xfrm>
            <a:off x="164182" y="3328170"/>
            <a:ext cx="6823915" cy="3707411"/>
          </a:xfrm>
        </p:spPr>
        <p:txBody>
          <a:bodyPr/>
          <a:lstStyle/>
          <a:p>
            <a:r>
              <a:rPr lang="ja-JP" altLang="en-US" sz="1000" dirty="0"/>
              <a:t>　最後に、分析の結果をご紹介します。</a:t>
            </a:r>
            <a:endParaRPr lang="en-US" altLang="ja-JP" sz="1000" dirty="0"/>
          </a:p>
          <a:p>
            <a:endParaRPr lang="en-US" altLang="ja-JP" sz="1000" dirty="0"/>
          </a:p>
          <a:p>
            <a:r>
              <a:rPr lang="ja-JP" altLang="en-US" sz="1000" dirty="0">
                <a:solidFill>
                  <a:srgbClr val="FF0000"/>
                </a:solidFill>
              </a:rPr>
              <a:t>　</a:t>
            </a:r>
            <a:r>
              <a:rPr lang="ja-JP" altLang="en-US" sz="1000" dirty="0"/>
              <a:t>農林業センサスを用いた定量的な分析からは、農山漁村振興交付金が、「農業生産関連事業を実施している農業経営体数」、</a:t>
            </a:r>
            <a:endParaRPr lang="en-US" altLang="ja-JP" sz="1000" dirty="0"/>
          </a:p>
          <a:p>
            <a:r>
              <a:rPr lang="ja-JP" altLang="en-US" sz="1000" dirty="0"/>
              <a:t>「雇用のある農業経営体数」、「定住促進活動の実施」に対して効果を有することが確認でき、</a:t>
            </a:r>
            <a:endParaRPr lang="en-US" altLang="ja-JP" sz="1000" dirty="0"/>
          </a:p>
          <a:p>
            <a:r>
              <a:rPr lang="ja-JP" altLang="en-US" sz="1000" dirty="0"/>
              <a:t>農山漁村を取り巻く環境は厳しく全国的に農林業経営体数は減少傾向にあるものの、</a:t>
            </a:r>
            <a:endParaRPr lang="en-US" altLang="ja-JP" sz="1000" dirty="0"/>
          </a:p>
          <a:p>
            <a:r>
              <a:rPr lang="ja-JP" altLang="en-US" sz="1000" dirty="0"/>
              <a:t>交付金はその減少を抑制する効果を有していると考えられるとの結果が得られました。</a:t>
            </a:r>
          </a:p>
          <a:p>
            <a:r>
              <a:rPr lang="ja-JP" altLang="en-US" sz="1000" dirty="0"/>
              <a:t>　　</a:t>
            </a:r>
            <a:endParaRPr lang="en-US" altLang="ja-JP" sz="1000" dirty="0"/>
          </a:p>
          <a:p>
            <a:r>
              <a:rPr lang="ja-JP" altLang="en-US" sz="1000" dirty="0"/>
              <a:t>　</a:t>
            </a:r>
            <a:r>
              <a:rPr lang="ja-JP" altLang="ja-JP" sz="1000" dirty="0"/>
              <a:t>今回説明は省略しましたが、アンケート調査の結果、事業の主な対象となる農林漁業者の多くで「地域内外での交流が活性化し、</a:t>
            </a:r>
            <a:endParaRPr lang="en-US" altLang="ja-JP" sz="1000" dirty="0"/>
          </a:p>
          <a:p>
            <a:r>
              <a:rPr lang="ja-JP" altLang="ja-JP" sz="1000" dirty="0"/>
              <a:t>農業生産活動や地域活性化に対する意欲が向上していること」、農林漁業者のみでなく、</a:t>
            </a:r>
            <a:endParaRPr lang="en-US" altLang="ja-JP" sz="1000" dirty="0"/>
          </a:p>
          <a:p>
            <a:r>
              <a:rPr lang="ja-JP" altLang="ja-JP" sz="1000" dirty="0"/>
              <a:t>多くの交付対象地域で地域の農林漁業者・住民等の意識や行動の変化が生じていることも確認されました。</a:t>
            </a:r>
          </a:p>
          <a:p>
            <a:r>
              <a:rPr lang="ja-JP" altLang="en-US" sz="1000" dirty="0">
                <a:solidFill>
                  <a:srgbClr val="FF0000"/>
                </a:solidFill>
              </a:rPr>
              <a:t>　</a:t>
            </a:r>
            <a:endParaRPr lang="en-US" altLang="ja-JP" sz="1000" dirty="0"/>
          </a:p>
          <a:p>
            <a:r>
              <a:rPr lang="ja-JP" altLang="en-US" sz="1000" dirty="0"/>
              <a:t>　ここで得られた示唆を踏まえ、農林水産省では、交付金の実施要領の改正や、優良事例の発掘・取りまとめなど、</a:t>
            </a:r>
            <a:endParaRPr lang="en-US" altLang="ja-JP" sz="1000" dirty="0"/>
          </a:p>
          <a:p>
            <a:r>
              <a:rPr lang="ja-JP" altLang="en-US" sz="1000" dirty="0"/>
              <a:t>事業の改善に向けて取り組んでいます。</a:t>
            </a:r>
            <a:r>
              <a:rPr lang="en-US" altLang="ja-JP" dirty="0">
                <a:solidFill>
                  <a:srgbClr val="FF0000"/>
                </a:solidFill>
                <a:highlight>
                  <a:srgbClr val="FFFF00"/>
                </a:highlight>
              </a:rPr>
              <a:t> </a:t>
            </a:r>
            <a:endParaRPr lang="ja-JP" altLang="ja-JP" dirty="0">
              <a:solidFill>
                <a:srgbClr val="FF0000"/>
              </a:solidFill>
              <a:highlight>
                <a:srgbClr val="FFFF00"/>
              </a:highlight>
            </a:endParaRPr>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41</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904499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17650" y="123825"/>
            <a:ext cx="4237038" cy="3178175"/>
          </a:xfrm>
        </p:spPr>
      </p:sp>
      <p:sp>
        <p:nvSpPr>
          <p:cNvPr id="3" name="ノート プレースホルダー 2"/>
          <p:cNvSpPr>
            <a:spLocks noGrp="1"/>
          </p:cNvSpPr>
          <p:nvPr>
            <p:ph type="body" idx="1"/>
          </p:nvPr>
        </p:nvSpPr>
        <p:spPr>
          <a:xfrm>
            <a:off x="774830" y="3427557"/>
            <a:ext cx="5721824" cy="3707411"/>
          </a:xfrm>
        </p:spPr>
        <p:txBody>
          <a:bodyPr/>
          <a:lstStyle/>
          <a:p>
            <a:r>
              <a:rPr lang="ja-JP" altLang="en-US" sz="1000" dirty="0">
                <a:solidFill>
                  <a:srgbClr val="FF0000"/>
                </a:solidFill>
              </a:rPr>
              <a:t>　</a:t>
            </a:r>
            <a:r>
              <a:rPr lang="ja-JP" altLang="en-US" sz="1000" dirty="0"/>
              <a:t>例２では、「在外教育施設」への教師の派遣が教師の資質・能力に影響を及ぼすかを分析した調査研究を例に、</a:t>
            </a:r>
            <a:endParaRPr lang="en-US" altLang="ja-JP" sz="1000" dirty="0"/>
          </a:p>
          <a:p>
            <a:r>
              <a:rPr lang="ja-JP" altLang="en-US" sz="1000" dirty="0"/>
              <a:t>「調査設計」、「仮説設定」、「分析手法の検討」、「データ収集」、「効果検証」の５段階に分けて、それぞれの段階で得られたポイントなどをご紹介します。</a:t>
            </a:r>
          </a:p>
          <a:p>
            <a:endParaRPr lang="en-US" altLang="ja-JP" sz="1000" dirty="0"/>
          </a:p>
          <a:p>
            <a:r>
              <a:rPr lang="ja-JP" altLang="en-US" sz="1000" dirty="0"/>
              <a:t>　在外教育施設は、海外に在留する日本人の子供のために、日本国内の学校教育に準じた教育を実施することを主な目的として</a:t>
            </a:r>
            <a:endParaRPr lang="en-US" altLang="ja-JP" sz="1000" dirty="0"/>
          </a:p>
          <a:p>
            <a:r>
              <a:rPr lang="ja-JP" altLang="en-US" sz="1000" dirty="0"/>
              <a:t>海外に設置された施設であり、日本人学校、補習授業校、私立在外教育施設の総称です。</a:t>
            </a:r>
            <a:endParaRPr lang="en-US" altLang="ja-JP" sz="1000" dirty="0"/>
          </a:p>
          <a:p>
            <a:endParaRPr lang="en-US" altLang="ja-JP" sz="1000" dirty="0"/>
          </a:p>
          <a:p>
            <a:r>
              <a:rPr lang="ja-JP" altLang="en-US" sz="1000" dirty="0"/>
              <a:t>　文部科学省は、原則２年を派遣期間として、年間数百人の教師を在外教育施設へ派遣しています。</a:t>
            </a:r>
            <a:endParaRPr lang="en-US" altLang="ja-JP" sz="1000" dirty="0"/>
          </a:p>
          <a:p>
            <a:r>
              <a:rPr lang="ja-JP" altLang="en-US" sz="1000" dirty="0"/>
              <a:t>派遣された教師は、現地の事情に合わせて授業を調整する必要があり、</a:t>
            </a:r>
            <a:endParaRPr lang="en-US" altLang="ja-JP" sz="1000" dirty="0"/>
          </a:p>
          <a:p>
            <a:r>
              <a:rPr lang="ja-JP" altLang="en-US" sz="1000" dirty="0"/>
              <a:t>異なるバックグラウンドを持つ教師との交流、より直接的な学校運営への関与、マイノリティとしての海外生活などを経験します。</a:t>
            </a:r>
            <a:endParaRPr lang="en-US" altLang="ja-JP" sz="1000" dirty="0"/>
          </a:p>
          <a:p>
            <a:r>
              <a:rPr lang="ja-JP" altLang="en-US" sz="1000" dirty="0"/>
              <a:t>これらの経験により、カリキュラムマネジメント、学校運営、異文化理解などに関する教師の資質・能力の向上が期待されます。</a:t>
            </a:r>
            <a:endParaRPr lang="en-US" altLang="ja-JP" sz="1000" dirty="0"/>
          </a:p>
          <a:p>
            <a:endParaRPr lang="en-US" altLang="ja-JP" sz="1000" dirty="0"/>
          </a:p>
          <a:p>
            <a:r>
              <a:rPr lang="ja-JP" altLang="en-US" sz="1000" dirty="0"/>
              <a:t>　本調査研究では、「ロジックモデルを基にした調査設計」、「分析手法の検討」、 「調査仮説の設定」、「データ収集方法の整理」、「効果検証」の</a:t>
            </a:r>
            <a:endParaRPr lang="en-US" altLang="ja-JP" sz="1000" dirty="0"/>
          </a:p>
          <a:p>
            <a:r>
              <a:rPr lang="ja-JP" altLang="en-US" sz="1000" dirty="0"/>
              <a:t>５つのステップを踏むことで、在外教育施設への派遣によって、カリキュラム・マネジメント能力や学校の管理・運営能力、多文化・多言語環境における指導能力といった教師の資質・能力が向上しているか、効果検証しました。</a:t>
            </a:r>
            <a:endParaRPr lang="en-US" altLang="ja-JP" sz="1000" dirty="0"/>
          </a:p>
          <a:p>
            <a:r>
              <a:rPr lang="ja-JP" altLang="en-US" sz="1000" dirty="0"/>
              <a:t> 　</a:t>
            </a:r>
            <a:endParaRPr lang="en-US" altLang="ja-JP" sz="1000" dirty="0"/>
          </a:p>
          <a:p>
            <a:endParaRPr lang="ja-JP" altLang="en-US" sz="11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52111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まず、一つ目の「調査設計」の段階について、ご説明します。</a:t>
            </a:r>
            <a:endParaRPr lang="en-US" altLang="ja-JP" sz="1000" dirty="0"/>
          </a:p>
          <a:p>
            <a:endParaRPr lang="en-US" altLang="ja-JP" sz="1000" dirty="0"/>
          </a:p>
          <a:p>
            <a:r>
              <a:rPr lang="ja-JP" altLang="en-US" sz="1000" dirty="0"/>
              <a:t>　本調査研究では、ロジックモデルにより分析対象範囲やアプローチを整理することから始めました。</a:t>
            </a:r>
            <a:endParaRPr lang="en-US" altLang="ja-JP" sz="1000" dirty="0"/>
          </a:p>
          <a:p>
            <a:r>
              <a:rPr lang="ja-JP" altLang="en-US" sz="1000" dirty="0"/>
              <a:t>ロジックモデルは、プログラムによって効果が発現するメカニズムについて、「もし～ならば」という形で、</a:t>
            </a:r>
            <a:endParaRPr lang="en-US" altLang="ja-JP" sz="1000" dirty="0"/>
          </a:p>
          <a:p>
            <a:r>
              <a:rPr lang="ja-JP" altLang="en-US" sz="1000" dirty="0"/>
              <a:t>インプット、アクティビティ・アウトプット、アウトカムといった各要素の因果関係を想定・整理し、体系的に可視化するものです。</a:t>
            </a:r>
            <a:endParaRPr lang="en-US" altLang="ja-JP" sz="1000" dirty="0"/>
          </a:p>
          <a:p>
            <a:endParaRPr lang="en-US" altLang="ja-JP" sz="1000" dirty="0"/>
          </a:p>
          <a:p>
            <a:r>
              <a:rPr lang="ja-JP" altLang="en-US" sz="1000" dirty="0"/>
              <a:t>　在外教育施設への教師派遣のロジックモデルを描いたものが資料下図になります。</a:t>
            </a:r>
            <a:endParaRPr lang="en-US" altLang="ja-JP" sz="1000" dirty="0"/>
          </a:p>
          <a:p>
            <a:r>
              <a:rPr lang="ja-JP" altLang="en-US" sz="1000" dirty="0"/>
              <a:t>最終アウトカムは、多様な文化的・言語的背景を含め、児童生徒の個性や特性を尊重する学校づくりや</a:t>
            </a:r>
            <a:endParaRPr lang="en-US" altLang="ja-JP" sz="1000" dirty="0"/>
          </a:p>
          <a:p>
            <a:r>
              <a:rPr lang="ja-JP" altLang="en-US" sz="1000" dirty="0"/>
              <a:t>地域づくりをけん引できる高い資質・能力等を有する教師の増加です。</a:t>
            </a:r>
            <a:endParaRPr lang="en-US" altLang="ja-JP" sz="1000" dirty="0"/>
          </a:p>
          <a:p>
            <a:r>
              <a:rPr lang="ja-JP" altLang="en-US" sz="1000" dirty="0"/>
              <a:t>それを達成するための中間アウトカムとして、カリキュラム・マネジメント能力の向上や、学校の管理・運営能力の向上、</a:t>
            </a:r>
            <a:endParaRPr lang="en-US" altLang="ja-JP" sz="1000" dirty="0"/>
          </a:p>
          <a:p>
            <a:r>
              <a:rPr lang="ja-JP" altLang="en-US" sz="1000" dirty="0"/>
              <a:t>多文化・多言語環境における指導能力の向上があります。</a:t>
            </a:r>
            <a:endParaRPr lang="en-US" altLang="ja-JP" sz="1000" dirty="0"/>
          </a:p>
          <a:p>
            <a:endParaRPr lang="en-US" altLang="ja-JP" sz="1000" dirty="0"/>
          </a:p>
          <a:p>
            <a:r>
              <a:rPr lang="ja-JP" altLang="en-US" sz="1000" dirty="0"/>
              <a:t>　今回、データの利用可能性や分析期間の制約も考慮し、</a:t>
            </a:r>
            <a:endParaRPr lang="en-US" altLang="ja-JP" sz="1000" dirty="0"/>
          </a:p>
          <a:p>
            <a:r>
              <a:rPr lang="ja-JP" altLang="en-US" sz="1000" dirty="0"/>
              <a:t>在外教育施設への派遣経験のある教師と派遣経験のない教師を比較することで、</a:t>
            </a:r>
            <a:endParaRPr lang="en-US" altLang="ja-JP" sz="1000" dirty="0"/>
          </a:p>
          <a:p>
            <a:r>
              <a:rPr lang="ja-JP" altLang="en-US" sz="1000" dirty="0"/>
              <a:t>在外派遣の中間アウトカムに対する影響を分析することとしました。</a:t>
            </a:r>
            <a:endParaRPr lang="en-US" altLang="ja-JP" sz="1000" dirty="0"/>
          </a:p>
          <a:p>
            <a:r>
              <a:rPr lang="ja-JP" altLang="en-US" sz="1000" dirty="0"/>
              <a:t>調査のアプローチとしては、教師向けアンケート調査、管理職向けアンケート調査、派遣教師及び派遣元教育委員会へのヒアリング調査の</a:t>
            </a:r>
            <a:endParaRPr lang="en-US" altLang="ja-JP" sz="1000" dirty="0"/>
          </a:p>
          <a:p>
            <a:r>
              <a:rPr lang="ja-JP" altLang="en-US" sz="1000" dirty="0"/>
              <a:t>３つの調査によって多面的に検証することとしました。</a:t>
            </a:r>
            <a:endParaRPr lang="en-US" altLang="ja-JP" sz="1000" dirty="0"/>
          </a:p>
          <a:p>
            <a:endParaRPr lang="en-US" altLang="ja-JP" sz="1000" dirty="0"/>
          </a:p>
          <a:p>
            <a:r>
              <a:rPr lang="ja-JP" altLang="en-US" sz="1000" dirty="0"/>
              <a:t>　本調査研究では、この調査設計の段階で、</a:t>
            </a:r>
            <a:r>
              <a:rPr lang="en-US" altLang="ja-JP" sz="1000" dirty="0"/>
              <a:t>EBPM</a:t>
            </a:r>
            <a:r>
              <a:rPr lang="ja-JP" altLang="en-US" sz="1000" dirty="0"/>
              <a:t>やデータ分析等の専門家から、さまざまな知見を得ました。</a:t>
            </a:r>
            <a:endParaRPr lang="en-US" altLang="ja-JP" sz="1000" dirty="0"/>
          </a:p>
          <a:p>
            <a:r>
              <a:rPr lang="ja-JP" altLang="en-US" sz="1000" dirty="0"/>
              <a:t>特に、データ分析の質は取得するデータの質に大きく依存するため、調査設計の段階から積極的に専門家の知見を活用していくことが、適切なエビデンスを得るためには極めて重要です。　</a:t>
            </a:r>
            <a:endParaRPr kumimoji="1" lang="ja-JP" altLang="en-US"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43</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298010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dirty="0"/>
              <a:t>　次に、「仮説設定」の段階についてご説明します。</a:t>
            </a:r>
          </a:p>
          <a:p>
            <a:endParaRPr lang="ja-JP" altLang="en-US" dirty="0"/>
          </a:p>
          <a:p>
            <a:r>
              <a:rPr lang="ja-JP" altLang="en-US" dirty="0"/>
              <a:t>　先ほども触れましたが、本調査研究ではロジックモデルに沿って、教師のカリキュラム・マネジメント能力や学校の管理・運営能力、</a:t>
            </a:r>
            <a:endParaRPr lang="en-US" altLang="ja-JP" dirty="0"/>
          </a:p>
          <a:p>
            <a:r>
              <a:rPr lang="ja-JP" altLang="en-US" dirty="0"/>
              <a:t>多文化・多言語環境における指導能力が高まるかを、アンケート調査とヒアリング調査により検証することとしました。</a:t>
            </a:r>
            <a:endParaRPr lang="en-US" altLang="ja-JP" dirty="0"/>
          </a:p>
          <a:p>
            <a:r>
              <a:rPr lang="ja-JP" altLang="en-US" dirty="0"/>
              <a:t>このため、アンケート調査とヒアリング調査それぞれについて分析仮説と主な分析内容を整理しました。</a:t>
            </a:r>
          </a:p>
          <a:p>
            <a:endParaRPr lang="ja-JP" altLang="en-US" dirty="0"/>
          </a:p>
          <a:p>
            <a:r>
              <a:rPr lang="ja-JP" altLang="en-US" dirty="0"/>
              <a:t>　メインの仮説は「在外教育施設への派遣経験は、教師の資質・能力を向上させるか」というものになります。</a:t>
            </a:r>
          </a:p>
          <a:p>
            <a:r>
              <a:rPr lang="ja-JP" altLang="en-US" dirty="0"/>
              <a:t>また、効果の有無だけでなく、今後の事業改善やメカニズムについての示唆を得るため、派遣先の環境によって派遣効果に違いがあるか、</a:t>
            </a:r>
            <a:endParaRPr lang="en-US" altLang="ja-JP" dirty="0"/>
          </a:p>
          <a:p>
            <a:r>
              <a:rPr lang="ja-JP" altLang="en-US" dirty="0"/>
              <a:t>派遣中の教育委員会とのコミュニケーションの有無によって派遣効果に違いがあるかについても検証することにしました。</a:t>
            </a:r>
          </a:p>
          <a:p>
            <a:endParaRPr lang="en-US" altLang="ja-JP" sz="1000" dirty="0"/>
          </a:p>
          <a:p>
            <a:endParaRPr lang="en-US" altLang="ja-JP"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72890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次に、「分析手法の検討」の段階についてご説明します。</a:t>
            </a:r>
          </a:p>
          <a:p>
            <a:endParaRPr lang="en-US" altLang="ja-JP" sz="1000" dirty="0"/>
          </a:p>
          <a:p>
            <a:r>
              <a:rPr lang="ja-JP" altLang="en-US" sz="1000" dirty="0"/>
              <a:t>　教師向けアンケート調査を用いて在外教育施設への派遣の因果効果を分析するためには、分析方法を適切に選択する必要があります。</a:t>
            </a:r>
          </a:p>
          <a:p>
            <a:r>
              <a:rPr lang="ja-JP" altLang="en-US" sz="1000" dirty="0"/>
              <a:t>このため、表のとおり、代表的な効果分析の方法と本調査研究における適用可能性を検討した上で決定しました。</a:t>
            </a:r>
          </a:p>
          <a:p>
            <a:endParaRPr lang="ja-JP" altLang="en-US" sz="1000" dirty="0"/>
          </a:p>
          <a:p>
            <a:r>
              <a:rPr lang="ja-JP" altLang="en-US" sz="1000" dirty="0"/>
              <a:t>　「ランダム化比較試験」と「回帰不連続デザイン」は、派遣する教師がランダムに選定されていない、</a:t>
            </a:r>
            <a:endParaRPr lang="en-US" altLang="ja-JP" sz="1000" dirty="0"/>
          </a:p>
          <a:p>
            <a:r>
              <a:rPr lang="ja-JP" altLang="en-US" sz="1000" dirty="0"/>
              <a:t>単一の基準で選定されていないとの理由から除外しました。</a:t>
            </a:r>
            <a:endParaRPr lang="en-US" altLang="ja-JP" sz="1000" dirty="0"/>
          </a:p>
          <a:p>
            <a:endParaRPr lang="ja-JP" altLang="en-US" sz="1000" dirty="0"/>
          </a:p>
          <a:p>
            <a:r>
              <a:rPr lang="ja-JP" altLang="en-US" sz="1000" dirty="0"/>
              <a:t>　今回は、残る分析手法の中から、政策の対象者と非対象者それぞれの政策前後のデータを用いることで</a:t>
            </a:r>
            <a:endParaRPr lang="en-US" altLang="ja-JP" sz="1000" dirty="0"/>
          </a:p>
          <a:p>
            <a:r>
              <a:rPr lang="ja-JP" altLang="en-US" sz="1000" dirty="0"/>
              <a:t>トレンド要因を取り除いた上で効果を測定でき、派遣教師と非派遣教師それぞれについて</a:t>
            </a:r>
            <a:endParaRPr lang="en-US" altLang="ja-JP" sz="1000" dirty="0"/>
          </a:p>
          <a:p>
            <a:r>
              <a:rPr lang="ja-JP" altLang="en-US" sz="1000" dirty="0"/>
              <a:t>２時点のアウトカムをアンケート調査で取得することで適用が可能な「差の差分析」を採用することとしました。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45</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935667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次に、「データ収集」の段階についてご説明します。</a:t>
            </a:r>
            <a:endParaRPr lang="en-US" altLang="ja-JP" sz="1000" dirty="0"/>
          </a:p>
          <a:p>
            <a:endParaRPr lang="en-US" altLang="ja-JP" sz="1000" dirty="0">
              <a:highlight>
                <a:srgbClr val="FFFF00"/>
              </a:highlight>
            </a:endParaRPr>
          </a:p>
          <a:p>
            <a:r>
              <a:rPr lang="ja-JP" altLang="en-US" sz="1000" dirty="0"/>
              <a:t>　本調査研究では、教師向けアンケート調査及び管理職向けアンケート調査によりデータを収集しました。</a:t>
            </a:r>
            <a:endParaRPr lang="en-US" altLang="ja-JP" sz="1000" dirty="0"/>
          </a:p>
          <a:p>
            <a:endParaRPr lang="en-US" altLang="ja-JP" sz="1000" dirty="0"/>
          </a:p>
          <a:p>
            <a:r>
              <a:rPr lang="ja-JP" altLang="en-US" sz="1000" dirty="0"/>
              <a:t>　教師向けアンケート調査は、</a:t>
            </a:r>
            <a:r>
              <a:rPr lang="ja-JP" altLang="ja-JP" sz="1000" dirty="0"/>
              <a:t>全国の小学校、中学校、義務教育学校及び中等教育学校前期課程に所属する</a:t>
            </a:r>
            <a:endParaRPr lang="en-US" altLang="ja-JP" sz="1000" dirty="0"/>
          </a:p>
          <a:p>
            <a:r>
              <a:rPr lang="ja-JP" altLang="ja-JP" sz="1000" dirty="0"/>
              <a:t>勤務経験</a:t>
            </a:r>
            <a:r>
              <a:rPr lang="en-US" altLang="ja-JP" sz="1000" dirty="0"/>
              <a:t>10</a:t>
            </a:r>
            <a:r>
              <a:rPr lang="ja-JP" altLang="ja-JP" sz="1000" dirty="0"/>
              <a:t>年以上の教師を対象に</a:t>
            </a:r>
            <a:r>
              <a:rPr lang="en-US" altLang="ja-JP" sz="1000" dirty="0"/>
              <a:t>web</a:t>
            </a:r>
            <a:r>
              <a:rPr lang="ja-JP" altLang="en-US" sz="1000" dirty="0"/>
              <a:t>で</a:t>
            </a:r>
            <a:r>
              <a:rPr lang="ja-JP" altLang="ja-JP" sz="1000" dirty="0"/>
              <a:t>実施し</a:t>
            </a:r>
            <a:r>
              <a:rPr lang="ja-JP" altLang="en-US" sz="1000" dirty="0"/>
              <a:t>まし</a:t>
            </a:r>
            <a:r>
              <a:rPr lang="ja-JP" altLang="ja-JP" sz="1000" dirty="0"/>
              <a:t>た。</a:t>
            </a:r>
            <a:endParaRPr lang="en-US" altLang="ja-JP" sz="1000" dirty="0"/>
          </a:p>
          <a:p>
            <a:r>
              <a:rPr lang="ja-JP" altLang="ja-JP" sz="1000" dirty="0"/>
              <a:t>勤務経験</a:t>
            </a:r>
            <a:r>
              <a:rPr lang="en-US" altLang="ja-JP" sz="1000" dirty="0"/>
              <a:t>10</a:t>
            </a:r>
            <a:r>
              <a:rPr lang="ja-JP" altLang="ja-JP" sz="1000" dirty="0"/>
              <a:t>年以上の教師を対象とし</a:t>
            </a:r>
            <a:r>
              <a:rPr lang="ja-JP" altLang="en-US" sz="1000" dirty="0"/>
              <a:t>たのは、</a:t>
            </a:r>
            <a:r>
              <a:rPr lang="en-US" altLang="ja-JP" sz="1000" dirty="0"/>
              <a:t>10</a:t>
            </a:r>
            <a:r>
              <a:rPr lang="ja-JP" altLang="ja-JP" sz="1000" dirty="0"/>
              <a:t>年前と現在それぞれの指導状況等について質問するため</a:t>
            </a:r>
            <a:r>
              <a:rPr lang="ja-JP" altLang="en-US" sz="1000" dirty="0"/>
              <a:t>です</a:t>
            </a:r>
            <a:r>
              <a:rPr lang="ja-JP" altLang="ja-JP" sz="1000" dirty="0"/>
              <a:t>。</a:t>
            </a:r>
            <a:endParaRPr lang="en-US" altLang="ja-JP" sz="1000" dirty="0"/>
          </a:p>
          <a:p>
            <a:r>
              <a:rPr lang="ja-JP" altLang="en-US" sz="1000" dirty="0"/>
              <a:t>派遣の効果がいつ発現するのかについては、派遣直後か、あるいは数年経過してからか、人によって異なると考えられたため、</a:t>
            </a:r>
            <a:endParaRPr lang="en-US" altLang="ja-JP" sz="1000" dirty="0"/>
          </a:p>
          <a:p>
            <a:r>
              <a:rPr lang="ja-JP" altLang="en-US" sz="1000" dirty="0"/>
              <a:t>２時点におけるアウトカムを質問しつつ、派遣から長いスパンで効果が発現する可能性に対応しています。</a:t>
            </a:r>
            <a:endParaRPr lang="en-US" altLang="ja-JP" sz="1000" dirty="0"/>
          </a:p>
          <a:p>
            <a:endParaRPr lang="en-US" altLang="ja-JP" sz="1000" dirty="0"/>
          </a:p>
          <a:p>
            <a:r>
              <a:rPr lang="ja-JP" altLang="en-US" sz="1000" dirty="0"/>
              <a:t>　また、</a:t>
            </a:r>
            <a:r>
              <a:rPr lang="ja-JP" altLang="ja-JP" sz="1000" dirty="0"/>
              <a:t>経年的な変化と派遣の効果を切り分けるため、派遣経験のない教師も調査対象として</a:t>
            </a:r>
            <a:r>
              <a:rPr lang="ja-JP" altLang="en-US" sz="1000" dirty="0"/>
              <a:t>います</a:t>
            </a:r>
            <a:r>
              <a:rPr lang="ja-JP" altLang="ja-JP" sz="1000" dirty="0"/>
              <a:t>が、</a:t>
            </a:r>
            <a:endParaRPr lang="en-US" altLang="ja-JP" sz="1000" dirty="0"/>
          </a:p>
          <a:p>
            <a:r>
              <a:rPr lang="ja-JP" altLang="ja-JP" sz="1000" dirty="0"/>
              <a:t>負担軽減のため、派遣経験のない教師については、都道府県・政令指定都市別に割付を行ったうえで</a:t>
            </a:r>
            <a:endParaRPr lang="en-US" altLang="ja-JP" sz="1000" dirty="0"/>
          </a:p>
          <a:p>
            <a:r>
              <a:rPr lang="ja-JP" altLang="ja-JP" sz="1000" dirty="0"/>
              <a:t>無作為に</a:t>
            </a:r>
            <a:r>
              <a:rPr lang="ja-JP" altLang="en-US" sz="1000" dirty="0"/>
              <a:t>５</a:t>
            </a:r>
            <a:r>
              <a:rPr lang="en-US" altLang="ja-JP" sz="1000" dirty="0"/>
              <a:t>%</a:t>
            </a:r>
            <a:r>
              <a:rPr lang="ja-JP" altLang="ja-JP" sz="1000" dirty="0"/>
              <a:t>抽出された学校の教師のみを対象とし</a:t>
            </a:r>
            <a:r>
              <a:rPr lang="ja-JP" altLang="en-US" sz="1000" dirty="0"/>
              <a:t>まし</a:t>
            </a:r>
            <a:r>
              <a:rPr lang="ja-JP" altLang="ja-JP" sz="1000" dirty="0"/>
              <a:t>た。</a:t>
            </a:r>
            <a:endParaRPr lang="en-US" altLang="ja-JP" sz="1000" dirty="0"/>
          </a:p>
          <a:p>
            <a:endParaRPr lang="en-US" altLang="ja-JP" sz="1000" dirty="0"/>
          </a:p>
          <a:p>
            <a:r>
              <a:rPr lang="ja-JP" altLang="en-US" sz="1000" dirty="0"/>
              <a:t>　</a:t>
            </a:r>
            <a:r>
              <a:rPr lang="ja-JP" altLang="ja-JP" sz="1000" dirty="0"/>
              <a:t>主な調査項目は</a:t>
            </a:r>
            <a:r>
              <a:rPr lang="ja-JP" altLang="en-US" sz="1000" dirty="0"/>
              <a:t>資料</a:t>
            </a:r>
            <a:r>
              <a:rPr lang="ja-JP" altLang="ja-JP" sz="1000" dirty="0"/>
              <a:t>に示したとおり</a:t>
            </a:r>
            <a:r>
              <a:rPr lang="ja-JP" altLang="en-US" sz="1000" dirty="0"/>
              <a:t>です。</a:t>
            </a:r>
            <a:endParaRPr lang="en-US" altLang="ja-JP" sz="1000" dirty="0"/>
          </a:p>
          <a:p>
            <a:endParaRPr lang="en-US" altLang="ja-JP" sz="1000" dirty="0"/>
          </a:p>
          <a:p>
            <a:r>
              <a:rPr lang="ja-JP" altLang="en-US" sz="1000" dirty="0"/>
              <a:t>　管理職向けアンケート調査では、教師向けアンケート調査を補完するため、学校管理職の目からみて、</a:t>
            </a:r>
            <a:endParaRPr lang="en-US" altLang="ja-JP" sz="1000" dirty="0"/>
          </a:p>
          <a:p>
            <a:r>
              <a:rPr lang="ja-JP" altLang="en-US" sz="1000" dirty="0"/>
              <a:t>派遣教師と非派遣教師でアウトカムに差があるかを評価する形で調査しました。</a:t>
            </a:r>
            <a:endParaRPr lang="en-US" altLang="ja-JP" sz="1000" dirty="0"/>
          </a:p>
          <a:p>
            <a:endParaRPr lang="en-US" altLang="ja-JP" sz="1000" dirty="0"/>
          </a:p>
          <a:p>
            <a:r>
              <a:rPr lang="ja-JP" altLang="en-US" sz="1000" dirty="0"/>
              <a:t>　</a:t>
            </a:r>
            <a:r>
              <a:rPr lang="ja-JP" altLang="ja-JP" sz="1000" dirty="0"/>
              <a:t>効果検証の段階で分析に必要なデータを新たに集めようとすると、大きな負荷がかかりやすく十分なデータが集められない可能性</a:t>
            </a:r>
            <a:r>
              <a:rPr lang="ja-JP" altLang="en-US" sz="1000" dirty="0"/>
              <a:t>があります</a:t>
            </a:r>
            <a:r>
              <a:rPr lang="ja-JP" altLang="ja-JP" sz="1000" dirty="0"/>
              <a:t>。</a:t>
            </a:r>
            <a:endParaRPr lang="en-US" altLang="ja-JP" sz="1000" dirty="0"/>
          </a:p>
          <a:p>
            <a:r>
              <a:rPr lang="ja-JP" altLang="ja-JP" sz="1000" dirty="0"/>
              <a:t>本事業では分析に使用できる既存のデータが</a:t>
            </a:r>
            <a:r>
              <a:rPr lang="ja-JP" altLang="en-US" sz="1000" dirty="0"/>
              <a:t>少</a:t>
            </a:r>
            <a:r>
              <a:rPr lang="ja-JP" altLang="ja-JP" sz="1000" dirty="0"/>
              <a:t>なかったため、新たにアンケート調査を実施し</a:t>
            </a:r>
            <a:r>
              <a:rPr lang="ja-JP" altLang="en-US" sz="1000" dirty="0"/>
              <a:t>まし</a:t>
            </a:r>
            <a:r>
              <a:rPr lang="ja-JP" altLang="ja-JP" sz="1000" dirty="0"/>
              <a:t>たが、</a:t>
            </a:r>
            <a:endParaRPr lang="en-US" altLang="ja-JP" sz="1000" dirty="0"/>
          </a:p>
          <a:p>
            <a:r>
              <a:rPr lang="ja-JP" altLang="ja-JP" sz="1000" dirty="0"/>
              <a:t>できる限り日常的に行われている活動の中で自動的・継続的にデータが蓄積できる仕組みを整備することで、</a:t>
            </a:r>
            <a:endParaRPr lang="en-US" altLang="ja-JP" sz="1000" dirty="0"/>
          </a:p>
          <a:p>
            <a:r>
              <a:rPr lang="ja-JP" altLang="ja-JP" sz="1000" dirty="0"/>
              <a:t>現場の負担を軽減しつつ、質の高い効果検証を行うことができ</a:t>
            </a:r>
            <a:r>
              <a:rPr lang="ja-JP" altLang="en-US" sz="1000" dirty="0"/>
              <a:t>ます</a:t>
            </a:r>
            <a:r>
              <a:rPr lang="ja-JP" altLang="ja-JP" sz="1000" dirty="0"/>
              <a:t>。</a:t>
            </a:r>
          </a:p>
          <a:p>
            <a:endParaRPr lang="en-US" altLang="ja-JP"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46</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982687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t>　教師向けアンケート調査の主な設問文はこちらになります。</a:t>
            </a:r>
            <a:endParaRPr lang="en-US" altLang="ja-JP" sz="1000" dirty="0"/>
          </a:p>
          <a:p>
            <a:endParaRPr lang="en-US" altLang="ja-JP" sz="1000" dirty="0"/>
          </a:p>
          <a:p>
            <a:r>
              <a:rPr lang="ja-JP" altLang="en-US" sz="1000" dirty="0"/>
              <a:t>　</a:t>
            </a:r>
            <a:r>
              <a:rPr lang="ja-JP" altLang="ja-JP" sz="1000" dirty="0"/>
              <a:t>調査票の設計にあたっては、過去の派遣者の経験談</a:t>
            </a:r>
            <a:r>
              <a:rPr lang="ja-JP" altLang="en-US" sz="1000" dirty="0"/>
              <a:t>や、近年政府で議論・検討されている、教師に求められる資質・能力</a:t>
            </a:r>
            <a:r>
              <a:rPr lang="ja-JP" altLang="ja-JP" sz="1000" dirty="0"/>
              <a:t>等</a:t>
            </a:r>
            <a:r>
              <a:rPr lang="ja-JP" altLang="en-US" sz="1000" dirty="0"/>
              <a:t>を踏まえて、</a:t>
            </a:r>
            <a:endParaRPr lang="en-US" altLang="ja-JP" sz="1000" dirty="0"/>
          </a:p>
          <a:p>
            <a:r>
              <a:rPr lang="ja-JP" altLang="en-US" sz="1000" dirty="0"/>
              <a:t>「</a:t>
            </a:r>
            <a:r>
              <a:rPr lang="ja-JP" altLang="ja-JP" sz="1000" dirty="0"/>
              <a:t>カリキュラム・マネジメント能力</a:t>
            </a:r>
            <a:r>
              <a:rPr lang="ja-JP" altLang="en-US" sz="1000" dirty="0"/>
              <a:t>」</a:t>
            </a:r>
            <a:r>
              <a:rPr lang="ja-JP" altLang="ja-JP" sz="1000" dirty="0"/>
              <a:t>、</a:t>
            </a:r>
            <a:r>
              <a:rPr lang="ja-JP" altLang="en-US" sz="1000" dirty="0"/>
              <a:t>「</a:t>
            </a:r>
            <a:r>
              <a:rPr lang="ja-JP" altLang="ja-JP" sz="1000" dirty="0"/>
              <a:t>学校の管理・運営能力</a:t>
            </a:r>
            <a:r>
              <a:rPr lang="ja-JP" altLang="en-US" sz="1000" dirty="0"/>
              <a:t>」</a:t>
            </a:r>
            <a:r>
              <a:rPr lang="ja-JP" altLang="ja-JP" sz="1000" dirty="0"/>
              <a:t>、</a:t>
            </a:r>
            <a:r>
              <a:rPr lang="ja-JP" altLang="en-US" sz="1000" dirty="0"/>
              <a:t>「</a:t>
            </a:r>
            <a:r>
              <a:rPr lang="ja-JP" altLang="ja-JP" sz="1000" dirty="0"/>
              <a:t>多文化・多言語環境における指導能力</a:t>
            </a:r>
            <a:r>
              <a:rPr lang="ja-JP" altLang="en-US" sz="1000" dirty="0"/>
              <a:t>」</a:t>
            </a:r>
            <a:r>
              <a:rPr lang="ja-JP" altLang="ja-JP" sz="1000" dirty="0"/>
              <a:t>の</a:t>
            </a:r>
            <a:endParaRPr lang="en-US" altLang="ja-JP" sz="1000" dirty="0"/>
          </a:p>
          <a:p>
            <a:r>
              <a:rPr lang="ja-JP" altLang="en-US" sz="1000" dirty="0"/>
              <a:t>３</a:t>
            </a:r>
            <a:r>
              <a:rPr lang="ja-JP" altLang="ja-JP" sz="1000" dirty="0"/>
              <a:t>つ</a:t>
            </a:r>
            <a:r>
              <a:rPr lang="ja-JP" altLang="en-US" sz="1000" dirty="0"/>
              <a:t>の</a:t>
            </a:r>
            <a:r>
              <a:rPr lang="ja-JP" altLang="ja-JP" sz="1000" dirty="0"/>
              <a:t>能力をメインのアウトカムに設定</a:t>
            </a:r>
            <a:r>
              <a:rPr lang="ja-JP" altLang="en-US" sz="1000" dirty="0"/>
              <a:t>しました</a:t>
            </a:r>
            <a:r>
              <a:rPr lang="ja-JP" altLang="ja-JP" sz="1000" dirty="0"/>
              <a:t>。</a:t>
            </a:r>
            <a:endParaRPr lang="en-US" altLang="ja-JP" sz="1000" dirty="0"/>
          </a:p>
          <a:p>
            <a:r>
              <a:rPr lang="ja-JP" altLang="ja-JP" sz="1000" dirty="0"/>
              <a:t>派遣経験の有無に関わらずアウトカムの伸びが捕捉できるように</a:t>
            </a:r>
            <a:r>
              <a:rPr lang="ja-JP" altLang="en-US" sz="1000" dirty="0"/>
              <a:t>２</a:t>
            </a:r>
            <a:r>
              <a:rPr lang="ja-JP" altLang="ja-JP" sz="1000" dirty="0"/>
              <a:t>時点でのアウトカムの水準を質問する形</a:t>
            </a:r>
            <a:r>
              <a:rPr lang="ja-JP" altLang="en-US" sz="1000" dirty="0"/>
              <a:t>にしています</a:t>
            </a:r>
            <a:r>
              <a:rPr lang="ja-JP" altLang="ja-JP" sz="1000" dirty="0"/>
              <a:t>。</a:t>
            </a:r>
            <a:endParaRPr lang="en-US" altLang="ja-JP" sz="1000" dirty="0"/>
          </a:p>
          <a:p>
            <a:endParaRPr lang="en-US" altLang="ja-JP" sz="1000" dirty="0"/>
          </a:p>
          <a:p>
            <a:r>
              <a:rPr lang="ja-JP" altLang="en-US" sz="1000" dirty="0"/>
              <a:t>　今回、</a:t>
            </a:r>
            <a:r>
              <a:rPr lang="ja-JP" altLang="ja-JP" sz="1000" dirty="0"/>
              <a:t>関係者間で調査票案が固まった段階で、派遣経験者</a:t>
            </a:r>
            <a:r>
              <a:rPr lang="ja-JP" altLang="en-US" sz="1000" dirty="0"/>
              <a:t>２</a:t>
            </a:r>
            <a:r>
              <a:rPr lang="ja-JP" altLang="ja-JP" sz="1000" dirty="0"/>
              <a:t>名に対して、設問文や選択肢が妥当か等についてヒアリング調査を行い、日本人学校の現職の教師からも</a:t>
            </a:r>
            <a:r>
              <a:rPr lang="ja-JP" altLang="en-US" sz="1000" dirty="0"/>
              <a:t>アンケート</a:t>
            </a:r>
            <a:r>
              <a:rPr lang="ja-JP" altLang="ja-JP" sz="1000" dirty="0"/>
              <a:t>調査全体に意見をいただ</a:t>
            </a:r>
            <a:r>
              <a:rPr lang="ja-JP" altLang="en-US" sz="1000" dirty="0"/>
              <a:t>き</a:t>
            </a:r>
            <a:r>
              <a:rPr lang="ja-JP" altLang="ja-JP" sz="1000" dirty="0"/>
              <a:t>、調査票を改善</a:t>
            </a:r>
            <a:r>
              <a:rPr lang="ja-JP" altLang="en-US" sz="1000" dirty="0"/>
              <a:t>しています</a:t>
            </a:r>
            <a:r>
              <a:rPr lang="ja-JP" altLang="ja-JP" sz="1000" dirty="0"/>
              <a:t>。</a:t>
            </a:r>
            <a:endParaRPr lang="en-US" altLang="ja-JP" sz="1000" dirty="0"/>
          </a:p>
          <a:p>
            <a:endParaRPr lang="en-US" altLang="ja-JP"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857292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48</a:t>
            </a:fld>
            <a:endParaRPr lang="ja-JP" altLang="en-US">
              <a:solidFill>
                <a:prstClr val="black"/>
              </a:solidFill>
              <a:latin typeface="游ゴシック" panose="020F0502020204030204"/>
              <a:ea typeface="游ゴシック" panose="020B0400000000000000" pitchFamily="50" charset="-128"/>
            </a:endParaRPr>
          </a:p>
        </p:txBody>
      </p:sp>
      <p:sp>
        <p:nvSpPr>
          <p:cNvPr id="3" name="ノート プレースホルダー 2">
            <a:extLst>
              <a:ext uri="{FF2B5EF4-FFF2-40B4-BE49-F238E27FC236}">
                <a16:creationId xmlns:a16="http://schemas.microsoft.com/office/drawing/2014/main" id="{6C4CB017-42F6-4503-BCE6-65104543EDD2}"/>
              </a:ext>
            </a:extLst>
          </p:cNvPr>
          <p:cNvSpPr>
            <a:spLocks noGrp="1"/>
          </p:cNvSpPr>
          <p:nvPr>
            <p:ph type="body" idx="1"/>
          </p:nvPr>
        </p:nvSpPr>
        <p:spPr>
          <a:xfrm>
            <a:off x="927148" y="4526922"/>
            <a:ext cx="5721824" cy="3707411"/>
          </a:xfrm>
        </p:spPr>
        <p:txBody>
          <a:bodyPr/>
          <a:lstStyle/>
          <a:p>
            <a:r>
              <a:rPr lang="ja-JP" altLang="en-US" sz="1000" dirty="0"/>
              <a:t>　次に「効果検証」の段階について、ご紹介します。</a:t>
            </a:r>
            <a:endParaRPr lang="en-US" altLang="ja-JP" sz="1000" dirty="0"/>
          </a:p>
          <a:p>
            <a:endParaRPr lang="en-US" altLang="ja-JP" sz="1000" dirty="0">
              <a:highlight>
                <a:srgbClr val="FFFF00"/>
              </a:highlight>
            </a:endParaRPr>
          </a:p>
          <a:p>
            <a:r>
              <a:rPr lang="ja-JP" altLang="en-US" sz="1000" dirty="0">
                <a:solidFill>
                  <a:srgbClr val="FF0000"/>
                </a:solidFill>
              </a:rPr>
              <a:t>　</a:t>
            </a:r>
            <a:r>
              <a:rPr lang="ja-JP" altLang="en-US" sz="1000" dirty="0"/>
              <a:t>はじめに、</a:t>
            </a:r>
            <a:r>
              <a:rPr lang="ja-JP" altLang="ja-JP" sz="1000" dirty="0"/>
              <a:t>分析の実施手順</a:t>
            </a:r>
            <a:r>
              <a:rPr lang="ja-JP" altLang="en-US" sz="1000" dirty="0"/>
              <a:t>をご説明します。</a:t>
            </a:r>
            <a:endParaRPr lang="en-US" altLang="ja-JP" sz="1000" dirty="0"/>
          </a:p>
          <a:p>
            <a:endParaRPr lang="en-US" altLang="ja-JP" sz="1000" dirty="0">
              <a:highlight>
                <a:srgbClr val="FFFF00"/>
              </a:highlight>
            </a:endParaRPr>
          </a:p>
          <a:p>
            <a:r>
              <a:rPr lang="ja-JP" altLang="en-US" sz="1000" dirty="0"/>
              <a:t>　まず、差の差分析を行いました。</a:t>
            </a:r>
            <a:endParaRPr lang="en-US" altLang="ja-JP" sz="1000" dirty="0"/>
          </a:p>
          <a:p>
            <a:r>
              <a:rPr lang="ja-JP" altLang="en-US" sz="1000" dirty="0"/>
              <a:t>差の差分析とは、政策の対象者と非対象者それぞれの政策前後のデータを用いることで</a:t>
            </a:r>
            <a:endParaRPr lang="en-US" altLang="ja-JP" sz="1000" dirty="0"/>
          </a:p>
          <a:p>
            <a:r>
              <a:rPr lang="ja-JP" altLang="en-US" sz="1000" dirty="0"/>
              <a:t>トレンド要因を取り除いた上で効果を測定する方法です。</a:t>
            </a:r>
            <a:endParaRPr lang="en-US" altLang="ja-JP" sz="1000" dirty="0"/>
          </a:p>
          <a:p>
            <a:endParaRPr lang="en-US" altLang="ja-JP" sz="1000" dirty="0"/>
          </a:p>
          <a:p>
            <a:r>
              <a:rPr lang="ja-JP" altLang="en-US" sz="1000" dirty="0"/>
              <a:t>　資料に、差の差分析のイメージを図示しています。</a:t>
            </a:r>
            <a:endParaRPr lang="en-US" altLang="ja-JP" sz="1000" dirty="0"/>
          </a:p>
          <a:p>
            <a:r>
              <a:rPr lang="ja-JP" altLang="en-US" sz="1000" dirty="0"/>
              <a:t>縦軸はアウトカム、横軸は時間を表し、赤い実線は派遣教師、青い実線は非派遣教師のアウトカムの推移を示しています。</a:t>
            </a:r>
            <a:endParaRPr lang="en-US" altLang="ja-JP" sz="1000" dirty="0"/>
          </a:p>
          <a:p>
            <a:r>
              <a:rPr lang="ja-JP" altLang="en-US" sz="1000" dirty="0"/>
              <a:t>このとき、非派遣教師においても経時的な成長が見られることから、派遣教師のアウトカムの推移を見る前後比較だけでは、</a:t>
            </a:r>
            <a:endParaRPr lang="en-US" altLang="ja-JP" sz="1000" dirty="0"/>
          </a:p>
          <a:p>
            <a:r>
              <a:rPr lang="ja-JP" altLang="en-US" sz="1000" dirty="0"/>
              <a:t>派遣の効果と経時的な成長の影響が混在してしまっていると考えられます。</a:t>
            </a:r>
            <a:endParaRPr lang="en-US" altLang="ja-JP" sz="1000" dirty="0"/>
          </a:p>
          <a:p>
            <a:r>
              <a:rPr lang="ja-JP" altLang="en-US" sz="1000" dirty="0"/>
              <a:t>そこで、派遣教師についても非派遣教師と同等の経時的な成長があると仮定すると、</a:t>
            </a:r>
            <a:endParaRPr lang="en-US" altLang="ja-JP" sz="1000" dirty="0"/>
          </a:p>
          <a:p>
            <a:r>
              <a:rPr lang="ja-JP" altLang="en-US" sz="1000" dirty="0"/>
              <a:t>派遣がなかった場合の派遣教師のアウトカムの推移は赤の破線のようになり、</a:t>
            </a:r>
            <a:endParaRPr lang="en-US" altLang="ja-JP" sz="1000" dirty="0"/>
          </a:p>
          <a:p>
            <a:r>
              <a:rPr lang="ja-JP" altLang="en-US" sz="1000" dirty="0"/>
              <a:t>赤の実線と赤の破線の差を派遣の効果と解釈することができます。</a:t>
            </a:r>
            <a:endParaRPr lang="en-US" altLang="ja-JP" sz="1000" dirty="0"/>
          </a:p>
          <a:p>
            <a:endParaRPr lang="en-US" altLang="ja-JP" sz="1000" dirty="0">
              <a:highlight>
                <a:srgbClr val="FFFF00"/>
              </a:highlight>
            </a:endParaRPr>
          </a:p>
          <a:p>
            <a:r>
              <a:rPr lang="ja-JP" altLang="en-US" sz="1000" dirty="0"/>
              <a:t>　ただし</a:t>
            </a:r>
            <a:r>
              <a:rPr lang="ja-JP" altLang="ja-JP" sz="1000" dirty="0"/>
              <a:t>、派遣教師と非派遣教師で派遣以外の経時的な成長が同等であるという仮定が満たされている必要が</a:t>
            </a:r>
            <a:r>
              <a:rPr lang="ja-JP" altLang="en-US" sz="1000" dirty="0"/>
              <a:t>あります</a:t>
            </a:r>
            <a:r>
              <a:rPr lang="ja-JP" altLang="ja-JP" sz="1000" dirty="0"/>
              <a:t>。</a:t>
            </a:r>
            <a:endParaRPr lang="en-US" altLang="ja-JP" sz="1000" dirty="0"/>
          </a:p>
          <a:p>
            <a:r>
              <a:rPr lang="ja-JP" altLang="ja-JP" sz="1000" dirty="0"/>
              <a:t>長期間データが取得できる場合には、派遣以前のアウトカムが同じように推移していることを確認するなどして、</a:t>
            </a:r>
            <a:endParaRPr lang="en-US" altLang="ja-JP" sz="1000" dirty="0"/>
          </a:p>
          <a:p>
            <a:r>
              <a:rPr lang="ja-JP" altLang="ja-JP" sz="1000" dirty="0"/>
              <a:t>この仮定の妥当性を検討することが多い</a:t>
            </a:r>
            <a:r>
              <a:rPr lang="ja-JP" altLang="en-US" sz="1000" dirty="0"/>
              <a:t>です</a:t>
            </a:r>
            <a:r>
              <a:rPr lang="ja-JP" altLang="ja-JP" sz="1000" dirty="0"/>
              <a:t>が、本調査</a:t>
            </a:r>
            <a:r>
              <a:rPr lang="ja-JP" altLang="en-US" sz="1000" dirty="0"/>
              <a:t>研究</a:t>
            </a:r>
            <a:r>
              <a:rPr lang="ja-JP" altLang="ja-JP" sz="1000" dirty="0"/>
              <a:t>では回答負荷の観点からアウトカムは</a:t>
            </a:r>
            <a:r>
              <a:rPr lang="ja-JP" altLang="en-US" sz="1000" dirty="0"/>
              <a:t>２</a:t>
            </a:r>
            <a:r>
              <a:rPr lang="ja-JP" altLang="ja-JP" sz="1000" dirty="0"/>
              <a:t>時点のみの取得であるため、</a:t>
            </a:r>
            <a:endParaRPr lang="en-US" altLang="ja-JP" sz="1000" dirty="0"/>
          </a:p>
          <a:p>
            <a:r>
              <a:rPr lang="ja-JP" altLang="ja-JP" sz="1000" dirty="0"/>
              <a:t>それ以前の推移は比較することができ</a:t>
            </a:r>
            <a:r>
              <a:rPr lang="ja-JP" altLang="en-US" sz="1000" dirty="0"/>
              <a:t>ません</a:t>
            </a:r>
            <a:r>
              <a:rPr lang="ja-JP" altLang="ja-JP" sz="1000" dirty="0"/>
              <a:t>。</a:t>
            </a:r>
            <a:endParaRPr lang="en-US" altLang="ja-JP" sz="1000" dirty="0"/>
          </a:p>
          <a:p>
            <a:r>
              <a:rPr lang="ja-JP" altLang="ja-JP" sz="1000" dirty="0"/>
              <a:t>そこで、少なくとも</a:t>
            </a:r>
            <a:r>
              <a:rPr lang="en-US" altLang="ja-JP" sz="1000" dirty="0"/>
              <a:t>10</a:t>
            </a:r>
            <a:r>
              <a:rPr lang="ja-JP" altLang="ja-JP" sz="1000" dirty="0"/>
              <a:t>年前の段階で派遣教師と非派遣教師のアウトカムの水準が近いことを確認し、</a:t>
            </a:r>
            <a:endParaRPr lang="en-US" altLang="ja-JP" sz="1000" dirty="0"/>
          </a:p>
          <a:p>
            <a:r>
              <a:rPr lang="ja-JP" altLang="ja-JP" sz="1000" dirty="0"/>
              <a:t>両グループの属性に違いがある場合には、</a:t>
            </a:r>
            <a:r>
              <a:rPr lang="ja-JP" altLang="en-US" sz="1000" dirty="0"/>
              <a:t>平行トレンドの仮定が満たされていない可能性が高まるため、</a:t>
            </a:r>
            <a:endParaRPr lang="en-US" altLang="ja-JP" sz="1000" dirty="0"/>
          </a:p>
          <a:p>
            <a:r>
              <a:rPr lang="ja-JP" altLang="ja-JP" sz="1000" dirty="0"/>
              <a:t>回帰分析を用いて統計的に属性の違いをコントロールすることで対応</a:t>
            </a:r>
            <a:r>
              <a:rPr lang="ja-JP" altLang="en-US" sz="1000" dirty="0"/>
              <a:t>することとしました。</a:t>
            </a:r>
          </a:p>
        </p:txBody>
      </p:sp>
    </p:spTree>
    <p:extLst>
      <p:ext uri="{BB962C8B-B14F-4D97-AF65-F5344CB8AC3E}">
        <p14:creationId xmlns:p14="http://schemas.microsoft.com/office/powerpoint/2010/main" val="4003289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分析結果をご紹介します。</a:t>
            </a:r>
            <a:endParaRPr lang="en-US" altLang="ja-JP" sz="1000" dirty="0"/>
          </a:p>
          <a:p>
            <a:endParaRPr lang="en-US" altLang="ja-JP" sz="1000" dirty="0"/>
          </a:p>
          <a:p>
            <a:r>
              <a:rPr lang="ja-JP" altLang="en-US" sz="1000" dirty="0"/>
              <a:t>　まず、差の差分析により、</a:t>
            </a:r>
            <a:r>
              <a:rPr lang="ja-JP" altLang="ja-JP" sz="1000" dirty="0"/>
              <a:t>各アウトカムの平均値の推移を比較した結果、</a:t>
            </a:r>
            <a:endParaRPr lang="en-US" altLang="ja-JP" sz="1000" dirty="0"/>
          </a:p>
          <a:p>
            <a:r>
              <a:rPr lang="ja-JP" altLang="ja-JP" sz="1000" dirty="0"/>
              <a:t>在外教育施設への派遣によって教師のカリキュラム・マネジメント能力、学校の管理・運営能力、</a:t>
            </a:r>
            <a:endParaRPr lang="en-US" altLang="ja-JP" sz="1000" dirty="0"/>
          </a:p>
          <a:p>
            <a:r>
              <a:rPr lang="ja-JP" altLang="ja-JP" sz="1000" dirty="0"/>
              <a:t>多文化・多言語環境における指導能力が向上する可能性が示され</a:t>
            </a:r>
            <a:r>
              <a:rPr lang="ja-JP" altLang="en-US" sz="1000" dirty="0"/>
              <a:t>まし</a:t>
            </a:r>
            <a:r>
              <a:rPr lang="ja-JP" altLang="ja-JP" sz="1000" dirty="0"/>
              <a:t>た。</a:t>
            </a:r>
            <a:endParaRPr lang="en-US" altLang="ja-JP" sz="1000" dirty="0"/>
          </a:p>
          <a:p>
            <a:endParaRPr lang="en-US" altLang="ja-JP" sz="1000" dirty="0"/>
          </a:p>
          <a:p>
            <a:r>
              <a:rPr lang="ja-JP" altLang="en-US" sz="1000" dirty="0"/>
              <a:t>　しかし、平行トレンドの仮定が満たされない場合、差の差分析で行った平均値の比較では正しく派遣効果を測定できません。</a:t>
            </a:r>
            <a:endParaRPr lang="en-US" altLang="ja-JP" sz="1000" dirty="0"/>
          </a:p>
          <a:p>
            <a:r>
              <a:rPr lang="ja-JP" altLang="en-US" sz="1000" dirty="0"/>
              <a:t>各個人属性の基本統計量を比較すると、例えば、派遣教師は顕著に男性の割合が高かったり、</a:t>
            </a:r>
            <a:endParaRPr lang="en-US" altLang="ja-JP" sz="1000" dirty="0"/>
          </a:p>
          <a:p>
            <a:r>
              <a:rPr lang="ja-JP" altLang="en-US" sz="1000" dirty="0"/>
              <a:t>「教員になる以前の海外渡航経験なし」の割合が低かったりしました。</a:t>
            </a:r>
            <a:endParaRPr lang="en-US" altLang="ja-JP" sz="1000" dirty="0"/>
          </a:p>
          <a:p>
            <a:r>
              <a:rPr lang="ja-JP" altLang="en-US" sz="1000" dirty="0"/>
              <a:t>そこで、平行トレンドの仮定の妥当性を高めるため、回帰分析において、性別や渡航経験の有無などの属性を説明変数に加えることで統計的にその属性の違いの影響をコントロールしました。</a:t>
            </a:r>
            <a:endParaRPr lang="en-US" altLang="ja-JP" sz="1000" dirty="0"/>
          </a:p>
          <a:p>
            <a:endParaRPr lang="en-US" altLang="ja-JP" sz="1000" dirty="0"/>
          </a:p>
          <a:p>
            <a:r>
              <a:rPr lang="ja-JP" altLang="en-US" sz="1000" dirty="0"/>
              <a:t>　資料の図表は、各アウトカムに対する派遣効果を図示しています。</a:t>
            </a:r>
            <a:endParaRPr lang="en-US" altLang="ja-JP" sz="1000" dirty="0"/>
          </a:p>
          <a:p>
            <a:r>
              <a:rPr lang="ja-JP" altLang="en-US" sz="1000" dirty="0"/>
              <a:t>点は係数の大きさ、つまり非派遣教師に対して派遣教師の伸びがどの程度大きいかを表します。</a:t>
            </a:r>
            <a:endParaRPr lang="en-US" altLang="ja-JP" sz="1000" dirty="0"/>
          </a:p>
          <a:p>
            <a:endParaRPr lang="en-US" altLang="ja-JP" sz="1000" dirty="0"/>
          </a:p>
          <a:p>
            <a:r>
              <a:rPr lang="ja-JP" altLang="en-US" sz="1000" dirty="0"/>
              <a:t>　グラフの見方として、一番上の「児童生徒や地域の実態を踏まえつつ、育成すべき資質・能力を念頭に置いた指導計画を作成し、</a:t>
            </a:r>
            <a:endParaRPr lang="en-US" altLang="ja-JP" sz="1000" dirty="0"/>
          </a:p>
          <a:p>
            <a:r>
              <a:rPr lang="ja-JP" altLang="en-US" sz="1000" dirty="0"/>
              <a:t>効果的な指導を行うことができる。」を例に解釈すると、</a:t>
            </a:r>
            <a:r>
              <a:rPr lang="en-US" altLang="ja-JP" sz="1000" dirty="0"/>
              <a:t>1</a:t>
            </a:r>
            <a:r>
              <a:rPr lang="ja-JP" altLang="en-US" sz="1000" dirty="0"/>
              <a:t>～</a:t>
            </a:r>
            <a:r>
              <a:rPr lang="en-US" altLang="ja-JP" sz="1000" dirty="0"/>
              <a:t>10</a:t>
            </a:r>
            <a:r>
              <a:rPr lang="ja-JP" altLang="en-US" sz="1000" dirty="0"/>
              <a:t>の</a:t>
            </a:r>
            <a:r>
              <a:rPr lang="en-US" altLang="ja-JP" sz="1000" dirty="0"/>
              <a:t>10</a:t>
            </a:r>
            <a:r>
              <a:rPr lang="ja-JP" altLang="en-US" sz="1000" dirty="0"/>
              <a:t>段階で当該項目を評価したときに、</a:t>
            </a:r>
            <a:endParaRPr lang="en-US" altLang="ja-JP" sz="1000" dirty="0"/>
          </a:p>
          <a:p>
            <a:r>
              <a:rPr lang="ja-JP" altLang="en-US" sz="1000" dirty="0"/>
              <a:t>派遣教師のほうが非派遣教師よりも</a:t>
            </a:r>
            <a:r>
              <a:rPr lang="en-US" altLang="ja-JP" sz="1000" dirty="0"/>
              <a:t>0.41pt</a:t>
            </a:r>
            <a:r>
              <a:rPr lang="ja-JP" altLang="en-US" sz="1000" dirty="0" err="1"/>
              <a:t>、</a:t>
            </a:r>
            <a:r>
              <a:rPr lang="en-US" altLang="ja-JP" sz="1000" dirty="0"/>
              <a:t>10</a:t>
            </a:r>
            <a:r>
              <a:rPr lang="ja-JP" altLang="en-US" sz="1000" dirty="0"/>
              <a:t>年間での伸び幅が大きかったということを示しています。</a:t>
            </a:r>
            <a:endParaRPr lang="en-US" altLang="ja-JP" sz="1000" dirty="0"/>
          </a:p>
          <a:p>
            <a:endParaRPr lang="en-US" altLang="ja-JP" sz="1000" dirty="0"/>
          </a:p>
          <a:p>
            <a:r>
              <a:rPr lang="ja-JP" altLang="en-US" sz="1000" dirty="0"/>
              <a:t>　効果量としては、多文化・多言語環境における指導に関する項目への効果が</a:t>
            </a:r>
            <a:r>
              <a:rPr lang="en-US" altLang="ja-JP" sz="1000" dirty="0"/>
              <a:t>0.67</a:t>
            </a:r>
            <a:r>
              <a:rPr lang="ja-JP" altLang="en-US" sz="1000" dirty="0"/>
              <a:t>～</a:t>
            </a:r>
            <a:r>
              <a:rPr lang="en-US" altLang="ja-JP" sz="1000" dirty="0"/>
              <a:t>1.06pt</a:t>
            </a:r>
            <a:r>
              <a:rPr lang="ja-JP" altLang="en-US" sz="1000" dirty="0"/>
              <a:t>と最も大きく、</a:t>
            </a:r>
            <a:endParaRPr lang="en-US" altLang="ja-JP" sz="1000" dirty="0"/>
          </a:p>
          <a:p>
            <a:r>
              <a:rPr lang="ja-JP" altLang="en-US" sz="1000" dirty="0"/>
              <a:t>カリキュラム・マネジメント能力についても、</a:t>
            </a:r>
            <a:r>
              <a:rPr lang="en-US" altLang="ja-JP" sz="1000" dirty="0"/>
              <a:t>0.33</a:t>
            </a:r>
            <a:r>
              <a:rPr lang="ja-JP" altLang="en-US" sz="1000" dirty="0"/>
              <a:t>～</a:t>
            </a:r>
            <a:r>
              <a:rPr lang="en-US" altLang="ja-JP" sz="1000" dirty="0"/>
              <a:t>0.47pt</a:t>
            </a:r>
            <a:r>
              <a:rPr lang="ja-JP" altLang="en-US" sz="1000" dirty="0"/>
              <a:t>と統計的に有意な正の効果がありました。</a:t>
            </a:r>
            <a:endParaRPr lang="en-US" altLang="ja-JP" sz="1000" dirty="0"/>
          </a:p>
          <a:p>
            <a:r>
              <a:rPr lang="ja-JP" altLang="en-US" sz="1000" dirty="0"/>
              <a:t>これに対して、学校の管理・運営能力の効果量は</a:t>
            </a:r>
            <a:r>
              <a:rPr lang="en-US" altLang="ja-JP" sz="1000" dirty="0"/>
              <a:t>0.04</a:t>
            </a:r>
            <a:r>
              <a:rPr lang="ja-JP" altLang="en-US" sz="1000" dirty="0"/>
              <a:t>～</a:t>
            </a:r>
            <a:r>
              <a:rPr lang="en-US" altLang="ja-JP" sz="1000" dirty="0"/>
              <a:t>0.27pt</a:t>
            </a:r>
            <a:r>
              <a:rPr lang="ja-JP" altLang="en-US" sz="1000" dirty="0"/>
              <a:t>とやや小さく、いくつかの項目は統計的に有意ではありませんでした。</a:t>
            </a:r>
            <a:endParaRPr lang="en-US" altLang="ja-JP" sz="1000" dirty="0"/>
          </a:p>
          <a:p>
            <a:endParaRPr lang="en-US" altLang="ja-JP" sz="1000" dirty="0"/>
          </a:p>
          <a:p>
            <a:r>
              <a:rPr lang="ja-JP" altLang="en-US" sz="1000" dirty="0"/>
              <a:t>　</a:t>
            </a:r>
            <a:r>
              <a:rPr lang="ja-JP" altLang="ja-JP" sz="1000" dirty="0"/>
              <a:t>分析結果が実際に政策の改善や見直しに活用されるためには、政策現場の納得感も重要であり、</a:t>
            </a:r>
            <a:endParaRPr lang="en-US" altLang="ja-JP" sz="1000" dirty="0"/>
          </a:p>
          <a:p>
            <a:r>
              <a:rPr lang="ja-JP" altLang="ja-JP" sz="1000" dirty="0"/>
              <a:t>分析結果について政策現場と丁寧に議論する必要が</a:t>
            </a:r>
            <a:r>
              <a:rPr lang="ja-JP" altLang="en-US" sz="1000" dirty="0"/>
              <a:t>あります</a:t>
            </a:r>
            <a:r>
              <a:rPr lang="ja-JP" altLang="ja-JP" sz="1000" dirty="0"/>
              <a:t>。</a:t>
            </a:r>
            <a:endParaRPr lang="en-US" altLang="ja-JP" sz="1000" dirty="0"/>
          </a:p>
          <a:p>
            <a:r>
              <a:rPr lang="ja-JP" altLang="ja-JP" sz="1000" dirty="0"/>
              <a:t>特に、分析結果が</a:t>
            </a:r>
            <a:r>
              <a:rPr lang="ja-JP" altLang="en-US" sz="1000" dirty="0"/>
              <a:t>直感</a:t>
            </a:r>
            <a:r>
              <a:rPr lang="ja-JP" altLang="ja-JP" sz="1000" dirty="0"/>
              <a:t>と反する場合には、分析の際に仮定していることが政策現場からみて妥当であるか、</a:t>
            </a:r>
            <a:endParaRPr lang="en-US" altLang="ja-JP" sz="1000" dirty="0"/>
          </a:p>
          <a:p>
            <a:r>
              <a:rPr lang="ja-JP" altLang="ja-JP" sz="1000" dirty="0"/>
              <a:t>調査上捕捉しきれていない重要な要素がないか、影響が生じる経路として政策現場でこれまであまり考慮していなかったものがないか</a:t>
            </a:r>
            <a:endParaRPr lang="en-US" altLang="ja-JP" sz="1000" dirty="0"/>
          </a:p>
          <a:p>
            <a:r>
              <a:rPr lang="ja-JP" altLang="ja-JP" sz="1000" dirty="0"/>
              <a:t>等について綿密にコミュニケーションをとり、なぜそういった分析結果が出てくるのかをかみ砕いて</a:t>
            </a:r>
            <a:r>
              <a:rPr lang="ja-JP" altLang="en-US" sz="1000" dirty="0"/>
              <a:t>説明</a:t>
            </a:r>
            <a:r>
              <a:rPr lang="ja-JP" altLang="ja-JP" sz="1000" dirty="0"/>
              <a:t>する必要が</a:t>
            </a:r>
            <a:r>
              <a:rPr lang="ja-JP" altLang="en-US" sz="1000" dirty="0"/>
              <a:t>あります</a:t>
            </a:r>
            <a:r>
              <a:rPr lang="ja-JP" altLang="ja-JP" sz="1000" dirty="0"/>
              <a:t>。</a:t>
            </a:r>
            <a:endParaRPr lang="en-US" altLang="ja-JP" sz="1000" dirty="0"/>
          </a:p>
          <a:p>
            <a:r>
              <a:rPr lang="ja-JP" altLang="ja-JP" sz="1000" dirty="0"/>
              <a:t>本調査</a:t>
            </a:r>
            <a:r>
              <a:rPr lang="ja-JP" altLang="en-US" sz="1000" dirty="0"/>
              <a:t>研究</a:t>
            </a:r>
            <a:r>
              <a:rPr lang="ja-JP" altLang="ja-JP" sz="1000" dirty="0"/>
              <a:t>では、関係者間で緊密に連携し、十分に納得感のある結果を得ることができ</a:t>
            </a:r>
            <a:r>
              <a:rPr lang="ja-JP" altLang="en-US" sz="1000" dirty="0"/>
              <a:t>ました</a:t>
            </a:r>
            <a:r>
              <a:rPr lang="ja-JP" altLang="ja-JP" sz="1000" dirty="0"/>
              <a:t>。</a:t>
            </a:r>
          </a:p>
          <a:p>
            <a:endParaRPr lang="en-US" altLang="ja-JP" sz="1000" dirty="0"/>
          </a:p>
          <a:p>
            <a:endParaRPr lang="ja-JP" altLang="ja-JP" sz="1000" dirty="0"/>
          </a:p>
          <a:p>
            <a:endParaRPr lang="ja-JP" altLang="en-US"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49</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70757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そこで、行政改革会議は、政策評価制度の導入を提言しました。</a:t>
            </a:r>
          </a:p>
          <a:p>
            <a:pPr>
              <a:lnSpc>
                <a:spcPct val="110000"/>
              </a:lnSpc>
            </a:pPr>
            <a:endParaRPr lang="ja-JP" altLang="en-US" dirty="0"/>
          </a:p>
          <a:p>
            <a:pPr>
              <a:lnSpc>
                <a:spcPct val="110000"/>
              </a:lnSpc>
            </a:pPr>
            <a:r>
              <a:rPr lang="ja-JP" altLang="en-US" dirty="0"/>
              <a:t>　行政改革会議は、最終報告で、評価を企画立案作業に反映させる仕組みを充実強化することが必要であり、</a:t>
            </a:r>
            <a:endParaRPr lang="en-US" altLang="ja-JP" dirty="0"/>
          </a:p>
          <a:p>
            <a:pPr>
              <a:lnSpc>
                <a:spcPct val="110000"/>
              </a:lnSpc>
            </a:pPr>
            <a:r>
              <a:rPr lang="ja-JP" altLang="en-US" dirty="0"/>
              <a:t>各省に評価部門を確立し、評価の迅速化や情報公開を積極的に進める必要があると述べています。</a:t>
            </a:r>
          </a:p>
          <a:p>
            <a:pPr>
              <a:lnSpc>
                <a:spcPct val="110000"/>
              </a:lnSpc>
            </a:pPr>
            <a:endParaRPr lang="ja-JP" altLang="en-US" dirty="0"/>
          </a:p>
          <a:p>
            <a:pPr>
              <a:lnSpc>
                <a:spcPct val="110000"/>
              </a:lnSpc>
            </a:pPr>
            <a:r>
              <a:rPr lang="ja-JP" altLang="en-US" dirty="0"/>
              <a:t>　この提言を受け、２００１年</a:t>
            </a:r>
            <a:r>
              <a:rPr lang="en-US" altLang="ja-JP" dirty="0"/>
              <a:t>1</a:t>
            </a:r>
            <a:r>
              <a:rPr lang="ja-JP" altLang="en-US" dirty="0"/>
              <a:t>月、中央省庁再編と同時に政策評価制度がスタートしました。</a:t>
            </a:r>
            <a:endParaRPr lang="en-US" altLang="ja-JP" dirty="0"/>
          </a:p>
          <a:p>
            <a:pPr>
              <a:lnSpc>
                <a:spcPct val="110000"/>
              </a:lnSpc>
            </a:pPr>
            <a:r>
              <a:rPr lang="ja-JP" altLang="en-US" dirty="0"/>
              <a:t>さらに、２００２年４月には「行政機関が行う政策の評価に関する法律」、通称、「政策評価法」が施行され、今日に至っています。</a:t>
            </a:r>
          </a:p>
        </p:txBody>
      </p:sp>
      <p:sp>
        <p:nvSpPr>
          <p:cNvPr id="5" name="スライド イメージ プレースホルダー 4">
            <a:extLst>
              <a:ext uri="{FF2B5EF4-FFF2-40B4-BE49-F238E27FC236}">
                <a16:creationId xmlns:a16="http://schemas.microsoft.com/office/drawing/2014/main" id="{6D2AF382-3B48-431A-8C11-8B067867AE21}"/>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DA80900D-2A55-4CCB-8B26-1E799C120F74}"/>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5</a:t>
            </a:fld>
            <a:endParaRPr lang="ja-JP" altLang="en-US"/>
          </a:p>
        </p:txBody>
      </p:sp>
    </p:spTree>
    <p:extLst>
      <p:ext uri="{BB962C8B-B14F-4D97-AF65-F5344CB8AC3E}">
        <p14:creationId xmlns:p14="http://schemas.microsoft.com/office/powerpoint/2010/main" val="3372890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a:xfrm>
            <a:off x="715228" y="4531280"/>
            <a:ext cx="5721824" cy="3707411"/>
          </a:xfrm>
        </p:spPr>
        <p:txBody>
          <a:bodyPr/>
          <a:lstStyle/>
          <a:p>
            <a:r>
              <a:rPr lang="ja-JP" altLang="en-US" sz="1000" dirty="0"/>
              <a:t>　最後に、分析結果を整理します。</a:t>
            </a:r>
            <a:endParaRPr lang="en-US" altLang="ja-JP" sz="1000" dirty="0"/>
          </a:p>
          <a:p>
            <a:endParaRPr lang="en-US" altLang="ja-JP" sz="1000" dirty="0"/>
          </a:p>
          <a:p>
            <a:r>
              <a:rPr lang="ja-JP" altLang="en-US" sz="1000" dirty="0"/>
              <a:t>　教師向けアンケート調査の結果、在外教育施設への派遣により教師の資質・能力が高まる傾向が確認されました。</a:t>
            </a:r>
            <a:endParaRPr lang="en-US" altLang="ja-JP" sz="1000" dirty="0"/>
          </a:p>
          <a:p>
            <a:r>
              <a:rPr lang="ja-JP" altLang="en-US" sz="1000" dirty="0"/>
              <a:t>管理職向けアンケート調査においても、教師向けアンケート調査と整合的な傾向が確認されています。</a:t>
            </a:r>
            <a:endParaRPr lang="en-US" altLang="ja-JP" sz="1000" dirty="0"/>
          </a:p>
          <a:p>
            <a:endParaRPr lang="en-US" altLang="ja-JP" sz="1000" dirty="0"/>
          </a:p>
          <a:p>
            <a:r>
              <a:rPr lang="ja-JP" altLang="en-US" sz="1000" dirty="0"/>
              <a:t>　ただし、派遣先の環境による効果の違いとして、教職員の不足があると認識されている場合や、</a:t>
            </a:r>
            <a:endParaRPr lang="en-US" altLang="ja-JP" sz="1000" dirty="0"/>
          </a:p>
          <a:p>
            <a:r>
              <a:rPr lang="ja-JP" altLang="en-US" sz="1000" dirty="0"/>
              <a:t>現地の文化や習慣に戸惑う経験が多い場合、全体として派遣効果が小さくなる傾向がみられました。</a:t>
            </a:r>
            <a:endParaRPr lang="en-US" altLang="ja-JP" sz="1000" dirty="0"/>
          </a:p>
          <a:p>
            <a:r>
              <a:rPr lang="ja-JP" altLang="en-US" sz="1000" dirty="0"/>
              <a:t>対照的に、派遣中に教育委員会と生活状況等についてコミュニケーションをとる機会があると派遣効果が高まる傾向も確認され、</a:t>
            </a:r>
            <a:endParaRPr lang="en-US" altLang="ja-JP" sz="1000" dirty="0"/>
          </a:p>
          <a:p>
            <a:r>
              <a:rPr lang="ja-JP" altLang="en-US" sz="1000" dirty="0"/>
              <a:t>単に困難な経験が成長につながるというわけではなく、</a:t>
            </a:r>
            <a:endParaRPr lang="en-US" altLang="ja-JP" sz="1000" dirty="0"/>
          </a:p>
          <a:p>
            <a:r>
              <a:rPr lang="ja-JP" altLang="en-US" sz="1000" dirty="0"/>
              <a:t>派遣中の不安を軽減するようなコミュニケーションによって派遣効果が高まる可能性が示唆されました。</a:t>
            </a:r>
            <a:endParaRPr lang="en-US" altLang="ja-JP" sz="1000" dirty="0"/>
          </a:p>
          <a:p>
            <a:r>
              <a:rPr lang="ja-JP" altLang="en-US" sz="1000" dirty="0"/>
              <a:t>加えて、教育委員会と帰国後に必要な支援についてコミュニケーションをとる機会があると</a:t>
            </a:r>
            <a:r>
              <a:rPr lang="ja-JP" altLang="ja-JP" sz="1000" dirty="0"/>
              <a:t>派遣効果が大きく高まる傾向があり、</a:t>
            </a:r>
            <a:endParaRPr lang="en-US" altLang="ja-JP" sz="1000" dirty="0"/>
          </a:p>
          <a:p>
            <a:r>
              <a:rPr lang="ja-JP" altLang="ja-JP" sz="1000" dirty="0"/>
              <a:t>派遣経験を生かせる環境整備の重要性が示され</a:t>
            </a:r>
            <a:r>
              <a:rPr lang="ja-JP" altLang="en-US" sz="1000" dirty="0"/>
              <a:t>まし</a:t>
            </a:r>
            <a:r>
              <a:rPr lang="ja-JP" altLang="ja-JP" sz="1000" dirty="0"/>
              <a:t>た。</a:t>
            </a:r>
            <a:endParaRPr lang="en-US" altLang="ja-JP" sz="1000" dirty="0"/>
          </a:p>
          <a:p>
            <a:endParaRPr lang="ja-JP" altLang="ja-JP" sz="1000" dirty="0"/>
          </a:p>
          <a:p>
            <a:r>
              <a:rPr lang="ja-JP" altLang="en-US" sz="1000" dirty="0"/>
              <a:t>　また、</a:t>
            </a:r>
            <a:r>
              <a:rPr lang="ja-JP" altLang="ja-JP" sz="1000" dirty="0"/>
              <a:t>ヒアリング調査の結果、</a:t>
            </a:r>
            <a:r>
              <a:rPr lang="ja-JP" altLang="en-US" sz="1000" dirty="0"/>
              <a:t>カリキュラム・マネジメント能力や学校の管理・運営能力、</a:t>
            </a:r>
            <a:endParaRPr lang="en-US" altLang="ja-JP" sz="1000" dirty="0"/>
          </a:p>
          <a:p>
            <a:r>
              <a:rPr lang="ja-JP" altLang="en-US" sz="1000" dirty="0"/>
              <a:t>多文化・多言語環境における指導能力が高まるメカニズムとして、いくつかの経験が効果的だったのではないかという意見を得ました。</a:t>
            </a:r>
            <a:endParaRPr lang="en-US" altLang="ja-JP" sz="1000" dirty="0"/>
          </a:p>
          <a:p>
            <a:r>
              <a:rPr lang="ja-JP" altLang="en-US" sz="1000" dirty="0"/>
              <a:t>例えば、派遣先には各都道府県等から派遣された教師がいるため他の地域での指導方法を学ぶ機会が多くあること、</a:t>
            </a:r>
            <a:endParaRPr lang="en-US" altLang="ja-JP" sz="1000" dirty="0"/>
          </a:p>
          <a:p>
            <a:r>
              <a:rPr lang="ja-JP" altLang="en-US" sz="1000" dirty="0"/>
              <a:t>日本の教科書が、派遣国・派遣地域の文化や気候の違いによってはそのまま使えないことも多く、</a:t>
            </a:r>
            <a:endParaRPr lang="en-US" altLang="ja-JP" sz="1000" dirty="0"/>
          </a:p>
          <a:p>
            <a:r>
              <a:rPr lang="ja-JP" altLang="en-US" sz="1000" dirty="0"/>
              <a:t>現地の状況に応じて授業内容をアレンジする必要があること、</a:t>
            </a:r>
            <a:endParaRPr lang="en-US" altLang="ja-JP" sz="1000" dirty="0"/>
          </a:p>
          <a:p>
            <a:r>
              <a:rPr lang="ja-JP" altLang="en-US" sz="1000" dirty="0"/>
              <a:t>多様なバックグラウンドを持つ子供たちを担当する機会があることなどが挙がりました。</a:t>
            </a:r>
            <a:endParaRPr lang="en-US" altLang="ja-JP" sz="1000" dirty="0"/>
          </a:p>
          <a:p>
            <a:endParaRPr lang="en-US" altLang="ja-JP" sz="1000" dirty="0"/>
          </a:p>
          <a:p>
            <a:r>
              <a:rPr lang="ja-JP" altLang="en-US" sz="1000" dirty="0"/>
              <a:t>　文部科学省では、ここで得られた研究成果を派遣の募集の際に活用しています。</a:t>
            </a:r>
            <a:r>
              <a:rPr lang="en-US" altLang="ja-JP" sz="1000" dirty="0">
                <a:solidFill>
                  <a:srgbClr val="FF0000"/>
                </a:solidFill>
              </a:rPr>
              <a:t> </a:t>
            </a:r>
            <a:endParaRPr lang="en-US" altLang="ja-JP" sz="1000" dirty="0"/>
          </a:p>
          <a:p>
            <a:endParaRPr lang="en-US" altLang="ja-JP" sz="1000" dirty="0"/>
          </a:p>
          <a:p>
            <a:endParaRPr lang="en-US" altLang="ja-JP" sz="1000"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50</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9044992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ja-JP" altLang="en-US" sz="1200" dirty="0"/>
              <a:t>　以上で、本講座は終了です。最後までありがとうございました。</a:t>
            </a:r>
          </a:p>
        </p:txBody>
      </p:sp>
    </p:spTree>
    <p:extLst>
      <p:ext uri="{BB962C8B-B14F-4D97-AF65-F5344CB8AC3E}">
        <p14:creationId xmlns:p14="http://schemas.microsoft.com/office/powerpoint/2010/main" val="3660431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政策評価制度の目的は、大きく２つあります。</a:t>
            </a:r>
          </a:p>
          <a:p>
            <a:pPr>
              <a:lnSpc>
                <a:spcPct val="110000"/>
              </a:lnSpc>
            </a:pPr>
            <a:endParaRPr lang="ja-JP" altLang="en-US" dirty="0"/>
          </a:p>
          <a:p>
            <a:pPr>
              <a:lnSpc>
                <a:spcPct val="110000"/>
              </a:lnSpc>
            </a:pPr>
            <a:r>
              <a:rPr lang="ja-JP" altLang="en-US" dirty="0"/>
              <a:t>　一つは、政策の効果を把握・分析して評価し、その結果を政策に反映させることで、効果的かつ効率的な行政を推進することです。</a:t>
            </a:r>
          </a:p>
          <a:p>
            <a:pPr>
              <a:lnSpc>
                <a:spcPct val="110000"/>
              </a:lnSpc>
            </a:pPr>
            <a:endParaRPr lang="ja-JP" altLang="en-US" dirty="0"/>
          </a:p>
          <a:p>
            <a:pPr>
              <a:lnSpc>
                <a:spcPct val="110000"/>
              </a:lnSpc>
            </a:pPr>
            <a:r>
              <a:rPr lang="ja-JP" altLang="en-US" dirty="0"/>
              <a:t>　もう一つは、政府の諸活動についての国民への説明責任を徹底することです。</a:t>
            </a:r>
          </a:p>
          <a:p>
            <a:pPr>
              <a:lnSpc>
                <a:spcPct val="110000"/>
              </a:lnSpc>
            </a:pPr>
            <a:endParaRPr lang="ja-JP" altLang="en-US" dirty="0"/>
          </a:p>
        </p:txBody>
      </p:sp>
      <p:sp>
        <p:nvSpPr>
          <p:cNvPr id="5" name="スライド イメージ プレースホルダー 4">
            <a:extLst>
              <a:ext uri="{FF2B5EF4-FFF2-40B4-BE49-F238E27FC236}">
                <a16:creationId xmlns:a16="http://schemas.microsoft.com/office/drawing/2014/main" id="{2B86FDAE-A8B1-4208-A095-E7AC5BA8926C}"/>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10079162-B4C9-4DE5-A7BE-8674E909F51D}"/>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6</a:t>
            </a:fld>
            <a:endParaRPr lang="ja-JP" altLang="en-US"/>
          </a:p>
        </p:txBody>
      </p:sp>
    </p:spTree>
    <p:extLst>
      <p:ext uri="{BB962C8B-B14F-4D97-AF65-F5344CB8AC3E}">
        <p14:creationId xmlns:p14="http://schemas.microsoft.com/office/powerpoint/2010/main" val="3635852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政策評価は、各府省が自ら政策効果を把握し、それをもとに評価を行い、その結果を次の企画立案や業務の実施に役立てるものです。</a:t>
            </a:r>
          </a:p>
          <a:p>
            <a:pPr>
              <a:lnSpc>
                <a:spcPct val="110000"/>
              </a:lnSpc>
            </a:pPr>
            <a:endParaRPr lang="ja-JP" altLang="en-US" dirty="0"/>
          </a:p>
          <a:p>
            <a:pPr>
              <a:lnSpc>
                <a:spcPct val="110000"/>
              </a:lnSpc>
            </a:pPr>
            <a:r>
              <a:rPr lang="ja-JP" altLang="en-US" dirty="0"/>
              <a:t>　政策評価では、政策効果の把握・分析が特に重要です。</a:t>
            </a:r>
          </a:p>
          <a:p>
            <a:pPr>
              <a:lnSpc>
                <a:spcPct val="110000"/>
              </a:lnSpc>
            </a:pPr>
            <a:endParaRPr lang="ja-JP" altLang="en-US" dirty="0"/>
          </a:p>
          <a:p>
            <a:pPr>
              <a:lnSpc>
                <a:spcPct val="110000"/>
              </a:lnSpc>
            </a:pPr>
            <a:r>
              <a:rPr lang="ja-JP" altLang="en-US" dirty="0"/>
              <a:t>　政策効果とは、その政策が国民生活や社会経済に及ぼす影響のことをいいます。</a:t>
            </a:r>
            <a:endParaRPr lang="en-US" altLang="ja-JP" dirty="0"/>
          </a:p>
          <a:p>
            <a:pPr>
              <a:lnSpc>
                <a:spcPct val="110000"/>
              </a:lnSpc>
            </a:pPr>
            <a:r>
              <a:rPr lang="ja-JP" altLang="en-US" dirty="0"/>
              <a:t>国民生活や社会経済がどう変わるのか、国民のためにきちんと役立っているのかといった視点から、政策効果を把握・分析します。</a:t>
            </a:r>
          </a:p>
          <a:p>
            <a:pPr>
              <a:lnSpc>
                <a:spcPct val="110000"/>
              </a:lnSpc>
            </a:pPr>
            <a:endParaRPr lang="ja-JP" altLang="en-US" dirty="0"/>
          </a:p>
          <a:p>
            <a:pPr>
              <a:lnSpc>
                <a:spcPct val="110000"/>
              </a:lnSpc>
            </a:pPr>
            <a:r>
              <a:rPr lang="ja-JP" altLang="en-US" dirty="0"/>
              <a:t>　政策効果を把握するに当たって、事前評価の場合は、政策効果を将来予測することになり、</a:t>
            </a:r>
            <a:endParaRPr lang="en-US" altLang="ja-JP" dirty="0"/>
          </a:p>
          <a:p>
            <a:pPr>
              <a:lnSpc>
                <a:spcPct val="110000"/>
              </a:lnSpc>
            </a:pPr>
            <a:r>
              <a:rPr lang="ja-JP" altLang="en-US" dirty="0"/>
              <a:t>事後評価の場合は、実際の政策効果を測定することになります。</a:t>
            </a:r>
          </a:p>
        </p:txBody>
      </p:sp>
      <p:sp>
        <p:nvSpPr>
          <p:cNvPr id="5" name="スライド イメージ プレースホルダー 4">
            <a:extLst>
              <a:ext uri="{FF2B5EF4-FFF2-40B4-BE49-F238E27FC236}">
                <a16:creationId xmlns:a16="http://schemas.microsoft.com/office/drawing/2014/main" id="{EE6FD7F9-88F7-44CC-9542-ADE4BCF0E485}"/>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C709BA84-C8B0-4C4E-AEB6-B11A3623CBF8}"/>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7</a:t>
            </a:fld>
            <a:endParaRPr lang="ja-JP" altLang="en-US"/>
          </a:p>
        </p:txBody>
      </p:sp>
    </p:spTree>
    <p:extLst>
      <p:ext uri="{BB962C8B-B14F-4D97-AF65-F5344CB8AC3E}">
        <p14:creationId xmlns:p14="http://schemas.microsoft.com/office/powerpoint/2010/main" val="3452537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評価に当たっては、政策効果の把握の結果を基礎として、政策の特性に応じて、様々な切り口から分析を行いますが、</a:t>
            </a:r>
            <a:endParaRPr lang="en-US" altLang="ja-JP" dirty="0"/>
          </a:p>
          <a:p>
            <a:pPr>
              <a:lnSpc>
                <a:spcPct val="110000"/>
              </a:lnSpc>
            </a:pPr>
            <a:r>
              <a:rPr lang="ja-JP" altLang="en-US" dirty="0"/>
              <a:t>主に必要性、効率性、有効性の観点から評価をします。</a:t>
            </a:r>
          </a:p>
        </p:txBody>
      </p:sp>
      <p:sp>
        <p:nvSpPr>
          <p:cNvPr id="5" name="スライド イメージ プレースホルダー 4">
            <a:extLst>
              <a:ext uri="{FF2B5EF4-FFF2-40B4-BE49-F238E27FC236}">
                <a16:creationId xmlns:a16="http://schemas.microsoft.com/office/drawing/2014/main" id="{C3D26020-81AC-46A0-802A-EFDFF5A4EE5F}"/>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E7E29B03-1633-4F64-89B8-53BC11761CD8}"/>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8</a:t>
            </a:fld>
            <a:endParaRPr lang="ja-JP" altLang="en-US"/>
          </a:p>
        </p:txBody>
      </p:sp>
    </p:spTree>
    <p:extLst>
      <p:ext uri="{BB962C8B-B14F-4D97-AF65-F5344CB8AC3E}">
        <p14:creationId xmlns:p14="http://schemas.microsoft.com/office/powerpoint/2010/main" val="2299538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10000"/>
              </a:lnSpc>
            </a:pPr>
            <a:r>
              <a:rPr lang="ja-JP" altLang="en-US" dirty="0"/>
              <a:t>政策評価は、単独で実施されるものではなく、</a:t>
            </a:r>
            <a:r>
              <a:rPr lang="en-US" altLang="ja-JP" dirty="0"/>
              <a:t>Plan</a:t>
            </a:r>
            <a:r>
              <a:rPr lang="ja-JP" altLang="en-US" dirty="0"/>
              <a:t>、</a:t>
            </a:r>
            <a:r>
              <a:rPr lang="en-US" altLang="ja-JP" dirty="0"/>
              <a:t>Do</a:t>
            </a:r>
            <a:r>
              <a:rPr lang="ja-JP" altLang="en-US" dirty="0"/>
              <a:t>、</a:t>
            </a:r>
            <a:r>
              <a:rPr lang="en-US" altLang="ja-JP" dirty="0"/>
              <a:t>Check</a:t>
            </a:r>
            <a:r>
              <a:rPr lang="ja-JP" altLang="en-US" dirty="0"/>
              <a:t>、</a:t>
            </a:r>
            <a:r>
              <a:rPr lang="en-US" altLang="ja-JP" dirty="0"/>
              <a:t>Action</a:t>
            </a:r>
            <a:r>
              <a:rPr lang="ja-JP" altLang="en-US" dirty="0"/>
              <a:t>という政策のマネジメント・サイクルの中に、</a:t>
            </a:r>
            <a:endParaRPr lang="en-US" altLang="ja-JP" dirty="0"/>
          </a:p>
          <a:p>
            <a:pPr>
              <a:lnSpc>
                <a:spcPct val="110000"/>
              </a:lnSpc>
            </a:pPr>
            <a:r>
              <a:rPr lang="ja-JP" altLang="en-US" dirty="0"/>
              <a:t>制度化された機能として組み込まれています。</a:t>
            </a:r>
          </a:p>
          <a:p>
            <a:endParaRPr kumimoji="1" lang="ja-JP" altLang="en-US" dirty="0"/>
          </a:p>
        </p:txBody>
      </p:sp>
    </p:spTree>
    <p:extLst>
      <p:ext uri="{BB962C8B-B14F-4D97-AF65-F5344CB8AC3E}">
        <p14:creationId xmlns:p14="http://schemas.microsoft.com/office/powerpoint/2010/main" val="603980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pPr>
              <a:defRPr/>
            </a:pPr>
            <a:fld id="{68602AFF-8E96-4AAA-8935-A68CBD6DF38C}"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B7B86DCC-4A2C-4176-A484-0F00CC232028}"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611045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0AC4A647-E112-46BD-8A6D-6245C23209E1}"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C4BD6932-F468-441F-844C-23AE8F23E84F}"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803432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6005961D-DC85-4BFA-A387-DFDF7D6CAFAB}"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D0BB0E25-A41F-4562-820F-7BD2AD80C0DC}"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726242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3" name="サブタイトル 2">
            <a:extLst>
              <a:ext uri="{FF2B5EF4-FFF2-40B4-BE49-F238E27FC236}">
                <a16:creationId xmlns:a16="http://schemas.microsoft.com/office/drawing/2014/main" id="{61A02B7B-F405-479E-A0FD-23340DE88A2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Tree>
    <p:extLst>
      <p:ext uri="{BB962C8B-B14F-4D97-AF65-F5344CB8AC3E}">
        <p14:creationId xmlns:p14="http://schemas.microsoft.com/office/powerpoint/2010/main" val="823830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7" name="日付プレースホルダー 6">
            <a:extLst>
              <a:ext uri="{FF2B5EF4-FFF2-40B4-BE49-F238E27FC236}">
                <a16:creationId xmlns:a16="http://schemas.microsoft.com/office/drawing/2014/main" id="{7DB2C39D-3BA7-49BF-9F88-BA7B0AD9857C}"/>
              </a:ext>
            </a:extLst>
          </p:cNvPr>
          <p:cNvSpPr>
            <a:spLocks noGrp="1"/>
          </p:cNvSpPr>
          <p:nvPr>
            <p:ph type="dt" sz="half" idx="10"/>
          </p:nvPr>
        </p:nvSpPr>
        <p:spPr/>
        <p:txBody>
          <a:bodyPr/>
          <a:lstStyle/>
          <a:p>
            <a:fld id="{ACA3EC8F-EAF4-4541-A578-6C891DCC8D6F}" type="datetime1">
              <a:rPr kumimoji="1" lang="ja-JP" altLang="en-US" smtClean="0"/>
              <a:t>2024/3/28</a:t>
            </a:fld>
            <a:endParaRPr kumimoji="1" lang="ja-JP" altLang="en-US"/>
          </a:p>
        </p:txBody>
      </p:sp>
      <p:sp>
        <p:nvSpPr>
          <p:cNvPr id="8" name="フッター プレースホルダー 7">
            <a:extLst>
              <a:ext uri="{FF2B5EF4-FFF2-40B4-BE49-F238E27FC236}">
                <a16:creationId xmlns:a16="http://schemas.microsoft.com/office/drawing/2014/main" id="{534309A5-94D9-4E49-BEA7-CC138083711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5EC6B81-A2DE-444D-B659-918F062B7125}"/>
              </a:ext>
            </a:extLst>
          </p:cNvPr>
          <p:cNvSpPr>
            <a:spLocks noGrp="1"/>
          </p:cNvSpPr>
          <p:nvPr>
            <p:ph type="sldNum" sz="quarter" idx="12"/>
          </p:nvPr>
        </p:nvSpPr>
        <p:spPr>
          <a:xfrm>
            <a:off x="6873586" y="6356351"/>
            <a:ext cx="2057400" cy="365125"/>
          </a:xfrm>
        </p:spPr>
        <p:txBody>
          <a:bodyPr/>
          <a:lstStyle>
            <a:lvl1pPr>
              <a:defRPr sz="1600"/>
            </a:lvl1pPr>
          </a:lstStyle>
          <a:p>
            <a:fld id="{F69A1165-1628-4DC7-98C8-5A6506EC98C0}" type="slidenum">
              <a:rPr kumimoji="1" lang="ja-JP" altLang="en-US" smtClean="0"/>
              <a:pPr/>
              <a:t>‹#›</a:t>
            </a:fld>
            <a:endParaRPr kumimoji="1" lang="ja-JP" altLang="en-US" dirty="0"/>
          </a:p>
        </p:txBody>
      </p:sp>
    </p:spTree>
    <p:extLst>
      <p:ext uri="{BB962C8B-B14F-4D97-AF65-F5344CB8AC3E}">
        <p14:creationId xmlns:p14="http://schemas.microsoft.com/office/powerpoint/2010/main" val="3273199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6416414-87E4-4902-B8F6-656C43BFAE03}"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717182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E2C7413-BFD4-4505-B0BE-5FB8DAA4342C}"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23215" y="6465050"/>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453043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ACE4542-F3C9-4F6C-9322-4D8D3E3C8729}"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3460204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F35D326-D806-4223-B537-FE77C5578988}" type="datetime1">
              <a:rPr kumimoji="1" lang="ja-JP" altLang="en-US" smtClean="0"/>
              <a:t>2024/3/28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7086600" y="6489988"/>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4243984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96AB98A-B2AB-452E-87A6-EDF732159B95}" type="datetime1">
              <a:rPr kumimoji="1" lang="ja-JP" altLang="en-US" smtClean="0"/>
              <a:t>2024/3/28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7086600" y="6492874"/>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636104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574B4-E889-46F2-B6B2-E395DB617A54}" type="datetime1">
              <a:rPr kumimoji="1" lang="ja-JP" altLang="en-US" smtClean="0"/>
              <a:t>2024/3/28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7086600" y="6492875"/>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1010726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D43782B1-71FE-44D3-857B-9103E460F209}"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a:xfrm>
            <a:off x="7086600" y="6492874"/>
            <a:ext cx="2057400" cy="365125"/>
          </a:xfrm>
        </p:spPr>
        <p:txBody>
          <a:bodyPr/>
          <a:lstStyle/>
          <a:p>
            <a:pPr>
              <a:defRPr/>
            </a:pPr>
            <a:fld id="{87E032E6-4066-4FFF-9628-1AC9AD9EFDA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476236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6FAAFF4-0438-40D5-9D64-3DC29A281DA2}"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7086600" y="6489989"/>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02123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4F4F751-6FDF-4F4E-AC0C-3BA6A3FCD94B}"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7086600" y="6492875"/>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125485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D4B767C-EBE0-4254-948B-391D60A8480C}"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73362"/>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808633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094375F-40F3-4E70-B84A-0BB98CCCEA85}"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81676"/>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3128147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113"/>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045"/>
            </a:lvl1pPr>
            <a:lvl2pPr marL="389586" indent="0" algn="ctr">
              <a:buNone/>
              <a:defRPr sz="1704"/>
            </a:lvl2pPr>
            <a:lvl3pPr marL="779173" indent="0" algn="ctr">
              <a:buNone/>
              <a:defRPr sz="1534"/>
            </a:lvl3pPr>
            <a:lvl4pPr marL="1168759" indent="0" algn="ctr">
              <a:buNone/>
              <a:defRPr sz="1363"/>
            </a:lvl4pPr>
            <a:lvl5pPr marL="1558345" indent="0" algn="ctr">
              <a:buNone/>
              <a:defRPr sz="1363"/>
            </a:lvl5pPr>
            <a:lvl6pPr marL="1947932" indent="0" algn="ctr">
              <a:buNone/>
              <a:defRPr sz="1363"/>
            </a:lvl6pPr>
            <a:lvl7pPr marL="2337518" indent="0" algn="ctr">
              <a:buNone/>
              <a:defRPr sz="1363"/>
            </a:lvl7pPr>
            <a:lvl8pPr marL="2727104" indent="0" algn="ctr">
              <a:buNone/>
              <a:defRPr sz="1363"/>
            </a:lvl8pPr>
            <a:lvl9pPr marL="3116691" indent="0" algn="ctr">
              <a:buNone/>
              <a:defRPr sz="1363"/>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pPr>
              <a:defRPr/>
            </a:pPr>
            <a:fld id="{3DBAD50B-8E51-40B3-AE38-4D160C550EB7}"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B7B86DCC-4A2C-4176-A484-0F00CC232028}"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737289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6E734F09-DF18-4393-AC38-24C9338EA6D4}"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87E032E6-4066-4FFF-9628-1AC9AD9EFDA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127360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3"/>
            <a:ext cx="7886700" cy="2852737"/>
          </a:xfrm>
        </p:spPr>
        <p:txBody>
          <a:bodyPr anchor="b"/>
          <a:lstStyle>
            <a:lvl1pPr>
              <a:defRPr sz="5113"/>
            </a:lvl1pPr>
          </a:lstStyle>
          <a:p>
            <a:r>
              <a:rPr lang="ja-JP" altLang="en-US"/>
              <a:t>マスター タイトルの書式設定</a:t>
            </a:r>
            <a:endParaRPr lang="en-US"/>
          </a:p>
        </p:txBody>
      </p:sp>
      <p:sp>
        <p:nvSpPr>
          <p:cNvPr id="3" name="Text Placeholder 2"/>
          <p:cNvSpPr>
            <a:spLocks noGrp="1"/>
          </p:cNvSpPr>
          <p:nvPr>
            <p:ph type="body" idx="1"/>
          </p:nvPr>
        </p:nvSpPr>
        <p:spPr>
          <a:xfrm>
            <a:off x="623890" y="4589468"/>
            <a:ext cx="7886700" cy="1500187"/>
          </a:xfrm>
        </p:spPr>
        <p:txBody>
          <a:bodyPr/>
          <a:lstStyle>
            <a:lvl1pPr marL="0" indent="0">
              <a:buNone/>
              <a:defRPr sz="2045">
                <a:solidFill>
                  <a:schemeClr val="tx1"/>
                </a:solidFill>
              </a:defRPr>
            </a:lvl1pPr>
            <a:lvl2pPr marL="389586" indent="0">
              <a:buNone/>
              <a:defRPr sz="1704">
                <a:solidFill>
                  <a:schemeClr val="tx1">
                    <a:tint val="75000"/>
                  </a:schemeClr>
                </a:solidFill>
              </a:defRPr>
            </a:lvl2pPr>
            <a:lvl3pPr marL="779173" indent="0">
              <a:buNone/>
              <a:defRPr sz="1534">
                <a:solidFill>
                  <a:schemeClr val="tx1">
                    <a:tint val="75000"/>
                  </a:schemeClr>
                </a:solidFill>
              </a:defRPr>
            </a:lvl3pPr>
            <a:lvl4pPr marL="1168759" indent="0">
              <a:buNone/>
              <a:defRPr sz="1363">
                <a:solidFill>
                  <a:schemeClr val="tx1">
                    <a:tint val="75000"/>
                  </a:schemeClr>
                </a:solidFill>
              </a:defRPr>
            </a:lvl4pPr>
            <a:lvl5pPr marL="1558345" indent="0">
              <a:buNone/>
              <a:defRPr sz="1363">
                <a:solidFill>
                  <a:schemeClr val="tx1">
                    <a:tint val="75000"/>
                  </a:schemeClr>
                </a:solidFill>
              </a:defRPr>
            </a:lvl5pPr>
            <a:lvl6pPr marL="1947932" indent="0">
              <a:buNone/>
              <a:defRPr sz="1363">
                <a:solidFill>
                  <a:schemeClr val="tx1">
                    <a:tint val="75000"/>
                  </a:schemeClr>
                </a:solidFill>
              </a:defRPr>
            </a:lvl6pPr>
            <a:lvl7pPr marL="2337518" indent="0">
              <a:buNone/>
              <a:defRPr sz="1363">
                <a:solidFill>
                  <a:schemeClr val="tx1">
                    <a:tint val="75000"/>
                  </a:schemeClr>
                </a:solidFill>
              </a:defRPr>
            </a:lvl7pPr>
            <a:lvl8pPr marL="2727104" indent="0">
              <a:buNone/>
              <a:defRPr sz="1363">
                <a:solidFill>
                  <a:schemeClr val="tx1">
                    <a:tint val="75000"/>
                  </a:schemeClr>
                </a:solidFill>
              </a:defRPr>
            </a:lvl8pPr>
            <a:lvl9pPr marL="3116691" indent="0">
              <a:buNone/>
              <a:defRPr sz="136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70DDD4BF-684D-4B51-A59C-F883C7F3919A}"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979F4956-B36F-40E9-BE45-ECC49ABA5899}"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245762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pPr>
              <a:defRPr/>
            </a:pPr>
            <a:fld id="{04B9691E-24BC-4D65-9487-D1A927127438}" type="datetime1">
              <a:rPr lang="ja-JP" altLang="en-US" smtClean="0">
                <a:solidFill>
                  <a:prstClr val="black"/>
                </a:solidFill>
              </a:rPr>
              <a:t>2024/3/28</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p:txBody>
          <a:bodyPr/>
          <a:lstStyle/>
          <a:p>
            <a:pPr>
              <a:defRPr/>
            </a:pPr>
            <a:fld id="{168B07FB-804D-43EC-B17E-0B336D98C0AA}"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910438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29"/>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pPr>
              <a:defRPr/>
            </a:pPr>
            <a:fld id="{792938B0-C44A-4EDC-8044-ABB579009FFF}" type="datetime1">
              <a:rPr lang="ja-JP" altLang="en-US" smtClean="0">
                <a:solidFill>
                  <a:prstClr val="black"/>
                </a:solidFill>
              </a:rPr>
              <a:t>2024/3/28</a:t>
            </a:fld>
            <a:endParaRPr lang="en-US" altLang="ja-JP" dirty="0">
              <a:solidFill>
                <a:prstClr val="black"/>
              </a:solidFill>
            </a:endParaRPr>
          </a:p>
        </p:txBody>
      </p:sp>
      <p:sp>
        <p:nvSpPr>
          <p:cNvPr id="8" name="Footer Placeholder 7"/>
          <p:cNvSpPr>
            <a:spLocks noGrp="1"/>
          </p:cNvSpPr>
          <p:nvPr>
            <p:ph type="ftr" sz="quarter" idx="11"/>
          </p:nvPr>
        </p:nvSpPr>
        <p:spPr/>
        <p:txBody>
          <a:bodyPr/>
          <a:lstStyle/>
          <a:p>
            <a:pPr>
              <a:defRPr/>
            </a:pPr>
            <a:endParaRPr lang="en-US" altLang="ja-JP" dirty="0">
              <a:solidFill>
                <a:prstClr val="black"/>
              </a:solidFill>
            </a:endParaRPr>
          </a:p>
        </p:txBody>
      </p:sp>
      <p:sp>
        <p:nvSpPr>
          <p:cNvPr id="9" name="Slide Number Placeholder 8"/>
          <p:cNvSpPr>
            <a:spLocks noGrp="1"/>
          </p:cNvSpPr>
          <p:nvPr>
            <p:ph type="sldNum" sz="quarter" idx="12"/>
          </p:nvPr>
        </p:nvSpPr>
        <p:spPr/>
        <p:txBody>
          <a:bodyPr/>
          <a:lstStyle/>
          <a:p>
            <a:pPr>
              <a:defRPr/>
            </a:pPr>
            <a:fld id="{0B9795F1-B456-4E11-9B92-11CCE4F30293}"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961228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pPr>
              <a:defRPr/>
            </a:pPr>
            <a:fld id="{442BAE21-F2A2-4124-84FD-A2223F658E25}" type="datetime1">
              <a:rPr lang="ja-JP" altLang="en-US" smtClean="0">
                <a:solidFill>
                  <a:prstClr val="black"/>
                </a:solidFill>
              </a:rPr>
              <a:t>2024/3/28</a:t>
            </a:fld>
            <a:endParaRPr lang="en-US" altLang="ja-JP" dirty="0">
              <a:solidFill>
                <a:prstClr val="black"/>
              </a:solidFill>
            </a:endParaRPr>
          </a:p>
        </p:txBody>
      </p:sp>
      <p:sp>
        <p:nvSpPr>
          <p:cNvPr id="4" name="Footer Placeholder 3"/>
          <p:cNvSpPr>
            <a:spLocks noGrp="1"/>
          </p:cNvSpPr>
          <p:nvPr>
            <p:ph type="ftr" sz="quarter" idx="11"/>
          </p:nvPr>
        </p:nvSpPr>
        <p:spPr/>
        <p:txBody>
          <a:bodyPr/>
          <a:lstStyle/>
          <a:p>
            <a:pPr>
              <a:defRPr/>
            </a:pPr>
            <a:endParaRPr lang="en-US" altLang="ja-JP" dirty="0">
              <a:solidFill>
                <a:prstClr val="black"/>
              </a:solidFill>
            </a:endParaRPr>
          </a:p>
        </p:txBody>
      </p:sp>
      <p:sp>
        <p:nvSpPr>
          <p:cNvPr id="5" name="Slide Number Placeholder 4"/>
          <p:cNvSpPr>
            <a:spLocks noGrp="1"/>
          </p:cNvSpPr>
          <p:nvPr>
            <p:ph type="sldNum" sz="quarter" idx="12"/>
          </p:nvPr>
        </p:nvSpPr>
        <p:spPr/>
        <p:txBody>
          <a:bodyPr/>
          <a:lstStyle/>
          <a:p>
            <a:pPr>
              <a:defRPr/>
            </a:pPr>
            <a:fld id="{CF4C4D46-44F2-44BD-9DD9-D0D2C862606E}"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77619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CF9C4BE6-2699-4E1C-972A-1C1B01FBA5A1}"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a:xfrm>
            <a:off x="7086600" y="6492875"/>
            <a:ext cx="2057400" cy="365125"/>
          </a:xfrm>
        </p:spPr>
        <p:txBody>
          <a:bodyPr/>
          <a:lstStyle/>
          <a:p>
            <a:pPr>
              <a:defRPr/>
            </a:pPr>
            <a:fld id="{979F4956-B36F-40E9-BE45-ECC49ABA5899}"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960510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4EB981C-8F92-465D-993B-19396D52818C}" type="datetime1">
              <a:rPr lang="ja-JP" altLang="en-US" smtClean="0">
                <a:solidFill>
                  <a:prstClr val="black"/>
                </a:solidFill>
              </a:rPr>
              <a:t>2024/3/28</a:t>
            </a:fld>
            <a:endParaRPr lang="en-US" altLang="ja-JP" dirty="0">
              <a:solidFill>
                <a:prstClr val="black"/>
              </a:solidFill>
            </a:endParaRPr>
          </a:p>
        </p:txBody>
      </p:sp>
      <p:sp>
        <p:nvSpPr>
          <p:cNvPr id="3" name="Footer Placeholder 2"/>
          <p:cNvSpPr>
            <a:spLocks noGrp="1"/>
          </p:cNvSpPr>
          <p:nvPr>
            <p:ph type="ftr" sz="quarter" idx="11"/>
          </p:nvPr>
        </p:nvSpPr>
        <p:spPr/>
        <p:txBody>
          <a:bodyPr/>
          <a:lstStyle/>
          <a:p>
            <a:pPr>
              <a:defRPr/>
            </a:pPr>
            <a:endParaRPr lang="en-US" altLang="ja-JP" dirty="0">
              <a:solidFill>
                <a:prstClr val="black"/>
              </a:solidFill>
            </a:endParaRPr>
          </a:p>
        </p:txBody>
      </p:sp>
      <p:sp>
        <p:nvSpPr>
          <p:cNvPr id="4" name="Slide Number Placeholder 3"/>
          <p:cNvSpPr>
            <a:spLocks noGrp="1"/>
          </p:cNvSpPr>
          <p:nvPr>
            <p:ph type="sldNum" sz="quarter" idx="12"/>
          </p:nvPr>
        </p:nvSpPr>
        <p:spPr/>
        <p:txBody>
          <a:bodyPr/>
          <a:lstStyle/>
          <a:p>
            <a:pPr>
              <a:defRPr/>
            </a:pPr>
            <a:fld id="{9424FD0B-DB68-446A-851A-F749B8C64A53}"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86084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727"/>
            </a:lvl1pPr>
          </a:lstStyle>
          <a:p>
            <a:r>
              <a:rPr lang="ja-JP" altLang="en-US"/>
              <a:t>マスター タイトルの書式設定</a:t>
            </a:r>
            <a:endParaRPr lang="en-US"/>
          </a:p>
        </p:txBody>
      </p:sp>
      <p:sp>
        <p:nvSpPr>
          <p:cNvPr id="3" name="Content Placeholder 2"/>
          <p:cNvSpPr>
            <a:spLocks noGrp="1"/>
          </p:cNvSpPr>
          <p:nvPr>
            <p:ph idx="1"/>
          </p:nvPr>
        </p:nvSpPr>
        <p:spPr>
          <a:xfrm>
            <a:off x="3887391" y="987430"/>
            <a:ext cx="4629150" cy="4873625"/>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363"/>
            </a:lvl1pPr>
            <a:lvl2pPr marL="389586" indent="0">
              <a:buNone/>
              <a:defRPr sz="1193"/>
            </a:lvl2pPr>
            <a:lvl3pPr marL="779173" indent="0">
              <a:buNone/>
              <a:defRPr sz="1023"/>
            </a:lvl3pPr>
            <a:lvl4pPr marL="1168759" indent="0">
              <a:buNone/>
              <a:defRPr sz="852"/>
            </a:lvl4pPr>
            <a:lvl5pPr marL="1558345" indent="0">
              <a:buNone/>
              <a:defRPr sz="852"/>
            </a:lvl5pPr>
            <a:lvl6pPr marL="1947932" indent="0">
              <a:buNone/>
              <a:defRPr sz="852"/>
            </a:lvl6pPr>
            <a:lvl7pPr marL="2337518" indent="0">
              <a:buNone/>
              <a:defRPr sz="852"/>
            </a:lvl7pPr>
            <a:lvl8pPr marL="2727104" indent="0">
              <a:buNone/>
              <a:defRPr sz="852"/>
            </a:lvl8pPr>
            <a:lvl9pPr marL="3116691" indent="0">
              <a:buNone/>
              <a:defRPr sz="85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25CA6DBC-B1D4-4A70-B312-1B90C9FEF9DA}" type="datetime1">
              <a:rPr lang="ja-JP" altLang="en-US" smtClean="0">
                <a:solidFill>
                  <a:prstClr val="black"/>
                </a:solidFill>
              </a:rPr>
              <a:t>2024/3/28</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p:txBody>
          <a:bodyPr/>
          <a:lstStyle/>
          <a:p>
            <a:pPr>
              <a:defRPr/>
            </a:pPr>
            <a:fld id="{632872FF-0ED8-439F-9762-9BF7CECA15E5}"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148596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727"/>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r>
              <a:rPr lang="ja-JP" altLang="en-US"/>
              <a:t>図を追加</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363"/>
            </a:lvl1pPr>
            <a:lvl2pPr marL="389586" indent="0">
              <a:buNone/>
              <a:defRPr sz="1193"/>
            </a:lvl2pPr>
            <a:lvl3pPr marL="779173" indent="0">
              <a:buNone/>
              <a:defRPr sz="1023"/>
            </a:lvl3pPr>
            <a:lvl4pPr marL="1168759" indent="0">
              <a:buNone/>
              <a:defRPr sz="852"/>
            </a:lvl4pPr>
            <a:lvl5pPr marL="1558345" indent="0">
              <a:buNone/>
              <a:defRPr sz="852"/>
            </a:lvl5pPr>
            <a:lvl6pPr marL="1947932" indent="0">
              <a:buNone/>
              <a:defRPr sz="852"/>
            </a:lvl6pPr>
            <a:lvl7pPr marL="2337518" indent="0">
              <a:buNone/>
              <a:defRPr sz="852"/>
            </a:lvl7pPr>
            <a:lvl8pPr marL="2727104" indent="0">
              <a:buNone/>
              <a:defRPr sz="852"/>
            </a:lvl8pPr>
            <a:lvl9pPr marL="3116691" indent="0">
              <a:buNone/>
              <a:defRPr sz="85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B210AB56-DC72-473C-9093-DC5C6BD12177}" type="datetime1">
              <a:rPr lang="ja-JP" altLang="en-US" smtClean="0">
                <a:solidFill>
                  <a:prstClr val="black"/>
                </a:solidFill>
              </a:rPr>
              <a:t>2024/3/28</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p:txBody>
          <a:bodyPr/>
          <a:lstStyle/>
          <a:p>
            <a:pPr>
              <a:defRPr/>
            </a:pPr>
            <a:fld id="{D29876EA-FF37-48B9-95A6-47D340952094}"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116096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F17FC125-434C-45FB-97F0-FF86F629C5C4}"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C4BD6932-F468-441F-844C-23AE8F23E84F}"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682309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2ACC17A5-8E1C-48B3-A16F-D44DC62B6DD8}"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D0BB0E25-A41F-4562-820F-7BD2AD80C0DC}"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675019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3" name="サブタイトル 2">
            <a:extLst>
              <a:ext uri="{FF2B5EF4-FFF2-40B4-BE49-F238E27FC236}">
                <a16:creationId xmlns:a16="http://schemas.microsoft.com/office/drawing/2014/main" id="{61A02B7B-F405-479E-A0FD-23340DE88A2D}"/>
              </a:ext>
            </a:extLst>
          </p:cNvPr>
          <p:cNvSpPr>
            <a:spLocks noGrp="1"/>
          </p:cNvSpPr>
          <p:nvPr>
            <p:ph type="subTitle" idx="1"/>
          </p:nvPr>
        </p:nvSpPr>
        <p:spPr>
          <a:xfrm>
            <a:off x="1143000" y="3602038"/>
            <a:ext cx="6858000" cy="1655762"/>
          </a:xfrm>
        </p:spPr>
        <p:txBody>
          <a:bodyPr/>
          <a:lstStyle>
            <a:lvl1pPr marL="0" indent="0" algn="ctr">
              <a:buNone/>
              <a:defRPr sz="1534"/>
            </a:lvl1pPr>
            <a:lvl2pPr marL="292190" indent="0" algn="ctr">
              <a:buNone/>
              <a:defRPr sz="1278"/>
            </a:lvl2pPr>
            <a:lvl3pPr marL="584380" indent="0" algn="ctr">
              <a:buNone/>
              <a:defRPr sz="1150"/>
            </a:lvl3pPr>
            <a:lvl4pPr marL="876569" indent="0" algn="ctr">
              <a:buNone/>
              <a:defRPr sz="1023"/>
            </a:lvl4pPr>
            <a:lvl5pPr marL="1168759" indent="0" algn="ctr">
              <a:buNone/>
              <a:defRPr sz="1023"/>
            </a:lvl5pPr>
            <a:lvl6pPr marL="1460949" indent="0" algn="ctr">
              <a:buNone/>
              <a:defRPr sz="1023"/>
            </a:lvl6pPr>
            <a:lvl7pPr marL="1753139" indent="0" algn="ctr">
              <a:buNone/>
              <a:defRPr sz="1023"/>
            </a:lvl7pPr>
            <a:lvl8pPr marL="2045328" indent="0" algn="ctr">
              <a:buNone/>
              <a:defRPr sz="1023"/>
            </a:lvl8pPr>
            <a:lvl9pPr marL="2337518" indent="0" algn="ctr">
              <a:buNone/>
              <a:defRPr sz="1023"/>
            </a:lvl9pPr>
          </a:lstStyle>
          <a:p>
            <a:r>
              <a:rPr kumimoji="1" lang="ja-JP" altLang="en-US"/>
              <a:t>マスター サブタイトルの書式設定</a:t>
            </a:r>
          </a:p>
        </p:txBody>
      </p:sp>
    </p:spTree>
    <p:extLst>
      <p:ext uri="{BB962C8B-B14F-4D97-AF65-F5344CB8AC3E}">
        <p14:creationId xmlns:p14="http://schemas.microsoft.com/office/powerpoint/2010/main" val="753535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1" y="2130429"/>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98859" indent="0" algn="ctr">
              <a:buNone/>
              <a:defRPr>
                <a:solidFill>
                  <a:schemeClr val="tx1">
                    <a:tint val="75000"/>
                  </a:schemeClr>
                </a:solidFill>
              </a:defRPr>
            </a:lvl2pPr>
            <a:lvl3pPr marL="797717" indent="0" algn="ctr">
              <a:buNone/>
              <a:defRPr>
                <a:solidFill>
                  <a:schemeClr val="tx1">
                    <a:tint val="75000"/>
                  </a:schemeClr>
                </a:solidFill>
              </a:defRPr>
            </a:lvl3pPr>
            <a:lvl4pPr marL="1196576" indent="0" algn="ctr">
              <a:buNone/>
              <a:defRPr>
                <a:solidFill>
                  <a:schemeClr val="tx1">
                    <a:tint val="75000"/>
                  </a:schemeClr>
                </a:solidFill>
              </a:defRPr>
            </a:lvl4pPr>
            <a:lvl5pPr marL="1595433" indent="0" algn="ctr">
              <a:buNone/>
              <a:defRPr>
                <a:solidFill>
                  <a:schemeClr val="tx1">
                    <a:tint val="75000"/>
                  </a:schemeClr>
                </a:solidFill>
              </a:defRPr>
            </a:lvl5pPr>
            <a:lvl6pPr marL="1994293" indent="0" algn="ctr">
              <a:buNone/>
              <a:defRPr>
                <a:solidFill>
                  <a:schemeClr val="tx1">
                    <a:tint val="75000"/>
                  </a:schemeClr>
                </a:solidFill>
              </a:defRPr>
            </a:lvl6pPr>
            <a:lvl7pPr marL="2393151" indent="0" algn="ctr">
              <a:buNone/>
              <a:defRPr>
                <a:solidFill>
                  <a:schemeClr val="tx1">
                    <a:tint val="75000"/>
                  </a:schemeClr>
                </a:solidFill>
              </a:defRPr>
            </a:lvl7pPr>
            <a:lvl8pPr marL="2792010" indent="0" algn="ctr">
              <a:buNone/>
              <a:defRPr>
                <a:solidFill>
                  <a:schemeClr val="tx1">
                    <a:tint val="75000"/>
                  </a:schemeClr>
                </a:solidFill>
              </a:defRPr>
            </a:lvl8pPr>
            <a:lvl9pPr marL="3190868"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56F2D12-BB5C-4518-AE55-A18B6B0E812B}" type="datetime1">
              <a:rPr kumimoji="1" lang="ja-JP" altLang="en-US" smtClean="0"/>
              <a:t>2024/3/28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4117612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2B76233-599D-4AF4-9B84-DA11BE7EEE95}" type="datetime1">
              <a:rPr kumimoji="1" lang="ja-JP" altLang="en-US" smtClean="0"/>
              <a:t>2024/3/28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3362699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3"/>
            <a:ext cx="7772400" cy="1362075"/>
          </a:xfrm>
        </p:spPr>
        <p:txBody>
          <a:bodyPr anchor="t"/>
          <a:lstStyle>
            <a:lvl1pPr algn="l">
              <a:defRPr sz="3494"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7"/>
            <a:ext cx="7772400" cy="1500187"/>
          </a:xfrm>
        </p:spPr>
        <p:txBody>
          <a:bodyPr anchor="b"/>
          <a:lstStyle>
            <a:lvl1pPr marL="0" indent="0">
              <a:buNone/>
              <a:defRPr sz="1704">
                <a:solidFill>
                  <a:schemeClr val="tx1">
                    <a:tint val="75000"/>
                  </a:schemeClr>
                </a:solidFill>
              </a:defRPr>
            </a:lvl1pPr>
            <a:lvl2pPr marL="398859" indent="0">
              <a:buNone/>
              <a:defRPr sz="1534">
                <a:solidFill>
                  <a:schemeClr val="tx1">
                    <a:tint val="75000"/>
                  </a:schemeClr>
                </a:solidFill>
              </a:defRPr>
            </a:lvl2pPr>
            <a:lvl3pPr marL="797717" indent="0">
              <a:buNone/>
              <a:defRPr sz="1363">
                <a:solidFill>
                  <a:schemeClr val="tx1">
                    <a:tint val="75000"/>
                  </a:schemeClr>
                </a:solidFill>
              </a:defRPr>
            </a:lvl3pPr>
            <a:lvl4pPr marL="1196576" indent="0">
              <a:buNone/>
              <a:defRPr sz="1193">
                <a:solidFill>
                  <a:schemeClr val="tx1">
                    <a:tint val="75000"/>
                  </a:schemeClr>
                </a:solidFill>
              </a:defRPr>
            </a:lvl4pPr>
            <a:lvl5pPr marL="1595433" indent="0">
              <a:buNone/>
              <a:defRPr sz="1193">
                <a:solidFill>
                  <a:schemeClr val="tx1">
                    <a:tint val="75000"/>
                  </a:schemeClr>
                </a:solidFill>
              </a:defRPr>
            </a:lvl5pPr>
            <a:lvl6pPr marL="1994293" indent="0">
              <a:buNone/>
              <a:defRPr sz="1193">
                <a:solidFill>
                  <a:schemeClr val="tx1">
                    <a:tint val="75000"/>
                  </a:schemeClr>
                </a:solidFill>
              </a:defRPr>
            </a:lvl6pPr>
            <a:lvl7pPr marL="2393151" indent="0">
              <a:buNone/>
              <a:defRPr sz="1193">
                <a:solidFill>
                  <a:schemeClr val="tx1">
                    <a:tint val="75000"/>
                  </a:schemeClr>
                </a:solidFill>
              </a:defRPr>
            </a:lvl7pPr>
            <a:lvl8pPr marL="2792010" indent="0">
              <a:buNone/>
              <a:defRPr sz="1193">
                <a:solidFill>
                  <a:schemeClr val="tx1">
                    <a:tint val="75000"/>
                  </a:schemeClr>
                </a:solidFill>
              </a:defRPr>
            </a:lvl8pPr>
            <a:lvl9pPr marL="3190868" indent="0">
              <a:buNone/>
              <a:defRPr sz="1193">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85D9B92-4F0D-4311-9B36-A5CFC2484D0D}" type="datetime1">
              <a:rPr kumimoji="1" lang="ja-JP" altLang="en-US" smtClean="0"/>
              <a:t>2024/3/28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4094783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1" y="1600204"/>
            <a:ext cx="4038600" cy="4525963"/>
          </a:xfrm>
        </p:spPr>
        <p:txBody>
          <a:bodyPr/>
          <a:lstStyle>
            <a:lvl1pPr>
              <a:defRPr sz="2471"/>
            </a:lvl1pPr>
            <a:lvl2pPr>
              <a:defRPr sz="2131"/>
            </a:lvl2pPr>
            <a:lvl3pPr>
              <a:defRPr sz="1704"/>
            </a:lvl3pPr>
            <a:lvl4pPr>
              <a:defRPr sz="1534"/>
            </a:lvl4pPr>
            <a:lvl5pPr>
              <a:defRPr sz="1534"/>
            </a:lvl5pPr>
            <a:lvl6pPr>
              <a:defRPr sz="1534"/>
            </a:lvl6pPr>
            <a:lvl7pPr>
              <a:defRPr sz="1534"/>
            </a:lvl7pPr>
            <a:lvl8pPr>
              <a:defRPr sz="1534"/>
            </a:lvl8pPr>
            <a:lvl9pPr>
              <a:defRPr sz="153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1" y="1600204"/>
            <a:ext cx="4038600" cy="4525963"/>
          </a:xfrm>
        </p:spPr>
        <p:txBody>
          <a:bodyPr/>
          <a:lstStyle>
            <a:lvl1pPr>
              <a:defRPr sz="2471"/>
            </a:lvl1pPr>
            <a:lvl2pPr>
              <a:defRPr sz="2131"/>
            </a:lvl2pPr>
            <a:lvl3pPr>
              <a:defRPr sz="1704"/>
            </a:lvl3pPr>
            <a:lvl4pPr>
              <a:defRPr sz="1534"/>
            </a:lvl4pPr>
            <a:lvl5pPr>
              <a:defRPr sz="1534"/>
            </a:lvl5pPr>
            <a:lvl6pPr>
              <a:defRPr sz="1534"/>
            </a:lvl6pPr>
            <a:lvl7pPr>
              <a:defRPr sz="1534"/>
            </a:lvl7pPr>
            <a:lvl8pPr>
              <a:defRPr sz="1534"/>
            </a:lvl8pPr>
            <a:lvl9pPr>
              <a:defRPr sz="153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5BEDC68-CB92-4FDD-BF37-6C771EF025A3}" type="datetime1">
              <a:rPr kumimoji="1" lang="ja-JP" altLang="en-US" smtClean="0"/>
              <a:t>2024/3/28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3324311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pPr>
              <a:defRPr/>
            </a:pPr>
            <a:fld id="{809E9952-CFFA-406C-9C62-D010E13EDF2D}" type="datetime1">
              <a:rPr lang="ja-JP" altLang="en-US" smtClean="0">
                <a:solidFill>
                  <a:prstClr val="black"/>
                </a:solidFill>
              </a:rPr>
              <a:t>2024/3/28</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a:xfrm>
            <a:off x="7086600" y="6492874"/>
            <a:ext cx="2057400" cy="365125"/>
          </a:xfrm>
        </p:spPr>
        <p:txBody>
          <a:bodyPr/>
          <a:lstStyle/>
          <a:p>
            <a:pPr>
              <a:defRPr/>
            </a:pPr>
            <a:fld id="{168B07FB-804D-43EC-B17E-0B336D98C0AA}"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7842224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131" b="1"/>
            </a:lvl1pPr>
            <a:lvl2pPr marL="398859" indent="0">
              <a:buNone/>
              <a:defRPr sz="1704" b="1"/>
            </a:lvl2pPr>
            <a:lvl3pPr marL="797717" indent="0">
              <a:buNone/>
              <a:defRPr sz="1534" b="1"/>
            </a:lvl3pPr>
            <a:lvl4pPr marL="1196576" indent="0">
              <a:buNone/>
              <a:defRPr sz="1363" b="1"/>
            </a:lvl4pPr>
            <a:lvl5pPr marL="1595433" indent="0">
              <a:buNone/>
              <a:defRPr sz="1363" b="1"/>
            </a:lvl5pPr>
            <a:lvl6pPr marL="1994293" indent="0">
              <a:buNone/>
              <a:defRPr sz="1363" b="1"/>
            </a:lvl6pPr>
            <a:lvl7pPr marL="2393151" indent="0">
              <a:buNone/>
              <a:defRPr sz="1363" b="1"/>
            </a:lvl7pPr>
            <a:lvl8pPr marL="2792010" indent="0">
              <a:buNone/>
              <a:defRPr sz="1363" b="1"/>
            </a:lvl8pPr>
            <a:lvl9pPr marL="3190868" indent="0">
              <a:buNone/>
              <a:defRPr sz="1363"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6"/>
            <a:ext cx="4040188" cy="3951288"/>
          </a:xfrm>
        </p:spPr>
        <p:txBody>
          <a:bodyPr/>
          <a:lstStyle>
            <a:lvl1pPr>
              <a:defRPr sz="2131"/>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131" b="1"/>
            </a:lvl1pPr>
            <a:lvl2pPr marL="398859" indent="0">
              <a:buNone/>
              <a:defRPr sz="1704" b="1"/>
            </a:lvl2pPr>
            <a:lvl3pPr marL="797717" indent="0">
              <a:buNone/>
              <a:defRPr sz="1534" b="1"/>
            </a:lvl3pPr>
            <a:lvl4pPr marL="1196576" indent="0">
              <a:buNone/>
              <a:defRPr sz="1363" b="1"/>
            </a:lvl4pPr>
            <a:lvl5pPr marL="1595433" indent="0">
              <a:buNone/>
              <a:defRPr sz="1363" b="1"/>
            </a:lvl5pPr>
            <a:lvl6pPr marL="1994293" indent="0">
              <a:buNone/>
              <a:defRPr sz="1363" b="1"/>
            </a:lvl6pPr>
            <a:lvl7pPr marL="2393151" indent="0">
              <a:buNone/>
              <a:defRPr sz="1363" b="1"/>
            </a:lvl7pPr>
            <a:lvl8pPr marL="2792010" indent="0">
              <a:buNone/>
              <a:defRPr sz="1363" b="1"/>
            </a:lvl8pPr>
            <a:lvl9pPr marL="3190868" indent="0">
              <a:buNone/>
              <a:defRPr sz="1363"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6"/>
            <a:ext cx="4041775" cy="3951288"/>
          </a:xfrm>
        </p:spPr>
        <p:txBody>
          <a:bodyPr/>
          <a:lstStyle>
            <a:lvl1pPr>
              <a:defRPr sz="2131"/>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D6D6496-0197-4F4C-ABE2-83D39D4EDE17}" type="datetime1">
              <a:rPr kumimoji="1" lang="ja-JP" altLang="en-US" smtClean="0"/>
              <a:t>2024/3/28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2498465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FE79D31-4168-4D46-817C-E5FDEC572E1F}" type="datetime1">
              <a:rPr kumimoji="1" lang="ja-JP" altLang="en-US" smtClean="0"/>
              <a:t>2024/3/28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13912908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8FBD7C-F992-4703-A59D-BE26F37CE786}" type="datetime1">
              <a:rPr kumimoji="1" lang="ja-JP" altLang="en-US" smtClean="0"/>
              <a:t>2024/3/28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4176463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1704"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54"/>
            <a:ext cx="5111750" cy="5853113"/>
          </a:xfrm>
        </p:spPr>
        <p:txBody>
          <a:bodyPr/>
          <a:lstStyle>
            <a:lvl1pPr>
              <a:defRPr sz="2812"/>
            </a:lvl1pPr>
            <a:lvl2pPr>
              <a:defRPr sz="2471"/>
            </a:lvl2pPr>
            <a:lvl3pPr>
              <a:defRPr sz="2131"/>
            </a:lvl3pPr>
            <a:lvl4pPr>
              <a:defRPr sz="1704"/>
            </a:lvl4pPr>
            <a:lvl5pPr>
              <a:defRPr sz="1704"/>
            </a:lvl5pPr>
            <a:lvl6pPr>
              <a:defRPr sz="1704"/>
            </a:lvl6pPr>
            <a:lvl7pPr>
              <a:defRPr sz="1704"/>
            </a:lvl7pPr>
            <a:lvl8pPr>
              <a:defRPr sz="1704"/>
            </a:lvl8pPr>
            <a:lvl9pPr>
              <a:defRPr sz="170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193"/>
            </a:lvl1pPr>
            <a:lvl2pPr marL="398859" indent="0">
              <a:buNone/>
              <a:defRPr sz="1023"/>
            </a:lvl2pPr>
            <a:lvl3pPr marL="797717" indent="0">
              <a:buNone/>
              <a:defRPr sz="852"/>
            </a:lvl3pPr>
            <a:lvl4pPr marL="1196576" indent="0">
              <a:buNone/>
              <a:defRPr sz="767"/>
            </a:lvl4pPr>
            <a:lvl5pPr marL="1595433" indent="0">
              <a:buNone/>
              <a:defRPr sz="767"/>
            </a:lvl5pPr>
            <a:lvl6pPr marL="1994293" indent="0">
              <a:buNone/>
              <a:defRPr sz="767"/>
            </a:lvl6pPr>
            <a:lvl7pPr marL="2393151" indent="0">
              <a:buNone/>
              <a:defRPr sz="767"/>
            </a:lvl7pPr>
            <a:lvl8pPr marL="2792010" indent="0">
              <a:buNone/>
              <a:defRPr sz="767"/>
            </a:lvl8pPr>
            <a:lvl9pPr marL="3190868" indent="0">
              <a:buNone/>
              <a:defRPr sz="767"/>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616B052-F448-4257-8548-8A1B1A7EF293}" type="datetime1">
              <a:rPr kumimoji="1" lang="ja-JP" altLang="en-US" smtClean="0"/>
              <a:t>2024/3/28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3357164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9" y="4800601"/>
            <a:ext cx="5486400" cy="566738"/>
          </a:xfrm>
        </p:spPr>
        <p:txBody>
          <a:bodyPr anchor="b"/>
          <a:lstStyle>
            <a:lvl1pPr algn="l">
              <a:defRPr sz="1704"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9" y="612775"/>
            <a:ext cx="5486400" cy="4114800"/>
          </a:xfrm>
        </p:spPr>
        <p:txBody>
          <a:bodyPr/>
          <a:lstStyle>
            <a:lvl1pPr marL="0" indent="0">
              <a:buNone/>
              <a:defRPr sz="2812"/>
            </a:lvl1pPr>
            <a:lvl2pPr marL="398859" indent="0">
              <a:buNone/>
              <a:defRPr sz="2471"/>
            </a:lvl2pPr>
            <a:lvl3pPr marL="797717" indent="0">
              <a:buNone/>
              <a:defRPr sz="2131"/>
            </a:lvl3pPr>
            <a:lvl4pPr marL="1196576" indent="0">
              <a:buNone/>
              <a:defRPr sz="1704"/>
            </a:lvl4pPr>
            <a:lvl5pPr marL="1595433" indent="0">
              <a:buNone/>
              <a:defRPr sz="1704"/>
            </a:lvl5pPr>
            <a:lvl6pPr marL="1994293" indent="0">
              <a:buNone/>
              <a:defRPr sz="1704"/>
            </a:lvl6pPr>
            <a:lvl7pPr marL="2393151" indent="0">
              <a:buNone/>
              <a:defRPr sz="1704"/>
            </a:lvl7pPr>
            <a:lvl8pPr marL="2792010" indent="0">
              <a:buNone/>
              <a:defRPr sz="1704"/>
            </a:lvl8pPr>
            <a:lvl9pPr marL="3190868" indent="0">
              <a:buNone/>
              <a:defRPr sz="1704"/>
            </a:lvl9pPr>
          </a:lstStyle>
          <a:p>
            <a:endParaRPr kumimoji="1" lang="ja-JP" altLang="en-US"/>
          </a:p>
        </p:txBody>
      </p:sp>
      <p:sp>
        <p:nvSpPr>
          <p:cNvPr id="4" name="テキスト プレースホルダー 3"/>
          <p:cNvSpPr>
            <a:spLocks noGrp="1"/>
          </p:cNvSpPr>
          <p:nvPr>
            <p:ph type="body" sz="half" idx="2"/>
          </p:nvPr>
        </p:nvSpPr>
        <p:spPr>
          <a:xfrm>
            <a:off x="1792289" y="5367338"/>
            <a:ext cx="5486400" cy="804862"/>
          </a:xfrm>
        </p:spPr>
        <p:txBody>
          <a:bodyPr/>
          <a:lstStyle>
            <a:lvl1pPr marL="0" indent="0">
              <a:buNone/>
              <a:defRPr sz="1193"/>
            </a:lvl1pPr>
            <a:lvl2pPr marL="398859" indent="0">
              <a:buNone/>
              <a:defRPr sz="1023"/>
            </a:lvl2pPr>
            <a:lvl3pPr marL="797717" indent="0">
              <a:buNone/>
              <a:defRPr sz="852"/>
            </a:lvl3pPr>
            <a:lvl4pPr marL="1196576" indent="0">
              <a:buNone/>
              <a:defRPr sz="767"/>
            </a:lvl4pPr>
            <a:lvl5pPr marL="1595433" indent="0">
              <a:buNone/>
              <a:defRPr sz="767"/>
            </a:lvl5pPr>
            <a:lvl6pPr marL="1994293" indent="0">
              <a:buNone/>
              <a:defRPr sz="767"/>
            </a:lvl6pPr>
            <a:lvl7pPr marL="2393151" indent="0">
              <a:buNone/>
              <a:defRPr sz="767"/>
            </a:lvl7pPr>
            <a:lvl8pPr marL="2792010" indent="0">
              <a:buNone/>
              <a:defRPr sz="767"/>
            </a:lvl8pPr>
            <a:lvl9pPr marL="3190868" indent="0">
              <a:buNone/>
              <a:defRPr sz="767"/>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538636D-F4E9-427B-84D4-B8B9016DD638}" type="datetime1">
              <a:rPr kumimoji="1" lang="ja-JP" altLang="en-US" smtClean="0"/>
              <a:t>2024/3/28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1636624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8D0CC1E-122E-42C2-AA0A-D67BF1082694}" type="datetime1">
              <a:rPr kumimoji="1" lang="ja-JP" altLang="en-US" smtClean="0"/>
              <a:t>2024/3/28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14089728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1" y="274642"/>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2"/>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A60F1BD-9842-4691-9A44-4EFE01596418}" type="datetime1">
              <a:rPr kumimoji="1" lang="ja-JP" altLang="en-US" smtClean="0"/>
              <a:t>2024/3/28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23716913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113"/>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045"/>
            </a:lvl1pPr>
            <a:lvl2pPr marL="389586" indent="0" algn="ctr">
              <a:buNone/>
              <a:defRPr sz="1704"/>
            </a:lvl2pPr>
            <a:lvl3pPr marL="779173" indent="0" algn="ctr">
              <a:buNone/>
              <a:defRPr sz="1534"/>
            </a:lvl3pPr>
            <a:lvl4pPr marL="1168759" indent="0" algn="ctr">
              <a:buNone/>
              <a:defRPr sz="1363"/>
            </a:lvl4pPr>
            <a:lvl5pPr marL="1558345" indent="0" algn="ctr">
              <a:buNone/>
              <a:defRPr sz="1363"/>
            </a:lvl5pPr>
            <a:lvl6pPr marL="1947932" indent="0" algn="ctr">
              <a:buNone/>
              <a:defRPr sz="1363"/>
            </a:lvl6pPr>
            <a:lvl7pPr marL="2337518" indent="0" algn="ctr">
              <a:buNone/>
              <a:defRPr sz="1363"/>
            </a:lvl7pPr>
            <a:lvl8pPr marL="2727104" indent="0" algn="ctr">
              <a:buNone/>
              <a:defRPr sz="1363"/>
            </a:lvl8pPr>
            <a:lvl9pPr marL="3116691" indent="0" algn="ctr">
              <a:buNone/>
              <a:defRPr sz="136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452618F-53EB-4005-B8CC-45D48786E799}"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19328385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45BA1D-CE9D-4808-8A15-602A5DF2EEAD}"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1097812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3"/>
            <a:ext cx="7886700" cy="2852737"/>
          </a:xfrm>
        </p:spPr>
        <p:txBody>
          <a:bodyPr anchor="b"/>
          <a:lstStyle>
            <a:lvl1pPr>
              <a:defRPr sz="5113"/>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90" y="4589468"/>
            <a:ext cx="7886700" cy="1500187"/>
          </a:xfrm>
        </p:spPr>
        <p:txBody>
          <a:bodyPr/>
          <a:lstStyle>
            <a:lvl1pPr marL="0" indent="0">
              <a:buNone/>
              <a:defRPr sz="2045">
                <a:solidFill>
                  <a:schemeClr val="tx1"/>
                </a:solidFill>
              </a:defRPr>
            </a:lvl1pPr>
            <a:lvl2pPr marL="389586" indent="0">
              <a:buNone/>
              <a:defRPr sz="1704">
                <a:solidFill>
                  <a:schemeClr val="tx1">
                    <a:tint val="75000"/>
                  </a:schemeClr>
                </a:solidFill>
              </a:defRPr>
            </a:lvl2pPr>
            <a:lvl3pPr marL="779173" indent="0">
              <a:buNone/>
              <a:defRPr sz="1534">
                <a:solidFill>
                  <a:schemeClr val="tx1">
                    <a:tint val="75000"/>
                  </a:schemeClr>
                </a:solidFill>
              </a:defRPr>
            </a:lvl3pPr>
            <a:lvl4pPr marL="1168759" indent="0">
              <a:buNone/>
              <a:defRPr sz="1363">
                <a:solidFill>
                  <a:schemeClr val="tx1">
                    <a:tint val="75000"/>
                  </a:schemeClr>
                </a:solidFill>
              </a:defRPr>
            </a:lvl4pPr>
            <a:lvl5pPr marL="1558345" indent="0">
              <a:buNone/>
              <a:defRPr sz="1363">
                <a:solidFill>
                  <a:schemeClr val="tx1">
                    <a:tint val="75000"/>
                  </a:schemeClr>
                </a:solidFill>
              </a:defRPr>
            </a:lvl5pPr>
            <a:lvl6pPr marL="1947932" indent="0">
              <a:buNone/>
              <a:defRPr sz="1363">
                <a:solidFill>
                  <a:schemeClr val="tx1">
                    <a:tint val="75000"/>
                  </a:schemeClr>
                </a:solidFill>
              </a:defRPr>
            </a:lvl6pPr>
            <a:lvl7pPr marL="2337518" indent="0">
              <a:buNone/>
              <a:defRPr sz="1363">
                <a:solidFill>
                  <a:schemeClr val="tx1">
                    <a:tint val="75000"/>
                  </a:schemeClr>
                </a:solidFill>
              </a:defRPr>
            </a:lvl7pPr>
            <a:lvl8pPr marL="2727104" indent="0">
              <a:buNone/>
              <a:defRPr sz="1363">
                <a:solidFill>
                  <a:schemeClr val="tx1">
                    <a:tint val="75000"/>
                  </a:schemeClr>
                </a:solidFill>
              </a:defRPr>
            </a:lvl8pPr>
            <a:lvl9pPr marL="3116691" indent="0">
              <a:buNone/>
              <a:defRPr sz="136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057399A-F75D-4BBC-BCDB-4133BB23CD2C}"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1768652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pPr>
              <a:defRPr/>
            </a:pPr>
            <a:fld id="{0DEBBA8E-F82A-4A52-99E3-55F6F87CF5BB}" type="datetime1">
              <a:rPr lang="ja-JP" altLang="en-US" smtClean="0">
                <a:solidFill>
                  <a:prstClr val="black"/>
                </a:solidFill>
              </a:rPr>
              <a:t>2024/3/28</a:t>
            </a:fld>
            <a:endParaRPr lang="en-US" altLang="ja-JP" dirty="0">
              <a:solidFill>
                <a:prstClr val="black"/>
              </a:solidFill>
            </a:endParaRPr>
          </a:p>
        </p:txBody>
      </p:sp>
      <p:sp>
        <p:nvSpPr>
          <p:cNvPr id="8" name="Footer Placeholder 7"/>
          <p:cNvSpPr>
            <a:spLocks noGrp="1"/>
          </p:cNvSpPr>
          <p:nvPr>
            <p:ph type="ftr" sz="quarter" idx="11"/>
          </p:nvPr>
        </p:nvSpPr>
        <p:spPr/>
        <p:txBody>
          <a:bodyPr/>
          <a:lstStyle/>
          <a:p>
            <a:pPr>
              <a:defRPr/>
            </a:pPr>
            <a:endParaRPr lang="en-US" altLang="ja-JP" dirty="0">
              <a:solidFill>
                <a:prstClr val="black"/>
              </a:solidFill>
            </a:endParaRPr>
          </a:p>
        </p:txBody>
      </p:sp>
      <p:sp>
        <p:nvSpPr>
          <p:cNvPr id="9" name="Slide Number Placeholder 8"/>
          <p:cNvSpPr>
            <a:spLocks noGrp="1"/>
          </p:cNvSpPr>
          <p:nvPr>
            <p:ph type="sldNum" sz="quarter" idx="12"/>
          </p:nvPr>
        </p:nvSpPr>
        <p:spPr>
          <a:xfrm>
            <a:off x="7086600" y="6492874"/>
            <a:ext cx="2057400" cy="365125"/>
          </a:xfrm>
        </p:spPr>
        <p:txBody>
          <a:bodyPr/>
          <a:lstStyle/>
          <a:p>
            <a:pPr>
              <a:defRPr/>
            </a:pPr>
            <a:fld id="{0B9795F1-B456-4E11-9B92-11CCE4F30293}"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711445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4E380D5-CDD3-472C-8451-4445D208E493}"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2388824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29"/>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540ABBC-FD46-4EE7-81B4-6E41A0C28689}" type="datetime1">
              <a:rPr kumimoji="1" lang="ja-JP" altLang="en-US" smtClean="0"/>
              <a:t>2024/3/28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16683425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A1A96F6-DCAC-4105-BD1F-194911097B52}" type="datetime1">
              <a:rPr kumimoji="1" lang="ja-JP" altLang="en-US" smtClean="0"/>
              <a:t>2024/3/28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2722115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D313B8-41DE-41B4-AC48-35FEA14CA29D}" type="datetime1">
              <a:rPr kumimoji="1" lang="ja-JP" altLang="en-US" smtClean="0"/>
              <a:t>2024/3/28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2050738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727"/>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30"/>
            <a:ext cx="4629150" cy="4873625"/>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363"/>
            </a:lvl1pPr>
            <a:lvl2pPr marL="389586" indent="0">
              <a:buNone/>
              <a:defRPr sz="1193"/>
            </a:lvl2pPr>
            <a:lvl3pPr marL="779173" indent="0">
              <a:buNone/>
              <a:defRPr sz="1023"/>
            </a:lvl3pPr>
            <a:lvl4pPr marL="1168759" indent="0">
              <a:buNone/>
              <a:defRPr sz="852"/>
            </a:lvl4pPr>
            <a:lvl5pPr marL="1558345" indent="0">
              <a:buNone/>
              <a:defRPr sz="852"/>
            </a:lvl5pPr>
            <a:lvl6pPr marL="1947932" indent="0">
              <a:buNone/>
              <a:defRPr sz="852"/>
            </a:lvl6pPr>
            <a:lvl7pPr marL="2337518" indent="0">
              <a:buNone/>
              <a:defRPr sz="852"/>
            </a:lvl7pPr>
            <a:lvl8pPr marL="2727104" indent="0">
              <a:buNone/>
              <a:defRPr sz="852"/>
            </a:lvl8pPr>
            <a:lvl9pPr marL="3116691" indent="0">
              <a:buNone/>
              <a:defRPr sz="85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D353234-CF07-4247-BEAD-A791C18C58E0}"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18157565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7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363"/>
            </a:lvl1pPr>
            <a:lvl2pPr marL="389586" indent="0">
              <a:buNone/>
              <a:defRPr sz="1193"/>
            </a:lvl2pPr>
            <a:lvl3pPr marL="779173" indent="0">
              <a:buNone/>
              <a:defRPr sz="1023"/>
            </a:lvl3pPr>
            <a:lvl4pPr marL="1168759" indent="0">
              <a:buNone/>
              <a:defRPr sz="852"/>
            </a:lvl4pPr>
            <a:lvl5pPr marL="1558345" indent="0">
              <a:buNone/>
              <a:defRPr sz="852"/>
            </a:lvl5pPr>
            <a:lvl6pPr marL="1947932" indent="0">
              <a:buNone/>
              <a:defRPr sz="852"/>
            </a:lvl6pPr>
            <a:lvl7pPr marL="2337518" indent="0">
              <a:buNone/>
              <a:defRPr sz="852"/>
            </a:lvl7pPr>
            <a:lvl8pPr marL="2727104" indent="0">
              <a:buNone/>
              <a:defRPr sz="852"/>
            </a:lvl8pPr>
            <a:lvl9pPr marL="3116691" indent="0">
              <a:buNone/>
              <a:defRPr sz="85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C4C1AF2-9CF6-4661-B071-ACFAB905F695}"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25135315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0A61A36-2F98-4C76-942D-A7AE196FEA12}"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27062955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D4A1E9C-1169-4A4F-B9D1-E6F8DD1FDF79}"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7838549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標準スライド">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F9B9F29D-7C97-4024-BBB7-C622527F9CBB}" type="datetime1">
              <a:rPr kumimoji="1" lang="ja-JP" altLang="en-US" smtClean="0"/>
              <a:t>2024/3/28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9550142-B990-490A-A107-ED7302A7FD52}" type="slidenum">
              <a:rPr kumimoji="1" lang="ja-JP" altLang="en-US" smtClean="0"/>
              <a:t>‹#›</a:t>
            </a:fld>
            <a:endParaRPr kumimoji="1" lang="ja-JP" altLang="en-US"/>
          </a:p>
        </p:txBody>
      </p:sp>
      <p:sp>
        <p:nvSpPr>
          <p:cNvPr id="6" name="タイトル 1"/>
          <p:cNvSpPr>
            <a:spLocks noGrp="1"/>
          </p:cNvSpPr>
          <p:nvPr>
            <p:ph type="title"/>
          </p:nvPr>
        </p:nvSpPr>
        <p:spPr>
          <a:xfrm>
            <a:off x="185053" y="242565"/>
            <a:ext cx="8774310" cy="353815"/>
          </a:xfrm>
        </p:spPr>
        <p:txBody>
          <a:bodyPr wrap="square">
            <a:spAutoFit/>
          </a:bodyPr>
          <a:lstStyle>
            <a:lvl1pPr algn="l">
              <a:defRPr lang="ja-JP" altLang="en-US" sz="1888" b="1">
                <a:latin typeface="Meiryo UI" panose="020B0604030504040204" pitchFamily="50" charset="-128"/>
                <a:ea typeface="Meiryo UI" panose="020B0604030504040204" pitchFamily="50" charset="-128"/>
                <a:cs typeface="Meiryo UI" panose="020B0604030504040204" pitchFamily="50" charset="-128"/>
              </a:defRPr>
            </a:lvl1pPr>
          </a:lstStyle>
          <a:p>
            <a:pPr marL="0" lvl="0" algn="l"/>
            <a:r>
              <a:rPr kumimoji="1" lang="ja-JP" altLang="en-US"/>
              <a:t>マスター タイトルの書式設定</a:t>
            </a:r>
            <a:endParaRPr kumimoji="1" lang="ja-JP" altLang="en-US" dirty="0"/>
          </a:p>
        </p:txBody>
      </p:sp>
      <p:sp>
        <p:nvSpPr>
          <p:cNvPr id="8" name="テキスト プレースホルダー 9"/>
          <p:cNvSpPr>
            <a:spLocks noGrp="1"/>
          </p:cNvSpPr>
          <p:nvPr>
            <p:ph type="body" sz="quarter" idx="13" hasCustomPrompt="1"/>
          </p:nvPr>
        </p:nvSpPr>
        <p:spPr>
          <a:xfrm>
            <a:off x="185348" y="6309321"/>
            <a:ext cx="8673897" cy="114262"/>
          </a:xfrm>
          <a:noFill/>
        </p:spPr>
        <p:txBody>
          <a:bodyPr wrap="square" lIns="0" tIns="0" rIns="0" bIns="0">
            <a:spAutoFit/>
          </a:bodyPr>
          <a:lstStyle>
            <a:lvl1pPr marL="0" indent="0">
              <a:spcBef>
                <a:spcPts val="0"/>
              </a:spcBef>
              <a:spcAft>
                <a:spcPts val="0"/>
              </a:spcAft>
              <a:buNone/>
              <a:defRPr sz="825">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（資料）●●</a:t>
            </a:r>
          </a:p>
        </p:txBody>
      </p:sp>
      <p:sp>
        <p:nvSpPr>
          <p:cNvPr id="9" name="テキスト プレースホルダー 9"/>
          <p:cNvSpPr>
            <a:spLocks noGrp="1"/>
          </p:cNvSpPr>
          <p:nvPr>
            <p:ph type="body" sz="quarter" idx="14" hasCustomPrompt="1"/>
          </p:nvPr>
        </p:nvSpPr>
        <p:spPr>
          <a:xfrm>
            <a:off x="185350" y="3104969"/>
            <a:ext cx="1460336" cy="217880"/>
          </a:xfrm>
          <a:noFill/>
        </p:spPr>
        <p:txBody>
          <a:bodyPr wrap="none" lIns="0" tIns="0" rIns="0" bIns="0">
            <a:spAutoFit/>
          </a:bodyPr>
          <a:lstStyle>
            <a:lvl1pPr marL="0" indent="0">
              <a:spcBef>
                <a:spcPts val="0"/>
              </a:spcBef>
              <a:spcAft>
                <a:spcPts val="0"/>
              </a:spcAft>
              <a:buNone/>
              <a:defRPr sz="1573">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20pt</a:t>
            </a:r>
            <a:r>
              <a:rPr kumimoji="1" lang="ja-JP" altLang="en-US" dirty="0"/>
              <a:t>）</a:t>
            </a:r>
          </a:p>
        </p:txBody>
      </p:sp>
      <p:sp>
        <p:nvSpPr>
          <p:cNvPr id="10" name="テキスト プレースホルダー 9"/>
          <p:cNvSpPr>
            <a:spLocks noGrp="1"/>
          </p:cNvSpPr>
          <p:nvPr>
            <p:ph type="body" sz="quarter" idx="15" hasCustomPrompt="1"/>
          </p:nvPr>
        </p:nvSpPr>
        <p:spPr>
          <a:xfrm>
            <a:off x="185051" y="3769295"/>
            <a:ext cx="1021113" cy="152478"/>
          </a:xfrm>
          <a:noFill/>
        </p:spPr>
        <p:txBody>
          <a:bodyPr wrap="none" lIns="0" tIns="0" rIns="0" bIns="0">
            <a:spAutoFit/>
          </a:bodyPr>
          <a:lstStyle>
            <a:lvl1pPr marL="0" indent="0">
              <a:spcBef>
                <a:spcPts val="0"/>
              </a:spcBef>
              <a:spcAft>
                <a:spcPts val="0"/>
              </a:spcAft>
              <a:buNone/>
              <a:defRPr sz="1101">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14pt</a:t>
            </a:r>
            <a:r>
              <a:rPr kumimoji="1" lang="ja-JP" altLang="en-US" dirty="0"/>
              <a:t>）</a:t>
            </a:r>
          </a:p>
        </p:txBody>
      </p:sp>
      <p:sp>
        <p:nvSpPr>
          <p:cNvPr id="11" name="テキスト プレースホルダー 9"/>
          <p:cNvSpPr>
            <a:spLocks noGrp="1"/>
          </p:cNvSpPr>
          <p:nvPr>
            <p:ph type="body" sz="quarter" idx="16" hasCustomPrompt="1"/>
          </p:nvPr>
        </p:nvSpPr>
        <p:spPr>
          <a:xfrm>
            <a:off x="185051" y="4365105"/>
            <a:ext cx="867225" cy="114262"/>
          </a:xfrm>
          <a:noFill/>
        </p:spPr>
        <p:txBody>
          <a:bodyPr wrap="none" lIns="0" tIns="0" rIns="0" bIns="0">
            <a:spAutoFit/>
          </a:bodyPr>
          <a:lstStyle>
            <a:lvl1pPr marL="0" indent="0">
              <a:spcBef>
                <a:spcPts val="0"/>
              </a:spcBef>
              <a:spcAft>
                <a:spcPts val="0"/>
              </a:spcAft>
              <a:buNone/>
              <a:defRPr sz="825">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10.5pt</a:t>
            </a:r>
            <a:r>
              <a:rPr kumimoji="1" lang="ja-JP" altLang="en-US" dirty="0"/>
              <a:t>）</a:t>
            </a:r>
          </a:p>
        </p:txBody>
      </p:sp>
      <p:sp>
        <p:nvSpPr>
          <p:cNvPr id="12" name="テキスト プレースホルダー 11"/>
          <p:cNvSpPr>
            <a:spLocks noGrp="1"/>
          </p:cNvSpPr>
          <p:nvPr>
            <p:ph type="body" sz="quarter" idx="17"/>
          </p:nvPr>
        </p:nvSpPr>
        <p:spPr>
          <a:xfrm>
            <a:off x="184639" y="764704"/>
            <a:ext cx="8774723" cy="435990"/>
          </a:xfrm>
          <a:solidFill>
            <a:srgbClr val="99D6EC"/>
          </a:solidFill>
          <a:ln>
            <a:noFill/>
          </a:ln>
        </p:spPr>
        <p:txBody>
          <a:bodyPr vert="horz" wrap="square" lIns="216000" tIns="108000" rIns="216000" bIns="108000" rtlCol="0" anchor="t" anchorCtr="0">
            <a:spAutoFit/>
          </a:bodyPr>
          <a:lstStyle>
            <a:lvl1pPr>
              <a:defRPr lang="ja-JP" altLang="en-US" sz="1573" dirty="0">
                <a:latin typeface="Meiryo UI" panose="020B0604030504040204" pitchFamily="50" charset="-128"/>
                <a:ea typeface="Meiryo UI" panose="020B0604030504040204" pitchFamily="50" charset="-128"/>
                <a:cs typeface="Meiryo UI" panose="020B0604030504040204" pitchFamily="50" charset="-128"/>
              </a:defRPr>
            </a:lvl1pPr>
          </a:lstStyle>
          <a:p>
            <a:pPr marL="202290" lvl="0" indent="-202290">
              <a:spcBef>
                <a:spcPts val="472"/>
              </a:spcBef>
              <a:spcAft>
                <a:spcPts val="472"/>
              </a:spcAft>
              <a:buClr>
                <a:srgbClr val="002060"/>
              </a:buClr>
              <a:buFont typeface="Wingdings" panose="05000000000000000000" pitchFamily="2" charset="2"/>
              <a:buChar char="l"/>
            </a:pPr>
            <a:r>
              <a:rPr kumimoji="1" lang="ja-JP" altLang="en-US"/>
              <a:t>マスター テキストの書式設定</a:t>
            </a:r>
          </a:p>
        </p:txBody>
      </p:sp>
    </p:spTree>
    <p:extLst>
      <p:ext uri="{BB962C8B-B14F-4D97-AF65-F5344CB8AC3E}">
        <p14:creationId xmlns:p14="http://schemas.microsoft.com/office/powerpoint/2010/main" val="1927237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CD02FDFB-C724-4D0B-81DF-08DA4ADA7FE7}"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942189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pPr>
              <a:defRPr/>
            </a:pPr>
            <a:fld id="{5A2767B2-5C09-453E-A854-DCE41DB2817E}" type="datetime1">
              <a:rPr lang="ja-JP" altLang="en-US" smtClean="0">
                <a:solidFill>
                  <a:prstClr val="black"/>
                </a:solidFill>
              </a:rPr>
              <a:t>2024/3/28</a:t>
            </a:fld>
            <a:endParaRPr lang="en-US" altLang="ja-JP" dirty="0">
              <a:solidFill>
                <a:prstClr val="black"/>
              </a:solidFill>
            </a:endParaRPr>
          </a:p>
        </p:txBody>
      </p:sp>
      <p:sp>
        <p:nvSpPr>
          <p:cNvPr id="4" name="Footer Placeholder 3"/>
          <p:cNvSpPr>
            <a:spLocks noGrp="1"/>
          </p:cNvSpPr>
          <p:nvPr>
            <p:ph type="ftr" sz="quarter" idx="11"/>
          </p:nvPr>
        </p:nvSpPr>
        <p:spPr/>
        <p:txBody>
          <a:bodyPr/>
          <a:lstStyle/>
          <a:p>
            <a:pPr>
              <a:defRPr/>
            </a:pPr>
            <a:endParaRPr lang="en-US" altLang="ja-JP" dirty="0">
              <a:solidFill>
                <a:prstClr val="black"/>
              </a:solidFill>
            </a:endParaRPr>
          </a:p>
        </p:txBody>
      </p:sp>
      <p:sp>
        <p:nvSpPr>
          <p:cNvPr id="5" name="Slide Number Placeholder 4"/>
          <p:cNvSpPr>
            <a:spLocks noGrp="1"/>
          </p:cNvSpPr>
          <p:nvPr>
            <p:ph type="sldNum" sz="quarter" idx="12"/>
          </p:nvPr>
        </p:nvSpPr>
        <p:spPr>
          <a:xfrm>
            <a:off x="7086600" y="6492874"/>
            <a:ext cx="2057400" cy="365125"/>
          </a:xfrm>
        </p:spPr>
        <p:txBody>
          <a:bodyPr/>
          <a:lstStyle/>
          <a:p>
            <a:pPr>
              <a:defRPr/>
            </a:pPr>
            <a:fld id="{CF4C4D46-44F2-44BD-9DD9-D0D2C862606E}"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7145361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68B21C6-9621-479B-9E4F-8EA75EA3C79D}"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42054731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610A49-9CE7-43C8-8A0D-15854D25F422}"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089869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53596205-DFF1-4C53-BFDF-52B9D964316F}"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40811913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620AEC7E-AEB9-4049-8D07-CF1B388E9B9F}" type="datetime1">
              <a:rPr kumimoji="1" lang="ja-JP" altLang="en-US" smtClean="0"/>
              <a:t>2024/3/28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7009261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3E3149B0-91A8-4519-89A1-AA65C6FF2A89}" type="datetime1">
              <a:rPr kumimoji="1" lang="ja-JP" altLang="en-US" smtClean="0"/>
              <a:t>2024/3/28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808339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E73A0-3A8E-4EA3-8087-AB4480150267}" type="datetime1">
              <a:rPr kumimoji="1" lang="ja-JP" altLang="en-US" smtClean="0"/>
              <a:t>2024/3/28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307199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B225C11-C2FF-426B-889C-3CAB4325F7DB}"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6773738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29BA9DE-1774-4ED4-BF92-346E5BDA55F0}"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7605427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87E74C6-A556-4AA6-8E8D-25826405BCDC}"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459964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619CB676-EEFC-4910-8258-2F3E5603148D}"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139302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C9B0DBD-9E7E-41A1-A89E-40503C8FA697}" type="datetime1">
              <a:rPr lang="ja-JP" altLang="en-US" smtClean="0">
                <a:solidFill>
                  <a:prstClr val="black"/>
                </a:solidFill>
              </a:rPr>
              <a:t>2024/3/28</a:t>
            </a:fld>
            <a:endParaRPr lang="en-US" altLang="ja-JP" dirty="0">
              <a:solidFill>
                <a:prstClr val="black"/>
              </a:solidFill>
            </a:endParaRPr>
          </a:p>
        </p:txBody>
      </p:sp>
      <p:sp>
        <p:nvSpPr>
          <p:cNvPr id="3" name="Footer Placeholder 2"/>
          <p:cNvSpPr>
            <a:spLocks noGrp="1"/>
          </p:cNvSpPr>
          <p:nvPr>
            <p:ph type="ftr" sz="quarter" idx="11"/>
          </p:nvPr>
        </p:nvSpPr>
        <p:spPr/>
        <p:txBody>
          <a:bodyPr/>
          <a:lstStyle/>
          <a:p>
            <a:pPr>
              <a:defRPr/>
            </a:pPr>
            <a:endParaRPr lang="en-US" altLang="ja-JP" dirty="0">
              <a:solidFill>
                <a:prstClr val="black"/>
              </a:solidFill>
            </a:endParaRPr>
          </a:p>
        </p:txBody>
      </p:sp>
      <p:sp>
        <p:nvSpPr>
          <p:cNvPr id="4" name="Slide Number Placeholder 3"/>
          <p:cNvSpPr>
            <a:spLocks noGrp="1"/>
          </p:cNvSpPr>
          <p:nvPr>
            <p:ph type="sldNum" sz="quarter" idx="12"/>
          </p:nvPr>
        </p:nvSpPr>
        <p:spPr>
          <a:xfrm>
            <a:off x="7086600" y="6492875"/>
            <a:ext cx="2057400" cy="365125"/>
          </a:xfrm>
        </p:spPr>
        <p:txBody>
          <a:bodyPr/>
          <a:lstStyle/>
          <a:p>
            <a:pPr>
              <a:defRPr/>
            </a:pPr>
            <a:fld id="{9424FD0B-DB68-446A-851A-F749B8C64A53}"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001313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80F572B7-FF9D-49BE-9289-BDBEA0B52E19}"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0961350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D2B2FD0-FA4B-44B5-9219-9B1B0D470CB2}"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3415625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B72CD7E-90BE-4121-B88A-4930DE214F3B}"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2807270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367DB42D-5A52-43F6-BFBB-9E1C2B87B440}"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4009275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44F4702-3CEE-4372-8811-039526687F31}" type="datetime1">
              <a:rPr kumimoji="1" lang="ja-JP" altLang="en-US" smtClean="0"/>
              <a:t>2024/3/28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40268374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58908630-7451-4CBC-8653-313788C5FDD2}" type="datetime1">
              <a:rPr kumimoji="1" lang="ja-JP" altLang="en-US" smtClean="0"/>
              <a:t>2024/3/28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5658402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DC8C7-DD7C-444E-915B-F31A3CB4CACB}" type="datetime1">
              <a:rPr kumimoji="1" lang="ja-JP" altLang="en-US" smtClean="0"/>
              <a:t>2024/3/28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145465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6380E9A-49C0-414A-B13F-B80DF9057BD0}"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32443072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169B062-2F41-4E77-896F-F83CFAC66167}"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3008376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5529F44-EC7E-4D73-A4BC-8C2707EB4988}"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997508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C5807F0-F931-4F3D-BE78-E65BC9F97B59}" type="datetime1">
              <a:rPr lang="ja-JP" altLang="en-US" smtClean="0">
                <a:solidFill>
                  <a:prstClr val="black"/>
                </a:solidFill>
              </a:rPr>
              <a:t>2024/3/28</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p:txBody>
          <a:bodyPr/>
          <a:lstStyle/>
          <a:p>
            <a:pPr>
              <a:defRPr/>
            </a:pPr>
            <a:fld id="{632872FF-0ED8-439F-9762-9BF7CECA15E5}"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4413773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3B6C1DD-18AC-4C4F-8769-0489640F7AD6}"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493542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Line 本文スライド">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154" y="323850"/>
            <a:ext cx="8377477" cy="379413"/>
          </a:xfrm>
        </p:spPr>
        <p:txBody>
          <a:bodyPr lIns="54000"/>
          <a:lstStyle>
            <a:lvl1pPr>
              <a:defRPr baseline="0">
                <a:solidFill>
                  <a:srgbClr val="000000"/>
                </a:solidFill>
                <a:latin typeface="Meiryo UI" panose="020B0604030504040204" pitchFamily="50" charset="-128"/>
                <a:ea typeface="Meiryo UI" panose="020B0604030504040204" pitchFamily="50" charset="-128"/>
                <a:cs typeface="Arial" panose="020B0604020202020204" pitchFamily="34" charset="0"/>
              </a:defRPr>
            </a:lvl1pPr>
          </a:lstStyle>
          <a:p>
            <a:r>
              <a:rPr lang="ja-JP" altLang="en-US"/>
              <a:t>タイトル</a:t>
            </a:r>
            <a:endParaRPr lang="en-US"/>
          </a:p>
        </p:txBody>
      </p:sp>
      <p:sp>
        <p:nvSpPr>
          <p:cNvPr id="5" name="テキスト ボックス 4"/>
          <p:cNvSpPr txBox="1"/>
          <p:nvPr userDrawn="1"/>
        </p:nvSpPr>
        <p:spPr>
          <a:xfrm>
            <a:off x="8627255" y="-133708"/>
            <a:ext cx="516747" cy="99682"/>
          </a:xfrm>
          <a:prstGeom prst="rect">
            <a:avLst/>
          </a:prstGeom>
          <a:noFill/>
        </p:spPr>
        <p:txBody>
          <a:bodyPr wrap="square" lIns="0" tIns="0" rIns="0" bIns="0" rtlCol="0" anchor="ctr">
            <a:normAutofit/>
          </a:bodyPr>
          <a:lstStyle/>
          <a:p>
            <a:pPr algn="r"/>
            <a:r>
              <a:rPr kumimoji="1" lang="en-US" altLang="ja-JP" sz="554" baseline="0"/>
              <a:t>LINE</a:t>
            </a:r>
            <a:r>
              <a:rPr kumimoji="1" lang="ja-JP" altLang="en-US" sz="554" baseline="0"/>
              <a:t> 本文ページ</a:t>
            </a:r>
          </a:p>
        </p:txBody>
      </p:sp>
      <p:sp>
        <p:nvSpPr>
          <p:cNvPr id="6" name="テキスト プレースホルダー 5"/>
          <p:cNvSpPr>
            <a:spLocks noGrp="1"/>
          </p:cNvSpPr>
          <p:nvPr>
            <p:ph type="body" sz="quarter" idx="13"/>
          </p:nvPr>
        </p:nvSpPr>
        <p:spPr>
          <a:xfrm>
            <a:off x="382154" y="1028700"/>
            <a:ext cx="8377477" cy="262444"/>
          </a:xfrm>
        </p:spPr>
        <p:txBody>
          <a:bodyPr lIns="53975" tIns="53975" rIns="53975" bIns="53975">
            <a:spAutoFit/>
          </a:bodyPr>
          <a:lstStyle>
            <a:lvl1pPr>
              <a:spcBef>
                <a:spcPts val="369"/>
              </a:spcBef>
              <a:spcAft>
                <a:spcPts val="0"/>
              </a:spcAft>
              <a:defRPr sz="1108" b="0">
                <a:latin typeface="Meiryo UI" panose="020B0604030504040204" pitchFamily="50" charset="-128"/>
                <a:ea typeface="Meiryo UI" panose="020B0604030504040204" pitchFamily="50" charset="-128"/>
              </a:defRPr>
            </a:lvl1pPr>
            <a:lvl2pPr>
              <a:spcBef>
                <a:spcPts val="369"/>
              </a:spcBef>
              <a:spcAft>
                <a:spcPts val="0"/>
              </a:spcAft>
              <a:defRPr sz="1108" b="1"/>
            </a:lvl2pPr>
            <a:lvl3pPr>
              <a:spcBef>
                <a:spcPts val="369"/>
              </a:spcBef>
              <a:spcAft>
                <a:spcPts val="0"/>
              </a:spcAft>
              <a:defRPr sz="1108" b="1"/>
            </a:lvl3pPr>
            <a:lvl4pPr>
              <a:spcBef>
                <a:spcPts val="369"/>
              </a:spcBef>
              <a:spcAft>
                <a:spcPts val="0"/>
              </a:spcAft>
              <a:defRPr sz="1108" b="1"/>
            </a:lvl4pPr>
            <a:lvl5pPr>
              <a:spcBef>
                <a:spcPts val="369"/>
              </a:spcBef>
              <a:spcAft>
                <a:spcPts val="0"/>
              </a:spcAft>
              <a:defRPr sz="1108" b="1"/>
            </a:lvl5pPr>
          </a:lstStyle>
          <a:p>
            <a:pPr lvl="0"/>
            <a:r>
              <a:rPr kumimoji="1" lang="ja-JP" altLang="en-US"/>
              <a:t>マスター テキストの書式設定</a:t>
            </a:r>
          </a:p>
        </p:txBody>
      </p:sp>
      <p:sp>
        <p:nvSpPr>
          <p:cNvPr id="10" name="縦書きテキスト プレースホルダー 9"/>
          <p:cNvSpPr>
            <a:spLocks noGrp="1"/>
          </p:cNvSpPr>
          <p:nvPr>
            <p:ph type="body" orient="vert" sz="quarter" idx="15" hasCustomPrompt="1"/>
          </p:nvPr>
        </p:nvSpPr>
        <p:spPr>
          <a:xfrm>
            <a:off x="382154" y="702000"/>
            <a:ext cx="8377477" cy="192086"/>
          </a:xfrm>
          <a:noFill/>
          <a:ln>
            <a:noFill/>
          </a:ln>
        </p:spPr>
        <p:txBody>
          <a:bodyPr vert="horz" lIns="54000" tIns="0" rIns="54000" bIns="0" rtlCol="0" anchor="ctr">
            <a:noAutofit/>
          </a:bodyPr>
          <a:lstStyle>
            <a:lvl1pPr>
              <a:defRPr lang="ja-JP" altLang="en-US" b="0" i="0" cap="none" baseline="0" smtClean="0">
                <a:solidFill>
                  <a:srgbClr val="000000"/>
                </a:solidFill>
                <a:latin typeface="Meiryo UI" panose="020B0604030504040204" pitchFamily="50" charset="-128"/>
                <a:ea typeface="Meiryo UI" panose="020B0604030504040204" pitchFamily="50" charset="-128"/>
              </a:defRPr>
            </a:lvl1pPr>
            <a:lvl2pPr>
              <a:defRPr lang="ja-JP" altLang="en-US" sz="923" b="0" i="0" cap="none" baseline="0" smtClean="0"/>
            </a:lvl2pPr>
            <a:lvl3pPr>
              <a:defRPr lang="ja-JP" altLang="en-US" sz="1108" b="1" i="0" cap="all" smtClean="0"/>
            </a:lvl3pPr>
            <a:lvl4pPr>
              <a:defRPr lang="ja-JP" altLang="en-US" sz="1108" b="1" i="0" cap="all" smtClean="0"/>
            </a:lvl4pPr>
            <a:lvl5pPr>
              <a:defRPr lang="ja-JP" altLang="en-US" sz="1108" b="1" cap="all"/>
            </a:lvl5pPr>
          </a:lstStyle>
          <a:p>
            <a:pPr lvl="0"/>
            <a:r>
              <a:rPr lang="ja-JP" altLang="en-US"/>
              <a:t>サブタイトル（使用しない場合は削除可）</a:t>
            </a:r>
          </a:p>
        </p:txBody>
      </p:sp>
    </p:spTree>
    <p:extLst>
      <p:ext uri="{BB962C8B-B14F-4D97-AF65-F5344CB8AC3E}">
        <p14:creationId xmlns:p14="http://schemas.microsoft.com/office/powerpoint/2010/main" val="1658135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3EC17271-2035-4FA6-A2A3-0B3293D60966}" type="datetime1">
              <a:rPr lang="ja-JP" altLang="en-US" smtClean="0">
                <a:solidFill>
                  <a:prstClr val="black"/>
                </a:solidFill>
              </a:rPr>
              <a:t>2024/3/28</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p:txBody>
          <a:bodyPr/>
          <a:lstStyle/>
          <a:p>
            <a:pPr>
              <a:defRPr/>
            </a:pPr>
            <a:fld id="{D29876EA-FF37-48B9-95A6-47D340952094}"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422498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D8AC0-D0F9-44AE-AA2A-42254BE90DAB}" type="datetime1">
              <a:rPr lang="ja-JP" altLang="en-US" smtClean="0">
                <a:solidFill>
                  <a:prstClr val="black">
                    <a:tint val="75000"/>
                  </a:prstClr>
                </a:solidFill>
              </a:rPr>
              <a:t>2024/3/28</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342E2-D49D-4D45-A617-005B996B7470}"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160018881"/>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4120"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CB47A-1823-4662-A0C9-12301CD1B4BD}" type="datetime1">
              <a:rPr kumimoji="1" lang="ja-JP" altLang="en-US" smtClean="0"/>
              <a:t>2024/3/28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765521" y="6356350"/>
            <a:ext cx="20574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69A1165-1628-4DC7-98C8-5A6506EC98C0}" type="slidenum">
              <a:rPr kumimoji="1" lang="ja-JP" altLang="en-US" smtClean="0"/>
              <a:pPr/>
              <a:t>‹#›</a:t>
            </a:fld>
            <a:endParaRPr kumimoji="1" lang="ja-JP" altLang="en-US" dirty="0"/>
          </a:p>
        </p:txBody>
      </p:sp>
    </p:spTree>
    <p:extLst>
      <p:ext uri="{BB962C8B-B14F-4D97-AF65-F5344CB8AC3E}">
        <p14:creationId xmlns:p14="http://schemas.microsoft.com/office/powerpoint/2010/main" val="336852570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9"/>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023">
                <a:solidFill>
                  <a:schemeClr val="tx1">
                    <a:tint val="75000"/>
                  </a:schemeClr>
                </a:solidFill>
              </a:defRPr>
            </a:lvl1pPr>
          </a:lstStyle>
          <a:p>
            <a:fld id="{C8B67BDD-93D5-48B0-891E-A94F12DC45E5}" type="datetime1">
              <a:rPr lang="ja-JP" altLang="en-US" smtClean="0">
                <a:solidFill>
                  <a:prstClr val="black">
                    <a:tint val="75000"/>
                  </a:prstClr>
                </a:solidFill>
              </a:rPr>
              <a:t>2024/3/28</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2" y="6356355"/>
            <a:ext cx="3086100" cy="365125"/>
          </a:xfrm>
          <a:prstGeom prst="rect">
            <a:avLst/>
          </a:prstGeom>
        </p:spPr>
        <p:txBody>
          <a:bodyPr vert="horz" lIns="91440" tIns="45720" rIns="91440" bIns="45720" rtlCol="0" anchor="ctr"/>
          <a:lstStyle>
            <a:lvl1pPr algn="ctr">
              <a:defRPr sz="1023">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7086600" y="6492871"/>
            <a:ext cx="2057400" cy="365125"/>
          </a:xfrm>
          <a:prstGeom prst="rect">
            <a:avLst/>
          </a:prstGeom>
        </p:spPr>
        <p:txBody>
          <a:bodyPr vert="horz" lIns="91440" tIns="45720" rIns="91440" bIns="45720" rtlCol="0" anchor="ctr"/>
          <a:lstStyle>
            <a:lvl1pPr algn="r">
              <a:defRPr sz="1600">
                <a:solidFill>
                  <a:schemeClr val="tx1">
                    <a:tint val="75000"/>
                  </a:schemeClr>
                </a:solidFill>
                <a:latin typeface="游ゴシック" panose="020B0400000000000000" pitchFamily="50" charset="-128"/>
                <a:ea typeface="游ゴシック" panose="020B0400000000000000" pitchFamily="50" charset="-128"/>
              </a:defRPr>
            </a:lvl1pPr>
          </a:lstStyle>
          <a:p>
            <a:fld id="{294342E2-D49D-4D45-A617-005B996B7470}"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894581035"/>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Lst>
  <p:hf hdr="0" ftr="0" dt="0"/>
  <p:txStyles>
    <p:titleStyle>
      <a:lvl1pPr algn="l" defTabSz="779173" rtl="0" eaLnBrk="1" latinLnBrk="0" hangingPunct="1">
        <a:lnSpc>
          <a:spcPct val="90000"/>
        </a:lnSpc>
        <a:spcBef>
          <a:spcPct val="0"/>
        </a:spcBef>
        <a:buNone/>
        <a:defRPr kumimoji="1" sz="3750" kern="1200">
          <a:solidFill>
            <a:schemeClr val="tx1"/>
          </a:solidFill>
          <a:latin typeface="+mj-lt"/>
          <a:ea typeface="+mj-ea"/>
          <a:cs typeface="+mj-cs"/>
        </a:defRPr>
      </a:lvl1pPr>
    </p:titleStyle>
    <p:bodyStyle>
      <a:lvl1pPr marL="194793" indent="-194793" algn="l" defTabSz="779173" rtl="0" eaLnBrk="1" latinLnBrk="0" hangingPunct="1">
        <a:lnSpc>
          <a:spcPct val="90000"/>
        </a:lnSpc>
        <a:spcBef>
          <a:spcPts val="852"/>
        </a:spcBef>
        <a:buFont typeface="Arial" panose="020B0604020202020204" pitchFamily="34" charset="0"/>
        <a:buChar char="•"/>
        <a:defRPr kumimoji="1" sz="2386" kern="1200">
          <a:solidFill>
            <a:schemeClr val="tx1"/>
          </a:solidFill>
          <a:latin typeface="+mn-lt"/>
          <a:ea typeface="+mn-ea"/>
          <a:cs typeface="+mn-cs"/>
        </a:defRPr>
      </a:lvl1pPr>
      <a:lvl2pPr marL="584380" indent="-194793" algn="l" defTabSz="779173" rtl="0" eaLnBrk="1" latinLnBrk="0" hangingPunct="1">
        <a:lnSpc>
          <a:spcPct val="90000"/>
        </a:lnSpc>
        <a:spcBef>
          <a:spcPts val="426"/>
        </a:spcBef>
        <a:buFont typeface="Arial" panose="020B0604020202020204" pitchFamily="34" charset="0"/>
        <a:buChar char="•"/>
        <a:defRPr kumimoji="1" sz="2045" kern="1200">
          <a:solidFill>
            <a:schemeClr val="tx1"/>
          </a:solidFill>
          <a:latin typeface="+mn-lt"/>
          <a:ea typeface="+mn-ea"/>
          <a:cs typeface="+mn-cs"/>
        </a:defRPr>
      </a:lvl2pPr>
      <a:lvl3pPr marL="973966" indent="-194793" algn="l" defTabSz="779173" rtl="0" eaLnBrk="1" latinLnBrk="0" hangingPunct="1">
        <a:lnSpc>
          <a:spcPct val="90000"/>
        </a:lnSpc>
        <a:spcBef>
          <a:spcPts val="426"/>
        </a:spcBef>
        <a:buFont typeface="Arial" panose="020B0604020202020204" pitchFamily="34" charset="0"/>
        <a:buChar char="•"/>
        <a:defRPr kumimoji="1" sz="1704" kern="1200">
          <a:solidFill>
            <a:schemeClr val="tx1"/>
          </a:solidFill>
          <a:latin typeface="+mn-lt"/>
          <a:ea typeface="+mn-ea"/>
          <a:cs typeface="+mn-cs"/>
        </a:defRPr>
      </a:lvl3pPr>
      <a:lvl4pPr marL="1363553"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4pPr>
      <a:lvl5pPr marL="1753139"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5pPr>
      <a:lvl6pPr marL="2142725"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6pPr>
      <a:lvl7pPr marL="2532312"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7pPr>
      <a:lvl8pPr marL="2921898"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8pPr>
      <a:lvl9pPr marL="3311484"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9pPr>
    </p:bodyStyle>
    <p:otherStyle>
      <a:defPPr>
        <a:defRPr lang="en-US"/>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1" y="274638"/>
            <a:ext cx="8229600" cy="1143000"/>
          </a:xfrm>
          <a:prstGeom prst="rect">
            <a:avLst/>
          </a:prstGeom>
        </p:spPr>
        <p:txBody>
          <a:bodyPr vert="horz" lIns="93616" tIns="46808" rIns="93616" bIns="46808"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1" y="1600204"/>
            <a:ext cx="8229600" cy="4525963"/>
          </a:xfrm>
          <a:prstGeom prst="rect">
            <a:avLst/>
          </a:prstGeom>
        </p:spPr>
        <p:txBody>
          <a:bodyPr vert="horz" lIns="93616" tIns="46808" rIns="93616" bIns="46808"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1" y="6356354"/>
            <a:ext cx="2133600" cy="365125"/>
          </a:xfrm>
          <a:prstGeom prst="rect">
            <a:avLst/>
          </a:prstGeom>
        </p:spPr>
        <p:txBody>
          <a:bodyPr vert="horz" lIns="93616" tIns="46808" rIns="93616" bIns="46808" rtlCol="0" anchor="ctr"/>
          <a:lstStyle>
            <a:lvl1pPr algn="l">
              <a:defRPr sz="1023">
                <a:solidFill>
                  <a:schemeClr val="tx1">
                    <a:tint val="75000"/>
                  </a:schemeClr>
                </a:solidFill>
              </a:defRPr>
            </a:lvl1pPr>
          </a:lstStyle>
          <a:p>
            <a:fld id="{A0EBCBFF-5F79-4A9B-95E0-A6D2E6765A95}" type="datetime1">
              <a:rPr kumimoji="1" lang="ja-JP" altLang="en-US" smtClean="0"/>
              <a:t>2024/3/28</a:t>
            </a:fld>
            <a:endParaRPr kumimoji="1" lang="ja-JP" altLang="en-US"/>
          </a:p>
        </p:txBody>
      </p:sp>
      <p:sp>
        <p:nvSpPr>
          <p:cNvPr id="5" name="フッター プレースホルダー 4"/>
          <p:cNvSpPr>
            <a:spLocks noGrp="1"/>
          </p:cNvSpPr>
          <p:nvPr>
            <p:ph type="ftr" sz="quarter" idx="3"/>
          </p:nvPr>
        </p:nvSpPr>
        <p:spPr>
          <a:xfrm>
            <a:off x="3124201" y="6356354"/>
            <a:ext cx="2895600" cy="365125"/>
          </a:xfrm>
          <a:prstGeom prst="rect">
            <a:avLst/>
          </a:prstGeom>
        </p:spPr>
        <p:txBody>
          <a:bodyPr vert="horz" lIns="93616" tIns="46808" rIns="93616" bIns="46808" rtlCol="0" anchor="ctr"/>
          <a:lstStyle>
            <a:lvl1pPr algn="ctr">
              <a:defRPr sz="1023">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852459" y="6356354"/>
            <a:ext cx="2133600" cy="365125"/>
          </a:xfrm>
          <a:prstGeom prst="rect">
            <a:avLst/>
          </a:prstGeom>
        </p:spPr>
        <p:txBody>
          <a:bodyPr vert="horz" lIns="93616" tIns="46808" rIns="93616" bIns="46808" rtlCol="0" anchor="ctr"/>
          <a:lstStyle>
            <a:lvl1pPr algn="r">
              <a:defRPr sz="1600">
                <a:solidFill>
                  <a:schemeClr val="tx1">
                    <a:tint val="75000"/>
                  </a:schemeClr>
                </a:solidFill>
              </a:defRPr>
            </a:lvl1pPr>
          </a:lstStyle>
          <a:p>
            <a:fld id="{0732E4E6-AD5A-4C92-9F7C-BDF58EDD8DAF}" type="slidenum">
              <a:rPr kumimoji="1" lang="ja-JP" altLang="en-US" smtClean="0"/>
              <a:pPr/>
              <a:t>‹#›</a:t>
            </a:fld>
            <a:endParaRPr kumimoji="1" lang="ja-JP" altLang="en-US" dirty="0"/>
          </a:p>
        </p:txBody>
      </p:sp>
    </p:spTree>
    <p:extLst>
      <p:ext uri="{BB962C8B-B14F-4D97-AF65-F5344CB8AC3E}">
        <p14:creationId xmlns:p14="http://schemas.microsoft.com/office/powerpoint/2010/main" val="1819591841"/>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hf hdr="0" ftr="0" dt="0"/>
  <p:txStyles>
    <p:titleStyle>
      <a:lvl1pPr algn="ctr" defTabSz="797717" rtl="0" eaLnBrk="1" latinLnBrk="0" hangingPunct="1">
        <a:spcBef>
          <a:spcPct val="0"/>
        </a:spcBef>
        <a:buNone/>
        <a:defRPr kumimoji="1" sz="3835" kern="1200">
          <a:solidFill>
            <a:schemeClr val="tx1"/>
          </a:solidFill>
          <a:latin typeface="+mj-lt"/>
          <a:ea typeface="+mj-ea"/>
          <a:cs typeface="+mj-cs"/>
        </a:defRPr>
      </a:lvl1pPr>
    </p:titleStyle>
    <p:bodyStyle>
      <a:lvl1pPr marL="299143" indent="-299143" algn="l" defTabSz="797717" rtl="0" eaLnBrk="1" latinLnBrk="0" hangingPunct="1">
        <a:spcBef>
          <a:spcPct val="20000"/>
        </a:spcBef>
        <a:buFont typeface="Arial" pitchFamily="34" charset="0"/>
        <a:buChar char="•"/>
        <a:defRPr kumimoji="1" sz="2812" kern="1200">
          <a:solidFill>
            <a:schemeClr val="tx1"/>
          </a:solidFill>
          <a:latin typeface="+mn-lt"/>
          <a:ea typeface="+mn-ea"/>
          <a:cs typeface="+mn-cs"/>
        </a:defRPr>
      </a:lvl1pPr>
      <a:lvl2pPr marL="648145" indent="-249287" algn="l" defTabSz="797717" rtl="0" eaLnBrk="1" latinLnBrk="0" hangingPunct="1">
        <a:spcBef>
          <a:spcPct val="20000"/>
        </a:spcBef>
        <a:buFont typeface="Arial" pitchFamily="34" charset="0"/>
        <a:buChar char="–"/>
        <a:defRPr kumimoji="1" sz="2471" kern="1200">
          <a:solidFill>
            <a:schemeClr val="tx1"/>
          </a:solidFill>
          <a:latin typeface="+mn-lt"/>
          <a:ea typeface="+mn-ea"/>
          <a:cs typeface="+mn-cs"/>
        </a:defRPr>
      </a:lvl2pPr>
      <a:lvl3pPr marL="997146" indent="-199429" algn="l" defTabSz="797717" rtl="0" eaLnBrk="1" latinLnBrk="0" hangingPunct="1">
        <a:spcBef>
          <a:spcPct val="20000"/>
        </a:spcBef>
        <a:buFont typeface="Arial" pitchFamily="34" charset="0"/>
        <a:buChar char="•"/>
        <a:defRPr kumimoji="1" sz="2131" kern="1200">
          <a:solidFill>
            <a:schemeClr val="tx1"/>
          </a:solidFill>
          <a:latin typeface="+mn-lt"/>
          <a:ea typeface="+mn-ea"/>
          <a:cs typeface="+mn-cs"/>
        </a:defRPr>
      </a:lvl3pPr>
      <a:lvl4pPr marL="1396005"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4pPr>
      <a:lvl5pPr marL="1794863"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5pPr>
      <a:lvl6pPr marL="2193721"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6pPr>
      <a:lvl7pPr marL="2592581"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7pPr>
      <a:lvl8pPr marL="2991438"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8pPr>
      <a:lvl9pPr marL="3390298"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9pPr>
    </p:bodyStyle>
    <p:otherStyle>
      <a:defPPr>
        <a:defRPr lang="ja-JP"/>
      </a:defPPr>
      <a:lvl1pPr marL="0" algn="l" defTabSz="797717" rtl="0" eaLnBrk="1" latinLnBrk="0" hangingPunct="1">
        <a:defRPr kumimoji="1" sz="1534" kern="1200">
          <a:solidFill>
            <a:schemeClr val="tx1"/>
          </a:solidFill>
          <a:latin typeface="+mn-lt"/>
          <a:ea typeface="+mn-ea"/>
          <a:cs typeface="+mn-cs"/>
        </a:defRPr>
      </a:lvl1pPr>
      <a:lvl2pPr marL="398859" algn="l" defTabSz="797717" rtl="0" eaLnBrk="1" latinLnBrk="0" hangingPunct="1">
        <a:defRPr kumimoji="1" sz="1534" kern="1200">
          <a:solidFill>
            <a:schemeClr val="tx1"/>
          </a:solidFill>
          <a:latin typeface="+mn-lt"/>
          <a:ea typeface="+mn-ea"/>
          <a:cs typeface="+mn-cs"/>
        </a:defRPr>
      </a:lvl2pPr>
      <a:lvl3pPr marL="797717" algn="l" defTabSz="797717" rtl="0" eaLnBrk="1" latinLnBrk="0" hangingPunct="1">
        <a:defRPr kumimoji="1" sz="1534" kern="1200">
          <a:solidFill>
            <a:schemeClr val="tx1"/>
          </a:solidFill>
          <a:latin typeface="+mn-lt"/>
          <a:ea typeface="+mn-ea"/>
          <a:cs typeface="+mn-cs"/>
        </a:defRPr>
      </a:lvl3pPr>
      <a:lvl4pPr marL="1196576" algn="l" defTabSz="797717" rtl="0" eaLnBrk="1" latinLnBrk="0" hangingPunct="1">
        <a:defRPr kumimoji="1" sz="1534" kern="1200">
          <a:solidFill>
            <a:schemeClr val="tx1"/>
          </a:solidFill>
          <a:latin typeface="+mn-lt"/>
          <a:ea typeface="+mn-ea"/>
          <a:cs typeface="+mn-cs"/>
        </a:defRPr>
      </a:lvl4pPr>
      <a:lvl5pPr marL="1595433" algn="l" defTabSz="797717" rtl="0" eaLnBrk="1" latinLnBrk="0" hangingPunct="1">
        <a:defRPr kumimoji="1" sz="1534" kern="1200">
          <a:solidFill>
            <a:schemeClr val="tx1"/>
          </a:solidFill>
          <a:latin typeface="+mn-lt"/>
          <a:ea typeface="+mn-ea"/>
          <a:cs typeface="+mn-cs"/>
        </a:defRPr>
      </a:lvl5pPr>
      <a:lvl6pPr marL="1994293" algn="l" defTabSz="797717" rtl="0" eaLnBrk="1" latinLnBrk="0" hangingPunct="1">
        <a:defRPr kumimoji="1" sz="1534" kern="1200">
          <a:solidFill>
            <a:schemeClr val="tx1"/>
          </a:solidFill>
          <a:latin typeface="+mn-lt"/>
          <a:ea typeface="+mn-ea"/>
          <a:cs typeface="+mn-cs"/>
        </a:defRPr>
      </a:lvl6pPr>
      <a:lvl7pPr marL="2393151" algn="l" defTabSz="797717" rtl="0" eaLnBrk="1" latinLnBrk="0" hangingPunct="1">
        <a:defRPr kumimoji="1" sz="1534" kern="1200">
          <a:solidFill>
            <a:schemeClr val="tx1"/>
          </a:solidFill>
          <a:latin typeface="+mn-lt"/>
          <a:ea typeface="+mn-ea"/>
          <a:cs typeface="+mn-cs"/>
        </a:defRPr>
      </a:lvl7pPr>
      <a:lvl8pPr marL="2792010" algn="l" defTabSz="797717" rtl="0" eaLnBrk="1" latinLnBrk="0" hangingPunct="1">
        <a:defRPr kumimoji="1" sz="1534" kern="1200">
          <a:solidFill>
            <a:schemeClr val="tx1"/>
          </a:solidFill>
          <a:latin typeface="+mn-lt"/>
          <a:ea typeface="+mn-ea"/>
          <a:cs typeface="+mn-cs"/>
        </a:defRPr>
      </a:lvl8pPr>
      <a:lvl9pPr marL="3190868" algn="l" defTabSz="797717" rtl="0" eaLnBrk="1" latinLnBrk="0" hangingPunct="1">
        <a:defRPr kumimoji="1" sz="153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9"/>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023">
                <a:solidFill>
                  <a:schemeClr val="tx1">
                    <a:tint val="75000"/>
                  </a:schemeClr>
                </a:solidFill>
              </a:defRPr>
            </a:lvl1pPr>
          </a:lstStyle>
          <a:p>
            <a:fld id="{F4A495EC-CFA5-4BD0-A770-435F8A0371DD}" type="datetime1">
              <a:rPr kumimoji="1" lang="ja-JP" altLang="en-US" smtClean="0"/>
              <a:t>2024/3/28</a:t>
            </a:fld>
            <a:endParaRPr kumimoji="1" lang="ja-JP" altLang="en-US"/>
          </a:p>
        </p:txBody>
      </p:sp>
      <p:sp>
        <p:nvSpPr>
          <p:cNvPr id="5" name="Footer Placeholder 4"/>
          <p:cNvSpPr>
            <a:spLocks noGrp="1"/>
          </p:cNvSpPr>
          <p:nvPr>
            <p:ph type="ftr" sz="quarter" idx="3"/>
          </p:nvPr>
        </p:nvSpPr>
        <p:spPr>
          <a:xfrm>
            <a:off x="3028952" y="6356355"/>
            <a:ext cx="3086100" cy="365125"/>
          </a:xfrm>
          <a:prstGeom prst="rect">
            <a:avLst/>
          </a:prstGeom>
        </p:spPr>
        <p:txBody>
          <a:bodyPr vert="horz" lIns="91440" tIns="45720" rIns="91440" bIns="45720" rtlCol="0" anchor="ctr"/>
          <a:lstStyle>
            <a:lvl1pPr algn="ctr">
              <a:defRPr sz="10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898524" y="6386725"/>
            <a:ext cx="20574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8D222D1-3850-438F-8B6C-63BFD728BFB8}" type="slidenum">
              <a:rPr kumimoji="1" lang="ja-JP" altLang="en-US" smtClean="0"/>
              <a:pPr/>
              <a:t>‹#›</a:t>
            </a:fld>
            <a:endParaRPr kumimoji="1" lang="ja-JP" altLang="en-US" dirty="0"/>
          </a:p>
        </p:txBody>
      </p:sp>
    </p:spTree>
    <p:extLst>
      <p:ext uri="{BB962C8B-B14F-4D97-AF65-F5344CB8AC3E}">
        <p14:creationId xmlns:p14="http://schemas.microsoft.com/office/powerpoint/2010/main" val="2685899776"/>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Lst>
  <p:hf hdr="0" ftr="0" dt="0"/>
  <p:txStyles>
    <p:titleStyle>
      <a:lvl1pPr algn="l" defTabSz="779173" rtl="0" eaLnBrk="1" latinLnBrk="0" hangingPunct="1">
        <a:lnSpc>
          <a:spcPct val="90000"/>
        </a:lnSpc>
        <a:spcBef>
          <a:spcPct val="0"/>
        </a:spcBef>
        <a:buNone/>
        <a:defRPr kumimoji="1" sz="3750" kern="1200">
          <a:solidFill>
            <a:schemeClr val="tx1"/>
          </a:solidFill>
          <a:latin typeface="+mj-lt"/>
          <a:ea typeface="+mj-ea"/>
          <a:cs typeface="+mj-cs"/>
        </a:defRPr>
      </a:lvl1pPr>
    </p:titleStyle>
    <p:bodyStyle>
      <a:lvl1pPr marL="194793" indent="-194793" algn="l" defTabSz="779173" rtl="0" eaLnBrk="1" latinLnBrk="0" hangingPunct="1">
        <a:lnSpc>
          <a:spcPct val="90000"/>
        </a:lnSpc>
        <a:spcBef>
          <a:spcPts val="852"/>
        </a:spcBef>
        <a:buFont typeface="Arial" panose="020B0604020202020204" pitchFamily="34" charset="0"/>
        <a:buChar char="•"/>
        <a:defRPr kumimoji="1" sz="2386" kern="1200">
          <a:solidFill>
            <a:schemeClr val="tx1"/>
          </a:solidFill>
          <a:latin typeface="+mn-lt"/>
          <a:ea typeface="+mn-ea"/>
          <a:cs typeface="+mn-cs"/>
        </a:defRPr>
      </a:lvl1pPr>
      <a:lvl2pPr marL="584380" indent="-194793" algn="l" defTabSz="779173" rtl="0" eaLnBrk="1" latinLnBrk="0" hangingPunct="1">
        <a:lnSpc>
          <a:spcPct val="90000"/>
        </a:lnSpc>
        <a:spcBef>
          <a:spcPts val="426"/>
        </a:spcBef>
        <a:buFont typeface="Arial" panose="020B0604020202020204" pitchFamily="34" charset="0"/>
        <a:buChar char="•"/>
        <a:defRPr kumimoji="1" sz="2045" kern="1200">
          <a:solidFill>
            <a:schemeClr val="tx1"/>
          </a:solidFill>
          <a:latin typeface="+mn-lt"/>
          <a:ea typeface="+mn-ea"/>
          <a:cs typeface="+mn-cs"/>
        </a:defRPr>
      </a:lvl2pPr>
      <a:lvl3pPr marL="973966" indent="-194793" algn="l" defTabSz="779173" rtl="0" eaLnBrk="1" latinLnBrk="0" hangingPunct="1">
        <a:lnSpc>
          <a:spcPct val="90000"/>
        </a:lnSpc>
        <a:spcBef>
          <a:spcPts val="426"/>
        </a:spcBef>
        <a:buFont typeface="Arial" panose="020B0604020202020204" pitchFamily="34" charset="0"/>
        <a:buChar char="•"/>
        <a:defRPr kumimoji="1" sz="1704" kern="1200">
          <a:solidFill>
            <a:schemeClr val="tx1"/>
          </a:solidFill>
          <a:latin typeface="+mn-lt"/>
          <a:ea typeface="+mn-ea"/>
          <a:cs typeface="+mn-cs"/>
        </a:defRPr>
      </a:lvl3pPr>
      <a:lvl4pPr marL="1363553"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4pPr>
      <a:lvl5pPr marL="1753139"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5pPr>
      <a:lvl6pPr marL="2142725"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6pPr>
      <a:lvl7pPr marL="2532312"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7pPr>
      <a:lvl8pPr marL="2921898"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8pPr>
      <a:lvl9pPr marL="3311484"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9pPr>
    </p:bodyStyle>
    <p:otherStyle>
      <a:defPPr>
        <a:defRPr lang="en-US"/>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642F6-4D34-4D12-918D-32823B2D2111}" type="datetime1">
              <a:rPr kumimoji="1" lang="ja-JP" altLang="en-US" smtClean="0"/>
              <a:t>2024/3/28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367513020"/>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2B8B1-461E-46A1-ADCE-45665E9F957E}" type="datetime1">
              <a:rPr kumimoji="1" lang="ja-JP" altLang="en-US" smtClean="0"/>
              <a:t>2024/3/28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3212518848"/>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2.xml"/><Relationship Id="rId7" Type="http://schemas.openxmlformats.org/officeDocument/2006/relationships/diagramQuickStyle" Target="../diagrams/quickStyle1.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33.xml"/><Relationship Id="rId9" Type="http://schemas.microsoft.com/office/2007/relationships/diagramDrawing" Target="../diagrams/drawing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18"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image" Target="../media/image4.jpeg"/><Relationship Id="rId12" Type="http://schemas.openxmlformats.org/officeDocument/2006/relationships/image" Target="../media/image9.jpeg"/><Relationship Id="rId17" Type="http://schemas.openxmlformats.org/officeDocument/2006/relationships/image" Target="../media/image14.jpeg"/><Relationship Id="rId2" Type="http://schemas.openxmlformats.org/officeDocument/2006/relationships/audio" Target="../media/media35.mp3"/><Relationship Id="rId16" Type="http://schemas.openxmlformats.org/officeDocument/2006/relationships/image" Target="../media/image13.jpeg"/><Relationship Id="rId1" Type="http://schemas.microsoft.com/office/2007/relationships/media" Target="../media/media35.mp3"/><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jpeg"/><Relationship Id="rId10" Type="http://schemas.openxmlformats.org/officeDocument/2006/relationships/image" Target="../media/image7.jpeg"/><Relationship Id="rId4" Type="http://schemas.openxmlformats.org/officeDocument/2006/relationships/notesSlide" Target="../notesSlides/notesSlide35.xml"/><Relationship Id="rId9" Type="http://schemas.openxmlformats.org/officeDocument/2006/relationships/image" Target="../media/image6.jpeg"/><Relationship Id="rId1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1.png"/><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image" Target="../media/image18.png"/><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17.jpeg"/><Relationship Id="rId5" Type="http://schemas.openxmlformats.org/officeDocument/2006/relationships/hyperlink" Target="https://www.e-stat.go.jp/microdata/data-use"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image" Target="../media/image19.pn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17.jpeg"/><Relationship Id="rId5" Type="http://schemas.openxmlformats.org/officeDocument/2006/relationships/hyperlink" Target="https://www.e-stat.go.jp/microdata/data-use"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1.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image" Target="../media/image24.png"/><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1.png"/><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hyperlink" Target="https://www.maff.go.jp/j/kasseika/k_seibi/attach/pdf/zirei2-18.pdf" TargetMode="External"/><Relationship Id="rId5" Type="http://schemas.openxmlformats.org/officeDocument/2006/relationships/hyperlink" Target="https://www.maff.go.jp/j/nousin/inobe/attach/pdf/index-68.pdf" TargetMode="External"/><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1.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1.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image" Target="../media/image1.pn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audio" Target="../media/media50.mp3"/><Relationship Id="rId1" Type="http://schemas.microsoft.com/office/2007/relationships/media" Target="../media/media50.mp3"/><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p3"/><Relationship Id="rId1" Type="http://schemas.microsoft.com/office/2007/relationships/media" Target="../media/media51.mp3"/><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令和元年度政策評価に関する統一研修"/>
          <p:cNvSpPr txBox="1"/>
          <p:nvPr/>
        </p:nvSpPr>
        <p:spPr>
          <a:xfrm>
            <a:off x="845623" y="2973203"/>
            <a:ext cx="7384964" cy="400110"/>
          </a:xfrm>
          <a:prstGeom prst="rect">
            <a:avLst/>
          </a:prstGeom>
          <a:noFill/>
        </p:spPr>
        <p:txBody>
          <a:bodyPr wrap="square" rtlCol="0">
            <a:spAutoFit/>
          </a:bodyPr>
          <a:lstStyle/>
          <a:p>
            <a:pPr algn="ctr"/>
            <a:r>
              <a:rPr lang="ja-JP" altLang="en-US" sz="2000" dirty="0">
                <a:solidFill>
                  <a:schemeClr val="tx1">
                    <a:lumMod val="75000"/>
                    <a:lumOff val="25000"/>
                  </a:schemeClr>
                </a:solidFill>
                <a:latin typeface="メイリオ" panose="020B0604030504040204" pitchFamily="50" charset="-128"/>
                <a:ea typeface="メイリオ" panose="020B0604030504040204" pitchFamily="50" charset="-128"/>
              </a:rPr>
              <a:t>政策評価に関する統一研修</a:t>
            </a:r>
          </a:p>
        </p:txBody>
      </p:sp>
      <p:sp>
        <p:nvSpPr>
          <p:cNvPr id="4" name="線"/>
          <p:cNvSpPr/>
          <p:nvPr/>
        </p:nvSpPr>
        <p:spPr>
          <a:xfrm>
            <a:off x="650645" y="2830780"/>
            <a:ext cx="7976089" cy="65943"/>
          </a:xfrm>
          <a:prstGeom prst="flowChartTerminator">
            <a:avLst/>
          </a:prstGeom>
          <a:solidFill>
            <a:schemeClr val="accent6">
              <a:lumMod val="75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メイリオ" panose="020B0604030504040204" pitchFamily="50" charset="-128"/>
              <a:ea typeface="メイリオ" panose="020B0604030504040204" pitchFamily="50" charset="-128"/>
            </a:endParaRPr>
          </a:p>
        </p:txBody>
      </p:sp>
      <p:sp>
        <p:nvSpPr>
          <p:cNvPr id="16386" name="テキスト：国の政策評価制度の基本と実践"/>
          <p:cNvSpPr>
            <a:spLocks noGrp="1"/>
          </p:cNvSpPr>
          <p:nvPr>
            <p:ph type="ctrTitle" idx="4294967295"/>
          </p:nvPr>
        </p:nvSpPr>
        <p:spPr>
          <a:xfrm>
            <a:off x="650645" y="2171209"/>
            <a:ext cx="7772400" cy="811212"/>
          </a:xfrm>
        </p:spPr>
        <p:txBody>
          <a:bodyPr>
            <a:normAutofit/>
          </a:bodyPr>
          <a:lstStyle/>
          <a:p>
            <a:pPr algn="ctr"/>
            <a:r>
              <a:rPr lang="ja-JP" altLang="en-US" sz="3600" dirty="0">
                <a:solidFill>
                  <a:schemeClr val="tx1">
                    <a:lumMod val="75000"/>
                    <a:lumOff val="25000"/>
                  </a:schemeClr>
                </a:solidFill>
                <a:latin typeface="メイリオ" panose="020B0604030504040204" pitchFamily="50" charset="-128"/>
                <a:ea typeface="メイリオ" panose="020B0604030504040204" pitchFamily="50" charset="-128"/>
              </a:rPr>
              <a:t>国の政策評価制度の基本と実践講座</a:t>
            </a:r>
            <a:endParaRPr lang="ja-JP" altLang="en-US" sz="28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3" name="1">
            <a:hlinkClick r:id="" action="ppaction://media"/>
            <a:extLst>
              <a:ext uri="{FF2B5EF4-FFF2-40B4-BE49-F238E27FC236}">
                <a16:creationId xmlns:a16="http://schemas.microsoft.com/office/drawing/2014/main" id="{F1A4C601-614D-B65C-39C0-D3DB7FFE13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3514" y="21771"/>
            <a:ext cx="609600" cy="609600"/>
          </a:xfrm>
          <a:prstGeom prst="rect">
            <a:avLst/>
          </a:prstGeom>
        </p:spPr>
      </p:pic>
    </p:spTree>
    <p:extLst>
      <p:ext uri="{BB962C8B-B14F-4D97-AF65-F5344CB8AC3E}">
        <p14:creationId xmlns:p14="http://schemas.microsoft.com/office/powerpoint/2010/main" val="267420085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図：国民"/>
          <p:cNvSpPr/>
          <p:nvPr/>
        </p:nvSpPr>
        <p:spPr>
          <a:xfrm>
            <a:off x="1864435" y="6499908"/>
            <a:ext cx="5392823" cy="29898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tIns="72000"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国民</a:t>
            </a:r>
          </a:p>
        </p:txBody>
      </p:sp>
      <p:grpSp>
        <p:nvGrpSpPr>
          <p:cNvPr id="50" name="線②"/>
          <p:cNvGrpSpPr/>
          <p:nvPr/>
        </p:nvGrpSpPr>
        <p:grpSpPr>
          <a:xfrm rot="10800000">
            <a:off x="1663905" y="6006165"/>
            <a:ext cx="5646873" cy="492719"/>
            <a:chOff x="1567544" y="1551890"/>
            <a:chExt cx="5677989" cy="554961"/>
          </a:xfrm>
          <a:solidFill>
            <a:schemeClr val="bg1">
              <a:lumMod val="65000"/>
            </a:schemeClr>
          </a:solidFill>
        </p:grpSpPr>
        <p:sp>
          <p:nvSpPr>
            <p:cNvPr id="51" name="AutoShape 32">
              <a:extLst>
                <a:ext uri="{FF2B5EF4-FFF2-40B4-BE49-F238E27FC236}">
                  <a16:creationId xmlns:a16="http://schemas.microsoft.com/office/drawing/2014/main" id="{F9BF7AC0-B605-448E-AF22-700D45994CA6}"/>
                </a:ext>
              </a:extLst>
            </p:cNvPr>
            <p:cNvSpPr>
              <a:spLocks noChangeArrowheads="1"/>
            </p:cNvSpPr>
            <p:nvPr/>
          </p:nvSpPr>
          <p:spPr bwMode="auto">
            <a:xfrm rot="10800000">
              <a:off x="4179555" y="1551890"/>
              <a:ext cx="306146" cy="207282"/>
            </a:xfrm>
            <a:prstGeom prst="downArrow">
              <a:avLst>
                <a:gd name="adj1" fmla="val 50046"/>
                <a:gd name="adj2" fmla="val 42782"/>
              </a:avLst>
            </a:prstGeom>
            <a:grpFill/>
            <a:ln w="9525">
              <a:noFill/>
              <a:miter lim="800000"/>
              <a:headEnd/>
              <a:tailEnd/>
            </a:ln>
          </p:spPr>
          <p:txBody>
            <a:bodyPr vert="eaVert"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52" name="減算記号 51"/>
            <p:cNvSpPr/>
            <p:nvPr/>
          </p:nvSpPr>
          <p:spPr>
            <a:xfrm>
              <a:off x="1567544" y="1593545"/>
              <a:ext cx="5677989" cy="417506"/>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減算記号 52"/>
            <p:cNvSpPr/>
            <p:nvPr/>
          </p:nvSpPr>
          <p:spPr>
            <a:xfrm rot="5400000">
              <a:off x="2205596" y="1795668"/>
              <a:ext cx="301036" cy="321330"/>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減算記号 53"/>
            <p:cNvSpPr/>
            <p:nvPr/>
          </p:nvSpPr>
          <p:spPr>
            <a:xfrm rot="5400000">
              <a:off x="6330811" y="1767743"/>
              <a:ext cx="270043" cy="321330"/>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テキスト：評価書等の公表">
            <a:extLst>
              <a:ext uri="{FF2B5EF4-FFF2-40B4-BE49-F238E27FC236}">
                <a16:creationId xmlns:a16="http://schemas.microsoft.com/office/drawing/2014/main" id="{0D0424ED-C048-4DB5-AAC0-4B0A6250C686}"/>
              </a:ext>
            </a:extLst>
          </p:cNvPr>
          <p:cNvSpPr/>
          <p:nvPr/>
        </p:nvSpPr>
        <p:spPr>
          <a:xfrm>
            <a:off x="3694313" y="5854688"/>
            <a:ext cx="1800493" cy="369332"/>
          </a:xfrm>
          <a:prstGeom prst="rect">
            <a:avLst/>
          </a:prstGeom>
        </p:spPr>
        <p:txBody>
          <a:bodyPr wrap="none">
            <a:spAutoFit/>
          </a:bodyPr>
          <a:lstStyle/>
          <a:p>
            <a:pPr algn="ctr">
              <a:defRPr/>
            </a:pPr>
            <a:r>
              <a:rPr lang="ja-JP" altLang="en-US" dirty="0">
                <a:solidFill>
                  <a:srgbClr val="000000"/>
                </a:solidFill>
                <a:latin typeface="メイリオ" panose="020B0604030504040204" pitchFamily="50" charset="-128"/>
                <a:ea typeface="メイリオ" panose="020B0604030504040204" pitchFamily="50" charset="-128"/>
              </a:rPr>
              <a:t>評価書等の公表</a:t>
            </a:r>
          </a:p>
        </p:txBody>
      </p:sp>
      <p:grpSp>
        <p:nvGrpSpPr>
          <p:cNvPr id="13" name="勧告・意見">
            <a:extLst>
              <a:ext uri="{FF2B5EF4-FFF2-40B4-BE49-F238E27FC236}">
                <a16:creationId xmlns:a16="http://schemas.microsoft.com/office/drawing/2014/main" id="{E8DD593C-B341-4178-9C7D-B9DFCB156009}"/>
              </a:ext>
            </a:extLst>
          </p:cNvPr>
          <p:cNvGrpSpPr/>
          <p:nvPr/>
        </p:nvGrpSpPr>
        <p:grpSpPr>
          <a:xfrm>
            <a:off x="3464468" y="4995371"/>
            <a:ext cx="2045746" cy="529116"/>
            <a:chOff x="3376297" y="4992920"/>
            <a:chExt cx="2045746" cy="529116"/>
          </a:xfrm>
        </p:grpSpPr>
        <p:sp>
          <p:nvSpPr>
            <p:cNvPr id="31" name="AutoShape 32">
              <a:extLst>
                <a:ext uri="{FF2B5EF4-FFF2-40B4-BE49-F238E27FC236}">
                  <a16:creationId xmlns:a16="http://schemas.microsoft.com/office/drawing/2014/main" id="{F9BF7AC0-B605-448E-AF22-700D45994CA6}"/>
                </a:ext>
              </a:extLst>
            </p:cNvPr>
            <p:cNvSpPr>
              <a:spLocks noChangeArrowheads="1"/>
            </p:cNvSpPr>
            <p:nvPr/>
          </p:nvSpPr>
          <p:spPr bwMode="auto">
            <a:xfrm rot="16200000">
              <a:off x="4134612" y="4234605"/>
              <a:ext cx="529116" cy="2045746"/>
            </a:xfrm>
            <a:prstGeom prst="downArrow">
              <a:avLst>
                <a:gd name="adj1" fmla="val 50046"/>
                <a:gd name="adj2" fmla="val 42782"/>
              </a:avLst>
            </a:prstGeom>
            <a:solidFill>
              <a:schemeClr val="bg1">
                <a:lumMod val="50000"/>
              </a:schemeClr>
            </a:solidFill>
            <a:ln w="9525">
              <a:noFill/>
              <a:miter lim="800000"/>
              <a:headEnd/>
              <a:tailEnd/>
            </a:ln>
          </p:spPr>
          <p:txBody>
            <a:bodyPr vert="vert270"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sz="1600">
                <a:solidFill>
                  <a:schemeClr val="bg1"/>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0D0424ED-C048-4DB5-AAC0-4B0A6250C686}"/>
                </a:ext>
              </a:extLst>
            </p:cNvPr>
            <p:cNvSpPr/>
            <p:nvPr/>
          </p:nvSpPr>
          <p:spPr>
            <a:xfrm>
              <a:off x="3751504" y="5106291"/>
              <a:ext cx="1210588" cy="338554"/>
            </a:xfrm>
            <a:prstGeom prst="rect">
              <a:avLst/>
            </a:prstGeom>
          </p:spPr>
          <p:txBody>
            <a:bodyPr wrap="none">
              <a:spAutoFit/>
            </a:bodyPr>
            <a:lstStyle/>
            <a:p>
              <a:pPr algn="ctr">
                <a:defRPr/>
              </a:pPr>
              <a:r>
                <a:rPr lang="ja-JP" altLang="en-US" sz="1600" b="1" dirty="0">
                  <a:solidFill>
                    <a:schemeClr val="bg1"/>
                  </a:solidFill>
                  <a:latin typeface="メイリオ" panose="020B0604030504040204" pitchFamily="50" charset="-128"/>
                  <a:ea typeface="メイリオ" panose="020B0604030504040204" pitchFamily="50" charset="-128"/>
                </a:rPr>
                <a:t>勧告・意見</a:t>
              </a:r>
            </a:p>
          </p:txBody>
        </p:sp>
      </p:grpSp>
      <p:grpSp>
        <p:nvGrpSpPr>
          <p:cNvPr id="12" name="連絡調整">
            <a:extLst>
              <a:ext uri="{FF2B5EF4-FFF2-40B4-BE49-F238E27FC236}">
                <a16:creationId xmlns:a16="http://schemas.microsoft.com/office/drawing/2014/main" id="{2622F88D-4403-469D-AA6A-120A038A69CB}"/>
              </a:ext>
            </a:extLst>
          </p:cNvPr>
          <p:cNvGrpSpPr/>
          <p:nvPr/>
        </p:nvGrpSpPr>
        <p:grpSpPr>
          <a:xfrm>
            <a:off x="3464469" y="4271636"/>
            <a:ext cx="2045745" cy="529118"/>
            <a:chOff x="3421453" y="4271636"/>
            <a:chExt cx="2045745" cy="529118"/>
          </a:xfrm>
        </p:grpSpPr>
        <p:sp>
          <p:nvSpPr>
            <p:cNvPr id="30" name="AutoShape 32">
              <a:extLst>
                <a:ext uri="{FF2B5EF4-FFF2-40B4-BE49-F238E27FC236}">
                  <a16:creationId xmlns:a16="http://schemas.microsoft.com/office/drawing/2014/main" id="{F9BF7AC0-B605-448E-AF22-700D45994CA6}"/>
                </a:ext>
              </a:extLst>
            </p:cNvPr>
            <p:cNvSpPr>
              <a:spLocks noChangeArrowheads="1"/>
            </p:cNvSpPr>
            <p:nvPr/>
          </p:nvSpPr>
          <p:spPr bwMode="auto">
            <a:xfrm rot="16200000">
              <a:off x="4179767" y="3513322"/>
              <a:ext cx="529118" cy="2045745"/>
            </a:xfrm>
            <a:prstGeom prst="downArrow">
              <a:avLst>
                <a:gd name="adj1" fmla="val 50046"/>
                <a:gd name="adj2" fmla="val 42782"/>
              </a:avLst>
            </a:prstGeom>
            <a:solidFill>
              <a:schemeClr val="bg1">
                <a:lumMod val="50000"/>
              </a:schemeClr>
            </a:solidFill>
            <a:ln w="9525">
              <a:noFill/>
              <a:miter lim="800000"/>
              <a:headEnd/>
              <a:tailEnd/>
            </a:ln>
          </p:spPr>
          <p:txBody>
            <a:bodyPr vert="vert270"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sz="1600">
                <a:solidFill>
                  <a:schemeClr val="bg1"/>
                </a:solidFill>
                <a:latin typeface="メイリオ" panose="020B0604030504040204" pitchFamily="50" charset="-128"/>
                <a:ea typeface="メイリオ" panose="020B0604030504040204" pitchFamily="50" charset="-128"/>
              </a:endParaRPr>
            </a:p>
          </p:txBody>
        </p:sp>
        <p:sp>
          <p:nvSpPr>
            <p:cNvPr id="34" name="正方形/長方形 33">
              <a:extLst>
                <a:ext uri="{FF2B5EF4-FFF2-40B4-BE49-F238E27FC236}">
                  <a16:creationId xmlns:a16="http://schemas.microsoft.com/office/drawing/2014/main" id="{0D0424ED-C048-4DB5-AAC0-4B0A6250C686}"/>
                </a:ext>
              </a:extLst>
            </p:cNvPr>
            <p:cNvSpPr/>
            <p:nvPr/>
          </p:nvSpPr>
          <p:spPr>
            <a:xfrm>
              <a:off x="3800436" y="4394782"/>
              <a:ext cx="1005403" cy="338554"/>
            </a:xfrm>
            <a:prstGeom prst="rect">
              <a:avLst/>
            </a:prstGeom>
          </p:spPr>
          <p:txBody>
            <a:bodyPr wrap="none">
              <a:spAutoFit/>
            </a:bodyPr>
            <a:lstStyle/>
            <a:p>
              <a:pPr algn="ctr">
                <a:defRPr/>
              </a:pPr>
              <a:r>
                <a:rPr lang="ja-JP" altLang="en-US" sz="1600" b="1" dirty="0">
                  <a:solidFill>
                    <a:schemeClr val="bg1"/>
                  </a:solidFill>
                  <a:latin typeface="メイリオ" panose="020B0604030504040204" pitchFamily="50" charset="-128"/>
                  <a:ea typeface="メイリオ" panose="020B0604030504040204" pitchFamily="50" charset="-128"/>
                </a:rPr>
                <a:t>連絡調整</a:t>
              </a:r>
            </a:p>
          </p:txBody>
        </p:sp>
      </p:grpSp>
      <p:grpSp>
        <p:nvGrpSpPr>
          <p:cNvPr id="11" name="評価書等の送付">
            <a:extLst>
              <a:ext uri="{FF2B5EF4-FFF2-40B4-BE49-F238E27FC236}">
                <a16:creationId xmlns:a16="http://schemas.microsoft.com/office/drawing/2014/main" id="{43A5C311-AD93-4853-AE30-93494E608CBF}"/>
              </a:ext>
            </a:extLst>
          </p:cNvPr>
          <p:cNvGrpSpPr/>
          <p:nvPr/>
        </p:nvGrpSpPr>
        <p:grpSpPr>
          <a:xfrm>
            <a:off x="3464469" y="3516856"/>
            <a:ext cx="2045745" cy="572957"/>
            <a:chOff x="3323897" y="3515923"/>
            <a:chExt cx="2045745" cy="572957"/>
          </a:xfrm>
        </p:grpSpPr>
        <p:sp>
          <p:nvSpPr>
            <p:cNvPr id="32" name="AutoShape 32">
              <a:extLst>
                <a:ext uri="{FF2B5EF4-FFF2-40B4-BE49-F238E27FC236}">
                  <a16:creationId xmlns:a16="http://schemas.microsoft.com/office/drawing/2014/main" id="{F9BF7AC0-B605-448E-AF22-700D45994CA6}"/>
                </a:ext>
              </a:extLst>
            </p:cNvPr>
            <p:cNvSpPr>
              <a:spLocks noChangeArrowheads="1"/>
            </p:cNvSpPr>
            <p:nvPr/>
          </p:nvSpPr>
          <p:spPr bwMode="auto">
            <a:xfrm rot="5400000">
              <a:off x="4060291" y="2779529"/>
              <a:ext cx="572957" cy="2045745"/>
            </a:xfrm>
            <a:prstGeom prst="downArrow">
              <a:avLst>
                <a:gd name="adj1" fmla="val 50046"/>
                <a:gd name="adj2" fmla="val 42782"/>
              </a:avLst>
            </a:prstGeom>
            <a:solidFill>
              <a:schemeClr val="bg1">
                <a:lumMod val="50000"/>
              </a:schemeClr>
            </a:solidFill>
            <a:ln w="9525">
              <a:noFill/>
              <a:miter lim="800000"/>
              <a:headEnd/>
              <a:tailEnd/>
            </a:ln>
          </p:spPr>
          <p:txBody>
            <a:bodyPr vert="vert270"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sz="1600">
                <a:solidFill>
                  <a:schemeClr val="bg1"/>
                </a:solidFill>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0D0424ED-C048-4DB5-AAC0-4B0A6250C686}"/>
                </a:ext>
              </a:extLst>
            </p:cNvPr>
            <p:cNvSpPr/>
            <p:nvPr/>
          </p:nvSpPr>
          <p:spPr>
            <a:xfrm>
              <a:off x="3578516" y="3648733"/>
              <a:ext cx="1620957" cy="338554"/>
            </a:xfrm>
            <a:prstGeom prst="rect">
              <a:avLst/>
            </a:prstGeom>
            <a:noFill/>
          </p:spPr>
          <p:txBody>
            <a:bodyPr wrap="none">
              <a:spAutoFit/>
            </a:bodyPr>
            <a:lstStyle/>
            <a:p>
              <a:pPr algn="ctr">
                <a:defRPr/>
              </a:pPr>
              <a:r>
                <a:rPr lang="ja-JP" altLang="en-US" sz="1600" b="1" dirty="0">
                  <a:solidFill>
                    <a:schemeClr val="bg1"/>
                  </a:solidFill>
                  <a:latin typeface="メイリオ" panose="020B0604030504040204" pitchFamily="50" charset="-128"/>
                  <a:ea typeface="メイリオ" panose="020B0604030504040204" pitchFamily="50" charset="-128"/>
                </a:rPr>
                <a:t>評価書等の送付</a:t>
              </a:r>
            </a:p>
          </p:txBody>
        </p:sp>
      </p:grpSp>
      <p:grpSp>
        <p:nvGrpSpPr>
          <p:cNvPr id="9" name="学識経験者">
            <a:extLst>
              <a:ext uri="{FF2B5EF4-FFF2-40B4-BE49-F238E27FC236}">
                <a16:creationId xmlns:a16="http://schemas.microsoft.com/office/drawing/2014/main" id="{EEB12B8B-EEBB-486F-8920-AB61D5DC3C9A}"/>
              </a:ext>
            </a:extLst>
          </p:cNvPr>
          <p:cNvGrpSpPr/>
          <p:nvPr/>
        </p:nvGrpSpPr>
        <p:grpSpPr>
          <a:xfrm>
            <a:off x="7268583" y="1829148"/>
            <a:ext cx="1633471" cy="745164"/>
            <a:chOff x="7268583" y="1829148"/>
            <a:chExt cx="1633471" cy="745164"/>
          </a:xfrm>
        </p:grpSpPr>
        <p:sp>
          <p:nvSpPr>
            <p:cNvPr id="49" name="Text Box 2"/>
            <p:cNvSpPr txBox="1">
              <a:spLocks noChangeArrowheads="1"/>
            </p:cNvSpPr>
            <p:nvPr/>
          </p:nvSpPr>
          <p:spPr bwMode="auto">
            <a:xfrm>
              <a:off x="7268583" y="1829148"/>
              <a:ext cx="1633471" cy="416371"/>
            </a:xfrm>
            <a:prstGeom prst="rect">
              <a:avLst/>
            </a:prstGeom>
            <a:noFill/>
            <a:ln w="19050">
              <a:solidFill>
                <a:schemeClr val="bg1">
                  <a:lumMod val="65000"/>
                </a:schemeClr>
              </a:solidFill>
              <a:miter lim="800000"/>
              <a:headEnd/>
              <a:tailEnd/>
            </a:ln>
            <a:effectLst/>
          </p:spPr>
          <p:txBody>
            <a:bodyPr vert="horz" wrap="square" lIns="0" tIns="72000" rIns="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学識経験者</a:t>
              </a:r>
              <a:endParaRPr kumimoji="0" lang="ja-JP" altLang="ja-JP"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5" name="直線矢印コネクタ 54"/>
            <p:cNvCxnSpPr>
              <a:cxnSpLocks/>
            </p:cNvCxnSpPr>
            <p:nvPr/>
          </p:nvCxnSpPr>
          <p:spPr>
            <a:xfrm>
              <a:off x="7430813" y="2255893"/>
              <a:ext cx="0" cy="318419"/>
            </a:xfrm>
            <a:prstGeom prst="straightConnector1">
              <a:avLst/>
            </a:prstGeom>
            <a:ln w="57150">
              <a:solidFill>
                <a:schemeClr val="bg1">
                  <a:lumMod val="6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0D0424ED-C048-4DB5-AAC0-4B0A6250C686}"/>
                </a:ext>
              </a:extLst>
            </p:cNvPr>
            <p:cNvSpPr/>
            <p:nvPr/>
          </p:nvSpPr>
          <p:spPr>
            <a:xfrm>
              <a:off x="7356727" y="2233492"/>
              <a:ext cx="1391434" cy="338554"/>
            </a:xfrm>
            <a:prstGeom prst="rect">
              <a:avLst/>
            </a:prstGeom>
          </p:spPr>
          <p:txBody>
            <a:bodyPr wrap="square">
              <a:spAutoFit/>
            </a:bodyPr>
            <a:lstStyle/>
            <a:p>
              <a:pPr algn="r">
                <a:defRPr/>
              </a:pPr>
              <a:r>
                <a:rPr lang="ja-JP" altLang="en-US" sz="1600" dirty="0">
                  <a:solidFill>
                    <a:srgbClr val="000000"/>
                  </a:solidFill>
                  <a:latin typeface="メイリオ" panose="020B0604030504040204" pitchFamily="50" charset="-128"/>
                  <a:ea typeface="メイリオ" panose="020B0604030504040204" pitchFamily="50" charset="-128"/>
                </a:rPr>
                <a:t>知識の活用</a:t>
              </a:r>
            </a:p>
          </p:txBody>
        </p:sp>
      </p:grpSp>
      <p:grpSp>
        <p:nvGrpSpPr>
          <p:cNvPr id="8" name="政策評価審議会">
            <a:extLst>
              <a:ext uri="{FF2B5EF4-FFF2-40B4-BE49-F238E27FC236}">
                <a16:creationId xmlns:a16="http://schemas.microsoft.com/office/drawing/2014/main" id="{0032314B-0B07-4BAF-8C1B-45B03199BE61}"/>
              </a:ext>
            </a:extLst>
          </p:cNvPr>
          <p:cNvGrpSpPr/>
          <p:nvPr/>
        </p:nvGrpSpPr>
        <p:grpSpPr>
          <a:xfrm>
            <a:off x="104775" y="1839143"/>
            <a:ext cx="1724260" cy="760092"/>
            <a:chOff x="104775" y="1839143"/>
            <a:chExt cx="1724260" cy="760092"/>
          </a:xfrm>
        </p:grpSpPr>
        <p:sp>
          <p:nvSpPr>
            <p:cNvPr id="2" name="Text Box 2"/>
            <p:cNvSpPr txBox="1">
              <a:spLocks noChangeArrowheads="1"/>
            </p:cNvSpPr>
            <p:nvPr/>
          </p:nvSpPr>
          <p:spPr bwMode="auto">
            <a:xfrm>
              <a:off x="104775" y="1839143"/>
              <a:ext cx="1724260" cy="408790"/>
            </a:xfrm>
            <a:prstGeom prst="rect">
              <a:avLst/>
            </a:prstGeom>
            <a:noFill/>
            <a:ln w="19050">
              <a:solidFill>
                <a:schemeClr val="bg1">
                  <a:lumMod val="65000"/>
                </a:schemeClr>
              </a:solidFill>
              <a:miter lim="800000"/>
              <a:headEnd/>
              <a:tailEnd/>
            </a:ln>
            <a:effectLst/>
          </p:spPr>
          <p:txBody>
            <a:bodyPr vert="horz" wrap="square" lIns="0" tIns="72000" rIns="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a:noFill/>
                  </a:ln>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政策評価審議会</a:t>
              </a:r>
              <a:endParaRPr kumimoji="0" lang="ja-JP" altLang="ja-JP" sz="2400" b="1" i="0" u="none" strike="noStrike" cap="none" normalizeH="0" baseline="0" dirty="0">
                <a:ln>
                  <a:noFill/>
                </a:ln>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 name="直線矢印コネクタ 5"/>
            <p:cNvCxnSpPr>
              <a:cxnSpLocks/>
            </p:cNvCxnSpPr>
            <p:nvPr/>
          </p:nvCxnSpPr>
          <p:spPr>
            <a:xfrm>
              <a:off x="1543869" y="2255893"/>
              <a:ext cx="0" cy="343083"/>
            </a:xfrm>
            <a:prstGeom prst="straightConnector1">
              <a:avLst/>
            </a:prstGeom>
            <a:ln w="57150">
              <a:solidFill>
                <a:schemeClr val="bg1">
                  <a:lumMod val="6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0D0424ED-C048-4DB5-AAC0-4B0A6250C686}"/>
                </a:ext>
              </a:extLst>
            </p:cNvPr>
            <p:cNvSpPr/>
            <p:nvPr/>
          </p:nvSpPr>
          <p:spPr>
            <a:xfrm>
              <a:off x="287065" y="2260681"/>
              <a:ext cx="1121935" cy="338554"/>
            </a:xfrm>
            <a:prstGeom prst="rect">
              <a:avLst/>
            </a:prstGeom>
          </p:spPr>
          <p:txBody>
            <a:bodyPr wrap="square">
              <a:spAutoFit/>
            </a:bodyPr>
            <a:lstStyle/>
            <a:p>
              <a:pPr algn="r">
                <a:defRPr/>
              </a:pPr>
              <a:r>
                <a:rPr lang="ja-JP" altLang="en-US" sz="1600" dirty="0">
                  <a:solidFill>
                    <a:srgbClr val="000000"/>
                  </a:solidFill>
                  <a:latin typeface="メイリオ" panose="020B0604030504040204" pitchFamily="50" charset="-128"/>
                  <a:ea typeface="メイリオ" panose="020B0604030504040204" pitchFamily="50" charset="-128"/>
                </a:rPr>
                <a:t>調査審議</a:t>
              </a:r>
            </a:p>
          </p:txBody>
        </p:sp>
      </p:grpSp>
      <p:grpSp>
        <p:nvGrpSpPr>
          <p:cNvPr id="39" name="図：各府省">
            <a:extLst>
              <a:ext uri="{FF2B5EF4-FFF2-40B4-BE49-F238E27FC236}">
                <a16:creationId xmlns:a16="http://schemas.microsoft.com/office/drawing/2014/main" id="{15FFEDF3-899E-4B4D-95FA-87E49CC5202D}"/>
              </a:ext>
            </a:extLst>
          </p:cNvPr>
          <p:cNvGrpSpPr/>
          <p:nvPr/>
        </p:nvGrpSpPr>
        <p:grpSpPr>
          <a:xfrm>
            <a:off x="5600700" y="2574312"/>
            <a:ext cx="3444765" cy="3430548"/>
            <a:chOff x="5600700" y="2574312"/>
            <a:chExt cx="3444765" cy="3430548"/>
          </a:xfrm>
        </p:grpSpPr>
        <p:grpSp>
          <p:nvGrpSpPr>
            <p:cNvPr id="7" name="各府省">
              <a:extLst>
                <a:ext uri="{FF2B5EF4-FFF2-40B4-BE49-F238E27FC236}">
                  <a16:creationId xmlns:a16="http://schemas.microsoft.com/office/drawing/2014/main" id="{ECE2CC45-0DC0-4AF4-B11C-031F43B8CE25}"/>
                </a:ext>
              </a:extLst>
            </p:cNvPr>
            <p:cNvGrpSpPr/>
            <p:nvPr/>
          </p:nvGrpSpPr>
          <p:grpSpPr>
            <a:xfrm>
              <a:off x="5600700" y="2574312"/>
              <a:ext cx="3444765" cy="3430548"/>
              <a:chOff x="5600700" y="2574312"/>
              <a:chExt cx="3444765" cy="3430548"/>
            </a:xfrm>
          </p:grpSpPr>
          <p:sp>
            <p:nvSpPr>
              <p:cNvPr id="61" name="角丸四角形 60"/>
              <p:cNvSpPr/>
              <p:nvPr/>
            </p:nvSpPr>
            <p:spPr>
              <a:xfrm>
                <a:off x="5600700" y="2574312"/>
                <a:ext cx="3444765" cy="3430548"/>
              </a:xfrm>
              <a:prstGeom prst="roundRect">
                <a:avLst/>
              </a:prstGeom>
              <a:no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000000"/>
                    </a:solidFill>
                    <a:latin typeface="メイリオ" panose="020B0604030504040204" pitchFamily="50" charset="-128"/>
                    <a:ea typeface="メイリオ" panose="020B0604030504040204" pitchFamily="50" charset="-128"/>
                  </a:rPr>
                  <a:t>各府省</a:t>
                </a:r>
                <a:endParaRPr lang="en-US" altLang="ja-JP" b="1"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ja-JP" altLang="en-US" dirty="0">
                  <a:solidFill>
                    <a:srgbClr val="000000"/>
                  </a:solidFill>
                  <a:latin typeface="メイリオ" panose="020B0604030504040204" pitchFamily="50" charset="-128"/>
                  <a:ea typeface="メイリオ" panose="020B0604030504040204" pitchFamily="50" charset="-128"/>
                </a:endParaRPr>
              </a:p>
            </p:txBody>
          </p:sp>
          <p:grpSp>
            <p:nvGrpSpPr>
              <p:cNvPr id="14" name="グループ化 13"/>
              <p:cNvGrpSpPr/>
              <p:nvPr/>
            </p:nvGrpSpPr>
            <p:grpSpPr>
              <a:xfrm>
                <a:off x="5654420" y="3030998"/>
                <a:ext cx="3367859" cy="2934369"/>
                <a:chOff x="1025787" y="1296070"/>
                <a:chExt cx="7309419" cy="4177606"/>
              </a:xfrm>
            </p:grpSpPr>
            <p:sp>
              <p:nvSpPr>
                <p:cNvPr id="15" name="楕円 2">
                  <a:extLst>
                    <a:ext uri="{FF2B5EF4-FFF2-40B4-BE49-F238E27FC236}">
                      <a16:creationId xmlns:a16="http://schemas.microsoft.com/office/drawing/2014/main" id="{A940A592-79EA-426D-8FCF-2420CC22156F}"/>
                    </a:ext>
                  </a:extLst>
                </p:cNvPr>
                <p:cNvSpPr/>
                <p:nvPr/>
              </p:nvSpPr>
              <p:spPr>
                <a:xfrm>
                  <a:off x="1025787" y="2762691"/>
                  <a:ext cx="2453580" cy="1553975"/>
                </a:xfrm>
                <a:prstGeom prst="ellipse">
                  <a:avLst/>
                </a:prstGeom>
                <a:solidFill>
                  <a:schemeClr val="accent4"/>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17" name="楕円 45">
                  <a:extLst>
                    <a:ext uri="{FF2B5EF4-FFF2-40B4-BE49-F238E27FC236}">
                      <a16:creationId xmlns:a16="http://schemas.microsoft.com/office/drawing/2014/main" id="{343C3674-B675-470A-921E-7167275BD826}"/>
                    </a:ext>
                  </a:extLst>
                </p:cNvPr>
                <p:cNvSpPr/>
                <p:nvPr/>
              </p:nvSpPr>
              <p:spPr>
                <a:xfrm>
                  <a:off x="3499682" y="1296070"/>
                  <a:ext cx="2453580" cy="1553975"/>
                </a:xfrm>
                <a:prstGeom prst="ellipse">
                  <a:avLst/>
                </a:prstGeom>
                <a:solidFill>
                  <a:schemeClr val="accent1"/>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18" name="楕円 46">
                  <a:extLst>
                    <a:ext uri="{FF2B5EF4-FFF2-40B4-BE49-F238E27FC236}">
                      <a16:creationId xmlns:a16="http://schemas.microsoft.com/office/drawing/2014/main" id="{576943CA-C61D-4A64-B92B-3256F8160D9A}"/>
                    </a:ext>
                  </a:extLst>
                </p:cNvPr>
                <p:cNvSpPr/>
                <p:nvPr/>
              </p:nvSpPr>
              <p:spPr>
                <a:xfrm>
                  <a:off x="3525871" y="3919701"/>
                  <a:ext cx="2453580" cy="1553975"/>
                </a:xfrm>
                <a:prstGeom prst="ellipse">
                  <a:avLst/>
                </a:prstGeom>
                <a:solidFill>
                  <a:schemeClr val="accent3"/>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19" name="楕円 47">
                  <a:extLst>
                    <a:ext uri="{FF2B5EF4-FFF2-40B4-BE49-F238E27FC236}">
                      <a16:creationId xmlns:a16="http://schemas.microsoft.com/office/drawing/2014/main" id="{0F2E3A65-56EC-4687-B045-B71C5094D377}"/>
                    </a:ext>
                  </a:extLst>
                </p:cNvPr>
                <p:cNvSpPr/>
                <p:nvPr/>
              </p:nvSpPr>
              <p:spPr>
                <a:xfrm>
                  <a:off x="5881626" y="2718459"/>
                  <a:ext cx="2453580" cy="1553975"/>
                </a:xfrm>
                <a:prstGeom prst="ellipse">
                  <a:avLst/>
                </a:prstGeom>
                <a:solidFill>
                  <a:schemeClr val="accent6">
                    <a:lumMod val="5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597197C4-34FE-4E31-B533-C831C316AFA6}"/>
                    </a:ext>
                  </a:extLst>
                </p:cNvPr>
                <p:cNvSpPr/>
                <p:nvPr/>
              </p:nvSpPr>
              <p:spPr>
                <a:xfrm>
                  <a:off x="1143049" y="2909354"/>
                  <a:ext cx="2216092" cy="1204162"/>
                </a:xfrm>
                <a:prstGeom prst="rect">
                  <a:avLst/>
                </a:prstGeom>
              </p:spPr>
              <p:txBody>
                <a:bodyPr wrap="square">
                  <a:spAutoFit/>
                </a:bodyPr>
                <a:lstStyle/>
                <a:p>
                  <a:pPr algn="ctr">
                    <a:lnSpc>
                      <a:spcPct val="144000"/>
                    </a:lnSpc>
                    <a:defRPr/>
                  </a:pPr>
                  <a:r>
                    <a:rPr lang="en-US" altLang="ja-JP" b="1" dirty="0">
                      <a:solidFill>
                        <a:schemeClr val="bg1"/>
                      </a:solidFill>
                      <a:latin typeface="メイリオ" panose="020B0604030504040204" pitchFamily="50" charset="-128"/>
                      <a:ea typeface="メイリオ" panose="020B0604030504040204" pitchFamily="50" charset="-128"/>
                    </a:rPr>
                    <a:t>Do</a:t>
                  </a:r>
                  <a:endParaRPr lang="ja-JP" altLang="en-US" b="1" dirty="0">
                    <a:solidFill>
                      <a:schemeClr val="bg1"/>
                    </a:solidFill>
                    <a:latin typeface="メイリオ" panose="020B0604030504040204" pitchFamily="50" charset="-128"/>
                    <a:ea typeface="メイリオ" panose="020B0604030504040204" pitchFamily="50" charset="-128"/>
                  </a:endParaRPr>
                </a:p>
                <a:p>
                  <a:pPr algn="ctr">
                    <a:lnSpc>
                      <a:spcPct val="144000"/>
                    </a:lnSpc>
                    <a:defRPr/>
                  </a:pPr>
                  <a:r>
                    <a:rPr lang="en-US" altLang="ja-JP" sz="1600" b="1" dirty="0">
                      <a:solidFill>
                        <a:schemeClr val="bg1"/>
                      </a:solidFill>
                      <a:latin typeface="メイリオ" panose="020B0604030504040204" pitchFamily="50" charset="-128"/>
                      <a:ea typeface="メイリオ" panose="020B0604030504040204" pitchFamily="50" charset="-128"/>
                    </a:rPr>
                    <a:t>(</a:t>
                  </a:r>
                  <a:r>
                    <a:rPr lang="ja-JP" altLang="en-US" sz="1600" b="1" dirty="0">
                      <a:solidFill>
                        <a:schemeClr val="bg1"/>
                      </a:solidFill>
                      <a:latin typeface="メイリオ" panose="020B0604030504040204" pitchFamily="50" charset="-128"/>
                      <a:ea typeface="メイリオ" panose="020B0604030504040204" pitchFamily="50" charset="-128"/>
                    </a:rPr>
                    <a:t>実施</a:t>
                  </a:r>
                  <a:r>
                    <a:rPr lang="en-US" altLang="ja-JP" sz="1600" b="1" dirty="0">
                      <a:solidFill>
                        <a:schemeClr val="bg1"/>
                      </a:solidFill>
                      <a:latin typeface="メイリオ" panose="020B0604030504040204" pitchFamily="50" charset="-128"/>
                      <a:ea typeface="メイリオ" panose="020B0604030504040204" pitchFamily="50" charset="-128"/>
                    </a:rPr>
                    <a:t>)</a:t>
                  </a:r>
                  <a:endParaRPr lang="ja-JP" altLang="en-US" sz="1600" b="1" dirty="0">
                    <a:solidFill>
                      <a:schemeClr val="bg1"/>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F02A39F6-3C01-4903-B42B-E72862C3E900}"/>
                    </a:ext>
                  </a:extLst>
                </p:cNvPr>
                <p:cNvSpPr/>
                <p:nvPr/>
              </p:nvSpPr>
              <p:spPr>
                <a:xfrm>
                  <a:off x="3499682" y="1506949"/>
                  <a:ext cx="2376826" cy="1204162"/>
                </a:xfrm>
                <a:prstGeom prst="rect">
                  <a:avLst/>
                </a:prstGeom>
              </p:spPr>
              <p:txBody>
                <a:bodyPr wrap="square">
                  <a:spAutoFit/>
                </a:bodyPr>
                <a:lstStyle/>
                <a:p>
                  <a:pPr algn="ctr">
                    <a:lnSpc>
                      <a:spcPct val="144000"/>
                    </a:lnSpc>
                    <a:defRPr/>
                  </a:pPr>
                  <a:r>
                    <a:rPr lang="en-US" altLang="zh-TW" b="1" dirty="0">
                      <a:solidFill>
                        <a:prstClr val="white"/>
                      </a:solidFill>
                      <a:latin typeface="メイリオ" panose="020B0604030504040204" pitchFamily="50" charset="-128"/>
                      <a:ea typeface="メイリオ" panose="020B0604030504040204" pitchFamily="50" charset="-128"/>
                    </a:rPr>
                    <a:t>Check</a:t>
                  </a:r>
                  <a:endParaRPr lang="zh-TW" altLang="en-US" b="1" dirty="0">
                    <a:solidFill>
                      <a:prstClr val="white"/>
                    </a:solidFill>
                    <a:latin typeface="メイリオ" panose="020B0604030504040204" pitchFamily="50" charset="-128"/>
                    <a:ea typeface="メイリオ" panose="020B0604030504040204" pitchFamily="50" charset="-128"/>
                  </a:endParaRPr>
                </a:p>
                <a:p>
                  <a:pPr algn="ctr">
                    <a:lnSpc>
                      <a:spcPct val="144000"/>
                    </a:lnSpc>
                    <a:defRPr/>
                  </a:pPr>
                  <a:r>
                    <a:rPr lang="en-US" altLang="zh-TW" sz="1600" b="1" dirty="0">
                      <a:solidFill>
                        <a:prstClr val="white"/>
                      </a:solidFill>
                      <a:latin typeface="メイリオ" panose="020B0604030504040204" pitchFamily="50" charset="-128"/>
                      <a:ea typeface="メイリオ" panose="020B0604030504040204" pitchFamily="50" charset="-128"/>
                    </a:rPr>
                    <a:t>(</a:t>
                  </a:r>
                  <a:r>
                    <a:rPr lang="zh-TW" altLang="en-US" sz="1600" b="1" dirty="0">
                      <a:solidFill>
                        <a:prstClr val="white"/>
                      </a:solidFill>
                      <a:latin typeface="メイリオ" panose="020B0604030504040204" pitchFamily="50" charset="-128"/>
                      <a:ea typeface="メイリオ" panose="020B0604030504040204" pitchFamily="50" charset="-128"/>
                    </a:rPr>
                    <a:t>評価</a:t>
                  </a:r>
                  <a:r>
                    <a:rPr lang="en-US" altLang="zh-TW" sz="1600" b="1" dirty="0">
                      <a:solidFill>
                        <a:prstClr val="white"/>
                      </a:solidFill>
                      <a:latin typeface="メイリオ" panose="020B0604030504040204" pitchFamily="50" charset="-128"/>
                      <a:ea typeface="メイリオ" panose="020B0604030504040204" pitchFamily="50" charset="-128"/>
                    </a:rPr>
                    <a:t>)</a:t>
                  </a:r>
                </a:p>
              </p:txBody>
            </p:sp>
            <p:sp>
              <p:nvSpPr>
                <p:cNvPr id="22" name="正方形/長方形 21">
                  <a:extLst>
                    <a:ext uri="{FF2B5EF4-FFF2-40B4-BE49-F238E27FC236}">
                      <a16:creationId xmlns:a16="http://schemas.microsoft.com/office/drawing/2014/main" id="{497A1041-7EF3-4C75-86F5-0EB0ECFF24EA}"/>
                    </a:ext>
                  </a:extLst>
                </p:cNvPr>
                <p:cNvSpPr/>
                <p:nvPr/>
              </p:nvSpPr>
              <p:spPr>
                <a:xfrm>
                  <a:off x="5903817" y="2850045"/>
                  <a:ext cx="2409195" cy="1691359"/>
                </a:xfrm>
                <a:prstGeom prst="rect">
                  <a:avLst/>
                </a:prstGeom>
              </p:spPr>
              <p:txBody>
                <a:bodyPr wrap="square">
                  <a:spAutoFit/>
                </a:bodyPr>
                <a:lstStyle/>
                <a:p>
                  <a:pPr algn="ctr">
                    <a:lnSpc>
                      <a:spcPct val="144000"/>
                    </a:lnSpc>
                    <a:defRPr/>
                  </a:pPr>
                  <a:r>
                    <a:rPr lang="en-US" altLang="ja-JP" b="1" dirty="0">
                      <a:solidFill>
                        <a:prstClr val="white"/>
                      </a:solidFill>
                      <a:latin typeface="メイリオ" panose="020B0604030504040204" pitchFamily="50" charset="-128"/>
                      <a:ea typeface="メイリオ" panose="020B0604030504040204" pitchFamily="50" charset="-128"/>
                    </a:rPr>
                    <a:t>Action</a:t>
                  </a:r>
                  <a:endParaRPr lang="ja-JP" altLang="en-US" b="1" dirty="0">
                    <a:solidFill>
                      <a:prstClr val="white"/>
                    </a:solidFill>
                    <a:latin typeface="メイリオ" panose="020B0604030504040204" pitchFamily="50" charset="-128"/>
                    <a:ea typeface="メイリオ" panose="020B0604030504040204" pitchFamily="50" charset="-128"/>
                  </a:endParaRPr>
                </a:p>
                <a:p>
                  <a:pPr algn="ctr">
                    <a:defRPr/>
                  </a:pPr>
                  <a:r>
                    <a:rPr lang="ja-JP" altLang="en-US" sz="1400" b="1" dirty="0">
                      <a:solidFill>
                        <a:prstClr val="white"/>
                      </a:solidFill>
                      <a:latin typeface="メイリオ" panose="020B0604030504040204" pitchFamily="50" charset="-128"/>
                      <a:ea typeface="メイリオ" panose="020B0604030504040204" pitchFamily="50" charset="-128"/>
                    </a:rPr>
                    <a:t> </a:t>
                  </a:r>
                  <a:r>
                    <a:rPr lang="en-US" altLang="ja-JP" sz="1400" b="1" dirty="0">
                      <a:solidFill>
                        <a:prstClr val="white"/>
                      </a:solidFill>
                      <a:latin typeface="メイリオ" panose="020B0604030504040204" pitchFamily="50" charset="-128"/>
                      <a:ea typeface="メイリオ" panose="020B0604030504040204" pitchFamily="50" charset="-128"/>
                    </a:rPr>
                    <a:t>(</a:t>
                  </a:r>
                  <a:r>
                    <a:rPr lang="ja-JP" altLang="en-US" sz="1400" b="1" dirty="0">
                      <a:solidFill>
                        <a:prstClr val="white"/>
                      </a:solidFill>
                      <a:latin typeface="メイリオ" panose="020B0604030504040204" pitchFamily="50" charset="-128"/>
                      <a:ea typeface="メイリオ" panose="020B0604030504040204" pitchFamily="50" charset="-128"/>
                    </a:rPr>
                    <a:t>企画立案への反映</a:t>
                  </a:r>
                  <a:r>
                    <a:rPr lang="en-US" altLang="ja-JP" sz="1400" b="1" dirty="0">
                      <a:solidFill>
                        <a:prstClr val="white"/>
                      </a:solidFill>
                      <a:latin typeface="メイリオ" panose="020B0604030504040204" pitchFamily="50" charset="-128"/>
                      <a:ea typeface="メイリオ" panose="020B0604030504040204" pitchFamily="50" charset="-128"/>
                    </a:rPr>
                    <a:t>)</a:t>
                  </a:r>
                </a:p>
                <a:p>
                  <a:pPr algn="ctr">
                    <a:lnSpc>
                      <a:spcPct val="144000"/>
                    </a:lnSpc>
                    <a:defRPr/>
                  </a:pPr>
                  <a:endParaRPr lang="en-US" altLang="zh-TW" sz="1200" b="1" dirty="0">
                    <a:solidFill>
                      <a:prstClr val="white"/>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A982A03B-A110-438D-8226-B705D5875795}"/>
                    </a:ext>
                  </a:extLst>
                </p:cNvPr>
                <p:cNvSpPr/>
                <p:nvPr/>
              </p:nvSpPr>
              <p:spPr>
                <a:xfrm>
                  <a:off x="3521498" y="4095450"/>
                  <a:ext cx="2485580" cy="1140992"/>
                </a:xfrm>
                <a:prstGeom prst="rect">
                  <a:avLst/>
                </a:prstGeom>
              </p:spPr>
              <p:txBody>
                <a:bodyPr wrap="square">
                  <a:spAutoFit/>
                </a:bodyPr>
                <a:lstStyle/>
                <a:p>
                  <a:pPr algn="ctr">
                    <a:lnSpc>
                      <a:spcPct val="144000"/>
                    </a:lnSpc>
                    <a:defRPr/>
                  </a:pPr>
                  <a:r>
                    <a:rPr lang="en-US" altLang="ja-JP" b="1" dirty="0">
                      <a:solidFill>
                        <a:prstClr val="white"/>
                      </a:solidFill>
                      <a:latin typeface="メイリオ" panose="020B0604030504040204" pitchFamily="50" charset="-128"/>
                      <a:ea typeface="メイリオ" panose="020B0604030504040204" pitchFamily="50" charset="-128"/>
                    </a:rPr>
                    <a:t>Plan</a:t>
                  </a:r>
                  <a:endParaRPr lang="ja-JP" altLang="en-US" b="1" dirty="0">
                    <a:solidFill>
                      <a:prstClr val="white"/>
                    </a:solidFill>
                    <a:latin typeface="メイリオ" panose="020B0604030504040204" pitchFamily="50" charset="-128"/>
                    <a:ea typeface="メイリオ" panose="020B0604030504040204" pitchFamily="50" charset="-128"/>
                  </a:endParaRPr>
                </a:p>
                <a:p>
                  <a:pPr algn="ctr">
                    <a:lnSpc>
                      <a:spcPct val="144000"/>
                    </a:lnSpc>
                    <a:defRPr/>
                  </a:pPr>
                  <a:r>
                    <a:rPr lang="en-US" altLang="ja-JP" sz="1400" b="1" dirty="0">
                      <a:solidFill>
                        <a:prstClr val="white"/>
                      </a:solidFill>
                      <a:latin typeface="メイリオ" panose="020B0604030504040204" pitchFamily="50" charset="-128"/>
                      <a:ea typeface="メイリオ" panose="020B0604030504040204" pitchFamily="50" charset="-128"/>
                    </a:rPr>
                    <a:t>(</a:t>
                  </a:r>
                  <a:r>
                    <a:rPr lang="ja-JP" altLang="en-US" sz="1400" b="1" dirty="0">
                      <a:solidFill>
                        <a:prstClr val="white"/>
                      </a:solidFill>
                      <a:latin typeface="メイリオ" panose="020B0604030504040204" pitchFamily="50" charset="-128"/>
                      <a:ea typeface="メイリオ" panose="020B0604030504040204" pitchFamily="50" charset="-128"/>
                    </a:rPr>
                    <a:t>企画立案</a:t>
                  </a:r>
                  <a:r>
                    <a:rPr lang="en-US" altLang="ja-JP" sz="1400" b="1" dirty="0">
                      <a:solidFill>
                        <a:prstClr val="white"/>
                      </a:solidFill>
                      <a:latin typeface="メイリオ" panose="020B0604030504040204" pitchFamily="50" charset="-128"/>
                      <a:ea typeface="メイリオ" panose="020B0604030504040204" pitchFamily="50" charset="-128"/>
                    </a:rPr>
                    <a:t>)</a:t>
                  </a:r>
                  <a:endParaRPr lang="ja-JP" altLang="en-US" sz="1400" b="1" dirty="0">
                    <a:solidFill>
                      <a:prstClr val="white"/>
                    </a:solidFill>
                    <a:latin typeface="メイリオ" panose="020B0604030504040204" pitchFamily="50" charset="-128"/>
                    <a:ea typeface="メイリオ" panose="020B0604030504040204" pitchFamily="50" charset="-128"/>
                  </a:endParaRPr>
                </a:p>
              </p:txBody>
            </p:sp>
          </p:grpSp>
        </p:grpSp>
        <p:cxnSp>
          <p:nvCxnSpPr>
            <p:cNvPr id="57" name="線④">
              <a:extLst>
                <a:ext uri="{FF2B5EF4-FFF2-40B4-BE49-F238E27FC236}">
                  <a16:creationId xmlns:a16="http://schemas.microsoft.com/office/drawing/2014/main" id="{9742E999-AD41-499E-A33A-CD2FA86D2B65}"/>
                </a:ext>
              </a:extLst>
            </p:cNvPr>
            <p:cNvCxnSpPr>
              <a:cxnSpLocks/>
            </p:cNvCxnSpPr>
            <p:nvPr/>
          </p:nvCxnSpPr>
          <p:spPr>
            <a:xfrm rot="5040000" flipH="1" flipV="1">
              <a:off x="6214929" y="3429477"/>
              <a:ext cx="396000" cy="648000"/>
            </a:xfrm>
            <a:prstGeom prst="curvedConnector2">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線④">
              <a:extLst>
                <a:ext uri="{FF2B5EF4-FFF2-40B4-BE49-F238E27FC236}">
                  <a16:creationId xmlns:a16="http://schemas.microsoft.com/office/drawing/2014/main" id="{6F926A0D-D21C-4A17-B458-99627F950810}"/>
                </a:ext>
              </a:extLst>
            </p:cNvPr>
            <p:cNvCxnSpPr>
              <a:cxnSpLocks/>
            </p:cNvCxnSpPr>
            <p:nvPr/>
          </p:nvCxnSpPr>
          <p:spPr>
            <a:xfrm rot="20760000" flipH="1" flipV="1">
              <a:off x="6315545" y="5147099"/>
              <a:ext cx="396000" cy="576000"/>
            </a:xfrm>
            <a:prstGeom prst="curvedConnector2">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線②">
              <a:extLst>
                <a:ext uri="{FF2B5EF4-FFF2-40B4-BE49-F238E27FC236}">
                  <a16:creationId xmlns:a16="http://schemas.microsoft.com/office/drawing/2014/main" id="{CBB3E0D7-1D6D-4AFB-9972-A4B736C00BA0}"/>
                </a:ext>
              </a:extLst>
            </p:cNvPr>
            <p:cNvCxnSpPr>
              <a:cxnSpLocks/>
            </p:cNvCxnSpPr>
            <p:nvPr/>
          </p:nvCxnSpPr>
          <p:spPr>
            <a:xfrm rot="15660000" flipH="1" flipV="1">
              <a:off x="8083455" y="5104173"/>
              <a:ext cx="360000" cy="648000"/>
            </a:xfrm>
            <a:prstGeom prst="curvedConnector2">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線①">
              <a:extLst>
                <a:ext uri="{FF2B5EF4-FFF2-40B4-BE49-F238E27FC236}">
                  <a16:creationId xmlns:a16="http://schemas.microsoft.com/office/drawing/2014/main" id="{00190EB7-30A6-45F9-BBD8-3407CB4E6588}"/>
                </a:ext>
              </a:extLst>
            </p:cNvPr>
            <p:cNvCxnSpPr>
              <a:cxnSpLocks/>
            </p:cNvCxnSpPr>
            <p:nvPr/>
          </p:nvCxnSpPr>
          <p:spPr>
            <a:xfrm rot="9900000" flipH="1" flipV="1">
              <a:off x="8089983" y="3418506"/>
              <a:ext cx="396000" cy="612000"/>
            </a:xfrm>
            <a:prstGeom prst="curvedConnector2">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0" name="図：総務省（行政評価局）">
            <a:extLst>
              <a:ext uri="{FF2B5EF4-FFF2-40B4-BE49-F238E27FC236}">
                <a16:creationId xmlns:a16="http://schemas.microsoft.com/office/drawing/2014/main" id="{0776A527-F10E-4CD5-B7B6-6A36DB5AB99C}"/>
              </a:ext>
            </a:extLst>
          </p:cNvPr>
          <p:cNvGrpSpPr/>
          <p:nvPr/>
        </p:nvGrpSpPr>
        <p:grpSpPr>
          <a:xfrm>
            <a:off x="121720" y="2612497"/>
            <a:ext cx="3214871" cy="3441742"/>
            <a:chOff x="121720" y="2612497"/>
            <a:chExt cx="3214871" cy="3441742"/>
          </a:xfrm>
        </p:grpSpPr>
        <p:sp>
          <p:nvSpPr>
            <p:cNvPr id="27" name="角丸四角形 26"/>
            <p:cNvSpPr/>
            <p:nvPr/>
          </p:nvSpPr>
          <p:spPr>
            <a:xfrm>
              <a:off x="121720" y="2612497"/>
              <a:ext cx="3214871" cy="3441742"/>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ja-JP" altLang="en-US" b="1" dirty="0">
                  <a:solidFill>
                    <a:srgbClr val="000000"/>
                  </a:solidFill>
                  <a:latin typeface="メイリオ" panose="020B0604030504040204" pitchFamily="50" charset="-128"/>
                  <a:ea typeface="メイリオ" panose="020B0604030504040204" pitchFamily="50" charset="-128"/>
                </a:rPr>
                <a:t>総務省</a:t>
              </a:r>
              <a:r>
                <a:rPr lang="ja-JP" altLang="en-US" b="1" dirty="0">
                  <a:solidFill>
                    <a:schemeClr val="tx1"/>
                  </a:solidFill>
                  <a:latin typeface="メイリオ" panose="020B0604030504040204" pitchFamily="50" charset="-128"/>
                  <a:ea typeface="メイリオ" panose="020B0604030504040204" pitchFamily="50" charset="-128"/>
                </a:rPr>
                <a:t>（行政評価局）</a:t>
              </a:r>
              <a:endParaRPr lang="en-US" altLang="ja-JP" b="1" dirty="0">
                <a:solidFill>
                  <a:schemeClr val="tx1"/>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ja-JP" altLang="en-US" dirty="0">
                <a:solidFill>
                  <a:srgbClr val="000000"/>
                </a:solidFill>
                <a:latin typeface="メイリオ" panose="020B0604030504040204" pitchFamily="50" charset="-128"/>
                <a:ea typeface="メイリオ" panose="020B0604030504040204" pitchFamily="50" charset="-128"/>
              </a:endParaRPr>
            </a:p>
          </p:txBody>
        </p:sp>
        <p:grpSp>
          <p:nvGrpSpPr>
            <p:cNvPr id="29" name="図：複数府省にまたがる政策の評価">
              <a:extLst>
                <a:ext uri="{FF2B5EF4-FFF2-40B4-BE49-F238E27FC236}">
                  <a16:creationId xmlns:a16="http://schemas.microsoft.com/office/drawing/2014/main" id="{157916A4-2EBB-4F57-8256-EE60648ACE46}"/>
                </a:ext>
              </a:extLst>
            </p:cNvPr>
            <p:cNvGrpSpPr/>
            <p:nvPr/>
          </p:nvGrpSpPr>
          <p:grpSpPr>
            <a:xfrm>
              <a:off x="1767043" y="4459795"/>
              <a:ext cx="1530133" cy="1313379"/>
              <a:chOff x="1767043" y="4459795"/>
              <a:chExt cx="1530133" cy="1313379"/>
            </a:xfrm>
          </p:grpSpPr>
          <p:sp>
            <p:nvSpPr>
              <p:cNvPr id="64" name="楕円 63">
                <a:extLst>
                  <a:ext uri="{FF2B5EF4-FFF2-40B4-BE49-F238E27FC236}">
                    <a16:creationId xmlns:a16="http://schemas.microsoft.com/office/drawing/2014/main" id="{DAD4A840-C321-4370-AD28-04EBC1004457}"/>
                  </a:ext>
                </a:extLst>
              </p:cNvPr>
              <p:cNvSpPr/>
              <p:nvPr/>
            </p:nvSpPr>
            <p:spPr>
              <a:xfrm>
                <a:off x="1767043" y="4459795"/>
                <a:ext cx="1530133" cy="131337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BC82D823-B9D9-40CA-9D59-D0BE63B32190}"/>
                  </a:ext>
                </a:extLst>
              </p:cNvPr>
              <p:cNvSpPr/>
              <p:nvPr/>
            </p:nvSpPr>
            <p:spPr>
              <a:xfrm>
                <a:off x="1788994" y="4716526"/>
                <a:ext cx="1501392" cy="830997"/>
              </a:xfrm>
              <a:prstGeom prst="rect">
                <a:avLst/>
              </a:prstGeom>
            </p:spPr>
            <p:txBody>
              <a:bodyPr wrap="square">
                <a:spAutoFit/>
              </a:bodyPr>
              <a:lstStyle/>
              <a:p>
                <a:pPr algn="ctr">
                  <a:defRPr/>
                </a:pPr>
                <a:r>
                  <a:rPr lang="ja-JP" altLang="en-US" sz="1600" b="1" dirty="0">
                    <a:solidFill>
                      <a:schemeClr val="bg1"/>
                    </a:solidFill>
                    <a:latin typeface="+mn-ea"/>
                  </a:rPr>
                  <a:t>複数府省に</a:t>
                </a:r>
                <a:br>
                  <a:rPr lang="en-US" altLang="ja-JP" sz="1600" b="1" dirty="0">
                    <a:solidFill>
                      <a:schemeClr val="bg1"/>
                    </a:solidFill>
                    <a:latin typeface="+mn-ea"/>
                  </a:rPr>
                </a:br>
                <a:r>
                  <a:rPr lang="ja-JP" altLang="en-US" sz="1600" b="1" dirty="0">
                    <a:solidFill>
                      <a:schemeClr val="bg1"/>
                    </a:solidFill>
                    <a:latin typeface="+mn-ea"/>
                  </a:rPr>
                  <a:t>またがる</a:t>
                </a:r>
                <a:br>
                  <a:rPr lang="en-US" altLang="ja-JP" sz="1600" b="1" dirty="0">
                    <a:solidFill>
                      <a:schemeClr val="bg1"/>
                    </a:solidFill>
                    <a:latin typeface="+mn-ea"/>
                  </a:rPr>
                </a:br>
                <a:r>
                  <a:rPr lang="ja-JP" altLang="en-US" sz="1600" b="1" dirty="0">
                    <a:solidFill>
                      <a:schemeClr val="bg1"/>
                    </a:solidFill>
                    <a:latin typeface="+mn-ea"/>
                  </a:rPr>
                  <a:t>政策の評価</a:t>
                </a:r>
              </a:p>
            </p:txBody>
          </p:sp>
        </p:grpSp>
        <p:grpSp>
          <p:nvGrpSpPr>
            <p:cNvPr id="38" name="図：政策評価制度の推進">
              <a:extLst>
                <a:ext uri="{FF2B5EF4-FFF2-40B4-BE49-F238E27FC236}">
                  <a16:creationId xmlns:a16="http://schemas.microsoft.com/office/drawing/2014/main" id="{C480FA81-6F5F-4985-B8A2-6CB272B7F926}"/>
                </a:ext>
              </a:extLst>
            </p:cNvPr>
            <p:cNvGrpSpPr/>
            <p:nvPr/>
          </p:nvGrpSpPr>
          <p:grpSpPr>
            <a:xfrm>
              <a:off x="969562" y="3152306"/>
              <a:ext cx="1601999" cy="1309481"/>
              <a:chOff x="969562" y="3152306"/>
              <a:chExt cx="1601999" cy="1309481"/>
            </a:xfrm>
          </p:grpSpPr>
          <p:sp>
            <p:nvSpPr>
              <p:cNvPr id="26" name="楕円 25">
                <a:extLst>
                  <a:ext uri="{FF2B5EF4-FFF2-40B4-BE49-F238E27FC236}">
                    <a16:creationId xmlns:a16="http://schemas.microsoft.com/office/drawing/2014/main" id="{673944C1-2049-4FB2-B3EA-618BEF4CE12F}"/>
                  </a:ext>
                </a:extLst>
              </p:cNvPr>
              <p:cNvSpPr/>
              <p:nvPr/>
            </p:nvSpPr>
            <p:spPr>
              <a:xfrm>
                <a:off x="969562" y="3152306"/>
                <a:ext cx="1587244" cy="1309481"/>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9CA21B18-97C6-41C5-A766-702189C66744}"/>
                  </a:ext>
                </a:extLst>
              </p:cNvPr>
              <p:cNvSpPr/>
              <p:nvPr/>
            </p:nvSpPr>
            <p:spPr>
              <a:xfrm>
                <a:off x="1001901" y="3575210"/>
                <a:ext cx="1569660" cy="646331"/>
              </a:xfrm>
              <a:prstGeom prst="rect">
                <a:avLst/>
              </a:prstGeom>
            </p:spPr>
            <p:txBody>
              <a:bodyPr wrap="none">
                <a:spAutoFit/>
              </a:bodyPr>
              <a:lstStyle/>
              <a:p>
                <a:pPr algn="ctr">
                  <a:defRPr/>
                </a:pPr>
                <a:r>
                  <a:rPr lang="ja-JP" altLang="en-US" b="1" dirty="0">
                    <a:solidFill>
                      <a:schemeClr val="bg1"/>
                    </a:solidFill>
                    <a:latin typeface="+mn-ea"/>
                  </a:rPr>
                  <a:t>政策評価制度</a:t>
                </a:r>
                <a:br>
                  <a:rPr lang="en-US" altLang="ja-JP" b="1" dirty="0">
                    <a:solidFill>
                      <a:schemeClr val="bg1"/>
                    </a:solidFill>
                    <a:latin typeface="+mn-ea"/>
                  </a:rPr>
                </a:br>
                <a:r>
                  <a:rPr lang="ja-JP" altLang="en-US" b="1" dirty="0">
                    <a:solidFill>
                      <a:schemeClr val="bg1"/>
                    </a:solidFill>
                    <a:latin typeface="+mn-ea"/>
                  </a:rPr>
                  <a:t>の推進</a:t>
                </a:r>
              </a:p>
            </p:txBody>
          </p:sp>
        </p:grpSp>
        <p:grpSp>
          <p:nvGrpSpPr>
            <p:cNvPr id="28" name="図：各府省が行った評価の客観性">
              <a:extLst>
                <a:ext uri="{FF2B5EF4-FFF2-40B4-BE49-F238E27FC236}">
                  <a16:creationId xmlns:a16="http://schemas.microsoft.com/office/drawing/2014/main" id="{ED0261B1-991B-40BF-AA1C-AFFA46AFE565}"/>
                </a:ext>
              </a:extLst>
            </p:cNvPr>
            <p:cNvGrpSpPr/>
            <p:nvPr/>
          </p:nvGrpSpPr>
          <p:grpSpPr>
            <a:xfrm>
              <a:off x="147873" y="4424279"/>
              <a:ext cx="1636622" cy="1364167"/>
              <a:chOff x="147873" y="4424279"/>
              <a:chExt cx="1636622" cy="1364167"/>
            </a:xfrm>
          </p:grpSpPr>
          <p:sp>
            <p:nvSpPr>
              <p:cNvPr id="62" name="楕円 61">
                <a:extLst>
                  <a:ext uri="{FF2B5EF4-FFF2-40B4-BE49-F238E27FC236}">
                    <a16:creationId xmlns:a16="http://schemas.microsoft.com/office/drawing/2014/main" id="{2A14C9DB-41BA-413E-AE9E-19FAC0BD5720}"/>
                  </a:ext>
                </a:extLst>
              </p:cNvPr>
              <p:cNvSpPr/>
              <p:nvPr/>
            </p:nvSpPr>
            <p:spPr>
              <a:xfrm>
                <a:off x="167412" y="4424279"/>
                <a:ext cx="1587243" cy="1364167"/>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39D12BE2-A474-44A1-ABFF-E0371F0A4AB0}"/>
                  </a:ext>
                </a:extLst>
              </p:cNvPr>
              <p:cNvSpPr/>
              <p:nvPr/>
            </p:nvSpPr>
            <p:spPr>
              <a:xfrm>
                <a:off x="147873" y="4769235"/>
                <a:ext cx="1636622" cy="861774"/>
              </a:xfrm>
              <a:prstGeom prst="rect">
                <a:avLst/>
              </a:prstGeom>
            </p:spPr>
            <p:txBody>
              <a:bodyPr wrap="square">
                <a:spAutoFit/>
              </a:bodyPr>
              <a:lstStyle/>
              <a:p>
                <a:pPr algn="ctr">
                  <a:defRPr/>
                </a:pPr>
                <a:r>
                  <a:rPr lang="ja-JP" altLang="en-US" sz="1600" b="1" dirty="0">
                    <a:solidFill>
                      <a:schemeClr val="bg1"/>
                    </a:solidFill>
                    <a:latin typeface="+mn-ea"/>
                  </a:rPr>
                  <a:t>各府省が行った評価の客観性</a:t>
                </a:r>
                <a:endParaRPr lang="en-US" altLang="ja-JP" sz="1600" b="1" dirty="0">
                  <a:solidFill>
                    <a:schemeClr val="bg1"/>
                  </a:solidFill>
                  <a:latin typeface="+mn-ea"/>
                </a:endParaRPr>
              </a:p>
              <a:p>
                <a:pPr algn="ctr">
                  <a:defRPr/>
                </a:pPr>
                <a:r>
                  <a:rPr lang="ja-JP" altLang="en-US" sz="1600" b="1" dirty="0">
                    <a:solidFill>
                      <a:schemeClr val="bg1"/>
                    </a:solidFill>
                    <a:latin typeface="+mn-ea"/>
                  </a:rPr>
                  <a:t>担保評価</a:t>
                </a:r>
              </a:p>
            </p:txBody>
          </p:sp>
        </p:grpSp>
      </p:grpSp>
      <p:grpSp>
        <p:nvGrpSpPr>
          <p:cNvPr id="5" name="線①"/>
          <p:cNvGrpSpPr/>
          <p:nvPr/>
        </p:nvGrpSpPr>
        <p:grpSpPr>
          <a:xfrm>
            <a:off x="1648347" y="2082533"/>
            <a:ext cx="5677989" cy="549427"/>
            <a:chOff x="1567544" y="1545597"/>
            <a:chExt cx="5677989" cy="549427"/>
          </a:xfrm>
          <a:solidFill>
            <a:schemeClr val="bg1">
              <a:lumMod val="65000"/>
            </a:schemeClr>
          </a:solidFill>
        </p:grpSpPr>
        <p:sp>
          <p:nvSpPr>
            <p:cNvPr id="43" name="AutoShape 32">
              <a:extLst>
                <a:ext uri="{FF2B5EF4-FFF2-40B4-BE49-F238E27FC236}">
                  <a16:creationId xmlns:a16="http://schemas.microsoft.com/office/drawing/2014/main" id="{F9BF7AC0-B605-448E-AF22-700D45994CA6}"/>
                </a:ext>
              </a:extLst>
            </p:cNvPr>
            <p:cNvSpPr>
              <a:spLocks noChangeArrowheads="1"/>
            </p:cNvSpPr>
            <p:nvPr/>
          </p:nvSpPr>
          <p:spPr bwMode="auto">
            <a:xfrm rot="10800000">
              <a:off x="4327810" y="1545597"/>
              <a:ext cx="306146" cy="207282"/>
            </a:xfrm>
            <a:prstGeom prst="downArrow">
              <a:avLst>
                <a:gd name="adj1" fmla="val 50046"/>
                <a:gd name="adj2" fmla="val 42782"/>
              </a:avLst>
            </a:prstGeom>
            <a:grpFill/>
            <a:ln w="9525">
              <a:noFill/>
              <a:miter lim="800000"/>
              <a:headEnd/>
              <a:tailEnd/>
            </a:ln>
          </p:spPr>
          <p:txBody>
            <a:bodyPr vert="eaVert"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dirty="0">
                <a:solidFill>
                  <a:srgbClr val="000000"/>
                </a:solidFill>
                <a:latin typeface="メイリオ" panose="020B0604030504040204" pitchFamily="50" charset="-128"/>
                <a:ea typeface="メイリオ" panose="020B0604030504040204" pitchFamily="50" charset="-128"/>
              </a:endParaRPr>
            </a:p>
          </p:txBody>
        </p:sp>
        <p:sp>
          <p:nvSpPr>
            <p:cNvPr id="4" name="減算記号 3"/>
            <p:cNvSpPr/>
            <p:nvPr/>
          </p:nvSpPr>
          <p:spPr>
            <a:xfrm>
              <a:off x="1567544" y="1593545"/>
              <a:ext cx="5677989" cy="417506"/>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減算記号 44"/>
            <p:cNvSpPr/>
            <p:nvPr/>
          </p:nvSpPr>
          <p:spPr>
            <a:xfrm rot="5400000">
              <a:off x="2213354" y="1773783"/>
              <a:ext cx="301036" cy="341446"/>
            </a:xfrm>
            <a:prstGeom prst="mathMinus">
              <a:avLst>
                <a:gd name="adj1" fmla="val 234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減算記号 46"/>
            <p:cNvSpPr/>
            <p:nvPr/>
          </p:nvSpPr>
          <p:spPr>
            <a:xfrm rot="5400000">
              <a:off x="6305936" y="1758521"/>
              <a:ext cx="301036" cy="321330"/>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図：国会"/>
          <p:cNvSpPr/>
          <p:nvPr/>
        </p:nvSpPr>
        <p:spPr>
          <a:xfrm>
            <a:off x="1930285" y="1718845"/>
            <a:ext cx="5237047" cy="35702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tIns="108000"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国会</a:t>
            </a:r>
          </a:p>
        </p:txBody>
      </p:sp>
      <p:sp>
        <p:nvSpPr>
          <p:cNvPr id="65" name="赤枠②">
            <a:extLst>
              <a:ext uri="{FF2B5EF4-FFF2-40B4-BE49-F238E27FC236}">
                <a16:creationId xmlns:a16="http://schemas.microsoft.com/office/drawing/2014/main" id="{A957B6C0-5380-4E08-A9B5-859A3D15AE36}"/>
              </a:ext>
            </a:extLst>
          </p:cNvPr>
          <p:cNvSpPr/>
          <p:nvPr/>
        </p:nvSpPr>
        <p:spPr>
          <a:xfrm>
            <a:off x="5610060" y="2569799"/>
            <a:ext cx="3444765" cy="3430548"/>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66" name="赤枠①">
            <a:extLst>
              <a:ext uri="{FF2B5EF4-FFF2-40B4-BE49-F238E27FC236}">
                <a16:creationId xmlns:a16="http://schemas.microsoft.com/office/drawing/2014/main" id="{656E4E07-F6FA-464D-8C7B-8B25E429A91E}"/>
              </a:ext>
            </a:extLst>
          </p:cNvPr>
          <p:cNvSpPr/>
          <p:nvPr/>
        </p:nvSpPr>
        <p:spPr>
          <a:xfrm>
            <a:off x="129021" y="2617392"/>
            <a:ext cx="3228997" cy="3430548"/>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42" name="テキスト：政策評価制度における各府省との">
            <a:extLst>
              <a:ext uri="{FF2B5EF4-FFF2-40B4-BE49-F238E27FC236}">
                <a16:creationId xmlns:a16="http://schemas.microsoft.com/office/drawing/2014/main" id="{3D671A3D-6530-4180-A7F5-47B639C6C32C}"/>
              </a:ext>
            </a:extLst>
          </p:cNvPr>
          <p:cNvSpPr txBox="1">
            <a:spLocks noChangeArrowheads="1"/>
          </p:cNvSpPr>
          <p:nvPr/>
        </p:nvSpPr>
        <p:spPr bwMode="auto">
          <a:xfrm>
            <a:off x="220390" y="947121"/>
            <a:ext cx="8614990" cy="76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ja-JP" altLang="en-US" sz="2400" i="1" dirty="0">
                <a:latin typeface="メイリオ" panose="020B0604030504040204" pitchFamily="50" charset="-128"/>
                <a:ea typeface="メイリオ" panose="020B0604030504040204" pitchFamily="50" charset="-128"/>
              </a:rPr>
              <a:t>政策評価制度における各府省と総務省の役割は、以下のように整理されます。</a:t>
            </a:r>
          </a:p>
        </p:txBody>
      </p:sp>
      <p:sp>
        <p:nvSpPr>
          <p:cNvPr id="44" name="テキスト：国会報告">
            <a:extLst>
              <a:ext uri="{FF2B5EF4-FFF2-40B4-BE49-F238E27FC236}">
                <a16:creationId xmlns:a16="http://schemas.microsoft.com/office/drawing/2014/main" id="{0D0424ED-C048-4DB5-AAC0-4B0A6250C686}"/>
              </a:ext>
            </a:extLst>
          </p:cNvPr>
          <p:cNvSpPr/>
          <p:nvPr/>
        </p:nvSpPr>
        <p:spPr>
          <a:xfrm>
            <a:off x="3919327" y="2465738"/>
            <a:ext cx="1107997" cy="369332"/>
          </a:xfrm>
          <a:prstGeom prst="rect">
            <a:avLst/>
          </a:prstGeom>
        </p:spPr>
        <p:txBody>
          <a:bodyPr wrap="none">
            <a:spAutoFit/>
          </a:bodyPr>
          <a:lstStyle/>
          <a:p>
            <a:pPr algn="ctr">
              <a:defRPr/>
            </a:pPr>
            <a:r>
              <a:rPr lang="ja-JP" altLang="en-US" dirty="0">
                <a:solidFill>
                  <a:srgbClr val="000000"/>
                </a:solidFill>
                <a:latin typeface="メイリオ" panose="020B0604030504040204" pitchFamily="50" charset="-128"/>
                <a:ea typeface="メイリオ" panose="020B0604030504040204" pitchFamily="50" charset="-128"/>
              </a:rPr>
              <a:t>国会報告</a:t>
            </a:r>
          </a:p>
        </p:txBody>
      </p:sp>
      <p:sp>
        <p:nvSpPr>
          <p:cNvPr id="58" name="タイトル線">
            <a:extLst>
              <a:ext uri="{FF2B5EF4-FFF2-40B4-BE49-F238E27FC236}">
                <a16:creationId xmlns:a16="http://schemas.microsoft.com/office/drawing/2014/main" id="{68AEC31C-C289-486A-8704-90DDD76475A6}"/>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3501" y="3748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defRPr/>
            </a:pPr>
            <a:r>
              <a:rPr lang="ja-JP" altLang="en-US" sz="2800">
                <a:solidFill>
                  <a:prstClr val="black"/>
                </a:solidFill>
                <a:latin typeface="メイリオ"/>
                <a:ea typeface="メイリオ"/>
              </a:rPr>
              <a:t>２ 政策評価制度の</a:t>
            </a:r>
            <a:r>
              <a:rPr lang="ja-JP" altLang="en-US" sz="2800">
                <a:latin typeface="メイリオ"/>
                <a:ea typeface="メイリオ"/>
              </a:rPr>
              <a:t>ポイント </a:t>
            </a:r>
            <a:r>
              <a:rPr lang="ja-JP" altLang="en-US" sz="1900">
                <a:latin typeface="メイリオ"/>
                <a:ea typeface="メイリオ"/>
              </a:rPr>
              <a:t>～（２）各府省と総務省の役割～</a:t>
            </a:r>
            <a:endParaRPr lang="ja-JP"/>
          </a:p>
        </p:txBody>
      </p:sp>
      <p:sp>
        <p:nvSpPr>
          <p:cNvPr id="46" name="スライド番号プレースホルダー 45">
            <a:extLst>
              <a:ext uri="{FF2B5EF4-FFF2-40B4-BE49-F238E27FC236}">
                <a16:creationId xmlns:a16="http://schemas.microsoft.com/office/drawing/2014/main" id="{B80AC70F-64FF-4ACB-A11B-FA27CC30C6ED}"/>
              </a:ext>
            </a:extLst>
          </p:cNvPr>
          <p:cNvSpPr>
            <a:spLocks noGrp="1"/>
          </p:cNvSpPr>
          <p:nvPr>
            <p:ph type="sldNum" sz="quarter" idx="12"/>
          </p:nvPr>
        </p:nvSpPr>
        <p:spPr/>
        <p:txBody>
          <a:bodyPr/>
          <a:lstStyle/>
          <a:p>
            <a:pPr>
              <a:defRPr/>
            </a:pPr>
            <a:r>
              <a:rPr lang="en-US" altLang="ja-JP" dirty="0">
                <a:solidFill>
                  <a:prstClr val="black"/>
                </a:solidFill>
              </a:rPr>
              <a:t>9</a:t>
            </a:r>
          </a:p>
        </p:txBody>
      </p:sp>
      <p:pic>
        <p:nvPicPr>
          <p:cNvPr id="3" name="10">
            <a:hlinkClick r:id="" action="ppaction://media"/>
            <a:extLst>
              <a:ext uri="{FF2B5EF4-FFF2-40B4-BE49-F238E27FC236}">
                <a16:creationId xmlns:a16="http://schemas.microsoft.com/office/drawing/2014/main" id="{9E5C44AB-CAEC-D6B3-913A-27EA2E7896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4383" y="87041"/>
            <a:ext cx="609600" cy="609600"/>
          </a:xfrm>
          <a:prstGeom prst="rect">
            <a:avLst/>
          </a:prstGeom>
        </p:spPr>
      </p:pic>
    </p:spTree>
    <p:extLst>
      <p:ext uri="{BB962C8B-B14F-4D97-AF65-F5344CB8AC3E}">
        <p14:creationId xmlns:p14="http://schemas.microsoft.com/office/powerpoint/2010/main" val="205073869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021D4710-04AA-46A8-A343-0EE05BBCCD07}"/>
              </a:ext>
            </a:extLst>
          </p:cNvPr>
          <p:cNvSpPr txBox="1"/>
          <p:nvPr/>
        </p:nvSpPr>
        <p:spPr>
          <a:xfrm>
            <a:off x="5785232" y="487979"/>
            <a:ext cx="3340558" cy="6370975"/>
          </a:xfrm>
          <a:prstGeom prst="rect">
            <a:avLst/>
          </a:prstGeom>
          <a:solidFill>
            <a:schemeClr val="accent5">
              <a:lumMod val="40000"/>
              <a:lumOff val="60000"/>
            </a:schemeClr>
          </a:solidFill>
        </p:spPr>
        <p:txBody>
          <a:bodyPr wrap="square" rtlCol="0">
            <a:spAutoFit/>
          </a:bodyPr>
          <a:lstStyle/>
          <a:p>
            <a:pPr algn="ctr"/>
            <a:r>
              <a:rPr kumimoji="1" lang="ja-JP" altLang="en-US" sz="1400" b="1" dirty="0">
                <a:latin typeface="メイリオ" panose="020B0604030504040204" pitchFamily="50" charset="-128"/>
                <a:ea typeface="メイリオ" panose="020B0604030504040204" pitchFamily="50" charset="-128"/>
              </a:rPr>
              <a:t>事前評価</a:t>
            </a:r>
            <a:r>
              <a:rPr kumimoji="1" lang="ja-JP" altLang="en-US" sz="1100" dirty="0">
                <a:latin typeface="メイリオ" panose="020B0604030504040204" pitchFamily="50" charset="-128"/>
                <a:ea typeface="メイリオ" panose="020B0604030504040204" pitchFamily="50" charset="-128"/>
              </a:rPr>
              <a:t>（政令による義務付け対象）</a:t>
            </a:r>
            <a:endParaRPr kumimoji="1" lang="en-US" altLang="ja-JP" sz="11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200" dirty="0">
              <a:latin typeface="メイリオ" panose="020B0604030504040204" pitchFamily="50" charset="-128"/>
              <a:ea typeface="メイリオ" panose="020B0604030504040204" pitchFamily="50" charset="-128"/>
            </a:endParaRPr>
          </a:p>
          <a:p>
            <a:pPr algn="ctr"/>
            <a:endParaRPr kumimoji="1" lang="en-US" altLang="ja-JP" sz="1200" dirty="0">
              <a:latin typeface="メイリオ" panose="020B0604030504040204" pitchFamily="50" charset="-128"/>
              <a:ea typeface="メイリオ" panose="020B0604030504040204" pitchFamily="50" charset="-128"/>
            </a:endParaRPr>
          </a:p>
          <a:p>
            <a:pPr algn="ctr"/>
            <a:endParaRPr kumimoji="1" lang="en-US" altLang="ja-JP" sz="1200" dirty="0">
              <a:latin typeface="メイリオ" panose="020B0604030504040204" pitchFamily="50" charset="-128"/>
              <a:ea typeface="メイリオ" panose="020B0604030504040204" pitchFamily="50" charset="-128"/>
            </a:endParaRPr>
          </a:p>
          <a:p>
            <a:pPr algn="ctr"/>
            <a:endParaRPr kumimoji="1" lang="en-US" altLang="ja-JP" sz="1200" dirty="0">
              <a:latin typeface="メイリオ" panose="020B0604030504040204" pitchFamily="50" charset="-128"/>
              <a:ea typeface="メイリオ" panose="020B0604030504040204" pitchFamily="50" charset="-128"/>
            </a:endParaRPr>
          </a:p>
          <a:p>
            <a:pPr algn="ctr"/>
            <a:endParaRPr kumimoji="1" lang="en-US" altLang="ja-JP" sz="1000" dirty="0">
              <a:latin typeface="メイリオ" panose="020B0604030504040204" pitchFamily="50" charset="-128"/>
              <a:ea typeface="メイリオ" panose="020B0604030504040204" pitchFamily="50" charset="-128"/>
            </a:endParaRPr>
          </a:p>
        </p:txBody>
      </p:sp>
      <p:sp>
        <p:nvSpPr>
          <p:cNvPr id="60" name="テキスト ボックス 59">
            <a:extLst>
              <a:ext uri="{FF2B5EF4-FFF2-40B4-BE49-F238E27FC236}">
                <a16:creationId xmlns:a16="http://schemas.microsoft.com/office/drawing/2014/main" id="{605B3A60-0D0A-4D81-B2F6-1445538CACFC}"/>
              </a:ext>
            </a:extLst>
          </p:cNvPr>
          <p:cNvSpPr txBox="1"/>
          <p:nvPr/>
        </p:nvSpPr>
        <p:spPr>
          <a:xfrm>
            <a:off x="1351721" y="477046"/>
            <a:ext cx="4387338" cy="6463308"/>
          </a:xfrm>
          <a:prstGeom prst="rect">
            <a:avLst/>
          </a:prstGeom>
          <a:solidFill>
            <a:schemeClr val="tx2">
              <a:lumMod val="20000"/>
              <a:lumOff val="80000"/>
            </a:schemeClr>
          </a:solidFill>
        </p:spPr>
        <p:txBody>
          <a:bodyPr wrap="square" rtlCol="0">
            <a:spAutoFit/>
          </a:bodyPr>
          <a:lstStyle/>
          <a:p>
            <a:pPr algn="ctr"/>
            <a:r>
              <a:rPr kumimoji="1" lang="ja-JP" altLang="en-US" sz="1400" b="1" dirty="0">
                <a:latin typeface="メイリオ" panose="020B0604030504040204" pitchFamily="50" charset="-128"/>
                <a:ea typeface="メイリオ" panose="020B0604030504040204" pitchFamily="50" charset="-128"/>
              </a:rPr>
              <a:t>事後評価</a:t>
            </a:r>
            <a:r>
              <a:rPr kumimoji="1" lang="ja-JP" altLang="en-US" sz="1100" dirty="0">
                <a:latin typeface="メイリオ" panose="020B0604030504040204" pitchFamily="50" charset="-128"/>
                <a:ea typeface="メイリオ" panose="020B0604030504040204" pitchFamily="50" charset="-128"/>
              </a:rPr>
              <a:t>（主要な行政目的に係るもの等）</a:t>
            </a:r>
            <a:endParaRPr kumimoji="1" lang="en-US" altLang="ja-JP" sz="12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20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ja-JP" altLang="en-US" sz="700" dirty="0">
              <a:latin typeface="メイリオ" panose="020B0604030504040204" pitchFamily="50" charset="-128"/>
              <a:ea typeface="メイリオ" panose="020B0604030504040204" pitchFamily="50" charset="-128"/>
            </a:endParaRPr>
          </a:p>
        </p:txBody>
      </p:sp>
      <p:sp>
        <p:nvSpPr>
          <p:cNvPr id="25" name="角丸四角形 30">
            <a:extLst>
              <a:ext uri="{FF2B5EF4-FFF2-40B4-BE49-F238E27FC236}">
                <a16:creationId xmlns:a16="http://schemas.microsoft.com/office/drawing/2014/main" id="{1E79B76A-EB22-460F-83C8-D055A0D2F0D4}"/>
              </a:ext>
            </a:extLst>
          </p:cNvPr>
          <p:cNvSpPr/>
          <p:nvPr/>
        </p:nvSpPr>
        <p:spPr>
          <a:xfrm>
            <a:off x="6358741" y="-1276"/>
            <a:ext cx="2788473" cy="309257"/>
          </a:xfrm>
          <a:prstGeom prst="roundRect">
            <a:avLst>
              <a:gd name="adj" fmla="val 0"/>
            </a:avLst>
          </a:prstGeom>
          <a:solidFill>
            <a:schemeClr val="accent1">
              <a:lumMod val="75000"/>
            </a:schemeClr>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083">
              <a:lnSpc>
                <a:spcPct val="130000"/>
              </a:lnSpc>
            </a:pPr>
            <a:r>
              <a:rPr lang="ja-JP" altLang="en-US" sz="1600" b="1" dirty="0">
                <a:solidFill>
                  <a:schemeClr val="bg1"/>
                </a:solidFill>
                <a:latin typeface="Calibri" panose="020F0502020204030204"/>
                <a:ea typeface="メイリオ" panose="020B0604030504040204" pitchFamily="50" charset="-128"/>
              </a:rPr>
              <a:t>政策評価制度の変遷</a:t>
            </a:r>
          </a:p>
        </p:txBody>
      </p:sp>
      <p:sp>
        <p:nvSpPr>
          <p:cNvPr id="20" name="タイトル">
            <a:extLst>
              <a:ext uri="{FF2B5EF4-FFF2-40B4-BE49-F238E27FC236}">
                <a16:creationId xmlns:a16="http://schemas.microsoft.com/office/drawing/2014/main" id="{FE197EBD-2977-47A9-A7FA-CD32618DF679}"/>
              </a:ext>
            </a:extLst>
          </p:cNvPr>
          <p:cNvSpPr txBox="1">
            <a:spLocks/>
          </p:cNvSpPr>
          <p:nvPr/>
        </p:nvSpPr>
        <p:spPr>
          <a:xfrm>
            <a:off x="7639" y="-111065"/>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defRPr/>
            </a:pPr>
            <a:r>
              <a:rPr lang="ja-JP" altLang="en-US" sz="2800" dirty="0">
                <a:latin typeface="メイリオ" panose="020B0604030504040204" pitchFamily="50" charset="-128"/>
                <a:ea typeface="メイリオ" panose="020B0604030504040204" pitchFamily="50" charset="-128"/>
              </a:rPr>
              <a:t>３ 政策評価制度の見直し</a:t>
            </a:r>
            <a:endParaRPr lang="ja-JP" altLang="en-US" sz="1900" dirty="0">
              <a:latin typeface="メイリオ" panose="020B0604030504040204" pitchFamily="50" charset="-128"/>
              <a:ea typeface="メイリオ" panose="020B0604030504040204" pitchFamily="50" charset="-128"/>
            </a:endParaRPr>
          </a:p>
        </p:txBody>
      </p:sp>
      <p:sp>
        <p:nvSpPr>
          <p:cNvPr id="23" name="タイトル線">
            <a:extLst>
              <a:ext uri="{FF2B5EF4-FFF2-40B4-BE49-F238E27FC236}">
                <a16:creationId xmlns:a16="http://schemas.microsoft.com/office/drawing/2014/main" id="{B1A1C838-E84E-471E-A0A7-6AEC46271A06}"/>
              </a:ext>
            </a:extLst>
          </p:cNvPr>
          <p:cNvSpPr>
            <a:spLocks noChangeArrowheads="1"/>
          </p:cNvSpPr>
          <p:nvPr/>
        </p:nvSpPr>
        <p:spPr bwMode="auto">
          <a:xfrm>
            <a:off x="0" y="712127"/>
            <a:ext cx="9144000" cy="72000"/>
          </a:xfrm>
          <a:prstGeom prst="rect">
            <a:avLst/>
          </a:prstGeom>
          <a:gradFill flip="none" rotWithShape="1">
            <a:gsLst>
              <a:gs pos="0">
                <a:srgbClr val="66AACC"/>
              </a:gs>
              <a:gs pos="50000">
                <a:srgbClr val="66AACC">
                  <a:lumMod val="45000"/>
                  <a:lumOff val="55000"/>
                </a:srgbClr>
              </a:gs>
              <a:gs pos="41000">
                <a:srgbClr val="66AACC">
                  <a:lumMod val="45000"/>
                  <a:lumOff val="55000"/>
                </a:srgbClr>
              </a:gs>
              <a:gs pos="100000">
                <a:srgbClr val="F2F7FC"/>
              </a:gs>
            </a:gsLst>
            <a:lin ang="0" scaled="1"/>
            <a:tileRect/>
          </a:gra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ndParaRPr>
          </a:p>
        </p:txBody>
      </p:sp>
      <p:sp>
        <p:nvSpPr>
          <p:cNvPr id="17" name="字幕 2">
            <a:extLst>
              <a:ext uri="{FF2B5EF4-FFF2-40B4-BE49-F238E27FC236}">
                <a16:creationId xmlns:a16="http://schemas.microsoft.com/office/drawing/2014/main" id="{B1D178CF-884E-42CB-807B-3D9A9CCF47C8}"/>
              </a:ext>
            </a:extLst>
          </p:cNvPr>
          <p:cNvSpPr txBox="1">
            <a:spLocks/>
          </p:cNvSpPr>
          <p:nvPr/>
        </p:nvSpPr>
        <p:spPr>
          <a:xfrm>
            <a:off x="0" y="771344"/>
            <a:ext cx="9143999" cy="317953"/>
          </a:xfrm>
          <a:prstGeom prst="rect">
            <a:avLst/>
          </a:prstGeom>
          <a:solidFill>
            <a:schemeClr val="accent5">
              <a:lumMod val="20000"/>
              <a:lumOff val="80000"/>
            </a:schemeClr>
          </a:solidFill>
          <a:ln>
            <a:solidFill>
              <a:schemeClr val="accent1">
                <a:shade val="50000"/>
              </a:schemeClr>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
                <a:latin typeface="メイリオ" panose="020B0604030504040204" pitchFamily="50" charset="-128"/>
                <a:ea typeface="メイリオ" panose="020B0604030504040204" pitchFamily="50" charset="-128"/>
              </a:rPr>
              <a:t>2002</a:t>
            </a:r>
            <a:r>
              <a:rPr lang="ja-JP" altLang="en-US" sz="1400">
                <a:latin typeface="メイリオ" panose="020B0604030504040204" pitchFamily="50" charset="-128"/>
                <a:ea typeface="メイリオ" panose="020B0604030504040204" pitchFamily="50" charset="-128"/>
              </a:rPr>
              <a:t>　政策評価法施行</a:t>
            </a:r>
          </a:p>
          <a:p>
            <a:endParaRPr lang="ja-JP" altLang="en-US" sz="1400" dirty="0">
              <a:latin typeface="メイリオ" panose="020B0604030504040204" pitchFamily="50" charset="-128"/>
              <a:ea typeface="メイリオ" panose="020B0604030504040204" pitchFamily="50" charset="-128"/>
            </a:endParaRPr>
          </a:p>
        </p:txBody>
      </p:sp>
      <p:sp>
        <p:nvSpPr>
          <p:cNvPr id="18" name="字幕 2">
            <a:extLst>
              <a:ext uri="{FF2B5EF4-FFF2-40B4-BE49-F238E27FC236}">
                <a16:creationId xmlns:a16="http://schemas.microsoft.com/office/drawing/2014/main" id="{73B04B22-7D1C-4A26-A21F-E171B552E9DC}"/>
              </a:ext>
            </a:extLst>
          </p:cNvPr>
          <p:cNvSpPr txBox="1">
            <a:spLocks/>
          </p:cNvSpPr>
          <p:nvPr/>
        </p:nvSpPr>
        <p:spPr>
          <a:xfrm>
            <a:off x="3490622" y="946299"/>
            <a:ext cx="1534602" cy="3179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endParaRPr lang="ja-JP" altLang="en-US" sz="1400" dirty="0">
              <a:latin typeface="メイリオ" panose="020B0604030504040204" pitchFamily="50" charset="-128"/>
              <a:ea typeface="メイリオ" panose="020B0604030504040204" pitchFamily="50" charset="-128"/>
            </a:endParaRPr>
          </a:p>
        </p:txBody>
      </p:sp>
      <p:sp>
        <p:nvSpPr>
          <p:cNvPr id="19" name="字幕 2">
            <a:extLst>
              <a:ext uri="{FF2B5EF4-FFF2-40B4-BE49-F238E27FC236}">
                <a16:creationId xmlns:a16="http://schemas.microsoft.com/office/drawing/2014/main" id="{585D9EF5-3180-4A0A-AA98-9C6F935A6C4C}"/>
              </a:ext>
            </a:extLst>
          </p:cNvPr>
          <p:cNvSpPr txBox="1">
            <a:spLocks/>
          </p:cNvSpPr>
          <p:nvPr/>
        </p:nvSpPr>
        <p:spPr>
          <a:xfrm>
            <a:off x="-18210" y="4468870"/>
            <a:ext cx="9144000" cy="1617786"/>
          </a:xfrm>
          <a:prstGeom prst="rect">
            <a:avLst/>
          </a:prstGeom>
          <a:solidFill>
            <a:schemeClr val="accent5">
              <a:lumMod val="20000"/>
              <a:lumOff val="80000"/>
            </a:schemeClr>
          </a:solidFill>
          <a:ln>
            <a:solidFill>
              <a:schemeClr val="accent1">
                <a:shade val="50000"/>
              </a:schemeClr>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1400" dirty="0">
                <a:latin typeface="メイリオ" panose="020B0604030504040204" pitchFamily="50" charset="-128"/>
                <a:ea typeface="メイリオ" panose="020B0604030504040204" pitchFamily="50" charset="-128"/>
              </a:rPr>
              <a:t>2017</a:t>
            </a:r>
            <a:r>
              <a:rPr lang="ja-JP" altLang="en-US" sz="1400" dirty="0">
                <a:latin typeface="メイリオ" panose="020B0604030504040204" pitchFamily="50" charset="-128"/>
                <a:ea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rPr>
              <a:t>EBPM</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Evidence‐based Policy </a:t>
            </a:r>
            <a:r>
              <a:rPr lang="en-US" altLang="ja-JP" sz="1400" dirty="0" err="1">
                <a:latin typeface="メイリオ" panose="020B0604030504040204" pitchFamily="50" charset="-128"/>
                <a:ea typeface="メイリオ" panose="020B0604030504040204" pitchFamily="50" charset="-128"/>
              </a:rPr>
              <a:t>Maiking</a:t>
            </a:r>
            <a:r>
              <a:rPr lang="ja-JP" altLang="en-US" sz="1400" dirty="0">
                <a:latin typeface="メイリオ" panose="020B0604030504040204" pitchFamily="50" charset="-128"/>
                <a:ea typeface="メイリオ" panose="020B0604030504040204" pitchFamily="50" charset="-128"/>
              </a:rPr>
              <a:t>）の導入</a:t>
            </a:r>
            <a:endParaRPr lang="en-US" altLang="ja-JP" sz="1400" dirty="0">
              <a:latin typeface="メイリオ" panose="020B0604030504040204" pitchFamily="50" charset="-128"/>
              <a:ea typeface="メイリオ" panose="020B0604030504040204" pitchFamily="50" charset="-128"/>
            </a:endParaRPr>
          </a:p>
          <a:p>
            <a:pPr algn="l"/>
            <a:r>
              <a:rPr lang="en-US" altLang="ja-JP" sz="1400" dirty="0">
                <a:latin typeface="メイリオ" panose="020B0604030504040204" pitchFamily="50" charset="-128"/>
                <a:ea typeface="メイリオ" panose="020B0604030504040204" pitchFamily="50" charset="-128"/>
              </a:rPr>
              <a:t>2020</a:t>
            </a:r>
            <a:r>
              <a:rPr lang="ja-JP" altLang="en-US" sz="1400" dirty="0">
                <a:latin typeface="メイリオ" panose="020B0604030504040204" pitchFamily="50" charset="-128"/>
                <a:ea typeface="メイリオ" panose="020B0604030504040204" pitchFamily="50" charset="-128"/>
              </a:rPr>
              <a:t>　内閣官房行革事務局「デジタル時代における今後の行政改革の基本的方向性」</a:t>
            </a:r>
            <a:endParaRPr lang="en-US" altLang="ja-JP" sz="1400" dirty="0">
              <a:latin typeface="メイリオ" panose="020B0604030504040204" pitchFamily="50" charset="-128"/>
              <a:ea typeface="メイリオ" panose="020B0604030504040204" pitchFamily="50" charset="-128"/>
            </a:endParaRPr>
          </a:p>
          <a:p>
            <a:pPr algn="l"/>
            <a:r>
              <a:rPr lang="en-US" altLang="ja-JP" sz="1400" dirty="0">
                <a:latin typeface="メイリオ" panose="020B0604030504040204" pitchFamily="50" charset="-128"/>
                <a:ea typeface="メイリオ" panose="020B0604030504040204" pitchFamily="50" charset="-128"/>
              </a:rPr>
              <a:t>2021</a:t>
            </a:r>
            <a:r>
              <a:rPr lang="ja-JP" altLang="en-US" sz="1400" dirty="0">
                <a:latin typeface="メイリオ" panose="020B0604030504040204" pitchFamily="50" charset="-128"/>
                <a:ea typeface="メイリオ" panose="020B0604030504040204" pitchFamily="50" charset="-128"/>
              </a:rPr>
              <a:t>　政策評価審議会提言</a:t>
            </a:r>
          </a:p>
          <a:p>
            <a:pPr algn="l"/>
            <a:r>
              <a:rPr lang="en-US" altLang="ja-JP" sz="1400" b="1" dirty="0">
                <a:latin typeface="メイリオ" panose="020B0604030504040204" pitchFamily="50" charset="-128"/>
                <a:ea typeface="メイリオ" panose="020B0604030504040204" pitchFamily="50" charset="-128"/>
              </a:rPr>
              <a:t>2022</a:t>
            </a:r>
            <a:r>
              <a:rPr lang="ja-JP" altLang="en-US" sz="1400" b="1" dirty="0">
                <a:latin typeface="メイリオ" panose="020B0604030504040204" pitchFamily="50" charset="-128"/>
                <a:ea typeface="メイリオ" panose="020B0604030504040204" pitchFamily="50" charset="-128"/>
              </a:rPr>
              <a:t>　政策評価審議会「デジタル時代にふさわしい政策形成・評価の在り方に関する提言</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a:p>
            <a:pPr algn="l"/>
            <a:r>
              <a:rPr lang="en-US" altLang="ja-JP" sz="1400" b="1" dirty="0">
                <a:latin typeface="メイリオ" panose="020B0604030504040204" pitchFamily="50" charset="-128"/>
                <a:ea typeface="メイリオ" panose="020B0604030504040204" pitchFamily="50" charset="-128"/>
              </a:rPr>
              <a:t>2022</a:t>
            </a:r>
            <a:r>
              <a:rPr lang="ja-JP" altLang="en-US" sz="1400" b="1" dirty="0">
                <a:latin typeface="メイリオ" panose="020B0604030504040204" pitchFamily="50" charset="-128"/>
                <a:ea typeface="メイリオ" panose="020B0604030504040204" pitchFamily="50" charset="-128"/>
              </a:rPr>
              <a:t>　行政改革推進会議「アジャイル型政策形成・評価に関する</a:t>
            </a:r>
            <a:r>
              <a:rPr lang="en-US" altLang="ja-JP" sz="1400" b="1" dirty="0">
                <a:latin typeface="メイリオ" panose="020B0604030504040204" pitchFamily="50" charset="-128"/>
                <a:ea typeface="メイリオ" panose="020B0604030504040204" pitchFamily="50" charset="-128"/>
              </a:rPr>
              <a:t>WG</a:t>
            </a:r>
            <a:r>
              <a:rPr lang="ja-JP" altLang="en-US" sz="1400" b="1" dirty="0">
                <a:latin typeface="メイリオ" panose="020B0604030504040204" pitchFamily="50" charset="-128"/>
                <a:ea typeface="メイリオ" panose="020B0604030504040204" pitchFamily="50" charset="-128"/>
              </a:rPr>
              <a:t>提言」</a:t>
            </a:r>
            <a:endParaRPr lang="en-US" altLang="ja-JP" sz="1400" b="1" dirty="0">
              <a:latin typeface="メイリオ" panose="020B0604030504040204" pitchFamily="50" charset="-128"/>
              <a:ea typeface="メイリオ" panose="020B0604030504040204" pitchFamily="50" charset="-128"/>
            </a:endParaRPr>
          </a:p>
        </p:txBody>
      </p:sp>
      <p:sp>
        <p:nvSpPr>
          <p:cNvPr id="21" name="四角形: 角を丸くする 20">
            <a:extLst>
              <a:ext uri="{FF2B5EF4-FFF2-40B4-BE49-F238E27FC236}">
                <a16:creationId xmlns:a16="http://schemas.microsoft.com/office/drawing/2014/main" id="{26ADA964-7BB0-4F77-BFB5-B24C1F0CE1AF}"/>
              </a:ext>
            </a:extLst>
          </p:cNvPr>
          <p:cNvSpPr/>
          <p:nvPr/>
        </p:nvSpPr>
        <p:spPr>
          <a:xfrm>
            <a:off x="97398" y="1145670"/>
            <a:ext cx="1146982" cy="404833"/>
          </a:xfrm>
          <a:prstGeom prst="round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自己評価原則</a:t>
            </a:r>
          </a:p>
        </p:txBody>
      </p:sp>
      <p:sp>
        <p:nvSpPr>
          <p:cNvPr id="22" name="四角形: 角を丸くする 21">
            <a:extLst>
              <a:ext uri="{FF2B5EF4-FFF2-40B4-BE49-F238E27FC236}">
                <a16:creationId xmlns:a16="http://schemas.microsoft.com/office/drawing/2014/main" id="{AE5A320F-C0B1-4290-8271-3BC907DBB819}"/>
              </a:ext>
            </a:extLst>
          </p:cNvPr>
          <p:cNvSpPr/>
          <p:nvPr/>
        </p:nvSpPr>
        <p:spPr>
          <a:xfrm>
            <a:off x="8473442" y="2853230"/>
            <a:ext cx="611590" cy="404833"/>
          </a:xfrm>
          <a:prstGeom prst="roundRect">
            <a:avLst/>
          </a:prstGeom>
          <a:solidFill>
            <a:srgbClr val="FFFFC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租特</a:t>
            </a:r>
          </a:p>
        </p:txBody>
      </p:sp>
      <p:sp>
        <p:nvSpPr>
          <p:cNvPr id="24" name="四角形: 角を丸くする 23">
            <a:extLst>
              <a:ext uri="{FF2B5EF4-FFF2-40B4-BE49-F238E27FC236}">
                <a16:creationId xmlns:a16="http://schemas.microsoft.com/office/drawing/2014/main" id="{CFC88666-F39F-42AE-A153-84BC95D21011}"/>
              </a:ext>
            </a:extLst>
          </p:cNvPr>
          <p:cNvSpPr/>
          <p:nvPr/>
        </p:nvSpPr>
        <p:spPr>
          <a:xfrm>
            <a:off x="7164014" y="2864157"/>
            <a:ext cx="620196" cy="404833"/>
          </a:xfrm>
          <a:prstGeom prst="round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ODA</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6" name="四角形: 角を丸くする 25">
            <a:extLst>
              <a:ext uri="{FF2B5EF4-FFF2-40B4-BE49-F238E27FC236}">
                <a16:creationId xmlns:a16="http://schemas.microsoft.com/office/drawing/2014/main" id="{89AF2C8D-E30B-4735-850D-D915F0937E16}"/>
              </a:ext>
            </a:extLst>
          </p:cNvPr>
          <p:cNvSpPr/>
          <p:nvPr/>
        </p:nvSpPr>
        <p:spPr>
          <a:xfrm>
            <a:off x="7847937" y="2853230"/>
            <a:ext cx="584748" cy="404833"/>
          </a:xfrm>
          <a:prstGeom prst="roundRect">
            <a:avLst/>
          </a:prstGeom>
          <a:solidFill>
            <a:srgbClr val="FFFFC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規制</a:t>
            </a:r>
          </a:p>
        </p:txBody>
      </p:sp>
      <p:sp>
        <p:nvSpPr>
          <p:cNvPr id="27" name="四角形: 角を丸くする 26">
            <a:extLst>
              <a:ext uri="{FF2B5EF4-FFF2-40B4-BE49-F238E27FC236}">
                <a16:creationId xmlns:a16="http://schemas.microsoft.com/office/drawing/2014/main" id="{E67F198A-B968-4E1E-A8C2-56F65143A3CF}"/>
              </a:ext>
            </a:extLst>
          </p:cNvPr>
          <p:cNvSpPr/>
          <p:nvPr/>
        </p:nvSpPr>
        <p:spPr>
          <a:xfrm>
            <a:off x="5851967" y="1144387"/>
            <a:ext cx="644056" cy="404833"/>
          </a:xfrm>
          <a:prstGeom prst="roundRect">
            <a:avLst/>
          </a:prstGeom>
          <a:solidFill>
            <a:srgbClr val="FFFFC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公共事業</a:t>
            </a:r>
          </a:p>
        </p:txBody>
      </p:sp>
      <p:sp>
        <p:nvSpPr>
          <p:cNvPr id="28" name="四角形: 角を丸くする 27">
            <a:extLst>
              <a:ext uri="{FF2B5EF4-FFF2-40B4-BE49-F238E27FC236}">
                <a16:creationId xmlns:a16="http://schemas.microsoft.com/office/drawing/2014/main" id="{78436CEA-6B85-43A2-BA9A-5D9F636DD624}"/>
              </a:ext>
            </a:extLst>
          </p:cNvPr>
          <p:cNvSpPr/>
          <p:nvPr/>
        </p:nvSpPr>
        <p:spPr>
          <a:xfrm>
            <a:off x="6531755" y="1137159"/>
            <a:ext cx="586087" cy="404833"/>
          </a:xfrm>
          <a:prstGeom prst="roundRect">
            <a:avLst/>
          </a:prstGeom>
          <a:solidFill>
            <a:srgbClr val="FFFFC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研究開発</a:t>
            </a:r>
          </a:p>
        </p:txBody>
      </p:sp>
      <p:sp>
        <p:nvSpPr>
          <p:cNvPr id="29" name="四角形: 角を丸くする 28">
            <a:extLst>
              <a:ext uri="{FF2B5EF4-FFF2-40B4-BE49-F238E27FC236}">
                <a16:creationId xmlns:a16="http://schemas.microsoft.com/office/drawing/2014/main" id="{4EAFBA6C-8F3D-430A-8E91-413B6ADBF5A9}"/>
              </a:ext>
            </a:extLst>
          </p:cNvPr>
          <p:cNvSpPr/>
          <p:nvPr/>
        </p:nvSpPr>
        <p:spPr>
          <a:xfrm>
            <a:off x="7164014" y="1139012"/>
            <a:ext cx="620196" cy="404833"/>
          </a:xfrm>
          <a:prstGeom prst="roundRect">
            <a:avLst/>
          </a:prstGeom>
          <a:solidFill>
            <a:srgbClr val="FFFFC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ODA</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30" name="四角形: 角を丸くする 29">
            <a:extLst>
              <a:ext uri="{FF2B5EF4-FFF2-40B4-BE49-F238E27FC236}">
                <a16:creationId xmlns:a16="http://schemas.microsoft.com/office/drawing/2014/main" id="{45BA4EE0-9292-4981-B09F-993AB71555DD}"/>
              </a:ext>
            </a:extLst>
          </p:cNvPr>
          <p:cNvSpPr/>
          <p:nvPr/>
        </p:nvSpPr>
        <p:spPr>
          <a:xfrm>
            <a:off x="1430909" y="1127865"/>
            <a:ext cx="1025719" cy="404833"/>
          </a:xfrm>
          <a:prstGeom prst="roundRect">
            <a:avLst/>
          </a:prstGeom>
          <a:solidFill>
            <a:srgbClr val="FFFFCC"/>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実績評価</a:t>
            </a:r>
          </a:p>
        </p:txBody>
      </p:sp>
      <p:sp>
        <p:nvSpPr>
          <p:cNvPr id="32" name="四角形: 角を丸くする 31">
            <a:extLst>
              <a:ext uri="{FF2B5EF4-FFF2-40B4-BE49-F238E27FC236}">
                <a16:creationId xmlns:a16="http://schemas.microsoft.com/office/drawing/2014/main" id="{EE7F3DE3-B194-4D97-AD6B-68FFE1B8B3C4}"/>
              </a:ext>
            </a:extLst>
          </p:cNvPr>
          <p:cNvSpPr/>
          <p:nvPr/>
        </p:nvSpPr>
        <p:spPr>
          <a:xfrm>
            <a:off x="3204811" y="3959591"/>
            <a:ext cx="1687335" cy="404833"/>
          </a:xfrm>
          <a:prstGeom prst="roundRect">
            <a:avLst/>
          </a:prstGeom>
          <a:solidFill>
            <a:srgbClr val="FFFFCC"/>
          </a:solidFill>
          <a:ln w="190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行政事業レビュー</a:t>
            </a:r>
          </a:p>
        </p:txBody>
      </p:sp>
      <p:sp>
        <p:nvSpPr>
          <p:cNvPr id="33" name="四角形: 角を丸くする 32">
            <a:extLst>
              <a:ext uri="{FF2B5EF4-FFF2-40B4-BE49-F238E27FC236}">
                <a16:creationId xmlns:a16="http://schemas.microsoft.com/office/drawing/2014/main" id="{7E529557-25F8-4A66-AF77-646E46922010}"/>
              </a:ext>
            </a:extLst>
          </p:cNvPr>
          <p:cNvSpPr/>
          <p:nvPr/>
        </p:nvSpPr>
        <p:spPr>
          <a:xfrm>
            <a:off x="1449089" y="3956337"/>
            <a:ext cx="1593600" cy="404833"/>
          </a:xfrm>
          <a:prstGeom prst="roundRect">
            <a:avLst/>
          </a:prstGeom>
          <a:solidFill>
            <a:srgbClr val="FFFFCC"/>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目標管理型評価</a:t>
            </a:r>
          </a:p>
        </p:txBody>
      </p:sp>
      <p:sp>
        <p:nvSpPr>
          <p:cNvPr id="34" name="四角形: 角を丸くする 33">
            <a:extLst>
              <a:ext uri="{FF2B5EF4-FFF2-40B4-BE49-F238E27FC236}">
                <a16:creationId xmlns:a16="http://schemas.microsoft.com/office/drawing/2014/main" id="{84632D8E-2B31-43B3-90E7-3BA7584744A5}"/>
              </a:ext>
            </a:extLst>
          </p:cNvPr>
          <p:cNvSpPr/>
          <p:nvPr/>
        </p:nvSpPr>
        <p:spPr>
          <a:xfrm>
            <a:off x="79512" y="1999866"/>
            <a:ext cx="1164867" cy="404833"/>
          </a:xfrm>
          <a:prstGeom prst="round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予算との連携</a:t>
            </a:r>
          </a:p>
        </p:txBody>
      </p:sp>
      <p:sp>
        <p:nvSpPr>
          <p:cNvPr id="35" name="四角形: 角を丸くする 34">
            <a:extLst>
              <a:ext uri="{FF2B5EF4-FFF2-40B4-BE49-F238E27FC236}">
                <a16:creationId xmlns:a16="http://schemas.microsoft.com/office/drawing/2014/main" id="{B3D05D8A-45FE-41A5-89C4-A889F1714B4F}"/>
              </a:ext>
            </a:extLst>
          </p:cNvPr>
          <p:cNvSpPr/>
          <p:nvPr/>
        </p:nvSpPr>
        <p:spPr>
          <a:xfrm>
            <a:off x="79511" y="2866289"/>
            <a:ext cx="1164867" cy="404833"/>
          </a:xfrm>
          <a:prstGeom prst="round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対象重点化</a:t>
            </a:r>
          </a:p>
        </p:txBody>
      </p:sp>
      <p:sp>
        <p:nvSpPr>
          <p:cNvPr id="36" name="矢印: 下 35">
            <a:extLst>
              <a:ext uri="{FF2B5EF4-FFF2-40B4-BE49-F238E27FC236}">
                <a16:creationId xmlns:a16="http://schemas.microsoft.com/office/drawing/2014/main" id="{5E4F958F-AF6C-49F7-9CB0-87FCAC4BC674}"/>
              </a:ext>
            </a:extLst>
          </p:cNvPr>
          <p:cNvSpPr/>
          <p:nvPr/>
        </p:nvSpPr>
        <p:spPr>
          <a:xfrm>
            <a:off x="1782570" y="1554951"/>
            <a:ext cx="320888" cy="2401006"/>
          </a:xfrm>
          <a:prstGeom prst="downArrow">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字幕 2">
            <a:extLst>
              <a:ext uri="{FF2B5EF4-FFF2-40B4-BE49-F238E27FC236}">
                <a16:creationId xmlns:a16="http://schemas.microsoft.com/office/drawing/2014/main" id="{AF89D618-4B10-4E2A-B6A5-ABA6EE6CBF9E}"/>
              </a:ext>
            </a:extLst>
          </p:cNvPr>
          <p:cNvSpPr txBox="1">
            <a:spLocks/>
          </p:cNvSpPr>
          <p:nvPr/>
        </p:nvSpPr>
        <p:spPr>
          <a:xfrm>
            <a:off x="0" y="1606876"/>
            <a:ext cx="9144001" cy="317953"/>
          </a:xfrm>
          <a:prstGeom prst="rect">
            <a:avLst/>
          </a:prstGeom>
          <a:solidFill>
            <a:schemeClr val="accent5">
              <a:lumMod val="20000"/>
              <a:lumOff val="80000"/>
            </a:schemeClr>
          </a:solidFill>
          <a:ln>
            <a:solidFill>
              <a:schemeClr val="accent1">
                <a:shade val="50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1400" dirty="0">
                <a:latin typeface="メイリオ" panose="020B0604030504040204" pitchFamily="50" charset="-128"/>
                <a:ea typeface="メイリオ" panose="020B0604030504040204" pitchFamily="50" charset="-128"/>
              </a:rPr>
              <a:t>2005</a:t>
            </a:r>
            <a:r>
              <a:rPr lang="ja-JP" altLang="en-US" sz="1400" dirty="0">
                <a:latin typeface="メイリオ" panose="020B0604030504040204" pitchFamily="50" charset="-128"/>
                <a:ea typeface="メイリオ" panose="020B0604030504040204" pitchFamily="50" charset="-128"/>
              </a:rPr>
              <a:t>　法施行後３年経過後の見直し　　</a:t>
            </a:r>
          </a:p>
        </p:txBody>
      </p:sp>
      <p:sp>
        <p:nvSpPr>
          <p:cNvPr id="48" name="字幕 2">
            <a:extLst>
              <a:ext uri="{FF2B5EF4-FFF2-40B4-BE49-F238E27FC236}">
                <a16:creationId xmlns:a16="http://schemas.microsoft.com/office/drawing/2014/main" id="{4A6DE9A3-D7D7-4252-A857-C6DD9D54D8A4}"/>
              </a:ext>
            </a:extLst>
          </p:cNvPr>
          <p:cNvSpPr txBox="1">
            <a:spLocks/>
          </p:cNvSpPr>
          <p:nvPr/>
        </p:nvSpPr>
        <p:spPr>
          <a:xfrm>
            <a:off x="11432" y="2483452"/>
            <a:ext cx="9144001" cy="317953"/>
          </a:xfrm>
          <a:prstGeom prst="rect">
            <a:avLst/>
          </a:prstGeom>
          <a:solidFill>
            <a:schemeClr val="accent5">
              <a:lumMod val="20000"/>
              <a:lumOff val="80000"/>
            </a:schemeClr>
          </a:solidFill>
          <a:ln>
            <a:solidFill>
              <a:schemeClr val="accent1">
                <a:shade val="50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1400" dirty="0">
                <a:latin typeface="メイリオ" panose="020B0604030504040204" pitchFamily="50" charset="-128"/>
                <a:ea typeface="メイリオ" panose="020B0604030504040204" pitchFamily="50" charset="-128"/>
              </a:rPr>
              <a:t>2007</a:t>
            </a:r>
            <a:r>
              <a:rPr lang="ja-JP" altLang="en-US" sz="1400" dirty="0" err="1">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2010</a:t>
            </a:r>
            <a:r>
              <a:rPr lang="ja-JP" altLang="en-US" sz="1400" dirty="0">
                <a:latin typeface="メイリオ" panose="020B0604030504040204" pitchFamily="50" charset="-128"/>
                <a:ea typeface="メイリオ" panose="020B0604030504040204" pitchFamily="50" charset="-128"/>
              </a:rPr>
              <a:t>　事前評価の義務付け対象の追加（規制、租税特別措置）　　</a:t>
            </a:r>
          </a:p>
        </p:txBody>
      </p:sp>
      <p:sp>
        <p:nvSpPr>
          <p:cNvPr id="49" name="テキスト ボックス 48">
            <a:extLst>
              <a:ext uri="{FF2B5EF4-FFF2-40B4-BE49-F238E27FC236}">
                <a16:creationId xmlns:a16="http://schemas.microsoft.com/office/drawing/2014/main" id="{5DDE22C4-6EE3-4FC8-ACEB-FF1F5A8CF6BF}"/>
              </a:ext>
            </a:extLst>
          </p:cNvPr>
          <p:cNvSpPr txBox="1"/>
          <p:nvPr/>
        </p:nvSpPr>
        <p:spPr>
          <a:xfrm>
            <a:off x="1918357" y="3690159"/>
            <a:ext cx="1286454" cy="269432"/>
          </a:xfrm>
          <a:prstGeom prst="rect">
            <a:avLst/>
          </a:prstGeom>
          <a:noFill/>
        </p:spPr>
        <p:txBody>
          <a:bodyPr wrap="square" rtlCol="0">
            <a:spAutoFit/>
          </a:bodyPr>
          <a:lstStyle/>
          <a:p>
            <a:pPr algn="ctr"/>
            <a:r>
              <a:rPr kumimoji="1" lang="ja-JP" altLang="en-US" sz="1100" dirty="0"/>
              <a:t>（施策レベル）</a:t>
            </a:r>
          </a:p>
        </p:txBody>
      </p:sp>
      <p:sp>
        <p:nvSpPr>
          <p:cNvPr id="50" name="四角形: 角を丸くする 49">
            <a:extLst>
              <a:ext uri="{FF2B5EF4-FFF2-40B4-BE49-F238E27FC236}">
                <a16:creationId xmlns:a16="http://schemas.microsoft.com/office/drawing/2014/main" id="{2786D4F9-DFB3-41EC-92F6-62EC7A2EFF3F}"/>
              </a:ext>
            </a:extLst>
          </p:cNvPr>
          <p:cNvSpPr/>
          <p:nvPr/>
        </p:nvSpPr>
        <p:spPr>
          <a:xfrm>
            <a:off x="5848478" y="2853230"/>
            <a:ext cx="644056" cy="404833"/>
          </a:xfrm>
          <a:prstGeom prst="round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公共事業</a:t>
            </a:r>
          </a:p>
        </p:txBody>
      </p:sp>
      <p:sp>
        <p:nvSpPr>
          <p:cNvPr id="51" name="四角形: 角を丸くする 50">
            <a:extLst>
              <a:ext uri="{FF2B5EF4-FFF2-40B4-BE49-F238E27FC236}">
                <a16:creationId xmlns:a16="http://schemas.microsoft.com/office/drawing/2014/main" id="{5FB60022-00B1-43B2-9E85-F77B8E47B8BA}"/>
              </a:ext>
            </a:extLst>
          </p:cNvPr>
          <p:cNvSpPr/>
          <p:nvPr/>
        </p:nvSpPr>
        <p:spPr>
          <a:xfrm>
            <a:off x="6531755" y="2853230"/>
            <a:ext cx="586087" cy="404833"/>
          </a:xfrm>
          <a:prstGeom prst="round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研究開発</a:t>
            </a:r>
          </a:p>
        </p:txBody>
      </p:sp>
      <p:sp>
        <p:nvSpPr>
          <p:cNvPr id="52" name="矢印: 上向き折線 51">
            <a:extLst>
              <a:ext uri="{FF2B5EF4-FFF2-40B4-BE49-F238E27FC236}">
                <a16:creationId xmlns:a16="http://schemas.microsoft.com/office/drawing/2014/main" id="{3DAF0190-07DD-4DF8-BE36-AF69BC7BCBC4}"/>
              </a:ext>
            </a:extLst>
          </p:cNvPr>
          <p:cNvSpPr/>
          <p:nvPr/>
        </p:nvSpPr>
        <p:spPr>
          <a:xfrm flipV="1">
            <a:off x="2026158" y="3033353"/>
            <a:ext cx="1643030" cy="894773"/>
          </a:xfrm>
          <a:prstGeom prst="bentUpArrow">
            <a:avLst>
              <a:gd name="adj1" fmla="val 18058"/>
              <a:gd name="adj2" fmla="val 17566"/>
              <a:gd name="adj3" fmla="val 23226"/>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4E9B3FEE-AC89-4B3B-97D5-84DFB2963A98}"/>
              </a:ext>
            </a:extLst>
          </p:cNvPr>
          <p:cNvSpPr txBox="1"/>
          <p:nvPr/>
        </p:nvSpPr>
        <p:spPr>
          <a:xfrm>
            <a:off x="3112203" y="3694347"/>
            <a:ext cx="1948394" cy="261610"/>
          </a:xfrm>
          <a:prstGeom prst="rect">
            <a:avLst/>
          </a:prstGeom>
          <a:noFill/>
        </p:spPr>
        <p:txBody>
          <a:bodyPr wrap="square" rtlCol="0">
            <a:spAutoFit/>
          </a:bodyPr>
          <a:lstStyle/>
          <a:p>
            <a:pPr algn="ctr"/>
            <a:r>
              <a:rPr kumimoji="1" lang="ja-JP" altLang="en-US" sz="1100" dirty="0"/>
              <a:t>（事業レベル）</a:t>
            </a:r>
          </a:p>
        </p:txBody>
      </p:sp>
      <p:sp>
        <p:nvSpPr>
          <p:cNvPr id="54" name="字幕 2">
            <a:extLst>
              <a:ext uri="{FF2B5EF4-FFF2-40B4-BE49-F238E27FC236}">
                <a16:creationId xmlns:a16="http://schemas.microsoft.com/office/drawing/2014/main" id="{55EDE2DF-9C62-4E98-A7D1-F9377FCACB46}"/>
              </a:ext>
            </a:extLst>
          </p:cNvPr>
          <p:cNvSpPr txBox="1">
            <a:spLocks/>
          </p:cNvSpPr>
          <p:nvPr/>
        </p:nvSpPr>
        <p:spPr>
          <a:xfrm>
            <a:off x="0" y="3347479"/>
            <a:ext cx="9144001" cy="317953"/>
          </a:xfrm>
          <a:prstGeom prst="rect">
            <a:avLst/>
          </a:prstGeom>
          <a:solidFill>
            <a:schemeClr val="accent5">
              <a:lumMod val="20000"/>
              <a:lumOff val="80000"/>
            </a:schemeClr>
          </a:solidFill>
          <a:ln>
            <a:solidFill>
              <a:schemeClr val="accent1">
                <a:shade val="50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1400" dirty="0">
                <a:latin typeface="メイリオ" panose="020B0604030504040204" pitchFamily="50" charset="-128"/>
                <a:ea typeface="メイリオ" panose="020B0604030504040204" pitchFamily="50" charset="-128"/>
              </a:rPr>
              <a:t>2013</a:t>
            </a:r>
            <a:r>
              <a:rPr lang="ja-JP" altLang="en-US" sz="1400" dirty="0">
                <a:latin typeface="メイリオ" panose="020B0604030504040204" pitchFamily="50" charset="-128"/>
                <a:ea typeface="メイリオ" panose="020B0604030504040204" pitchFamily="50" charset="-128"/>
              </a:rPr>
              <a:t>　目標管理型評価の本格導入　　</a:t>
            </a:r>
          </a:p>
        </p:txBody>
      </p:sp>
      <p:sp>
        <p:nvSpPr>
          <p:cNvPr id="55" name="テキスト ボックス 54">
            <a:extLst>
              <a:ext uri="{FF2B5EF4-FFF2-40B4-BE49-F238E27FC236}">
                <a16:creationId xmlns:a16="http://schemas.microsoft.com/office/drawing/2014/main" id="{288A6501-98DB-4A66-853F-8DDAA7B85F2B}"/>
              </a:ext>
            </a:extLst>
          </p:cNvPr>
          <p:cNvSpPr txBox="1"/>
          <p:nvPr/>
        </p:nvSpPr>
        <p:spPr>
          <a:xfrm>
            <a:off x="2456627" y="1947575"/>
            <a:ext cx="3298961" cy="461665"/>
          </a:xfrm>
          <a:prstGeom prst="rect">
            <a:avLst/>
          </a:prstGeom>
          <a:noFill/>
        </p:spPr>
        <p:txBody>
          <a:bodyPr wrap="square" rtlCol="0">
            <a:spAutoFit/>
          </a:bodyPr>
          <a:lstStyle/>
          <a:p>
            <a:r>
              <a:rPr kumimoji="1" lang="ja-JP" altLang="en-US" sz="1200" dirty="0"/>
              <a:t>・政策体系（政策－施策－事務事業）の明示</a:t>
            </a:r>
          </a:p>
          <a:p>
            <a:r>
              <a:rPr kumimoji="1" lang="ja-JP" altLang="en-US" sz="1200" dirty="0"/>
              <a:t>・施策と予算の項の対応</a:t>
            </a:r>
            <a:endParaRPr kumimoji="1" lang="ja-JP" altLang="en-US" sz="1400" dirty="0"/>
          </a:p>
        </p:txBody>
      </p:sp>
      <p:sp>
        <p:nvSpPr>
          <p:cNvPr id="56" name="テキスト ボックス 55">
            <a:extLst>
              <a:ext uri="{FF2B5EF4-FFF2-40B4-BE49-F238E27FC236}">
                <a16:creationId xmlns:a16="http://schemas.microsoft.com/office/drawing/2014/main" id="{F762E605-55F6-4284-B983-553A26959D73}"/>
              </a:ext>
            </a:extLst>
          </p:cNvPr>
          <p:cNvSpPr txBox="1"/>
          <p:nvPr/>
        </p:nvSpPr>
        <p:spPr>
          <a:xfrm>
            <a:off x="2456628" y="1090172"/>
            <a:ext cx="3234847" cy="461665"/>
          </a:xfrm>
          <a:prstGeom prst="rect">
            <a:avLst/>
          </a:prstGeom>
          <a:noFill/>
        </p:spPr>
        <p:txBody>
          <a:bodyPr wrap="square" rtlCol="0">
            <a:spAutoFit/>
          </a:bodyPr>
          <a:lstStyle/>
          <a:p>
            <a:r>
              <a:rPr kumimoji="1" lang="ja-JP" altLang="en-US" sz="1200" dirty="0"/>
              <a:t>・企画立案には政策効果の分析や</a:t>
            </a:r>
            <a:endParaRPr kumimoji="1" lang="en-US" altLang="ja-JP" sz="1200" dirty="0"/>
          </a:p>
          <a:p>
            <a:r>
              <a:rPr kumimoji="1" lang="ja-JP" altLang="en-US" sz="1200" dirty="0"/>
              <a:t>　評価が不可欠（政策評価制度導入）</a:t>
            </a:r>
          </a:p>
        </p:txBody>
      </p:sp>
      <p:sp>
        <p:nvSpPr>
          <p:cNvPr id="57" name="四角形: 角を丸くする 56">
            <a:extLst>
              <a:ext uri="{FF2B5EF4-FFF2-40B4-BE49-F238E27FC236}">
                <a16:creationId xmlns:a16="http://schemas.microsoft.com/office/drawing/2014/main" id="{A4DF14E7-445D-4D1B-BC58-879E3EB77372}"/>
              </a:ext>
            </a:extLst>
          </p:cNvPr>
          <p:cNvSpPr/>
          <p:nvPr/>
        </p:nvSpPr>
        <p:spPr>
          <a:xfrm>
            <a:off x="88455" y="6209473"/>
            <a:ext cx="1164867" cy="457746"/>
          </a:xfrm>
          <a:prstGeom prst="round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効果検証</a:t>
            </a:r>
          </a:p>
        </p:txBody>
      </p:sp>
      <p:sp>
        <p:nvSpPr>
          <p:cNvPr id="58" name="テキスト ボックス 57">
            <a:extLst>
              <a:ext uri="{FF2B5EF4-FFF2-40B4-BE49-F238E27FC236}">
                <a16:creationId xmlns:a16="http://schemas.microsoft.com/office/drawing/2014/main" id="{8E9642A9-1D81-421E-A2A3-40F28F243B6F}"/>
              </a:ext>
            </a:extLst>
          </p:cNvPr>
          <p:cNvSpPr txBox="1"/>
          <p:nvPr/>
        </p:nvSpPr>
        <p:spPr>
          <a:xfrm>
            <a:off x="1325749" y="6195422"/>
            <a:ext cx="5138547" cy="523220"/>
          </a:xfrm>
          <a:prstGeom prst="rect">
            <a:avLst/>
          </a:prstGeom>
          <a:noFill/>
        </p:spPr>
        <p:txBody>
          <a:bodyPr wrap="square" rtlCol="0">
            <a:spAutoFit/>
          </a:bodyPr>
          <a:lstStyle/>
          <a:p>
            <a:r>
              <a:rPr kumimoji="1" lang="ja-JP" altLang="en-US" sz="1400" b="1" dirty="0"/>
              <a:t>・政策効果の把握・分析機能の強化（基礎的な</a:t>
            </a:r>
            <a:r>
              <a:rPr kumimoji="1" lang="en-US" altLang="ja-JP" sz="1400" b="1" dirty="0"/>
              <a:t>EBPM</a:t>
            </a:r>
            <a:r>
              <a:rPr kumimoji="1" lang="ja-JP" altLang="en-US" sz="1400" b="1" dirty="0"/>
              <a:t>）</a:t>
            </a:r>
          </a:p>
          <a:p>
            <a:r>
              <a:rPr kumimoji="1" lang="ja-JP" altLang="en-US" sz="1400" b="1" dirty="0"/>
              <a:t>・意思決定過程での活用の促進</a:t>
            </a:r>
            <a:endParaRPr kumimoji="1" lang="ja-JP" altLang="en-US" sz="1600" b="1" dirty="0"/>
          </a:p>
        </p:txBody>
      </p:sp>
      <p:sp>
        <p:nvSpPr>
          <p:cNvPr id="59" name="吹き出し: 円形 58">
            <a:extLst>
              <a:ext uri="{FF2B5EF4-FFF2-40B4-BE49-F238E27FC236}">
                <a16:creationId xmlns:a16="http://schemas.microsoft.com/office/drawing/2014/main" id="{40181EFE-E62E-4F1B-971B-2720275A340E}"/>
              </a:ext>
            </a:extLst>
          </p:cNvPr>
          <p:cNvSpPr/>
          <p:nvPr/>
        </p:nvSpPr>
        <p:spPr>
          <a:xfrm>
            <a:off x="6742706" y="4346053"/>
            <a:ext cx="2075291" cy="334660"/>
          </a:xfrm>
          <a:prstGeom prst="wedgeEllipseCallout">
            <a:avLst>
              <a:gd name="adj1" fmla="val -52748"/>
              <a:gd name="adj2" fmla="val 640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Covid‐19</a:t>
            </a:r>
            <a:endParaRPr kumimoji="1" lang="ja-JP" altLang="en-US" sz="1400" dirty="0">
              <a:solidFill>
                <a:schemeClr val="tx1"/>
              </a:solidFill>
            </a:endParaRPr>
          </a:p>
        </p:txBody>
      </p:sp>
      <p:sp>
        <p:nvSpPr>
          <p:cNvPr id="3" name="スライド番号プレースホルダー 2">
            <a:extLst>
              <a:ext uri="{FF2B5EF4-FFF2-40B4-BE49-F238E27FC236}">
                <a16:creationId xmlns:a16="http://schemas.microsoft.com/office/drawing/2014/main" id="{EC6EF707-7AD3-4F17-ACA1-401E73F20F31}"/>
              </a:ext>
            </a:extLst>
          </p:cNvPr>
          <p:cNvSpPr>
            <a:spLocks noGrp="1"/>
          </p:cNvSpPr>
          <p:nvPr>
            <p:ph type="sldNum" sz="quarter" idx="12"/>
          </p:nvPr>
        </p:nvSpPr>
        <p:spPr/>
        <p:txBody>
          <a:bodyPr/>
          <a:lstStyle/>
          <a:p>
            <a:pPr>
              <a:defRPr/>
            </a:pPr>
            <a:r>
              <a:rPr lang="en-US" altLang="ja-JP" dirty="0">
                <a:solidFill>
                  <a:prstClr val="black"/>
                </a:solidFill>
              </a:rPr>
              <a:t>10</a:t>
            </a:r>
          </a:p>
        </p:txBody>
      </p:sp>
      <p:pic>
        <p:nvPicPr>
          <p:cNvPr id="4" name="11_2">
            <a:hlinkClick r:id="" action="ppaction://media"/>
            <a:extLst>
              <a:ext uri="{FF2B5EF4-FFF2-40B4-BE49-F238E27FC236}">
                <a16:creationId xmlns:a16="http://schemas.microsoft.com/office/drawing/2014/main" id="{C0E8E774-94D2-2B62-29BC-5AE3ECCA50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7485" y="631068"/>
            <a:ext cx="609600" cy="609600"/>
          </a:xfrm>
          <a:prstGeom prst="rect">
            <a:avLst/>
          </a:prstGeom>
        </p:spPr>
      </p:pic>
    </p:spTree>
    <p:extLst>
      <p:ext uri="{BB962C8B-B14F-4D97-AF65-F5344CB8AC3E}">
        <p14:creationId xmlns:p14="http://schemas.microsoft.com/office/powerpoint/2010/main" val="365903436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ABE43BBF-954B-4287-A705-AB3D5C3A468B}"/>
              </a:ext>
            </a:extLst>
          </p:cNvPr>
          <p:cNvSpPr txBox="1"/>
          <p:nvPr/>
        </p:nvSpPr>
        <p:spPr>
          <a:xfrm>
            <a:off x="0" y="2980"/>
            <a:ext cx="9144000" cy="348109"/>
          </a:xfrm>
          <a:prstGeom prst="rect">
            <a:avLst/>
          </a:prstGeom>
          <a:solidFill>
            <a:schemeClr val="accent1">
              <a:lumMod val="75000"/>
            </a:schemeClr>
          </a:solidFill>
        </p:spPr>
        <p:txBody>
          <a:bodyPr wrap="square" rtlCol="0">
            <a:spAutoFit/>
          </a:bodyPr>
          <a:lstStyle/>
          <a:p>
            <a:pPr algn="ctr"/>
            <a:r>
              <a:rPr kumimoji="1" lang="ja-JP" altLang="en-US" sz="1662" b="1" dirty="0">
                <a:solidFill>
                  <a:schemeClr val="bg1"/>
                </a:solidFill>
                <a:latin typeface="メイリオ" panose="020B0604030504040204" pitchFamily="50" charset="-128"/>
                <a:ea typeface="メイリオ" panose="020B0604030504040204" pitchFamily="50" charset="-128"/>
              </a:rPr>
              <a:t>政策評価に関する基本方針（閣議決定）の一部変更について</a:t>
            </a:r>
          </a:p>
        </p:txBody>
      </p:sp>
      <p:sp>
        <p:nvSpPr>
          <p:cNvPr id="9" name="テキスト ボックス 8">
            <a:extLst>
              <a:ext uri="{FF2B5EF4-FFF2-40B4-BE49-F238E27FC236}">
                <a16:creationId xmlns:a16="http://schemas.microsoft.com/office/drawing/2014/main" id="{72F677D9-6993-4611-A756-038FE010E406}"/>
              </a:ext>
            </a:extLst>
          </p:cNvPr>
          <p:cNvSpPr txBox="1"/>
          <p:nvPr/>
        </p:nvSpPr>
        <p:spPr>
          <a:xfrm>
            <a:off x="153494" y="989324"/>
            <a:ext cx="8904354" cy="1004121"/>
          </a:xfrm>
          <a:prstGeom prst="rect">
            <a:avLst/>
          </a:prstGeom>
          <a:solidFill>
            <a:schemeClr val="accent1">
              <a:lumMod val="20000"/>
              <a:lumOff val="80000"/>
            </a:schemeClr>
          </a:solidFill>
        </p:spPr>
        <p:txBody>
          <a:bodyPr wrap="square" rtlCol="0">
            <a:spAutoFit/>
          </a:bodyPr>
          <a:lstStyle/>
          <a:p>
            <a:pPr marL="132926" indent="-422041" algn="just">
              <a:lnSpc>
                <a:spcPts val="1846"/>
              </a:lnSpc>
            </a:pPr>
            <a:r>
              <a:rPr kumimoji="1" lang="ja-JP" altLang="en-US" sz="1200" dirty="0">
                <a:latin typeface="メイリオ" panose="020B0604030504040204" pitchFamily="50" charset="-128"/>
                <a:ea typeface="メイリオ" panose="020B0604030504040204" pitchFamily="50" charset="-128"/>
              </a:rPr>
              <a:t>・　複雑困難な課題に対応するためには、</a:t>
            </a:r>
            <a:r>
              <a:rPr kumimoji="1" lang="ja-JP" altLang="en-US" sz="1200" b="1" u="sng" dirty="0">
                <a:latin typeface="メイリオ" panose="020B0604030504040204" pitchFamily="50" charset="-128"/>
                <a:ea typeface="メイリオ" panose="020B0604030504040204" pitchFamily="50" charset="-128"/>
              </a:rPr>
              <a:t>機動的かつ柔軟な政策展開</a:t>
            </a:r>
            <a:r>
              <a:rPr kumimoji="1" lang="ja-JP" altLang="en-US" sz="1200" dirty="0">
                <a:latin typeface="メイリオ" panose="020B0604030504040204" pitchFamily="50" charset="-128"/>
                <a:ea typeface="メイリオ" panose="020B0604030504040204" pitchFamily="50" charset="-128"/>
              </a:rPr>
              <a:t>が有効であり、そのために政策評価の機能を発揮していく。</a:t>
            </a:r>
            <a:endParaRPr kumimoji="1" lang="en-US" altLang="ja-JP" sz="1200" dirty="0">
              <a:latin typeface="メイリオ" panose="020B0604030504040204" pitchFamily="50" charset="-128"/>
              <a:ea typeface="メイリオ" panose="020B0604030504040204" pitchFamily="50" charset="-128"/>
            </a:endParaRPr>
          </a:p>
          <a:p>
            <a:pPr marL="132926" indent="-422041" algn="just">
              <a:lnSpc>
                <a:spcPts val="1846"/>
              </a:lnSpc>
            </a:pPr>
            <a:r>
              <a:rPr kumimoji="1" lang="ja-JP" altLang="en-US" sz="1200" dirty="0">
                <a:latin typeface="メイリオ" panose="020B0604030504040204" pitchFamily="50" charset="-128"/>
                <a:ea typeface="メイリオ" panose="020B0604030504040204" pitchFamily="50" charset="-128"/>
              </a:rPr>
              <a:t>・　政策評価の機能を最大限活用した</a:t>
            </a:r>
            <a:r>
              <a:rPr kumimoji="1" lang="ja-JP" altLang="en-US" sz="1200" b="1" u="sng" dirty="0">
                <a:latin typeface="メイリオ" panose="020B0604030504040204" pitchFamily="50" charset="-128"/>
                <a:ea typeface="メイリオ" panose="020B0604030504040204" pitchFamily="50" charset="-128"/>
              </a:rPr>
              <a:t>新たな挑戦や前向きな軌道修正を積極的に行う</a:t>
            </a:r>
            <a:r>
              <a:rPr kumimoji="1" lang="ja-JP" altLang="en-US" sz="1200" dirty="0">
                <a:latin typeface="メイリオ" panose="020B0604030504040204" pitchFamily="50" charset="-128"/>
                <a:ea typeface="メイリオ" panose="020B0604030504040204" pitchFamily="50" charset="-128"/>
              </a:rPr>
              <a:t>ことが、</a:t>
            </a:r>
            <a:r>
              <a:rPr kumimoji="1" lang="ja-JP" altLang="en-US" sz="1200" b="1" u="sng" dirty="0">
                <a:latin typeface="メイリオ" panose="020B0604030504040204" pitchFamily="50" charset="-128"/>
                <a:ea typeface="メイリオ" panose="020B0604030504040204" pitchFamily="50" charset="-128"/>
              </a:rPr>
              <a:t>行政の無謬性にとらわれない</a:t>
            </a:r>
            <a:br>
              <a:rPr kumimoji="1" lang="en-US" altLang="ja-JP" sz="1200" b="1" u="sng" dirty="0">
                <a:latin typeface="メイリオ" panose="020B0604030504040204" pitchFamily="50" charset="-128"/>
                <a:ea typeface="メイリオ" panose="020B0604030504040204" pitchFamily="50" charset="-128"/>
              </a:rPr>
            </a:br>
            <a:r>
              <a:rPr kumimoji="1" lang="ja-JP" altLang="en-US" sz="1200" b="1" u="sng" dirty="0">
                <a:latin typeface="メイリオ" panose="020B0604030504040204" pitchFamily="50" charset="-128"/>
                <a:ea typeface="メイリオ" panose="020B0604030504040204" pitchFamily="50" charset="-128"/>
              </a:rPr>
              <a:t>望ましい行動として高く評価される</a:t>
            </a:r>
            <a:r>
              <a:rPr kumimoji="1" lang="ja-JP" altLang="en-US" sz="1200" dirty="0">
                <a:latin typeface="メイリオ" panose="020B0604030504040204" pitchFamily="50" charset="-128"/>
                <a:ea typeface="メイリオ" panose="020B0604030504040204" pitchFamily="50" charset="-128"/>
              </a:rPr>
              <a:t>ことを目指す</a:t>
            </a:r>
            <a:r>
              <a:rPr kumimoji="1" lang="ja-JP" altLang="en-US" sz="1200" i="1" dirty="0">
                <a:latin typeface="メイリオ" panose="020B0604030504040204" pitchFamily="50" charset="-128"/>
                <a:ea typeface="メイリオ" panose="020B0604030504040204" pitchFamily="50" charset="-128"/>
              </a:rPr>
              <a:t>。</a:t>
            </a:r>
            <a:endParaRPr kumimoji="1" lang="en-US" altLang="ja-JP" sz="1200" i="1" dirty="0">
              <a:latin typeface="メイリオ" panose="020B0604030504040204" pitchFamily="50" charset="-128"/>
              <a:ea typeface="メイリオ" panose="020B0604030504040204" pitchFamily="50" charset="-128"/>
            </a:endParaRPr>
          </a:p>
          <a:p>
            <a:pPr marL="132926" indent="-422041" algn="just">
              <a:lnSpc>
                <a:spcPts val="1846"/>
              </a:lnSpc>
            </a:pPr>
            <a:r>
              <a:rPr kumimoji="1" lang="ja-JP" altLang="en-US" sz="1200" i="1" dirty="0">
                <a:latin typeface="メイリオ" panose="020B0604030504040204" pitchFamily="50" charset="-128"/>
                <a:ea typeface="メイリオ" panose="020B0604030504040204" pitchFamily="50" charset="-128"/>
              </a:rPr>
              <a:t>・　各府省は、次期基本計画期間を</a:t>
            </a:r>
            <a:r>
              <a:rPr kumimoji="1" lang="ja-JP" altLang="en-US" sz="1200" b="1" u="sng" dirty="0">
                <a:latin typeface="メイリオ" panose="020B0604030504040204" pitchFamily="50" charset="-128"/>
                <a:ea typeface="メイリオ" panose="020B0604030504040204" pitchFamily="50" charset="-128"/>
              </a:rPr>
              <a:t>試行的取組の期間</a:t>
            </a:r>
            <a:r>
              <a:rPr kumimoji="1" lang="ja-JP" altLang="en-US" sz="1200" i="1" dirty="0">
                <a:latin typeface="メイリオ" panose="020B0604030504040204" pitchFamily="50" charset="-128"/>
                <a:ea typeface="メイリオ" panose="020B0604030504040204" pitchFamily="50" charset="-128"/>
              </a:rPr>
              <a:t>と位置付け、政策の特性に応じた評価を試行</a:t>
            </a:r>
            <a:endParaRPr kumimoji="1" lang="en-US" altLang="ja-JP" sz="1200" i="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D650BA84-B41C-4BA1-94F2-73B8221E2C6D}"/>
              </a:ext>
            </a:extLst>
          </p:cNvPr>
          <p:cNvSpPr txBox="1"/>
          <p:nvPr/>
        </p:nvSpPr>
        <p:spPr>
          <a:xfrm>
            <a:off x="7630" y="654350"/>
            <a:ext cx="2107572" cy="360804"/>
          </a:xfrm>
          <a:prstGeom prst="rect">
            <a:avLst/>
          </a:prstGeom>
          <a:noFill/>
        </p:spPr>
        <p:txBody>
          <a:bodyPr wrap="square" rtlCol="0">
            <a:spAutoFit/>
          </a:bodyPr>
          <a:lstStyle/>
          <a:p>
            <a:pPr>
              <a:lnSpc>
                <a:spcPts val="2215"/>
              </a:lnSpc>
            </a:pPr>
            <a:r>
              <a:rPr kumimoji="1" lang="en-US" altLang="ja-JP" sz="1477" b="1" dirty="0">
                <a:latin typeface="メイリオ" panose="020B0604030504040204" pitchFamily="50" charset="-128"/>
                <a:ea typeface="メイリオ" panose="020B0604030504040204" pitchFamily="50" charset="-128"/>
              </a:rPr>
              <a:t>【</a:t>
            </a:r>
            <a:r>
              <a:rPr kumimoji="1" lang="ja-JP" altLang="en-US" sz="1477" b="1" dirty="0">
                <a:latin typeface="メイリオ" panose="020B0604030504040204" pitchFamily="50" charset="-128"/>
                <a:ea typeface="メイリオ" panose="020B0604030504040204" pitchFamily="50" charset="-128"/>
              </a:rPr>
              <a:t>基本的考え方</a:t>
            </a:r>
            <a:r>
              <a:rPr kumimoji="1" lang="en-US" altLang="ja-JP" sz="1477" b="1" dirty="0">
                <a:latin typeface="メイリオ" panose="020B0604030504040204" pitchFamily="50" charset="-128"/>
                <a:ea typeface="メイリオ" panose="020B0604030504040204" pitchFamily="50" charset="-128"/>
              </a:rPr>
              <a:t>】</a:t>
            </a:r>
            <a:endParaRPr kumimoji="1" lang="ja-JP" altLang="en-US" sz="1477" b="1" dirty="0">
              <a:latin typeface="メイリオ" panose="020B0604030504040204" pitchFamily="50" charset="-128"/>
              <a:ea typeface="メイリオ" panose="020B0604030504040204" pitchFamily="50" charset="-128"/>
            </a:endParaRPr>
          </a:p>
        </p:txBody>
      </p:sp>
      <p:sp>
        <p:nvSpPr>
          <p:cNvPr id="36" name="矢印: 下 35">
            <a:extLst>
              <a:ext uri="{FF2B5EF4-FFF2-40B4-BE49-F238E27FC236}">
                <a16:creationId xmlns:a16="http://schemas.microsoft.com/office/drawing/2014/main" id="{27ABCF09-2583-42A5-BA44-C76652127B55}"/>
              </a:ext>
            </a:extLst>
          </p:cNvPr>
          <p:cNvSpPr/>
          <p:nvPr/>
        </p:nvSpPr>
        <p:spPr>
          <a:xfrm rot="16200000" flipV="1">
            <a:off x="6620482" y="5454055"/>
            <a:ext cx="614147" cy="24901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 name="正方形/長方形 21">
            <a:extLst>
              <a:ext uri="{FF2B5EF4-FFF2-40B4-BE49-F238E27FC236}">
                <a16:creationId xmlns:a16="http://schemas.microsoft.com/office/drawing/2014/main" id="{9832389D-04AE-4DC6-AF4E-C8F440E91159}"/>
              </a:ext>
            </a:extLst>
          </p:cNvPr>
          <p:cNvSpPr/>
          <p:nvPr/>
        </p:nvSpPr>
        <p:spPr>
          <a:xfrm>
            <a:off x="4279287" y="2676103"/>
            <a:ext cx="2517270" cy="216081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92" b="1" u="sng" dirty="0">
                <a:solidFill>
                  <a:sysClr val="windowText" lastClr="000000"/>
                </a:solidFill>
                <a:latin typeface="メイリオ" panose="020B0604030504040204" pitchFamily="50" charset="-128"/>
                <a:ea typeface="メイリオ" panose="020B0604030504040204" pitchFamily="50" charset="-128"/>
              </a:rPr>
              <a:t>各府省</a:t>
            </a:r>
            <a:r>
              <a:rPr kumimoji="1" lang="ja-JP" altLang="en-US" sz="1292" dirty="0">
                <a:solidFill>
                  <a:sysClr val="windowText" lastClr="000000"/>
                </a:solidFill>
                <a:latin typeface="メイリオ" panose="020B0604030504040204" pitchFamily="50" charset="-128"/>
                <a:ea typeface="メイリオ" panose="020B0604030504040204" pitchFamily="50" charset="-128"/>
              </a:rPr>
              <a:t>　</a:t>
            </a:r>
            <a:endParaRPr kumimoji="1" lang="en-US" altLang="ja-JP" sz="1292" dirty="0">
              <a:solidFill>
                <a:sysClr val="windowText" lastClr="000000"/>
              </a:solidFill>
              <a:latin typeface="メイリオ" panose="020B0604030504040204" pitchFamily="50" charset="-128"/>
              <a:ea typeface="メイリオ" panose="020B0604030504040204" pitchFamily="50" charset="-128"/>
            </a:endParaRPr>
          </a:p>
          <a:p>
            <a:pPr algn="just">
              <a:spcBef>
                <a:spcPts val="554"/>
              </a:spcBef>
            </a:pPr>
            <a:r>
              <a:rPr lang="ja-JP" altLang="en-US" sz="1108" dirty="0">
                <a:solidFill>
                  <a:schemeClr val="tx1"/>
                </a:solidFill>
                <a:latin typeface="メイリオ" panose="020B0604030504040204" pitchFamily="50" charset="-128"/>
                <a:ea typeface="メイリオ" panose="020B0604030504040204" pitchFamily="50" charset="-128"/>
              </a:rPr>
              <a:t>・</a:t>
            </a:r>
            <a:r>
              <a:rPr lang="ja-JP" altLang="en-US" sz="1108" b="1" dirty="0">
                <a:solidFill>
                  <a:schemeClr val="tx1"/>
                </a:solidFill>
                <a:latin typeface="メイリオ" panose="020B0604030504040204" pitchFamily="50" charset="-128"/>
                <a:ea typeface="メイリオ" panose="020B0604030504040204" pitchFamily="50" charset="-128"/>
              </a:rPr>
              <a:t>政策の特性に応じた評価手法導入</a:t>
            </a:r>
            <a:endParaRPr lang="en-US" altLang="ja-JP" sz="1108" b="1" dirty="0">
              <a:solidFill>
                <a:schemeClr val="tx1"/>
              </a:solidFill>
              <a:latin typeface="メイリオ" panose="020B0604030504040204" pitchFamily="50" charset="-128"/>
              <a:ea typeface="メイリオ" panose="020B0604030504040204" pitchFamily="50" charset="-128"/>
            </a:endParaRPr>
          </a:p>
          <a:p>
            <a:pPr marL="329720" indent="-165593" algn="just"/>
            <a:r>
              <a:rPr lang="ja-JP" altLang="en-US" sz="1108" dirty="0">
                <a:solidFill>
                  <a:schemeClr val="tx1"/>
                </a:solidFill>
                <a:latin typeface="メイリオ" panose="020B0604030504040204" pitchFamily="50" charset="-128"/>
                <a:ea typeface="メイリオ" panose="020B0604030504040204" pitchFamily="50" charset="-128"/>
              </a:rPr>
              <a:t>→ 目的に対応した形で政策効果の把握ができ、政策の改善に有益な情報を得られる。</a:t>
            </a:r>
            <a:endParaRPr lang="en-US" altLang="ja-JP" sz="1108" dirty="0">
              <a:solidFill>
                <a:schemeClr val="tx1"/>
              </a:solidFill>
              <a:latin typeface="メイリオ" panose="020B0604030504040204" pitchFamily="50" charset="-128"/>
              <a:ea typeface="メイリオ" panose="020B0604030504040204" pitchFamily="50" charset="-128"/>
            </a:endParaRPr>
          </a:p>
          <a:p>
            <a:pPr marL="165593" indent="-165593" algn="just">
              <a:lnSpc>
                <a:spcPts val="462"/>
              </a:lnSpc>
            </a:pPr>
            <a:endParaRPr lang="ja-JP" altLang="en-US" sz="1108" dirty="0">
              <a:solidFill>
                <a:schemeClr val="tx1"/>
              </a:solidFill>
              <a:latin typeface="メイリオ" panose="020B0604030504040204" pitchFamily="50" charset="-128"/>
              <a:ea typeface="メイリオ" panose="020B0604030504040204" pitchFamily="50" charset="-128"/>
            </a:endParaRPr>
          </a:p>
          <a:p>
            <a:pPr marL="132926" indent="-422041" algn="just"/>
            <a:r>
              <a:rPr lang="ja-JP" altLang="en-US" sz="1108" dirty="0">
                <a:solidFill>
                  <a:schemeClr val="tx1"/>
                </a:solidFill>
                <a:latin typeface="メイリオ" panose="020B0604030504040204" pitchFamily="50" charset="-128"/>
                <a:ea typeface="メイリオ" panose="020B0604030504040204" pitchFamily="50" charset="-128"/>
              </a:rPr>
              <a:t>・</a:t>
            </a:r>
            <a:r>
              <a:rPr lang="ja-JP" altLang="en-US" sz="1108" b="1" dirty="0">
                <a:solidFill>
                  <a:schemeClr val="tx1"/>
                </a:solidFill>
                <a:latin typeface="メイリオ" panose="020B0604030504040204" pitchFamily="50" charset="-128"/>
                <a:ea typeface="メイリオ" panose="020B0604030504040204" pitchFamily="50" charset="-128"/>
              </a:rPr>
              <a:t>意思決定過程での活用</a:t>
            </a:r>
            <a:endParaRPr lang="en-US" altLang="ja-JP" sz="1108" b="1" dirty="0">
              <a:solidFill>
                <a:schemeClr val="tx1"/>
              </a:solidFill>
              <a:latin typeface="メイリオ" panose="020B0604030504040204" pitchFamily="50" charset="-128"/>
              <a:ea typeface="メイリオ" panose="020B0604030504040204" pitchFamily="50" charset="-128"/>
            </a:endParaRPr>
          </a:p>
          <a:p>
            <a:pPr marL="329720" indent="-165593" algn="just"/>
            <a:r>
              <a:rPr lang="ja-JP" altLang="en-US" sz="1108" dirty="0">
                <a:solidFill>
                  <a:schemeClr val="tx1"/>
                </a:solidFill>
                <a:latin typeface="メイリオ" panose="020B0604030504040204" pitchFamily="50" charset="-128"/>
                <a:ea typeface="メイリオ" panose="020B0604030504040204" pitchFamily="50" charset="-128"/>
              </a:rPr>
              <a:t>→ 政策評価や行政事業レビュー等の評価関連作業からの有益な情報を意思決定過程で活用</a:t>
            </a:r>
            <a:endParaRPr lang="en-US" altLang="ja-JP" sz="1108" dirty="0">
              <a:solidFill>
                <a:schemeClr val="tx1"/>
              </a:solidFill>
              <a:latin typeface="メイリオ" panose="020B0604030504040204" pitchFamily="50" charset="-128"/>
              <a:ea typeface="メイリオ" panose="020B0604030504040204" pitchFamily="50" charset="-128"/>
            </a:endParaRPr>
          </a:p>
          <a:p>
            <a:pPr marL="132926" indent="-422041">
              <a:lnSpc>
                <a:spcPts val="462"/>
              </a:lnSpc>
            </a:pPr>
            <a:endParaRPr lang="en-US" altLang="ja-JP" sz="1108" dirty="0">
              <a:solidFill>
                <a:schemeClr val="tx1"/>
              </a:solidFill>
              <a:latin typeface="メイリオ" panose="020B0604030504040204" pitchFamily="50" charset="-128"/>
              <a:ea typeface="メイリオ" panose="020B0604030504040204" pitchFamily="50" charset="-128"/>
            </a:endParaRPr>
          </a:p>
          <a:p>
            <a:pPr marL="132926" indent="-422041"/>
            <a:endParaRPr kumimoji="1" lang="en-US" altLang="ja-JP" sz="1108" dirty="0">
              <a:solidFill>
                <a:schemeClr val="tx1"/>
              </a:solidFill>
              <a:latin typeface="メイリオ" panose="020B0604030504040204" pitchFamily="50" charset="-128"/>
              <a:ea typeface="メイリオ" panose="020B0604030504040204" pitchFamily="50" charset="-128"/>
            </a:endParaRPr>
          </a:p>
          <a:p>
            <a:pPr marL="132926" indent="-422041" algn="ctr"/>
            <a:r>
              <a:rPr kumimoji="1" lang="ja-JP" altLang="en-US" sz="1108" b="1" dirty="0">
                <a:solidFill>
                  <a:schemeClr val="tx1"/>
                </a:solidFill>
                <a:latin typeface="メイリオ" panose="020B0604030504040204" pitchFamily="50" charset="-128"/>
                <a:ea typeface="メイリオ" panose="020B0604030504040204" pitchFamily="50" charset="-128"/>
              </a:rPr>
              <a:t>機動的かつ柔軟な政策展開の実現</a:t>
            </a:r>
            <a:endParaRPr kumimoji="1" lang="en-US" altLang="ja-JP" sz="1108" b="1" dirty="0">
              <a:solidFill>
                <a:schemeClr val="tx1"/>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AFD564E1-5B6D-4350-9DEA-E10CDB319F7D}"/>
              </a:ext>
            </a:extLst>
          </p:cNvPr>
          <p:cNvSpPr/>
          <p:nvPr/>
        </p:nvSpPr>
        <p:spPr>
          <a:xfrm>
            <a:off x="4307827" y="4917137"/>
            <a:ext cx="2523758" cy="1677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92" b="1" u="sng" dirty="0">
                <a:solidFill>
                  <a:schemeClr val="tx1"/>
                </a:solidFill>
                <a:latin typeface="メイリオ" panose="020B0604030504040204" pitchFamily="50" charset="-128"/>
                <a:ea typeface="メイリオ" panose="020B0604030504040204" pitchFamily="50" charset="-128"/>
              </a:rPr>
              <a:t>新ガイドライン策定</a:t>
            </a:r>
            <a:endParaRPr kumimoji="1" lang="en-US" altLang="ja-JP" sz="1292" b="1" u="sng" dirty="0">
              <a:solidFill>
                <a:schemeClr val="tx1"/>
              </a:solidFill>
              <a:latin typeface="メイリオ" panose="020B0604030504040204" pitchFamily="50" charset="-128"/>
              <a:ea typeface="メイリオ" panose="020B0604030504040204" pitchFamily="50" charset="-128"/>
            </a:endParaRPr>
          </a:p>
          <a:p>
            <a:r>
              <a:rPr kumimoji="1" lang="ja-JP" altLang="en-US" sz="831" dirty="0">
                <a:solidFill>
                  <a:schemeClr val="tx1"/>
                </a:solidFill>
                <a:latin typeface="メイリオ" panose="020B0604030504040204" pitchFamily="50" charset="-128"/>
                <a:ea typeface="メイリオ" panose="020B0604030504040204" pitchFamily="50" charset="-128"/>
              </a:rPr>
              <a:t>（令和５年度内めど）</a:t>
            </a:r>
            <a:endParaRPr kumimoji="1" lang="en-US" altLang="ja-JP" sz="1015" dirty="0">
              <a:solidFill>
                <a:schemeClr val="tx1"/>
              </a:solidFill>
              <a:latin typeface="メイリオ" panose="020B0604030504040204" pitchFamily="50" charset="-128"/>
              <a:ea typeface="メイリオ" panose="020B0604030504040204" pitchFamily="50" charset="-128"/>
            </a:endParaRPr>
          </a:p>
          <a:p>
            <a:pPr algn="just">
              <a:spcBef>
                <a:spcPts val="554"/>
              </a:spcBef>
            </a:pPr>
            <a:r>
              <a:rPr kumimoji="1" lang="ja-JP" altLang="en-US" sz="1108" dirty="0">
                <a:solidFill>
                  <a:schemeClr val="tx1"/>
                </a:solidFill>
                <a:latin typeface="メイリオ" panose="020B0604030504040204" pitchFamily="50" charset="-128"/>
                <a:ea typeface="メイリオ" panose="020B0604030504040204" pitchFamily="50" charset="-128"/>
              </a:rPr>
              <a:t>評価手法（適切な目標・指標設定の考え方等）や意思決定過程における活用方法等を提示して、各府省の</a:t>
            </a:r>
            <a:br>
              <a:rPr kumimoji="1" lang="en-US" altLang="ja-JP" sz="1108" dirty="0">
                <a:solidFill>
                  <a:schemeClr val="tx1"/>
                </a:solidFill>
                <a:latin typeface="メイリオ" panose="020B0604030504040204" pitchFamily="50" charset="-128"/>
                <a:ea typeface="メイリオ" panose="020B0604030504040204" pitchFamily="50" charset="-128"/>
              </a:rPr>
            </a:br>
            <a:r>
              <a:rPr kumimoji="1" lang="ja-JP" altLang="en-US" sz="1108" dirty="0">
                <a:solidFill>
                  <a:schemeClr val="tx1"/>
                </a:solidFill>
                <a:latin typeface="メイリオ" panose="020B0604030504040204" pitchFamily="50" charset="-128"/>
                <a:ea typeface="メイリオ" panose="020B0604030504040204" pitchFamily="50" charset="-128"/>
              </a:rPr>
              <a:t>政策評価を後押し（策定後も</a:t>
            </a:r>
            <a:r>
              <a:rPr kumimoji="1" lang="ja-JP" altLang="en-US" sz="1108" b="1" u="sng" dirty="0">
                <a:solidFill>
                  <a:schemeClr val="tx1"/>
                </a:solidFill>
                <a:latin typeface="メイリオ" panose="020B0604030504040204" pitchFamily="50" charset="-128"/>
                <a:ea typeface="メイリオ" panose="020B0604030504040204" pitchFamily="50" charset="-128"/>
              </a:rPr>
              <a:t>随時</a:t>
            </a:r>
            <a:br>
              <a:rPr kumimoji="1" lang="en-US" altLang="ja-JP" sz="1108" b="1" u="sng" dirty="0">
                <a:solidFill>
                  <a:schemeClr val="tx1"/>
                </a:solidFill>
                <a:latin typeface="メイリオ" panose="020B0604030504040204" pitchFamily="50" charset="-128"/>
                <a:ea typeface="メイリオ" panose="020B0604030504040204" pitchFamily="50" charset="-128"/>
              </a:rPr>
            </a:br>
            <a:r>
              <a:rPr kumimoji="1" lang="ja-JP" altLang="en-US" sz="1108" b="1" u="sng" dirty="0">
                <a:solidFill>
                  <a:schemeClr val="tx1"/>
                </a:solidFill>
                <a:latin typeface="メイリオ" panose="020B0604030504040204" pitchFamily="50" charset="-128"/>
                <a:ea typeface="メイリオ" panose="020B0604030504040204" pitchFamily="50" charset="-128"/>
              </a:rPr>
              <a:t>改定</a:t>
            </a:r>
            <a:r>
              <a:rPr kumimoji="1" lang="ja-JP" altLang="en-US" sz="1108" dirty="0">
                <a:solidFill>
                  <a:schemeClr val="tx1"/>
                </a:solidFill>
                <a:latin typeface="メイリオ" panose="020B0604030504040204" pitchFamily="50" charset="-128"/>
                <a:ea typeface="メイリオ" panose="020B0604030504040204" pitchFamily="50" charset="-128"/>
              </a:rPr>
              <a:t>）</a:t>
            </a:r>
            <a:endParaRPr kumimoji="1" lang="en-US" altLang="ja-JP" sz="1108" dirty="0">
              <a:solidFill>
                <a:schemeClr val="tx1"/>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19830F8A-FD22-4E37-BBD8-BED2F2677033}"/>
              </a:ext>
            </a:extLst>
          </p:cNvPr>
          <p:cNvSpPr/>
          <p:nvPr/>
        </p:nvSpPr>
        <p:spPr>
          <a:xfrm>
            <a:off x="7048825" y="2665258"/>
            <a:ext cx="1957556" cy="35747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92" b="1" u="sng" dirty="0">
                <a:solidFill>
                  <a:sysClr val="windowText" lastClr="000000"/>
                </a:solidFill>
                <a:latin typeface="メイリオ" panose="020B0604030504040204" pitchFamily="50" charset="-128"/>
                <a:ea typeface="メイリオ" panose="020B0604030504040204" pitchFamily="50" charset="-128"/>
              </a:rPr>
              <a:t>総務省（行政評価局）</a:t>
            </a:r>
            <a:endParaRPr kumimoji="1" lang="en-US" altLang="ja-JP" sz="1292" b="1" u="sng" dirty="0">
              <a:solidFill>
                <a:sysClr val="windowText" lastClr="000000"/>
              </a:solidFill>
              <a:latin typeface="メイリオ" panose="020B0604030504040204" pitchFamily="50" charset="-128"/>
              <a:ea typeface="メイリオ" panose="020B0604030504040204" pitchFamily="50" charset="-128"/>
            </a:endParaRPr>
          </a:p>
          <a:p>
            <a:pPr marL="132926" indent="-422041" algn="just">
              <a:spcBef>
                <a:spcPts val="554"/>
              </a:spcBef>
            </a:pPr>
            <a:r>
              <a:rPr lang="ja-JP" altLang="en-US" sz="1108" dirty="0">
                <a:solidFill>
                  <a:sysClr val="windowText" lastClr="000000"/>
                </a:solidFill>
                <a:latin typeface="メイリオ" panose="020B0604030504040204" pitchFamily="50" charset="-128"/>
                <a:ea typeface="メイリオ" panose="020B0604030504040204" pitchFamily="50" charset="-128"/>
              </a:rPr>
              <a:t>・政策評価の取組の継続的な改善を促進</a:t>
            </a: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marL="132926" indent="-422041" algn="just">
              <a:spcBef>
                <a:spcPts val="554"/>
              </a:spcBef>
            </a:pPr>
            <a:r>
              <a:rPr lang="ja-JP" altLang="en-US" sz="1108" dirty="0">
                <a:solidFill>
                  <a:sysClr val="windowText" lastClr="000000"/>
                </a:solidFill>
                <a:latin typeface="メイリオ" panose="020B0604030504040204" pitchFamily="50" charset="-128"/>
                <a:ea typeface="メイリオ" panose="020B0604030504040204" pitchFamily="50" charset="-128"/>
              </a:rPr>
              <a:t>・政策効果の把握・分析</a:t>
            </a:r>
            <a:br>
              <a:rPr lang="en-US" altLang="ja-JP" sz="1108" dirty="0">
                <a:solidFill>
                  <a:sysClr val="windowText" lastClr="000000"/>
                </a:solidFill>
                <a:latin typeface="メイリオ" panose="020B0604030504040204" pitchFamily="50" charset="-128"/>
                <a:ea typeface="メイリオ" panose="020B0604030504040204" pitchFamily="50" charset="-128"/>
              </a:rPr>
            </a:br>
            <a:r>
              <a:rPr lang="ja-JP" altLang="en-US" sz="1108" dirty="0">
                <a:solidFill>
                  <a:sysClr val="windowText" lastClr="000000"/>
                </a:solidFill>
                <a:latin typeface="メイリオ" panose="020B0604030504040204" pitchFamily="50" charset="-128"/>
                <a:ea typeface="メイリオ" panose="020B0604030504040204" pitchFamily="50" charset="-128"/>
              </a:rPr>
              <a:t>手法を研究</a:t>
            </a: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9A370A55-40F0-4550-ACDE-30595ABF1591}"/>
              </a:ext>
            </a:extLst>
          </p:cNvPr>
          <p:cNvSpPr/>
          <p:nvPr/>
        </p:nvSpPr>
        <p:spPr>
          <a:xfrm>
            <a:off x="7134976" y="4238515"/>
            <a:ext cx="1785254" cy="134042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92" b="1" u="sng" dirty="0">
                <a:solidFill>
                  <a:sysClr val="windowText" lastClr="000000"/>
                </a:solidFill>
                <a:latin typeface="メイリオ" panose="020B0604030504040204" pitchFamily="50" charset="-128"/>
                <a:ea typeface="メイリオ" panose="020B0604030504040204" pitchFamily="50" charset="-128"/>
              </a:rPr>
              <a:t>政策評価審議会</a:t>
            </a:r>
            <a:endParaRPr kumimoji="1" lang="en-US" altLang="ja-JP" sz="1292" b="1" u="sng" dirty="0">
              <a:solidFill>
                <a:sysClr val="windowText" lastClr="000000"/>
              </a:solidFill>
              <a:latin typeface="メイリオ" panose="020B0604030504040204" pitchFamily="50" charset="-128"/>
              <a:ea typeface="メイリオ" panose="020B0604030504040204" pitchFamily="50" charset="-128"/>
            </a:endParaRPr>
          </a:p>
          <a:p>
            <a:pPr algn="just">
              <a:spcBef>
                <a:spcPts val="554"/>
              </a:spcBef>
            </a:pPr>
            <a:r>
              <a:rPr kumimoji="1" lang="ja-JP" altLang="en-US" sz="1108" dirty="0">
                <a:solidFill>
                  <a:sysClr val="windowText" lastClr="000000"/>
                </a:solidFill>
                <a:latin typeface="メイリオ" panose="020B0604030504040204" pitchFamily="50" charset="-128"/>
                <a:ea typeface="メイリオ" panose="020B0604030504040204" pitchFamily="50" charset="-128"/>
              </a:rPr>
              <a:t>有効性の観点からの評価手法や各府省の意思決定過程における政策評価の活用の在り方を整理・</a:t>
            </a:r>
            <a:br>
              <a:rPr kumimoji="1" lang="en-US" altLang="ja-JP" sz="1108" dirty="0">
                <a:solidFill>
                  <a:sysClr val="windowText" lastClr="000000"/>
                </a:solidFill>
                <a:latin typeface="メイリオ" panose="020B0604030504040204" pitchFamily="50" charset="-128"/>
                <a:ea typeface="メイリオ" panose="020B0604030504040204" pitchFamily="50" charset="-128"/>
              </a:rPr>
            </a:br>
            <a:r>
              <a:rPr kumimoji="1" lang="ja-JP" altLang="en-US" sz="1108" dirty="0">
                <a:solidFill>
                  <a:sysClr val="windowText" lastClr="000000"/>
                </a:solidFill>
                <a:latin typeface="メイリオ" panose="020B0604030504040204" pitchFamily="50" charset="-128"/>
                <a:ea typeface="メイリオ" panose="020B0604030504040204" pitchFamily="50" charset="-128"/>
              </a:rPr>
              <a:t>分析</a:t>
            </a:r>
            <a:endParaRPr kumimoji="1" lang="en-US" altLang="ja-JP" sz="1292" dirty="0">
              <a:solidFill>
                <a:sysClr val="windowText" lastClr="000000"/>
              </a:solidFill>
              <a:latin typeface="メイリオ" panose="020B0604030504040204" pitchFamily="50" charset="-128"/>
              <a:ea typeface="メイリオ" panose="020B0604030504040204" pitchFamily="50" charset="-128"/>
            </a:endParaRPr>
          </a:p>
        </p:txBody>
      </p:sp>
      <p:graphicFrame>
        <p:nvGraphicFramePr>
          <p:cNvPr id="28" name="表 27">
            <a:extLst>
              <a:ext uri="{FF2B5EF4-FFF2-40B4-BE49-F238E27FC236}">
                <a16:creationId xmlns:a16="http://schemas.microsoft.com/office/drawing/2014/main" id="{FAD3BE45-806E-41D6-A336-253D86064E33}"/>
              </a:ext>
            </a:extLst>
          </p:cNvPr>
          <p:cNvGraphicFramePr>
            <a:graphicFrameLocks noGrp="1"/>
          </p:cNvGraphicFramePr>
          <p:nvPr>
            <p:extLst>
              <p:ext uri="{D42A27DB-BD31-4B8C-83A1-F6EECF244321}">
                <p14:modId xmlns:p14="http://schemas.microsoft.com/office/powerpoint/2010/main" val="2853909619"/>
              </p:ext>
            </p:extLst>
          </p:nvPr>
        </p:nvGraphicFramePr>
        <p:xfrm>
          <a:off x="125121" y="2410983"/>
          <a:ext cx="4154166" cy="4139374"/>
        </p:xfrm>
        <a:graphic>
          <a:graphicData uri="http://schemas.openxmlformats.org/drawingml/2006/table">
            <a:tbl>
              <a:tblPr bandRow="1">
                <a:tableStyleId>{5C22544A-7EE6-4342-B048-85BDC9FD1C3A}</a:tableStyleId>
              </a:tblPr>
              <a:tblGrid>
                <a:gridCol w="4154166">
                  <a:extLst>
                    <a:ext uri="{9D8B030D-6E8A-4147-A177-3AD203B41FA5}">
                      <a16:colId xmlns:a16="http://schemas.microsoft.com/office/drawing/2014/main" val="3019419268"/>
                    </a:ext>
                  </a:extLst>
                </a:gridCol>
              </a:tblGrid>
              <a:tr h="4080172">
                <a:tc>
                  <a:txBody>
                    <a:bodyPr/>
                    <a:lstStyle/>
                    <a:p>
                      <a:pPr marL="0" indent="0" algn="just">
                        <a:lnSpc>
                          <a:spcPct val="100000"/>
                        </a:lnSpc>
                        <a:spcBef>
                          <a:spcPts val="600"/>
                        </a:spcBef>
                        <a:spcAft>
                          <a:spcPts val="0"/>
                        </a:spcAft>
                        <a:buFont typeface="Arial" panose="020B0604020202020204" pitchFamily="34" charset="0"/>
                        <a:buNone/>
                      </a:pPr>
                      <a:r>
                        <a:rPr kumimoji="1" lang="ja-JP" altLang="en-US" sz="1300" b="1" dirty="0">
                          <a:solidFill>
                            <a:schemeClr val="tx2">
                              <a:lumMod val="60000"/>
                              <a:lumOff val="40000"/>
                            </a:schemeClr>
                          </a:solidFill>
                          <a:latin typeface="メイリオ" panose="020B0604030504040204" pitchFamily="50" charset="-128"/>
                          <a:ea typeface="メイリオ" panose="020B0604030504040204" pitchFamily="50" charset="-128"/>
                        </a:rPr>
                        <a:t>１ 政策効果の把握・分析機能の強化</a:t>
                      </a:r>
                      <a:endParaRPr kumimoji="1" lang="en-US" altLang="ja-JP" sz="1300" dirty="0">
                        <a:solidFill>
                          <a:schemeClr val="tx2">
                            <a:lumMod val="60000"/>
                            <a:lumOff val="40000"/>
                          </a:schemeClr>
                        </a:solidFill>
                        <a:latin typeface="メイリオ" panose="020B0604030504040204" pitchFamily="50" charset="-128"/>
                        <a:ea typeface="メイリオ" panose="020B0604030504040204" pitchFamily="50" charset="-128"/>
                      </a:endParaRPr>
                    </a:p>
                    <a:p>
                      <a:pPr marL="179388" indent="-179388" algn="just">
                        <a:lnSpc>
                          <a:spcPct val="100000"/>
                        </a:lnSpc>
                        <a:spcBef>
                          <a:spcPts val="600"/>
                        </a:spcBef>
                        <a:spcAft>
                          <a:spcPts val="0"/>
                        </a:spcAft>
                        <a:buFont typeface="Wingdings" panose="05000000000000000000" pitchFamily="2" charset="2"/>
                        <a:buNone/>
                        <a:tabLst/>
                      </a:pPr>
                      <a:r>
                        <a:rPr kumimoji="1" lang="ja-JP" altLang="en-US"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有効性の観点からの評価を一層重視し、</a:t>
                      </a:r>
                      <a:r>
                        <a:rPr kumimoji="1" lang="ja-JP" altLang="en-US" sz="1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政策効果の把握・分析機能を強化</a:t>
                      </a:r>
                      <a:r>
                        <a:rPr kumimoji="1" lang="ja-JP" altLang="en-US"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。そのため、</a:t>
                      </a:r>
                      <a:r>
                        <a:rPr kumimoji="1" lang="ja-JP" altLang="en-US" sz="1300" b="1" i="0" u="sng"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画一的・</a:t>
                      </a:r>
                      <a:br>
                        <a:rPr kumimoji="1" lang="en-US" altLang="ja-JP" sz="1300" b="1" i="0" u="sng"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br>
                      <a:r>
                        <a:rPr kumimoji="1" lang="ja-JP" altLang="en-US" sz="1300" b="1" i="0" u="sng"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統一的な制度運用を転換</a:t>
                      </a:r>
                      <a:r>
                        <a:rPr kumimoji="1" lang="ja-JP" altLang="en-US" sz="13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し、</a:t>
                      </a:r>
                      <a:r>
                        <a:rPr kumimoji="1" lang="ja-JP" altLang="en-US"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政策の特性に応じた</a:t>
                      </a:r>
                      <a:br>
                        <a:rPr kumimoji="1" lang="en-US" altLang="ja-JP"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評価が可能となるよう評価方式等を見直し</a:t>
                      </a:r>
                      <a:endParaRPr kumimoji="1" lang="en-US" altLang="ja-JP" sz="600" b="0" i="0" u="none" strike="noStrike" kern="1200" cap="none" spc="0" normalizeH="0" baseline="0" noProof="0" dirty="0">
                        <a:ln>
                          <a:noFill/>
                        </a:ln>
                        <a:solidFill>
                          <a:schemeClr val="dk1"/>
                        </a:solidFill>
                        <a:effectLst/>
                        <a:uLnTx/>
                        <a:uFillTx/>
                        <a:latin typeface="メイリオ" panose="020B0604030504040204" pitchFamily="50" charset="-128"/>
                        <a:ea typeface="メイリオ" panose="020B0604030504040204" pitchFamily="50" charset="-128"/>
                        <a:cs typeface="+mn-cs"/>
                      </a:endParaRPr>
                    </a:p>
                    <a:p>
                      <a:pPr marL="0" marR="0" lvl="0" indent="0" algn="just" defTabSz="128016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1" lang="ja-JP" altLang="en-US" sz="1300" b="1" i="0" u="none" strike="noStrike" kern="1200" cap="none" spc="0" normalizeH="0" baseline="0" noProof="0" dirty="0">
                          <a:ln>
                            <a:noFill/>
                          </a:ln>
                          <a:solidFill>
                            <a:schemeClr val="tx2">
                              <a:lumMod val="60000"/>
                              <a:lumOff val="40000"/>
                            </a:schemeClr>
                          </a:solidFill>
                          <a:effectLst/>
                          <a:uLnTx/>
                          <a:uFillTx/>
                          <a:latin typeface="メイリオ" panose="020B0604030504040204" pitchFamily="50" charset="-128"/>
                          <a:ea typeface="メイリオ" panose="020B0604030504040204" pitchFamily="50" charset="-128"/>
                          <a:cs typeface="+mn-cs"/>
                        </a:rPr>
                        <a:t>２ 意思決定過程での活用</a:t>
                      </a:r>
                      <a:endParaRPr lang="ja-JP" altLang="en-US" sz="400" b="1" i="0" u="none" strike="noStrike" baseline="0" dirty="0">
                        <a:solidFill>
                          <a:schemeClr val="tx2">
                            <a:lumMod val="60000"/>
                            <a:lumOff val="40000"/>
                          </a:schemeClr>
                        </a:solidFill>
                        <a:latin typeface="メイリオ" panose="020B0604030504040204" pitchFamily="50" charset="-128"/>
                        <a:ea typeface="メイリオ" panose="020B0604030504040204" pitchFamily="50" charset="-128"/>
                      </a:endParaRPr>
                    </a:p>
                    <a:p>
                      <a:pPr marL="179388" indent="-179388" algn="just">
                        <a:lnSpc>
                          <a:spcPct val="100000"/>
                        </a:lnSpc>
                        <a:spcBef>
                          <a:spcPts val="600"/>
                        </a:spcBef>
                        <a:spcAft>
                          <a:spcPts val="0"/>
                        </a:spcAft>
                        <a:buFont typeface="Wingdings" panose="05000000000000000000" pitchFamily="2" charset="2"/>
                        <a:buNone/>
                      </a:pPr>
                      <a:r>
                        <a:rPr lang="ja-JP" altLang="en-US" sz="1300" b="0" i="0" u="none" strike="noStrike" baseline="0" dirty="0">
                          <a:solidFill>
                            <a:srgbClr val="000000"/>
                          </a:solidFill>
                          <a:latin typeface="メイリオ" panose="020B0604030504040204" pitchFamily="50" charset="-128"/>
                          <a:ea typeface="メイリオ" panose="020B0604030504040204" pitchFamily="50" charset="-128"/>
                        </a:rPr>
                        <a:t>・　政策評価や行政事業レビュー等の評価関連情報を集約することで、評価書等の質的充実を図り、</a:t>
                      </a:r>
                      <a:br>
                        <a:rPr lang="en-US" altLang="ja-JP" sz="1300" b="0" i="0" u="none" strike="noStrike" baseline="0" dirty="0">
                          <a:solidFill>
                            <a:srgbClr val="000000"/>
                          </a:solidFill>
                          <a:latin typeface="メイリオ" panose="020B0604030504040204" pitchFamily="50" charset="-128"/>
                          <a:ea typeface="メイリオ" panose="020B0604030504040204" pitchFamily="50" charset="-128"/>
                        </a:rPr>
                      </a:br>
                      <a:r>
                        <a:rPr lang="ja-JP" altLang="en-US" sz="1300" b="1" i="0" u="sng" strike="noStrike" baseline="0" dirty="0">
                          <a:solidFill>
                            <a:srgbClr val="000000"/>
                          </a:solidFill>
                          <a:latin typeface="メイリオ" panose="020B0604030504040204" pitchFamily="50" charset="-128"/>
                          <a:ea typeface="メイリオ" panose="020B0604030504040204" pitchFamily="50" charset="-128"/>
                        </a:rPr>
                        <a:t>意思決定過程における活用を推進</a:t>
                      </a:r>
                      <a:endParaRPr lang="en-US" altLang="ja-JP" sz="13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just" defTabSz="128016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1" lang="ja-JP" altLang="en-US" sz="1300" b="1" i="0" u="none" strike="noStrike" kern="1200" cap="none" spc="0" normalizeH="0" baseline="0" noProof="0" dirty="0">
                          <a:ln>
                            <a:noFill/>
                          </a:ln>
                          <a:solidFill>
                            <a:schemeClr val="tx2">
                              <a:lumMod val="60000"/>
                              <a:lumOff val="40000"/>
                            </a:schemeClr>
                          </a:solidFill>
                          <a:effectLst/>
                          <a:uLnTx/>
                          <a:uFillTx/>
                          <a:latin typeface="メイリオ" panose="020B0604030504040204" pitchFamily="50" charset="-128"/>
                          <a:ea typeface="メイリオ" panose="020B0604030504040204" pitchFamily="50" charset="-128"/>
                          <a:cs typeface="+mn-cs"/>
                        </a:rPr>
                        <a:t>３ 制度官庁の役割</a:t>
                      </a:r>
                      <a:endParaRPr kumimoji="1" lang="en-US" altLang="ja-JP" sz="300" b="1" i="0" u="none" strike="noStrike" kern="1200" cap="none" spc="0" normalizeH="0" baseline="0" noProof="0" dirty="0">
                        <a:ln>
                          <a:noFill/>
                        </a:ln>
                        <a:solidFill>
                          <a:schemeClr val="tx2">
                            <a:lumMod val="60000"/>
                            <a:lumOff val="40000"/>
                          </a:schemeClr>
                        </a:solidFill>
                        <a:effectLst/>
                        <a:uLnTx/>
                        <a:uFillTx/>
                        <a:latin typeface="メイリオ" panose="020B0604030504040204" pitchFamily="50" charset="-128"/>
                        <a:ea typeface="メイリオ" panose="020B0604030504040204" pitchFamily="50" charset="-128"/>
                        <a:cs typeface="+mn-cs"/>
                      </a:endParaRPr>
                    </a:p>
                    <a:p>
                      <a:pPr marL="179388" marR="0" lvl="0" indent="-179388" algn="just" defTabSz="1280160" rtl="0" eaLnBrk="1" fontAlgn="auto" latinLnBrk="0" hangingPunct="1">
                        <a:lnSpc>
                          <a:spcPct val="100000"/>
                        </a:lnSpc>
                        <a:spcBef>
                          <a:spcPts val="600"/>
                        </a:spcBef>
                        <a:spcAft>
                          <a:spcPts val="0"/>
                        </a:spcAft>
                        <a:buClrTx/>
                        <a:buSzTx/>
                        <a:buFont typeface="Arial" panose="020B0604020202020204" pitchFamily="34" charset="0"/>
                        <a:buNone/>
                        <a:tabLst/>
                        <a:defRPr/>
                      </a:pPr>
                      <a:r>
                        <a:rPr lang="ja-JP" altLang="en-US" sz="1300" b="0" i="0" u="none" strike="noStrike" baseline="0" dirty="0">
                          <a:solidFill>
                            <a:srgbClr val="000000"/>
                          </a:solidFill>
                          <a:latin typeface="メイリオ" panose="020B0604030504040204" pitchFamily="50" charset="-128"/>
                          <a:ea typeface="メイリオ" panose="020B0604030504040204" pitchFamily="50" charset="-128"/>
                        </a:rPr>
                        <a:t>・　</a:t>
                      </a:r>
                      <a:r>
                        <a:rPr lang="ja-JP" altLang="en-US" sz="1300" b="0" i="0" u="none" strike="noStrike" baseline="0" dirty="0">
                          <a:solidFill>
                            <a:schemeClr val="tx1"/>
                          </a:solidFill>
                          <a:latin typeface="メイリオ" panose="020B0604030504040204" pitchFamily="50" charset="-128"/>
                          <a:ea typeface="メイリオ" panose="020B0604030504040204" pitchFamily="50" charset="-128"/>
                        </a:rPr>
                        <a:t>評価手法の改善や知見を随時整理・共有し、</a:t>
                      </a:r>
                      <a:br>
                        <a:rPr lang="en-US" altLang="ja-JP" sz="1300" b="0" i="0" u="none" strike="noStrike" baseline="0" dirty="0">
                          <a:solidFill>
                            <a:schemeClr val="tx1"/>
                          </a:solidFill>
                          <a:latin typeface="メイリオ" panose="020B0604030504040204" pitchFamily="50" charset="-128"/>
                          <a:ea typeface="メイリオ" panose="020B0604030504040204" pitchFamily="50" charset="-128"/>
                        </a:rPr>
                      </a:br>
                      <a:r>
                        <a:rPr lang="ja-JP" altLang="en-US" sz="1300" b="0" i="0" u="none" strike="noStrike" baseline="0" dirty="0">
                          <a:solidFill>
                            <a:schemeClr val="tx1"/>
                          </a:solidFill>
                          <a:latin typeface="メイリオ" panose="020B0604030504040204" pitchFamily="50" charset="-128"/>
                          <a:ea typeface="メイリオ" panose="020B0604030504040204" pitchFamily="50" charset="-128"/>
                        </a:rPr>
                        <a:t>データ利活用・人材育成支援等を含め、</a:t>
                      </a:r>
                      <a:r>
                        <a:rPr kumimoji="1" lang="ja-JP" altLang="en-US"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t>政策評価の取組の継続的な改善を促進</a:t>
                      </a:r>
                      <a:endParaRPr kumimoji="1" lang="en-US" altLang="ja-JP" sz="1300" b="0" i="0" u="none" strike="noStrike" kern="1200" baseline="0" dirty="0">
                        <a:solidFill>
                          <a:schemeClr val="tx1"/>
                        </a:solidFill>
                        <a:latin typeface="メイリオ" panose="020B0604030504040204" pitchFamily="50" charset="-128"/>
                        <a:ea typeface="メイリオ" panose="020B0604030504040204" pitchFamily="50" charset="-128"/>
                        <a:cs typeface="+mn-cs"/>
                      </a:endParaRPr>
                    </a:p>
                    <a:p>
                      <a:pPr marL="179388" marR="0" lvl="0" indent="-179388" algn="just" defTabSz="128016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1" lang="ja-JP" altLang="en-US" sz="1300" b="0" i="0" u="none" strike="noStrike" kern="1200" baseline="0" dirty="0">
                          <a:solidFill>
                            <a:schemeClr val="tx1"/>
                          </a:solidFill>
                          <a:latin typeface="メイリオ" panose="020B0604030504040204" pitchFamily="50" charset="-128"/>
                          <a:ea typeface="メイリオ" panose="020B0604030504040204" pitchFamily="50" charset="-128"/>
                          <a:cs typeface="+mn-cs"/>
                        </a:rPr>
                        <a:t>・　各府省での新たな評価手法の導入や意思決定過程での活用等の試行的取組を整理・分析。結果を</a:t>
                      </a:r>
                      <a:br>
                        <a:rPr kumimoji="1" lang="en-US" altLang="ja-JP" sz="1300" b="0" i="0" u="none" strike="noStrike" kern="1200" baseline="0" dirty="0">
                          <a:solidFill>
                            <a:schemeClr val="tx1"/>
                          </a:solidFill>
                          <a:latin typeface="メイリオ" panose="020B0604030504040204" pitchFamily="50" charset="-128"/>
                          <a:ea typeface="メイリオ" panose="020B0604030504040204" pitchFamily="50" charset="-128"/>
                          <a:cs typeface="+mn-cs"/>
                        </a:rPr>
                      </a:br>
                      <a:r>
                        <a:rPr kumimoji="1" lang="ja-JP" altLang="en-US"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t>「新ガイドライン」に反映</a:t>
                      </a:r>
                      <a:r>
                        <a:rPr kumimoji="1" lang="ja-JP" altLang="en-US" sz="1300" b="0" i="0" u="none" strike="noStrike" kern="1200" baseline="0" dirty="0">
                          <a:solidFill>
                            <a:schemeClr val="tx1"/>
                          </a:solidFill>
                          <a:latin typeface="メイリオ" panose="020B0604030504040204" pitchFamily="50" charset="-128"/>
                          <a:ea typeface="メイリオ" panose="020B0604030504040204" pitchFamily="50" charset="-128"/>
                          <a:cs typeface="+mn-cs"/>
                        </a:rPr>
                        <a:t>し、更に各府省の取組の質を高めていく</a:t>
                      </a:r>
                      <a:r>
                        <a:rPr kumimoji="1" lang="ja-JP" altLang="en-US"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t>政策評価制度の</a:t>
                      </a:r>
                      <a:r>
                        <a:rPr kumimoji="1" lang="en-US" altLang="ja-JP" sz="1300" b="1" i="0" u="sng" strike="noStrike" kern="1200" baseline="0" dirty="0" err="1">
                          <a:solidFill>
                            <a:schemeClr val="tx1"/>
                          </a:solidFill>
                          <a:latin typeface="メイリオ" panose="020B0604030504040204" pitchFamily="50" charset="-128"/>
                          <a:ea typeface="メイリオ" panose="020B0604030504040204" pitchFamily="50" charset="-128"/>
                          <a:cs typeface="+mn-cs"/>
                        </a:rPr>
                        <a:t>PDCA</a:t>
                      </a:r>
                      <a:r>
                        <a:rPr kumimoji="1" lang="ja-JP" altLang="en-US"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t>サイクル</a:t>
                      </a:r>
                      <a:br>
                        <a:rPr kumimoji="1" lang="en-US" altLang="ja-JP"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br>
                      <a:r>
                        <a:rPr kumimoji="1" lang="ja-JP" altLang="en-US"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t>を確立</a:t>
                      </a:r>
                      <a:endParaRPr kumimoji="1" lang="ja-JP" altLang="en-US" sz="1300" b="0" i="0" u="none" strike="noStrike" kern="1200" baseline="0" dirty="0">
                        <a:solidFill>
                          <a:schemeClr val="tx1"/>
                        </a:solidFill>
                        <a:latin typeface="メイリオ" panose="020B0604030504040204" pitchFamily="50" charset="-128"/>
                        <a:ea typeface="メイリオ" panose="020B0604030504040204" pitchFamily="50" charset="-128"/>
                        <a:cs typeface="+mn-cs"/>
                      </a:endParaRPr>
                    </a:p>
                  </a:txBody>
                  <a:tcPr marL="47473" marR="47473" marT="38957" marB="389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046929"/>
                  </a:ext>
                </a:extLst>
              </a:tr>
            </a:tbl>
          </a:graphicData>
        </a:graphic>
      </p:graphicFrame>
      <p:sp>
        <p:nvSpPr>
          <p:cNvPr id="30" name="テキスト ボックス 29">
            <a:extLst>
              <a:ext uri="{FF2B5EF4-FFF2-40B4-BE49-F238E27FC236}">
                <a16:creationId xmlns:a16="http://schemas.microsoft.com/office/drawing/2014/main" id="{33B23184-AACA-42EA-BDED-0EEF90788257}"/>
              </a:ext>
            </a:extLst>
          </p:cNvPr>
          <p:cNvSpPr txBox="1"/>
          <p:nvPr/>
        </p:nvSpPr>
        <p:spPr>
          <a:xfrm>
            <a:off x="1" y="2114478"/>
            <a:ext cx="3297562" cy="360804"/>
          </a:xfrm>
          <a:prstGeom prst="rect">
            <a:avLst/>
          </a:prstGeom>
          <a:noFill/>
        </p:spPr>
        <p:txBody>
          <a:bodyPr wrap="square" rtlCol="0">
            <a:spAutoFit/>
          </a:bodyPr>
          <a:lstStyle/>
          <a:p>
            <a:pPr>
              <a:lnSpc>
                <a:spcPts val="2215"/>
              </a:lnSpc>
            </a:pPr>
            <a:r>
              <a:rPr kumimoji="1" lang="en-US" altLang="ja-JP" sz="1477" b="1" dirty="0">
                <a:latin typeface="メイリオ" panose="020B0604030504040204" pitchFamily="50" charset="-128"/>
                <a:ea typeface="メイリオ" panose="020B0604030504040204" pitchFamily="50" charset="-128"/>
              </a:rPr>
              <a:t>【</a:t>
            </a:r>
            <a:r>
              <a:rPr kumimoji="1" lang="ja-JP" altLang="en-US" sz="1477" b="1" dirty="0">
                <a:latin typeface="メイリオ" panose="020B0604030504040204" pitchFamily="50" charset="-128"/>
                <a:ea typeface="メイリオ" panose="020B0604030504040204" pitchFamily="50" charset="-128"/>
              </a:rPr>
              <a:t>主な内容</a:t>
            </a:r>
            <a:r>
              <a:rPr kumimoji="1" lang="en-US" altLang="ja-JP" sz="1477" b="1" dirty="0">
                <a:latin typeface="メイリオ" panose="020B0604030504040204" pitchFamily="50" charset="-128"/>
                <a:ea typeface="メイリオ" panose="020B0604030504040204" pitchFamily="50" charset="-128"/>
              </a:rPr>
              <a:t>】</a:t>
            </a:r>
            <a:endParaRPr kumimoji="1" lang="ja-JP" altLang="en-US" sz="1477" b="1" dirty="0">
              <a:solidFill>
                <a:srgbClr val="FF0000"/>
              </a:solidFill>
              <a:latin typeface="メイリオ" panose="020B0604030504040204" pitchFamily="50" charset="-128"/>
              <a:ea typeface="メイリオ" panose="020B0604030504040204" pitchFamily="50" charset="-128"/>
            </a:endParaRPr>
          </a:p>
        </p:txBody>
      </p:sp>
      <p:sp>
        <p:nvSpPr>
          <p:cNvPr id="13" name="矢印: 下 12">
            <a:extLst>
              <a:ext uri="{FF2B5EF4-FFF2-40B4-BE49-F238E27FC236}">
                <a16:creationId xmlns:a16="http://schemas.microsoft.com/office/drawing/2014/main" id="{21C2D0B0-25A4-4FD7-A9C3-88540ECDABA5}"/>
              </a:ext>
            </a:extLst>
          </p:cNvPr>
          <p:cNvSpPr/>
          <p:nvPr/>
        </p:nvSpPr>
        <p:spPr>
          <a:xfrm rot="5400000" flipH="1" flipV="1">
            <a:off x="6579308" y="3632001"/>
            <a:ext cx="614147" cy="24901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 name="矢印: 下 13">
            <a:extLst>
              <a:ext uri="{FF2B5EF4-FFF2-40B4-BE49-F238E27FC236}">
                <a16:creationId xmlns:a16="http://schemas.microsoft.com/office/drawing/2014/main" id="{48E31CFB-3DC3-44FC-9A74-3D54A51518EC}"/>
              </a:ext>
            </a:extLst>
          </p:cNvPr>
          <p:cNvSpPr/>
          <p:nvPr/>
        </p:nvSpPr>
        <p:spPr>
          <a:xfrm rot="10800000" flipV="1">
            <a:off x="5223125" y="4480671"/>
            <a:ext cx="614147" cy="129578"/>
          </a:xfrm>
          <a:prstGeom prst="downArrow">
            <a:avLst>
              <a:gd name="adj1" fmla="val 50000"/>
              <a:gd name="adj2" fmla="val 7273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 name="スライド番号プレースホルダー 3">
            <a:extLst>
              <a:ext uri="{FF2B5EF4-FFF2-40B4-BE49-F238E27FC236}">
                <a16:creationId xmlns:a16="http://schemas.microsoft.com/office/drawing/2014/main" id="{41952F66-E9C8-4F38-9F2D-C34E161D6EE8}"/>
              </a:ext>
            </a:extLst>
          </p:cNvPr>
          <p:cNvSpPr>
            <a:spLocks noGrp="1"/>
          </p:cNvSpPr>
          <p:nvPr>
            <p:ph type="sldNum" sz="quarter" idx="12"/>
          </p:nvPr>
        </p:nvSpPr>
        <p:spPr>
          <a:xfrm>
            <a:off x="7048825" y="6462068"/>
            <a:ext cx="2057400" cy="365125"/>
          </a:xfrm>
        </p:spPr>
        <p:txBody>
          <a:bodyPr/>
          <a:lstStyle/>
          <a:p>
            <a:pPr>
              <a:defRPr/>
            </a:pPr>
            <a:r>
              <a:rPr lang="en-US" altLang="ja-JP" dirty="0">
                <a:solidFill>
                  <a:prstClr val="black"/>
                </a:solidFill>
              </a:rPr>
              <a:t>11</a:t>
            </a:r>
          </a:p>
        </p:txBody>
      </p:sp>
      <p:pic>
        <p:nvPicPr>
          <p:cNvPr id="3" name="12">
            <a:hlinkClick r:id="" action="ppaction://media"/>
            <a:extLst>
              <a:ext uri="{FF2B5EF4-FFF2-40B4-BE49-F238E27FC236}">
                <a16:creationId xmlns:a16="http://schemas.microsoft.com/office/drawing/2014/main" id="{0FE7A3EA-CF14-CFC1-CBC1-32764EF50D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0606"/>
            <a:ext cx="609600" cy="609600"/>
          </a:xfrm>
          <a:prstGeom prst="rect">
            <a:avLst/>
          </a:prstGeom>
        </p:spPr>
      </p:pic>
    </p:spTree>
    <p:extLst>
      <p:ext uri="{BB962C8B-B14F-4D97-AF65-F5344CB8AC3E}">
        <p14:creationId xmlns:p14="http://schemas.microsoft.com/office/powerpoint/2010/main" val="149580398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7608F8-6DF1-432F-9B46-C67BEE799888}"/>
              </a:ext>
            </a:extLst>
          </p:cNvPr>
          <p:cNvSpPr/>
          <p:nvPr/>
        </p:nvSpPr>
        <p:spPr>
          <a:xfrm>
            <a:off x="0" y="0"/>
            <a:ext cx="400522" cy="959742"/>
          </a:xfrm>
          <a:prstGeom prst="rect">
            <a:avLst/>
          </a:prstGeom>
          <a:solidFill>
            <a:srgbClr val="232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40F852A-2BE1-4585-91B7-514564532C1C}"/>
              </a:ext>
            </a:extLst>
          </p:cNvPr>
          <p:cNvSpPr txBox="1"/>
          <p:nvPr/>
        </p:nvSpPr>
        <p:spPr>
          <a:xfrm>
            <a:off x="483650" y="436522"/>
            <a:ext cx="6438585" cy="52322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①　今回の制度見直しの趣旨</a:t>
            </a:r>
          </a:p>
        </p:txBody>
      </p:sp>
      <p:sp>
        <p:nvSpPr>
          <p:cNvPr id="8" name="テキスト ボックス 7">
            <a:extLst>
              <a:ext uri="{FF2B5EF4-FFF2-40B4-BE49-F238E27FC236}">
                <a16:creationId xmlns:a16="http://schemas.microsoft.com/office/drawing/2014/main" id="{D48AA12C-4306-4A10-807D-7CA59577C74B}"/>
              </a:ext>
            </a:extLst>
          </p:cNvPr>
          <p:cNvSpPr txBox="1"/>
          <p:nvPr/>
        </p:nvSpPr>
        <p:spPr>
          <a:xfrm>
            <a:off x="1404222" y="1536174"/>
            <a:ext cx="7739778" cy="3293209"/>
          </a:xfrm>
          <a:prstGeom prst="rect">
            <a:avLst/>
          </a:prstGeom>
          <a:noFill/>
        </p:spPr>
        <p:txBody>
          <a:bodyPr wrap="square" rtlCol="0">
            <a:spAutoFit/>
          </a:bodyPr>
          <a:lstStyle/>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「政策評価」は、本来は政策立案過程で自然に行われるもの。</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しかし、現実には</a:t>
            </a:r>
            <a:r>
              <a:rPr kumimoji="1" lang="ja-JP" altLang="en-US" sz="1600" b="1" dirty="0">
                <a:latin typeface="メイリオ" panose="020B0604030504040204" pitchFamily="50" charset="-128"/>
                <a:ea typeface="メイリオ" panose="020B0604030504040204" pitchFamily="50" charset="-128"/>
              </a:rPr>
              <a:t>意思決定過程から遊離した「作業」</a:t>
            </a:r>
            <a:r>
              <a:rPr kumimoji="1" lang="ja-JP" altLang="en-US" sz="1600" dirty="0">
                <a:latin typeface="メイリオ" panose="020B0604030504040204" pitchFamily="50" charset="-128"/>
                <a:ea typeface="メイリオ" panose="020B0604030504040204" pitchFamily="50" charset="-128"/>
              </a:rPr>
              <a:t>になっていないか。</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endParaRPr kumimoji="1" lang="en-US" altLang="ja-JP" sz="14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「評価のための評価」はやめ、</a:t>
            </a:r>
            <a:r>
              <a:rPr kumimoji="1" lang="ja-JP" altLang="en-US" sz="1600" b="1" dirty="0">
                <a:latin typeface="メイリオ" panose="020B0604030504040204" pitchFamily="50" charset="-128"/>
                <a:ea typeface="メイリオ" panose="020B0604030504040204" pitchFamily="50" charset="-128"/>
              </a:rPr>
              <a:t>「意思決定に使える評価」</a:t>
            </a:r>
            <a:r>
              <a:rPr kumimoji="1" lang="ja-JP" altLang="en-US" sz="1600" dirty="0">
                <a:latin typeface="メイリオ" panose="020B0604030504040204" pitchFamily="50" charset="-128"/>
                <a:ea typeface="メイリオ" panose="020B0604030504040204" pitchFamily="50" charset="-128"/>
              </a:rPr>
              <a:t>に変える。</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このため、政策や意思決定方法に応じて作り方・使い方を変えられるよう、</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従来の</a:t>
            </a:r>
            <a:r>
              <a:rPr kumimoji="1" lang="ja-JP" altLang="en-US" sz="1600" b="1" dirty="0">
                <a:latin typeface="メイリオ" panose="020B0604030504040204" pitchFamily="50" charset="-128"/>
                <a:ea typeface="メイリオ" panose="020B0604030504040204" pitchFamily="50" charset="-128"/>
              </a:rPr>
              <a:t>画一的・統一的な制度運用を改め、各府省の設計の自由度を高める</a:t>
            </a:r>
            <a:r>
              <a:rPr kumimoji="1"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656E0F46-2221-43B1-89A8-A5A9AAAA2FB2}"/>
              </a:ext>
            </a:extLst>
          </p:cNvPr>
          <p:cNvSpPr/>
          <p:nvPr/>
        </p:nvSpPr>
        <p:spPr>
          <a:xfrm>
            <a:off x="200261" y="1414719"/>
            <a:ext cx="1203960" cy="1615440"/>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問題意識</a:t>
            </a:r>
          </a:p>
        </p:txBody>
      </p:sp>
      <p:sp>
        <p:nvSpPr>
          <p:cNvPr id="12" name="正方形/長方形 11">
            <a:extLst>
              <a:ext uri="{FF2B5EF4-FFF2-40B4-BE49-F238E27FC236}">
                <a16:creationId xmlns:a16="http://schemas.microsoft.com/office/drawing/2014/main" id="{DCA5CDA7-45FA-40DF-A9B4-96EB73191734}"/>
              </a:ext>
            </a:extLst>
          </p:cNvPr>
          <p:cNvSpPr/>
          <p:nvPr/>
        </p:nvSpPr>
        <p:spPr>
          <a:xfrm>
            <a:off x="200261" y="3384410"/>
            <a:ext cx="1203960" cy="1615440"/>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見直しの基本的</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考え方</a:t>
            </a:r>
          </a:p>
        </p:txBody>
      </p:sp>
      <p:sp>
        <p:nvSpPr>
          <p:cNvPr id="10" name="テキスト ボックス 9">
            <a:extLst>
              <a:ext uri="{FF2B5EF4-FFF2-40B4-BE49-F238E27FC236}">
                <a16:creationId xmlns:a16="http://schemas.microsoft.com/office/drawing/2014/main" id="{E1EC0744-9110-4EFA-B122-F0D1E16BCF1F}"/>
              </a:ext>
            </a:extLst>
          </p:cNvPr>
          <p:cNvSpPr txBox="1"/>
          <p:nvPr/>
        </p:nvSpPr>
        <p:spPr>
          <a:xfrm>
            <a:off x="95415" y="5443281"/>
            <a:ext cx="8953169" cy="1077218"/>
          </a:xfrm>
          <a:prstGeom prst="rect">
            <a:avLst/>
          </a:prstGeom>
          <a:solidFill>
            <a:srgbClr val="CEE4FE"/>
          </a:solidFill>
        </p:spPr>
        <p:txBody>
          <a:bodyPr wrap="square" rtlCol="0">
            <a:spAutoFit/>
          </a:bodyPr>
          <a:lstStyle/>
          <a:p>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　</a:t>
            </a:r>
            <a:r>
              <a:rPr kumimoji="1" lang="ja-JP" altLang="en-US" sz="1600" b="1" dirty="0">
                <a:latin typeface="メイリオ" panose="020B0604030504040204" pitchFamily="50" charset="-128"/>
                <a:ea typeface="メイリオ" panose="020B0604030504040204" pitchFamily="50" charset="-128"/>
              </a:rPr>
              <a:t>政策評価をより精緻に行うことが目的ではない</a:t>
            </a:r>
            <a:r>
              <a:rPr kumimoji="1"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政策評価の営みの過程で生み出される新しいデータや情報に触れ、これまで気付けなかった</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ことに気付くことなどによって、政策の進捗を前向きに捉え、政策の効果を上げるための創意</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工夫について議論を深め、</a:t>
            </a:r>
            <a:r>
              <a:rPr kumimoji="1" lang="ja-JP" altLang="en-US" sz="1600" b="1" dirty="0">
                <a:latin typeface="メイリオ" panose="020B0604030504040204" pitchFamily="50" charset="-128"/>
                <a:ea typeface="メイリオ" panose="020B0604030504040204" pitchFamily="50" charset="-128"/>
              </a:rPr>
              <a:t>政策の質を上げることが目的</a:t>
            </a:r>
            <a:r>
              <a:rPr kumimoji="1" lang="ja-JP" altLang="en-US" sz="1600" dirty="0">
                <a:latin typeface="メイリオ" panose="020B0604030504040204" pitchFamily="50" charset="-128"/>
                <a:ea typeface="メイリオ" panose="020B0604030504040204" pitchFamily="50" charset="-128"/>
              </a:rPr>
              <a:t>である。</a:t>
            </a:r>
            <a:endParaRPr kumimoji="1" lang="en-US" altLang="ja-JP" sz="1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F5379018-5FC0-4483-8E60-B35C75FEDF13}"/>
              </a:ext>
            </a:extLst>
          </p:cNvPr>
          <p:cNvSpPr>
            <a:spLocks noGrp="1"/>
          </p:cNvSpPr>
          <p:nvPr>
            <p:ph type="sldNum" sz="quarter" idx="12"/>
          </p:nvPr>
        </p:nvSpPr>
        <p:spPr/>
        <p:txBody>
          <a:bodyPr/>
          <a:lstStyle/>
          <a:p>
            <a:pPr>
              <a:defRPr/>
            </a:pPr>
            <a:r>
              <a:rPr lang="en-US" altLang="ja-JP" dirty="0">
                <a:solidFill>
                  <a:prstClr val="black"/>
                </a:solidFill>
              </a:rPr>
              <a:t>12</a:t>
            </a:r>
          </a:p>
        </p:txBody>
      </p:sp>
      <p:pic>
        <p:nvPicPr>
          <p:cNvPr id="2" name="13">
            <a:hlinkClick r:id="" action="ppaction://media"/>
            <a:extLst>
              <a:ext uri="{FF2B5EF4-FFF2-40B4-BE49-F238E27FC236}">
                <a16:creationId xmlns:a16="http://schemas.microsoft.com/office/drawing/2014/main" id="{A6D9E31C-D5B3-5DB2-A89E-24AF491ED3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32701"/>
            <a:ext cx="609600" cy="609600"/>
          </a:xfrm>
          <a:prstGeom prst="rect">
            <a:avLst/>
          </a:prstGeom>
        </p:spPr>
      </p:pic>
    </p:spTree>
    <p:extLst>
      <p:ext uri="{BB962C8B-B14F-4D97-AF65-F5344CB8AC3E}">
        <p14:creationId xmlns:p14="http://schemas.microsoft.com/office/powerpoint/2010/main" val="35520331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7608F8-6DF1-432F-9B46-C67BEE799888}"/>
              </a:ext>
            </a:extLst>
          </p:cNvPr>
          <p:cNvSpPr/>
          <p:nvPr/>
        </p:nvSpPr>
        <p:spPr>
          <a:xfrm>
            <a:off x="0" y="0"/>
            <a:ext cx="400522" cy="959742"/>
          </a:xfrm>
          <a:prstGeom prst="rect">
            <a:avLst/>
          </a:prstGeom>
          <a:solidFill>
            <a:srgbClr val="232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40F852A-2BE1-4585-91B7-514564532C1C}"/>
              </a:ext>
            </a:extLst>
          </p:cNvPr>
          <p:cNvSpPr txBox="1"/>
          <p:nvPr/>
        </p:nvSpPr>
        <p:spPr>
          <a:xfrm>
            <a:off x="499552" y="464968"/>
            <a:ext cx="6438585" cy="52322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②　制度見直しのコンセプト</a:t>
            </a:r>
          </a:p>
        </p:txBody>
      </p:sp>
      <p:sp>
        <p:nvSpPr>
          <p:cNvPr id="8" name="正方形/長方形 7">
            <a:extLst>
              <a:ext uri="{FF2B5EF4-FFF2-40B4-BE49-F238E27FC236}">
                <a16:creationId xmlns:a16="http://schemas.microsoft.com/office/drawing/2014/main" id="{80A85F95-B72B-4130-A873-E8D6CAC29779}"/>
              </a:ext>
            </a:extLst>
          </p:cNvPr>
          <p:cNvSpPr/>
          <p:nvPr/>
        </p:nvSpPr>
        <p:spPr>
          <a:xfrm>
            <a:off x="184357" y="1352910"/>
            <a:ext cx="1397951" cy="1223313"/>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使える評価とは？</a:t>
            </a:r>
          </a:p>
        </p:txBody>
      </p:sp>
      <p:sp>
        <p:nvSpPr>
          <p:cNvPr id="13" name="テキスト ボックス 12">
            <a:extLst>
              <a:ext uri="{FF2B5EF4-FFF2-40B4-BE49-F238E27FC236}">
                <a16:creationId xmlns:a16="http://schemas.microsoft.com/office/drawing/2014/main" id="{12FF711A-00BC-4D9D-8FE7-804CA0CF2C8D}"/>
              </a:ext>
            </a:extLst>
          </p:cNvPr>
          <p:cNvSpPr txBox="1"/>
          <p:nvPr/>
        </p:nvSpPr>
        <p:spPr>
          <a:xfrm>
            <a:off x="1741336" y="1646362"/>
            <a:ext cx="7243639" cy="584775"/>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意思決定過程で「使える評価」であるか否かは、</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意思決定者にとって有益な情報を生み出せているか否か</a:t>
            </a:r>
            <a:r>
              <a:rPr kumimoji="1" lang="ja-JP" altLang="en-US" sz="1600" dirty="0">
                <a:latin typeface="メイリオ" panose="020B0604030504040204" pitchFamily="50" charset="-128"/>
                <a:ea typeface="メイリオ" panose="020B0604030504040204" pitchFamily="50" charset="-128"/>
              </a:rPr>
              <a:t>で判断する。</a:t>
            </a:r>
            <a:endParaRPr kumimoji="1" lang="en-US" altLang="ja-JP" sz="1600" dirty="0">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53445623-265C-422B-A5D4-56CCAE1DD41B}"/>
              </a:ext>
            </a:extLst>
          </p:cNvPr>
          <p:cNvSpPr/>
          <p:nvPr/>
        </p:nvSpPr>
        <p:spPr>
          <a:xfrm>
            <a:off x="184357" y="2743395"/>
            <a:ext cx="1397951" cy="2989110"/>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コンセプト</a:t>
            </a:r>
          </a:p>
        </p:txBody>
      </p:sp>
      <p:sp>
        <p:nvSpPr>
          <p:cNvPr id="3" name="正方形/長方形 2">
            <a:extLst>
              <a:ext uri="{FF2B5EF4-FFF2-40B4-BE49-F238E27FC236}">
                <a16:creationId xmlns:a16="http://schemas.microsoft.com/office/drawing/2014/main" id="{4045791D-C1A1-47E1-9C64-825F09C180DB}"/>
              </a:ext>
            </a:extLst>
          </p:cNvPr>
          <p:cNvSpPr/>
          <p:nvPr/>
        </p:nvSpPr>
        <p:spPr>
          <a:xfrm>
            <a:off x="1753928" y="3551088"/>
            <a:ext cx="1466352" cy="1223313"/>
          </a:xfrm>
          <a:prstGeom prst="rect">
            <a:avLst/>
          </a:prstGeom>
          <a:solidFill>
            <a:srgbClr val="CEE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①</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政策効果の把握・分析機能の強化</a:t>
            </a:r>
          </a:p>
        </p:txBody>
      </p:sp>
      <p:sp>
        <p:nvSpPr>
          <p:cNvPr id="15" name="正方形/長方形 14">
            <a:extLst>
              <a:ext uri="{FF2B5EF4-FFF2-40B4-BE49-F238E27FC236}">
                <a16:creationId xmlns:a16="http://schemas.microsoft.com/office/drawing/2014/main" id="{ED6F384F-FD58-4256-8658-4A53A1FD95E9}"/>
              </a:ext>
            </a:extLst>
          </p:cNvPr>
          <p:cNvSpPr/>
          <p:nvPr/>
        </p:nvSpPr>
        <p:spPr>
          <a:xfrm>
            <a:off x="7518624" y="3551088"/>
            <a:ext cx="1466352" cy="1223313"/>
          </a:xfrm>
          <a:prstGeom prst="rect">
            <a:avLst/>
          </a:prstGeom>
          <a:solidFill>
            <a:srgbClr val="CEE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②</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意思決定過程での活用の促進</a:t>
            </a:r>
          </a:p>
        </p:txBody>
      </p:sp>
      <p:sp>
        <p:nvSpPr>
          <p:cNvPr id="5" name="矢印: 右 4">
            <a:extLst>
              <a:ext uri="{FF2B5EF4-FFF2-40B4-BE49-F238E27FC236}">
                <a16:creationId xmlns:a16="http://schemas.microsoft.com/office/drawing/2014/main" id="{A5DE8A8B-4644-4C02-9892-BB04111E44AB}"/>
              </a:ext>
            </a:extLst>
          </p:cNvPr>
          <p:cNvSpPr/>
          <p:nvPr/>
        </p:nvSpPr>
        <p:spPr>
          <a:xfrm>
            <a:off x="3391901" y="3808289"/>
            <a:ext cx="3960736" cy="284748"/>
          </a:xfrm>
          <a:prstGeom prst="rightArrow">
            <a:avLst/>
          </a:prstGeom>
          <a:solidFill>
            <a:srgbClr val="CEE4F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4BD1C737-B3DB-4565-8BB5-AA1900B93A88}"/>
              </a:ext>
            </a:extLst>
          </p:cNvPr>
          <p:cNvSpPr/>
          <p:nvPr/>
        </p:nvSpPr>
        <p:spPr>
          <a:xfrm rot="10800000">
            <a:off x="3391899" y="4223082"/>
            <a:ext cx="3960734" cy="284747"/>
          </a:xfrm>
          <a:prstGeom prst="rightArrow">
            <a:avLst/>
          </a:prstGeom>
          <a:solidFill>
            <a:srgbClr val="CEE4F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A8D4617A-CE97-412B-8697-9BEE0D38F70C}"/>
              </a:ext>
            </a:extLst>
          </p:cNvPr>
          <p:cNvSpPr txBox="1"/>
          <p:nvPr/>
        </p:nvSpPr>
        <p:spPr>
          <a:xfrm>
            <a:off x="3402999" y="2884328"/>
            <a:ext cx="4050519" cy="738664"/>
          </a:xfrm>
          <a:prstGeom prst="rect">
            <a:avLst/>
          </a:prstGeom>
          <a:noFill/>
        </p:spPr>
        <p:txBody>
          <a:bodyPr wrap="square" rtlCol="0">
            <a:spAutoFit/>
          </a:bodyPr>
          <a:lstStyle/>
          <a:p>
            <a:r>
              <a:rPr kumimoji="1" lang="ja-JP" altLang="en-US" sz="1400" dirty="0">
                <a:latin typeface="+mn-ea"/>
              </a:rPr>
              <a:t>政策の効果の発現状況を測定し、成功要因やボトルネック等について分析する。次の</a:t>
            </a:r>
            <a:r>
              <a:rPr kumimoji="1" lang="ja-JP" altLang="en-US" sz="1400" u="sng" dirty="0">
                <a:latin typeface="+mn-ea"/>
              </a:rPr>
              <a:t>立案や改善に有益と考えられる情報</a:t>
            </a:r>
            <a:r>
              <a:rPr kumimoji="1" lang="ja-JP" altLang="en-US" sz="1400" dirty="0">
                <a:latin typeface="+mn-ea"/>
              </a:rPr>
              <a:t>を整理する。</a:t>
            </a:r>
            <a:endParaRPr kumimoji="1" lang="ja-JP" altLang="en-US" sz="1600" dirty="0">
              <a:latin typeface="+mn-ea"/>
            </a:endParaRPr>
          </a:p>
        </p:txBody>
      </p:sp>
      <p:sp>
        <p:nvSpPr>
          <p:cNvPr id="18" name="テキスト ボックス 17">
            <a:extLst>
              <a:ext uri="{FF2B5EF4-FFF2-40B4-BE49-F238E27FC236}">
                <a16:creationId xmlns:a16="http://schemas.microsoft.com/office/drawing/2014/main" id="{E662CE14-AA26-44F8-B151-5FBAB185543E}"/>
              </a:ext>
            </a:extLst>
          </p:cNvPr>
          <p:cNvSpPr txBox="1"/>
          <p:nvPr/>
        </p:nvSpPr>
        <p:spPr>
          <a:xfrm>
            <a:off x="3402999" y="4751211"/>
            <a:ext cx="4050519" cy="954107"/>
          </a:xfrm>
          <a:prstGeom prst="rect">
            <a:avLst/>
          </a:prstGeom>
          <a:noFill/>
        </p:spPr>
        <p:txBody>
          <a:bodyPr wrap="square" rtlCol="0">
            <a:spAutoFit/>
          </a:bodyPr>
          <a:lstStyle/>
          <a:p>
            <a:r>
              <a:rPr kumimoji="1" lang="ja-JP" altLang="en-US" sz="1400" dirty="0">
                <a:latin typeface="+mn-ea"/>
              </a:rPr>
              <a:t>政策評価から産出された情報を意思決定で使い、現実の意思決定のニーズに照らして</a:t>
            </a:r>
            <a:r>
              <a:rPr kumimoji="1" lang="ja-JP" altLang="en-US" sz="1400" u="sng" dirty="0">
                <a:latin typeface="+mn-ea"/>
              </a:rPr>
              <a:t>評価方法等の見直し・改善についてフィードバック</a:t>
            </a:r>
            <a:r>
              <a:rPr kumimoji="1" lang="ja-JP" altLang="en-US" sz="1400" dirty="0">
                <a:latin typeface="+mn-ea"/>
              </a:rPr>
              <a:t>を行うことで、①の改善につなげる。</a:t>
            </a:r>
          </a:p>
        </p:txBody>
      </p:sp>
      <p:cxnSp>
        <p:nvCxnSpPr>
          <p:cNvPr id="22" name="直線コネクタ 21">
            <a:extLst>
              <a:ext uri="{FF2B5EF4-FFF2-40B4-BE49-F238E27FC236}">
                <a16:creationId xmlns:a16="http://schemas.microsoft.com/office/drawing/2014/main" id="{45B8416A-06BD-448A-AF73-D0DD72780385}"/>
              </a:ext>
            </a:extLst>
          </p:cNvPr>
          <p:cNvCxnSpPr>
            <a:stCxn id="3" idx="0"/>
            <a:endCxn id="17" idx="1"/>
          </p:cNvCxnSpPr>
          <p:nvPr/>
        </p:nvCxnSpPr>
        <p:spPr>
          <a:xfrm flipV="1">
            <a:off x="2487104" y="3253660"/>
            <a:ext cx="915895" cy="297428"/>
          </a:xfrm>
          <a:prstGeom prst="line">
            <a:avLst/>
          </a:prstGeom>
          <a:ln>
            <a:solidFill>
              <a:srgbClr val="2841D8"/>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7FAE0CD-1B62-4CCF-B19F-4E21836EA461}"/>
              </a:ext>
            </a:extLst>
          </p:cNvPr>
          <p:cNvCxnSpPr>
            <a:cxnSpLocks/>
            <a:stCxn id="18" idx="3"/>
            <a:endCxn id="15" idx="2"/>
          </p:cNvCxnSpPr>
          <p:nvPr/>
        </p:nvCxnSpPr>
        <p:spPr>
          <a:xfrm flipV="1">
            <a:off x="7453518" y="4774401"/>
            <a:ext cx="798282" cy="453864"/>
          </a:xfrm>
          <a:prstGeom prst="line">
            <a:avLst/>
          </a:prstGeom>
          <a:ln>
            <a:solidFill>
              <a:srgbClr val="2841D8"/>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10131AAD-7B3F-49B7-9878-FCBCE4EFB1A6}"/>
              </a:ext>
            </a:extLst>
          </p:cNvPr>
          <p:cNvSpPr txBox="1"/>
          <p:nvPr/>
        </p:nvSpPr>
        <p:spPr>
          <a:xfrm>
            <a:off x="95415" y="6002865"/>
            <a:ext cx="8953169" cy="584775"/>
          </a:xfrm>
          <a:prstGeom prst="rect">
            <a:avLst/>
          </a:prstGeom>
          <a:solidFill>
            <a:srgbClr val="CEE4FE"/>
          </a:solid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データ等を活用した政策効果の把握・分析は、知的に高度な営みであり、若手職員にとっても、仕事の意義を見出し、働く意欲につながる</a:t>
            </a:r>
            <a:r>
              <a:rPr kumimoji="1" lang="ja-JP" altLang="en-US" sz="1600" b="1" dirty="0">
                <a:latin typeface="メイリオ" panose="020B0604030504040204" pitchFamily="50" charset="-128"/>
                <a:ea typeface="メイリオ" panose="020B0604030504040204" pitchFamily="50" charset="-128"/>
              </a:rPr>
              <a:t>「働き方改革」にも寄与</a:t>
            </a:r>
            <a:r>
              <a:rPr kumimoji="1" lang="ja-JP" altLang="en-US" sz="1600" dirty="0">
                <a:latin typeface="メイリオ" panose="020B0604030504040204" pitchFamily="50" charset="-128"/>
                <a:ea typeface="メイリオ" panose="020B0604030504040204" pitchFamily="50" charset="-128"/>
              </a:rPr>
              <a:t>する。</a:t>
            </a:r>
            <a:endParaRPr kumimoji="1" lang="en-US" altLang="ja-JP" sz="1600" dirty="0">
              <a:latin typeface="メイリオ" panose="020B0604030504040204" pitchFamily="50" charset="-128"/>
              <a:ea typeface="メイリオ" panose="020B0604030504040204" pitchFamily="50" charset="-128"/>
            </a:endParaRPr>
          </a:p>
        </p:txBody>
      </p:sp>
      <p:sp>
        <p:nvSpPr>
          <p:cNvPr id="7" name="スライド番号プレースホルダー 6">
            <a:extLst>
              <a:ext uri="{FF2B5EF4-FFF2-40B4-BE49-F238E27FC236}">
                <a16:creationId xmlns:a16="http://schemas.microsoft.com/office/drawing/2014/main" id="{8826C061-1B92-48B6-91CD-CAA5C3BB5CDF}"/>
              </a:ext>
            </a:extLst>
          </p:cNvPr>
          <p:cNvSpPr>
            <a:spLocks noGrp="1"/>
          </p:cNvSpPr>
          <p:nvPr>
            <p:ph type="sldNum" sz="quarter" idx="12"/>
          </p:nvPr>
        </p:nvSpPr>
        <p:spPr/>
        <p:txBody>
          <a:bodyPr/>
          <a:lstStyle/>
          <a:p>
            <a:pPr>
              <a:defRPr/>
            </a:pPr>
            <a:r>
              <a:rPr lang="en-US" altLang="ja-JP" dirty="0">
                <a:solidFill>
                  <a:prstClr val="black"/>
                </a:solidFill>
              </a:rPr>
              <a:t>13</a:t>
            </a:r>
          </a:p>
        </p:txBody>
      </p:sp>
      <p:pic>
        <p:nvPicPr>
          <p:cNvPr id="2" name="14">
            <a:hlinkClick r:id="" action="ppaction://media"/>
            <a:extLst>
              <a:ext uri="{FF2B5EF4-FFF2-40B4-BE49-F238E27FC236}">
                <a16:creationId xmlns:a16="http://schemas.microsoft.com/office/drawing/2014/main" id="{10D3AEEE-35F1-254B-2301-887CD982FE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25125"/>
            <a:ext cx="609600" cy="609600"/>
          </a:xfrm>
          <a:prstGeom prst="rect">
            <a:avLst/>
          </a:prstGeom>
        </p:spPr>
      </p:pic>
    </p:spTree>
    <p:extLst>
      <p:ext uri="{BB962C8B-B14F-4D97-AF65-F5344CB8AC3E}">
        <p14:creationId xmlns:p14="http://schemas.microsoft.com/office/powerpoint/2010/main" val="137247013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7608F8-6DF1-432F-9B46-C67BEE799888}"/>
              </a:ext>
            </a:extLst>
          </p:cNvPr>
          <p:cNvSpPr/>
          <p:nvPr/>
        </p:nvSpPr>
        <p:spPr>
          <a:xfrm>
            <a:off x="0" y="0"/>
            <a:ext cx="400522" cy="959742"/>
          </a:xfrm>
          <a:prstGeom prst="rect">
            <a:avLst/>
          </a:prstGeom>
          <a:solidFill>
            <a:srgbClr val="232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40F852A-2BE1-4585-91B7-514564532C1C}"/>
              </a:ext>
            </a:extLst>
          </p:cNvPr>
          <p:cNvSpPr txBox="1"/>
          <p:nvPr/>
        </p:nvSpPr>
        <p:spPr>
          <a:xfrm>
            <a:off x="539308" y="436522"/>
            <a:ext cx="7833414" cy="52322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③　政策効果の把握・分析機能の強化</a:t>
            </a:r>
          </a:p>
        </p:txBody>
      </p:sp>
      <p:sp>
        <p:nvSpPr>
          <p:cNvPr id="7" name="正方形/長方形 6">
            <a:extLst>
              <a:ext uri="{FF2B5EF4-FFF2-40B4-BE49-F238E27FC236}">
                <a16:creationId xmlns:a16="http://schemas.microsoft.com/office/drawing/2014/main" id="{F9165F91-8C6E-4F3B-8376-5AB9056C17A5}"/>
              </a:ext>
            </a:extLst>
          </p:cNvPr>
          <p:cNvSpPr/>
          <p:nvPr/>
        </p:nvSpPr>
        <p:spPr>
          <a:xfrm>
            <a:off x="200261" y="3509305"/>
            <a:ext cx="1397951" cy="1492065"/>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政策効果の把握・分析の基礎</a:t>
            </a:r>
          </a:p>
        </p:txBody>
      </p:sp>
      <p:sp>
        <p:nvSpPr>
          <p:cNvPr id="9" name="テキスト ボックス 8">
            <a:extLst>
              <a:ext uri="{FF2B5EF4-FFF2-40B4-BE49-F238E27FC236}">
                <a16:creationId xmlns:a16="http://schemas.microsoft.com/office/drawing/2014/main" id="{2D9C3AD0-224B-4FB2-AAEA-3D0D222A65D7}"/>
              </a:ext>
            </a:extLst>
          </p:cNvPr>
          <p:cNvSpPr txBox="1"/>
          <p:nvPr/>
        </p:nvSpPr>
        <p:spPr>
          <a:xfrm>
            <a:off x="151075" y="1375557"/>
            <a:ext cx="8889559" cy="1815882"/>
          </a:xfrm>
          <a:prstGeom prst="rect">
            <a:avLst/>
          </a:prstGeom>
          <a:solidFill>
            <a:srgbClr val="CEE4FE"/>
          </a:solid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ア 政策構造認識</a:t>
            </a:r>
            <a:r>
              <a:rPr kumimoji="1" lang="ja-JP" altLang="en-US" sz="1600" dirty="0">
                <a:latin typeface="+mn-ea"/>
              </a:rPr>
              <a:t>（目的と手段をつなぐ論理構造の把握、効果測定の指標設定）</a:t>
            </a:r>
          </a:p>
          <a:p>
            <a:r>
              <a:rPr kumimoji="1" lang="ja-JP" altLang="en-US" sz="1600" dirty="0">
                <a:latin typeface="メイリオ" panose="020B0604030504040204" pitchFamily="50" charset="-128"/>
                <a:ea typeface="メイリオ" panose="020B0604030504040204" pitchFamily="50" charset="-128"/>
              </a:rPr>
              <a:t>　　　↓</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イ 政策効果把握</a:t>
            </a:r>
            <a:r>
              <a:rPr kumimoji="1" lang="ja-JP" altLang="en-US" sz="1600" dirty="0">
                <a:latin typeface="+mn-ea"/>
              </a:rPr>
              <a:t>（政策効果に関するデータ取得（定性的な情報でも意思決定に役立てば可））</a:t>
            </a:r>
            <a:endParaRPr kumimoji="1" lang="en-US" altLang="ja-JP" sz="1600" dirty="0">
              <a:latin typeface="+mn-ea"/>
            </a:endParaRPr>
          </a:p>
          <a:p>
            <a:r>
              <a:rPr kumimoji="1" lang="ja-JP" altLang="en-US" sz="1600" dirty="0">
                <a:latin typeface="メイリオ" panose="020B0604030504040204" pitchFamily="50" charset="-128"/>
                <a:ea typeface="メイリオ" panose="020B0604030504040204" pitchFamily="50" charset="-128"/>
              </a:rPr>
              <a:t>　　　↓</a:t>
            </a:r>
          </a:p>
          <a:p>
            <a:r>
              <a:rPr kumimoji="1" lang="ja-JP" altLang="en-US" sz="1600" b="1" dirty="0">
                <a:latin typeface="メイリオ" panose="020B0604030504040204" pitchFamily="50" charset="-128"/>
                <a:ea typeface="メイリオ" panose="020B0604030504040204" pitchFamily="50" charset="-128"/>
              </a:rPr>
              <a:t>ウ データ等分析・課題抽出</a:t>
            </a:r>
            <a:r>
              <a:rPr kumimoji="1" lang="ja-JP" altLang="en-US" sz="1600" dirty="0">
                <a:latin typeface="+mn-ea"/>
              </a:rPr>
              <a:t>（得られたデータや情報等の分析）</a:t>
            </a:r>
            <a:endParaRPr kumimoji="1" lang="en-US" altLang="ja-JP" sz="1600" dirty="0">
              <a:latin typeface="+mn-ea"/>
            </a:endParaRPr>
          </a:p>
          <a:p>
            <a:r>
              <a:rPr kumimoji="1" lang="ja-JP" altLang="en-US" sz="1600" dirty="0">
                <a:latin typeface="メイリオ" panose="020B0604030504040204" pitchFamily="50" charset="-128"/>
                <a:ea typeface="メイリオ" panose="020B0604030504040204" pitchFamily="50" charset="-128"/>
              </a:rPr>
              <a:t>　　　↓</a:t>
            </a:r>
          </a:p>
          <a:p>
            <a:r>
              <a:rPr kumimoji="1" lang="ja-JP" altLang="en-US" sz="1600" b="1" dirty="0">
                <a:latin typeface="メイリオ" panose="020B0604030504040204" pitchFamily="50" charset="-128"/>
                <a:ea typeface="メイリオ" panose="020B0604030504040204" pitchFamily="50" charset="-128"/>
              </a:rPr>
              <a:t>エ 改善策立案</a:t>
            </a:r>
            <a:r>
              <a:rPr kumimoji="1" lang="ja-JP" altLang="en-US" sz="1600" dirty="0">
                <a:latin typeface="+mn-ea"/>
              </a:rPr>
              <a:t>（課題解決のための改善策の立案）</a:t>
            </a:r>
          </a:p>
        </p:txBody>
      </p:sp>
      <p:sp>
        <p:nvSpPr>
          <p:cNvPr id="10" name="テキスト ボックス 9">
            <a:extLst>
              <a:ext uri="{FF2B5EF4-FFF2-40B4-BE49-F238E27FC236}">
                <a16:creationId xmlns:a16="http://schemas.microsoft.com/office/drawing/2014/main" id="{4CE4C550-8543-4331-947E-11377A500D8E}"/>
              </a:ext>
            </a:extLst>
          </p:cNvPr>
          <p:cNvSpPr txBox="1"/>
          <p:nvPr/>
        </p:nvSpPr>
        <p:spPr>
          <a:xfrm>
            <a:off x="1598212" y="3491922"/>
            <a:ext cx="7545788" cy="1569660"/>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「行革事務局説明資料」に記載の</a:t>
            </a:r>
            <a:r>
              <a:rPr kumimoji="1" lang="ja-JP" altLang="en-US" sz="1600" b="1" dirty="0">
                <a:latin typeface="メイリオ" panose="020B0604030504040204" pitchFamily="50" charset="-128"/>
                <a:ea typeface="メイリオ" panose="020B0604030504040204" pitchFamily="50" charset="-128"/>
              </a:rPr>
              <a:t>「行政事業レビューシート作成・点検の</a:t>
            </a:r>
            <a:endParaRPr kumimoji="1" lang="en-US" altLang="ja-JP" sz="1600" b="1"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ポイント」</a:t>
            </a:r>
            <a:r>
              <a:rPr kumimoji="1" lang="en-US" altLang="ja-JP" sz="1600" b="1"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の考え方を実践することが、政策効果の把握・分析の基礎的な条件を整えることにつながるため、各府省において政策評価を設計する際の</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参考にしていただきたい。</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評価書に記載する事項については、見直しの趣旨を踏まえて柔軟に捉えるので</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行政評価局に積極的に御相談いただきたい。</a:t>
            </a:r>
            <a:endParaRPr kumimoji="1" lang="en-US" altLang="ja-JP" sz="1600" dirty="0">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2ADDAD5D-4D72-45C4-B0FB-BEB82C95AC77}"/>
              </a:ext>
            </a:extLst>
          </p:cNvPr>
          <p:cNvSpPr/>
          <p:nvPr/>
        </p:nvSpPr>
        <p:spPr>
          <a:xfrm>
            <a:off x="200261" y="5181313"/>
            <a:ext cx="1397951" cy="1492065"/>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応用編の</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分析手法の確立に</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向けて</a:t>
            </a:r>
          </a:p>
        </p:txBody>
      </p:sp>
      <p:sp>
        <p:nvSpPr>
          <p:cNvPr id="12" name="テキスト ボックス 11">
            <a:extLst>
              <a:ext uri="{FF2B5EF4-FFF2-40B4-BE49-F238E27FC236}">
                <a16:creationId xmlns:a16="http://schemas.microsoft.com/office/drawing/2014/main" id="{CA12F57B-56C8-40BE-B96C-4606EB59D6E9}"/>
              </a:ext>
            </a:extLst>
          </p:cNvPr>
          <p:cNvSpPr txBox="1"/>
          <p:nvPr/>
        </p:nvSpPr>
        <p:spPr>
          <a:xfrm>
            <a:off x="1598212" y="5254470"/>
            <a:ext cx="7545788" cy="1323439"/>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様々な分析手法が開発されているもののまだ発展途上であると認識。</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学術研究が目的ではなく、実務の</a:t>
            </a:r>
            <a:r>
              <a:rPr kumimoji="1" lang="ja-JP" altLang="en-US" sz="1600" b="1" dirty="0">
                <a:latin typeface="メイリオ" panose="020B0604030504040204" pitchFamily="50" charset="-128"/>
                <a:ea typeface="メイリオ" panose="020B0604030504040204" pitchFamily="50" charset="-128"/>
              </a:rPr>
              <a:t>現場で実施可能な実用的な手法</a:t>
            </a:r>
            <a:r>
              <a:rPr kumimoji="1" lang="ja-JP" altLang="en-US" sz="1600" dirty="0">
                <a:latin typeface="メイリオ" panose="020B0604030504040204" pitchFamily="50" charset="-128"/>
                <a:ea typeface="メイリオ" panose="020B0604030504040204" pitchFamily="50" charset="-128"/>
              </a:rPr>
              <a:t>を見出していく。</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まずは普及することを優先し、分析に要するコスト（時間・費用等）を加味し、</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「実務ではこのやり方で十分」という分析の手法や水準についての考え方</a:t>
            </a:r>
            <a:r>
              <a:rPr kumimoji="1" lang="ja-JP" altLang="en-US" sz="1600" dirty="0">
                <a:latin typeface="メイリオ" panose="020B0604030504040204" pitchFamily="50" charset="-128"/>
                <a:ea typeface="メイリオ" panose="020B0604030504040204" pitchFamily="50" charset="-128"/>
              </a:rPr>
              <a:t>を</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総務省において整理し、</a:t>
            </a:r>
            <a:r>
              <a:rPr kumimoji="1" lang="ja-JP" altLang="en-US" sz="1600" b="1" dirty="0">
                <a:latin typeface="メイリオ" panose="020B0604030504040204" pitchFamily="50" charset="-128"/>
                <a:ea typeface="メイリオ" panose="020B0604030504040204" pitchFamily="50" charset="-128"/>
              </a:rPr>
              <a:t>技術的なガイドラインとして提示</a:t>
            </a:r>
            <a:r>
              <a:rPr kumimoji="1" lang="ja-JP" altLang="en-US" sz="1600" dirty="0">
                <a:latin typeface="メイリオ" panose="020B0604030504040204" pitchFamily="50" charset="-128"/>
                <a:ea typeface="メイリオ" panose="020B0604030504040204" pitchFamily="50" charset="-128"/>
              </a:rPr>
              <a:t>する。</a:t>
            </a:r>
            <a:endParaRPr kumimoji="1" lang="en-US" altLang="ja-JP" sz="1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7027276A-AD21-4BEF-A8DD-049157BE93E2}"/>
              </a:ext>
            </a:extLst>
          </p:cNvPr>
          <p:cNvSpPr>
            <a:spLocks noGrp="1"/>
          </p:cNvSpPr>
          <p:nvPr>
            <p:ph type="sldNum" sz="quarter" idx="12"/>
          </p:nvPr>
        </p:nvSpPr>
        <p:spPr/>
        <p:txBody>
          <a:bodyPr/>
          <a:lstStyle/>
          <a:p>
            <a:pPr>
              <a:defRPr/>
            </a:pPr>
            <a:r>
              <a:rPr lang="en-US" altLang="ja-JP" dirty="0">
                <a:solidFill>
                  <a:prstClr val="black"/>
                </a:solidFill>
              </a:rPr>
              <a:t>14</a:t>
            </a:r>
          </a:p>
        </p:txBody>
      </p:sp>
      <p:sp>
        <p:nvSpPr>
          <p:cNvPr id="13" name="テキスト ボックス 12">
            <a:extLst>
              <a:ext uri="{FF2B5EF4-FFF2-40B4-BE49-F238E27FC236}">
                <a16:creationId xmlns:a16="http://schemas.microsoft.com/office/drawing/2014/main" id="{FB28B978-351A-44DE-9EE8-41DD35B75E53}"/>
              </a:ext>
            </a:extLst>
          </p:cNvPr>
          <p:cNvSpPr txBox="1"/>
          <p:nvPr/>
        </p:nvSpPr>
        <p:spPr>
          <a:xfrm>
            <a:off x="1687112" y="4987060"/>
            <a:ext cx="7456888" cy="230832"/>
          </a:xfrm>
          <a:prstGeom prst="rect">
            <a:avLst/>
          </a:prstGeom>
          <a:noFill/>
        </p:spPr>
        <p:txBody>
          <a:bodyPr wrap="square" rtlCol="0">
            <a:spAutoFit/>
          </a:bodyPr>
          <a:lstStyle/>
          <a:p>
            <a:r>
              <a:rPr kumimoji="1" lang="en-US" altLang="ja-JP" sz="900" dirty="0">
                <a:latin typeface="メイリオ" panose="020B0604030504040204" pitchFamily="50" charset="-128"/>
                <a:ea typeface="メイリオ" panose="020B0604030504040204" pitchFamily="50" charset="-128"/>
              </a:rPr>
              <a:t>※</a:t>
            </a:r>
            <a:r>
              <a:rPr kumimoji="1" lang="ja-JP" altLang="en-US" sz="900" dirty="0">
                <a:latin typeface="メイリオ" panose="020B0604030504040204" pitchFamily="50" charset="-128"/>
                <a:ea typeface="メイリオ" panose="020B0604030504040204" pitchFamily="50" charset="-128"/>
              </a:rPr>
              <a:t>出典：</a:t>
            </a:r>
            <a:r>
              <a:rPr lang="zh-TW" altLang="en-US" sz="900" dirty="0">
                <a:latin typeface="メイリオ" panose="020B0604030504040204" pitchFamily="50" charset="-128"/>
                <a:ea typeface="メイリオ" panose="020B0604030504040204" pitchFamily="50" charset="-128"/>
              </a:rPr>
              <a:t>第１回ＥＢＰＭ推進委員会</a:t>
            </a:r>
            <a:r>
              <a:rPr lang="ja-JP" altLang="en-US" sz="900" dirty="0">
                <a:latin typeface="メイリオ" panose="020B0604030504040204" pitchFamily="50" charset="-128"/>
                <a:ea typeface="メイリオ" panose="020B0604030504040204" pitchFamily="50" charset="-128"/>
              </a:rPr>
              <a:t>（令和</a:t>
            </a:r>
            <a:r>
              <a:rPr lang="en-US" altLang="ja-JP" sz="900" dirty="0">
                <a:latin typeface="メイリオ" panose="020B0604030504040204" pitchFamily="50" charset="-128"/>
                <a:ea typeface="メイリオ" panose="020B0604030504040204" pitchFamily="50" charset="-128"/>
              </a:rPr>
              <a:t>5</a:t>
            </a:r>
            <a:r>
              <a:rPr lang="ja-JP" altLang="en-US" sz="900" dirty="0">
                <a:latin typeface="メイリオ" panose="020B0604030504040204" pitchFamily="50" charset="-128"/>
                <a:ea typeface="メイリオ" panose="020B0604030504040204" pitchFamily="50" charset="-128"/>
              </a:rPr>
              <a:t>年</a:t>
            </a:r>
            <a:r>
              <a:rPr lang="en-US" altLang="ja-JP" sz="900" dirty="0">
                <a:latin typeface="メイリオ" panose="020B0604030504040204" pitchFamily="50" charset="-128"/>
                <a:ea typeface="メイリオ" panose="020B0604030504040204" pitchFamily="50" charset="-128"/>
              </a:rPr>
              <a:t>4</a:t>
            </a:r>
            <a:r>
              <a:rPr lang="ja-JP" altLang="en-US" sz="900" dirty="0">
                <a:latin typeface="メイリオ" panose="020B0604030504040204" pitchFamily="50" charset="-128"/>
                <a:ea typeface="メイリオ" panose="020B0604030504040204" pitchFamily="50" charset="-128"/>
              </a:rPr>
              <a:t>月</a:t>
            </a:r>
            <a:r>
              <a:rPr lang="en-US" altLang="ja-JP" sz="900" dirty="0">
                <a:latin typeface="メイリオ" panose="020B0604030504040204" pitchFamily="50" charset="-128"/>
                <a:ea typeface="メイリオ" panose="020B0604030504040204" pitchFamily="50" charset="-128"/>
              </a:rPr>
              <a:t>13</a:t>
            </a:r>
            <a:r>
              <a:rPr lang="ja-JP" altLang="en-US" sz="900" dirty="0">
                <a:latin typeface="メイリオ" panose="020B0604030504040204" pitchFamily="50" charset="-128"/>
                <a:ea typeface="メイリオ" panose="020B0604030504040204" pitchFamily="50" charset="-128"/>
              </a:rPr>
              <a:t>日）資料１　</a:t>
            </a:r>
            <a:r>
              <a:rPr lang="en-US" altLang="ja-JP" sz="900" dirty="0">
                <a:latin typeface="メイリオ" panose="020B0604030504040204" pitchFamily="50" charset="-128"/>
              </a:rPr>
              <a:t>https://www.kantei.go.jp/jp/singi/gskaigi/ebpm/dai1/siryou1.pdf</a:t>
            </a:r>
            <a:endParaRPr kumimoji="1" lang="en-US" altLang="ja-JP" sz="900" dirty="0">
              <a:latin typeface="メイリオ" panose="020B0604030504040204" pitchFamily="50" charset="-128"/>
              <a:ea typeface="メイリオ" panose="020B0604030504040204" pitchFamily="50" charset="-128"/>
            </a:endParaRPr>
          </a:p>
        </p:txBody>
      </p:sp>
      <p:pic>
        <p:nvPicPr>
          <p:cNvPr id="2" name="15">
            <a:hlinkClick r:id="" action="ppaction://media"/>
            <a:extLst>
              <a:ext uri="{FF2B5EF4-FFF2-40B4-BE49-F238E27FC236}">
                <a16:creationId xmlns:a16="http://schemas.microsoft.com/office/drawing/2014/main" id="{C403E885-B3FE-A55B-9644-7208720509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18388"/>
            <a:ext cx="609600" cy="609600"/>
          </a:xfrm>
          <a:prstGeom prst="rect">
            <a:avLst/>
          </a:prstGeom>
        </p:spPr>
      </p:pic>
    </p:spTree>
    <p:extLst>
      <p:ext uri="{BB962C8B-B14F-4D97-AF65-F5344CB8AC3E}">
        <p14:creationId xmlns:p14="http://schemas.microsoft.com/office/powerpoint/2010/main" val="860571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7608F8-6DF1-432F-9B46-C67BEE799888}"/>
              </a:ext>
            </a:extLst>
          </p:cNvPr>
          <p:cNvSpPr/>
          <p:nvPr/>
        </p:nvSpPr>
        <p:spPr>
          <a:xfrm>
            <a:off x="0" y="0"/>
            <a:ext cx="400522" cy="959742"/>
          </a:xfrm>
          <a:prstGeom prst="rect">
            <a:avLst/>
          </a:prstGeom>
          <a:solidFill>
            <a:srgbClr val="232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40F852A-2BE1-4585-91B7-514564532C1C}"/>
              </a:ext>
            </a:extLst>
          </p:cNvPr>
          <p:cNvSpPr txBox="1"/>
          <p:nvPr/>
        </p:nvSpPr>
        <p:spPr>
          <a:xfrm>
            <a:off x="483650" y="439246"/>
            <a:ext cx="6438585" cy="52322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④　意思決定過程での活用の促進</a:t>
            </a:r>
          </a:p>
        </p:txBody>
      </p:sp>
      <p:sp>
        <p:nvSpPr>
          <p:cNvPr id="7" name="テキスト ボックス 6">
            <a:extLst>
              <a:ext uri="{FF2B5EF4-FFF2-40B4-BE49-F238E27FC236}">
                <a16:creationId xmlns:a16="http://schemas.microsoft.com/office/drawing/2014/main" id="{9F33BFF7-1B6F-4AB1-BD91-799414978521}"/>
              </a:ext>
            </a:extLst>
          </p:cNvPr>
          <p:cNvSpPr txBox="1"/>
          <p:nvPr/>
        </p:nvSpPr>
        <p:spPr>
          <a:xfrm>
            <a:off x="1331180" y="4207208"/>
            <a:ext cx="7739780" cy="584775"/>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次期</a:t>
            </a:r>
            <a:r>
              <a:rPr kumimoji="1" lang="ja-JP" altLang="en-US" sz="1600" b="1" dirty="0">
                <a:latin typeface="メイリオ" panose="020B0604030504040204" pitchFamily="50" charset="-128"/>
                <a:ea typeface="メイリオ" panose="020B0604030504040204" pitchFamily="50" charset="-128"/>
              </a:rPr>
              <a:t>基本計画期間中全体を「試行期間」</a:t>
            </a:r>
            <a:r>
              <a:rPr kumimoji="1" lang="ja-JP" altLang="en-US" sz="1600" dirty="0">
                <a:latin typeface="メイリオ" panose="020B0604030504040204" pitchFamily="50" charset="-128"/>
                <a:ea typeface="メイリオ" panose="020B0604030504040204" pitchFamily="50" charset="-128"/>
              </a:rPr>
              <a:t>と位置づけ。</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各府省の実情に応じた実験的な取組を後押しするため、</a:t>
            </a:r>
            <a:r>
              <a:rPr kumimoji="1" lang="ja-JP" altLang="en-US" sz="1600" b="1" dirty="0">
                <a:latin typeface="メイリオ" panose="020B0604030504040204" pitchFamily="50" charset="-128"/>
                <a:ea typeface="メイリオ" panose="020B0604030504040204" pitchFamily="50" charset="-128"/>
              </a:rPr>
              <a:t>期中の軌道修正も容易化</a:t>
            </a:r>
            <a:r>
              <a:rPr kumimoji="1"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80A85F95-B72B-4130-A873-E8D6CAC29779}"/>
              </a:ext>
            </a:extLst>
          </p:cNvPr>
          <p:cNvSpPr/>
          <p:nvPr/>
        </p:nvSpPr>
        <p:spPr>
          <a:xfrm>
            <a:off x="127220" y="4207208"/>
            <a:ext cx="1203960" cy="2484152"/>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制度見直しの内容</a:t>
            </a:r>
          </a:p>
        </p:txBody>
      </p:sp>
      <p:sp>
        <p:nvSpPr>
          <p:cNvPr id="11" name="テキスト ボックス 10">
            <a:extLst>
              <a:ext uri="{FF2B5EF4-FFF2-40B4-BE49-F238E27FC236}">
                <a16:creationId xmlns:a16="http://schemas.microsoft.com/office/drawing/2014/main" id="{E52BEDB9-DF81-4123-B0CC-FDA575F8B181}"/>
              </a:ext>
            </a:extLst>
          </p:cNvPr>
          <p:cNvSpPr txBox="1"/>
          <p:nvPr/>
        </p:nvSpPr>
        <p:spPr>
          <a:xfrm>
            <a:off x="1331180" y="5515665"/>
            <a:ext cx="7655202" cy="1077218"/>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意思決定に有益な情報を生み出す機能としては、政策評価とレビューは同じ。</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作業が重複している場合は、</a:t>
            </a:r>
            <a:r>
              <a:rPr kumimoji="1" lang="ja-JP" altLang="en-US" sz="1600" b="1" dirty="0">
                <a:latin typeface="メイリオ" panose="020B0604030504040204" pitchFamily="50" charset="-128"/>
                <a:ea typeface="メイリオ" panose="020B0604030504040204" pitchFamily="50" charset="-128"/>
              </a:rPr>
              <a:t>レビューシートを評価書として代替することも可能</a:t>
            </a:r>
            <a:r>
              <a:rPr kumimoji="1"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白書等の他の分析作業の成果をそのまま活かすことも積極的に認めていく</a:t>
            </a:r>
            <a:r>
              <a:rPr kumimoji="1" lang="ja-JP" altLang="en-US" sz="1600" dirty="0">
                <a:latin typeface="メイリオ" panose="020B0604030504040204" pitchFamily="50" charset="-128"/>
                <a:ea typeface="メイリオ" panose="020B0604030504040204" pitchFamily="50" charset="-128"/>
              </a:rPr>
              <a:t>ので、</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行政評価局に御相談いただきたい。</a:t>
            </a:r>
            <a:endParaRPr kumimoji="1" lang="en-US" altLang="ja-JP" sz="16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DE54CE2C-82DB-4498-AC36-45D34DEFCCDD}"/>
              </a:ext>
            </a:extLst>
          </p:cNvPr>
          <p:cNvSpPr txBox="1"/>
          <p:nvPr/>
        </p:nvSpPr>
        <p:spPr>
          <a:xfrm>
            <a:off x="1331180" y="4984547"/>
            <a:ext cx="7739779" cy="33855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政府統一様式によらない評価が可能に。各省の</a:t>
            </a:r>
            <a:r>
              <a:rPr kumimoji="1" lang="ja-JP" altLang="en-US" sz="1600" b="1" dirty="0">
                <a:latin typeface="メイリオ" panose="020B0604030504040204" pitchFamily="50" charset="-128"/>
                <a:ea typeface="メイリオ" panose="020B0604030504040204" pitchFamily="50" charset="-128"/>
              </a:rPr>
              <a:t>実情に応じたカスタマイズを推奨</a:t>
            </a:r>
            <a:r>
              <a:rPr kumimoji="1"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C7748617-7A60-4C7A-A770-EFE45AEA7AAC}"/>
              </a:ext>
            </a:extLst>
          </p:cNvPr>
          <p:cNvSpPr txBox="1"/>
          <p:nvPr/>
        </p:nvSpPr>
        <p:spPr>
          <a:xfrm>
            <a:off x="127220" y="1182889"/>
            <a:ext cx="8889559" cy="1323439"/>
          </a:xfrm>
          <a:prstGeom prst="rect">
            <a:avLst/>
          </a:prstGeom>
          <a:solidFill>
            <a:srgbClr val="CEE4FE"/>
          </a:solid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　「評価書」という形式にとらわれず、行政事業レビューや審議会等での議論等を含む</a:t>
            </a:r>
            <a:r>
              <a:rPr kumimoji="1" lang="ja-JP" altLang="en-US" sz="1600" b="1" dirty="0">
                <a:latin typeface="メイリオ" panose="020B0604030504040204" pitchFamily="50" charset="-128"/>
                <a:ea typeface="メイリオ" panose="020B0604030504040204" pitchFamily="50" charset="-128"/>
              </a:rPr>
              <a:t>多様な評価関連作業から生み出される政策効果の把握・分析結果等を活用</a:t>
            </a:r>
            <a:r>
              <a:rPr kumimoji="1" lang="ja-JP" altLang="en-US" sz="1600" dirty="0">
                <a:latin typeface="メイリオ" panose="020B0604030504040204" pitchFamily="50" charset="-128"/>
                <a:ea typeface="メイリオ" panose="020B0604030504040204" pitchFamily="50" charset="-128"/>
              </a:rPr>
              <a:t>して、意思決定の質を高めていくことが目的。</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このため、各府省における意思決定過程での活用を促進観点から、</a:t>
            </a:r>
            <a:r>
              <a:rPr kumimoji="1" lang="ja-JP" altLang="en-US" sz="1600" b="1" dirty="0">
                <a:latin typeface="メイリオ" panose="020B0604030504040204" pitchFamily="50" charset="-128"/>
                <a:ea typeface="メイリオ" panose="020B0604030504040204" pitchFamily="50" charset="-128"/>
              </a:rPr>
              <a:t>評価関連作業を総合的に捉えて、相互の役割分担を整理</a:t>
            </a:r>
            <a:r>
              <a:rPr kumimoji="1" lang="ja-JP" altLang="en-US" sz="1600" dirty="0">
                <a:latin typeface="メイリオ" panose="020B0604030504040204" pitchFamily="50" charset="-128"/>
                <a:ea typeface="メイリオ" panose="020B0604030504040204" pitchFamily="50" charset="-128"/>
              </a:rPr>
              <a:t>すること等により、効果的な運用を図る。</a:t>
            </a:r>
            <a:endParaRPr kumimoji="1" lang="ja-JP" altLang="en-US" sz="1600" dirty="0">
              <a:latin typeface="+mn-ea"/>
            </a:endParaRPr>
          </a:p>
        </p:txBody>
      </p:sp>
      <p:sp>
        <p:nvSpPr>
          <p:cNvPr id="14" name="正方形/長方形 13">
            <a:extLst>
              <a:ext uri="{FF2B5EF4-FFF2-40B4-BE49-F238E27FC236}">
                <a16:creationId xmlns:a16="http://schemas.microsoft.com/office/drawing/2014/main" id="{8F1B34EE-3194-4B84-BC97-E78D6BF7BDF5}"/>
              </a:ext>
            </a:extLst>
          </p:cNvPr>
          <p:cNvSpPr/>
          <p:nvPr/>
        </p:nvSpPr>
        <p:spPr>
          <a:xfrm>
            <a:off x="127220" y="2680221"/>
            <a:ext cx="1203960" cy="1334423"/>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今後の</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進め方</a:t>
            </a:r>
          </a:p>
        </p:txBody>
      </p:sp>
      <p:sp>
        <p:nvSpPr>
          <p:cNvPr id="15" name="テキスト ボックス 14">
            <a:extLst>
              <a:ext uri="{FF2B5EF4-FFF2-40B4-BE49-F238E27FC236}">
                <a16:creationId xmlns:a16="http://schemas.microsoft.com/office/drawing/2014/main" id="{1AA1A04B-9A6B-4436-8C29-2644BFA7A8D8}"/>
              </a:ext>
            </a:extLst>
          </p:cNvPr>
          <p:cNvSpPr txBox="1"/>
          <p:nvPr/>
        </p:nvSpPr>
        <p:spPr>
          <a:xfrm>
            <a:off x="1331180" y="2779334"/>
            <a:ext cx="7685599" cy="1323439"/>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各府省の意思決定の特性に応じた方法を、それぞれで見出していっていただく。</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一律のやり方を示すことはしないが、行政評価局が</a:t>
            </a:r>
            <a:r>
              <a:rPr kumimoji="1" lang="ja-JP" altLang="en-US" sz="1600" b="1" dirty="0">
                <a:latin typeface="メイリオ" panose="020B0604030504040204" pitchFamily="50" charset="-128"/>
                <a:ea typeface="メイリオ" panose="020B0604030504040204" pitchFamily="50" charset="-128"/>
              </a:rPr>
              <a:t>各府省の取組実例を整理</a:t>
            </a:r>
            <a:r>
              <a:rPr kumimoji="1" lang="ja-JP" altLang="en-US" sz="1600" dirty="0">
                <a:latin typeface="メイリオ" panose="020B0604030504040204" pitchFamily="50" charset="-128"/>
                <a:ea typeface="メイリオ" panose="020B0604030504040204" pitchFamily="50" charset="-128"/>
              </a:rPr>
              <a:t>して</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各府省における取組の参考に供する。（これまでのところ、消費者庁、デジタル庁、総務省、法務省、文部科学省、防衛省等が制度見直しを踏まえた新たな取組を検討中と認識。）</a:t>
            </a:r>
            <a:endParaRPr kumimoji="1" lang="en-US" altLang="ja-JP" sz="1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B87CED01-48C0-4774-A20F-81662FAE6A15}"/>
              </a:ext>
            </a:extLst>
          </p:cNvPr>
          <p:cNvSpPr>
            <a:spLocks noGrp="1"/>
          </p:cNvSpPr>
          <p:nvPr>
            <p:ph type="sldNum" sz="quarter" idx="12"/>
          </p:nvPr>
        </p:nvSpPr>
        <p:spPr/>
        <p:txBody>
          <a:bodyPr/>
          <a:lstStyle/>
          <a:p>
            <a:pPr>
              <a:defRPr/>
            </a:pPr>
            <a:r>
              <a:rPr lang="en-US" altLang="ja-JP" dirty="0">
                <a:solidFill>
                  <a:prstClr val="black"/>
                </a:solidFill>
              </a:rPr>
              <a:t>15</a:t>
            </a:r>
          </a:p>
        </p:txBody>
      </p:sp>
      <p:pic>
        <p:nvPicPr>
          <p:cNvPr id="2" name="16">
            <a:hlinkClick r:id="" action="ppaction://media"/>
            <a:extLst>
              <a:ext uri="{FF2B5EF4-FFF2-40B4-BE49-F238E27FC236}">
                <a16:creationId xmlns:a16="http://schemas.microsoft.com/office/drawing/2014/main" id="{565A44E6-5948-5400-025F-5DE04F1343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0"/>
            <a:ext cx="609600" cy="609600"/>
          </a:xfrm>
          <a:prstGeom prst="rect">
            <a:avLst/>
          </a:prstGeom>
        </p:spPr>
      </p:pic>
    </p:spTree>
    <p:extLst>
      <p:ext uri="{BB962C8B-B14F-4D97-AF65-F5344CB8AC3E}">
        <p14:creationId xmlns:p14="http://schemas.microsoft.com/office/powerpoint/2010/main" val="178473991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7608F8-6DF1-432F-9B46-C67BEE799888}"/>
              </a:ext>
            </a:extLst>
          </p:cNvPr>
          <p:cNvSpPr/>
          <p:nvPr/>
        </p:nvSpPr>
        <p:spPr>
          <a:xfrm>
            <a:off x="0" y="0"/>
            <a:ext cx="400522" cy="959742"/>
          </a:xfrm>
          <a:prstGeom prst="rect">
            <a:avLst/>
          </a:prstGeom>
          <a:solidFill>
            <a:srgbClr val="232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540F852A-2BE1-4585-91B7-514564532C1C}"/>
              </a:ext>
            </a:extLst>
          </p:cNvPr>
          <p:cNvSpPr txBox="1"/>
          <p:nvPr/>
        </p:nvSpPr>
        <p:spPr>
          <a:xfrm>
            <a:off x="483650" y="432525"/>
            <a:ext cx="86603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⑤　制度官庁の責務・役割の明確化</a:t>
            </a:r>
          </a:p>
        </p:txBody>
      </p:sp>
      <p:sp>
        <p:nvSpPr>
          <p:cNvPr id="7" name="テキスト ボックス 6">
            <a:extLst>
              <a:ext uri="{FF2B5EF4-FFF2-40B4-BE49-F238E27FC236}">
                <a16:creationId xmlns:a16="http://schemas.microsoft.com/office/drawing/2014/main" id="{9F33BFF7-1B6F-4AB1-BD91-799414978521}"/>
              </a:ext>
            </a:extLst>
          </p:cNvPr>
          <p:cNvSpPr txBox="1"/>
          <p:nvPr/>
        </p:nvSpPr>
        <p:spPr>
          <a:xfrm>
            <a:off x="1331180" y="2036999"/>
            <a:ext cx="7739780" cy="3139321"/>
          </a:xfrm>
          <a:prstGeom prst="rect">
            <a:avLst/>
          </a:prstGeom>
          <a:noFill/>
        </p:spPr>
        <p:txBody>
          <a:bodyPr wrap="square" rtlCol="0">
            <a:spAutoFit/>
          </a:bodyPr>
          <a:lstStyle/>
          <a:p>
            <a:pPr lvl="0"/>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令和</a:t>
            </a:r>
            <a:r>
              <a:rPr lang="ja-JP" altLang="en-US" sz="1600" dirty="0">
                <a:latin typeface="メイリオ" panose="020B0604030504040204" pitchFamily="50" charset="-128"/>
                <a:ea typeface="メイリオ" panose="020B0604030504040204" pitchFamily="50" charset="-128"/>
              </a:rPr>
              <a:t>４</a:t>
            </a:r>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年</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８月から、行政評価局に「効果検証タスクフォース」を設置し、様々な分析手法を活用しながら政策効果の把握・分析を実践中。従来から行っている「実証的共同研究」も含め、</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実務上の課題（特に分析の難しさ</a:t>
            </a:r>
            <a:r>
              <a:rPr kumimoji="1" lang="ja-JP" altLang="en-US" sz="1600" b="1" dirty="0">
                <a:solidFill>
                  <a:prstClr val="black"/>
                </a:solidFill>
                <a:latin typeface="メイリオ" panose="020B0604030504040204" pitchFamily="50" charset="-128"/>
                <a:ea typeface="メイリオ" panose="020B0604030504040204" pitchFamily="50" charset="-128"/>
              </a:rPr>
              <a:t>や</a:t>
            </a:r>
            <a:r>
              <a:rPr kumimoji="1" lang="ja-JP" altLang="en-US" sz="1600" b="1" dirty="0">
                <a:latin typeface="メイリオ" panose="020B0604030504040204" pitchFamily="50" charset="-128"/>
                <a:ea typeface="メイリオ" panose="020B0604030504040204" pitchFamily="50" charset="-128"/>
              </a:rPr>
              <a:t>想定どおりに効果を把握できなかった事例</a:t>
            </a:r>
            <a:r>
              <a:rPr kumimoji="1" lang="ja-JP" altLang="en-US" sz="1600" b="1" dirty="0">
                <a:solidFill>
                  <a:prstClr val="black"/>
                </a:solidFill>
                <a:latin typeface="メイリオ" panose="020B0604030504040204" pitchFamily="50" charset="-128"/>
                <a:ea typeface="メイリオ"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を整理</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している。</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各府省における</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個別の分析作業で直面する悩み</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を共有いただければ、政策評価審議会等での</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検討の上、制度官庁として「実務ではこれでよい」という水準にコミット</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していく。</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「悩み」の実例</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・学術的な要求水準を満たすことは難しいが実務ではどこまで簡易に行うことが可能か、</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・定量的な分析はコスト面から難しいが定性的な手法を組み合わせて分析してよいか、</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・学術的に必要なデータと実務上政策改善に必要なデータは異なるがデータ取得の設計に</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当たって何に気を付けるべきか　など）</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80A85F95-B72B-4130-A873-E8D6CAC29779}"/>
              </a:ext>
            </a:extLst>
          </p:cNvPr>
          <p:cNvSpPr/>
          <p:nvPr/>
        </p:nvSpPr>
        <p:spPr>
          <a:xfrm>
            <a:off x="127220" y="5203498"/>
            <a:ext cx="1203960" cy="1569660"/>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意思決定過程での活用事例</a:t>
            </a:r>
          </a:p>
        </p:txBody>
      </p:sp>
      <p:sp>
        <p:nvSpPr>
          <p:cNvPr id="11" name="テキスト ボックス 10">
            <a:extLst>
              <a:ext uri="{FF2B5EF4-FFF2-40B4-BE49-F238E27FC236}">
                <a16:creationId xmlns:a16="http://schemas.microsoft.com/office/drawing/2014/main" id="{E52BEDB9-DF81-4123-B0CC-FDA575F8B181}"/>
              </a:ext>
            </a:extLst>
          </p:cNvPr>
          <p:cNvSpPr txBox="1"/>
          <p:nvPr/>
        </p:nvSpPr>
        <p:spPr>
          <a:xfrm>
            <a:off x="1331180" y="5214384"/>
            <a:ext cx="7655202"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取組の自由度が高まることから、各府省での積極的な取組がどこまで制度上許容されるかの疑義が生じやすくなると想定している。</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参考となる各府省の取組を紹介</a:t>
            </a:r>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するととも</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見直しの趣旨に合致していれば柔軟に多様なやり方を認め、制度官庁としても責任を負う方針</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であるので行政評価局に相談いただきたい。</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a:extLst>
              <a:ext uri="{FF2B5EF4-FFF2-40B4-BE49-F238E27FC236}">
                <a16:creationId xmlns:a16="http://schemas.microsoft.com/office/drawing/2014/main" id="{C7748617-7A60-4C7A-A770-EFE45AEA7AAC}"/>
              </a:ext>
            </a:extLst>
          </p:cNvPr>
          <p:cNvSpPr txBox="1"/>
          <p:nvPr/>
        </p:nvSpPr>
        <p:spPr>
          <a:xfrm>
            <a:off x="127220" y="1085870"/>
            <a:ext cx="8889559" cy="830997"/>
          </a:xfrm>
          <a:prstGeom prst="rect">
            <a:avLst/>
          </a:prstGeom>
          <a:solidFill>
            <a:srgbClr val="CEE4F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評価法施行直後から「政策評価」の定着を優先するために、画一的・統一的な制度運用に重きを置いてきたが、今後は本来の制度趣旨に立ち返り、</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形式ではなく実質を重視</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し、各府省の意思決定に有益な情報を生み出すための</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前向きな挑戦を後押し</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していく。</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4" name="正方形/長方形 13">
            <a:extLst>
              <a:ext uri="{FF2B5EF4-FFF2-40B4-BE49-F238E27FC236}">
                <a16:creationId xmlns:a16="http://schemas.microsoft.com/office/drawing/2014/main" id="{8F1B34EE-3194-4B84-BC97-E78D6BF7BDF5}"/>
              </a:ext>
            </a:extLst>
          </p:cNvPr>
          <p:cNvSpPr/>
          <p:nvPr/>
        </p:nvSpPr>
        <p:spPr>
          <a:xfrm>
            <a:off x="127220" y="2037000"/>
            <a:ext cx="1203960" cy="3033575"/>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分析手法の実践的ノウハウ</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 name="スライド番号プレースホルダー 1">
            <a:extLst>
              <a:ext uri="{FF2B5EF4-FFF2-40B4-BE49-F238E27FC236}">
                <a16:creationId xmlns:a16="http://schemas.microsoft.com/office/drawing/2014/main" id="{77695107-5433-4C0E-BD13-52F5B84F82CA}"/>
              </a:ext>
            </a:extLst>
          </p:cNvPr>
          <p:cNvSpPr>
            <a:spLocks noGrp="1"/>
          </p:cNvSpPr>
          <p:nvPr>
            <p:ph type="sldNum" sz="quarter" idx="12"/>
          </p:nvPr>
        </p:nvSpPr>
        <p:spPr/>
        <p:txBody>
          <a:bodyPr/>
          <a:lstStyle/>
          <a:p>
            <a:r>
              <a:rPr kumimoji="1" lang="en-US" altLang="ja-JP" dirty="0">
                <a:solidFill>
                  <a:schemeClr val="tx1"/>
                </a:solidFill>
              </a:rPr>
              <a:t>16</a:t>
            </a:r>
            <a:endParaRPr kumimoji="1" lang="ja-JP" altLang="en-US" dirty="0">
              <a:solidFill>
                <a:schemeClr val="tx1"/>
              </a:solidFill>
            </a:endParaRPr>
          </a:p>
        </p:txBody>
      </p:sp>
      <p:pic>
        <p:nvPicPr>
          <p:cNvPr id="3" name="17">
            <a:hlinkClick r:id="" action="ppaction://media"/>
            <a:extLst>
              <a:ext uri="{FF2B5EF4-FFF2-40B4-BE49-F238E27FC236}">
                <a16:creationId xmlns:a16="http://schemas.microsoft.com/office/drawing/2014/main" id="{7F5A003F-C9C8-38D2-558C-5E7B93D72A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7592"/>
            <a:ext cx="609600" cy="609600"/>
          </a:xfrm>
          <a:prstGeom prst="rect">
            <a:avLst/>
          </a:prstGeom>
        </p:spPr>
      </p:pic>
    </p:spTree>
    <p:extLst>
      <p:ext uri="{BB962C8B-B14F-4D97-AF65-F5344CB8AC3E}">
        <p14:creationId xmlns:p14="http://schemas.microsoft.com/office/powerpoint/2010/main" val="14246627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各府省が行う政策評価"/>
          <p:cNvSpPr>
            <a:spLocks noGrp="1"/>
          </p:cNvSpPr>
          <p:nvPr>
            <p:ph type="ctrTitle"/>
          </p:nvPr>
        </p:nvSpPr>
        <p:spPr>
          <a:xfrm>
            <a:off x="407890" y="3419024"/>
            <a:ext cx="8328220" cy="643933"/>
          </a:xfrm>
        </p:spPr>
        <p:txBody>
          <a:bodyPr>
            <a:normAutofit/>
          </a:bodyPr>
          <a:lstStyle/>
          <a:p>
            <a:r>
              <a:rPr kumimoji="1" lang="ja-JP" altLang="en-US" sz="3600" dirty="0">
                <a:solidFill>
                  <a:schemeClr val="tx1">
                    <a:lumMod val="75000"/>
                    <a:lumOff val="25000"/>
                  </a:schemeClr>
                </a:solidFill>
                <a:latin typeface="メイリオ" panose="020B0604030504040204" pitchFamily="50" charset="-128"/>
                <a:ea typeface="メイリオ" panose="020B0604030504040204" pitchFamily="50" charset="-128"/>
              </a:rPr>
              <a:t>各府省が行う政策評価</a:t>
            </a:r>
          </a:p>
        </p:txBody>
      </p:sp>
      <p:sp>
        <p:nvSpPr>
          <p:cNvPr id="6" name="線">
            <a:extLst>
              <a:ext uri="{FF2B5EF4-FFF2-40B4-BE49-F238E27FC236}">
                <a16:creationId xmlns:a16="http://schemas.microsoft.com/office/drawing/2014/main" id="{2544B46A-662A-4B22-8800-B91FB48E82A1}"/>
              </a:ext>
            </a:extLst>
          </p:cNvPr>
          <p:cNvSpPr/>
          <p:nvPr/>
        </p:nvSpPr>
        <p:spPr>
          <a:xfrm>
            <a:off x="583955" y="3199080"/>
            <a:ext cx="7976089" cy="65943"/>
          </a:xfrm>
          <a:prstGeom prst="flowChartTerminator">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メイリオ" panose="020B0604030504040204" pitchFamily="50" charset="-128"/>
              <a:ea typeface="メイリオ" panose="020B0604030504040204" pitchFamily="50" charset="-128"/>
            </a:endParaRPr>
          </a:p>
        </p:txBody>
      </p:sp>
      <p:sp>
        <p:nvSpPr>
          <p:cNvPr id="41" name="テキスト：制度編">
            <a:extLst>
              <a:ext uri="{FF2B5EF4-FFF2-40B4-BE49-F238E27FC236}">
                <a16:creationId xmlns:a16="http://schemas.microsoft.com/office/drawing/2014/main" id="{4EC56F1B-FCE5-4458-9447-B4C16B75E58B}"/>
              </a:ext>
            </a:extLst>
          </p:cNvPr>
          <p:cNvSpPr txBox="1"/>
          <p:nvPr/>
        </p:nvSpPr>
        <p:spPr>
          <a:xfrm>
            <a:off x="3419584" y="2557137"/>
            <a:ext cx="2304830" cy="707886"/>
          </a:xfrm>
          <a:prstGeom prst="rect">
            <a:avLst/>
          </a:prstGeom>
          <a:noFill/>
        </p:spPr>
        <p:txBody>
          <a:bodyPr wrap="square" rtlCol="0">
            <a:spAutoFit/>
          </a:bodyPr>
          <a:lstStyle/>
          <a:p>
            <a:pPr algn="ctr"/>
            <a:r>
              <a:rPr kumimoji="1" lang="ja-JP" altLang="en-US" sz="4000" spc="300" dirty="0">
                <a:solidFill>
                  <a:schemeClr val="tx1">
                    <a:lumMod val="75000"/>
                    <a:lumOff val="25000"/>
                  </a:schemeClr>
                </a:solidFill>
                <a:latin typeface="+mn-ea"/>
              </a:rPr>
              <a:t>制度編</a:t>
            </a:r>
          </a:p>
        </p:txBody>
      </p:sp>
      <p:sp>
        <p:nvSpPr>
          <p:cNvPr id="5" name="スライド番号プレースホルダー 1">
            <a:extLst>
              <a:ext uri="{FF2B5EF4-FFF2-40B4-BE49-F238E27FC236}">
                <a16:creationId xmlns:a16="http://schemas.microsoft.com/office/drawing/2014/main" id="{54F867F6-BE32-4285-8818-6524BDD73013}"/>
              </a:ext>
            </a:extLst>
          </p:cNvPr>
          <p:cNvSpPr>
            <a:spLocks noGrp="1"/>
          </p:cNvSpPr>
          <p:nvPr>
            <p:ph type="sldNum" sz="quarter" idx="12"/>
          </p:nvPr>
        </p:nvSpPr>
        <p:spPr>
          <a:xfrm>
            <a:off x="7086600" y="6492874"/>
            <a:ext cx="2057400" cy="365125"/>
          </a:xfrm>
        </p:spPr>
        <p:txBody>
          <a:bodyPr/>
          <a:lstStyle/>
          <a:p>
            <a:r>
              <a:rPr kumimoji="1" lang="en-US" altLang="ja-JP" dirty="0">
                <a:solidFill>
                  <a:schemeClr val="tx1"/>
                </a:solidFill>
              </a:rPr>
              <a:t>17</a:t>
            </a:r>
            <a:endParaRPr kumimoji="1" lang="ja-JP" altLang="en-US" dirty="0">
              <a:solidFill>
                <a:schemeClr val="tx1"/>
              </a:solidFill>
            </a:endParaRPr>
          </a:p>
        </p:txBody>
      </p:sp>
      <p:pic>
        <p:nvPicPr>
          <p:cNvPr id="3" name="18">
            <a:hlinkClick r:id="" action="ppaction://media"/>
            <a:extLst>
              <a:ext uri="{FF2B5EF4-FFF2-40B4-BE49-F238E27FC236}">
                <a16:creationId xmlns:a16="http://schemas.microsoft.com/office/drawing/2014/main" id="{0C6D804F-4E26-038D-A6CF-5D3ACEB967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33567"/>
            <a:ext cx="609600" cy="609600"/>
          </a:xfrm>
          <a:prstGeom prst="rect">
            <a:avLst/>
          </a:prstGeom>
        </p:spPr>
      </p:pic>
    </p:spTree>
    <p:extLst>
      <p:ext uri="{BB962C8B-B14F-4D97-AF65-F5344CB8AC3E}">
        <p14:creationId xmlns:p14="http://schemas.microsoft.com/office/powerpoint/2010/main" val="189590646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タイトル線">
            <a:extLst>
              <a:ext uri="{FF2B5EF4-FFF2-40B4-BE49-F238E27FC236}">
                <a16:creationId xmlns:a16="http://schemas.microsoft.com/office/drawing/2014/main" id="{322F8FE8-7BFF-405A-A554-F152748A8268}"/>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3501"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メイリオ" panose="020B0604030504040204" pitchFamily="50" charset="-128"/>
                <a:ea typeface="メイリオ" panose="020B0604030504040204" pitchFamily="50" charset="-128"/>
              </a:rPr>
              <a:t>４ </a:t>
            </a:r>
            <a:r>
              <a:rPr lang="ja-JP" altLang="en-US" sz="2800" dirty="0">
                <a:latin typeface="メイリオ" panose="020B0604030504040204" pitchFamily="50" charset="-128"/>
                <a:ea typeface="メイリオ" panose="020B0604030504040204" pitchFamily="50" charset="-128"/>
              </a:rPr>
              <a:t>政策評価</a:t>
            </a:r>
            <a:r>
              <a:rPr lang="ja-JP" altLang="en-US" sz="2800" dirty="0">
                <a:solidFill>
                  <a:prstClr val="black"/>
                </a:solidFill>
                <a:latin typeface="メイリオ" panose="020B0604030504040204" pitchFamily="50" charset="-128"/>
                <a:ea typeface="メイリオ" panose="020B0604030504040204" pitchFamily="50" charset="-128"/>
              </a:rPr>
              <a:t>の三方式 </a:t>
            </a:r>
            <a:endParaRPr lang="ja-JP" altLang="en-US" sz="1900" dirty="0">
              <a:solidFill>
                <a:prstClr val="black"/>
              </a:solidFill>
              <a:latin typeface="メイリオ" panose="020B0604030504040204" pitchFamily="50" charset="-128"/>
              <a:ea typeface="メイリオ" panose="020B0604030504040204" pitchFamily="50" charset="-128"/>
            </a:endParaRPr>
          </a:p>
        </p:txBody>
      </p:sp>
      <p:sp>
        <p:nvSpPr>
          <p:cNvPr id="58" name="図：実績評価方式">
            <a:extLst>
              <a:ext uri="{FF2B5EF4-FFF2-40B4-BE49-F238E27FC236}">
                <a16:creationId xmlns:a16="http://schemas.microsoft.com/office/drawing/2014/main" id="{8185E14A-21EA-492F-B637-2A6275C2BB73}"/>
              </a:ext>
            </a:extLst>
          </p:cNvPr>
          <p:cNvSpPr txBox="1">
            <a:spLocks noChangeArrowheads="1"/>
          </p:cNvSpPr>
          <p:nvPr/>
        </p:nvSpPr>
        <p:spPr bwMode="auto">
          <a:xfrm>
            <a:off x="833119" y="3973232"/>
            <a:ext cx="2046244" cy="442035"/>
          </a:xfrm>
          <a:prstGeom prst="rect">
            <a:avLst/>
          </a:prstGeom>
          <a:solidFill>
            <a:schemeClr val="accent1"/>
          </a:solidFill>
          <a:ln>
            <a:noFill/>
            <a:headEnd/>
            <a:tailEnd/>
          </a:ln>
        </p:spPr>
        <p:style>
          <a:lnRef idx="1">
            <a:schemeClr val="accent4"/>
          </a:lnRef>
          <a:fillRef idx="2">
            <a:schemeClr val="accent4"/>
          </a:fillRef>
          <a:effectRef idx="1">
            <a:schemeClr val="accent4"/>
          </a:effectRef>
          <a:fontRef idx="minor">
            <a:schemeClr val="dk1"/>
          </a:fontRef>
        </p:style>
        <p:txBody>
          <a:bodyPr rot="0" vert="horz" wrap="square" lIns="63305" tIns="72000" rIns="63305" bIns="0" anchor="ctr" anchorCtr="0">
            <a:spAutoFit/>
          </a:bodyPr>
          <a:lstStyle/>
          <a:p>
            <a:pPr algn="ctr"/>
            <a:r>
              <a:rPr lang="ja-JP" altLang="en-US" sz="2400" kern="100" dirty="0">
                <a:solidFill>
                  <a:schemeClr val="bg1"/>
                </a:solidFill>
                <a:latin typeface="メイリオ" panose="020B0604030504040204" pitchFamily="50" charset="-128"/>
                <a:ea typeface="メイリオ" panose="020B0604030504040204" pitchFamily="50" charset="-128"/>
                <a:cs typeface="Times New Roman"/>
              </a:rPr>
              <a:t>事業</a:t>
            </a:r>
            <a:r>
              <a:rPr lang="zh-TW" altLang="en-US" sz="2400" kern="100" dirty="0">
                <a:solidFill>
                  <a:schemeClr val="bg1"/>
                </a:solidFill>
                <a:latin typeface="メイリオ" panose="020B0604030504040204" pitchFamily="50" charset="-128"/>
                <a:ea typeface="メイリオ" panose="020B0604030504040204" pitchFamily="50" charset="-128"/>
                <a:cs typeface="Times New Roman"/>
              </a:rPr>
              <a:t>評価方式</a:t>
            </a:r>
          </a:p>
        </p:txBody>
      </p:sp>
      <p:sp>
        <p:nvSpPr>
          <p:cNvPr id="59" name="図：実績評価方式">
            <a:extLst>
              <a:ext uri="{FF2B5EF4-FFF2-40B4-BE49-F238E27FC236}">
                <a16:creationId xmlns:a16="http://schemas.microsoft.com/office/drawing/2014/main" id="{5B2C511E-606E-4FBC-86D5-24E065E213AE}"/>
              </a:ext>
            </a:extLst>
          </p:cNvPr>
          <p:cNvSpPr txBox="1">
            <a:spLocks noChangeArrowheads="1"/>
          </p:cNvSpPr>
          <p:nvPr/>
        </p:nvSpPr>
        <p:spPr bwMode="auto">
          <a:xfrm>
            <a:off x="3467110" y="3995308"/>
            <a:ext cx="2046244" cy="442035"/>
          </a:xfrm>
          <a:prstGeom prst="rect">
            <a:avLst/>
          </a:prstGeom>
          <a:solidFill>
            <a:schemeClr val="accent1"/>
          </a:solidFill>
          <a:ln>
            <a:noFill/>
            <a:headEnd/>
            <a:tailEnd/>
          </a:ln>
        </p:spPr>
        <p:style>
          <a:lnRef idx="1">
            <a:schemeClr val="accent4"/>
          </a:lnRef>
          <a:fillRef idx="2">
            <a:schemeClr val="accent4"/>
          </a:fillRef>
          <a:effectRef idx="1">
            <a:schemeClr val="accent4"/>
          </a:effectRef>
          <a:fontRef idx="minor">
            <a:schemeClr val="dk1"/>
          </a:fontRef>
        </p:style>
        <p:txBody>
          <a:bodyPr rot="0" vert="horz" wrap="square" lIns="63305" tIns="72000" rIns="63305" bIns="0" anchor="ctr" anchorCtr="0">
            <a:spAutoFit/>
          </a:bodyPr>
          <a:lstStyle/>
          <a:p>
            <a:pPr algn="ctr"/>
            <a:r>
              <a:rPr lang="ja-JP" altLang="en-US" sz="2400" kern="100" dirty="0">
                <a:solidFill>
                  <a:schemeClr val="bg1"/>
                </a:solidFill>
                <a:latin typeface="メイリオ" panose="020B0604030504040204" pitchFamily="50" charset="-128"/>
                <a:ea typeface="メイリオ" panose="020B0604030504040204" pitchFamily="50" charset="-128"/>
                <a:cs typeface="Times New Roman"/>
              </a:rPr>
              <a:t>実績評価</a:t>
            </a:r>
            <a:r>
              <a:rPr lang="zh-TW" altLang="en-US" sz="2400" kern="100" dirty="0">
                <a:solidFill>
                  <a:schemeClr val="bg1"/>
                </a:solidFill>
                <a:latin typeface="メイリオ" panose="020B0604030504040204" pitchFamily="50" charset="-128"/>
                <a:ea typeface="メイリオ" panose="020B0604030504040204" pitchFamily="50" charset="-128"/>
                <a:cs typeface="Times New Roman"/>
              </a:rPr>
              <a:t>方式</a:t>
            </a:r>
          </a:p>
        </p:txBody>
      </p:sp>
      <p:sp>
        <p:nvSpPr>
          <p:cNvPr id="60" name="図：実績評価方式">
            <a:extLst>
              <a:ext uri="{FF2B5EF4-FFF2-40B4-BE49-F238E27FC236}">
                <a16:creationId xmlns:a16="http://schemas.microsoft.com/office/drawing/2014/main" id="{8DE51A11-B31D-43D6-A55A-95987F2468A7}"/>
              </a:ext>
            </a:extLst>
          </p:cNvPr>
          <p:cNvSpPr txBox="1">
            <a:spLocks noChangeArrowheads="1"/>
          </p:cNvSpPr>
          <p:nvPr/>
        </p:nvSpPr>
        <p:spPr bwMode="auto">
          <a:xfrm>
            <a:off x="6101101" y="3995308"/>
            <a:ext cx="2046244" cy="442035"/>
          </a:xfrm>
          <a:prstGeom prst="rect">
            <a:avLst/>
          </a:prstGeom>
          <a:solidFill>
            <a:schemeClr val="accent1"/>
          </a:solidFill>
          <a:ln>
            <a:noFill/>
            <a:headEnd/>
            <a:tailEnd/>
          </a:ln>
        </p:spPr>
        <p:style>
          <a:lnRef idx="1">
            <a:schemeClr val="accent4"/>
          </a:lnRef>
          <a:fillRef idx="2">
            <a:schemeClr val="accent4"/>
          </a:fillRef>
          <a:effectRef idx="1">
            <a:schemeClr val="accent4"/>
          </a:effectRef>
          <a:fontRef idx="minor">
            <a:schemeClr val="dk1"/>
          </a:fontRef>
        </p:style>
        <p:txBody>
          <a:bodyPr rot="0" vert="horz" wrap="square" lIns="63305" tIns="72000" rIns="63305" bIns="0" anchor="ctr" anchorCtr="0">
            <a:spAutoFit/>
          </a:bodyPr>
          <a:lstStyle/>
          <a:p>
            <a:pPr algn="ctr"/>
            <a:r>
              <a:rPr lang="ja-JP" altLang="en-US" sz="2400" kern="100" dirty="0">
                <a:solidFill>
                  <a:schemeClr val="bg1"/>
                </a:solidFill>
                <a:latin typeface="メイリオ" panose="020B0604030504040204" pitchFamily="50" charset="-128"/>
                <a:ea typeface="メイリオ" panose="020B0604030504040204" pitchFamily="50" charset="-128"/>
                <a:cs typeface="Times New Roman"/>
              </a:rPr>
              <a:t>総合</a:t>
            </a:r>
            <a:r>
              <a:rPr lang="zh-TW" altLang="en-US" sz="2400" kern="100" dirty="0">
                <a:solidFill>
                  <a:schemeClr val="bg1"/>
                </a:solidFill>
                <a:latin typeface="メイリオ" panose="020B0604030504040204" pitchFamily="50" charset="-128"/>
                <a:ea typeface="メイリオ" panose="020B0604030504040204" pitchFamily="50" charset="-128"/>
                <a:cs typeface="Times New Roman"/>
              </a:rPr>
              <a:t>評価方式</a:t>
            </a:r>
          </a:p>
        </p:txBody>
      </p:sp>
      <p:sp>
        <p:nvSpPr>
          <p:cNvPr id="2" name="テキスト ボックス 1">
            <a:extLst>
              <a:ext uri="{FF2B5EF4-FFF2-40B4-BE49-F238E27FC236}">
                <a16:creationId xmlns:a16="http://schemas.microsoft.com/office/drawing/2014/main" id="{636A4A2A-9365-4616-AC9B-E876D32CD8B9}"/>
              </a:ext>
            </a:extLst>
          </p:cNvPr>
          <p:cNvSpPr txBox="1"/>
          <p:nvPr/>
        </p:nvSpPr>
        <p:spPr>
          <a:xfrm>
            <a:off x="334617" y="958018"/>
            <a:ext cx="7982504" cy="1631216"/>
          </a:xfrm>
          <a:prstGeom prst="rect">
            <a:avLst/>
          </a:prstGeom>
          <a:noFill/>
        </p:spPr>
        <p:txBody>
          <a:bodyPr wrap="square" rtlCol="0">
            <a:spAutoFit/>
          </a:bodyPr>
          <a:lstStyle/>
          <a:p>
            <a:r>
              <a:rPr kumimoji="1" lang="ja-JP" altLang="en-US" sz="2000" dirty="0"/>
              <a:t>政策評価を行うに当たっては</a:t>
            </a:r>
            <a:r>
              <a:rPr lang="ja-JP" altLang="en-US" sz="2000" dirty="0"/>
              <a:t>、政策評価に期待される役割を十分果たすとともに、政策評価の効率的な実施を確保するため、政策</a:t>
            </a:r>
            <a:r>
              <a:rPr kumimoji="1" lang="ja-JP" altLang="en-US" sz="2000" dirty="0"/>
              <a:t>の特性等に応じて合目的的に、「事業評価方式」、「実績評価方式」及び「総合評価方式」を始めとした適切な方式を用いることとしています。</a:t>
            </a:r>
          </a:p>
        </p:txBody>
      </p:sp>
      <p:sp>
        <p:nvSpPr>
          <p:cNvPr id="41" name="テキスト ボックス 40">
            <a:extLst>
              <a:ext uri="{FF2B5EF4-FFF2-40B4-BE49-F238E27FC236}">
                <a16:creationId xmlns:a16="http://schemas.microsoft.com/office/drawing/2014/main" id="{8533E8DC-C057-4369-AC54-2EF4D7A8598B}"/>
              </a:ext>
            </a:extLst>
          </p:cNvPr>
          <p:cNvSpPr txBox="1"/>
          <p:nvPr/>
        </p:nvSpPr>
        <p:spPr>
          <a:xfrm>
            <a:off x="2012455" y="3178521"/>
            <a:ext cx="4626827" cy="461665"/>
          </a:xfrm>
          <a:prstGeom prst="rect">
            <a:avLst/>
          </a:prstGeom>
          <a:noFill/>
        </p:spPr>
        <p:txBody>
          <a:bodyPr wrap="square" rtlCol="0">
            <a:spAutoFit/>
          </a:bodyPr>
          <a:lstStyle/>
          <a:p>
            <a:r>
              <a:rPr kumimoji="1" lang="ja-JP" altLang="en-US" sz="2400" dirty="0"/>
              <a:t>　</a:t>
            </a:r>
            <a:r>
              <a:rPr kumimoji="1" lang="ja-JP" altLang="en-US" sz="2400" b="1" dirty="0"/>
              <a:t>政策評価の代表的な評価方式</a:t>
            </a:r>
            <a:endParaRPr kumimoji="1" lang="en-US" altLang="ja-JP" sz="2400" b="1" dirty="0"/>
          </a:p>
        </p:txBody>
      </p:sp>
      <p:sp>
        <p:nvSpPr>
          <p:cNvPr id="4" name="スライド番号プレースホルダー 3">
            <a:extLst>
              <a:ext uri="{FF2B5EF4-FFF2-40B4-BE49-F238E27FC236}">
                <a16:creationId xmlns:a16="http://schemas.microsoft.com/office/drawing/2014/main" id="{DB9C8751-7C62-4C54-B5B8-ABFCEE7C7DF4}"/>
              </a:ext>
            </a:extLst>
          </p:cNvPr>
          <p:cNvSpPr>
            <a:spLocks noGrp="1"/>
          </p:cNvSpPr>
          <p:nvPr>
            <p:ph type="sldNum" sz="quarter" idx="12"/>
          </p:nvPr>
        </p:nvSpPr>
        <p:spPr/>
        <p:txBody>
          <a:bodyPr/>
          <a:lstStyle/>
          <a:p>
            <a:pPr>
              <a:defRPr/>
            </a:pPr>
            <a:r>
              <a:rPr lang="en-US" altLang="ja-JP" dirty="0">
                <a:solidFill>
                  <a:prstClr val="black"/>
                </a:solidFill>
              </a:rPr>
              <a:t>18</a:t>
            </a:r>
          </a:p>
        </p:txBody>
      </p:sp>
      <p:pic>
        <p:nvPicPr>
          <p:cNvPr id="3" name="19">
            <a:hlinkClick r:id="" action="ppaction://media"/>
            <a:extLst>
              <a:ext uri="{FF2B5EF4-FFF2-40B4-BE49-F238E27FC236}">
                <a16:creationId xmlns:a16="http://schemas.microsoft.com/office/drawing/2014/main" id="{1C1B8202-F813-11BC-AEC0-90B2A22570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45404"/>
            <a:ext cx="609600" cy="609600"/>
          </a:xfrm>
          <a:prstGeom prst="rect">
            <a:avLst/>
          </a:prstGeom>
        </p:spPr>
      </p:pic>
    </p:spTree>
    <p:extLst>
      <p:ext uri="{BB962C8B-B14F-4D97-AF65-F5344CB8AC3E}">
        <p14:creationId xmlns:p14="http://schemas.microsoft.com/office/powerpoint/2010/main" val="422329597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EBPM・政策効果の～"/>
          <p:cNvSpPr txBox="1">
            <a:spLocks/>
          </p:cNvSpPr>
          <p:nvPr/>
        </p:nvSpPr>
        <p:spPr>
          <a:xfrm>
            <a:off x="4795885" y="2726349"/>
            <a:ext cx="3875922" cy="14924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1800" dirty="0">
              <a:latin typeface="メイリオ" panose="020B0604030504040204" pitchFamily="50" charset="-128"/>
              <a:ea typeface="メイリオ" panose="020B0604030504040204" pitchFamily="50" charset="-128"/>
            </a:endParaRPr>
          </a:p>
        </p:txBody>
      </p:sp>
      <p:grpSp>
        <p:nvGrpSpPr>
          <p:cNvPr id="5" name="テキスト：実践編">
            <a:extLst>
              <a:ext uri="{FF2B5EF4-FFF2-40B4-BE49-F238E27FC236}">
                <a16:creationId xmlns:a16="http://schemas.microsoft.com/office/drawing/2014/main" id="{433B9F86-6637-44FE-BACC-54C73F386B69}"/>
              </a:ext>
            </a:extLst>
          </p:cNvPr>
          <p:cNvGrpSpPr/>
          <p:nvPr/>
        </p:nvGrpSpPr>
        <p:grpSpPr>
          <a:xfrm>
            <a:off x="4876457" y="1683241"/>
            <a:ext cx="3605586" cy="398065"/>
            <a:chOff x="4876457" y="1683241"/>
            <a:chExt cx="3605586" cy="398065"/>
          </a:xfrm>
        </p:grpSpPr>
        <p:sp>
          <p:nvSpPr>
            <p:cNvPr id="48" name="正方形/長方形 47">
              <a:extLst>
                <a:ext uri="{FF2B5EF4-FFF2-40B4-BE49-F238E27FC236}">
                  <a16:creationId xmlns:a16="http://schemas.microsoft.com/office/drawing/2014/main" id="{0FCBB621-99A7-488B-958F-B2CD024FB97B}"/>
                </a:ext>
              </a:extLst>
            </p:cNvPr>
            <p:cNvSpPr/>
            <p:nvPr/>
          </p:nvSpPr>
          <p:spPr>
            <a:xfrm>
              <a:off x="4876457" y="1683241"/>
              <a:ext cx="3605586" cy="369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実践編">
              <a:extLst>
                <a:ext uri="{FF2B5EF4-FFF2-40B4-BE49-F238E27FC236}">
                  <a16:creationId xmlns:a16="http://schemas.microsoft.com/office/drawing/2014/main" id="{ABB2C6E4-D2A3-4B3E-BD53-FF7FB8D343B6}"/>
                </a:ext>
              </a:extLst>
            </p:cNvPr>
            <p:cNvSpPr txBox="1"/>
            <p:nvPr/>
          </p:nvSpPr>
          <p:spPr>
            <a:xfrm>
              <a:off x="5631689" y="1711974"/>
              <a:ext cx="1885950" cy="369332"/>
            </a:xfrm>
            <a:prstGeom prst="rect">
              <a:avLst/>
            </a:prstGeom>
            <a:noFill/>
          </p:spPr>
          <p:txBody>
            <a:bodyPr wrap="square" rtlCol="0">
              <a:spAutoFit/>
            </a:bodyPr>
            <a:lstStyle/>
            <a:p>
              <a:pPr algn="ctr"/>
              <a:r>
                <a:rPr kumimoji="1" lang="ja-JP" altLang="en-US" b="1" spc="300" dirty="0">
                  <a:solidFill>
                    <a:schemeClr val="bg1"/>
                  </a:solidFill>
                  <a:latin typeface="+mn-ea"/>
                </a:rPr>
                <a:t>実践編</a:t>
              </a:r>
            </a:p>
          </p:txBody>
        </p:sp>
      </p:grpSp>
      <p:sp>
        <p:nvSpPr>
          <p:cNvPr id="45" name="テキスト：総務省が行う評価">
            <a:extLst>
              <a:ext uri="{FF2B5EF4-FFF2-40B4-BE49-F238E27FC236}">
                <a16:creationId xmlns:a16="http://schemas.microsoft.com/office/drawing/2014/main" id="{CB1BAEB6-FDE4-4E14-822F-279FCEFF24B9}"/>
              </a:ext>
            </a:extLst>
          </p:cNvPr>
          <p:cNvSpPr/>
          <p:nvPr/>
        </p:nvSpPr>
        <p:spPr>
          <a:xfrm>
            <a:off x="307961" y="4726488"/>
            <a:ext cx="4572000" cy="1004121"/>
          </a:xfrm>
          <a:prstGeom prst="rect">
            <a:avLst/>
          </a:prstGeom>
        </p:spPr>
        <p:txBody>
          <a:bodyPr>
            <a:spAutoFit/>
          </a:bodyPr>
          <a:lstStyle/>
          <a:p>
            <a:pPr marL="285750" indent="-285750">
              <a:buFont typeface="Wingdings" panose="05000000000000000000" pitchFamily="2" charset="2"/>
              <a:buChar char="u"/>
            </a:pPr>
            <a:r>
              <a:rPr lang="ja-JP" altLang="en-US" b="1" dirty="0">
                <a:latin typeface="+mn-ea"/>
              </a:rPr>
              <a:t>総務省が行う評価</a:t>
            </a:r>
            <a:endParaRPr lang="en-US" altLang="ja-JP" b="1" dirty="0">
              <a:latin typeface="+mn-ea"/>
            </a:endParaRPr>
          </a:p>
          <a:p>
            <a:pPr>
              <a:lnSpc>
                <a:spcPts val="1800"/>
              </a:lnSpc>
              <a:spcBef>
                <a:spcPts val="600"/>
              </a:spcBef>
            </a:pPr>
            <a:r>
              <a:rPr lang="ja-JP" altLang="en-US" dirty="0">
                <a:latin typeface="+mn-ea"/>
              </a:rPr>
              <a:t>　６　複数府省にまたがる政策の評価</a:t>
            </a:r>
            <a:endParaRPr lang="en-US" altLang="ja-JP" dirty="0">
              <a:latin typeface="+mn-ea"/>
            </a:endParaRPr>
          </a:p>
          <a:p>
            <a:pPr>
              <a:lnSpc>
                <a:spcPts val="1800"/>
              </a:lnSpc>
              <a:spcBef>
                <a:spcPts val="600"/>
              </a:spcBef>
            </a:pPr>
            <a:r>
              <a:rPr lang="ja-JP" altLang="en-US" dirty="0">
                <a:latin typeface="+mn-ea"/>
              </a:rPr>
              <a:t>　７</a:t>
            </a:r>
            <a:r>
              <a:rPr lang="ja-JP" altLang="en-US" sz="2000" dirty="0">
                <a:latin typeface="+mn-ea"/>
              </a:rPr>
              <a:t>   </a:t>
            </a:r>
            <a:r>
              <a:rPr lang="ja-JP" altLang="en-US" dirty="0">
                <a:latin typeface="+mn-ea"/>
              </a:rPr>
              <a:t>各府省が行う政策評価の点検</a:t>
            </a:r>
            <a:endParaRPr lang="en-US" altLang="ja-JP" dirty="0">
              <a:latin typeface="+mn-ea"/>
            </a:endParaRPr>
          </a:p>
        </p:txBody>
      </p:sp>
      <p:sp>
        <p:nvSpPr>
          <p:cNvPr id="3" name="テキスト：各府省が行う政策評価"/>
          <p:cNvSpPr>
            <a:spLocks noGrp="1"/>
          </p:cNvSpPr>
          <p:nvPr>
            <p:ph idx="1"/>
          </p:nvPr>
        </p:nvSpPr>
        <p:spPr>
          <a:xfrm>
            <a:off x="321979" y="3643839"/>
            <a:ext cx="4379147" cy="2086571"/>
          </a:xfrm>
        </p:spPr>
        <p:txBody>
          <a:bodyPr>
            <a:noAutofit/>
          </a:bodyPr>
          <a:lstStyle/>
          <a:p>
            <a:pPr>
              <a:buFont typeface="Wingdings" panose="05000000000000000000" pitchFamily="2" charset="2"/>
              <a:buChar char="u"/>
            </a:pPr>
            <a:r>
              <a:rPr lang="ja-JP" altLang="en-US" sz="1800" b="1" dirty="0">
                <a:latin typeface="+mn-ea"/>
              </a:rPr>
              <a:t> 各府省が行う政策評価</a:t>
            </a:r>
            <a:endParaRPr lang="en-US" altLang="ja-JP" sz="1800" dirty="0">
              <a:latin typeface="+mn-ea"/>
            </a:endParaRPr>
          </a:p>
          <a:p>
            <a:pPr marL="0" indent="0">
              <a:spcBef>
                <a:spcPts val="600"/>
              </a:spcBef>
              <a:buNone/>
            </a:pPr>
            <a:r>
              <a:rPr lang="ja-JP" altLang="en-US" sz="1800" dirty="0">
                <a:latin typeface="+mn-ea"/>
              </a:rPr>
              <a:t>　４　政策評価の三方式</a:t>
            </a:r>
            <a:endParaRPr lang="en-US" altLang="ja-JP" sz="1800" dirty="0">
              <a:latin typeface="+mn-ea"/>
            </a:endParaRPr>
          </a:p>
          <a:p>
            <a:pPr marL="0" indent="0">
              <a:spcBef>
                <a:spcPts val="600"/>
              </a:spcBef>
              <a:buNone/>
            </a:pPr>
            <a:r>
              <a:rPr lang="ja-JP" altLang="en-US" sz="1800" dirty="0">
                <a:latin typeface="+mn-ea"/>
              </a:rPr>
              <a:t>　５　義務付け５分野</a:t>
            </a:r>
            <a:endParaRPr lang="en-US" altLang="ja-JP" sz="1800" dirty="0">
              <a:latin typeface="+mn-ea"/>
            </a:endParaRPr>
          </a:p>
        </p:txBody>
      </p:sp>
      <p:sp>
        <p:nvSpPr>
          <p:cNvPr id="47" name="テキスト：政策評価制度のポイント">
            <a:extLst>
              <a:ext uri="{FF2B5EF4-FFF2-40B4-BE49-F238E27FC236}">
                <a16:creationId xmlns:a16="http://schemas.microsoft.com/office/drawing/2014/main" id="{C57D8C0D-86BF-492D-A2F3-B0CB3252C875}"/>
              </a:ext>
            </a:extLst>
          </p:cNvPr>
          <p:cNvSpPr/>
          <p:nvPr/>
        </p:nvSpPr>
        <p:spPr>
          <a:xfrm>
            <a:off x="304457" y="2301181"/>
            <a:ext cx="4572000" cy="1277273"/>
          </a:xfrm>
          <a:prstGeom prst="rect">
            <a:avLst/>
          </a:prstGeom>
        </p:spPr>
        <p:txBody>
          <a:bodyPr>
            <a:spAutoFit/>
          </a:bodyPr>
          <a:lstStyle/>
          <a:p>
            <a:pPr marL="285750" indent="-285750">
              <a:buFont typeface="Wingdings" panose="05000000000000000000" pitchFamily="2" charset="2"/>
              <a:buChar char="u"/>
            </a:pPr>
            <a:r>
              <a:rPr lang="ja-JP" altLang="en-US" b="1" dirty="0">
                <a:latin typeface="+mn-ea"/>
              </a:rPr>
              <a:t>政策評価制度のポイント</a:t>
            </a:r>
            <a:endParaRPr lang="en-US" altLang="ja-JP" b="1" dirty="0">
              <a:latin typeface="+mn-ea"/>
            </a:endParaRPr>
          </a:p>
          <a:p>
            <a:pPr>
              <a:spcBef>
                <a:spcPts val="600"/>
              </a:spcBef>
            </a:pPr>
            <a:r>
              <a:rPr lang="ja-JP" altLang="en-US" dirty="0">
                <a:latin typeface="+mn-ea"/>
              </a:rPr>
              <a:t>　１　政策評価制度の導入経緯</a:t>
            </a:r>
            <a:endParaRPr lang="en-US" altLang="ja-JP" dirty="0">
              <a:latin typeface="+mn-ea"/>
            </a:endParaRPr>
          </a:p>
          <a:p>
            <a:r>
              <a:rPr lang="ja-JP" altLang="en-US" dirty="0">
                <a:latin typeface="+mn-ea"/>
              </a:rPr>
              <a:t>　２　政策評価制度のポイント</a:t>
            </a:r>
            <a:endParaRPr lang="en-US" altLang="ja-JP" dirty="0">
              <a:latin typeface="+mn-ea"/>
            </a:endParaRPr>
          </a:p>
          <a:p>
            <a:r>
              <a:rPr lang="ja-JP" altLang="en-US" dirty="0">
                <a:latin typeface="+mn-ea"/>
              </a:rPr>
              <a:t>　３　政策評価制度の見直し（</a:t>
            </a:r>
            <a:r>
              <a:rPr lang="en-US" altLang="ja-JP" dirty="0">
                <a:latin typeface="+mn-ea"/>
              </a:rPr>
              <a:t>2023.3</a:t>
            </a:r>
            <a:r>
              <a:rPr lang="ja-JP" altLang="en-US" dirty="0">
                <a:latin typeface="+mn-ea"/>
              </a:rPr>
              <a:t>）</a:t>
            </a:r>
            <a:endParaRPr lang="en-US" altLang="ja-JP" dirty="0">
              <a:latin typeface="+mn-ea"/>
            </a:endParaRPr>
          </a:p>
        </p:txBody>
      </p:sp>
      <p:grpSp>
        <p:nvGrpSpPr>
          <p:cNvPr id="8" name="テキスト：制度編">
            <a:extLst>
              <a:ext uri="{FF2B5EF4-FFF2-40B4-BE49-F238E27FC236}">
                <a16:creationId xmlns:a16="http://schemas.microsoft.com/office/drawing/2014/main" id="{DFBED0C5-8787-4953-84C3-D7E6EC3D38B0}"/>
              </a:ext>
            </a:extLst>
          </p:cNvPr>
          <p:cNvGrpSpPr/>
          <p:nvPr/>
        </p:nvGrpSpPr>
        <p:grpSpPr>
          <a:xfrm>
            <a:off x="386992" y="1683941"/>
            <a:ext cx="3605586" cy="398065"/>
            <a:chOff x="386992" y="1683941"/>
            <a:chExt cx="3605586" cy="398065"/>
          </a:xfrm>
        </p:grpSpPr>
        <p:sp>
          <p:nvSpPr>
            <p:cNvPr id="46" name="正方形/長方形 45">
              <a:extLst>
                <a:ext uri="{FF2B5EF4-FFF2-40B4-BE49-F238E27FC236}">
                  <a16:creationId xmlns:a16="http://schemas.microsoft.com/office/drawing/2014/main" id="{8C0BE621-FAAB-4598-B916-149F1ED94689}"/>
                </a:ext>
              </a:extLst>
            </p:cNvPr>
            <p:cNvSpPr/>
            <p:nvPr/>
          </p:nvSpPr>
          <p:spPr>
            <a:xfrm>
              <a:off x="386992" y="1683941"/>
              <a:ext cx="3605586" cy="369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51C040A8-74D7-4B0C-A1A8-3FA3A4C57D53}"/>
                </a:ext>
              </a:extLst>
            </p:cNvPr>
            <p:cNvSpPr txBox="1"/>
            <p:nvPr/>
          </p:nvSpPr>
          <p:spPr>
            <a:xfrm>
              <a:off x="1142224" y="1712674"/>
              <a:ext cx="1885950" cy="369332"/>
            </a:xfrm>
            <a:prstGeom prst="rect">
              <a:avLst/>
            </a:prstGeom>
            <a:noFill/>
          </p:spPr>
          <p:txBody>
            <a:bodyPr wrap="square" rtlCol="0">
              <a:spAutoFit/>
            </a:bodyPr>
            <a:lstStyle/>
            <a:p>
              <a:pPr algn="ctr"/>
              <a:r>
                <a:rPr kumimoji="1" lang="ja-JP" altLang="en-US" b="1" spc="300" dirty="0">
                  <a:solidFill>
                    <a:schemeClr val="bg1"/>
                  </a:solidFill>
                  <a:latin typeface="+mn-ea"/>
                </a:rPr>
                <a:t>制度編</a:t>
              </a:r>
            </a:p>
          </p:txBody>
        </p:sp>
      </p:grpSp>
      <p:sp>
        <p:nvSpPr>
          <p:cNvPr id="4" name="テキスト：国の政策評価制度の基本と実践">
            <a:extLst>
              <a:ext uri="{FF2B5EF4-FFF2-40B4-BE49-F238E27FC236}">
                <a16:creationId xmlns:a16="http://schemas.microsoft.com/office/drawing/2014/main" id="{0440EF05-ED1A-41E6-A2A0-27CA81AF73D4}"/>
              </a:ext>
            </a:extLst>
          </p:cNvPr>
          <p:cNvSpPr/>
          <p:nvPr/>
        </p:nvSpPr>
        <p:spPr>
          <a:xfrm>
            <a:off x="2288719" y="1005110"/>
            <a:ext cx="4493538" cy="461665"/>
          </a:xfrm>
          <a:prstGeom prst="rect">
            <a:avLst/>
          </a:prstGeom>
        </p:spPr>
        <p:txBody>
          <a:bodyPr wrap="none">
            <a:spAutoFit/>
          </a:bodyPr>
          <a:lstStyle/>
          <a:p>
            <a:r>
              <a:rPr lang="ja-JP" altLang="en-US" sz="2400" dirty="0">
                <a:latin typeface="メイリオ" panose="020B0604030504040204" pitchFamily="50" charset="-128"/>
              </a:rPr>
              <a:t>国の政策評価制度の基本と実践</a:t>
            </a:r>
            <a:endParaRPr lang="en-US" altLang="ja-JP" sz="700" dirty="0">
              <a:latin typeface="メイリオ" panose="020B0604030504040204" pitchFamily="50" charset="-128"/>
            </a:endParaRPr>
          </a:p>
        </p:txBody>
      </p:sp>
      <p:sp>
        <p:nvSpPr>
          <p:cNvPr id="6" name="タイトル線">
            <a:extLst>
              <a:ext uri="{FF2B5EF4-FFF2-40B4-BE49-F238E27FC236}">
                <a16:creationId xmlns:a16="http://schemas.microsoft.com/office/drawing/2014/main" id="{FA982CDF-F019-4CAC-BD16-0DF139B2440F}"/>
              </a:ext>
            </a:extLst>
          </p:cNvPr>
          <p:cNvSpPr>
            <a:spLocks noChangeArrowheads="1"/>
          </p:cNvSpPr>
          <p:nvPr/>
        </p:nvSpPr>
        <p:spPr bwMode="auto">
          <a:xfrm>
            <a:off x="0" y="712127"/>
            <a:ext cx="9144000" cy="72000"/>
          </a:xfrm>
          <a:prstGeom prst="rect">
            <a:avLst/>
          </a:prstGeom>
          <a:gradFill flip="none" rotWithShape="1">
            <a:gsLst>
              <a:gs pos="0">
                <a:schemeClr val="accent6">
                  <a:lumMod val="75000"/>
                </a:schemeClr>
              </a:gs>
              <a:gs pos="50000">
                <a:schemeClr val="accent6">
                  <a:lumMod val="90000"/>
                </a:schemeClr>
              </a:gs>
              <a:gs pos="41000">
                <a:schemeClr val="accent6">
                  <a:lumMod val="90000"/>
                </a:schemeClr>
              </a:gs>
              <a:gs pos="100000">
                <a:schemeClr val="accent6"/>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9" name="タイトル">
            <a:extLst>
              <a:ext uri="{FF2B5EF4-FFF2-40B4-BE49-F238E27FC236}">
                <a16:creationId xmlns:a16="http://schemas.microsoft.com/office/drawing/2014/main" id="{49001D5C-DA0E-4116-AE1D-B24BF81AAB64}"/>
              </a:ext>
            </a:extLst>
          </p:cNvPr>
          <p:cNvSpPr txBox="1">
            <a:spLocks/>
          </p:cNvSpPr>
          <p:nvPr/>
        </p:nvSpPr>
        <p:spPr>
          <a:xfrm>
            <a:off x="126744" y="3600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latin typeface="メイリオ" panose="020B0604030504040204" pitchFamily="50" charset="-128"/>
                <a:ea typeface="メイリオ" panose="020B0604030504040204" pitchFamily="50" charset="-128"/>
              </a:rPr>
              <a:t>本講座の構成</a:t>
            </a:r>
          </a:p>
        </p:txBody>
      </p:sp>
      <p:sp>
        <p:nvSpPr>
          <p:cNvPr id="2" name="正方形/長方形 1">
            <a:extLst>
              <a:ext uri="{FF2B5EF4-FFF2-40B4-BE49-F238E27FC236}">
                <a16:creationId xmlns:a16="http://schemas.microsoft.com/office/drawing/2014/main" id="{DDF0102F-87C6-4F11-8902-33DFA1C7DA99}"/>
              </a:ext>
            </a:extLst>
          </p:cNvPr>
          <p:cNvSpPr/>
          <p:nvPr/>
        </p:nvSpPr>
        <p:spPr>
          <a:xfrm>
            <a:off x="4890014" y="2304887"/>
            <a:ext cx="3781793" cy="924099"/>
          </a:xfrm>
          <a:prstGeom prst="rect">
            <a:avLst/>
          </a:prstGeom>
        </p:spPr>
        <p:txBody>
          <a:bodyPr wrap="square">
            <a:spAutoFit/>
          </a:bodyPr>
          <a:lstStyle/>
          <a:p>
            <a:pPr lvl="0" defTabSz="685800">
              <a:lnSpc>
                <a:spcPct val="90000"/>
              </a:lnSpc>
              <a:spcBef>
                <a:spcPct val="0"/>
              </a:spcBef>
              <a:spcAft>
                <a:spcPts val="600"/>
              </a:spcAft>
              <a:defRPr/>
            </a:pPr>
            <a:r>
              <a:rPr lang="ja-JP" altLang="en-US" b="1" dirty="0">
                <a:solidFill>
                  <a:prstClr val="black"/>
                </a:solidFill>
                <a:latin typeface="メイリオ" panose="020B0604030504040204" pitchFamily="50" charset="-128"/>
                <a:ea typeface="メイリオ" panose="020B0604030504040204" pitchFamily="50" charset="-128"/>
              </a:rPr>
              <a:t>政策効果の把握・分析とは</a:t>
            </a:r>
            <a:endParaRPr lang="en-US" altLang="ja-JP" b="1" dirty="0">
              <a:solidFill>
                <a:prstClr val="black"/>
              </a:solidFill>
              <a:latin typeface="メイリオ" panose="020B0604030504040204" pitchFamily="50" charset="-128"/>
              <a:ea typeface="メイリオ" panose="020B0604030504040204" pitchFamily="50" charset="-128"/>
            </a:endParaRPr>
          </a:p>
          <a:p>
            <a:pPr lvl="0" defTabSz="685800">
              <a:lnSpc>
                <a:spcPct val="90000"/>
              </a:lnSpc>
              <a:spcBef>
                <a:spcPct val="0"/>
              </a:spcBef>
              <a:defRPr/>
            </a:pPr>
            <a:r>
              <a:rPr lang="ja-JP" altLang="en-US" dirty="0">
                <a:solidFill>
                  <a:prstClr val="black"/>
                </a:solidFill>
                <a:latin typeface="メイリオ" panose="020B0604030504040204" pitchFamily="50" charset="-128"/>
                <a:ea typeface="メイリオ" panose="020B0604030504040204" pitchFamily="50" charset="-128"/>
              </a:rPr>
              <a:t>～政策効果の把握・分析手法の実証的共同研究を中心に～</a:t>
            </a:r>
          </a:p>
        </p:txBody>
      </p:sp>
      <p:sp>
        <p:nvSpPr>
          <p:cNvPr id="11" name="スライド番号プレースホルダー 10">
            <a:extLst>
              <a:ext uri="{FF2B5EF4-FFF2-40B4-BE49-F238E27FC236}">
                <a16:creationId xmlns:a16="http://schemas.microsoft.com/office/drawing/2014/main" id="{363A633B-68C9-4830-90FE-2B1DCC2188F1}"/>
              </a:ext>
            </a:extLst>
          </p:cNvPr>
          <p:cNvSpPr>
            <a:spLocks noGrp="1"/>
          </p:cNvSpPr>
          <p:nvPr>
            <p:ph type="sldNum" sz="quarter" idx="12"/>
          </p:nvPr>
        </p:nvSpPr>
        <p:spPr/>
        <p:txBody>
          <a:bodyPr/>
          <a:lstStyle/>
          <a:p>
            <a:pPr>
              <a:defRPr/>
            </a:pPr>
            <a:r>
              <a:rPr lang="en-US" altLang="ja-JP" dirty="0">
                <a:solidFill>
                  <a:prstClr val="black"/>
                </a:solidFill>
              </a:rPr>
              <a:t>1</a:t>
            </a:r>
          </a:p>
        </p:txBody>
      </p:sp>
      <p:pic>
        <p:nvPicPr>
          <p:cNvPr id="10" name="2">
            <a:hlinkClick r:id="" action="ppaction://media"/>
            <a:extLst>
              <a:ext uri="{FF2B5EF4-FFF2-40B4-BE49-F238E27FC236}">
                <a16:creationId xmlns:a16="http://schemas.microsoft.com/office/drawing/2014/main" id="{DEADD227-63D9-8672-894D-A60D2E0E0C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30827"/>
            <a:ext cx="609600" cy="609600"/>
          </a:xfrm>
          <a:prstGeom prst="rect">
            <a:avLst/>
          </a:prstGeom>
        </p:spPr>
      </p:pic>
    </p:spTree>
    <p:extLst>
      <p:ext uri="{BB962C8B-B14F-4D97-AF65-F5344CB8AC3E}">
        <p14:creationId xmlns:p14="http://schemas.microsoft.com/office/powerpoint/2010/main" val="36981643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4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対象">
            <a:extLst>
              <a:ext uri="{FF2B5EF4-FFF2-40B4-BE49-F238E27FC236}">
                <a16:creationId xmlns:a16="http://schemas.microsoft.com/office/drawing/2014/main" id="{146C74E7-602A-45CE-A29F-41BC1CB89EA2}"/>
              </a:ext>
            </a:extLst>
          </p:cNvPr>
          <p:cNvSpPr/>
          <p:nvPr/>
        </p:nvSpPr>
        <p:spPr>
          <a:xfrm>
            <a:off x="566978" y="1684526"/>
            <a:ext cx="6999213" cy="200126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144000" rIns="36000" rtlCol="0" anchor="ctr"/>
          <a:lstStyle/>
          <a:p>
            <a:r>
              <a:rPr lang="ja-JP" altLang="en-US" sz="2000" b="1" dirty="0">
                <a:solidFill>
                  <a:prstClr val="black"/>
                </a:solidFill>
                <a:latin typeface="+mn-ea"/>
                <a:cs typeface="メイリオ" panose="020B0604030504040204" pitchFamily="50" charset="-128"/>
              </a:rPr>
              <a:t>あらかじめ期待される政策効果や要する費用等を推計・測定し、目的の妥当性、費用対効果等の観点から評価、必要に応じ事後検証を行う方式（事前評価・事後評価）</a:t>
            </a:r>
          </a:p>
        </p:txBody>
      </p:sp>
      <p:sp>
        <p:nvSpPr>
          <p:cNvPr id="47" name="図：事業評価方式">
            <a:extLst>
              <a:ext uri="{FF2B5EF4-FFF2-40B4-BE49-F238E27FC236}">
                <a16:creationId xmlns:a16="http://schemas.microsoft.com/office/drawing/2014/main" id="{C04BA5F6-A23E-4BB1-A1A0-6DEF4F5C10A1}"/>
              </a:ext>
            </a:extLst>
          </p:cNvPr>
          <p:cNvSpPr txBox="1">
            <a:spLocks noChangeArrowheads="1"/>
          </p:cNvSpPr>
          <p:nvPr/>
        </p:nvSpPr>
        <p:spPr bwMode="auto">
          <a:xfrm>
            <a:off x="566978" y="1522622"/>
            <a:ext cx="2251713" cy="442035"/>
          </a:xfrm>
          <a:prstGeom prst="rect">
            <a:avLst/>
          </a:prstGeom>
          <a:solidFill>
            <a:schemeClr val="accent1"/>
          </a:solidFill>
          <a:ln>
            <a:noFill/>
            <a:headEnd/>
            <a:tailEnd/>
          </a:ln>
        </p:spPr>
        <p:style>
          <a:lnRef idx="1">
            <a:schemeClr val="accent4"/>
          </a:lnRef>
          <a:fillRef idx="2">
            <a:schemeClr val="accent4"/>
          </a:fillRef>
          <a:effectRef idx="1">
            <a:schemeClr val="accent4"/>
          </a:effectRef>
          <a:fontRef idx="minor">
            <a:schemeClr val="dk1"/>
          </a:fontRef>
        </p:style>
        <p:txBody>
          <a:bodyPr rot="0" vert="horz" wrap="square" lIns="63305" tIns="72000" rIns="63305" bIns="0" anchor="ctr" anchorCtr="0">
            <a:spAutoFit/>
          </a:bodyPr>
          <a:lstStyle/>
          <a:p>
            <a:pPr algn="ctr"/>
            <a:r>
              <a:rPr lang="zh-TW" altLang="en-US" sz="2400" kern="100" dirty="0">
                <a:solidFill>
                  <a:prstClr val="white"/>
                </a:solidFill>
                <a:latin typeface="メイリオ" panose="020B0604030504040204" pitchFamily="50" charset="-128"/>
                <a:ea typeface="メイリオ" panose="020B0604030504040204" pitchFamily="50" charset="-128"/>
                <a:cs typeface="Times New Roman"/>
              </a:rPr>
              <a:t>事業評価方式</a:t>
            </a:r>
          </a:p>
        </p:txBody>
      </p:sp>
      <p:sp>
        <p:nvSpPr>
          <p:cNvPr id="48" name="タイトル線">
            <a:extLst>
              <a:ext uri="{FF2B5EF4-FFF2-40B4-BE49-F238E27FC236}">
                <a16:creationId xmlns:a16="http://schemas.microsoft.com/office/drawing/2014/main" id="{D441101C-670E-4FF5-8F46-B6218EE13E52}"/>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a:defRPr/>
            </a:pPr>
            <a:endParaRPr kumimoji="0" lang="ja-JP" altLang="en-US" sz="1662" kern="0">
              <a:solidFill>
                <a:prstClr val="black"/>
              </a:solidFill>
              <a:latin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3501"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mn-ea"/>
                <a:ea typeface="+mn-ea"/>
              </a:rPr>
              <a:t>４ 政策評価の三方式 </a:t>
            </a:r>
            <a:r>
              <a:rPr lang="ja-JP" altLang="en-US" sz="1900" dirty="0">
                <a:solidFill>
                  <a:prstClr val="black"/>
                </a:solidFill>
                <a:latin typeface="+mn-ea"/>
                <a:ea typeface="+mn-ea"/>
              </a:rPr>
              <a:t>～（１）事業評価方式～</a:t>
            </a:r>
          </a:p>
        </p:txBody>
      </p:sp>
      <p:sp>
        <p:nvSpPr>
          <p:cNvPr id="46" name="角丸四角形 84">
            <a:extLst>
              <a:ext uri="{FF2B5EF4-FFF2-40B4-BE49-F238E27FC236}">
                <a16:creationId xmlns:a16="http://schemas.microsoft.com/office/drawing/2014/main" id="{275549D6-709C-465A-B4E3-4DD59B684E62}"/>
              </a:ext>
            </a:extLst>
          </p:cNvPr>
          <p:cNvSpPr/>
          <p:nvPr/>
        </p:nvSpPr>
        <p:spPr>
          <a:xfrm>
            <a:off x="616025" y="3457571"/>
            <a:ext cx="6999213" cy="316276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656" rIns="60656"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8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9" name="テキスト ボックス 48">
            <a:extLst>
              <a:ext uri="{FF2B5EF4-FFF2-40B4-BE49-F238E27FC236}">
                <a16:creationId xmlns:a16="http://schemas.microsoft.com/office/drawing/2014/main" id="{998335F5-30CF-4449-B82D-520CBFBFEFF0}"/>
              </a:ext>
            </a:extLst>
          </p:cNvPr>
          <p:cNvSpPr txBox="1"/>
          <p:nvPr/>
        </p:nvSpPr>
        <p:spPr>
          <a:xfrm>
            <a:off x="393562" y="3519475"/>
            <a:ext cx="43498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mn-ea"/>
                <a:cs typeface="+mn-cs"/>
              </a:rPr>
              <a:t>【</a:t>
            </a:r>
            <a:r>
              <a:rPr kumimoji="1" lang="ja-JP" altLang="en-US" b="1" i="0" u="none" strike="noStrike" kern="1200" cap="none" spc="0" normalizeH="0" baseline="0" noProof="0" dirty="0">
                <a:ln>
                  <a:noFill/>
                </a:ln>
                <a:solidFill>
                  <a:prstClr val="black"/>
                </a:solidFill>
                <a:effectLst/>
                <a:uLnTx/>
                <a:uFillTx/>
                <a:latin typeface="+mn-ea"/>
                <a:cs typeface="+mn-cs"/>
              </a:rPr>
              <a:t>評価が義務付けられている事業</a:t>
            </a:r>
            <a:r>
              <a:rPr kumimoji="1" lang="en-US" altLang="ja-JP" b="1" i="0" u="none" strike="noStrike" kern="1200" cap="none" spc="0" normalizeH="0" baseline="0" noProof="0" dirty="0">
                <a:ln>
                  <a:noFill/>
                </a:ln>
                <a:solidFill>
                  <a:prstClr val="black"/>
                </a:solidFill>
                <a:effectLst/>
                <a:uLnTx/>
                <a:uFillTx/>
                <a:latin typeface="+mn-ea"/>
                <a:cs typeface="+mn-cs"/>
              </a:rPr>
              <a:t>】</a:t>
            </a:r>
            <a:endParaRPr kumimoji="1" lang="ja-JP" altLang="en-US" b="1" i="0" u="none" strike="noStrike" kern="1200" cap="none" spc="0" normalizeH="0" baseline="0" noProof="0" dirty="0">
              <a:ln>
                <a:noFill/>
              </a:ln>
              <a:solidFill>
                <a:prstClr val="black"/>
              </a:solidFill>
              <a:effectLst/>
              <a:uLnTx/>
              <a:uFillTx/>
              <a:latin typeface="+mn-ea"/>
              <a:cs typeface="+mn-cs"/>
            </a:endParaRPr>
          </a:p>
        </p:txBody>
      </p:sp>
      <p:sp>
        <p:nvSpPr>
          <p:cNvPr id="50" name="角丸四角形 80">
            <a:extLst>
              <a:ext uri="{FF2B5EF4-FFF2-40B4-BE49-F238E27FC236}">
                <a16:creationId xmlns:a16="http://schemas.microsoft.com/office/drawing/2014/main" id="{0A91C431-434B-46E5-87A5-89476E8F7837}"/>
              </a:ext>
            </a:extLst>
          </p:cNvPr>
          <p:cNvSpPr/>
          <p:nvPr/>
        </p:nvSpPr>
        <p:spPr>
          <a:xfrm>
            <a:off x="933689" y="3972281"/>
            <a:ext cx="2715028" cy="1102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n-ea"/>
                <a:cs typeface="+mn-cs"/>
              </a:rPr>
              <a:t>【</a:t>
            </a:r>
            <a:r>
              <a:rPr kumimoji="1" lang="ja-JP" altLang="en-US" sz="1600" b="0" i="0" u="none" strike="noStrike" kern="1200" cap="none" spc="0" normalizeH="0" baseline="0" noProof="0" dirty="0">
                <a:ln>
                  <a:noFill/>
                </a:ln>
                <a:solidFill>
                  <a:prstClr val="black"/>
                </a:solidFill>
                <a:effectLst/>
                <a:uLnTx/>
                <a:uFillTx/>
                <a:latin typeface="+mn-ea"/>
                <a:cs typeface="+mn-cs"/>
              </a:rPr>
              <a:t>公共事業</a:t>
            </a:r>
            <a:r>
              <a:rPr kumimoji="1" lang="en-US" altLang="ja-JP" sz="1600" b="0" i="0" u="none" strike="noStrike" kern="1200" cap="none" spc="0" normalizeH="0" baseline="0" noProof="0" dirty="0">
                <a:ln>
                  <a:noFill/>
                </a:ln>
                <a:solidFill>
                  <a:prstClr val="black"/>
                </a:solidFill>
                <a:effectLst/>
                <a:uLnTx/>
                <a:uFillTx/>
                <a:latin typeface="+mn-ea"/>
                <a:cs typeface="+mn-cs"/>
              </a:rPr>
              <a:t>】</a:t>
            </a:r>
          </a:p>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公共事業の実施に係る評価</a:t>
            </a: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（事前評価・事後評価）</a:t>
            </a: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ts val="1686"/>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cs typeface="+mn-cs"/>
            </a:endParaRPr>
          </a:p>
        </p:txBody>
      </p:sp>
      <p:sp>
        <p:nvSpPr>
          <p:cNvPr id="51" name="角丸四角形 54">
            <a:extLst>
              <a:ext uri="{FF2B5EF4-FFF2-40B4-BE49-F238E27FC236}">
                <a16:creationId xmlns:a16="http://schemas.microsoft.com/office/drawing/2014/main" id="{E45DD39C-0964-4961-BF79-C144B5FCD9F1}"/>
              </a:ext>
            </a:extLst>
          </p:cNvPr>
          <p:cNvSpPr/>
          <p:nvPr/>
        </p:nvSpPr>
        <p:spPr>
          <a:xfrm>
            <a:off x="4034486" y="3972281"/>
            <a:ext cx="3237857" cy="1102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n-ea"/>
                <a:cs typeface="+mn-cs"/>
              </a:rPr>
              <a:t>【</a:t>
            </a:r>
            <a:r>
              <a:rPr kumimoji="1" lang="ja-JP" altLang="en-US" sz="1600" b="0" i="0" u="none" strike="noStrike" kern="1200" cap="none" spc="0" normalizeH="0" baseline="0" noProof="0" dirty="0">
                <a:ln>
                  <a:noFill/>
                </a:ln>
                <a:solidFill>
                  <a:prstClr val="black"/>
                </a:solidFill>
                <a:effectLst/>
                <a:uLnTx/>
                <a:uFillTx/>
                <a:latin typeface="+mn-ea"/>
                <a:cs typeface="+mn-cs"/>
              </a:rPr>
              <a:t>規制</a:t>
            </a:r>
            <a:r>
              <a:rPr kumimoji="1" lang="en-US" altLang="ja-JP" sz="1600" b="0" i="0" u="none" strike="noStrike" kern="1200" cap="none" spc="0" normalizeH="0" baseline="0" noProof="0" dirty="0">
                <a:ln>
                  <a:noFill/>
                </a:ln>
                <a:solidFill>
                  <a:prstClr val="black"/>
                </a:solidFill>
                <a:effectLst/>
                <a:uLnTx/>
                <a:uFillTx/>
                <a:latin typeface="+mn-ea"/>
                <a:cs typeface="+mn-cs"/>
              </a:rPr>
              <a:t>】</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規制の新設・改廃に係る評価</a:t>
            </a: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（事前評価、事後評価）</a:t>
            </a:r>
            <a:endParaRPr kumimoji="1" lang="en-US" altLang="ja-JP" sz="1600" b="0" i="0" u="none" strike="noStrike" kern="1200" cap="none" spc="0" normalizeH="0" baseline="0" noProof="0" dirty="0">
              <a:ln>
                <a:noFill/>
              </a:ln>
              <a:solidFill>
                <a:prstClr val="black"/>
              </a:solidFill>
              <a:effectLst/>
              <a:uLnTx/>
              <a:uFillTx/>
              <a:latin typeface="+mn-ea"/>
              <a:cs typeface="+mn-cs"/>
            </a:endParaRPr>
          </a:p>
        </p:txBody>
      </p:sp>
      <p:sp>
        <p:nvSpPr>
          <p:cNvPr id="52" name="角丸四角形 82">
            <a:extLst>
              <a:ext uri="{FF2B5EF4-FFF2-40B4-BE49-F238E27FC236}">
                <a16:creationId xmlns:a16="http://schemas.microsoft.com/office/drawing/2014/main" id="{8A9E9879-07C5-4580-B906-DC7CB56A5A40}"/>
              </a:ext>
            </a:extLst>
          </p:cNvPr>
          <p:cNvSpPr/>
          <p:nvPr/>
        </p:nvSpPr>
        <p:spPr>
          <a:xfrm>
            <a:off x="933689" y="5329046"/>
            <a:ext cx="2715028" cy="1102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n-ea"/>
                <a:cs typeface="+mn-cs"/>
              </a:rPr>
              <a:t>【</a:t>
            </a:r>
            <a:r>
              <a:rPr kumimoji="1" lang="ja-JP" altLang="en-US" sz="1600" b="0" i="0" u="none" strike="noStrike" kern="1200" cap="none" spc="0" normalizeH="0" baseline="0" noProof="0" dirty="0">
                <a:ln>
                  <a:noFill/>
                </a:ln>
                <a:solidFill>
                  <a:prstClr val="black"/>
                </a:solidFill>
                <a:effectLst/>
                <a:uLnTx/>
                <a:uFillTx/>
                <a:latin typeface="+mn-ea"/>
                <a:cs typeface="+mn-cs"/>
              </a:rPr>
              <a:t>租税特別措置等</a:t>
            </a:r>
            <a:r>
              <a:rPr kumimoji="1" lang="en-US" altLang="ja-JP" sz="1600" b="0" i="0" u="none" strike="noStrike" kern="1200" cap="none" spc="0" normalizeH="0" baseline="0" noProof="0" dirty="0">
                <a:ln>
                  <a:noFill/>
                </a:ln>
                <a:solidFill>
                  <a:prstClr val="black"/>
                </a:solidFill>
                <a:effectLst/>
                <a:uLnTx/>
                <a:uFillTx/>
                <a:latin typeface="+mn-ea"/>
                <a:cs typeface="+mn-cs"/>
              </a:rPr>
              <a:t>】</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租税特別措置等に係る評価（事前評価・事後評価）</a:t>
            </a:r>
            <a:endParaRPr kumimoji="1" lang="en-US" altLang="ja-JP" sz="1600" b="0" i="0" u="none" strike="noStrike" kern="1200" cap="none" spc="0" normalizeH="0" baseline="0" noProof="0" dirty="0">
              <a:ln>
                <a:noFill/>
              </a:ln>
              <a:solidFill>
                <a:prstClr val="black"/>
              </a:solidFill>
              <a:effectLst/>
              <a:uLnTx/>
              <a:uFillTx/>
              <a:latin typeface="+mn-ea"/>
              <a:cs typeface="+mn-cs"/>
            </a:endParaRPr>
          </a:p>
        </p:txBody>
      </p:sp>
      <p:sp>
        <p:nvSpPr>
          <p:cNvPr id="54" name="角丸四角形 81">
            <a:extLst>
              <a:ext uri="{FF2B5EF4-FFF2-40B4-BE49-F238E27FC236}">
                <a16:creationId xmlns:a16="http://schemas.microsoft.com/office/drawing/2014/main" id="{37D715AC-9B7F-409F-ACFB-F9DB01E194AF}"/>
              </a:ext>
            </a:extLst>
          </p:cNvPr>
          <p:cNvSpPr/>
          <p:nvPr/>
        </p:nvSpPr>
        <p:spPr>
          <a:xfrm>
            <a:off x="4034486" y="5331430"/>
            <a:ext cx="3237858" cy="1102536"/>
          </a:xfrm>
          <a:prstGeom prst="round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600" b="0" i="0" u="none" strike="noStrike" kern="1200" cap="none" spc="-142" normalizeH="0" baseline="0" noProof="0" dirty="0">
                <a:ln>
                  <a:noFill/>
                </a:ln>
                <a:solidFill>
                  <a:prstClr val="black"/>
                </a:solidFill>
                <a:effectLst/>
                <a:uLnTx/>
                <a:uFillTx/>
                <a:latin typeface="+mn-ea"/>
              </a:rPr>
              <a:t>【</a:t>
            </a:r>
            <a:r>
              <a:rPr kumimoji="1" lang="ja-JP" altLang="en-US" sz="1600" b="0" i="0" u="none" strike="noStrike" kern="1200" cap="none" spc="-142" normalizeH="0" baseline="0" noProof="0" dirty="0">
                <a:ln>
                  <a:noFill/>
                </a:ln>
                <a:solidFill>
                  <a:prstClr val="black"/>
                </a:solidFill>
                <a:effectLst/>
                <a:uLnTx/>
                <a:uFillTx/>
                <a:latin typeface="+mn-ea"/>
              </a:rPr>
              <a:t>研究開発・</a:t>
            </a:r>
            <a:r>
              <a:rPr kumimoji="1" lang="en-US" altLang="ja-JP" sz="1600" b="0" i="0" u="none" strike="noStrike" kern="1200" cap="none" spc="-142" normalizeH="0" baseline="0" noProof="0" dirty="0">
                <a:ln>
                  <a:noFill/>
                </a:ln>
                <a:solidFill>
                  <a:prstClr val="black"/>
                </a:solidFill>
                <a:effectLst/>
                <a:uLnTx/>
                <a:uFillTx/>
                <a:latin typeface="+mn-ea"/>
              </a:rPr>
              <a:t>ODA</a:t>
            </a:r>
            <a:r>
              <a:rPr kumimoji="1" lang="ja-JP" altLang="en-US" sz="1600" b="0" i="0" u="none" strike="noStrike" kern="1200" cap="none" spc="-142" normalizeH="0" baseline="0" noProof="0" dirty="0">
                <a:ln>
                  <a:noFill/>
                </a:ln>
                <a:solidFill>
                  <a:prstClr val="black"/>
                </a:solidFill>
                <a:effectLst/>
                <a:uLnTx/>
                <a:uFillTx/>
                <a:latin typeface="+mn-ea"/>
              </a:rPr>
              <a:t>等</a:t>
            </a:r>
            <a:r>
              <a:rPr kumimoji="1" lang="en-US" altLang="ja-JP" sz="1600" b="0" i="0" u="none" strike="noStrike" kern="1200" cap="none" spc="-142" normalizeH="0" baseline="0" noProof="0" dirty="0">
                <a:ln>
                  <a:noFill/>
                </a:ln>
                <a:solidFill>
                  <a:prstClr val="black"/>
                </a:solidFill>
                <a:effectLst/>
                <a:uLnTx/>
                <a:uFillTx/>
                <a:latin typeface="+mn-ea"/>
              </a:rPr>
              <a:t>】</a:t>
            </a:r>
          </a:p>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142" normalizeH="0" baseline="0" noProof="0" dirty="0">
              <a:ln>
                <a:noFill/>
              </a:ln>
              <a:solidFill>
                <a:prstClr val="black"/>
              </a:solidFill>
              <a:effectLst/>
              <a:uLnTx/>
              <a:uFillTx/>
              <a:latin typeface="+mn-ea"/>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rPr>
              <a:t>研究開発・</a:t>
            </a:r>
            <a:r>
              <a:rPr kumimoji="1" lang="en-US" altLang="ja-JP" sz="1600" b="0" i="0" u="none" strike="noStrike" kern="1200" cap="none" spc="0" normalizeH="0" baseline="0" noProof="0" dirty="0">
                <a:ln>
                  <a:noFill/>
                </a:ln>
                <a:solidFill>
                  <a:prstClr val="black"/>
                </a:solidFill>
                <a:effectLst/>
                <a:uLnTx/>
                <a:uFillTx/>
                <a:latin typeface="+mn-ea"/>
              </a:rPr>
              <a:t>ODA</a:t>
            </a:r>
            <a:r>
              <a:rPr kumimoji="1" lang="ja-JP" altLang="en-US" sz="1600" b="0" i="0" u="none" strike="noStrike" kern="1200" cap="none" spc="0" normalizeH="0" baseline="0" noProof="0" dirty="0">
                <a:ln>
                  <a:noFill/>
                </a:ln>
                <a:solidFill>
                  <a:prstClr val="black"/>
                </a:solidFill>
                <a:effectLst/>
                <a:uLnTx/>
                <a:uFillTx/>
                <a:latin typeface="+mn-ea"/>
              </a:rPr>
              <a:t>の実施に係る評価</a:t>
            </a:r>
            <a:endParaRPr kumimoji="1" lang="en-US" altLang="ja-JP" sz="1600" b="0" i="0" u="none" strike="noStrike" kern="1200" cap="none" spc="0" normalizeH="0" baseline="0" noProof="0" dirty="0">
              <a:ln>
                <a:noFill/>
              </a:ln>
              <a:solidFill>
                <a:prstClr val="black"/>
              </a:solidFill>
              <a:effectLst/>
              <a:uLnTx/>
              <a:uFillTx/>
              <a:latin typeface="+mn-ea"/>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rPr>
              <a:t>　（事前評価・事後評価）</a:t>
            </a:r>
            <a:endParaRPr kumimoji="1" lang="en-US" altLang="ja-JP" sz="1600" b="0" i="0" u="none" strike="noStrike" kern="1200" cap="none" spc="0" normalizeH="0" baseline="0" noProof="0" dirty="0">
              <a:ln>
                <a:noFill/>
              </a:ln>
              <a:solidFill>
                <a:prstClr val="black"/>
              </a:solidFill>
              <a:effectLst/>
              <a:uLnTx/>
              <a:uFillTx/>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 name="スライド番号プレースホルダー 2">
            <a:extLst>
              <a:ext uri="{FF2B5EF4-FFF2-40B4-BE49-F238E27FC236}">
                <a16:creationId xmlns:a16="http://schemas.microsoft.com/office/drawing/2014/main" id="{7C014AC7-00EE-42D5-BCE2-C696DF06B943}"/>
              </a:ext>
            </a:extLst>
          </p:cNvPr>
          <p:cNvSpPr>
            <a:spLocks noGrp="1"/>
          </p:cNvSpPr>
          <p:nvPr>
            <p:ph type="sldNum" sz="quarter" idx="12"/>
          </p:nvPr>
        </p:nvSpPr>
        <p:spPr/>
        <p:txBody>
          <a:bodyPr/>
          <a:lstStyle/>
          <a:p>
            <a:pPr>
              <a:defRPr/>
            </a:pPr>
            <a:r>
              <a:rPr lang="en-US" altLang="ja-JP" dirty="0">
                <a:solidFill>
                  <a:prstClr val="black"/>
                </a:solidFill>
              </a:rPr>
              <a:t>19</a:t>
            </a:r>
          </a:p>
        </p:txBody>
      </p:sp>
      <p:pic>
        <p:nvPicPr>
          <p:cNvPr id="2" name="20">
            <a:hlinkClick r:id="" action="ppaction://media"/>
            <a:extLst>
              <a:ext uri="{FF2B5EF4-FFF2-40B4-BE49-F238E27FC236}">
                <a16:creationId xmlns:a16="http://schemas.microsoft.com/office/drawing/2014/main" id="{05FDD1BD-1C72-93DF-6328-42FEEA0BB7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6137" y="54827"/>
            <a:ext cx="609600" cy="609600"/>
          </a:xfrm>
          <a:prstGeom prst="rect">
            <a:avLst/>
          </a:prstGeom>
        </p:spPr>
      </p:pic>
    </p:spTree>
    <p:extLst>
      <p:ext uri="{BB962C8B-B14F-4D97-AF65-F5344CB8AC3E}">
        <p14:creationId xmlns:p14="http://schemas.microsoft.com/office/powerpoint/2010/main" val="284500196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図：実績評価方式">
            <a:extLst>
              <a:ext uri="{FF2B5EF4-FFF2-40B4-BE49-F238E27FC236}">
                <a16:creationId xmlns:a16="http://schemas.microsoft.com/office/drawing/2014/main" id="{B168F2B3-9D15-43F2-8073-B966179FD9C0}"/>
              </a:ext>
            </a:extLst>
          </p:cNvPr>
          <p:cNvSpPr txBox="1">
            <a:spLocks noChangeArrowheads="1"/>
          </p:cNvSpPr>
          <p:nvPr/>
        </p:nvSpPr>
        <p:spPr bwMode="auto">
          <a:xfrm>
            <a:off x="755759" y="1451376"/>
            <a:ext cx="2046244" cy="442035"/>
          </a:xfrm>
          <a:prstGeom prst="rect">
            <a:avLst/>
          </a:prstGeom>
          <a:solidFill>
            <a:schemeClr val="accent1"/>
          </a:solidFill>
          <a:ln>
            <a:noFill/>
            <a:headEnd/>
            <a:tailEnd/>
          </a:ln>
        </p:spPr>
        <p:style>
          <a:lnRef idx="1">
            <a:schemeClr val="accent4"/>
          </a:lnRef>
          <a:fillRef idx="2">
            <a:schemeClr val="accent4"/>
          </a:fillRef>
          <a:effectRef idx="1">
            <a:schemeClr val="accent4"/>
          </a:effectRef>
          <a:fontRef idx="minor">
            <a:schemeClr val="dk1"/>
          </a:fontRef>
        </p:style>
        <p:txBody>
          <a:bodyPr rot="0" vert="horz" wrap="square" lIns="63305" tIns="72000" rIns="63305" bIns="0" anchor="ctr" anchorCtr="0">
            <a:spAutoFit/>
          </a:bodyPr>
          <a:lstStyle/>
          <a:p>
            <a:pPr algn="ctr"/>
            <a:r>
              <a:rPr lang="zh-TW" altLang="en-US" sz="2400" kern="100" dirty="0">
                <a:solidFill>
                  <a:schemeClr val="bg1"/>
                </a:solidFill>
                <a:latin typeface="メイリオ" panose="020B0604030504040204" pitchFamily="50" charset="-128"/>
                <a:ea typeface="メイリオ" panose="020B0604030504040204" pitchFamily="50" charset="-128"/>
                <a:cs typeface="Times New Roman"/>
              </a:rPr>
              <a:t>実績評価方式</a:t>
            </a:r>
          </a:p>
        </p:txBody>
      </p:sp>
      <p:sp>
        <p:nvSpPr>
          <p:cNvPr id="34" name="タイトル線">
            <a:extLst>
              <a:ext uri="{FF2B5EF4-FFF2-40B4-BE49-F238E27FC236}">
                <a16:creationId xmlns:a16="http://schemas.microsoft.com/office/drawing/2014/main" id="{322F8FE8-7BFF-405A-A554-F152748A8268}"/>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3501"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メイリオ" panose="020B0604030504040204" pitchFamily="50" charset="-128"/>
                <a:ea typeface="メイリオ" panose="020B0604030504040204" pitchFamily="50" charset="-128"/>
              </a:rPr>
              <a:t>４ </a:t>
            </a:r>
            <a:r>
              <a:rPr lang="ja-JP" altLang="en-US" sz="2800" dirty="0">
                <a:latin typeface="メイリオ" panose="020B0604030504040204" pitchFamily="50" charset="-128"/>
                <a:ea typeface="メイリオ" panose="020B0604030504040204" pitchFamily="50" charset="-128"/>
              </a:rPr>
              <a:t>政策評価</a:t>
            </a:r>
            <a:r>
              <a:rPr lang="ja-JP" altLang="en-US" sz="2800" dirty="0">
                <a:solidFill>
                  <a:prstClr val="black"/>
                </a:solidFill>
                <a:latin typeface="メイリオ" panose="020B0604030504040204" pitchFamily="50" charset="-128"/>
                <a:ea typeface="メイリオ" panose="020B0604030504040204" pitchFamily="50" charset="-128"/>
              </a:rPr>
              <a:t>の三方式 </a:t>
            </a:r>
            <a:r>
              <a:rPr lang="ja-JP" altLang="en-US" sz="1900" dirty="0">
                <a:solidFill>
                  <a:prstClr val="black"/>
                </a:solidFill>
                <a:latin typeface="メイリオ" panose="020B0604030504040204" pitchFamily="50" charset="-128"/>
                <a:ea typeface="メイリオ" panose="020B0604030504040204" pitchFamily="50" charset="-128"/>
              </a:rPr>
              <a:t>～（２）実績評価方式、</a:t>
            </a:r>
            <a:r>
              <a:rPr lang="zh-TW" altLang="en-US" sz="1900" dirty="0">
                <a:solidFill>
                  <a:prstClr val="black"/>
                </a:solidFill>
                <a:latin typeface="メイリオ" panose="020B0604030504040204" pitchFamily="50" charset="-128"/>
                <a:ea typeface="メイリオ" panose="020B0604030504040204" pitchFamily="50" charset="-128"/>
              </a:rPr>
              <a:t>（３）総合評価方式</a:t>
            </a:r>
            <a:r>
              <a:rPr lang="ja-JP" altLang="en-US" sz="1900" dirty="0">
                <a:solidFill>
                  <a:prstClr val="black"/>
                </a:solidFill>
                <a:latin typeface="メイリオ" panose="020B0604030504040204" pitchFamily="50" charset="-128"/>
                <a:ea typeface="メイリオ" panose="020B0604030504040204" pitchFamily="50" charset="-128"/>
              </a:rPr>
              <a:t>～</a:t>
            </a:r>
          </a:p>
        </p:txBody>
      </p:sp>
      <p:sp>
        <p:nvSpPr>
          <p:cNvPr id="39" name="テキスト ボックス 38">
            <a:extLst>
              <a:ext uri="{FF2B5EF4-FFF2-40B4-BE49-F238E27FC236}">
                <a16:creationId xmlns:a16="http://schemas.microsoft.com/office/drawing/2014/main" id="{54D67B87-C8FB-4506-9388-204EA8D2384C}"/>
              </a:ext>
            </a:extLst>
          </p:cNvPr>
          <p:cNvSpPr txBox="1"/>
          <p:nvPr/>
        </p:nvSpPr>
        <p:spPr>
          <a:xfrm>
            <a:off x="755758" y="2151727"/>
            <a:ext cx="6630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strike="noStrike" kern="1200" cap="none" spc="0" normalizeH="0" baseline="0" noProof="0" dirty="0">
                <a:ln>
                  <a:noFill/>
                </a:ln>
                <a:solidFill>
                  <a:prstClr val="black"/>
                </a:solidFill>
                <a:effectLst/>
                <a:uLnTx/>
                <a:uFillTx/>
                <a:latin typeface="+mn-ea"/>
                <a:cs typeface="+mn-cs"/>
              </a:rPr>
              <a:t>あらかじめ目標を設定（可能な限り定量化）し、その達成度を測定して評価する方式（事後評価）</a:t>
            </a:r>
            <a:endParaRPr kumimoji="1" lang="en-US" altLang="ja-JP" sz="2000" b="1" i="0" strike="noStrike" kern="1200" cap="none" spc="0" normalizeH="0" baseline="0" noProof="0" dirty="0">
              <a:ln>
                <a:noFill/>
              </a:ln>
              <a:solidFill>
                <a:prstClr val="black"/>
              </a:solidFill>
              <a:effectLst/>
              <a:uLnTx/>
              <a:uFillTx/>
              <a:latin typeface="+mn-ea"/>
              <a:cs typeface="+mn-cs"/>
            </a:endParaRPr>
          </a:p>
        </p:txBody>
      </p:sp>
      <p:sp>
        <p:nvSpPr>
          <p:cNvPr id="40" name="図：総合評価方式">
            <a:extLst>
              <a:ext uri="{FF2B5EF4-FFF2-40B4-BE49-F238E27FC236}">
                <a16:creationId xmlns:a16="http://schemas.microsoft.com/office/drawing/2014/main" id="{6E6CEBE4-FE9B-41C8-A52E-4563060ED8F1}"/>
              </a:ext>
            </a:extLst>
          </p:cNvPr>
          <p:cNvSpPr txBox="1">
            <a:spLocks noChangeArrowheads="1"/>
          </p:cNvSpPr>
          <p:nvPr/>
        </p:nvSpPr>
        <p:spPr bwMode="auto">
          <a:xfrm>
            <a:off x="755759" y="3556353"/>
            <a:ext cx="2046244" cy="442035"/>
          </a:xfrm>
          <a:prstGeom prst="rect">
            <a:avLst/>
          </a:prstGeom>
          <a:solidFill>
            <a:schemeClr val="accent1"/>
          </a:solidFill>
          <a:ln>
            <a:noFill/>
            <a:headEnd/>
            <a:tailEnd/>
          </a:ln>
        </p:spPr>
        <p:style>
          <a:lnRef idx="1">
            <a:schemeClr val="accent4"/>
          </a:lnRef>
          <a:fillRef idx="2">
            <a:schemeClr val="accent4"/>
          </a:fillRef>
          <a:effectRef idx="1">
            <a:schemeClr val="accent4"/>
          </a:effectRef>
          <a:fontRef idx="minor">
            <a:schemeClr val="dk1"/>
          </a:fontRef>
        </p:style>
        <p:txBody>
          <a:bodyPr rot="0" vert="horz" wrap="square" lIns="63305" tIns="72000" rIns="63305" bIns="0" anchor="ctr" anchorCtr="0">
            <a:spAutoFit/>
          </a:bodyPr>
          <a:lstStyle/>
          <a:p>
            <a:pPr algn="ctr"/>
            <a:r>
              <a:rPr lang="ja-JP" altLang="en-US" sz="2400" kern="100" dirty="0">
                <a:solidFill>
                  <a:schemeClr val="bg1"/>
                </a:solidFill>
                <a:latin typeface="メイリオ" panose="020B0604030504040204" pitchFamily="50" charset="-128"/>
                <a:ea typeface="メイリオ" panose="020B0604030504040204" pitchFamily="50" charset="-128"/>
                <a:cs typeface="Times New Roman"/>
              </a:rPr>
              <a:t>総合評価方式</a:t>
            </a:r>
            <a:endParaRPr lang="ja-JP" altLang="en-US" sz="1100" kern="100" dirty="0">
              <a:solidFill>
                <a:schemeClr val="bg1"/>
              </a:solidFill>
              <a:latin typeface="メイリオ" panose="020B0604030504040204" pitchFamily="50" charset="-128"/>
              <a:ea typeface="メイリオ" panose="020B0604030504040204" pitchFamily="50" charset="-128"/>
              <a:cs typeface="Times New Roman"/>
            </a:endParaRPr>
          </a:p>
        </p:txBody>
      </p:sp>
      <p:sp>
        <p:nvSpPr>
          <p:cNvPr id="41" name="テキスト ボックス 40">
            <a:extLst>
              <a:ext uri="{FF2B5EF4-FFF2-40B4-BE49-F238E27FC236}">
                <a16:creationId xmlns:a16="http://schemas.microsoft.com/office/drawing/2014/main" id="{ED07DE8A-E1B9-4C1A-B358-8B24D6EB8379}"/>
              </a:ext>
            </a:extLst>
          </p:cNvPr>
          <p:cNvSpPr txBox="1"/>
          <p:nvPr/>
        </p:nvSpPr>
        <p:spPr>
          <a:xfrm>
            <a:off x="755759" y="4256704"/>
            <a:ext cx="6630879" cy="707886"/>
          </a:xfrm>
          <a:prstGeom prst="rect">
            <a:avLst/>
          </a:prstGeom>
          <a:noFill/>
        </p:spPr>
        <p:txBody>
          <a:bodyPr wrap="square" rtlCol="0">
            <a:spAutoFit/>
          </a:bodyPr>
          <a:lstStyle/>
          <a:p>
            <a:pPr lvl="0">
              <a:defRPr/>
            </a:pPr>
            <a:r>
              <a:rPr lang="ja-JP" altLang="en-US" sz="2000" b="1" dirty="0">
                <a:solidFill>
                  <a:prstClr val="black"/>
                </a:solidFill>
                <a:latin typeface="+mn-ea"/>
              </a:rPr>
              <a:t>政策効果を様々な角度から分析し、問題点やその原因を把握するなど総合的に評価する方式（事後評価）</a:t>
            </a:r>
          </a:p>
        </p:txBody>
      </p:sp>
      <p:sp>
        <p:nvSpPr>
          <p:cNvPr id="3" name="スライド番号プレースホルダー 2">
            <a:extLst>
              <a:ext uri="{FF2B5EF4-FFF2-40B4-BE49-F238E27FC236}">
                <a16:creationId xmlns:a16="http://schemas.microsoft.com/office/drawing/2014/main" id="{6C032A79-C3F4-4C98-BE26-C3BC3D14FC9F}"/>
              </a:ext>
            </a:extLst>
          </p:cNvPr>
          <p:cNvSpPr>
            <a:spLocks noGrp="1"/>
          </p:cNvSpPr>
          <p:nvPr>
            <p:ph type="sldNum" sz="quarter" idx="12"/>
          </p:nvPr>
        </p:nvSpPr>
        <p:spPr/>
        <p:txBody>
          <a:bodyPr/>
          <a:lstStyle/>
          <a:p>
            <a:pPr>
              <a:defRPr/>
            </a:pPr>
            <a:r>
              <a:rPr lang="en-US" altLang="ja-JP" dirty="0">
                <a:solidFill>
                  <a:prstClr val="black"/>
                </a:solidFill>
              </a:rPr>
              <a:t>20</a:t>
            </a:r>
          </a:p>
        </p:txBody>
      </p:sp>
      <p:pic>
        <p:nvPicPr>
          <p:cNvPr id="2" name="21">
            <a:hlinkClick r:id="" action="ppaction://media"/>
            <a:extLst>
              <a:ext uri="{FF2B5EF4-FFF2-40B4-BE49-F238E27FC236}">
                <a16:creationId xmlns:a16="http://schemas.microsoft.com/office/drawing/2014/main" id="{EAAE30B8-E21F-5968-EB23-1B9B8BBDAB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4383" y="479327"/>
            <a:ext cx="609600" cy="609600"/>
          </a:xfrm>
          <a:prstGeom prst="rect">
            <a:avLst/>
          </a:prstGeom>
        </p:spPr>
      </p:pic>
    </p:spTree>
    <p:extLst>
      <p:ext uri="{BB962C8B-B14F-4D97-AF65-F5344CB8AC3E}">
        <p14:creationId xmlns:p14="http://schemas.microsoft.com/office/powerpoint/2010/main" val="23989864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政策評価と大綱的指針による"/>
          <p:cNvSpPr/>
          <p:nvPr/>
        </p:nvSpPr>
        <p:spPr>
          <a:xfrm>
            <a:off x="5130328" y="4583062"/>
            <a:ext cx="4389399" cy="195841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政策評価と大綱的指針による</a:t>
            </a:r>
            <a:br>
              <a:rPr kumimoji="1"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kumimoji="1"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研究開発評価は整合するよう</a:t>
            </a:r>
            <a:br>
              <a:rPr kumimoji="1"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kumimoji="1"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取り組むこととされている。</a:t>
            </a:r>
          </a:p>
        </p:txBody>
      </p:sp>
      <p:sp>
        <p:nvSpPr>
          <p:cNvPr id="5" name="図：国の研究開発評価に関する大綱的指針"/>
          <p:cNvSpPr/>
          <p:nvPr/>
        </p:nvSpPr>
        <p:spPr>
          <a:xfrm>
            <a:off x="636470" y="3912502"/>
            <a:ext cx="4316058" cy="2628975"/>
          </a:xfrm>
          <a:prstGeom prst="roundRect">
            <a:avLst/>
          </a:prstGeom>
          <a:solidFill>
            <a:srgbClr val="F3F8FB"/>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国の研究開発評価に関する</a:t>
            </a:r>
            <a:b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大綱的指針（総理大臣決定）</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（評価対象）</a:t>
            </a:r>
            <a:endPar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・研究開発プログラム</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・研究開発課題</a:t>
            </a:r>
            <a:endPar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・研究者等の業績</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・研究開発機関等</a:t>
            </a:r>
          </a:p>
        </p:txBody>
      </p:sp>
      <p:cxnSp>
        <p:nvCxnSpPr>
          <p:cNvPr id="6" name="線"/>
          <p:cNvCxnSpPr/>
          <p:nvPr/>
        </p:nvCxnSpPr>
        <p:spPr>
          <a:xfrm>
            <a:off x="328246" y="3669323"/>
            <a:ext cx="8217877"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 name="テキスト：事前評価">
            <a:extLst>
              <a:ext uri="{FF2B5EF4-FFF2-40B4-BE49-F238E27FC236}">
                <a16:creationId xmlns:a16="http://schemas.microsoft.com/office/drawing/2014/main" id="{7B54C3C3-EC2A-43CF-A59B-8C596EF256B6}"/>
              </a:ext>
            </a:extLst>
          </p:cNvPr>
          <p:cNvSpPr/>
          <p:nvPr/>
        </p:nvSpPr>
        <p:spPr>
          <a:xfrm>
            <a:off x="142439" y="1587666"/>
            <a:ext cx="8747317" cy="1985159"/>
          </a:xfrm>
          <a:prstGeom prst="rect">
            <a:avLst/>
          </a:prstGeom>
        </p:spPr>
        <p:txBody>
          <a:bodyPr wrap="square">
            <a:spAutoFit/>
          </a:bodyPr>
          <a:lstStyle/>
          <a:p>
            <a:r>
              <a:rPr lang="ja-JP" altLang="en-US" sz="2400" dirty="0">
                <a:latin typeface="メイリオ" panose="020B0604030504040204" pitchFamily="50" charset="-128"/>
                <a:cs typeface="メイリオ" panose="020B0604030504040204" pitchFamily="50" charset="-128"/>
              </a:rPr>
              <a:t>◯</a:t>
            </a:r>
            <a:r>
              <a:rPr lang="ja-JP" altLang="en-US" sz="2400" b="1" dirty="0">
                <a:latin typeface="+mn-ea"/>
                <a:cs typeface="メイリオ" panose="020B0604030504040204" pitchFamily="50" charset="-128"/>
              </a:rPr>
              <a:t>事前評価</a:t>
            </a:r>
            <a:endParaRPr lang="en-US" altLang="ja-JP" sz="2400" b="1" dirty="0">
              <a:latin typeface="+mn-ea"/>
              <a:cs typeface="メイリオ" panose="020B0604030504040204" pitchFamily="50" charset="-128"/>
            </a:endParaRPr>
          </a:p>
          <a:p>
            <a:r>
              <a:rPr lang="ja-JP" altLang="en-US" sz="2000" dirty="0">
                <a:latin typeface="+mn-ea"/>
                <a:cs typeface="メイリオ" panose="020B0604030504040204" pitchFamily="50" charset="-128"/>
              </a:rPr>
              <a:t>　</a:t>
            </a:r>
            <a:r>
              <a:rPr lang="ja-JP" altLang="en-US" sz="2200" dirty="0">
                <a:latin typeface="+mn-ea"/>
                <a:cs typeface="メイリオ" panose="020B0604030504040204" pitchFamily="50" charset="-128"/>
              </a:rPr>
              <a:t>事業費</a:t>
            </a:r>
            <a:r>
              <a:rPr lang="en-US" altLang="ja-JP" sz="2200" dirty="0">
                <a:latin typeface="+mn-ea"/>
                <a:cs typeface="メイリオ" panose="020B0604030504040204" pitchFamily="50" charset="-128"/>
              </a:rPr>
              <a:t>10</a:t>
            </a:r>
            <a:r>
              <a:rPr lang="ja-JP" altLang="en-US" sz="2200" dirty="0">
                <a:latin typeface="+mn-ea"/>
                <a:cs typeface="メイリオ" panose="020B0604030504040204" pitchFamily="50" charset="-128"/>
              </a:rPr>
              <a:t>億円以上の個々の研究開発</a:t>
            </a:r>
            <a:br>
              <a:rPr lang="en-US" altLang="ja-JP" sz="2200" dirty="0">
                <a:latin typeface="+mn-ea"/>
                <a:cs typeface="メイリオ" panose="020B0604030504040204" pitchFamily="50" charset="-128"/>
              </a:rPr>
            </a:br>
            <a:r>
              <a:rPr lang="en-US" altLang="ja-JP" sz="2200" dirty="0">
                <a:latin typeface="+mn-ea"/>
                <a:cs typeface="メイリオ" panose="020B0604030504040204" pitchFamily="50" charset="-128"/>
              </a:rPr>
              <a:t> </a:t>
            </a:r>
            <a:r>
              <a:rPr lang="ja-JP" altLang="en-US" sz="2200" dirty="0">
                <a:latin typeface="+mn-ea"/>
                <a:cs typeface="メイリオ" panose="020B0604030504040204" pitchFamily="50" charset="-128"/>
              </a:rPr>
              <a:t>（人文科学のみに係るものを除く。）</a:t>
            </a:r>
            <a:endParaRPr lang="en-US" altLang="ja-JP" sz="2200" dirty="0">
              <a:latin typeface="+mn-ea"/>
              <a:cs typeface="メイリオ" panose="020B0604030504040204" pitchFamily="50" charset="-128"/>
            </a:endParaRPr>
          </a:p>
          <a:p>
            <a:endParaRPr lang="en-US" altLang="ja-JP" sz="900" dirty="0">
              <a:latin typeface="+mn-ea"/>
              <a:cs typeface="メイリオ" panose="020B0604030504040204" pitchFamily="50" charset="-128"/>
            </a:endParaRPr>
          </a:p>
          <a:p>
            <a:r>
              <a:rPr lang="ja-JP" altLang="en-US" sz="2400" dirty="0">
                <a:latin typeface="+mn-ea"/>
                <a:cs typeface="メイリオ" panose="020B0604030504040204" pitchFamily="50" charset="-128"/>
              </a:rPr>
              <a:t>◯</a:t>
            </a:r>
            <a:r>
              <a:rPr lang="ja-JP" altLang="en-US" sz="2400" b="1" dirty="0">
                <a:latin typeface="+mn-ea"/>
                <a:cs typeface="メイリオ" panose="020B0604030504040204" pitchFamily="50" charset="-128"/>
              </a:rPr>
              <a:t>事後評価</a:t>
            </a:r>
            <a:endParaRPr lang="en-US" altLang="ja-JP" sz="2400" b="1" dirty="0">
              <a:latin typeface="+mn-ea"/>
              <a:cs typeface="メイリオ" panose="020B0604030504040204" pitchFamily="50" charset="-128"/>
            </a:endParaRPr>
          </a:p>
          <a:p>
            <a:r>
              <a:rPr lang="ja-JP" altLang="en-US" sz="2000" dirty="0">
                <a:latin typeface="+mn-ea"/>
                <a:cs typeface="メイリオ" panose="020B0604030504040204" pitchFamily="50" charset="-128"/>
              </a:rPr>
              <a:t>　</a:t>
            </a:r>
            <a:r>
              <a:rPr lang="ja-JP" altLang="en-US" sz="2200" dirty="0">
                <a:latin typeface="+mn-ea"/>
                <a:cs typeface="メイリオ" panose="020B0604030504040204" pitchFamily="50" charset="-128"/>
              </a:rPr>
              <a:t>政策決定してから</a:t>
            </a:r>
            <a:r>
              <a:rPr lang="en-US" altLang="ja-JP" sz="2200" dirty="0">
                <a:latin typeface="+mn-ea"/>
                <a:cs typeface="メイリオ" panose="020B0604030504040204" pitchFamily="50" charset="-128"/>
              </a:rPr>
              <a:t>5</a:t>
            </a:r>
            <a:r>
              <a:rPr lang="ja-JP" altLang="en-US" sz="2200" dirty="0">
                <a:latin typeface="+mn-ea"/>
                <a:cs typeface="メイリオ" panose="020B0604030504040204" pitchFamily="50" charset="-128"/>
              </a:rPr>
              <a:t>年経過時点で未着手又は</a:t>
            </a:r>
            <a:r>
              <a:rPr lang="en-US" altLang="ja-JP" sz="2200" dirty="0">
                <a:latin typeface="+mn-ea"/>
                <a:cs typeface="メイリオ" panose="020B0604030504040204" pitchFamily="50" charset="-128"/>
              </a:rPr>
              <a:t>10</a:t>
            </a:r>
            <a:r>
              <a:rPr lang="ja-JP" altLang="en-US" sz="2200" dirty="0">
                <a:latin typeface="+mn-ea"/>
                <a:cs typeface="メイリオ" panose="020B0604030504040204" pitchFamily="50" charset="-128"/>
              </a:rPr>
              <a:t>年超</a:t>
            </a:r>
            <a:r>
              <a:rPr lang="ja-JP" altLang="en-US" sz="2200" dirty="0">
                <a:solidFill>
                  <a:prstClr val="black"/>
                </a:solidFill>
                <a:latin typeface="+mn-ea"/>
                <a:cs typeface="メイリオ" panose="020B0604030504040204" pitchFamily="50" charset="-128"/>
              </a:rPr>
              <a:t>過時点で未了</a:t>
            </a:r>
            <a:endParaRPr lang="en-US" altLang="ja-JP" sz="2200" dirty="0">
              <a:solidFill>
                <a:prstClr val="black"/>
              </a:solidFill>
              <a:latin typeface="+mn-ea"/>
              <a:cs typeface="メイリオ" panose="020B0604030504040204" pitchFamily="50" charset="-128"/>
            </a:endParaRPr>
          </a:p>
        </p:txBody>
      </p:sp>
      <p:sp>
        <p:nvSpPr>
          <p:cNvPr id="4" name="テキスト：研究開発の政策評価の義務付け対象">
            <a:extLst>
              <a:ext uri="{FF2B5EF4-FFF2-40B4-BE49-F238E27FC236}">
                <a16:creationId xmlns:a16="http://schemas.microsoft.com/office/drawing/2014/main" id="{8135BC9F-7998-4222-AAF6-F6DD9DAD6CF1}"/>
              </a:ext>
            </a:extLst>
          </p:cNvPr>
          <p:cNvSpPr/>
          <p:nvPr/>
        </p:nvSpPr>
        <p:spPr>
          <a:xfrm>
            <a:off x="214248" y="1064446"/>
            <a:ext cx="5983455" cy="523220"/>
          </a:xfrm>
          <a:prstGeom prst="rect">
            <a:avLst/>
          </a:prstGeom>
        </p:spPr>
        <p:txBody>
          <a:bodyPr wrap="square">
            <a:spAutoFit/>
          </a:bodyPr>
          <a:lstStyle/>
          <a:p>
            <a:pPr lvl="0"/>
            <a:r>
              <a:rPr lang="ja-JP" altLang="en-US" sz="2800" b="1" dirty="0">
                <a:solidFill>
                  <a:prstClr val="black"/>
                </a:solidFill>
                <a:latin typeface="メイリオ" panose="020B0604030504040204" pitchFamily="50" charset="-128"/>
                <a:cs typeface="メイリオ" panose="020B0604030504040204" pitchFamily="50" charset="-128"/>
              </a:rPr>
              <a:t>研究開発の政策評価の義務付け対象</a:t>
            </a:r>
            <a:endParaRPr lang="en-US" altLang="ja-JP" sz="2800" b="1" dirty="0">
              <a:solidFill>
                <a:prstClr val="black"/>
              </a:solidFill>
              <a:latin typeface="メイリオ" panose="020B0604030504040204" pitchFamily="50" charset="-128"/>
              <a:cs typeface="メイリオ" panose="020B0604030504040204" pitchFamily="50" charset="-128"/>
            </a:endParaRPr>
          </a:p>
        </p:txBody>
      </p:sp>
      <p:sp>
        <p:nvSpPr>
          <p:cNvPr id="12" name="タイトル線">
            <a:extLst>
              <a:ext uri="{FF2B5EF4-FFF2-40B4-BE49-F238E27FC236}">
                <a16:creationId xmlns:a16="http://schemas.microsoft.com/office/drawing/2014/main" id="{DBDDA06C-9B9C-438E-AB2F-FB2C81E1AE78}"/>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6676"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メイリオ" panose="020B0604030504040204" pitchFamily="50" charset="-128"/>
                <a:ea typeface="メイリオ" panose="020B0604030504040204" pitchFamily="50" charset="-128"/>
              </a:rPr>
              <a:t>５ </a:t>
            </a:r>
            <a:r>
              <a:rPr lang="ja-JP" altLang="en-US" sz="2800" dirty="0">
                <a:latin typeface="メイリオ" panose="020B0604030504040204" pitchFamily="50" charset="-128"/>
                <a:ea typeface="メイリオ" panose="020B0604030504040204" pitchFamily="50" charset="-128"/>
              </a:rPr>
              <a:t>義務付け５分野 </a:t>
            </a:r>
            <a:r>
              <a:rPr lang="ja-JP" altLang="en-US" sz="1900" dirty="0">
                <a:latin typeface="メイリオ" panose="020B0604030504040204" pitchFamily="50" charset="-128"/>
                <a:ea typeface="メイリオ" panose="020B0604030504040204" pitchFamily="50" charset="-128"/>
              </a:rPr>
              <a:t>～（</a:t>
            </a:r>
            <a:r>
              <a:rPr lang="en-US" altLang="ja-JP" sz="1900" dirty="0">
                <a:latin typeface="メイリオ" panose="020B0604030504040204" pitchFamily="50" charset="-128"/>
                <a:ea typeface="メイリオ" panose="020B0604030504040204" pitchFamily="50" charset="-128"/>
              </a:rPr>
              <a:t>1</a:t>
            </a:r>
            <a:r>
              <a:rPr lang="ja-JP" altLang="en-US" sz="1900" dirty="0">
                <a:latin typeface="メイリオ" panose="020B0604030504040204" pitchFamily="50" charset="-128"/>
                <a:ea typeface="メイリオ" panose="020B0604030504040204" pitchFamily="50" charset="-128"/>
              </a:rPr>
              <a:t>）研究開発の政策評価～</a:t>
            </a:r>
          </a:p>
        </p:txBody>
      </p:sp>
      <p:sp>
        <p:nvSpPr>
          <p:cNvPr id="7" name="スライド番号プレースホルダー 6">
            <a:extLst>
              <a:ext uri="{FF2B5EF4-FFF2-40B4-BE49-F238E27FC236}">
                <a16:creationId xmlns:a16="http://schemas.microsoft.com/office/drawing/2014/main" id="{16B671CF-15B2-41DB-A48F-98B3EEAFA054}"/>
              </a:ext>
            </a:extLst>
          </p:cNvPr>
          <p:cNvSpPr>
            <a:spLocks noGrp="1"/>
          </p:cNvSpPr>
          <p:nvPr>
            <p:ph type="sldNum" sz="quarter" idx="12"/>
          </p:nvPr>
        </p:nvSpPr>
        <p:spPr/>
        <p:txBody>
          <a:bodyPr/>
          <a:lstStyle/>
          <a:p>
            <a:pPr>
              <a:defRPr/>
            </a:pPr>
            <a:r>
              <a:rPr lang="en-US" altLang="ja-JP" dirty="0">
                <a:solidFill>
                  <a:prstClr val="black"/>
                </a:solidFill>
              </a:rPr>
              <a:t>21</a:t>
            </a:r>
          </a:p>
        </p:txBody>
      </p:sp>
      <p:pic>
        <p:nvPicPr>
          <p:cNvPr id="2" name="22">
            <a:hlinkClick r:id="" action="ppaction://media"/>
            <a:extLst>
              <a:ext uri="{FF2B5EF4-FFF2-40B4-BE49-F238E27FC236}">
                <a16:creationId xmlns:a16="http://schemas.microsoft.com/office/drawing/2014/main" id="{1166ADEF-4A76-229D-21D3-DBD8B48C6C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796" y="37071"/>
            <a:ext cx="609600" cy="609600"/>
          </a:xfrm>
          <a:prstGeom prst="rect">
            <a:avLst/>
          </a:prstGeom>
        </p:spPr>
      </p:pic>
    </p:spTree>
    <p:extLst>
      <p:ext uri="{BB962C8B-B14F-4D97-AF65-F5344CB8AC3E}">
        <p14:creationId xmlns:p14="http://schemas.microsoft.com/office/powerpoint/2010/main" val="70076761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タイトル線">
            <a:extLst>
              <a:ext uri="{FF2B5EF4-FFF2-40B4-BE49-F238E27FC236}">
                <a16:creationId xmlns:a16="http://schemas.microsoft.com/office/drawing/2014/main" id="{03D22031-C7D1-4CDC-82E7-AAB8A3BAC32B}"/>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a:defRPr/>
            </a:pPr>
            <a:endParaRPr kumimoji="0" lang="ja-JP" altLang="en-US" sz="1662" kern="0">
              <a:solidFill>
                <a:prstClr val="black"/>
              </a:solidFill>
              <a:latin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6676"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mn-ea"/>
                <a:ea typeface="+mn-ea"/>
              </a:rPr>
              <a:t>５ 義務付け５分野 </a:t>
            </a:r>
            <a:r>
              <a:rPr lang="ja-JP" altLang="en-US" sz="1900" dirty="0">
                <a:solidFill>
                  <a:prstClr val="black"/>
                </a:solidFill>
                <a:latin typeface="+mn-ea"/>
                <a:ea typeface="+mn-ea"/>
              </a:rPr>
              <a:t>～（</a:t>
            </a:r>
            <a:r>
              <a:rPr lang="en-US" altLang="ja-JP" sz="1900" dirty="0">
                <a:solidFill>
                  <a:prstClr val="black"/>
                </a:solidFill>
                <a:latin typeface="+mn-ea"/>
                <a:ea typeface="+mn-ea"/>
              </a:rPr>
              <a:t>2</a:t>
            </a:r>
            <a:r>
              <a:rPr lang="ja-JP" altLang="en-US" sz="1900" dirty="0">
                <a:solidFill>
                  <a:prstClr val="black"/>
                </a:solidFill>
                <a:latin typeface="+mn-ea"/>
                <a:ea typeface="+mn-ea"/>
              </a:rPr>
              <a:t>）公共事業の政策評価～</a:t>
            </a:r>
          </a:p>
        </p:txBody>
      </p:sp>
      <p:sp>
        <p:nvSpPr>
          <p:cNvPr id="39" name="テキスト：◯事前評価">
            <a:extLst>
              <a:ext uri="{FF2B5EF4-FFF2-40B4-BE49-F238E27FC236}">
                <a16:creationId xmlns:a16="http://schemas.microsoft.com/office/drawing/2014/main" id="{DD7AF00F-BFFF-4546-B638-F56FB080CB2F}"/>
              </a:ext>
            </a:extLst>
          </p:cNvPr>
          <p:cNvSpPr/>
          <p:nvPr/>
        </p:nvSpPr>
        <p:spPr>
          <a:xfrm>
            <a:off x="306685" y="4010267"/>
            <a:ext cx="8784771" cy="2792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2400" dirty="0">
                <a:solidFill>
                  <a:prstClr val="black"/>
                </a:solidFill>
                <a:latin typeface="+mn-ea"/>
                <a:cs typeface="メイリオ" panose="020B0604030504040204" pitchFamily="50" charset="-128"/>
              </a:rPr>
              <a:t>◯</a:t>
            </a:r>
            <a:r>
              <a:rPr lang="ja-JP" altLang="en-US" sz="2400" b="1" dirty="0">
                <a:solidFill>
                  <a:prstClr val="black"/>
                </a:solidFill>
                <a:latin typeface="+mn-ea"/>
                <a:cs typeface="メイリオ" panose="020B0604030504040204" pitchFamily="50" charset="-128"/>
              </a:rPr>
              <a:t>事前評価（義務付け）</a:t>
            </a:r>
            <a:endParaRPr lang="en-US" altLang="ja-JP" sz="2400" b="1" dirty="0">
              <a:solidFill>
                <a:prstClr val="black"/>
              </a:solidFill>
              <a:latin typeface="+mn-ea"/>
              <a:cs typeface="メイリオ" panose="020B0604030504040204" pitchFamily="50" charset="-128"/>
            </a:endParaRPr>
          </a:p>
          <a:p>
            <a:r>
              <a:rPr lang="ja-JP" altLang="en-US" sz="2400" dirty="0">
                <a:solidFill>
                  <a:prstClr val="black"/>
                </a:solidFill>
                <a:latin typeface="+mn-ea"/>
                <a:cs typeface="メイリオ" panose="020B0604030504040204" pitchFamily="50" charset="-128"/>
              </a:rPr>
              <a:t>　</a:t>
            </a:r>
            <a:r>
              <a:rPr lang="ja-JP" altLang="en-US" sz="2200" dirty="0">
                <a:solidFill>
                  <a:prstClr val="black"/>
                </a:solidFill>
                <a:latin typeface="+mn-ea"/>
                <a:cs typeface="メイリオ" panose="020B0604030504040204" pitchFamily="50" charset="-128"/>
              </a:rPr>
              <a:t>新規事業の採択時において、事業費</a:t>
            </a:r>
            <a:r>
              <a:rPr lang="en-US" altLang="ja-JP" sz="2200" dirty="0">
                <a:solidFill>
                  <a:prstClr val="black"/>
                </a:solidFill>
                <a:latin typeface="+mn-ea"/>
                <a:cs typeface="メイリオ" panose="020B0604030504040204" pitchFamily="50" charset="-128"/>
              </a:rPr>
              <a:t>10</a:t>
            </a:r>
            <a:r>
              <a:rPr lang="ja-JP" altLang="en-US" sz="2200" dirty="0">
                <a:solidFill>
                  <a:prstClr val="black"/>
                </a:solidFill>
                <a:latin typeface="+mn-ea"/>
                <a:cs typeface="メイリオ" panose="020B0604030504040204" pitchFamily="50" charset="-128"/>
              </a:rPr>
              <a:t>億円以上のもの</a:t>
            </a:r>
            <a:endParaRPr lang="en-US" altLang="ja-JP" sz="2200" dirty="0">
              <a:solidFill>
                <a:prstClr val="black"/>
              </a:solidFill>
              <a:latin typeface="+mn-ea"/>
              <a:cs typeface="メイリオ" panose="020B0604030504040204" pitchFamily="50" charset="-128"/>
            </a:endParaRPr>
          </a:p>
          <a:p>
            <a:endParaRPr lang="en-US" altLang="ja-JP" sz="800" dirty="0">
              <a:solidFill>
                <a:prstClr val="black"/>
              </a:solidFill>
              <a:latin typeface="+mn-ea"/>
              <a:cs typeface="メイリオ" panose="020B0604030504040204" pitchFamily="50" charset="-128"/>
            </a:endParaRPr>
          </a:p>
          <a:p>
            <a:r>
              <a:rPr lang="ja-JP" altLang="en-US" sz="2400" dirty="0">
                <a:solidFill>
                  <a:prstClr val="black"/>
                </a:solidFill>
                <a:latin typeface="+mn-ea"/>
                <a:cs typeface="メイリオ" panose="020B0604030504040204" pitchFamily="50" charset="-128"/>
              </a:rPr>
              <a:t>◯</a:t>
            </a:r>
            <a:r>
              <a:rPr lang="ja-JP" altLang="en-US" sz="2400" b="1" dirty="0">
                <a:solidFill>
                  <a:prstClr val="black"/>
                </a:solidFill>
                <a:latin typeface="+mn-ea"/>
                <a:cs typeface="メイリオ" panose="020B0604030504040204" pitchFamily="50" charset="-128"/>
              </a:rPr>
              <a:t>事後評価</a:t>
            </a:r>
            <a:r>
              <a:rPr lang="ja-JP" altLang="en-US" sz="2400" dirty="0">
                <a:solidFill>
                  <a:prstClr val="black"/>
                </a:solidFill>
                <a:latin typeface="+mn-ea"/>
                <a:cs typeface="メイリオ" panose="020B0604030504040204" pitchFamily="50" charset="-128"/>
              </a:rPr>
              <a:t>（再評価）</a:t>
            </a:r>
            <a:r>
              <a:rPr lang="ja-JP" altLang="en-US" sz="2400" b="1" dirty="0">
                <a:solidFill>
                  <a:prstClr val="black"/>
                </a:solidFill>
                <a:latin typeface="+mn-ea"/>
                <a:cs typeface="メイリオ" panose="020B0604030504040204" pitchFamily="50" charset="-128"/>
              </a:rPr>
              <a:t>（義務付け）</a:t>
            </a:r>
            <a:endParaRPr lang="en-US" altLang="ja-JP" sz="2400" b="1" dirty="0">
              <a:solidFill>
                <a:prstClr val="black"/>
              </a:solidFill>
              <a:latin typeface="+mn-ea"/>
              <a:cs typeface="メイリオ" panose="020B0604030504040204" pitchFamily="50" charset="-128"/>
            </a:endParaRPr>
          </a:p>
          <a:p>
            <a:r>
              <a:rPr lang="ja-JP" altLang="en-US" sz="2400" dirty="0">
                <a:solidFill>
                  <a:prstClr val="black"/>
                </a:solidFill>
                <a:latin typeface="+mn-ea"/>
                <a:cs typeface="メイリオ" panose="020B0604030504040204" pitchFamily="50" charset="-128"/>
              </a:rPr>
              <a:t>　</a:t>
            </a:r>
            <a:r>
              <a:rPr lang="ja-JP" altLang="en-US" sz="2200" dirty="0">
                <a:solidFill>
                  <a:prstClr val="black"/>
                </a:solidFill>
                <a:latin typeface="+mn-ea"/>
                <a:cs typeface="メイリオ" panose="020B0604030504040204" pitchFamily="50" charset="-128"/>
              </a:rPr>
              <a:t>事業採択時から</a:t>
            </a:r>
            <a:r>
              <a:rPr lang="en-US" altLang="ja-JP" sz="2200" dirty="0">
                <a:solidFill>
                  <a:prstClr val="black"/>
                </a:solidFill>
                <a:latin typeface="+mn-ea"/>
                <a:cs typeface="メイリオ" panose="020B0604030504040204" pitchFamily="50" charset="-128"/>
              </a:rPr>
              <a:t>5</a:t>
            </a:r>
            <a:r>
              <a:rPr lang="ja-JP" altLang="en-US" sz="2200" dirty="0">
                <a:solidFill>
                  <a:prstClr val="black"/>
                </a:solidFill>
                <a:latin typeface="+mn-ea"/>
                <a:cs typeface="メイリオ" panose="020B0604030504040204" pitchFamily="50" charset="-128"/>
              </a:rPr>
              <a:t>年経過して未着工の事業、</a:t>
            </a:r>
            <a:br>
              <a:rPr lang="en-US" altLang="ja-JP" sz="2200" dirty="0">
                <a:solidFill>
                  <a:prstClr val="black"/>
                </a:solidFill>
                <a:latin typeface="+mn-ea"/>
                <a:cs typeface="メイリオ" panose="020B0604030504040204" pitchFamily="50" charset="-128"/>
              </a:rPr>
            </a:br>
            <a:r>
              <a:rPr lang="en-US" altLang="ja-JP" sz="2200" dirty="0">
                <a:solidFill>
                  <a:prstClr val="black"/>
                </a:solidFill>
                <a:latin typeface="+mn-ea"/>
                <a:cs typeface="メイリオ" panose="020B0604030504040204" pitchFamily="50" charset="-128"/>
              </a:rPr>
              <a:t>   10</a:t>
            </a:r>
            <a:r>
              <a:rPr lang="ja-JP" altLang="en-US" sz="2200" dirty="0">
                <a:solidFill>
                  <a:prstClr val="black"/>
                </a:solidFill>
                <a:latin typeface="+mn-ea"/>
                <a:cs typeface="メイリオ" panose="020B0604030504040204" pitchFamily="50" charset="-128"/>
              </a:rPr>
              <a:t>年経過して継続中の事業等</a:t>
            </a:r>
            <a:endParaRPr lang="en-US" altLang="ja-JP" sz="2200" dirty="0">
              <a:solidFill>
                <a:prstClr val="black"/>
              </a:solidFill>
              <a:latin typeface="+mn-ea"/>
              <a:cs typeface="メイリオ" panose="020B0604030504040204" pitchFamily="50" charset="-128"/>
            </a:endParaRPr>
          </a:p>
          <a:p>
            <a:endParaRPr lang="en-US" altLang="ja-JP" sz="800" dirty="0">
              <a:solidFill>
                <a:prstClr val="black"/>
              </a:solidFill>
              <a:latin typeface="+mn-ea"/>
              <a:cs typeface="メイリオ" panose="020B0604030504040204" pitchFamily="50" charset="-128"/>
            </a:endParaRPr>
          </a:p>
          <a:p>
            <a:r>
              <a:rPr lang="ja-JP" altLang="en-US" sz="2400" dirty="0">
                <a:solidFill>
                  <a:prstClr val="black"/>
                </a:solidFill>
                <a:latin typeface="+mn-ea"/>
                <a:cs typeface="メイリオ" panose="020B0604030504040204" pitchFamily="50" charset="-128"/>
              </a:rPr>
              <a:t>◯</a:t>
            </a:r>
            <a:r>
              <a:rPr lang="ja-JP" altLang="en-US" sz="2400" b="1" dirty="0">
                <a:solidFill>
                  <a:prstClr val="black"/>
                </a:solidFill>
                <a:latin typeface="+mn-ea"/>
                <a:cs typeface="メイリオ" panose="020B0604030504040204" pitchFamily="50" charset="-128"/>
              </a:rPr>
              <a:t>事後評価</a:t>
            </a:r>
            <a:r>
              <a:rPr lang="ja-JP" altLang="en-US" sz="2400" dirty="0">
                <a:solidFill>
                  <a:prstClr val="black"/>
                </a:solidFill>
                <a:latin typeface="+mn-ea"/>
                <a:cs typeface="メイリオ" panose="020B0604030504040204" pitchFamily="50" charset="-128"/>
              </a:rPr>
              <a:t>（完了後の評価）</a:t>
            </a:r>
            <a:endParaRPr lang="en-US" altLang="ja-JP" sz="2400" dirty="0">
              <a:solidFill>
                <a:prstClr val="black"/>
              </a:solidFill>
              <a:latin typeface="+mn-ea"/>
              <a:cs typeface="メイリオ" panose="020B0604030504040204" pitchFamily="50" charset="-128"/>
            </a:endParaRPr>
          </a:p>
          <a:p>
            <a:pPr marL="162680" indent="-162680" algn="just" fontAlgn="base">
              <a:defRPr/>
            </a:pPr>
            <a:r>
              <a:rPr lang="ja-JP" altLang="en-US" sz="2400" dirty="0">
                <a:solidFill>
                  <a:prstClr val="black"/>
                </a:solidFill>
                <a:latin typeface="+mn-ea"/>
                <a:cs typeface="メイリオ" panose="020B0604030504040204" pitchFamily="50" charset="-128"/>
              </a:rPr>
              <a:t>　事業完了後一定期間（おおむね</a:t>
            </a:r>
            <a:r>
              <a:rPr lang="en-US" altLang="ja-JP" sz="2400" dirty="0">
                <a:solidFill>
                  <a:prstClr val="black"/>
                </a:solidFill>
                <a:latin typeface="+mn-ea"/>
                <a:cs typeface="メイリオ" panose="020B0604030504040204" pitchFamily="50" charset="-128"/>
              </a:rPr>
              <a:t>5</a:t>
            </a:r>
            <a:r>
              <a:rPr lang="ja-JP" altLang="en-US" sz="2400" dirty="0">
                <a:solidFill>
                  <a:prstClr val="black"/>
                </a:solidFill>
                <a:latin typeface="+mn-ea"/>
                <a:cs typeface="メイリオ" panose="020B0604030504040204" pitchFamily="50" charset="-128"/>
              </a:rPr>
              <a:t>年）経過した事業</a:t>
            </a:r>
            <a:endParaRPr lang="en-US" altLang="ja-JP" sz="2200" dirty="0">
              <a:solidFill>
                <a:prstClr val="black"/>
              </a:solidFill>
              <a:latin typeface="+mn-ea"/>
              <a:cs typeface="メイリオ" panose="020B0604030504040204" pitchFamily="50" charset="-128"/>
            </a:endParaRPr>
          </a:p>
        </p:txBody>
      </p:sp>
      <p:sp>
        <p:nvSpPr>
          <p:cNvPr id="40" name="テキスト：一般的に、事業区分ごとに">
            <a:extLst>
              <a:ext uri="{FF2B5EF4-FFF2-40B4-BE49-F238E27FC236}">
                <a16:creationId xmlns:a16="http://schemas.microsoft.com/office/drawing/2014/main" id="{8A6172BB-8AEA-40EA-8151-3CF293EB4D4C}"/>
              </a:ext>
            </a:extLst>
          </p:cNvPr>
          <p:cNvSpPr/>
          <p:nvPr/>
        </p:nvSpPr>
        <p:spPr>
          <a:xfrm>
            <a:off x="754128" y="3062656"/>
            <a:ext cx="7641213" cy="746358"/>
          </a:xfrm>
          <a:prstGeom prst="rect">
            <a:avLst/>
          </a:prstGeom>
        </p:spPr>
        <p:txBody>
          <a:bodyPr wrap="square">
            <a:spAutoFit/>
          </a:bodyPr>
          <a:lstStyle/>
          <a:p>
            <a:pPr algn="ctr" fontAlgn="base">
              <a:spcBef>
                <a:spcPts val="277"/>
              </a:spcBef>
              <a:defRPr/>
            </a:pPr>
            <a:r>
              <a:rPr lang="ja-JP" altLang="en-US" sz="2000" dirty="0">
                <a:solidFill>
                  <a:prstClr val="black"/>
                </a:solidFill>
                <a:latin typeface="+mn-ea"/>
                <a:cs typeface="メイリオ" panose="020B0604030504040204" pitchFamily="50" charset="-128"/>
              </a:rPr>
              <a:t>一般的に、事業区分ごとに作成した評価マニュアルに基づき</a:t>
            </a:r>
            <a:endParaRPr lang="en-US" altLang="ja-JP" sz="2000" dirty="0">
              <a:solidFill>
                <a:prstClr val="black"/>
              </a:solidFill>
              <a:latin typeface="+mn-ea"/>
              <a:cs typeface="メイリオ" panose="020B0604030504040204" pitchFamily="50" charset="-128"/>
            </a:endParaRPr>
          </a:p>
          <a:p>
            <a:pPr algn="ctr" fontAlgn="base">
              <a:spcBef>
                <a:spcPts val="277"/>
              </a:spcBef>
              <a:defRPr/>
            </a:pPr>
            <a:r>
              <a:rPr lang="ja-JP" altLang="en-US" sz="2000" dirty="0">
                <a:solidFill>
                  <a:prstClr val="black"/>
                </a:solidFill>
                <a:latin typeface="+mn-ea"/>
                <a:cs typeface="メイリオ" panose="020B0604030504040204" pitchFamily="50" charset="-128"/>
              </a:rPr>
              <a:t>費用便益分析を実施</a:t>
            </a:r>
            <a:endParaRPr lang="en-US" altLang="ja-JP" sz="2400" dirty="0">
              <a:solidFill>
                <a:prstClr val="black"/>
              </a:solidFill>
              <a:latin typeface="+mn-ea"/>
              <a:cs typeface="メイリオ" panose="020B0604030504040204" pitchFamily="50" charset="-128"/>
            </a:endParaRPr>
          </a:p>
        </p:txBody>
      </p:sp>
      <p:grpSp>
        <p:nvGrpSpPr>
          <p:cNvPr id="41" name="図"/>
          <p:cNvGrpSpPr/>
          <p:nvPr/>
        </p:nvGrpSpPr>
        <p:grpSpPr>
          <a:xfrm>
            <a:off x="586331" y="891783"/>
            <a:ext cx="7928524" cy="2042000"/>
            <a:chOff x="811507" y="1574219"/>
            <a:chExt cx="7321727" cy="1495167"/>
          </a:xfrm>
        </p:grpSpPr>
        <p:grpSp>
          <p:nvGrpSpPr>
            <p:cNvPr id="42" name="グループ化 41"/>
            <p:cNvGrpSpPr/>
            <p:nvPr/>
          </p:nvGrpSpPr>
          <p:grpSpPr>
            <a:xfrm>
              <a:off x="811507" y="1574219"/>
              <a:ext cx="7321727" cy="1495167"/>
              <a:chOff x="1374047" y="4082086"/>
              <a:chExt cx="7321727" cy="1495167"/>
            </a:xfrm>
          </p:grpSpPr>
          <p:cxnSp>
            <p:nvCxnSpPr>
              <p:cNvPr id="48" name="直線コネクタ 47">
                <a:extLst>
                  <a:ext uri="{FF2B5EF4-FFF2-40B4-BE49-F238E27FC236}">
                    <a16:creationId xmlns:a16="http://schemas.microsoft.com/office/drawing/2014/main" id="{2A969D42-38C2-4A98-8AC7-C4570765F65A}"/>
                  </a:ext>
                </a:extLst>
              </p:cNvPr>
              <p:cNvCxnSpPr/>
              <p:nvPr/>
            </p:nvCxnSpPr>
            <p:spPr bwMode="auto">
              <a:xfrm>
                <a:off x="6475901" y="4459537"/>
                <a:ext cx="0" cy="378258"/>
              </a:xfrm>
              <a:prstGeom prst="line">
                <a:avLst/>
              </a:prstGeom>
              <a:noFill/>
              <a:ln w="50800" cap="flat" cmpd="sng" algn="ctr">
                <a:solidFill>
                  <a:srgbClr val="2683C6"/>
                </a:solidFill>
                <a:prstDash val="solid"/>
                <a:round/>
                <a:headEnd type="none" w="med" len="med"/>
                <a:tailEnd type="none" w="med" len="med"/>
              </a:ln>
              <a:effectLst/>
            </p:spPr>
          </p:cxnSp>
          <p:sp>
            <p:nvSpPr>
              <p:cNvPr id="49" name="正方形/長方形 48">
                <a:extLst>
                  <a:ext uri="{FF2B5EF4-FFF2-40B4-BE49-F238E27FC236}">
                    <a16:creationId xmlns:a16="http://schemas.microsoft.com/office/drawing/2014/main" id="{2CD06C01-ABA7-4DD5-A594-C072C34702ED}"/>
                  </a:ext>
                </a:extLst>
              </p:cNvPr>
              <p:cNvSpPr/>
              <p:nvPr/>
            </p:nvSpPr>
            <p:spPr bwMode="auto">
              <a:xfrm>
                <a:off x="1374047" y="4105194"/>
                <a:ext cx="2063828" cy="261155"/>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lIns="99708" tIns="99708" rIns="99708" bIns="66472" rtlCol="0" anchor="ctr"/>
              <a:lstStyle/>
              <a:p>
                <a:pPr algn="ctr" fontAlgn="base">
                  <a:lnSpc>
                    <a:spcPts val="2123"/>
                  </a:lnSpc>
                  <a:spcBef>
                    <a:spcPct val="20000"/>
                  </a:spcBef>
                  <a:spcAft>
                    <a:spcPct val="0"/>
                  </a:spcAft>
                </a:pPr>
                <a:r>
                  <a:rPr lang="ja-JP" altLang="en-US" sz="2000" dirty="0">
                    <a:solidFill>
                      <a:prstClr val="black"/>
                    </a:solidFill>
                    <a:latin typeface="メイリオ" panose="020B0604030504040204" pitchFamily="50" charset="-128"/>
                    <a:cs typeface="メイリオ" panose="020B0604030504040204" pitchFamily="50" charset="-128"/>
                  </a:rPr>
                  <a:t>＜新規事業採択＞</a:t>
                </a:r>
              </a:p>
            </p:txBody>
          </p:sp>
          <p:sp>
            <p:nvSpPr>
              <p:cNvPr id="50" name="正方形/長方形 49">
                <a:extLst>
                  <a:ext uri="{FF2B5EF4-FFF2-40B4-BE49-F238E27FC236}">
                    <a16:creationId xmlns:a16="http://schemas.microsoft.com/office/drawing/2014/main" id="{664BB24B-6AAB-4D5D-A3B8-07FF1812AFD0}"/>
                  </a:ext>
                </a:extLst>
              </p:cNvPr>
              <p:cNvSpPr/>
              <p:nvPr/>
            </p:nvSpPr>
            <p:spPr bwMode="auto">
              <a:xfrm>
                <a:off x="5653446" y="4082086"/>
                <a:ext cx="1861221" cy="261155"/>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lIns="99708" tIns="99708" rIns="99708" bIns="66472" rtlCol="0" anchor="ctr"/>
              <a:lstStyle/>
              <a:p>
                <a:pPr algn="ctr" fontAlgn="base">
                  <a:lnSpc>
                    <a:spcPts val="2123"/>
                  </a:lnSpc>
                  <a:spcBef>
                    <a:spcPct val="20000"/>
                  </a:spcBef>
                  <a:spcAft>
                    <a:spcPct val="0"/>
                  </a:spcAft>
                </a:pPr>
                <a:r>
                  <a:rPr lang="ja-JP" altLang="en-US" sz="2000" dirty="0">
                    <a:solidFill>
                      <a:prstClr val="black"/>
                    </a:solidFill>
                    <a:latin typeface="メイリオ" panose="020B0604030504040204" pitchFamily="50" charset="-128"/>
                    <a:cs typeface="メイリオ" panose="020B0604030504040204" pitchFamily="50" charset="-128"/>
                  </a:rPr>
                  <a:t>＜事業完了＞</a:t>
                </a:r>
              </a:p>
            </p:txBody>
          </p:sp>
          <p:sp>
            <p:nvSpPr>
              <p:cNvPr id="51" name="正方形/長方形 50">
                <a:extLst>
                  <a:ext uri="{FF2B5EF4-FFF2-40B4-BE49-F238E27FC236}">
                    <a16:creationId xmlns:a16="http://schemas.microsoft.com/office/drawing/2014/main" id="{AEE0775C-AA23-4E52-9F8B-0F779D89A084}"/>
                  </a:ext>
                </a:extLst>
              </p:cNvPr>
              <p:cNvSpPr/>
              <p:nvPr/>
            </p:nvSpPr>
            <p:spPr bwMode="auto">
              <a:xfrm>
                <a:off x="3758782" y="4098442"/>
                <a:ext cx="1861221" cy="261155"/>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lIns="99708" tIns="99708" rIns="99708" bIns="66472" rtlCol="0" anchor="ctr"/>
              <a:lstStyle/>
              <a:p>
                <a:pPr algn="ctr" fontAlgn="base">
                  <a:lnSpc>
                    <a:spcPts val="2123"/>
                  </a:lnSpc>
                  <a:spcBef>
                    <a:spcPct val="20000"/>
                  </a:spcBef>
                  <a:spcAft>
                    <a:spcPct val="0"/>
                  </a:spcAft>
                </a:pPr>
                <a:r>
                  <a:rPr lang="ja-JP" altLang="en-US" sz="2000" dirty="0">
                    <a:solidFill>
                      <a:prstClr val="black"/>
                    </a:solidFill>
                    <a:latin typeface="メイリオ" panose="020B0604030504040204" pitchFamily="50" charset="-128"/>
                    <a:cs typeface="メイリオ" panose="020B0604030504040204" pitchFamily="50" charset="-128"/>
                  </a:rPr>
                  <a:t>＜着工中＞</a:t>
                </a:r>
              </a:p>
            </p:txBody>
          </p:sp>
          <p:sp>
            <p:nvSpPr>
              <p:cNvPr id="52" name="角丸四角形 63">
                <a:extLst>
                  <a:ext uri="{FF2B5EF4-FFF2-40B4-BE49-F238E27FC236}">
                    <a16:creationId xmlns:a16="http://schemas.microsoft.com/office/drawing/2014/main" id="{8150DFDC-691F-4BDE-B12C-CE1821F18265}"/>
                  </a:ext>
                </a:extLst>
              </p:cNvPr>
              <p:cNvSpPr/>
              <p:nvPr/>
            </p:nvSpPr>
            <p:spPr>
              <a:xfrm>
                <a:off x="6800821" y="5129142"/>
                <a:ext cx="1894953" cy="448111"/>
              </a:xfrm>
              <a:prstGeom prst="roundRect">
                <a:avLst>
                  <a:gd name="adj" fmla="val 0"/>
                </a:avLst>
              </a:prstGeom>
              <a:solidFill>
                <a:schemeClr val="accent1">
                  <a:lumMod val="20000"/>
                  <a:lumOff val="80000"/>
                </a:schemeClr>
              </a:solidFill>
              <a:ln w="19050">
                <a:solidFill>
                  <a:srgbClr val="268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ja-JP" altLang="en-US" sz="2000" b="1" dirty="0">
                    <a:solidFill>
                      <a:prstClr val="black"/>
                    </a:solidFill>
                    <a:latin typeface="+mn-ea"/>
                    <a:cs typeface="メイリオ" panose="020B0604030504040204" pitchFamily="50" charset="-128"/>
                  </a:rPr>
                  <a:t>事後評価</a:t>
                </a:r>
                <a:endParaRPr lang="en-US" altLang="ja-JP" sz="2000" b="1" dirty="0">
                  <a:solidFill>
                    <a:prstClr val="black"/>
                  </a:solidFill>
                  <a:latin typeface="+mn-ea"/>
                  <a:cs typeface="メイリオ" panose="020B0604030504040204" pitchFamily="50" charset="-128"/>
                </a:endParaRPr>
              </a:p>
              <a:p>
                <a:pPr algn="ctr" fontAlgn="ctr">
                  <a:spcBef>
                    <a:spcPct val="0"/>
                  </a:spcBef>
                  <a:spcAft>
                    <a:spcPct val="0"/>
                  </a:spcAft>
                </a:pPr>
                <a:r>
                  <a:rPr lang="ja-JP" altLang="en-US" dirty="0">
                    <a:solidFill>
                      <a:prstClr val="black"/>
                    </a:solidFill>
                    <a:latin typeface="+mn-ea"/>
                    <a:cs typeface="メイリオ" panose="020B0604030504040204" pitchFamily="50" charset="-128"/>
                  </a:rPr>
                  <a:t>（完了後の評価）</a:t>
                </a:r>
                <a:endParaRPr lang="en-US" altLang="ja-JP" dirty="0">
                  <a:solidFill>
                    <a:prstClr val="black"/>
                  </a:solidFill>
                  <a:latin typeface="+mn-ea"/>
                  <a:cs typeface="メイリオ" panose="020B0604030504040204" pitchFamily="50" charset="-128"/>
                </a:endParaRPr>
              </a:p>
            </p:txBody>
          </p:sp>
          <p:cxnSp>
            <p:nvCxnSpPr>
              <p:cNvPr id="53" name="直線矢印コネクタ 52">
                <a:extLst>
                  <a:ext uri="{FF2B5EF4-FFF2-40B4-BE49-F238E27FC236}">
                    <a16:creationId xmlns:a16="http://schemas.microsoft.com/office/drawing/2014/main" id="{81D49441-4879-480C-85C2-702DB0F932DF}"/>
                  </a:ext>
                </a:extLst>
              </p:cNvPr>
              <p:cNvCxnSpPr>
                <a:cxnSpLocks/>
              </p:cNvCxnSpPr>
              <p:nvPr/>
            </p:nvCxnSpPr>
            <p:spPr bwMode="auto">
              <a:xfrm>
                <a:off x="6475901" y="4657827"/>
                <a:ext cx="1346128" cy="0"/>
              </a:xfrm>
              <a:prstGeom prst="straightConnector1">
                <a:avLst/>
              </a:prstGeom>
              <a:ln w="25400">
                <a:solidFill>
                  <a:srgbClr val="2683C6"/>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4" name="正方形/長方形 53">
                <a:extLst>
                  <a:ext uri="{FF2B5EF4-FFF2-40B4-BE49-F238E27FC236}">
                    <a16:creationId xmlns:a16="http://schemas.microsoft.com/office/drawing/2014/main" id="{548A72FE-6533-4E0A-AFEF-A373053A6AAF}"/>
                  </a:ext>
                </a:extLst>
              </p:cNvPr>
              <p:cNvSpPr/>
              <p:nvPr/>
            </p:nvSpPr>
            <p:spPr bwMode="auto">
              <a:xfrm>
                <a:off x="6583975" y="4433169"/>
                <a:ext cx="964277" cy="358109"/>
              </a:xfrm>
              <a:prstGeom prst="rect">
                <a:avLst/>
              </a:prstGeom>
              <a:solidFill>
                <a:schemeClr val="bg1"/>
              </a:solidFill>
              <a:ln w="12700" algn="ctr">
                <a:noFill/>
                <a:round/>
                <a:headEnd/>
                <a:tailEnd/>
              </a:ln>
            </p:spPr>
            <p:txBody>
              <a:bodyPr lIns="33236" tIns="0" rIns="33236" bIns="0" rtlCol="0" anchor="ctr"/>
              <a:lstStyle/>
              <a:p>
                <a:pPr algn="ctr" fontAlgn="base">
                  <a:spcAft>
                    <a:spcPct val="0"/>
                  </a:spcAft>
                </a:pPr>
                <a:r>
                  <a:rPr lang="ja-JP" altLang="en-US" dirty="0">
                    <a:solidFill>
                      <a:prstClr val="black"/>
                    </a:solidFill>
                    <a:latin typeface="+mn-ea"/>
                    <a:cs typeface="メイリオ" panose="020B0604030504040204" pitchFamily="50" charset="-128"/>
                  </a:rPr>
                  <a:t>一定期間</a:t>
                </a:r>
                <a:endParaRPr lang="en-US" altLang="ja-JP" dirty="0">
                  <a:solidFill>
                    <a:prstClr val="black"/>
                  </a:solidFill>
                  <a:latin typeface="+mn-ea"/>
                  <a:cs typeface="メイリオ" panose="020B0604030504040204" pitchFamily="50" charset="-128"/>
                </a:endParaRPr>
              </a:p>
              <a:p>
                <a:pPr algn="ctr" fontAlgn="base">
                  <a:spcAft>
                    <a:spcPct val="0"/>
                  </a:spcAft>
                </a:pPr>
                <a:r>
                  <a:rPr lang="ja-JP" altLang="en-US" dirty="0">
                    <a:solidFill>
                      <a:prstClr val="black"/>
                    </a:solidFill>
                    <a:latin typeface="+mn-ea"/>
                    <a:cs typeface="メイリオ" panose="020B0604030504040204" pitchFamily="50" charset="-128"/>
                  </a:rPr>
                  <a:t>経過後</a:t>
                </a:r>
              </a:p>
            </p:txBody>
          </p:sp>
          <p:grpSp>
            <p:nvGrpSpPr>
              <p:cNvPr id="55" name="グループ化 54">
                <a:extLst>
                  <a:ext uri="{FF2B5EF4-FFF2-40B4-BE49-F238E27FC236}">
                    <a16:creationId xmlns:a16="http://schemas.microsoft.com/office/drawing/2014/main" id="{990636BD-7089-4AE9-960A-4EBC68AB0B87}"/>
                  </a:ext>
                </a:extLst>
              </p:cNvPr>
              <p:cNvGrpSpPr/>
              <p:nvPr/>
            </p:nvGrpSpPr>
            <p:grpSpPr>
              <a:xfrm>
                <a:off x="1681906" y="4775478"/>
                <a:ext cx="6871528" cy="311622"/>
                <a:chOff x="1919831" y="4801691"/>
                <a:chExt cx="7442963" cy="337537"/>
              </a:xfrm>
            </p:grpSpPr>
            <p:cxnSp>
              <p:nvCxnSpPr>
                <p:cNvPr id="64" name="直線コネクタ 63">
                  <a:extLst>
                    <a:ext uri="{FF2B5EF4-FFF2-40B4-BE49-F238E27FC236}">
                      <a16:creationId xmlns:a16="http://schemas.microsoft.com/office/drawing/2014/main" id="{C77E3332-6314-4F83-AC7F-B1DB3CAACD34}"/>
                    </a:ext>
                  </a:extLst>
                </p:cNvPr>
                <p:cNvCxnSpPr/>
                <p:nvPr/>
              </p:nvCxnSpPr>
              <p:spPr bwMode="auto">
                <a:xfrm>
                  <a:off x="1919831" y="4869191"/>
                  <a:ext cx="871542" cy="0"/>
                </a:xfrm>
                <a:prstGeom prst="line">
                  <a:avLst/>
                </a:prstGeom>
                <a:noFill/>
                <a:ln w="25400" cap="flat" cmpd="sng" algn="ctr">
                  <a:solidFill>
                    <a:srgbClr val="2683C6"/>
                  </a:solidFill>
                  <a:prstDash val="dash"/>
                  <a:round/>
                  <a:headEnd type="none" w="med" len="med"/>
                  <a:tailEnd type="none" w="med" len="med"/>
                </a:ln>
                <a:effectLst/>
              </p:spPr>
            </p:cxnSp>
            <p:grpSp>
              <p:nvGrpSpPr>
                <p:cNvPr id="65" name="グループ化 64">
                  <a:extLst>
                    <a:ext uri="{FF2B5EF4-FFF2-40B4-BE49-F238E27FC236}">
                      <a16:creationId xmlns:a16="http://schemas.microsoft.com/office/drawing/2014/main" id="{55BE88A6-3D42-428D-9C74-6B8D0F743AD3}"/>
                    </a:ext>
                  </a:extLst>
                </p:cNvPr>
                <p:cNvGrpSpPr/>
                <p:nvPr/>
              </p:nvGrpSpPr>
              <p:grpSpPr>
                <a:xfrm>
                  <a:off x="2796160" y="4801691"/>
                  <a:ext cx="4316334" cy="337537"/>
                  <a:chOff x="2796160" y="4801691"/>
                  <a:chExt cx="4316334" cy="337537"/>
                </a:xfrm>
              </p:grpSpPr>
              <p:sp>
                <p:nvSpPr>
                  <p:cNvPr id="67" name="正方形/長方形 66">
                    <a:extLst>
                      <a:ext uri="{FF2B5EF4-FFF2-40B4-BE49-F238E27FC236}">
                        <a16:creationId xmlns:a16="http://schemas.microsoft.com/office/drawing/2014/main" id="{283E0075-AD44-4494-AA76-A56B21AA7DAA}"/>
                      </a:ext>
                    </a:extLst>
                  </p:cNvPr>
                  <p:cNvSpPr/>
                  <p:nvPr/>
                </p:nvSpPr>
                <p:spPr bwMode="auto">
                  <a:xfrm>
                    <a:off x="4353890" y="4801691"/>
                    <a:ext cx="121340" cy="135000"/>
                  </a:xfrm>
                  <a:prstGeom prst="rect">
                    <a:avLst/>
                  </a:prstGeom>
                  <a:solidFill>
                    <a:srgbClr val="2683C6"/>
                  </a:solidFill>
                  <a:ln w="12700" algn="ctr">
                    <a:solidFill>
                      <a:srgbClr val="2683C6"/>
                    </a:solidFill>
                    <a:round/>
                    <a:headEnd/>
                    <a:tailEnd/>
                  </a:ln>
                </p:spPr>
                <p:txBody>
                  <a:bodyPr lIns="99708" tIns="99708" rIns="99708" bIns="66472" rtlCol="0" anchor="ctr"/>
                  <a:lstStyle/>
                  <a:p>
                    <a:pPr algn="ctr" fontAlgn="base">
                      <a:lnSpc>
                        <a:spcPts val="2123"/>
                      </a:lnSpc>
                      <a:spcBef>
                        <a:spcPct val="20000"/>
                      </a:spcBef>
                      <a:spcAft>
                        <a:spcPct val="0"/>
                      </a:spcAft>
                    </a:pPr>
                    <a:endParaRPr lang="ja-JP" altLang="en-US" sz="1292">
                      <a:solidFill>
                        <a:srgbClr val="FF0000"/>
                      </a:solidFill>
                      <a:latin typeface="メイリオ" panose="020B0604030504040204" pitchFamily="50" charset="-128"/>
                    </a:endParaRPr>
                  </a:p>
                </p:txBody>
              </p:sp>
              <p:sp>
                <p:nvSpPr>
                  <p:cNvPr id="68" name="正方形/長方形 67">
                    <a:extLst>
                      <a:ext uri="{FF2B5EF4-FFF2-40B4-BE49-F238E27FC236}">
                        <a16:creationId xmlns:a16="http://schemas.microsoft.com/office/drawing/2014/main" id="{1546DF78-431A-487F-86FE-A995054B144F}"/>
                      </a:ext>
                    </a:extLst>
                  </p:cNvPr>
                  <p:cNvSpPr/>
                  <p:nvPr/>
                </p:nvSpPr>
                <p:spPr bwMode="auto">
                  <a:xfrm>
                    <a:off x="5933219" y="4801691"/>
                    <a:ext cx="121340" cy="135000"/>
                  </a:xfrm>
                  <a:prstGeom prst="rect">
                    <a:avLst/>
                  </a:prstGeom>
                  <a:solidFill>
                    <a:srgbClr val="2683C6"/>
                  </a:solidFill>
                  <a:ln w="12700" algn="ctr">
                    <a:solidFill>
                      <a:srgbClr val="2683C6"/>
                    </a:solidFill>
                    <a:round/>
                    <a:headEnd/>
                    <a:tailEnd/>
                  </a:ln>
                </p:spPr>
                <p:txBody>
                  <a:bodyPr lIns="99708" tIns="99708" rIns="99708" bIns="66472" rtlCol="0" anchor="ctr"/>
                  <a:lstStyle/>
                  <a:p>
                    <a:pPr algn="ctr" fontAlgn="base">
                      <a:lnSpc>
                        <a:spcPts val="2123"/>
                      </a:lnSpc>
                      <a:spcBef>
                        <a:spcPct val="20000"/>
                      </a:spcBef>
                      <a:spcAft>
                        <a:spcPct val="0"/>
                      </a:spcAft>
                    </a:pPr>
                    <a:endParaRPr lang="ja-JP" altLang="en-US" sz="1292">
                      <a:solidFill>
                        <a:srgbClr val="FF0000"/>
                      </a:solidFill>
                      <a:latin typeface="メイリオ" panose="020B0604030504040204" pitchFamily="50" charset="-128"/>
                    </a:endParaRPr>
                  </a:p>
                </p:txBody>
              </p:sp>
              <p:cxnSp>
                <p:nvCxnSpPr>
                  <p:cNvPr id="69" name="直線矢印コネクタ 68">
                    <a:extLst>
                      <a:ext uri="{FF2B5EF4-FFF2-40B4-BE49-F238E27FC236}">
                        <a16:creationId xmlns:a16="http://schemas.microsoft.com/office/drawing/2014/main" id="{F9572A26-8B15-43BD-B175-691F6F34F21F}"/>
                      </a:ext>
                    </a:extLst>
                  </p:cNvPr>
                  <p:cNvCxnSpPr/>
                  <p:nvPr/>
                </p:nvCxnSpPr>
                <p:spPr bwMode="auto">
                  <a:xfrm>
                    <a:off x="4414560" y="4911038"/>
                    <a:ext cx="0" cy="228190"/>
                  </a:xfrm>
                  <a:prstGeom prst="straightConnector1">
                    <a:avLst/>
                  </a:prstGeom>
                  <a:noFill/>
                  <a:ln w="25400" cap="flat" cmpd="sng" algn="ctr">
                    <a:solidFill>
                      <a:srgbClr val="2683C6"/>
                    </a:solidFill>
                    <a:prstDash val="solid"/>
                    <a:round/>
                    <a:headEnd type="none" w="med" len="med"/>
                    <a:tailEnd type="arrow"/>
                  </a:ln>
                  <a:effectLst/>
                </p:spPr>
              </p:cxnSp>
              <p:cxnSp>
                <p:nvCxnSpPr>
                  <p:cNvPr id="70" name="直線矢印コネクタ 69">
                    <a:extLst>
                      <a:ext uri="{FF2B5EF4-FFF2-40B4-BE49-F238E27FC236}">
                        <a16:creationId xmlns:a16="http://schemas.microsoft.com/office/drawing/2014/main" id="{90BB3224-A736-4823-A274-4369A2763EE3}"/>
                      </a:ext>
                    </a:extLst>
                  </p:cNvPr>
                  <p:cNvCxnSpPr/>
                  <p:nvPr/>
                </p:nvCxnSpPr>
                <p:spPr bwMode="auto">
                  <a:xfrm>
                    <a:off x="5993889" y="4918632"/>
                    <a:ext cx="0" cy="220596"/>
                  </a:xfrm>
                  <a:prstGeom prst="straightConnector1">
                    <a:avLst/>
                  </a:prstGeom>
                  <a:noFill/>
                  <a:ln w="25400" cap="flat" cmpd="sng" algn="ctr">
                    <a:solidFill>
                      <a:srgbClr val="2683C6"/>
                    </a:solidFill>
                    <a:prstDash val="solid"/>
                    <a:round/>
                    <a:headEnd type="none" w="med" len="med"/>
                    <a:tailEnd type="arrow"/>
                  </a:ln>
                  <a:effectLst/>
                </p:spPr>
              </p:cxnSp>
              <p:cxnSp>
                <p:nvCxnSpPr>
                  <p:cNvPr id="71" name="直線コネクタ 70">
                    <a:extLst>
                      <a:ext uri="{FF2B5EF4-FFF2-40B4-BE49-F238E27FC236}">
                        <a16:creationId xmlns:a16="http://schemas.microsoft.com/office/drawing/2014/main" id="{E3C099B3-30D8-4D98-95FB-3166D7577514}"/>
                      </a:ext>
                    </a:extLst>
                  </p:cNvPr>
                  <p:cNvCxnSpPr/>
                  <p:nvPr/>
                </p:nvCxnSpPr>
                <p:spPr bwMode="auto">
                  <a:xfrm>
                    <a:off x="2796160" y="4869191"/>
                    <a:ext cx="4316334" cy="0"/>
                  </a:xfrm>
                  <a:prstGeom prst="line">
                    <a:avLst/>
                  </a:prstGeom>
                  <a:noFill/>
                  <a:ln w="25400" cap="flat" cmpd="sng" algn="ctr">
                    <a:solidFill>
                      <a:srgbClr val="2683C6"/>
                    </a:solidFill>
                    <a:prstDash val="solid"/>
                    <a:round/>
                    <a:headEnd type="none" w="med" len="med"/>
                    <a:tailEnd type="none" w="med" len="med"/>
                  </a:ln>
                  <a:effectLst/>
                </p:spPr>
              </p:cxnSp>
            </p:grpSp>
            <p:cxnSp>
              <p:nvCxnSpPr>
                <p:cNvPr id="66" name="直線矢印コネクタ 65">
                  <a:extLst>
                    <a:ext uri="{FF2B5EF4-FFF2-40B4-BE49-F238E27FC236}">
                      <a16:creationId xmlns:a16="http://schemas.microsoft.com/office/drawing/2014/main" id="{715699C8-D093-4264-A079-A8C2274C0229}"/>
                    </a:ext>
                  </a:extLst>
                </p:cNvPr>
                <p:cNvCxnSpPr/>
                <p:nvPr/>
              </p:nvCxnSpPr>
              <p:spPr bwMode="auto">
                <a:xfrm>
                  <a:off x="7112494" y="4869191"/>
                  <a:ext cx="2250300" cy="0"/>
                </a:xfrm>
                <a:prstGeom prst="straightConnector1">
                  <a:avLst/>
                </a:prstGeom>
                <a:ln w="25400">
                  <a:solidFill>
                    <a:srgbClr val="2683C6"/>
                  </a:solidFill>
                  <a:prstDash val="dash"/>
                  <a:headEnd type="none" w="med" len="med"/>
                  <a:tailEnd type="arrow"/>
                </a:ln>
              </p:spPr>
              <p:style>
                <a:lnRef idx="1">
                  <a:schemeClr val="accent1"/>
                </a:lnRef>
                <a:fillRef idx="0">
                  <a:schemeClr val="accent1"/>
                </a:fillRef>
                <a:effectRef idx="0">
                  <a:schemeClr val="accent1"/>
                </a:effectRef>
                <a:fontRef idx="minor">
                  <a:schemeClr val="tx1"/>
                </a:fontRef>
              </p:style>
            </p:cxnSp>
          </p:grpSp>
          <p:sp>
            <p:nvSpPr>
              <p:cNvPr id="56" name="角丸四角形 94">
                <a:extLst>
                  <a:ext uri="{FF2B5EF4-FFF2-40B4-BE49-F238E27FC236}">
                    <a16:creationId xmlns:a16="http://schemas.microsoft.com/office/drawing/2014/main" id="{FAA391E2-2747-4E6B-B96B-8DF7008F2050}"/>
                  </a:ext>
                </a:extLst>
              </p:cNvPr>
              <p:cNvSpPr/>
              <p:nvPr/>
            </p:nvSpPr>
            <p:spPr>
              <a:xfrm>
                <a:off x="3929090" y="5129142"/>
                <a:ext cx="1894953" cy="448111"/>
              </a:xfrm>
              <a:prstGeom prst="roundRect">
                <a:avLst>
                  <a:gd name="adj" fmla="val 0"/>
                </a:avLst>
              </a:prstGeom>
              <a:solidFill>
                <a:schemeClr val="accent1">
                  <a:lumMod val="20000"/>
                  <a:lumOff val="80000"/>
                </a:schemeClr>
              </a:solidFill>
              <a:ln w="19050">
                <a:solidFill>
                  <a:srgbClr val="268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ja-JP" altLang="en-US" sz="2000" b="1" dirty="0">
                    <a:solidFill>
                      <a:prstClr val="black"/>
                    </a:solidFill>
                    <a:latin typeface="+mn-ea"/>
                    <a:cs typeface="メイリオ" panose="020B0604030504040204" pitchFamily="50" charset="-128"/>
                  </a:rPr>
                  <a:t>事後評価</a:t>
                </a:r>
                <a:endParaRPr lang="en-US" altLang="ja-JP" sz="2000" b="1" dirty="0">
                  <a:solidFill>
                    <a:prstClr val="black"/>
                  </a:solidFill>
                  <a:latin typeface="+mn-ea"/>
                  <a:cs typeface="メイリオ" panose="020B0604030504040204" pitchFamily="50" charset="-128"/>
                </a:endParaRPr>
              </a:p>
              <a:p>
                <a:pPr algn="ctr" fontAlgn="ctr">
                  <a:spcBef>
                    <a:spcPct val="0"/>
                  </a:spcBef>
                  <a:spcAft>
                    <a:spcPct val="0"/>
                  </a:spcAft>
                </a:pPr>
                <a:r>
                  <a:rPr lang="ja-JP" altLang="en-US" dirty="0">
                    <a:solidFill>
                      <a:prstClr val="black"/>
                    </a:solidFill>
                    <a:latin typeface="+mn-ea"/>
                    <a:cs typeface="メイリオ" panose="020B0604030504040204" pitchFamily="50" charset="-128"/>
                  </a:rPr>
                  <a:t>（再評価）</a:t>
                </a:r>
                <a:endParaRPr lang="en-US" altLang="ja-JP" dirty="0">
                  <a:solidFill>
                    <a:prstClr val="black"/>
                  </a:solidFill>
                  <a:latin typeface="+mn-ea"/>
                  <a:cs typeface="メイリオ" panose="020B0604030504040204" pitchFamily="50" charset="-128"/>
                </a:endParaRPr>
              </a:p>
            </p:txBody>
          </p:sp>
          <p:grpSp>
            <p:nvGrpSpPr>
              <p:cNvPr id="57" name="グループ化 56">
                <a:extLst>
                  <a:ext uri="{FF2B5EF4-FFF2-40B4-BE49-F238E27FC236}">
                    <a16:creationId xmlns:a16="http://schemas.microsoft.com/office/drawing/2014/main" id="{9C1DC2DA-8986-4183-BEAF-9E2DD3A6D416}"/>
                  </a:ext>
                </a:extLst>
              </p:cNvPr>
              <p:cNvGrpSpPr/>
              <p:nvPr/>
            </p:nvGrpSpPr>
            <p:grpSpPr>
              <a:xfrm>
                <a:off x="2487038" y="4452586"/>
                <a:ext cx="2956139" cy="374348"/>
                <a:chOff x="3251097" y="4451946"/>
                <a:chExt cx="3201971" cy="405479"/>
              </a:xfrm>
            </p:grpSpPr>
            <p:cxnSp>
              <p:nvCxnSpPr>
                <p:cNvPr id="60" name="直線矢印コネクタ 59">
                  <a:extLst>
                    <a:ext uri="{FF2B5EF4-FFF2-40B4-BE49-F238E27FC236}">
                      <a16:creationId xmlns:a16="http://schemas.microsoft.com/office/drawing/2014/main" id="{46CBCE3C-5ED3-4E83-8680-82D6C9F600FC}"/>
                    </a:ext>
                  </a:extLst>
                </p:cNvPr>
                <p:cNvCxnSpPr/>
                <p:nvPr/>
              </p:nvCxnSpPr>
              <p:spPr bwMode="auto">
                <a:xfrm>
                  <a:off x="3251097" y="4740664"/>
                  <a:ext cx="1622642" cy="0"/>
                </a:xfrm>
                <a:prstGeom prst="straightConnector1">
                  <a:avLst/>
                </a:prstGeom>
                <a:ln w="25400">
                  <a:solidFill>
                    <a:srgbClr val="2683C6"/>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id="{5D3154E0-0990-40ED-AF38-5F112596F150}"/>
                    </a:ext>
                  </a:extLst>
                </p:cNvPr>
                <p:cNvSpPr/>
                <p:nvPr/>
              </p:nvSpPr>
              <p:spPr bwMode="auto">
                <a:xfrm>
                  <a:off x="3392897" y="4606137"/>
                  <a:ext cx="1271779" cy="251288"/>
                </a:xfrm>
                <a:prstGeom prst="rect">
                  <a:avLst/>
                </a:prstGeom>
                <a:solidFill>
                  <a:schemeClr val="bg1"/>
                </a:solidFill>
                <a:ln w="12700" algn="ctr">
                  <a:noFill/>
                  <a:round/>
                  <a:headEnd/>
                  <a:tailEnd/>
                </a:ln>
              </p:spPr>
              <p:txBody>
                <a:bodyPr lIns="99708" tIns="99708" rIns="99708" bIns="66472" rtlCol="0" anchor="ctr"/>
                <a:lstStyle/>
                <a:p>
                  <a:pPr algn="ctr" fontAlgn="base">
                    <a:lnSpc>
                      <a:spcPts val="2123"/>
                    </a:lnSpc>
                    <a:spcBef>
                      <a:spcPct val="20000"/>
                    </a:spcBef>
                    <a:spcAft>
                      <a:spcPct val="0"/>
                    </a:spcAft>
                  </a:pPr>
                  <a:r>
                    <a:rPr lang="en-US" altLang="ja-JP" dirty="0">
                      <a:solidFill>
                        <a:prstClr val="black"/>
                      </a:solidFill>
                      <a:latin typeface="+mn-ea"/>
                      <a:cs typeface="メイリオ" panose="020B0604030504040204" pitchFamily="50" charset="-128"/>
                    </a:rPr>
                    <a:t>5</a:t>
                  </a:r>
                  <a:r>
                    <a:rPr lang="ja-JP" altLang="en-US" dirty="0">
                      <a:solidFill>
                        <a:prstClr val="black"/>
                      </a:solidFill>
                      <a:latin typeface="+mn-ea"/>
                      <a:cs typeface="メイリオ" panose="020B0604030504040204" pitchFamily="50" charset="-128"/>
                    </a:rPr>
                    <a:t>年未着工</a:t>
                  </a:r>
                </a:p>
              </p:txBody>
            </p:sp>
            <p:cxnSp>
              <p:nvCxnSpPr>
                <p:cNvPr id="62" name="直線矢印コネクタ 61">
                  <a:extLst>
                    <a:ext uri="{FF2B5EF4-FFF2-40B4-BE49-F238E27FC236}">
                      <a16:creationId xmlns:a16="http://schemas.microsoft.com/office/drawing/2014/main" id="{5BEEEBBA-EF85-44D4-8385-2301134EA583}"/>
                    </a:ext>
                  </a:extLst>
                </p:cNvPr>
                <p:cNvCxnSpPr/>
                <p:nvPr/>
              </p:nvCxnSpPr>
              <p:spPr bwMode="auto">
                <a:xfrm>
                  <a:off x="3251097" y="4592113"/>
                  <a:ext cx="3201971" cy="0"/>
                </a:xfrm>
                <a:prstGeom prst="straightConnector1">
                  <a:avLst/>
                </a:prstGeom>
                <a:ln w="25400">
                  <a:solidFill>
                    <a:srgbClr val="2683C6"/>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85F5FFF6-BCC1-463A-86BE-A5E470EDE32F}"/>
                    </a:ext>
                  </a:extLst>
                </p:cNvPr>
                <p:cNvSpPr/>
                <p:nvPr/>
              </p:nvSpPr>
              <p:spPr bwMode="auto">
                <a:xfrm>
                  <a:off x="5002644" y="4451946"/>
                  <a:ext cx="1228847" cy="282873"/>
                </a:xfrm>
                <a:prstGeom prst="rect">
                  <a:avLst/>
                </a:prstGeom>
                <a:solidFill>
                  <a:schemeClr val="bg1"/>
                </a:solidFill>
                <a:ln w="12700" algn="ctr">
                  <a:noFill/>
                  <a:round/>
                  <a:headEnd/>
                  <a:tailEnd/>
                </a:ln>
              </p:spPr>
              <p:txBody>
                <a:bodyPr lIns="99708" tIns="99708" rIns="99708" bIns="66472" rtlCol="0" anchor="ctr"/>
                <a:lstStyle/>
                <a:p>
                  <a:pPr algn="ctr" fontAlgn="base">
                    <a:lnSpc>
                      <a:spcPts val="2123"/>
                    </a:lnSpc>
                    <a:spcBef>
                      <a:spcPct val="20000"/>
                    </a:spcBef>
                    <a:spcAft>
                      <a:spcPct val="0"/>
                    </a:spcAft>
                  </a:pPr>
                  <a:r>
                    <a:rPr lang="en-US" altLang="ja-JP" dirty="0">
                      <a:solidFill>
                        <a:prstClr val="black"/>
                      </a:solidFill>
                      <a:latin typeface="+mn-ea"/>
                      <a:cs typeface="メイリオ" panose="020B0604030504040204" pitchFamily="50" charset="-128"/>
                    </a:rPr>
                    <a:t>10</a:t>
                  </a:r>
                  <a:r>
                    <a:rPr lang="ja-JP" altLang="en-US" dirty="0">
                      <a:solidFill>
                        <a:prstClr val="black"/>
                      </a:solidFill>
                      <a:latin typeface="+mn-ea"/>
                      <a:cs typeface="メイリオ" panose="020B0604030504040204" pitchFamily="50" charset="-128"/>
                    </a:rPr>
                    <a:t>年未了</a:t>
                  </a:r>
                </a:p>
              </p:txBody>
            </p:sp>
          </p:grpSp>
          <p:cxnSp>
            <p:nvCxnSpPr>
              <p:cNvPr id="58" name="直線コネクタ 57">
                <a:extLst>
                  <a:ext uri="{FF2B5EF4-FFF2-40B4-BE49-F238E27FC236}">
                    <a16:creationId xmlns:a16="http://schemas.microsoft.com/office/drawing/2014/main" id="{E2CB52F8-0AE6-4DAA-A1C5-C34F909260AD}"/>
                  </a:ext>
                </a:extLst>
              </p:cNvPr>
              <p:cNvCxnSpPr/>
              <p:nvPr/>
            </p:nvCxnSpPr>
            <p:spPr bwMode="auto">
              <a:xfrm>
                <a:off x="2461011" y="4458505"/>
                <a:ext cx="0" cy="316972"/>
              </a:xfrm>
              <a:prstGeom prst="line">
                <a:avLst/>
              </a:prstGeom>
              <a:noFill/>
              <a:ln w="50800" cap="flat" cmpd="sng" algn="ctr">
                <a:solidFill>
                  <a:srgbClr val="2683C6"/>
                </a:solidFill>
                <a:prstDash val="solid"/>
                <a:round/>
                <a:headEnd type="none" w="med" len="med"/>
                <a:tailEnd type="none" w="med" len="med"/>
              </a:ln>
              <a:effectLst/>
            </p:spPr>
          </p:cxnSp>
          <p:sp>
            <p:nvSpPr>
              <p:cNvPr id="59" name="角丸四角形 84">
                <a:extLst>
                  <a:ext uri="{FF2B5EF4-FFF2-40B4-BE49-F238E27FC236}">
                    <a16:creationId xmlns:a16="http://schemas.microsoft.com/office/drawing/2014/main" id="{4F27AFC3-920E-495B-A3E5-FAB7F8AF8B11}"/>
                  </a:ext>
                </a:extLst>
              </p:cNvPr>
              <p:cNvSpPr/>
              <p:nvPr/>
            </p:nvSpPr>
            <p:spPr>
              <a:xfrm>
                <a:off x="1514496" y="5129142"/>
                <a:ext cx="1894953" cy="448111"/>
              </a:xfrm>
              <a:prstGeom prst="roundRect">
                <a:avLst>
                  <a:gd name="adj" fmla="val 0"/>
                </a:avLst>
              </a:prstGeom>
              <a:solidFill>
                <a:schemeClr val="accent1">
                  <a:lumMod val="20000"/>
                  <a:lumOff val="80000"/>
                </a:schemeClr>
              </a:solidFill>
              <a:ln w="19050">
                <a:solidFill>
                  <a:srgbClr val="268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ja-JP" altLang="en-US" sz="2000" b="1" dirty="0">
                    <a:solidFill>
                      <a:prstClr val="black"/>
                    </a:solidFill>
                    <a:latin typeface="メイリオ" panose="020B0604030504040204" pitchFamily="50" charset="-128"/>
                    <a:cs typeface="メイリオ" panose="020B0604030504040204" pitchFamily="50" charset="-128"/>
                  </a:rPr>
                  <a:t>事前評価</a:t>
                </a:r>
                <a:endParaRPr lang="en-US" altLang="ja-JP" sz="2000" b="1" dirty="0">
                  <a:solidFill>
                    <a:prstClr val="black"/>
                  </a:solidFill>
                  <a:latin typeface="メイリオ" panose="020B0604030504040204" pitchFamily="50" charset="-128"/>
                  <a:cs typeface="メイリオ" panose="020B0604030504040204" pitchFamily="50" charset="-128"/>
                </a:endParaRPr>
              </a:p>
            </p:txBody>
          </p:sp>
        </p:grpSp>
        <p:grpSp>
          <p:nvGrpSpPr>
            <p:cNvPr id="43" name="グループ化 42"/>
            <p:cNvGrpSpPr/>
            <p:nvPr/>
          </p:nvGrpSpPr>
          <p:grpSpPr>
            <a:xfrm>
              <a:off x="1843421" y="2268485"/>
              <a:ext cx="5398348" cy="311623"/>
              <a:chOff x="2434942" y="4775478"/>
              <a:chExt cx="5398348" cy="311623"/>
            </a:xfrm>
          </p:grpSpPr>
          <p:sp>
            <p:nvSpPr>
              <p:cNvPr id="44" name="正方形/長方形 43">
                <a:extLst>
                  <a:ext uri="{FF2B5EF4-FFF2-40B4-BE49-F238E27FC236}">
                    <a16:creationId xmlns:a16="http://schemas.microsoft.com/office/drawing/2014/main" id="{66DE53A3-73FD-4D04-8EB5-D079618E976C}"/>
                  </a:ext>
                </a:extLst>
              </p:cNvPr>
              <p:cNvSpPr/>
              <p:nvPr/>
            </p:nvSpPr>
            <p:spPr bwMode="auto">
              <a:xfrm>
                <a:off x="7721266" y="4775478"/>
                <a:ext cx="112024" cy="124635"/>
              </a:xfrm>
              <a:prstGeom prst="rect">
                <a:avLst/>
              </a:prstGeom>
              <a:solidFill>
                <a:srgbClr val="2683C6"/>
              </a:solidFill>
              <a:ln w="12700" algn="ctr">
                <a:solidFill>
                  <a:srgbClr val="2683C6"/>
                </a:solidFill>
                <a:round/>
                <a:headEnd/>
                <a:tailEnd/>
              </a:ln>
            </p:spPr>
            <p:txBody>
              <a:bodyPr lIns="99708" tIns="99708" rIns="99708" bIns="66472" rtlCol="0" anchor="ctr"/>
              <a:lstStyle/>
              <a:p>
                <a:pPr algn="ctr" fontAlgn="base">
                  <a:lnSpc>
                    <a:spcPts val="2123"/>
                  </a:lnSpc>
                  <a:spcBef>
                    <a:spcPct val="20000"/>
                  </a:spcBef>
                  <a:spcAft>
                    <a:spcPct val="0"/>
                  </a:spcAft>
                </a:pPr>
                <a:endParaRPr lang="ja-JP" altLang="en-US" sz="1292">
                  <a:solidFill>
                    <a:srgbClr val="FF0000"/>
                  </a:solidFill>
                  <a:latin typeface="メイリオ" panose="020B0604030504040204" pitchFamily="50" charset="-128"/>
                </a:endParaRPr>
              </a:p>
            </p:txBody>
          </p:sp>
          <p:cxnSp>
            <p:nvCxnSpPr>
              <p:cNvPr id="45" name="直線矢印コネクタ 44">
                <a:extLst>
                  <a:ext uri="{FF2B5EF4-FFF2-40B4-BE49-F238E27FC236}">
                    <a16:creationId xmlns:a16="http://schemas.microsoft.com/office/drawing/2014/main" id="{B5672FFC-6654-41E8-8015-874197792ECF}"/>
                  </a:ext>
                </a:extLst>
              </p:cNvPr>
              <p:cNvCxnSpPr/>
              <p:nvPr/>
            </p:nvCxnSpPr>
            <p:spPr bwMode="auto">
              <a:xfrm>
                <a:off x="2490954" y="4852053"/>
                <a:ext cx="0" cy="235047"/>
              </a:xfrm>
              <a:prstGeom prst="straightConnector1">
                <a:avLst/>
              </a:prstGeom>
              <a:noFill/>
              <a:ln w="25400" cap="flat" cmpd="sng" algn="ctr">
                <a:solidFill>
                  <a:srgbClr val="2683C6"/>
                </a:solidFill>
                <a:prstDash val="solid"/>
                <a:round/>
                <a:headEnd type="none" w="med" len="med"/>
                <a:tailEnd type="arrow"/>
              </a:ln>
              <a:effectLst/>
            </p:spPr>
          </p:cxnSp>
          <p:cxnSp>
            <p:nvCxnSpPr>
              <p:cNvPr id="46" name="直線矢印コネクタ 45">
                <a:extLst>
                  <a:ext uri="{FF2B5EF4-FFF2-40B4-BE49-F238E27FC236}">
                    <a16:creationId xmlns:a16="http://schemas.microsoft.com/office/drawing/2014/main" id="{28D7E09B-914F-4CA1-95BE-2977AE8BA24D}"/>
                  </a:ext>
                </a:extLst>
              </p:cNvPr>
              <p:cNvCxnSpPr/>
              <p:nvPr/>
            </p:nvCxnSpPr>
            <p:spPr bwMode="auto">
              <a:xfrm>
                <a:off x="7777278" y="4883440"/>
                <a:ext cx="0" cy="203661"/>
              </a:xfrm>
              <a:prstGeom prst="straightConnector1">
                <a:avLst/>
              </a:prstGeom>
              <a:noFill/>
              <a:ln w="25400" cap="flat" cmpd="sng" algn="ctr">
                <a:solidFill>
                  <a:srgbClr val="2683C6"/>
                </a:solidFill>
                <a:prstDash val="sysDash"/>
                <a:round/>
                <a:headEnd type="none" w="med" len="med"/>
                <a:tailEnd type="arrow"/>
              </a:ln>
              <a:effectLst/>
            </p:spPr>
          </p:cxnSp>
          <p:sp>
            <p:nvSpPr>
              <p:cNvPr id="47" name="正方形/長方形 46">
                <a:extLst>
                  <a:ext uri="{FF2B5EF4-FFF2-40B4-BE49-F238E27FC236}">
                    <a16:creationId xmlns:a16="http://schemas.microsoft.com/office/drawing/2014/main" id="{2188498D-A68A-40EF-BEDE-3A0E1CDA9E55}"/>
                  </a:ext>
                </a:extLst>
              </p:cNvPr>
              <p:cNvSpPr/>
              <p:nvPr/>
            </p:nvSpPr>
            <p:spPr bwMode="auto">
              <a:xfrm>
                <a:off x="2434942" y="4775478"/>
                <a:ext cx="112024" cy="124635"/>
              </a:xfrm>
              <a:prstGeom prst="rect">
                <a:avLst/>
              </a:prstGeom>
              <a:solidFill>
                <a:srgbClr val="2683C6"/>
              </a:solidFill>
              <a:ln w="12700" algn="ctr">
                <a:solidFill>
                  <a:srgbClr val="2683C6"/>
                </a:solidFill>
                <a:round/>
                <a:headEnd/>
                <a:tailEnd/>
              </a:ln>
            </p:spPr>
            <p:txBody>
              <a:bodyPr lIns="99708" tIns="99708" rIns="99708" bIns="66472" rtlCol="0" anchor="ctr"/>
              <a:lstStyle/>
              <a:p>
                <a:pPr algn="ctr" fontAlgn="base">
                  <a:lnSpc>
                    <a:spcPts val="2123"/>
                  </a:lnSpc>
                  <a:spcBef>
                    <a:spcPct val="20000"/>
                  </a:spcBef>
                  <a:spcAft>
                    <a:spcPct val="0"/>
                  </a:spcAft>
                </a:pPr>
                <a:endParaRPr lang="ja-JP" altLang="en-US" sz="1292">
                  <a:solidFill>
                    <a:srgbClr val="FF0000"/>
                  </a:solidFill>
                  <a:latin typeface="メイリオ" panose="020B0604030504040204" pitchFamily="50" charset="-128"/>
                </a:endParaRPr>
              </a:p>
            </p:txBody>
          </p:sp>
        </p:grpSp>
      </p:grpSp>
      <p:sp>
        <p:nvSpPr>
          <p:cNvPr id="3" name="スライド番号プレースホルダー 2">
            <a:extLst>
              <a:ext uri="{FF2B5EF4-FFF2-40B4-BE49-F238E27FC236}">
                <a16:creationId xmlns:a16="http://schemas.microsoft.com/office/drawing/2014/main" id="{F1ADF171-C4BC-472B-B3ED-77160A5B6AA2}"/>
              </a:ext>
            </a:extLst>
          </p:cNvPr>
          <p:cNvSpPr>
            <a:spLocks noGrp="1"/>
          </p:cNvSpPr>
          <p:nvPr>
            <p:ph type="sldNum" sz="quarter" idx="12"/>
          </p:nvPr>
        </p:nvSpPr>
        <p:spPr/>
        <p:txBody>
          <a:bodyPr/>
          <a:lstStyle/>
          <a:p>
            <a:pPr>
              <a:defRPr/>
            </a:pPr>
            <a:r>
              <a:rPr lang="en-US" altLang="ja-JP" dirty="0">
                <a:solidFill>
                  <a:prstClr val="black"/>
                </a:solidFill>
              </a:rPr>
              <a:t>22</a:t>
            </a:r>
          </a:p>
        </p:txBody>
      </p:sp>
      <p:pic>
        <p:nvPicPr>
          <p:cNvPr id="2" name="23">
            <a:hlinkClick r:id="" action="ppaction://media"/>
            <a:extLst>
              <a:ext uri="{FF2B5EF4-FFF2-40B4-BE49-F238E27FC236}">
                <a16:creationId xmlns:a16="http://schemas.microsoft.com/office/drawing/2014/main" id="{091D84DF-F9CD-F5F8-9B65-BDC7180BB4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4855" y="43543"/>
            <a:ext cx="609600" cy="609600"/>
          </a:xfrm>
          <a:prstGeom prst="rect">
            <a:avLst/>
          </a:prstGeom>
        </p:spPr>
      </p:pic>
    </p:spTree>
    <p:extLst>
      <p:ext uri="{BB962C8B-B14F-4D97-AF65-F5344CB8AC3E}">
        <p14:creationId xmlns:p14="http://schemas.microsoft.com/office/powerpoint/2010/main" val="34046394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事前評価">
            <a:extLst>
              <a:ext uri="{FF2B5EF4-FFF2-40B4-BE49-F238E27FC236}">
                <a16:creationId xmlns:a16="http://schemas.microsoft.com/office/drawing/2014/main" id="{DD7AF00F-BFFF-4546-B638-F56FB080CB2F}"/>
              </a:ext>
            </a:extLst>
          </p:cNvPr>
          <p:cNvSpPr/>
          <p:nvPr/>
        </p:nvSpPr>
        <p:spPr>
          <a:xfrm>
            <a:off x="98704" y="3945080"/>
            <a:ext cx="8993520" cy="2353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事前評価（義務付け）</a:t>
            </a:r>
            <a:endParaRPr lang="en-US" altLang="ja-JP"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・供与限度額が</a:t>
            </a:r>
            <a:r>
              <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億円以上の無償資金協力事業</a:t>
            </a:r>
            <a:endPar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（技術協力又はこれに密接に関連性を有する事業のための</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施設の整備を目的として行われるもの）</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・供与限度額が</a:t>
            </a:r>
            <a:r>
              <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150</a:t>
            </a:r>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億円以上の有償資金協力事業</a:t>
            </a:r>
            <a:endPar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事後評価（義務付け）</a:t>
            </a:r>
            <a:endParaRPr lang="en-US" altLang="ja-JP"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・事業決定後</a:t>
            </a:r>
            <a:r>
              <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年経過時点で未着手のもの</a:t>
            </a:r>
            <a:endPar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年経過時点で事業が未了のもの</a:t>
            </a:r>
            <a:endPar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1" name="図"/>
          <p:cNvGrpSpPr/>
          <p:nvPr/>
        </p:nvGrpSpPr>
        <p:grpSpPr>
          <a:xfrm>
            <a:off x="332891" y="1135365"/>
            <a:ext cx="8628603" cy="2668616"/>
            <a:chOff x="663444" y="4149492"/>
            <a:chExt cx="5956990" cy="2381881"/>
          </a:xfrm>
        </p:grpSpPr>
        <p:sp>
          <p:nvSpPr>
            <p:cNvPr id="2" name="角丸四角形 1"/>
            <p:cNvSpPr/>
            <p:nvPr/>
          </p:nvSpPr>
          <p:spPr>
            <a:xfrm>
              <a:off x="663444" y="5004707"/>
              <a:ext cx="1649186" cy="726622"/>
            </a:xfrm>
            <a:prstGeom prst="roundRect">
              <a:avLst/>
            </a:prstGeom>
            <a:solidFill>
              <a:schemeClr val="accent1">
                <a:lumMod val="20000"/>
                <a:lumOff val="80000"/>
              </a:schemeClr>
            </a:solidFill>
            <a:ln w="508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n-ea"/>
                  <a:cs typeface="メイリオ" panose="020B0604030504040204" pitchFamily="50" charset="-128"/>
                </a:rPr>
                <a:t>政府開発援助</a:t>
              </a:r>
              <a:endParaRPr kumimoji="1" lang="en-US" altLang="ja-JP" sz="2400" dirty="0">
                <a:solidFill>
                  <a:schemeClr val="tx1"/>
                </a:solidFill>
                <a:latin typeface="+mn-ea"/>
                <a:cs typeface="メイリオ" panose="020B0604030504040204" pitchFamily="50" charset="-128"/>
              </a:endParaRPr>
            </a:p>
            <a:p>
              <a:pPr algn="ctr"/>
              <a:r>
                <a:rPr lang="ja-JP" altLang="en-US" sz="2400" dirty="0">
                  <a:solidFill>
                    <a:schemeClr val="tx1"/>
                  </a:solidFill>
                  <a:latin typeface="+mn-ea"/>
                  <a:cs typeface="メイリオ" panose="020B0604030504040204" pitchFamily="50" charset="-128"/>
                </a:rPr>
                <a:t>（ＯＤＡ）</a:t>
              </a:r>
              <a:endParaRPr kumimoji="1" lang="ja-JP" altLang="en-US" sz="2400" dirty="0">
                <a:solidFill>
                  <a:schemeClr val="tx1"/>
                </a:solidFill>
                <a:latin typeface="+mn-ea"/>
                <a:cs typeface="メイリオ" panose="020B0604030504040204" pitchFamily="50" charset="-128"/>
              </a:endParaRPr>
            </a:p>
          </p:txBody>
        </p:sp>
        <p:sp>
          <p:nvSpPr>
            <p:cNvPr id="11" name="角丸四角形 10"/>
            <p:cNvSpPr/>
            <p:nvPr/>
          </p:nvSpPr>
          <p:spPr>
            <a:xfrm>
              <a:off x="2809914" y="4506686"/>
              <a:ext cx="1416294" cy="726622"/>
            </a:xfrm>
            <a:prstGeom prst="roundRect">
              <a:avLst/>
            </a:prstGeom>
            <a:solidFill>
              <a:schemeClr val="accent1">
                <a:lumMod val="20000"/>
                <a:lumOff val="80000"/>
              </a:schemeClr>
            </a:solidFill>
            <a:ln w="508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n-ea"/>
                  <a:cs typeface="メイリオ" panose="020B0604030504040204" pitchFamily="50" charset="-128"/>
                </a:rPr>
                <a:t>二国間援助</a:t>
              </a:r>
            </a:p>
          </p:txBody>
        </p:sp>
        <p:grpSp>
          <p:nvGrpSpPr>
            <p:cNvPr id="7" name="グループ化 6"/>
            <p:cNvGrpSpPr/>
            <p:nvPr/>
          </p:nvGrpSpPr>
          <p:grpSpPr>
            <a:xfrm>
              <a:off x="2312630" y="4869997"/>
              <a:ext cx="497284" cy="996042"/>
              <a:chOff x="2956209" y="4869997"/>
              <a:chExt cx="497284" cy="996042"/>
            </a:xfrm>
          </p:grpSpPr>
          <p:cxnSp>
            <p:nvCxnSpPr>
              <p:cNvPr id="5" name="直線コネクタ 4"/>
              <p:cNvCxnSpPr>
                <a:cxnSpLocks/>
                <a:stCxn id="2" idx="3"/>
              </p:cNvCxnSpPr>
              <p:nvPr/>
            </p:nvCxnSpPr>
            <p:spPr>
              <a:xfrm>
                <a:off x="2956209" y="5368018"/>
                <a:ext cx="268684" cy="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左大かっこ 5"/>
              <p:cNvSpPr/>
              <p:nvPr/>
            </p:nvSpPr>
            <p:spPr>
              <a:xfrm>
                <a:off x="3224893" y="4869997"/>
                <a:ext cx="228600" cy="996042"/>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a:latin typeface="+mn-ea"/>
                </a:endParaRPr>
              </a:p>
            </p:txBody>
          </p:sp>
        </p:grpSp>
        <p:sp>
          <p:nvSpPr>
            <p:cNvPr id="12" name="角丸四角形 11"/>
            <p:cNvSpPr/>
            <p:nvPr/>
          </p:nvSpPr>
          <p:spPr>
            <a:xfrm>
              <a:off x="2809913" y="5368017"/>
              <a:ext cx="1416294" cy="1163356"/>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kumimoji="1" lang="ja-JP" altLang="en-US" sz="2400" dirty="0">
                  <a:solidFill>
                    <a:schemeClr val="tx1"/>
                  </a:solidFill>
                  <a:latin typeface="+mn-ea"/>
                  <a:cs typeface="メイリオ" panose="020B0604030504040204" pitchFamily="50" charset="-128"/>
                </a:rPr>
                <a:t>国際機関に対する</a:t>
              </a:r>
              <a:endParaRPr kumimoji="1" lang="en-US" altLang="ja-JP" sz="2400" dirty="0">
                <a:solidFill>
                  <a:schemeClr val="tx1"/>
                </a:solidFill>
                <a:latin typeface="+mn-ea"/>
                <a:cs typeface="メイリオ" panose="020B0604030504040204" pitchFamily="50" charset="-128"/>
              </a:endParaRPr>
            </a:p>
            <a:p>
              <a:pPr algn="ctr"/>
              <a:r>
                <a:rPr kumimoji="1" lang="ja-JP" altLang="en-US" sz="2400" dirty="0">
                  <a:solidFill>
                    <a:schemeClr val="tx1"/>
                  </a:solidFill>
                  <a:latin typeface="+mn-ea"/>
                  <a:cs typeface="メイリオ" panose="020B0604030504040204" pitchFamily="50" charset="-128"/>
                </a:rPr>
                <a:t>出資・拠出</a:t>
              </a:r>
            </a:p>
          </p:txBody>
        </p:sp>
        <p:grpSp>
          <p:nvGrpSpPr>
            <p:cNvPr id="20" name="グループ化 19"/>
            <p:cNvGrpSpPr/>
            <p:nvPr/>
          </p:nvGrpSpPr>
          <p:grpSpPr>
            <a:xfrm>
              <a:off x="4231783" y="4506688"/>
              <a:ext cx="547007" cy="1233929"/>
              <a:chOff x="4231783" y="4506688"/>
              <a:chExt cx="547007" cy="1233929"/>
            </a:xfrm>
          </p:grpSpPr>
          <p:cxnSp>
            <p:nvCxnSpPr>
              <p:cNvPr id="14" name="直線コネクタ 13"/>
              <p:cNvCxnSpPr/>
              <p:nvPr/>
            </p:nvCxnSpPr>
            <p:spPr>
              <a:xfrm flipV="1">
                <a:off x="4231783" y="4869997"/>
                <a:ext cx="251484" cy="61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左大かっこ 14"/>
              <p:cNvSpPr/>
              <p:nvPr/>
            </p:nvSpPr>
            <p:spPr>
              <a:xfrm>
                <a:off x="4483268" y="4506688"/>
                <a:ext cx="295522" cy="1233929"/>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a:latin typeface="+mn-ea"/>
                </a:endParaRPr>
              </a:p>
            </p:txBody>
          </p:sp>
        </p:grpSp>
        <p:sp>
          <p:nvSpPr>
            <p:cNvPr id="17" name="角丸四角形 16"/>
            <p:cNvSpPr/>
            <p:nvPr/>
          </p:nvSpPr>
          <p:spPr>
            <a:xfrm>
              <a:off x="4762461" y="4149492"/>
              <a:ext cx="1850610" cy="726622"/>
            </a:xfrm>
            <a:prstGeom prst="roundRect">
              <a:avLst/>
            </a:prstGeom>
            <a:solidFill>
              <a:schemeClr val="accent1">
                <a:lumMod val="20000"/>
                <a:lumOff val="80000"/>
              </a:schemeClr>
            </a:solidFill>
            <a:ln w="508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n-ea"/>
                  <a:cs typeface="メイリオ" panose="020B0604030504040204" pitchFamily="50" charset="-128"/>
                </a:rPr>
                <a:t>無償資金協力</a:t>
              </a:r>
            </a:p>
          </p:txBody>
        </p:sp>
        <p:sp>
          <p:nvSpPr>
            <p:cNvPr id="19" name="角丸四角形 18"/>
            <p:cNvSpPr/>
            <p:nvPr/>
          </p:nvSpPr>
          <p:spPr>
            <a:xfrm>
              <a:off x="4792710" y="5447958"/>
              <a:ext cx="1827724" cy="726622"/>
            </a:xfrm>
            <a:prstGeom prst="roundRect">
              <a:avLst/>
            </a:prstGeom>
            <a:solidFill>
              <a:schemeClr val="accent1">
                <a:lumMod val="20000"/>
                <a:lumOff val="80000"/>
              </a:schemeClr>
            </a:solidFill>
            <a:ln w="508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n-ea"/>
                  <a:cs typeface="メイリオ" panose="020B0604030504040204" pitchFamily="50" charset="-128"/>
                </a:rPr>
                <a:t>有償資金協力</a:t>
              </a:r>
            </a:p>
          </p:txBody>
        </p:sp>
      </p:grpSp>
      <p:sp>
        <p:nvSpPr>
          <p:cNvPr id="22" name="タイトル線">
            <a:extLst>
              <a:ext uri="{FF2B5EF4-FFF2-40B4-BE49-F238E27FC236}">
                <a16:creationId xmlns:a16="http://schemas.microsoft.com/office/drawing/2014/main" id="{581D9C1D-B9BC-4CF7-A04D-7E177A1B87DC}"/>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6676"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latin typeface="+mn-ea"/>
                <a:ea typeface="+mn-ea"/>
              </a:rPr>
              <a:t>５ 義務付け５分野 </a:t>
            </a:r>
            <a:r>
              <a:rPr lang="ja-JP" altLang="en-US" sz="1900" dirty="0">
                <a:latin typeface="+mn-ea"/>
                <a:ea typeface="+mn-ea"/>
              </a:rPr>
              <a:t>～（</a:t>
            </a:r>
            <a:r>
              <a:rPr lang="en-US" altLang="ja-JP" sz="1900" dirty="0">
                <a:latin typeface="+mn-ea"/>
                <a:ea typeface="+mn-ea"/>
              </a:rPr>
              <a:t>3</a:t>
            </a:r>
            <a:r>
              <a:rPr lang="ja-JP" altLang="en-US" sz="1900" dirty="0">
                <a:latin typeface="+mn-ea"/>
                <a:ea typeface="+mn-ea"/>
              </a:rPr>
              <a:t>）政府開発援助の政策評価～</a:t>
            </a:r>
          </a:p>
        </p:txBody>
      </p:sp>
      <p:sp>
        <p:nvSpPr>
          <p:cNvPr id="4" name="スライド番号プレースホルダー 3">
            <a:extLst>
              <a:ext uri="{FF2B5EF4-FFF2-40B4-BE49-F238E27FC236}">
                <a16:creationId xmlns:a16="http://schemas.microsoft.com/office/drawing/2014/main" id="{B79D2464-A5E8-46DA-853C-DB93F0220523}"/>
              </a:ext>
            </a:extLst>
          </p:cNvPr>
          <p:cNvSpPr>
            <a:spLocks noGrp="1"/>
          </p:cNvSpPr>
          <p:nvPr>
            <p:ph type="sldNum" sz="quarter" idx="12"/>
          </p:nvPr>
        </p:nvSpPr>
        <p:spPr/>
        <p:txBody>
          <a:bodyPr/>
          <a:lstStyle/>
          <a:p>
            <a:pPr>
              <a:defRPr/>
            </a:pPr>
            <a:r>
              <a:rPr lang="en-US" altLang="ja-JP" dirty="0">
                <a:solidFill>
                  <a:prstClr val="black"/>
                </a:solidFill>
              </a:rPr>
              <a:t>23</a:t>
            </a:r>
          </a:p>
        </p:txBody>
      </p:sp>
      <p:pic>
        <p:nvPicPr>
          <p:cNvPr id="3" name="24">
            <a:hlinkClick r:id="" action="ppaction://media"/>
            <a:extLst>
              <a:ext uri="{FF2B5EF4-FFF2-40B4-BE49-F238E27FC236}">
                <a16:creationId xmlns:a16="http://schemas.microsoft.com/office/drawing/2014/main" id="{6B8C4508-25A7-E569-D2EF-0E5587943A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395" y="69799"/>
            <a:ext cx="609600" cy="609600"/>
          </a:xfrm>
          <a:prstGeom prst="rect">
            <a:avLst/>
          </a:prstGeom>
        </p:spPr>
      </p:pic>
    </p:spTree>
    <p:extLst>
      <p:ext uri="{BB962C8B-B14F-4D97-AF65-F5344CB8AC3E}">
        <p14:creationId xmlns:p14="http://schemas.microsoft.com/office/powerpoint/2010/main" val="389383987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3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テキスト：○事前評価">
            <a:extLst>
              <a:ext uri="{FF2B5EF4-FFF2-40B4-BE49-F238E27FC236}">
                <a16:creationId xmlns:a16="http://schemas.microsoft.com/office/drawing/2014/main" id="{69B7DE8C-7303-4E32-B494-26A5F1A59FF2}"/>
              </a:ext>
            </a:extLst>
          </p:cNvPr>
          <p:cNvSpPr/>
          <p:nvPr/>
        </p:nvSpPr>
        <p:spPr>
          <a:xfrm>
            <a:off x="949827" y="5151363"/>
            <a:ext cx="6890418" cy="1400383"/>
          </a:xfrm>
          <a:prstGeom prst="rect">
            <a:avLst/>
          </a:prstGeom>
        </p:spPr>
        <p:txBody>
          <a:bodyPr wrap="square" lIns="91440" tIns="45720" rIns="91440" bIns="45720" anchor="t">
            <a:spAutoFit/>
          </a:bodyPr>
          <a:lstStyle/>
          <a:p>
            <a:r>
              <a:rPr lang="ja-JP" altLang="en-US" sz="2000" b="1" dirty="0">
                <a:solidFill>
                  <a:prstClr val="black"/>
                </a:solidFill>
                <a:latin typeface="メイリオ" panose="020B0604030504040204" pitchFamily="50" charset="-128"/>
                <a:cs typeface="メイリオ" panose="020B0604030504040204" pitchFamily="50" charset="-128"/>
              </a:rPr>
              <a:t>○</a:t>
            </a:r>
            <a:r>
              <a:rPr lang="ja-JP" altLang="en-US" sz="2000" b="1" dirty="0">
                <a:solidFill>
                  <a:prstClr val="black"/>
                </a:solidFill>
                <a:latin typeface="+mn-ea"/>
                <a:cs typeface="メイリオ" panose="020B0604030504040204" pitchFamily="50" charset="-128"/>
              </a:rPr>
              <a:t>事前評価（義務付け）</a:t>
            </a:r>
            <a:endParaRPr lang="en-US" altLang="ja-JP" sz="2000" b="1" dirty="0">
              <a:solidFill>
                <a:prstClr val="black"/>
              </a:solidFill>
              <a:latin typeface="+mn-ea"/>
              <a:cs typeface="メイリオ" panose="020B0604030504040204" pitchFamily="50" charset="-128"/>
            </a:endParaRPr>
          </a:p>
          <a:p>
            <a:pPr algn="just" eaLnBrk="0" fontAlgn="base" hangingPunct="0">
              <a:spcBef>
                <a:spcPct val="0"/>
              </a:spcBef>
              <a:spcAft>
                <a:spcPct val="0"/>
              </a:spcAft>
            </a:pPr>
            <a:r>
              <a:rPr kumimoji="0" lang="ja-JP" altLang="en-US" sz="2000" dirty="0">
                <a:solidFill>
                  <a:prstClr val="black"/>
                </a:solidFill>
                <a:latin typeface="+mn-ea"/>
                <a:cs typeface="メイリオ" panose="020B0604030504040204" pitchFamily="50" charset="-128"/>
              </a:rPr>
              <a:t>   法律又は政令で新設・改廃する規制</a:t>
            </a:r>
            <a:endParaRPr kumimoji="0" lang="en-US" altLang="ja-JP" sz="2000" dirty="0">
              <a:solidFill>
                <a:prstClr val="black"/>
              </a:solidFill>
              <a:latin typeface="+mn-ea"/>
              <a:cs typeface="メイリオ" panose="020B0604030504040204" pitchFamily="50" charset="-128"/>
            </a:endParaRPr>
          </a:p>
          <a:p>
            <a:pPr algn="just" eaLnBrk="0" fontAlgn="base" hangingPunct="0">
              <a:spcBef>
                <a:spcPts val="600"/>
              </a:spcBef>
              <a:spcAft>
                <a:spcPct val="0"/>
              </a:spcAft>
            </a:pPr>
            <a:r>
              <a:rPr kumimoji="0" lang="ja-JP" altLang="en-US" sz="2000">
                <a:solidFill>
                  <a:prstClr val="black"/>
                </a:solidFill>
                <a:latin typeface="メイリオ"/>
                <a:ea typeface="メイリオ"/>
                <a:cs typeface="メイリオ" panose="020B0604030504040204" pitchFamily="50" charset="-128"/>
              </a:rPr>
              <a:t>○</a:t>
            </a:r>
            <a:r>
              <a:rPr kumimoji="0" lang="ja-JP" altLang="en-US" sz="2000" b="1">
                <a:solidFill>
                  <a:prstClr val="black"/>
                </a:solidFill>
                <a:latin typeface="メイリオ"/>
                <a:ea typeface="メイリオ"/>
                <a:cs typeface="メイリオ" panose="020B0604030504040204" pitchFamily="50" charset="-128"/>
              </a:rPr>
              <a:t>事義務付け義務付け）</a:t>
            </a:r>
            <a:endParaRPr kumimoji="0" lang="en-US" altLang="ja-JP" sz="2000" b="1" dirty="0">
              <a:solidFill>
                <a:prstClr val="black"/>
              </a:solidFill>
              <a:latin typeface="+mn-ea"/>
              <a:cs typeface="メイリオ" panose="020B0604030504040204" pitchFamily="50" charset="-128"/>
            </a:endParaRPr>
          </a:p>
          <a:p>
            <a:pPr algn="just" eaLnBrk="0" fontAlgn="base" hangingPunct="0">
              <a:spcBef>
                <a:spcPct val="0"/>
              </a:spcBef>
              <a:spcAft>
                <a:spcPct val="0"/>
              </a:spcAft>
            </a:pPr>
            <a:r>
              <a:rPr kumimoji="0" lang="ja-JP" altLang="en-US" sz="2000" dirty="0">
                <a:solidFill>
                  <a:prstClr val="black"/>
                </a:solidFill>
                <a:latin typeface="+mn-ea"/>
                <a:cs typeface="メイリオ" panose="020B0604030504040204" pitchFamily="50" charset="-128"/>
              </a:rPr>
              <a:t>　事前評価を実施した規制</a:t>
            </a:r>
            <a:endParaRPr kumimoji="0" lang="en-US" altLang="ja-JP" sz="2000" dirty="0">
              <a:solidFill>
                <a:prstClr val="black"/>
              </a:solidFill>
              <a:latin typeface="+mn-ea"/>
            </a:endParaRPr>
          </a:p>
        </p:txBody>
      </p:sp>
      <p:sp>
        <p:nvSpPr>
          <p:cNvPr id="58" name="図：規制の質の向上、国民への説明責任"/>
          <p:cNvSpPr/>
          <p:nvPr/>
        </p:nvSpPr>
        <p:spPr>
          <a:xfrm>
            <a:off x="985965" y="4587648"/>
            <a:ext cx="6603374" cy="42531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lstStyle/>
          <a:p>
            <a:pPr algn="ctr"/>
            <a:r>
              <a:rPr lang="ja-JP" altLang="en-US" sz="20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規制の質</a:t>
            </a:r>
            <a:r>
              <a:rPr lang="ja-JP" altLang="en-US" sz="2000" b="1" dirty="0">
                <a:solidFill>
                  <a:prstClr val="white"/>
                </a:solidFill>
                <a:latin typeface="メイリオ" panose="020B0604030504040204" pitchFamily="50" charset="-128"/>
                <a:cs typeface="メイリオ" panose="020B0604030504040204" pitchFamily="50" charset="-128"/>
              </a:rPr>
              <a:t>の上向、</a:t>
            </a:r>
            <a:r>
              <a:rPr lang="ja-JP" altLang="en-US" sz="20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国民への説明責任</a:t>
            </a:r>
          </a:p>
        </p:txBody>
      </p:sp>
      <p:sp>
        <p:nvSpPr>
          <p:cNvPr id="65" name="図：分析">
            <a:extLst>
              <a:ext uri="{FF2B5EF4-FFF2-40B4-BE49-F238E27FC236}">
                <a16:creationId xmlns:a16="http://schemas.microsoft.com/office/drawing/2014/main" id="{C5645AFD-18E4-446B-AB22-BE2F11871E7C}"/>
              </a:ext>
            </a:extLst>
          </p:cNvPr>
          <p:cNvSpPr/>
          <p:nvPr/>
        </p:nvSpPr>
        <p:spPr>
          <a:xfrm>
            <a:off x="3966970" y="3193886"/>
            <a:ext cx="952070" cy="485415"/>
          </a:xfrm>
          <a:prstGeom prst="rect">
            <a:avLst/>
          </a:prstGeom>
          <a:solidFill>
            <a:schemeClr val="bg1"/>
          </a:solidFill>
          <a:ln>
            <a:solidFill>
              <a:schemeClr val="bg1">
                <a:lumMod val="50000"/>
              </a:schemeClr>
            </a:solidFill>
          </a:ln>
        </p:spPr>
        <p:txBody>
          <a:bodyPr wrap="square" tIns="54000" bIns="0">
            <a:spAutoFit/>
          </a:bodyPr>
          <a:lstStyle/>
          <a:p>
            <a:pPr algn="ctr"/>
            <a:r>
              <a:rPr lang="ja-JP" altLang="en-US" sz="2800" b="1" dirty="0">
                <a:solidFill>
                  <a:prstClr val="black"/>
                </a:solidFill>
                <a:latin typeface="メイリオ" panose="020B0604030504040204" pitchFamily="50" charset="-128"/>
                <a:cs typeface="メイリオ" panose="020B0604030504040204" pitchFamily="50" charset="-128"/>
              </a:rPr>
              <a:t>分析</a:t>
            </a:r>
          </a:p>
        </p:txBody>
      </p:sp>
      <p:sp>
        <p:nvSpPr>
          <p:cNvPr id="66" name="テキスト：規制により発生する"/>
          <p:cNvSpPr/>
          <p:nvPr/>
        </p:nvSpPr>
        <p:spPr>
          <a:xfrm>
            <a:off x="5722259" y="2640080"/>
            <a:ext cx="1971676" cy="1525778"/>
          </a:xfrm>
          <a:prstGeom prst="roundRect">
            <a:avLst>
              <a:gd name="adj" fmla="val 7690"/>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1000" tIns="54000" rIns="0" bIns="0" rtlCol="0" anchor="ctr"/>
          <a:lstStyle/>
          <a:p>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規制により発生する国民の負担（設備投資や手続費用）などの</a:t>
            </a:r>
            <a:r>
              <a:rPr lang="ja-JP" altLang="en-US" sz="1600" b="1" u="sng"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マイナス</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の面</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安全、防災、環境保全、"/>
          <p:cNvSpPr/>
          <p:nvPr/>
        </p:nvSpPr>
        <p:spPr>
          <a:xfrm>
            <a:off x="1153259" y="2625447"/>
            <a:ext cx="1953146" cy="1511793"/>
          </a:xfrm>
          <a:prstGeom prst="roundRect">
            <a:avLst>
              <a:gd name="adj" fmla="val 5049"/>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0" bIns="0" rtlCol="0" anchor="ctr"/>
          <a:lstStyle/>
          <a:p>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安全、防災、環境保全、消費者保護等の行政目的の実現により得られる</a:t>
            </a:r>
            <a:r>
              <a:rPr lang="ja-JP" altLang="en-US" sz="1600" b="1" u="sng"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プラス</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の面</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テキスト：手続">
            <a:extLst>
              <a:ext uri="{FF2B5EF4-FFF2-40B4-BE49-F238E27FC236}">
                <a16:creationId xmlns:a16="http://schemas.microsoft.com/office/drawing/2014/main" id="{6C6D2ABD-782C-4A5A-B5FD-BBFD72DFBB05}"/>
              </a:ext>
            </a:extLst>
          </p:cNvPr>
          <p:cNvSpPr txBox="1"/>
          <p:nvPr/>
        </p:nvSpPr>
        <p:spPr>
          <a:xfrm>
            <a:off x="5779266" y="4239322"/>
            <a:ext cx="1755247" cy="338554"/>
          </a:xfrm>
          <a:prstGeom prst="rect">
            <a:avLst/>
          </a:prstGeom>
          <a:noFill/>
        </p:spPr>
        <p:txBody>
          <a:bodyPr wrap="square" rtlCol="0">
            <a:spAutoFit/>
          </a:bodyPr>
          <a:lstStyle/>
          <a:p>
            <a:r>
              <a:rPr lang="ja-JP" altLang="en-US" sz="1600" b="1" dirty="0">
                <a:solidFill>
                  <a:prstClr val="black"/>
                </a:solidFill>
                <a:latin typeface="メイリオ" panose="020B0604030504040204" pitchFamily="50" charset="-128"/>
                <a:ea typeface="メイリオ" panose="020B0604030504040204" pitchFamily="50" charset="-128"/>
              </a:rPr>
              <a:t> 手続　取締り等</a:t>
            </a:r>
            <a:endParaRPr lang="en-US" altLang="ja-JP" sz="1600" b="1" dirty="0">
              <a:solidFill>
                <a:prstClr val="black"/>
              </a:solidFill>
              <a:latin typeface="メイリオ" panose="020B0604030504040204" pitchFamily="50" charset="-128"/>
              <a:ea typeface="メイリオ" panose="020B0604030504040204" pitchFamily="50" charset="-128"/>
            </a:endParaRPr>
          </a:p>
        </p:txBody>
      </p:sp>
      <p:sp>
        <p:nvSpPr>
          <p:cNvPr id="70" name="テキスト：安全">
            <a:extLst>
              <a:ext uri="{FF2B5EF4-FFF2-40B4-BE49-F238E27FC236}">
                <a16:creationId xmlns:a16="http://schemas.microsoft.com/office/drawing/2014/main" id="{8B52ED2B-8CA6-4E73-ADB3-959CC597BF40}"/>
              </a:ext>
            </a:extLst>
          </p:cNvPr>
          <p:cNvSpPr txBox="1"/>
          <p:nvPr/>
        </p:nvSpPr>
        <p:spPr>
          <a:xfrm>
            <a:off x="1156941" y="4239322"/>
            <a:ext cx="1949464" cy="338554"/>
          </a:xfrm>
          <a:prstGeom prst="rect">
            <a:avLst/>
          </a:prstGeom>
          <a:noFill/>
        </p:spPr>
        <p:txBody>
          <a:bodyPr wrap="square" rtlCol="0">
            <a:spAutoFit/>
          </a:bodyPr>
          <a:lstStyle/>
          <a:p>
            <a:r>
              <a:rPr lang="ja-JP" altLang="en-US" sz="1600" b="1" dirty="0">
                <a:solidFill>
                  <a:prstClr val="black"/>
                </a:solidFill>
                <a:latin typeface="メイリオ" panose="020B0604030504040204" pitchFamily="50" charset="-128"/>
                <a:ea typeface="メイリオ" panose="020B0604030504040204" pitchFamily="50" charset="-128"/>
              </a:rPr>
              <a:t>安全 健康</a:t>
            </a:r>
            <a:r>
              <a:rPr lang="en-US" altLang="ja-JP" sz="1600" b="1" dirty="0">
                <a:solidFill>
                  <a:prstClr val="black"/>
                </a:solidFill>
                <a:latin typeface="メイリオ" panose="020B0604030504040204" pitchFamily="50" charset="-128"/>
                <a:ea typeface="メイリオ" panose="020B0604030504040204" pitchFamily="50" charset="-128"/>
              </a:rPr>
              <a:t> </a:t>
            </a:r>
            <a:r>
              <a:rPr lang="ja-JP" altLang="en-US" sz="1600" b="1" dirty="0">
                <a:solidFill>
                  <a:prstClr val="black"/>
                </a:solidFill>
                <a:latin typeface="メイリオ" panose="020B0604030504040204" pitchFamily="50" charset="-128"/>
                <a:ea typeface="メイリオ" panose="020B0604030504040204" pitchFamily="50" charset="-128"/>
              </a:rPr>
              <a:t>環境 等</a:t>
            </a:r>
            <a:endParaRPr lang="en-US" altLang="ja-JP" sz="1600" b="1" dirty="0">
              <a:solidFill>
                <a:prstClr val="black"/>
              </a:solidFill>
              <a:latin typeface="メイリオ" panose="020B0604030504040204" pitchFamily="50" charset="-128"/>
              <a:ea typeface="メイリオ" panose="020B0604030504040204" pitchFamily="50" charset="-128"/>
            </a:endParaRPr>
          </a:p>
        </p:txBody>
      </p:sp>
      <p:sp>
        <p:nvSpPr>
          <p:cNvPr id="105" name="テキスト：国民の権利を制限し、又は義務を課す"/>
          <p:cNvSpPr/>
          <p:nvPr/>
        </p:nvSpPr>
        <p:spPr>
          <a:xfrm>
            <a:off x="132042" y="921002"/>
            <a:ext cx="6361080" cy="37399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規制：国民の権利を制限し、又は義務を課すもの</a:t>
            </a:r>
            <a:endParaRPr lang="en-US" altLang="ja-JP" sz="2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タイトル線">
            <a:extLst>
              <a:ext uri="{FF2B5EF4-FFF2-40B4-BE49-F238E27FC236}">
                <a16:creationId xmlns:a16="http://schemas.microsoft.com/office/drawing/2014/main" id="{A6782FB7-D6C4-443C-995E-CBC4F3DB4EBA}"/>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48" name="タイトル">
            <a:extLst>
              <a:ext uri="{FF2B5EF4-FFF2-40B4-BE49-F238E27FC236}">
                <a16:creationId xmlns:a16="http://schemas.microsoft.com/office/drawing/2014/main" id="{E4AFBE8C-C818-46C1-BABB-FF38CF135B38}"/>
              </a:ext>
            </a:extLst>
          </p:cNvPr>
          <p:cNvSpPr txBox="1">
            <a:spLocks/>
          </p:cNvSpPr>
          <p:nvPr/>
        </p:nvSpPr>
        <p:spPr>
          <a:xfrm>
            <a:off x="-66676"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latin typeface="+mn-ea"/>
                <a:ea typeface="+mn-ea"/>
              </a:rPr>
              <a:t>５ 義務付け５分野 </a:t>
            </a:r>
            <a:r>
              <a:rPr lang="ja-JP" altLang="en-US" sz="1900" dirty="0">
                <a:latin typeface="+mn-ea"/>
                <a:ea typeface="+mn-ea"/>
              </a:rPr>
              <a:t>～</a:t>
            </a:r>
            <a:r>
              <a:rPr lang="ja-JP" altLang="en-US" sz="1800" dirty="0">
                <a:solidFill>
                  <a:prstClr val="black"/>
                </a:solidFill>
                <a:latin typeface="+mn-ea"/>
                <a:ea typeface="+mn-ea"/>
              </a:rPr>
              <a:t>（</a:t>
            </a:r>
            <a:r>
              <a:rPr lang="en-US" altLang="ja-JP" sz="1800" dirty="0">
                <a:solidFill>
                  <a:prstClr val="black"/>
                </a:solidFill>
                <a:latin typeface="+mn-ea"/>
                <a:ea typeface="+mn-ea"/>
              </a:rPr>
              <a:t>4</a:t>
            </a:r>
            <a:r>
              <a:rPr lang="ja-JP" altLang="en-US" sz="1800" dirty="0">
                <a:solidFill>
                  <a:prstClr val="black"/>
                </a:solidFill>
                <a:latin typeface="+mn-ea"/>
                <a:ea typeface="+mn-ea"/>
              </a:rPr>
              <a:t>）規制に係る政策評価～</a:t>
            </a:r>
            <a:endParaRPr lang="ja-JP" altLang="en-US" sz="1900" dirty="0">
              <a:latin typeface="+mn-ea"/>
              <a:ea typeface="+mn-ea"/>
            </a:endParaRPr>
          </a:p>
        </p:txBody>
      </p:sp>
      <p:sp>
        <p:nvSpPr>
          <p:cNvPr id="2" name="正方形/長方形 1">
            <a:extLst>
              <a:ext uri="{FF2B5EF4-FFF2-40B4-BE49-F238E27FC236}">
                <a16:creationId xmlns:a16="http://schemas.microsoft.com/office/drawing/2014/main" id="{CB6762AF-90C0-4759-8CB0-A17F47D4C870}"/>
              </a:ext>
            </a:extLst>
          </p:cNvPr>
          <p:cNvSpPr/>
          <p:nvPr/>
        </p:nvSpPr>
        <p:spPr>
          <a:xfrm>
            <a:off x="291485" y="1434859"/>
            <a:ext cx="1723549" cy="461665"/>
          </a:xfrm>
          <a:prstGeom prst="rect">
            <a:avLst/>
          </a:prstGeom>
        </p:spPr>
        <p:txBody>
          <a:bodyPr wrap="none" lIns="91440" tIns="45720" rIns="91440" bIns="45720" anchor="t">
            <a:spAutoFit/>
          </a:bodyPr>
          <a:lstStyle/>
          <a:p>
            <a:r>
              <a:rPr lang="ja-JP" altLang="en-US" sz="2400" b="1">
                <a:ea typeface="メイリオ"/>
              </a:rPr>
              <a:t>評価の観点</a:t>
            </a:r>
          </a:p>
        </p:txBody>
      </p:sp>
      <p:sp>
        <p:nvSpPr>
          <p:cNvPr id="3" name="正方形/長方形 2">
            <a:extLst>
              <a:ext uri="{FF2B5EF4-FFF2-40B4-BE49-F238E27FC236}">
                <a16:creationId xmlns:a16="http://schemas.microsoft.com/office/drawing/2014/main" id="{6D15BDB4-863C-4490-91CC-74CCDAF17E33}"/>
              </a:ext>
            </a:extLst>
          </p:cNvPr>
          <p:cNvSpPr/>
          <p:nvPr/>
        </p:nvSpPr>
        <p:spPr>
          <a:xfrm>
            <a:off x="297270" y="1865636"/>
            <a:ext cx="8743521" cy="707886"/>
          </a:xfrm>
          <a:prstGeom prst="rect">
            <a:avLst/>
          </a:prstGeom>
        </p:spPr>
        <p:txBody>
          <a:bodyPr wrap="square">
            <a:spAutoFit/>
          </a:bodyPr>
          <a:lstStyle/>
          <a:p>
            <a:r>
              <a:rPr lang="ja-JP" altLang="en-US" sz="2000" dirty="0"/>
              <a:t>・課題や問題の解決手段として規制の必要性、妥当性及び有効性</a:t>
            </a:r>
            <a:endParaRPr lang="en-US" altLang="ja-JP" sz="2000" dirty="0"/>
          </a:p>
          <a:p>
            <a:r>
              <a:rPr lang="ja-JP" altLang="en-US" sz="2000" dirty="0"/>
              <a:t>・規制の導入に伴い発生する国民の負担（必要最小限度）</a:t>
            </a:r>
            <a:endParaRPr lang="en-US" altLang="ja-JP" sz="2000" dirty="0"/>
          </a:p>
        </p:txBody>
      </p:sp>
      <p:sp>
        <p:nvSpPr>
          <p:cNvPr id="4" name="矢印: 右 3">
            <a:extLst>
              <a:ext uri="{FF2B5EF4-FFF2-40B4-BE49-F238E27FC236}">
                <a16:creationId xmlns:a16="http://schemas.microsoft.com/office/drawing/2014/main" id="{C155AF54-E5A9-4ECE-A704-38A4483768A7}"/>
              </a:ext>
            </a:extLst>
          </p:cNvPr>
          <p:cNvSpPr/>
          <p:nvPr/>
        </p:nvSpPr>
        <p:spPr>
          <a:xfrm>
            <a:off x="4974532" y="3157845"/>
            <a:ext cx="412402" cy="535189"/>
          </a:xfrm>
          <a:prstGeom prst="rightArrow">
            <a:avLst/>
          </a:prstGeom>
          <a:solidFill>
            <a:srgbClr val="92D050"/>
          </a:solidFill>
          <a:ln w="19050">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0675" rIns="30675" rtlCol="0" anchor="ctr"/>
          <a:lstStyle/>
          <a:p>
            <a:pPr algn="ctr"/>
            <a:endParaRPr kumimoji="1" lang="ja-JP" altLang="en-US" sz="11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矢印: 右 15">
            <a:extLst>
              <a:ext uri="{FF2B5EF4-FFF2-40B4-BE49-F238E27FC236}">
                <a16:creationId xmlns:a16="http://schemas.microsoft.com/office/drawing/2014/main" id="{C1998829-F2B1-411C-B298-C3DD8676A06C}"/>
              </a:ext>
            </a:extLst>
          </p:cNvPr>
          <p:cNvSpPr/>
          <p:nvPr/>
        </p:nvSpPr>
        <p:spPr>
          <a:xfrm rot="10800000">
            <a:off x="3478390" y="3130660"/>
            <a:ext cx="412402" cy="535189"/>
          </a:xfrm>
          <a:prstGeom prst="rightArrow">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0675" rIns="30675" rtlCol="0" anchor="ctr"/>
          <a:lstStyle/>
          <a:p>
            <a:pPr algn="ctr"/>
            <a:endParaRPr kumimoji="1" lang="ja-JP" altLang="en-US" sz="11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5">
            <a:extLst>
              <a:ext uri="{FF2B5EF4-FFF2-40B4-BE49-F238E27FC236}">
                <a16:creationId xmlns:a16="http://schemas.microsoft.com/office/drawing/2014/main" id="{530E8C8E-1291-40C5-AEEF-3DB88906F86F}"/>
              </a:ext>
            </a:extLst>
          </p:cNvPr>
          <p:cNvSpPr>
            <a:spLocks noGrp="1"/>
          </p:cNvSpPr>
          <p:nvPr>
            <p:ph type="sldNum" sz="quarter" idx="12"/>
          </p:nvPr>
        </p:nvSpPr>
        <p:spPr/>
        <p:txBody>
          <a:bodyPr/>
          <a:lstStyle/>
          <a:p>
            <a:pPr>
              <a:defRPr/>
            </a:pPr>
            <a:r>
              <a:rPr lang="en-US" altLang="ja-JP" dirty="0">
                <a:solidFill>
                  <a:prstClr val="black"/>
                </a:solidFill>
              </a:rPr>
              <a:t>24</a:t>
            </a:r>
          </a:p>
        </p:txBody>
      </p:sp>
      <p:pic>
        <p:nvPicPr>
          <p:cNvPr id="5" name="25">
            <a:hlinkClick r:id="" action="ppaction://media"/>
            <a:extLst>
              <a:ext uri="{FF2B5EF4-FFF2-40B4-BE49-F238E27FC236}">
                <a16:creationId xmlns:a16="http://schemas.microsoft.com/office/drawing/2014/main" id="{0F546197-8B1A-E1A4-BE9D-51E4DC83E8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30966"/>
            <a:ext cx="609600" cy="609600"/>
          </a:xfrm>
          <a:prstGeom prst="rect">
            <a:avLst/>
          </a:prstGeom>
        </p:spPr>
      </p:pic>
    </p:spTree>
    <p:extLst>
      <p:ext uri="{BB962C8B-B14F-4D97-AF65-F5344CB8AC3E}">
        <p14:creationId xmlns:p14="http://schemas.microsoft.com/office/powerpoint/2010/main" val="549505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法人税、法人住民税又は">
            <a:extLst>
              <a:ext uri="{FF2B5EF4-FFF2-40B4-BE49-F238E27FC236}">
                <a16:creationId xmlns:a16="http://schemas.microsoft.com/office/drawing/2014/main" id="{DD7AF00F-BFFF-4546-B638-F56FB080CB2F}"/>
              </a:ext>
            </a:extLst>
          </p:cNvPr>
          <p:cNvSpPr/>
          <p:nvPr/>
        </p:nvSpPr>
        <p:spPr>
          <a:xfrm>
            <a:off x="235390" y="5606973"/>
            <a:ext cx="8872076" cy="66413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2400" dirty="0">
                <a:solidFill>
                  <a:prstClr val="black"/>
                </a:solidFill>
                <a:latin typeface="+mn-ea"/>
                <a:cs typeface="メイリオ" panose="020B0604030504040204" pitchFamily="50" charset="-128"/>
              </a:rPr>
              <a:t>※</a:t>
            </a:r>
            <a:r>
              <a:rPr lang="ja-JP" altLang="en-US" sz="2400" dirty="0">
                <a:solidFill>
                  <a:prstClr val="black"/>
                </a:solidFill>
                <a:latin typeface="+mn-ea"/>
                <a:cs typeface="メイリオ" panose="020B0604030504040204" pitchFamily="50" charset="-128"/>
              </a:rPr>
              <a:t>法人税、法人住民税又は法人事業税に係る租税特別措置等は、　</a:t>
            </a:r>
            <a:br>
              <a:rPr lang="en-US" altLang="ja-JP" sz="2400" dirty="0">
                <a:solidFill>
                  <a:prstClr val="black"/>
                </a:solidFill>
                <a:latin typeface="+mn-ea"/>
                <a:cs typeface="メイリオ" panose="020B0604030504040204" pitchFamily="50" charset="-128"/>
              </a:rPr>
            </a:br>
            <a:r>
              <a:rPr lang="ja-JP" altLang="en-US" sz="2400" dirty="0">
                <a:solidFill>
                  <a:prstClr val="black"/>
                </a:solidFill>
                <a:latin typeface="+mn-ea"/>
                <a:cs typeface="メイリオ" panose="020B0604030504040204" pitchFamily="50" charset="-128"/>
              </a:rPr>
              <a:t>　政策評価の実施を義務付け 	</a:t>
            </a:r>
          </a:p>
          <a:p>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cs typeface="メイリオ" panose="020B0604030504040204" pitchFamily="50" charset="-128"/>
            </a:endParaRPr>
          </a:p>
          <a:p>
            <a:r>
              <a:rPr lang="ja-JP" altLang="en-US" sz="2400" dirty="0">
                <a:solidFill>
                  <a:prstClr val="black"/>
                </a:solidFill>
                <a:latin typeface="メイリオ" panose="020B0604030504040204" pitchFamily="50" charset="-128"/>
                <a:cs typeface="メイリオ" panose="020B0604030504040204" pitchFamily="50" charset="-128"/>
              </a:rPr>
              <a:t> </a:t>
            </a:r>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図：相当性"/>
          <p:cNvSpPr/>
          <p:nvPr/>
        </p:nvSpPr>
        <p:spPr>
          <a:xfrm>
            <a:off x="6118965" y="4571065"/>
            <a:ext cx="1332000" cy="648000"/>
          </a:xfrm>
          <a:prstGeom prst="upArrowCallou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ja-JP" altLang="en-US" sz="2400" b="1" dirty="0">
                <a:solidFill>
                  <a:prstClr val="white"/>
                </a:solidFill>
                <a:latin typeface="メイリオ" panose="020B0604030504040204" pitchFamily="50" charset="-128"/>
                <a:cs typeface="メイリオ" panose="020B0604030504040204" pitchFamily="50" charset="-128"/>
              </a:rPr>
              <a:t>相当性</a:t>
            </a:r>
          </a:p>
        </p:txBody>
      </p:sp>
      <p:sp>
        <p:nvSpPr>
          <p:cNvPr id="21" name="図：有効性"/>
          <p:cNvSpPr/>
          <p:nvPr/>
        </p:nvSpPr>
        <p:spPr>
          <a:xfrm>
            <a:off x="3896475" y="4571065"/>
            <a:ext cx="1332000" cy="648000"/>
          </a:xfrm>
          <a:prstGeom prst="upArrowCallou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ja-JP" altLang="en-US" sz="2400" b="1" dirty="0">
                <a:solidFill>
                  <a:prstClr val="white"/>
                </a:solidFill>
                <a:latin typeface="メイリオ" panose="020B0604030504040204" pitchFamily="50" charset="-128"/>
                <a:cs typeface="メイリオ" panose="020B0604030504040204" pitchFamily="50" charset="-128"/>
              </a:rPr>
              <a:t>有効性</a:t>
            </a:r>
          </a:p>
        </p:txBody>
      </p:sp>
      <p:sp>
        <p:nvSpPr>
          <p:cNvPr id="20" name="図：必要性"/>
          <p:cNvSpPr/>
          <p:nvPr/>
        </p:nvSpPr>
        <p:spPr>
          <a:xfrm>
            <a:off x="1693035" y="4571065"/>
            <a:ext cx="1332000" cy="648000"/>
          </a:xfrm>
          <a:prstGeom prst="upArrowCallou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ja-JP" altLang="en-US" sz="2400" b="1" dirty="0">
                <a:solidFill>
                  <a:prstClr val="white"/>
                </a:solidFill>
                <a:latin typeface="メイリオ" panose="020B0604030504040204" pitchFamily="50" charset="-128"/>
                <a:cs typeface="メイリオ" panose="020B0604030504040204" pitchFamily="50" charset="-128"/>
              </a:rPr>
              <a:t>必要性</a:t>
            </a:r>
          </a:p>
        </p:txBody>
      </p:sp>
      <p:grpSp>
        <p:nvGrpSpPr>
          <p:cNvPr id="14" name="図：租税特別措置等の政策評価"/>
          <p:cNvGrpSpPr/>
          <p:nvPr/>
        </p:nvGrpSpPr>
        <p:grpSpPr>
          <a:xfrm>
            <a:off x="390525" y="2815732"/>
            <a:ext cx="8343900" cy="1755333"/>
            <a:chOff x="525325" y="3526971"/>
            <a:chExt cx="6905351" cy="1403689"/>
          </a:xfrm>
        </p:grpSpPr>
        <p:sp>
          <p:nvSpPr>
            <p:cNvPr id="18" name="角丸四角形 17"/>
            <p:cNvSpPr/>
            <p:nvPr/>
          </p:nvSpPr>
          <p:spPr>
            <a:xfrm>
              <a:off x="525325" y="3526971"/>
              <a:ext cx="6905351" cy="1403689"/>
            </a:xfrm>
            <a:prstGeom prst="roundRect">
              <a:avLst>
                <a:gd name="adj" fmla="val 953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800" b="1" dirty="0">
                  <a:solidFill>
                    <a:prstClr val="white"/>
                  </a:solidFill>
                  <a:latin typeface="メイリオ" panose="020B0604030504040204" pitchFamily="50" charset="-128"/>
                  <a:cs typeface="メイリオ" panose="020B0604030504040204" pitchFamily="50" charset="-128"/>
                </a:rPr>
                <a:t>租税特別措置等の政策評価</a:t>
              </a:r>
            </a:p>
          </p:txBody>
        </p:sp>
        <p:sp>
          <p:nvSpPr>
            <p:cNvPr id="19" name="角丸四角形 18"/>
            <p:cNvSpPr/>
            <p:nvPr/>
          </p:nvSpPr>
          <p:spPr>
            <a:xfrm>
              <a:off x="624671" y="3945862"/>
              <a:ext cx="6722424" cy="909425"/>
            </a:xfrm>
            <a:prstGeom prst="roundRect">
              <a:avLst>
                <a:gd name="adj" fmla="val 133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0" rtlCol="0" anchor="ctr"/>
            <a:lstStyle/>
            <a:p>
              <a:r>
                <a:rPr lang="ja-JP" altLang="en-US" sz="2400" dirty="0">
                  <a:solidFill>
                    <a:prstClr val="black"/>
                  </a:solidFill>
                  <a:latin typeface="+mn-ea"/>
                  <a:cs typeface="メイリオ" panose="020B0604030504040204" pitchFamily="50" charset="-128"/>
                </a:rPr>
                <a:t>事前評価：税制改正要望（新設、拡充又は延長）を行う   </a:t>
              </a:r>
              <a:endParaRPr lang="en-US" altLang="ja-JP" sz="2400" dirty="0">
                <a:solidFill>
                  <a:prstClr val="black"/>
                </a:solidFill>
                <a:latin typeface="+mn-ea"/>
                <a:cs typeface="メイリオ" panose="020B0604030504040204" pitchFamily="50" charset="-128"/>
              </a:endParaRPr>
            </a:p>
            <a:p>
              <a:r>
                <a:rPr lang="en-US" altLang="ja-JP" sz="2400" dirty="0">
                  <a:solidFill>
                    <a:prstClr val="black"/>
                  </a:solidFill>
                  <a:latin typeface="+mn-ea"/>
                  <a:cs typeface="メイリオ" panose="020B0604030504040204" pitchFamily="50" charset="-128"/>
                </a:rPr>
                <a:t>               </a:t>
              </a:r>
              <a:r>
                <a:rPr lang="ja-JP" altLang="en-US" sz="2400" dirty="0">
                  <a:solidFill>
                    <a:prstClr val="black"/>
                  </a:solidFill>
                  <a:latin typeface="+mn-ea"/>
                  <a:cs typeface="メイリオ" panose="020B0604030504040204" pitchFamily="50" charset="-128"/>
                </a:rPr>
                <a:t>租税特別措置等</a:t>
              </a:r>
            </a:p>
            <a:p>
              <a:r>
                <a:rPr lang="ja-JP" altLang="en-US" sz="2400" dirty="0">
                  <a:solidFill>
                    <a:prstClr val="black"/>
                  </a:solidFill>
                  <a:latin typeface="+mn-ea"/>
                  <a:cs typeface="メイリオ" panose="020B0604030504040204" pitchFamily="50" charset="-128"/>
                </a:rPr>
                <a:t>事後評価：上記以外の租税特別措置等</a:t>
              </a:r>
            </a:p>
          </p:txBody>
        </p:sp>
      </p:grpSp>
      <p:grpSp>
        <p:nvGrpSpPr>
          <p:cNvPr id="3" name="図：効果を客観的かつ厳格に評価">
            <a:extLst>
              <a:ext uri="{FF2B5EF4-FFF2-40B4-BE49-F238E27FC236}">
                <a16:creationId xmlns:a16="http://schemas.microsoft.com/office/drawing/2014/main" id="{616B9619-2EA3-40A5-A476-5DBB46322FE5}"/>
              </a:ext>
            </a:extLst>
          </p:cNvPr>
          <p:cNvGrpSpPr/>
          <p:nvPr/>
        </p:nvGrpSpPr>
        <p:grpSpPr>
          <a:xfrm>
            <a:off x="7283976" y="1963119"/>
            <a:ext cx="1693862" cy="1282187"/>
            <a:chOff x="7273941" y="2090317"/>
            <a:chExt cx="1693862" cy="1282187"/>
          </a:xfrm>
          <a:solidFill>
            <a:schemeClr val="accent3"/>
          </a:solidFill>
        </p:grpSpPr>
        <p:sp>
          <p:nvSpPr>
            <p:cNvPr id="5" name="楕円 4">
              <a:extLst>
                <a:ext uri="{FF2B5EF4-FFF2-40B4-BE49-F238E27FC236}">
                  <a16:creationId xmlns:a16="http://schemas.microsoft.com/office/drawing/2014/main" id="{4D2F459A-0CE7-46EB-B940-27F52BD84D06}"/>
                </a:ext>
              </a:extLst>
            </p:cNvPr>
            <p:cNvSpPr/>
            <p:nvPr/>
          </p:nvSpPr>
          <p:spPr>
            <a:xfrm>
              <a:off x="7273941" y="2090317"/>
              <a:ext cx="1693862" cy="1282187"/>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prstClr val="white"/>
                </a:solidFill>
              </a:endParaRPr>
            </a:p>
          </p:txBody>
        </p:sp>
        <p:sp>
          <p:nvSpPr>
            <p:cNvPr id="8" name="正方形/長方形 7">
              <a:extLst>
                <a:ext uri="{FF2B5EF4-FFF2-40B4-BE49-F238E27FC236}">
                  <a16:creationId xmlns:a16="http://schemas.microsoft.com/office/drawing/2014/main" id="{78456AF2-8D39-47F4-8696-C67C53604CDA}"/>
                </a:ext>
              </a:extLst>
            </p:cNvPr>
            <p:cNvSpPr/>
            <p:nvPr/>
          </p:nvSpPr>
          <p:spPr>
            <a:xfrm>
              <a:off x="7296809" y="2307286"/>
              <a:ext cx="1648125" cy="923330"/>
            </a:xfrm>
            <a:prstGeom prst="rect">
              <a:avLst/>
            </a:prstGeom>
            <a:noFill/>
          </p:spPr>
          <p:txBody>
            <a:bodyPr wrap="square">
              <a:spAutoFit/>
            </a:bodyPr>
            <a:lstStyle/>
            <a:p>
              <a:pPr algn="ctr"/>
              <a:r>
                <a:rPr lang="ja-JP" altLang="en-US" b="1" dirty="0">
                  <a:solidFill>
                    <a:prstClr val="white"/>
                  </a:solidFill>
                  <a:latin typeface="メイリオ" panose="020B0604030504040204" pitchFamily="50" charset="-128"/>
                  <a:cs typeface="メイリオ" panose="020B0604030504040204" pitchFamily="50" charset="-128"/>
                </a:rPr>
                <a:t>効果を</a:t>
              </a:r>
            </a:p>
            <a:p>
              <a:pPr algn="ctr"/>
              <a:r>
                <a:rPr lang="ja-JP" altLang="en-US" b="1" dirty="0">
                  <a:solidFill>
                    <a:prstClr val="white"/>
                  </a:solidFill>
                  <a:latin typeface="メイリオ" panose="020B0604030504040204" pitchFamily="50" charset="-128"/>
                  <a:cs typeface="メイリオ" panose="020B0604030504040204" pitchFamily="50" charset="-128"/>
                </a:rPr>
                <a:t>客観的かつ</a:t>
              </a:r>
            </a:p>
            <a:p>
              <a:pPr algn="ctr"/>
              <a:r>
                <a:rPr lang="ja-JP" altLang="en-US" b="1" dirty="0">
                  <a:solidFill>
                    <a:prstClr val="white"/>
                  </a:solidFill>
                  <a:latin typeface="メイリオ" panose="020B0604030504040204" pitchFamily="50" charset="-128"/>
                  <a:cs typeface="メイリオ" panose="020B0604030504040204" pitchFamily="50" charset="-128"/>
                </a:rPr>
                <a:t>厳格に評価</a:t>
              </a:r>
            </a:p>
          </p:txBody>
        </p:sp>
      </p:grpSp>
      <p:sp>
        <p:nvSpPr>
          <p:cNvPr id="13" name="下矢印"/>
          <p:cNvSpPr/>
          <p:nvPr/>
        </p:nvSpPr>
        <p:spPr>
          <a:xfrm>
            <a:off x="4330934" y="2358671"/>
            <a:ext cx="482131" cy="372517"/>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テキスト：「平成22年度税制改正大綱」">
            <a:extLst>
              <a:ext uri="{FF2B5EF4-FFF2-40B4-BE49-F238E27FC236}">
                <a16:creationId xmlns:a16="http://schemas.microsoft.com/office/drawing/2014/main" id="{936F7C8E-2593-4589-B871-7878E849F3F3}"/>
              </a:ext>
            </a:extLst>
          </p:cNvPr>
          <p:cNvSpPr/>
          <p:nvPr/>
        </p:nvSpPr>
        <p:spPr>
          <a:xfrm>
            <a:off x="166162" y="1040858"/>
            <a:ext cx="8977838" cy="1277273"/>
          </a:xfrm>
          <a:prstGeom prst="rect">
            <a:avLst/>
          </a:prstGeom>
        </p:spPr>
        <p:txBody>
          <a:bodyPr wrap="square">
            <a:spAutoFit/>
          </a:bodyPr>
          <a:lstStyle/>
          <a:p>
            <a:r>
              <a:rPr lang="ja-JP" altLang="en-US" sz="2400" b="1" dirty="0">
                <a:solidFill>
                  <a:prstClr val="black"/>
                </a:solidFill>
                <a:latin typeface="+mn-ea"/>
                <a:cs typeface="メイリオ" panose="020B0604030504040204" pitchFamily="50" charset="-128"/>
              </a:rPr>
              <a:t>「平成</a:t>
            </a:r>
            <a:r>
              <a:rPr lang="en-US" altLang="ja-JP" sz="2400" b="1" dirty="0">
                <a:solidFill>
                  <a:prstClr val="black"/>
                </a:solidFill>
                <a:latin typeface="+mn-ea"/>
                <a:cs typeface="メイリオ" panose="020B0604030504040204" pitchFamily="50" charset="-128"/>
              </a:rPr>
              <a:t>22</a:t>
            </a:r>
            <a:r>
              <a:rPr lang="ja-JP" altLang="en-US" sz="2400" b="1" dirty="0">
                <a:solidFill>
                  <a:prstClr val="black"/>
                </a:solidFill>
                <a:latin typeface="+mn-ea"/>
                <a:cs typeface="メイリオ" panose="020B0604030504040204" pitchFamily="50" charset="-128"/>
              </a:rPr>
              <a:t>年度税制改正大綱」</a:t>
            </a:r>
            <a:endParaRPr lang="en-US" altLang="ja-JP" sz="2400" b="1" dirty="0">
              <a:solidFill>
                <a:prstClr val="black"/>
              </a:solidFill>
              <a:latin typeface="+mn-ea"/>
              <a:cs typeface="メイリオ" panose="020B0604030504040204" pitchFamily="50" charset="-128"/>
            </a:endParaRPr>
          </a:p>
          <a:p>
            <a:endParaRPr lang="en-US" altLang="ja-JP" sz="500" dirty="0">
              <a:solidFill>
                <a:prstClr val="black"/>
              </a:solidFill>
              <a:latin typeface="+mn-ea"/>
              <a:cs typeface="メイリオ" panose="020B0604030504040204" pitchFamily="50" charset="-128"/>
            </a:endParaRPr>
          </a:p>
          <a:p>
            <a:r>
              <a:rPr lang="ja-JP" altLang="en-US" sz="2400" dirty="0">
                <a:solidFill>
                  <a:prstClr val="black"/>
                </a:solidFill>
                <a:latin typeface="+mn-ea"/>
                <a:cs typeface="メイリオ" panose="020B0604030504040204" pitchFamily="50" charset="-128"/>
              </a:rPr>
              <a:t> 国税における租税特別措置及び地方税における税負担軽減措置</a:t>
            </a:r>
            <a:endParaRPr lang="en-US" altLang="ja-JP" sz="2400" dirty="0">
              <a:solidFill>
                <a:prstClr val="black"/>
              </a:solidFill>
              <a:latin typeface="+mn-ea"/>
              <a:cs typeface="メイリオ" panose="020B0604030504040204" pitchFamily="50" charset="-128"/>
            </a:endParaRPr>
          </a:p>
          <a:p>
            <a:r>
              <a:rPr lang="ja-JP" altLang="en-US" sz="2400" dirty="0">
                <a:solidFill>
                  <a:prstClr val="black"/>
                </a:solidFill>
                <a:latin typeface="+mn-ea"/>
                <a:cs typeface="メイリオ" panose="020B0604030504040204" pitchFamily="50" charset="-128"/>
              </a:rPr>
              <a:t>（租税特別措置等）の抜本的な見直しの方針</a:t>
            </a:r>
            <a:endParaRPr lang="en-US" altLang="ja-JP" sz="2400" dirty="0">
              <a:solidFill>
                <a:prstClr val="black"/>
              </a:solidFill>
              <a:latin typeface="+mn-ea"/>
              <a:cs typeface="メイリオ" panose="020B0604030504040204" pitchFamily="50" charset="-128"/>
            </a:endParaRPr>
          </a:p>
        </p:txBody>
      </p:sp>
      <p:sp>
        <p:nvSpPr>
          <p:cNvPr id="23" name="タイトル線">
            <a:extLst>
              <a:ext uri="{FF2B5EF4-FFF2-40B4-BE49-F238E27FC236}">
                <a16:creationId xmlns:a16="http://schemas.microsoft.com/office/drawing/2014/main" id="{28830C78-C6EF-4A06-9B8D-E9FAEF9BB87B}"/>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a:defRPr/>
            </a:pPr>
            <a:endParaRPr kumimoji="0" lang="ja-JP" altLang="en-US" sz="1662" kern="0">
              <a:solidFill>
                <a:prstClr val="black"/>
              </a:solidFill>
              <a:latin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6676"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mn-ea"/>
                <a:ea typeface="+mn-ea"/>
              </a:rPr>
              <a:t>５ 義務付け５分野 </a:t>
            </a:r>
            <a:r>
              <a:rPr lang="ja-JP" altLang="en-US" sz="1900" dirty="0">
                <a:solidFill>
                  <a:prstClr val="black"/>
                </a:solidFill>
                <a:latin typeface="+mn-ea"/>
                <a:ea typeface="+mn-ea"/>
              </a:rPr>
              <a:t>～（</a:t>
            </a:r>
            <a:r>
              <a:rPr lang="en-US" altLang="ja-JP" sz="1900" dirty="0">
                <a:solidFill>
                  <a:prstClr val="black"/>
                </a:solidFill>
                <a:latin typeface="+mn-ea"/>
                <a:ea typeface="+mn-ea"/>
              </a:rPr>
              <a:t>5</a:t>
            </a:r>
            <a:r>
              <a:rPr lang="ja-JP" altLang="en-US" sz="1900" dirty="0">
                <a:solidFill>
                  <a:prstClr val="black"/>
                </a:solidFill>
                <a:latin typeface="+mn-ea"/>
                <a:ea typeface="+mn-ea"/>
              </a:rPr>
              <a:t>）租税特別措置等の政策評価～</a:t>
            </a:r>
          </a:p>
        </p:txBody>
      </p:sp>
      <p:sp>
        <p:nvSpPr>
          <p:cNvPr id="6" name="スライド番号プレースホルダー 5">
            <a:extLst>
              <a:ext uri="{FF2B5EF4-FFF2-40B4-BE49-F238E27FC236}">
                <a16:creationId xmlns:a16="http://schemas.microsoft.com/office/drawing/2014/main" id="{93B09E38-9311-4017-8E68-E5A8D9227BFF}"/>
              </a:ext>
            </a:extLst>
          </p:cNvPr>
          <p:cNvSpPr>
            <a:spLocks noGrp="1"/>
          </p:cNvSpPr>
          <p:nvPr>
            <p:ph type="sldNum" sz="quarter" idx="12"/>
          </p:nvPr>
        </p:nvSpPr>
        <p:spPr/>
        <p:txBody>
          <a:bodyPr/>
          <a:lstStyle/>
          <a:p>
            <a:pPr>
              <a:defRPr/>
            </a:pPr>
            <a:r>
              <a:rPr lang="en-US" altLang="ja-JP" dirty="0">
                <a:solidFill>
                  <a:prstClr val="black"/>
                </a:solidFill>
              </a:rPr>
              <a:t>25</a:t>
            </a:r>
          </a:p>
        </p:txBody>
      </p:sp>
      <p:pic>
        <p:nvPicPr>
          <p:cNvPr id="4" name="26">
            <a:hlinkClick r:id="" action="ppaction://media"/>
            <a:extLst>
              <a:ext uri="{FF2B5EF4-FFF2-40B4-BE49-F238E27FC236}">
                <a16:creationId xmlns:a16="http://schemas.microsoft.com/office/drawing/2014/main" id="{AD5C8E34-0994-BF18-D6B2-AFBC9FFC9C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7866" y="37071"/>
            <a:ext cx="609600" cy="609600"/>
          </a:xfrm>
          <a:prstGeom prst="rect">
            <a:avLst/>
          </a:prstGeom>
        </p:spPr>
      </p:pic>
    </p:spTree>
    <p:extLst>
      <p:ext uri="{BB962C8B-B14F-4D97-AF65-F5344CB8AC3E}">
        <p14:creationId xmlns:p14="http://schemas.microsoft.com/office/powerpoint/2010/main" val="254473917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総務省が行う評価"/>
          <p:cNvSpPr>
            <a:spLocks noGrp="1"/>
          </p:cNvSpPr>
          <p:nvPr>
            <p:ph type="ctrTitle"/>
          </p:nvPr>
        </p:nvSpPr>
        <p:spPr>
          <a:xfrm>
            <a:off x="-1" y="3271872"/>
            <a:ext cx="9144000" cy="741998"/>
          </a:xfrm>
        </p:spPr>
        <p:txBody>
          <a:bodyPr>
            <a:normAutofit/>
          </a:bodyPr>
          <a:lstStyle/>
          <a:p>
            <a:r>
              <a:rPr kumimoji="1" lang="ja-JP" altLang="en-US" sz="3600" dirty="0">
                <a:latin typeface="メイリオ" panose="020B0604030504040204" pitchFamily="50" charset="-128"/>
                <a:ea typeface="メイリオ" panose="020B0604030504040204" pitchFamily="50" charset="-128"/>
              </a:rPr>
              <a:t>総務省が行う評価</a:t>
            </a:r>
          </a:p>
        </p:txBody>
      </p:sp>
      <p:sp>
        <p:nvSpPr>
          <p:cNvPr id="6" name="線">
            <a:extLst>
              <a:ext uri="{FF2B5EF4-FFF2-40B4-BE49-F238E27FC236}">
                <a16:creationId xmlns:a16="http://schemas.microsoft.com/office/drawing/2014/main" id="{2544B46A-662A-4B22-8800-B91FB48E82A1}"/>
              </a:ext>
            </a:extLst>
          </p:cNvPr>
          <p:cNvSpPr/>
          <p:nvPr/>
        </p:nvSpPr>
        <p:spPr>
          <a:xfrm>
            <a:off x="583955" y="3199080"/>
            <a:ext cx="7976089" cy="65943"/>
          </a:xfrm>
          <a:prstGeom prst="flowChartTerminator">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メイリオ" panose="020B0604030504040204" pitchFamily="50" charset="-128"/>
              <a:ea typeface="メイリオ" panose="020B0604030504040204" pitchFamily="50" charset="-128"/>
            </a:endParaRPr>
          </a:p>
        </p:txBody>
      </p:sp>
      <p:sp>
        <p:nvSpPr>
          <p:cNvPr id="40" name="テキスト：制度編">
            <a:extLst>
              <a:ext uri="{FF2B5EF4-FFF2-40B4-BE49-F238E27FC236}">
                <a16:creationId xmlns:a16="http://schemas.microsoft.com/office/drawing/2014/main" id="{A48FA092-4964-44BC-8DFD-70AB41531A86}"/>
              </a:ext>
            </a:extLst>
          </p:cNvPr>
          <p:cNvSpPr txBox="1"/>
          <p:nvPr/>
        </p:nvSpPr>
        <p:spPr>
          <a:xfrm>
            <a:off x="3419584" y="2557137"/>
            <a:ext cx="2304830" cy="707886"/>
          </a:xfrm>
          <a:prstGeom prst="rect">
            <a:avLst/>
          </a:prstGeom>
          <a:noFill/>
        </p:spPr>
        <p:txBody>
          <a:bodyPr wrap="square" rtlCol="0">
            <a:spAutoFit/>
          </a:bodyPr>
          <a:lstStyle/>
          <a:p>
            <a:pPr algn="ctr"/>
            <a:r>
              <a:rPr kumimoji="1" lang="ja-JP" altLang="en-US" sz="4000" spc="300" dirty="0">
                <a:solidFill>
                  <a:schemeClr val="tx1">
                    <a:lumMod val="75000"/>
                    <a:lumOff val="25000"/>
                  </a:schemeClr>
                </a:solidFill>
                <a:latin typeface="+mn-ea"/>
              </a:rPr>
              <a:t>制度編</a:t>
            </a:r>
          </a:p>
        </p:txBody>
      </p:sp>
      <p:sp>
        <p:nvSpPr>
          <p:cNvPr id="5" name="スライド番号プレースホルダー 5">
            <a:extLst>
              <a:ext uri="{FF2B5EF4-FFF2-40B4-BE49-F238E27FC236}">
                <a16:creationId xmlns:a16="http://schemas.microsoft.com/office/drawing/2014/main" id="{EF3B8267-DDEC-4A99-A81A-0D7F656DBA8D}"/>
              </a:ext>
            </a:extLst>
          </p:cNvPr>
          <p:cNvSpPr>
            <a:spLocks noGrp="1"/>
          </p:cNvSpPr>
          <p:nvPr>
            <p:ph type="sldNum" sz="quarter" idx="12"/>
          </p:nvPr>
        </p:nvSpPr>
        <p:spPr>
          <a:xfrm>
            <a:off x="7086600" y="6492874"/>
            <a:ext cx="2057400" cy="365125"/>
          </a:xfrm>
        </p:spPr>
        <p:txBody>
          <a:bodyPr/>
          <a:lstStyle/>
          <a:p>
            <a:pPr>
              <a:defRPr/>
            </a:pPr>
            <a:r>
              <a:rPr lang="en-US" altLang="ja-JP" dirty="0">
                <a:solidFill>
                  <a:prstClr val="black"/>
                </a:solidFill>
              </a:rPr>
              <a:t>26</a:t>
            </a:r>
          </a:p>
        </p:txBody>
      </p:sp>
      <p:pic>
        <p:nvPicPr>
          <p:cNvPr id="3" name="27">
            <a:hlinkClick r:id="" action="ppaction://media"/>
            <a:extLst>
              <a:ext uri="{FF2B5EF4-FFF2-40B4-BE49-F238E27FC236}">
                <a16:creationId xmlns:a16="http://schemas.microsoft.com/office/drawing/2014/main" id="{CB48EBA9-EB2C-B662-C2E8-C23C20F83A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399" y="21771"/>
            <a:ext cx="609600" cy="609600"/>
          </a:xfrm>
          <a:prstGeom prst="rect">
            <a:avLst/>
          </a:prstGeom>
        </p:spPr>
      </p:pic>
    </p:spTree>
    <p:extLst>
      <p:ext uri="{BB962C8B-B14F-4D97-AF65-F5344CB8AC3E}">
        <p14:creationId xmlns:p14="http://schemas.microsoft.com/office/powerpoint/2010/main" val="271361677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総務省（行政評価局）は、複数府省にまたがる政策について">
            <a:extLst>
              <a:ext uri="{FF2B5EF4-FFF2-40B4-BE49-F238E27FC236}">
                <a16:creationId xmlns:a16="http://schemas.microsoft.com/office/drawing/2014/main" id="{3D671A3D-6530-4180-A7F5-47B639C6C32C}"/>
              </a:ext>
            </a:extLst>
          </p:cNvPr>
          <p:cNvSpPr txBox="1">
            <a:spLocks noChangeArrowheads="1"/>
          </p:cNvSpPr>
          <p:nvPr/>
        </p:nvSpPr>
        <p:spPr bwMode="auto">
          <a:xfrm>
            <a:off x="45419" y="2565513"/>
            <a:ext cx="9053162" cy="20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○総務省（行政評価局）は、複数府省にまたがる政策について</a:t>
            </a:r>
            <a:endParaRPr kumimoji="1" lang="en-US" altLang="ja-JP"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   </a:t>
            </a:r>
            <a:r>
              <a:rPr kumimoji="1" lang="ja-JP" altLang="en-US"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政府全体の統一性又は総合性を確保するための評価を実施</a:t>
            </a:r>
            <a:endParaRPr kumimoji="1" lang="en-US" altLang="ja-JP"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○政策効果の把握・分析を行い、評価した結果を相手府省に通知</a:t>
            </a:r>
            <a:br>
              <a:rPr kumimoji="1" lang="en-US" altLang="ja-JP"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br>
            <a:r>
              <a:rPr kumimoji="1" lang="ja-JP" altLang="en-US"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　必要がある場合には、各府省に対して勧告</a:t>
            </a:r>
            <a:endParaRPr kumimoji="1" lang="en-US" altLang="ja-JP" sz="16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marL="0" marR="0" lvl="0" indent="0" algn="l" defTabSz="914400" rtl="0" eaLnBrk="1" fontAlgn="auto" latinLnBrk="0" hangingPunct="1">
              <a:lnSpc>
                <a:spcPts val="3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marL="0" marR="0" lvl="0" indent="0" algn="l" defTabSz="914400" rtl="0" eaLnBrk="1" fontAlgn="auto" latinLnBrk="0" hangingPunct="1">
              <a:lnSpc>
                <a:spcPts val="3000"/>
              </a:lnSpc>
              <a:spcBef>
                <a:spcPts val="600"/>
              </a:spcBef>
              <a:spcAft>
                <a:spcPts val="0"/>
              </a:spcAft>
              <a:buClrTx/>
              <a:buSzTx/>
              <a:buFontTx/>
              <a:buNone/>
              <a:tabLst/>
              <a:defRPr/>
            </a:pPr>
            <a:endParaRPr lang="en-US" altLang="ja-JP" sz="4400" dirty="0">
              <a:solidFill>
                <a:prstClr val="black"/>
              </a:solidFill>
              <a:latin typeface="+mn-ea"/>
              <a:ea typeface="+mn-ea"/>
              <a:cs typeface="メイリオ" panose="020B0604030504040204" pitchFamily="50" charset="-128"/>
            </a:endParaRPr>
          </a:p>
          <a:p>
            <a:pPr marL="0" marR="0" lvl="0" indent="0" algn="l" defTabSz="914400" rtl="0" eaLnBrk="1" fontAlgn="auto" latinLnBrk="0" hangingPunct="1">
              <a:lnSpc>
                <a:spcPts val="3000"/>
              </a:lnSpc>
              <a:spcBef>
                <a:spcPts val="600"/>
              </a:spcBef>
              <a:spcAft>
                <a:spcPts val="0"/>
              </a:spcAft>
              <a:buClrTx/>
              <a:buSzTx/>
              <a:buFontTx/>
              <a:buNone/>
              <a:tabLst/>
              <a:defRPr/>
            </a:pP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400" dirty="0">
              <a:solidFill>
                <a:prstClr val="black"/>
              </a:solidFill>
              <a:latin typeface="+mn-ea"/>
              <a:ea typeface="+mn-ea"/>
              <a:cs typeface="メイリオ" panose="020B0604030504040204" pitchFamily="50" charset="-128"/>
            </a:endParaRPr>
          </a:p>
          <a:p>
            <a:pPr lvl="0">
              <a:lnSpc>
                <a:spcPts val="3000"/>
              </a:lnSpc>
              <a:spcBef>
                <a:spcPts val="0"/>
              </a:spcBef>
              <a:defRPr/>
            </a:pPr>
            <a:endParaRPr lang="en-US" altLang="ja-JP" sz="2400" dirty="0">
              <a:solidFill>
                <a:prstClr val="black"/>
              </a:solidFill>
              <a:latin typeface="+mn-ea"/>
              <a:ea typeface="+mn-ea"/>
              <a:cs typeface="メイリオ" panose="020B0604030504040204" pitchFamily="50" charset="-128"/>
            </a:endParaRPr>
          </a:p>
          <a:p>
            <a:pPr lvl="0">
              <a:lnSpc>
                <a:spcPts val="3000"/>
              </a:lnSpc>
              <a:spcBef>
                <a:spcPts val="0"/>
              </a:spcBef>
              <a:defRPr/>
            </a:pPr>
            <a:r>
              <a:rPr lang="en-US" altLang="ja-JP" sz="2400" dirty="0">
                <a:solidFill>
                  <a:prstClr val="black"/>
                </a:solidFill>
                <a:latin typeface="+mn-ea"/>
                <a:ea typeface="+mn-ea"/>
                <a:cs typeface="メイリオ" panose="020B0604030504040204" pitchFamily="50" charset="-128"/>
              </a:rPr>
              <a:t>   </a:t>
            </a:r>
            <a:r>
              <a:rPr lang="ja-JP" altLang="en-US" sz="2400" dirty="0">
                <a:solidFill>
                  <a:prstClr val="black"/>
                </a:solidFill>
                <a:latin typeface="+mn-ea"/>
                <a:ea typeface="+mn-ea"/>
                <a:cs typeface="メイリオ" panose="020B0604030504040204" pitchFamily="50" charset="-128"/>
              </a:rPr>
              <a:t>　　　　　　</a:t>
            </a:r>
            <a:endParaRPr lang="en-US" altLang="ja-JP" sz="2400" dirty="0">
              <a:solidFill>
                <a:prstClr val="black"/>
              </a:solidFill>
              <a:latin typeface="+mn-ea"/>
              <a:ea typeface="+mn-ea"/>
              <a:cs typeface="メイリオ" panose="020B0604030504040204" pitchFamily="50" charset="-128"/>
            </a:endParaRPr>
          </a:p>
          <a:p>
            <a:pPr marL="0" marR="0" lvl="0" indent="0" algn="l" defTabSz="914400" rtl="0" eaLnBrk="1" fontAlgn="auto" latinLnBrk="0" hangingPunct="1">
              <a:lnSpc>
                <a:spcPts val="3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lvl="0" eaLnBrk="1" hangingPunct="1">
              <a:lnSpc>
                <a:spcPts val="3000"/>
              </a:lnSpc>
              <a:defRPr/>
            </a:pPr>
            <a:r>
              <a:rPr kumimoji="1" lang="ja-JP" altLang="en-US"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　</a:t>
            </a: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　　</a:t>
            </a:r>
          </a:p>
        </p:txBody>
      </p:sp>
      <p:sp>
        <p:nvSpPr>
          <p:cNvPr id="11" name="線">
            <a:extLst>
              <a:ext uri="{FF2B5EF4-FFF2-40B4-BE49-F238E27FC236}">
                <a16:creationId xmlns:a16="http://schemas.microsoft.com/office/drawing/2014/main" id="{AA1EF890-E579-41A8-A691-1E4586245ACD}"/>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6676" y="37071"/>
            <a:ext cx="9483635"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defRPr/>
            </a:pPr>
            <a:r>
              <a:rPr lang="ja-JP" altLang="en-US" sz="2800">
                <a:solidFill>
                  <a:prstClr val="black"/>
                </a:solidFill>
                <a:latin typeface="メイリオ"/>
                <a:ea typeface="メイリオ"/>
              </a:rPr>
              <a:t>６ </a:t>
            </a:r>
            <a:r>
              <a:rPr kumimoji="1" lang="ja-JP" altLang="en-US" sz="2800" b="0" i="0" u="none" strike="noStrike" kern="1200" cap="none" spc="0" normalizeH="0" baseline="0" noProof="0">
                <a:ln>
                  <a:noFill/>
                </a:ln>
                <a:solidFill>
                  <a:prstClr val="black"/>
                </a:solidFill>
                <a:effectLst/>
                <a:uLnTx/>
                <a:uFillTx/>
                <a:latin typeface="メイリオ"/>
                <a:ea typeface="メイリオ"/>
              </a:rPr>
              <a:t>複数府省にまたがる政策の評価</a:t>
            </a:r>
          </a:p>
        </p:txBody>
      </p:sp>
      <p:sp>
        <p:nvSpPr>
          <p:cNvPr id="3" name="スライド番号プレースホルダー 2">
            <a:extLst>
              <a:ext uri="{FF2B5EF4-FFF2-40B4-BE49-F238E27FC236}">
                <a16:creationId xmlns:a16="http://schemas.microsoft.com/office/drawing/2014/main" id="{69DE6E82-BB57-422A-AC67-18E2F1A3CA6B}"/>
              </a:ext>
            </a:extLst>
          </p:cNvPr>
          <p:cNvSpPr>
            <a:spLocks noGrp="1"/>
          </p:cNvSpPr>
          <p:nvPr>
            <p:ph type="sldNum" sz="quarter" idx="12"/>
          </p:nvPr>
        </p:nvSpPr>
        <p:spPr/>
        <p:txBody>
          <a:bodyPr/>
          <a:lstStyle/>
          <a:p>
            <a:pPr>
              <a:defRPr/>
            </a:pPr>
            <a:r>
              <a:rPr lang="en-US" altLang="ja-JP" dirty="0">
                <a:solidFill>
                  <a:prstClr val="black"/>
                </a:solidFill>
              </a:rPr>
              <a:t>27</a:t>
            </a:r>
          </a:p>
        </p:txBody>
      </p:sp>
      <p:pic>
        <p:nvPicPr>
          <p:cNvPr id="2" name="28">
            <a:hlinkClick r:id="" action="ppaction://media"/>
            <a:extLst>
              <a:ext uri="{FF2B5EF4-FFF2-40B4-BE49-F238E27FC236}">
                <a16:creationId xmlns:a16="http://schemas.microsoft.com/office/drawing/2014/main" id="{CFBCB2BB-55E0-74C5-9967-FCEEE5F5E1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8981" y="30958"/>
            <a:ext cx="609600" cy="609600"/>
          </a:xfrm>
          <a:prstGeom prst="rect">
            <a:avLst/>
          </a:prstGeom>
        </p:spPr>
      </p:pic>
    </p:spTree>
    <p:extLst>
      <p:ext uri="{BB962C8B-B14F-4D97-AF65-F5344CB8AC3E}">
        <p14:creationId xmlns:p14="http://schemas.microsoft.com/office/powerpoint/2010/main" val="254652102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線">
            <a:extLst>
              <a:ext uri="{FF2B5EF4-FFF2-40B4-BE49-F238E27FC236}">
                <a16:creationId xmlns:a16="http://schemas.microsoft.com/office/drawing/2014/main" id="{40333B63-43EC-466E-BA34-357064884725}"/>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a:defRPr/>
            </a:pPr>
            <a:endParaRPr kumimoji="0" lang="ja-JP" altLang="en-US" sz="1662" kern="0">
              <a:solidFill>
                <a:prstClr val="black"/>
              </a:solidFill>
              <a:latin typeface="メイリオ" panose="020B0604030504040204" pitchFamily="50" charset="-128"/>
            </a:endParaRPr>
          </a:p>
        </p:txBody>
      </p:sp>
      <p:sp>
        <p:nvSpPr>
          <p:cNvPr id="31" name="タイトル">
            <a:extLst>
              <a:ext uri="{FF2B5EF4-FFF2-40B4-BE49-F238E27FC236}">
                <a16:creationId xmlns:a16="http://schemas.microsoft.com/office/drawing/2014/main" id="{7AE8DD4D-98C5-4D8F-BCD9-56C430F6F515}"/>
              </a:ext>
            </a:extLst>
          </p:cNvPr>
          <p:cNvSpPr txBox="1">
            <a:spLocks/>
          </p:cNvSpPr>
          <p:nvPr/>
        </p:nvSpPr>
        <p:spPr>
          <a:xfrm>
            <a:off x="-66676" y="37071"/>
            <a:ext cx="9107467" cy="722732"/>
          </a:xfrm>
          <a:prstGeom prst="rect">
            <a:avLst/>
          </a:prstGeom>
        </p:spPr>
        <p:txBody>
          <a:bodyPr vert="horz" lIns="91440" tIns="45720" rIns="91440" bIns="45720" rtlCol="0" anchor="ctr">
            <a:no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a:solidFill>
                  <a:prstClr val="black"/>
                </a:solidFill>
                <a:latin typeface="メイリオ"/>
                <a:ea typeface="メイリオ"/>
              </a:rPr>
              <a:t>７ 各府省が行う評価の点検 </a:t>
            </a:r>
            <a:r>
              <a:rPr lang="ja-JP" altLang="en-US" sz="1900">
                <a:solidFill>
                  <a:prstClr val="black"/>
                </a:solidFill>
                <a:latin typeface="メイリオ"/>
                <a:ea typeface="メイリオ"/>
              </a:rPr>
              <a:t>～</a:t>
            </a:r>
            <a:r>
              <a:rPr lang="ja-JP" altLang="en-US" sz="1900">
                <a:solidFill>
                  <a:prstClr val="black"/>
                </a:solidFill>
                <a:latin typeface="メイリオ"/>
                <a:ea typeface="メイリオ"/>
                <a:cs typeface="メイリオ" panose="020B0604030504040204" pitchFamily="50" charset="-128"/>
              </a:rPr>
              <a:t>規制</a:t>
            </a:r>
            <a:r>
              <a:rPr lang="ja-JP" altLang="en-US" sz="1900">
                <a:latin typeface="メイリオ"/>
                <a:ea typeface="メイリオ"/>
              </a:rPr>
              <a:t>の場合</a:t>
            </a:r>
            <a:r>
              <a:rPr lang="ja-JP" altLang="en-US" sz="1900">
                <a:solidFill>
                  <a:prstClr val="black"/>
                </a:solidFill>
                <a:latin typeface="メイリオ"/>
                <a:ea typeface="メイリオ"/>
              </a:rPr>
              <a:t>～</a:t>
            </a:r>
          </a:p>
        </p:txBody>
      </p:sp>
      <p:sp>
        <p:nvSpPr>
          <p:cNvPr id="39" name="テキスト：○総務省は、各府省が実施した評価について、">
            <a:extLst>
              <a:ext uri="{FF2B5EF4-FFF2-40B4-BE49-F238E27FC236}">
                <a16:creationId xmlns:a16="http://schemas.microsoft.com/office/drawing/2014/main" id="{74F4F4D9-E52C-4617-B547-6A221D8010C5}"/>
              </a:ext>
            </a:extLst>
          </p:cNvPr>
          <p:cNvSpPr/>
          <p:nvPr/>
        </p:nvSpPr>
        <p:spPr>
          <a:xfrm>
            <a:off x="185194" y="5345685"/>
            <a:ext cx="8800473" cy="1379469"/>
          </a:xfrm>
          <a:prstGeom prst="rect">
            <a:avLst/>
          </a:prstGeom>
          <a:solidFill>
            <a:srgbClr val="E0EE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775" indent="-231775"/>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○総務省は、各府省が実施した評価について、ガイドライン</a:t>
            </a: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年改正</a:t>
            </a: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の主要なポイント（遵守費用の定量化等）の実施状況を中心に点検し、結果を公表</a:t>
            </a:r>
            <a:endPar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31775" indent="-231775">
              <a:spcBef>
                <a:spcPts val="600"/>
              </a:spcBef>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○各府省に対し、個別の改善点を指摘するとともに、推奨事例を横展開</a:t>
            </a:r>
            <a:endParaRPr lang="en-US" altLang="ja-JP"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6" name="図"/>
          <p:cNvGrpSpPr/>
          <p:nvPr/>
        </p:nvGrpSpPr>
        <p:grpSpPr>
          <a:xfrm>
            <a:off x="103948" y="2064776"/>
            <a:ext cx="8670775" cy="3157088"/>
            <a:chOff x="975553" y="1501710"/>
            <a:chExt cx="6329867" cy="3157088"/>
          </a:xfrm>
        </p:grpSpPr>
        <p:cxnSp>
          <p:nvCxnSpPr>
            <p:cNvPr id="47" name="直線矢印コネクタ 46">
              <a:extLst>
                <a:ext uri="{FF2B5EF4-FFF2-40B4-BE49-F238E27FC236}">
                  <a16:creationId xmlns:a16="http://schemas.microsoft.com/office/drawing/2014/main" id="{5BEEEBBA-EF85-44D4-8385-2301134EA583}"/>
                </a:ext>
              </a:extLst>
            </p:cNvPr>
            <p:cNvCxnSpPr>
              <a:stCxn id="58" idx="3"/>
              <a:endCxn id="54" idx="1"/>
            </p:cNvCxnSpPr>
            <p:nvPr/>
          </p:nvCxnSpPr>
          <p:spPr bwMode="auto">
            <a:xfrm>
              <a:off x="4397800" y="2270795"/>
              <a:ext cx="1504143" cy="4284"/>
            </a:xfrm>
            <a:prstGeom prst="straightConnector1">
              <a:avLst/>
            </a:prstGeom>
            <a:ln w="44450">
              <a:solidFill>
                <a:schemeClr val="accent6">
                  <a:lumMod val="7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CF50B8FA-F739-4517-94A1-4F1E022E54F3}"/>
                </a:ext>
              </a:extLst>
            </p:cNvPr>
            <p:cNvSpPr/>
            <p:nvPr/>
          </p:nvSpPr>
          <p:spPr bwMode="auto">
            <a:xfrm>
              <a:off x="975553" y="1501710"/>
              <a:ext cx="313862" cy="1527694"/>
            </a:xfrm>
            <a:prstGeom prst="rect">
              <a:avLst/>
            </a:prstGeom>
            <a:solidFill>
              <a:schemeClr val="accent6">
                <a:lumMod val="50000"/>
              </a:schemeClr>
            </a:solidFill>
            <a:ln>
              <a:noFill/>
              <a:headEnd/>
              <a:tailEnd/>
            </a:ln>
          </p:spPr>
          <p:style>
            <a:lnRef idx="1">
              <a:schemeClr val="accent2"/>
            </a:lnRef>
            <a:fillRef idx="3">
              <a:schemeClr val="accent2"/>
            </a:fillRef>
            <a:effectRef idx="2">
              <a:schemeClr val="accent2"/>
            </a:effectRef>
            <a:fontRef idx="minor">
              <a:schemeClr val="lt1"/>
            </a:fontRef>
          </p:style>
          <p:txBody>
            <a:bodyPr vert="eaVert" lIns="74781" tIns="49854" rIns="74781" bIns="49854" rtlCol="0" anchor="ctr"/>
            <a:lstStyle/>
            <a:p>
              <a:pPr algn="ctr" fontAlgn="base">
                <a:spcBef>
                  <a:spcPct val="20000"/>
                </a:spcBef>
                <a:spcAft>
                  <a:spcPct val="0"/>
                </a:spcAft>
              </a:pPr>
              <a:r>
                <a:rPr lang="ja-JP" altLang="en-US" b="1" kern="0" spc="208" dirty="0">
                  <a:solidFill>
                    <a:prstClr val="white"/>
                  </a:solidFill>
                  <a:latin typeface="メイリオ" panose="020B0604030504040204" pitchFamily="50" charset="-128"/>
                  <a:ea typeface="メイリオ" panose="020B0604030504040204" pitchFamily="50" charset="-128"/>
                </a:rPr>
                <a:t>各府省</a:t>
              </a:r>
            </a:p>
          </p:txBody>
        </p:sp>
        <p:sp>
          <p:nvSpPr>
            <p:cNvPr id="52" name="正方形/長方形 51">
              <a:extLst>
                <a:ext uri="{FF2B5EF4-FFF2-40B4-BE49-F238E27FC236}">
                  <a16:creationId xmlns:a16="http://schemas.microsoft.com/office/drawing/2014/main" id="{CF50B8FA-F739-4517-94A1-4F1E022E54F3}"/>
                </a:ext>
              </a:extLst>
            </p:cNvPr>
            <p:cNvSpPr/>
            <p:nvPr/>
          </p:nvSpPr>
          <p:spPr bwMode="auto">
            <a:xfrm>
              <a:off x="982734" y="3360507"/>
              <a:ext cx="329873" cy="1298291"/>
            </a:xfrm>
            <a:prstGeom prst="rect">
              <a:avLst/>
            </a:prstGeom>
            <a:solidFill>
              <a:schemeClr val="accent1"/>
            </a:solidFill>
            <a:ln>
              <a:noFill/>
              <a:headEnd/>
              <a:tailEnd/>
            </a:ln>
          </p:spPr>
          <p:style>
            <a:lnRef idx="1">
              <a:schemeClr val="accent2"/>
            </a:lnRef>
            <a:fillRef idx="3">
              <a:schemeClr val="accent2"/>
            </a:fillRef>
            <a:effectRef idx="2">
              <a:schemeClr val="accent2"/>
            </a:effectRef>
            <a:fontRef idx="minor">
              <a:schemeClr val="lt1"/>
            </a:fontRef>
          </p:style>
          <p:txBody>
            <a:bodyPr vert="eaVert" lIns="74781" tIns="49854" rIns="74781" bIns="49854" rtlCol="0" anchor="ctr"/>
            <a:lstStyle/>
            <a:p>
              <a:pPr algn="ctr" fontAlgn="base">
                <a:spcBef>
                  <a:spcPct val="20000"/>
                </a:spcBef>
                <a:spcAft>
                  <a:spcPct val="0"/>
                </a:spcAft>
              </a:pPr>
              <a:r>
                <a:rPr lang="ja-JP" altLang="en-US" b="1" kern="0" spc="208" dirty="0">
                  <a:ln w="3175">
                    <a:noFill/>
                  </a:ln>
                  <a:solidFill>
                    <a:prstClr val="white"/>
                  </a:solidFill>
                  <a:latin typeface="メイリオ" panose="020B0604030504040204" pitchFamily="50" charset="-128"/>
                  <a:ea typeface="メイリオ" panose="020B0604030504040204" pitchFamily="50" charset="-128"/>
                </a:rPr>
                <a:t>総務省</a:t>
              </a:r>
            </a:p>
          </p:txBody>
        </p:sp>
        <p:sp>
          <p:nvSpPr>
            <p:cNvPr id="53" name="正方形/長方形 52">
              <a:extLst>
                <a:ext uri="{FF2B5EF4-FFF2-40B4-BE49-F238E27FC236}">
                  <a16:creationId xmlns:a16="http://schemas.microsoft.com/office/drawing/2014/main" id="{5111E5BD-8831-45A7-A333-243879E8E984}"/>
                </a:ext>
              </a:extLst>
            </p:cNvPr>
            <p:cNvSpPr/>
            <p:nvPr/>
          </p:nvSpPr>
          <p:spPr bwMode="auto">
            <a:xfrm>
              <a:off x="1657062" y="3665674"/>
              <a:ext cx="1456592" cy="798104"/>
            </a:xfrm>
            <a:prstGeom prst="rect">
              <a:avLst/>
            </a:prstGeom>
            <a:noFill/>
            <a:ln w="28575">
              <a:solidFill>
                <a:schemeClr val="accent1"/>
              </a:solidFill>
              <a:headEnd/>
              <a:tailEnd/>
            </a:ln>
          </p:spPr>
          <p:style>
            <a:lnRef idx="2">
              <a:schemeClr val="accent6"/>
            </a:lnRef>
            <a:fillRef idx="1">
              <a:schemeClr val="lt1"/>
            </a:fillRef>
            <a:effectRef idx="0">
              <a:schemeClr val="accent6"/>
            </a:effectRef>
            <a:fontRef idx="minor">
              <a:schemeClr val="dk1"/>
            </a:fontRef>
          </p:style>
          <p:txBody>
            <a:bodyPr lIns="74781" tIns="74781" rIns="74781" bIns="49854" rtlCol="0" anchor="ctr"/>
            <a:lstStyle/>
            <a:p>
              <a:pPr algn="ctr" fontAlgn="base">
                <a:spcBef>
                  <a:spcPct val="20000"/>
                </a:spcBef>
                <a:spcAft>
                  <a:spcPct val="0"/>
                </a:spcAft>
              </a:pPr>
              <a:r>
                <a:rPr lang="ja-JP" altLang="en-US"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点検</a:t>
              </a:r>
              <a:endParaRPr lang="en-US" altLang="ja-JP"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角丸四角形 63">
              <a:extLst>
                <a:ext uri="{FF2B5EF4-FFF2-40B4-BE49-F238E27FC236}">
                  <a16:creationId xmlns:a16="http://schemas.microsoft.com/office/drawing/2014/main" id="{8150DFDC-691F-4BDE-B12C-CE1821F18265}"/>
                </a:ext>
              </a:extLst>
            </p:cNvPr>
            <p:cNvSpPr/>
            <p:nvPr/>
          </p:nvSpPr>
          <p:spPr>
            <a:xfrm>
              <a:off x="5901943" y="1872426"/>
              <a:ext cx="1403477" cy="805305"/>
            </a:xfrm>
            <a:prstGeom prst="roundRect">
              <a:avLst>
                <a:gd name="adj" fmla="val 0"/>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lnSpc>
                  <a:spcPts val="2000"/>
                </a:lnSpc>
                <a:spcBef>
                  <a:spcPct val="0"/>
                </a:spcBef>
                <a:spcAft>
                  <a:spcPct val="0"/>
                </a:spcAft>
              </a:pP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事後評価</a:t>
              </a:r>
              <a:endPar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ctr">
                <a:spcBef>
                  <a:spcPct val="0"/>
                </a:spcBef>
                <a:spcAft>
                  <a:spcPct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（評価書の作成・公表）</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角丸四角形 94">
              <a:extLst>
                <a:ext uri="{FF2B5EF4-FFF2-40B4-BE49-F238E27FC236}">
                  <a16:creationId xmlns:a16="http://schemas.microsoft.com/office/drawing/2014/main" id="{FAA391E2-2747-4E6B-B96B-8DF7008F2050}"/>
                </a:ext>
              </a:extLst>
            </p:cNvPr>
            <p:cNvSpPr/>
            <p:nvPr/>
          </p:nvSpPr>
          <p:spPr>
            <a:xfrm>
              <a:off x="3348526" y="1872427"/>
              <a:ext cx="1049273" cy="796736"/>
            </a:xfrm>
            <a:prstGeom prst="roundRect">
              <a:avLst>
                <a:gd name="adj" fmla="val 0"/>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規制の</a:t>
              </a:r>
              <a:endPar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ctr">
                <a:spcBef>
                  <a:spcPct val="0"/>
                </a:spcBef>
                <a:spcAft>
                  <a:spcPct val="0"/>
                </a:spcAft>
              </a:pP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新設・改廃</a:t>
              </a:r>
              <a:endPar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正方形/長方形 58">
              <a:extLst>
                <a:ext uri="{FF2B5EF4-FFF2-40B4-BE49-F238E27FC236}">
                  <a16:creationId xmlns:a16="http://schemas.microsoft.com/office/drawing/2014/main" id="{31713B05-BC7A-412C-8B1B-68A1BB1F63D4}"/>
                </a:ext>
              </a:extLst>
            </p:cNvPr>
            <p:cNvSpPr/>
            <p:nvPr/>
          </p:nvSpPr>
          <p:spPr bwMode="auto">
            <a:xfrm>
              <a:off x="2560597" y="2956861"/>
              <a:ext cx="837341" cy="452095"/>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lIns="74781" tIns="74781" rIns="74781" bIns="49854" rtlCol="0" anchor="ctr"/>
            <a:lstStyle/>
            <a:p>
              <a:pPr fontAlgn="base">
                <a:spcBef>
                  <a:spcPct val="0"/>
                </a:spcBef>
                <a:spcAft>
                  <a:spcPct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点検結果の通知・公表</a:t>
              </a:r>
            </a:p>
          </p:txBody>
        </p:sp>
        <p:sp>
          <p:nvSpPr>
            <p:cNvPr id="60" name="正方形/長方形 59">
              <a:extLst>
                <a:ext uri="{FF2B5EF4-FFF2-40B4-BE49-F238E27FC236}">
                  <a16:creationId xmlns:a16="http://schemas.microsoft.com/office/drawing/2014/main" id="{891E2E88-83F7-4344-B7F8-EEC093891090}"/>
                </a:ext>
              </a:extLst>
            </p:cNvPr>
            <p:cNvSpPr/>
            <p:nvPr/>
          </p:nvSpPr>
          <p:spPr bwMode="auto">
            <a:xfrm>
              <a:off x="1637177" y="2965954"/>
              <a:ext cx="511688" cy="452095"/>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lIns="74781" tIns="74781" rIns="74781" bIns="49854" rtlCol="0" anchor="ctr"/>
            <a:lstStyle/>
            <a:p>
              <a:pPr algn="r" fontAlgn="base">
                <a:spcBef>
                  <a:spcPct val="0"/>
                </a:spcBef>
                <a:spcAft>
                  <a:spcPct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評価書の送付</a:t>
              </a:r>
            </a:p>
          </p:txBody>
        </p:sp>
        <p:cxnSp>
          <p:nvCxnSpPr>
            <p:cNvPr id="62" name="直線矢印コネクタ 61">
              <a:extLst>
                <a:ext uri="{FF2B5EF4-FFF2-40B4-BE49-F238E27FC236}">
                  <a16:creationId xmlns:a16="http://schemas.microsoft.com/office/drawing/2014/main" id="{5BEEEBBA-EF85-44D4-8385-2301134EA583}"/>
                </a:ext>
              </a:extLst>
            </p:cNvPr>
            <p:cNvCxnSpPr>
              <a:endCxn id="58" idx="1"/>
            </p:cNvCxnSpPr>
            <p:nvPr/>
          </p:nvCxnSpPr>
          <p:spPr bwMode="auto">
            <a:xfrm>
              <a:off x="1289415" y="2270795"/>
              <a:ext cx="2059111" cy="0"/>
            </a:xfrm>
            <a:prstGeom prst="straightConnector1">
              <a:avLst/>
            </a:prstGeom>
            <a:ln w="44450">
              <a:solidFill>
                <a:schemeClr val="accent6">
                  <a:lumMod val="7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B5672FFC-6654-41E8-8015-874197792ECF}"/>
                </a:ext>
              </a:extLst>
            </p:cNvPr>
            <p:cNvCxnSpPr/>
            <p:nvPr/>
          </p:nvCxnSpPr>
          <p:spPr bwMode="auto">
            <a:xfrm flipH="1">
              <a:off x="2189631" y="2680379"/>
              <a:ext cx="7298" cy="964031"/>
            </a:xfrm>
            <a:prstGeom prst="straightConnector1">
              <a:avLst/>
            </a:prstGeom>
            <a:noFill/>
            <a:ln w="44450" cap="flat" cmpd="sng" algn="ctr">
              <a:solidFill>
                <a:schemeClr val="accent6">
                  <a:lumMod val="75000"/>
                </a:schemeClr>
              </a:solidFill>
              <a:prstDash val="solid"/>
              <a:round/>
              <a:headEnd type="none" w="med" len="med"/>
              <a:tailEnd type="arrow"/>
            </a:ln>
            <a:effectLst/>
          </p:spPr>
        </p:cxnSp>
        <p:cxnSp>
          <p:nvCxnSpPr>
            <p:cNvPr id="64" name="直線矢印コネクタ 63">
              <a:extLst>
                <a:ext uri="{FF2B5EF4-FFF2-40B4-BE49-F238E27FC236}">
                  <a16:creationId xmlns:a16="http://schemas.microsoft.com/office/drawing/2014/main" id="{B2AA9120-496C-4304-92AA-A91853CABBE4}"/>
                </a:ext>
              </a:extLst>
            </p:cNvPr>
            <p:cNvCxnSpPr/>
            <p:nvPr/>
          </p:nvCxnSpPr>
          <p:spPr bwMode="auto">
            <a:xfrm flipV="1">
              <a:off x="2548080" y="2658228"/>
              <a:ext cx="5821" cy="1004090"/>
            </a:xfrm>
            <a:prstGeom prst="straightConnector1">
              <a:avLst/>
            </a:prstGeom>
            <a:ln w="44450">
              <a:solidFill>
                <a:schemeClr val="accent1"/>
              </a:solidFill>
              <a:prstDash val="solid"/>
              <a:headEnd type="none" w="med" len="med"/>
              <a:tailEnd type="arrow"/>
            </a:ln>
          </p:spPr>
          <p:style>
            <a:lnRef idx="1">
              <a:schemeClr val="accent6"/>
            </a:lnRef>
            <a:fillRef idx="0">
              <a:schemeClr val="accent6"/>
            </a:fillRef>
            <a:effectRef idx="0">
              <a:schemeClr val="accent6"/>
            </a:effectRef>
            <a:fontRef idx="minor">
              <a:schemeClr val="tx1"/>
            </a:fontRef>
          </p:style>
        </p:cxnSp>
        <p:sp>
          <p:nvSpPr>
            <p:cNvPr id="65" name="角丸四角形 84">
              <a:extLst>
                <a:ext uri="{FF2B5EF4-FFF2-40B4-BE49-F238E27FC236}">
                  <a16:creationId xmlns:a16="http://schemas.microsoft.com/office/drawing/2014/main" id="{4F27AFC3-920E-495B-A3E5-FAB7F8AF8B11}"/>
                </a:ext>
              </a:extLst>
            </p:cNvPr>
            <p:cNvSpPr/>
            <p:nvPr/>
          </p:nvSpPr>
          <p:spPr>
            <a:xfrm>
              <a:off x="1657062" y="1885231"/>
              <a:ext cx="1411929" cy="783932"/>
            </a:xfrm>
            <a:prstGeom prst="roundRect">
              <a:avLst>
                <a:gd name="adj" fmla="val 0"/>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lnSpc>
                  <a:spcPts val="2000"/>
                </a:lnSpc>
                <a:spcBef>
                  <a:spcPct val="0"/>
                </a:spcBef>
                <a:spcAft>
                  <a:spcPct val="0"/>
                </a:spcAft>
              </a:pP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事前評価</a:t>
              </a:r>
              <a:endPar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ctr">
                <a:spcBef>
                  <a:spcPct val="0"/>
                </a:spcBef>
                <a:spcAft>
                  <a:spcPct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（評価書の作成・公表）</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6" name="テキスト：点検結果の通知・公表">
            <a:extLst>
              <a:ext uri="{FF2B5EF4-FFF2-40B4-BE49-F238E27FC236}">
                <a16:creationId xmlns:a16="http://schemas.microsoft.com/office/drawing/2014/main" id="{31713B05-BC7A-412C-8B1B-68A1BB1F63D4}"/>
              </a:ext>
            </a:extLst>
          </p:cNvPr>
          <p:cNvSpPr/>
          <p:nvPr/>
        </p:nvSpPr>
        <p:spPr bwMode="auto">
          <a:xfrm>
            <a:off x="8042854" y="3526614"/>
            <a:ext cx="1064485" cy="452095"/>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lIns="74781" tIns="74781" rIns="74781" bIns="49854" rtlCol="0" anchor="ctr"/>
          <a:lstStyle/>
          <a:p>
            <a:pPr fontAlgn="base">
              <a:spcBef>
                <a:spcPct val="0"/>
              </a:spcBef>
              <a:spcAft>
                <a:spcPct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点検結果の通知・公表</a:t>
            </a:r>
          </a:p>
        </p:txBody>
      </p:sp>
      <p:cxnSp>
        <p:nvCxnSpPr>
          <p:cNvPr id="67" name="青上矢印">
            <a:extLst>
              <a:ext uri="{FF2B5EF4-FFF2-40B4-BE49-F238E27FC236}">
                <a16:creationId xmlns:a16="http://schemas.microsoft.com/office/drawing/2014/main" id="{B2AA9120-496C-4304-92AA-A91853CABBE4}"/>
              </a:ext>
            </a:extLst>
          </p:cNvPr>
          <p:cNvCxnSpPr/>
          <p:nvPr/>
        </p:nvCxnSpPr>
        <p:spPr bwMode="auto">
          <a:xfrm flipV="1">
            <a:off x="8008391" y="3221294"/>
            <a:ext cx="6046" cy="1024602"/>
          </a:xfrm>
          <a:prstGeom prst="straightConnector1">
            <a:avLst/>
          </a:prstGeom>
          <a:ln w="44450">
            <a:solidFill>
              <a:schemeClr val="accent1"/>
            </a:solidFill>
            <a:prstDash val="solid"/>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68" name="緑下矢印">
            <a:extLst>
              <a:ext uri="{FF2B5EF4-FFF2-40B4-BE49-F238E27FC236}">
                <a16:creationId xmlns:a16="http://schemas.microsoft.com/office/drawing/2014/main" id="{B5672FFC-6654-41E8-8015-874197792ECF}"/>
              </a:ext>
            </a:extLst>
          </p:cNvPr>
          <p:cNvCxnSpPr/>
          <p:nvPr/>
        </p:nvCxnSpPr>
        <p:spPr bwMode="auto">
          <a:xfrm flipH="1">
            <a:off x="7532020" y="3253330"/>
            <a:ext cx="5506" cy="1018595"/>
          </a:xfrm>
          <a:prstGeom prst="straightConnector1">
            <a:avLst/>
          </a:prstGeom>
          <a:noFill/>
          <a:ln w="44450" cap="flat" cmpd="sng" algn="ctr">
            <a:solidFill>
              <a:schemeClr val="accent6">
                <a:lumMod val="75000"/>
              </a:schemeClr>
            </a:solidFill>
            <a:prstDash val="solid"/>
            <a:round/>
            <a:headEnd type="none" w="med" len="med"/>
            <a:tailEnd type="arrow"/>
          </a:ln>
          <a:effectLst/>
        </p:spPr>
      </p:cxnSp>
      <p:sp>
        <p:nvSpPr>
          <p:cNvPr id="69" name="テキスト：評価書の送付">
            <a:extLst>
              <a:ext uri="{FF2B5EF4-FFF2-40B4-BE49-F238E27FC236}">
                <a16:creationId xmlns:a16="http://schemas.microsoft.com/office/drawing/2014/main" id="{891E2E88-83F7-4344-B7F8-EEC093891090}"/>
              </a:ext>
            </a:extLst>
          </p:cNvPr>
          <p:cNvSpPr/>
          <p:nvPr/>
        </p:nvSpPr>
        <p:spPr bwMode="auto">
          <a:xfrm>
            <a:off x="6664872" y="3519926"/>
            <a:ext cx="777770" cy="452095"/>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lIns="74781" tIns="74781" rIns="74781" bIns="49854" rtlCol="0" anchor="ctr"/>
          <a:lstStyle/>
          <a:p>
            <a:pPr algn="r" fontAlgn="base">
              <a:spcBef>
                <a:spcPct val="0"/>
              </a:spcBef>
              <a:spcAft>
                <a:spcPct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評価書の送付</a:t>
            </a:r>
          </a:p>
        </p:txBody>
      </p:sp>
      <p:sp>
        <p:nvSpPr>
          <p:cNvPr id="72" name="図：一定期間経過後"/>
          <p:cNvSpPr/>
          <p:nvPr/>
        </p:nvSpPr>
        <p:spPr>
          <a:xfrm>
            <a:off x="5249008" y="2556546"/>
            <a:ext cx="1028700" cy="546932"/>
          </a:xfrm>
          <a:prstGeom prst="bracketPair">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Aft>
                <a:spcPct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一定期間</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base">
              <a:spcAft>
                <a:spcPct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経過後</a:t>
            </a:r>
          </a:p>
        </p:txBody>
      </p:sp>
      <p:sp>
        <p:nvSpPr>
          <p:cNvPr id="73" name="図：点検">
            <a:extLst>
              <a:ext uri="{FF2B5EF4-FFF2-40B4-BE49-F238E27FC236}">
                <a16:creationId xmlns:a16="http://schemas.microsoft.com/office/drawing/2014/main" id="{5111E5BD-8831-45A7-A333-243879E8E984}"/>
              </a:ext>
            </a:extLst>
          </p:cNvPr>
          <p:cNvSpPr/>
          <p:nvPr/>
        </p:nvSpPr>
        <p:spPr bwMode="auto">
          <a:xfrm>
            <a:off x="6852212" y="4271925"/>
            <a:ext cx="1922510" cy="798104"/>
          </a:xfrm>
          <a:prstGeom prst="rect">
            <a:avLst/>
          </a:prstGeom>
          <a:noFill/>
          <a:ln w="28575">
            <a:solidFill>
              <a:schemeClr val="accent1"/>
            </a:solidFill>
            <a:headEnd/>
            <a:tailEnd/>
          </a:ln>
        </p:spPr>
        <p:style>
          <a:lnRef idx="2">
            <a:schemeClr val="accent6"/>
          </a:lnRef>
          <a:fillRef idx="1">
            <a:schemeClr val="lt1"/>
          </a:fillRef>
          <a:effectRef idx="0">
            <a:schemeClr val="accent6"/>
          </a:effectRef>
          <a:fontRef idx="minor">
            <a:schemeClr val="dk1"/>
          </a:fontRef>
        </p:style>
        <p:txBody>
          <a:bodyPr lIns="74781" tIns="74781" rIns="74781" bIns="49854" rtlCol="0" anchor="ctr"/>
          <a:lstStyle/>
          <a:p>
            <a:pPr algn="ctr" fontAlgn="base">
              <a:spcBef>
                <a:spcPct val="20000"/>
              </a:spcBef>
              <a:spcAft>
                <a:spcPct val="0"/>
              </a:spcAft>
            </a:pPr>
            <a:r>
              <a:rPr lang="ja-JP" altLang="en-US"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点検</a:t>
            </a:r>
            <a:endParaRPr lang="en-US" altLang="ja-JP"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図：事後評価段階"/>
          <p:cNvSpPr/>
          <p:nvPr/>
        </p:nvSpPr>
        <p:spPr>
          <a:xfrm>
            <a:off x="6852213" y="1393858"/>
            <a:ext cx="2222778" cy="614722"/>
          </a:xfrm>
          <a:prstGeom prst="rightArrow">
            <a:avLst>
              <a:gd name="adj1" fmla="val 64303"/>
              <a:gd name="adj2" fmla="val 50000"/>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prstClr val="black"/>
                </a:solidFill>
                <a:latin typeface="+mn-ea"/>
              </a:rPr>
              <a:t>④ 事後評価段階</a:t>
            </a:r>
          </a:p>
        </p:txBody>
      </p:sp>
      <p:sp>
        <p:nvSpPr>
          <p:cNvPr id="75" name="図：決定段階"/>
          <p:cNvSpPr/>
          <p:nvPr/>
        </p:nvSpPr>
        <p:spPr>
          <a:xfrm>
            <a:off x="3375026" y="1393858"/>
            <a:ext cx="3415584" cy="614722"/>
          </a:xfrm>
          <a:prstGeom prst="rightArrow">
            <a:avLst>
              <a:gd name="adj1" fmla="val 64303"/>
              <a:gd name="adj2" fmla="val 50000"/>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prstClr val="black"/>
                </a:solidFill>
                <a:latin typeface="+mn-ea"/>
              </a:rPr>
              <a:t>③ 決定段階</a:t>
            </a:r>
          </a:p>
        </p:txBody>
      </p:sp>
      <p:sp>
        <p:nvSpPr>
          <p:cNvPr id="76" name="図：コンサルテーション段階"/>
          <p:cNvSpPr/>
          <p:nvPr/>
        </p:nvSpPr>
        <p:spPr>
          <a:xfrm>
            <a:off x="1830696" y="1393858"/>
            <a:ext cx="1482728" cy="614722"/>
          </a:xfrm>
          <a:prstGeom prst="rightArrow">
            <a:avLst>
              <a:gd name="adj1" fmla="val 64303"/>
              <a:gd name="adj2" fmla="val 39988"/>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n-ea"/>
              </a:rPr>
              <a:t>② コンサルテーション段階</a:t>
            </a:r>
          </a:p>
        </p:txBody>
      </p:sp>
      <p:sp>
        <p:nvSpPr>
          <p:cNvPr id="77" name="図：検討段階"/>
          <p:cNvSpPr/>
          <p:nvPr/>
        </p:nvSpPr>
        <p:spPr>
          <a:xfrm>
            <a:off x="565651" y="1393858"/>
            <a:ext cx="1223977" cy="614722"/>
          </a:xfrm>
          <a:prstGeom prst="rightArrow">
            <a:avLst>
              <a:gd name="adj1" fmla="val 64303"/>
              <a:gd name="adj2" fmla="val 42849"/>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n-ea"/>
              </a:rPr>
              <a:t>① 検討段階</a:t>
            </a:r>
            <a:endParaRPr lang="en-US" altLang="ja-JP" sz="1200" dirty="0">
              <a:solidFill>
                <a:prstClr val="black"/>
              </a:solidFill>
              <a:latin typeface="+mn-ea"/>
            </a:endParaRPr>
          </a:p>
        </p:txBody>
      </p:sp>
      <p:sp>
        <p:nvSpPr>
          <p:cNvPr id="78" name="テキスト：【評価・点検の主な流れ】">
            <a:extLst>
              <a:ext uri="{FF2B5EF4-FFF2-40B4-BE49-F238E27FC236}">
                <a16:creationId xmlns:a16="http://schemas.microsoft.com/office/drawing/2014/main" id="{6372026A-AF4A-461B-8ADC-517613B74BB1}"/>
              </a:ext>
            </a:extLst>
          </p:cNvPr>
          <p:cNvSpPr/>
          <p:nvPr/>
        </p:nvSpPr>
        <p:spPr bwMode="auto">
          <a:xfrm>
            <a:off x="0" y="984120"/>
            <a:ext cx="5002632" cy="332361"/>
          </a:xfrm>
          <a:prstGeom prst="rect">
            <a:avLst/>
          </a:prstGeom>
          <a:no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99708" tIns="66472" rIns="99708" bIns="66472" rtlCol="0" anchor="ctr"/>
          <a:lstStyle/>
          <a:p>
            <a:pPr fontAlgn="base">
              <a:spcBef>
                <a:spcPct val="20000"/>
              </a:spcBef>
              <a:spcAft>
                <a:spcPct val="0"/>
              </a:spcAft>
            </a:pPr>
            <a:r>
              <a:rPr lang="en-US" altLang="ja-JP" sz="2400" b="1" spc="277" dirty="0">
                <a:solidFill>
                  <a:prstClr val="black"/>
                </a:solidFill>
                <a:latin typeface="+mn-ea"/>
                <a:cs typeface="メイリオ" panose="020B0604030504040204" pitchFamily="50" charset="-128"/>
              </a:rPr>
              <a:t>【</a:t>
            </a:r>
            <a:r>
              <a:rPr lang="ja-JP" altLang="en-US" sz="2400" b="1" spc="277" dirty="0">
                <a:solidFill>
                  <a:prstClr val="black"/>
                </a:solidFill>
                <a:latin typeface="+mn-ea"/>
                <a:cs typeface="メイリオ" panose="020B0604030504040204" pitchFamily="50" charset="-128"/>
              </a:rPr>
              <a:t>評価・点検の主な流れ</a:t>
            </a:r>
            <a:r>
              <a:rPr lang="en-US" altLang="ja-JP" sz="2400" b="1" spc="277" dirty="0">
                <a:solidFill>
                  <a:prstClr val="black"/>
                </a:solidFill>
                <a:latin typeface="+mn-ea"/>
                <a:cs typeface="メイリオ" panose="020B0604030504040204" pitchFamily="50" charset="-128"/>
              </a:rPr>
              <a:t>】</a:t>
            </a:r>
          </a:p>
        </p:txBody>
      </p:sp>
      <p:sp>
        <p:nvSpPr>
          <p:cNvPr id="3" name="スライド番号プレースホルダー 2">
            <a:extLst>
              <a:ext uri="{FF2B5EF4-FFF2-40B4-BE49-F238E27FC236}">
                <a16:creationId xmlns:a16="http://schemas.microsoft.com/office/drawing/2014/main" id="{46AC13DD-6B5F-4CD0-A065-9CE19CAF4788}"/>
              </a:ext>
            </a:extLst>
          </p:cNvPr>
          <p:cNvSpPr>
            <a:spLocks noGrp="1"/>
          </p:cNvSpPr>
          <p:nvPr>
            <p:ph type="sldNum" sz="quarter" idx="12"/>
          </p:nvPr>
        </p:nvSpPr>
        <p:spPr/>
        <p:txBody>
          <a:bodyPr/>
          <a:lstStyle/>
          <a:p>
            <a:pPr>
              <a:defRPr/>
            </a:pPr>
            <a:r>
              <a:rPr lang="en-US" altLang="ja-JP" dirty="0">
                <a:solidFill>
                  <a:prstClr val="black"/>
                </a:solidFill>
              </a:rPr>
              <a:t>28</a:t>
            </a:r>
          </a:p>
        </p:txBody>
      </p:sp>
      <p:pic>
        <p:nvPicPr>
          <p:cNvPr id="2" name="29">
            <a:hlinkClick r:id="" action="ppaction://media"/>
            <a:extLst>
              <a:ext uri="{FF2B5EF4-FFF2-40B4-BE49-F238E27FC236}">
                <a16:creationId xmlns:a16="http://schemas.microsoft.com/office/drawing/2014/main" id="{ADC3E423-56AC-228D-A87B-135D67AD47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46309"/>
            <a:ext cx="609600" cy="609600"/>
          </a:xfrm>
          <a:prstGeom prst="rect">
            <a:avLst/>
          </a:prstGeom>
        </p:spPr>
      </p:pic>
    </p:spTree>
    <p:extLst>
      <p:ext uri="{BB962C8B-B14F-4D97-AF65-F5344CB8AC3E}">
        <p14:creationId xmlns:p14="http://schemas.microsoft.com/office/powerpoint/2010/main" val="133166480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テキスト：政策評価制度のポイント">
            <a:extLst>
              <a:ext uri="{FF2B5EF4-FFF2-40B4-BE49-F238E27FC236}">
                <a16:creationId xmlns:a16="http://schemas.microsoft.com/office/drawing/2014/main" id="{1471A792-B4D6-4A47-93AE-485E143C366C}"/>
              </a:ext>
            </a:extLst>
          </p:cNvPr>
          <p:cNvSpPr txBox="1">
            <a:spLocks/>
          </p:cNvSpPr>
          <p:nvPr/>
        </p:nvSpPr>
        <p:spPr>
          <a:xfrm>
            <a:off x="20933" y="3410945"/>
            <a:ext cx="9144000" cy="7552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br>
              <a:rPr lang="en-US" altLang="ja-JP" sz="3600" spc="300">
                <a:solidFill>
                  <a:schemeClr val="tx1">
                    <a:lumMod val="75000"/>
                    <a:lumOff val="25000"/>
                  </a:schemeClr>
                </a:solidFill>
                <a:latin typeface="メイリオ" panose="020B0604030504040204" pitchFamily="50" charset="-128"/>
                <a:ea typeface="メイリオ" panose="020B0604030504040204" pitchFamily="50" charset="-128"/>
              </a:rPr>
            </a:br>
            <a:br>
              <a:rPr lang="en-US" altLang="ja-JP" sz="3600" spc="300">
                <a:solidFill>
                  <a:schemeClr val="tx1">
                    <a:lumMod val="75000"/>
                    <a:lumOff val="25000"/>
                  </a:schemeClr>
                </a:solidFill>
                <a:latin typeface="メイリオ" panose="020B0604030504040204" pitchFamily="50" charset="-128"/>
                <a:ea typeface="メイリオ" panose="020B0604030504040204" pitchFamily="50" charset="-128"/>
              </a:rPr>
            </a:br>
            <a:br>
              <a:rPr lang="en-US" altLang="ja-JP" sz="3600" spc="30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3600" spc="300">
                <a:solidFill>
                  <a:schemeClr val="tx1">
                    <a:lumMod val="75000"/>
                    <a:lumOff val="25000"/>
                  </a:schemeClr>
                </a:solidFill>
                <a:latin typeface="メイリオ" panose="020B0604030504040204" pitchFamily="50" charset="-128"/>
                <a:ea typeface="メイリオ" panose="020B0604030504040204" pitchFamily="50" charset="-128"/>
              </a:rPr>
              <a:t>政策評価制度のポイント</a:t>
            </a:r>
            <a:endParaRPr lang="ja-JP" altLang="en-US" sz="3600" spc="3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76" name="線">
            <a:extLst>
              <a:ext uri="{FF2B5EF4-FFF2-40B4-BE49-F238E27FC236}">
                <a16:creationId xmlns:a16="http://schemas.microsoft.com/office/drawing/2014/main" id="{38F469DE-60B4-4E0F-A562-DE1C756A2C21}"/>
              </a:ext>
            </a:extLst>
          </p:cNvPr>
          <p:cNvSpPr/>
          <p:nvPr/>
        </p:nvSpPr>
        <p:spPr>
          <a:xfrm>
            <a:off x="604889" y="3329175"/>
            <a:ext cx="7976089" cy="65943"/>
          </a:xfrm>
          <a:prstGeom prst="flowChartTerminator">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メイリオ" panose="020B0604030504040204" pitchFamily="50" charset="-128"/>
              <a:ea typeface="メイリオ" panose="020B0604030504040204" pitchFamily="50" charset="-128"/>
            </a:endParaRPr>
          </a:p>
        </p:txBody>
      </p:sp>
      <p:sp>
        <p:nvSpPr>
          <p:cNvPr id="77" name="テキスト：制度編">
            <a:extLst>
              <a:ext uri="{FF2B5EF4-FFF2-40B4-BE49-F238E27FC236}">
                <a16:creationId xmlns:a16="http://schemas.microsoft.com/office/drawing/2014/main" id="{50303AAF-E638-4DBE-8EB0-3408F4799478}"/>
              </a:ext>
            </a:extLst>
          </p:cNvPr>
          <p:cNvSpPr txBox="1"/>
          <p:nvPr/>
        </p:nvSpPr>
        <p:spPr>
          <a:xfrm>
            <a:off x="3383073" y="2645862"/>
            <a:ext cx="2304830" cy="707886"/>
          </a:xfrm>
          <a:prstGeom prst="rect">
            <a:avLst/>
          </a:prstGeom>
          <a:noFill/>
        </p:spPr>
        <p:txBody>
          <a:bodyPr wrap="square" rtlCol="0">
            <a:spAutoFit/>
          </a:bodyPr>
          <a:lstStyle/>
          <a:p>
            <a:pPr algn="ctr"/>
            <a:r>
              <a:rPr kumimoji="1" lang="ja-JP" altLang="en-US" sz="4000" spc="300" dirty="0">
                <a:solidFill>
                  <a:schemeClr val="tx1">
                    <a:lumMod val="75000"/>
                    <a:lumOff val="25000"/>
                  </a:schemeClr>
                </a:solidFill>
                <a:latin typeface="+mn-ea"/>
              </a:rPr>
              <a:t>制度編</a:t>
            </a:r>
          </a:p>
        </p:txBody>
      </p:sp>
      <p:sp>
        <p:nvSpPr>
          <p:cNvPr id="5" name="スライド番号プレースホルダー 10">
            <a:extLst>
              <a:ext uri="{FF2B5EF4-FFF2-40B4-BE49-F238E27FC236}">
                <a16:creationId xmlns:a16="http://schemas.microsoft.com/office/drawing/2014/main" id="{931C1C48-8A93-462A-826C-B08F4DE87F04}"/>
              </a:ext>
            </a:extLst>
          </p:cNvPr>
          <p:cNvSpPr>
            <a:spLocks noGrp="1"/>
          </p:cNvSpPr>
          <p:nvPr>
            <p:ph type="sldNum" sz="quarter" idx="12"/>
          </p:nvPr>
        </p:nvSpPr>
        <p:spPr>
          <a:xfrm>
            <a:off x="7086600" y="6492874"/>
            <a:ext cx="2057400" cy="365125"/>
          </a:xfrm>
        </p:spPr>
        <p:txBody>
          <a:bodyPr/>
          <a:lstStyle/>
          <a:p>
            <a:pPr>
              <a:defRPr/>
            </a:pPr>
            <a:r>
              <a:rPr lang="en-US" altLang="ja-JP" dirty="0">
                <a:solidFill>
                  <a:prstClr val="black"/>
                </a:solidFill>
              </a:rPr>
              <a:t>2</a:t>
            </a:r>
          </a:p>
        </p:txBody>
      </p:sp>
      <p:pic>
        <p:nvPicPr>
          <p:cNvPr id="2" name="3">
            <a:hlinkClick r:id="" action="ppaction://media"/>
            <a:extLst>
              <a:ext uri="{FF2B5EF4-FFF2-40B4-BE49-F238E27FC236}">
                <a16:creationId xmlns:a16="http://schemas.microsoft.com/office/drawing/2014/main" id="{93372A0F-F965-A4F5-04C9-E057CB3367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4447" y="0"/>
            <a:ext cx="609600" cy="609600"/>
          </a:xfrm>
          <a:prstGeom prst="rect">
            <a:avLst/>
          </a:prstGeom>
        </p:spPr>
      </p:pic>
    </p:spTree>
    <p:extLst>
      <p:ext uri="{BB962C8B-B14F-4D97-AF65-F5344CB8AC3E}">
        <p14:creationId xmlns:p14="http://schemas.microsoft.com/office/powerpoint/2010/main" val="34812856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テキスト：○総務省は、主に有効性の">
            <a:extLst>
              <a:ext uri="{FF2B5EF4-FFF2-40B4-BE49-F238E27FC236}">
                <a16:creationId xmlns:a16="http://schemas.microsoft.com/office/drawing/2014/main" id="{74F4F4D9-E52C-4617-B547-6A221D8010C5}"/>
              </a:ext>
            </a:extLst>
          </p:cNvPr>
          <p:cNvSpPr/>
          <p:nvPr/>
        </p:nvSpPr>
        <p:spPr>
          <a:xfrm>
            <a:off x="105156" y="5089468"/>
            <a:ext cx="8935635" cy="1550950"/>
          </a:xfrm>
          <a:prstGeom prst="rect">
            <a:avLst/>
          </a:prstGeom>
          <a:solidFill>
            <a:srgbClr val="E0EEF5"/>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900" dirty="0">
                <a:solidFill>
                  <a:prstClr val="black"/>
                </a:solidFill>
                <a:latin typeface="+mn-ea"/>
                <a:cs typeface="メイリオ" panose="020B0604030504040204" pitchFamily="50" charset="-128"/>
              </a:rPr>
              <a:t>○総務省は、主に有効性の観点から、</a:t>
            </a:r>
            <a:r>
              <a:rPr lang="ja-JP" altLang="en-US" sz="1900" dirty="0">
                <a:solidFill>
                  <a:schemeClr val="tx1"/>
                </a:solidFill>
                <a:latin typeface="+mn-ea"/>
                <a:cs typeface="メイリオ" panose="020B0604030504040204" pitchFamily="50" charset="-128"/>
              </a:rPr>
              <a:t>各行政機関</a:t>
            </a:r>
            <a:r>
              <a:rPr lang="ja-JP" altLang="en-US" sz="1900" dirty="0">
                <a:solidFill>
                  <a:prstClr val="black"/>
                </a:solidFill>
                <a:latin typeface="+mn-ea"/>
                <a:cs typeface="メイリオ" panose="020B0604030504040204" pitchFamily="50" charset="-128"/>
              </a:rPr>
              <a:t>が実施した評価の内容を点検</a:t>
            </a:r>
          </a:p>
          <a:p>
            <a:r>
              <a:rPr lang="ja-JP" altLang="en-US" sz="1900" dirty="0">
                <a:solidFill>
                  <a:prstClr val="black"/>
                </a:solidFill>
                <a:latin typeface="+mn-ea"/>
                <a:cs typeface="メイリオ" panose="020B0604030504040204" pitchFamily="50" charset="-128"/>
              </a:rPr>
              <a:t>　</a:t>
            </a:r>
            <a:r>
              <a:rPr lang="en-US" altLang="ja-JP" sz="1900" dirty="0">
                <a:solidFill>
                  <a:prstClr val="black"/>
                </a:solidFill>
                <a:latin typeface="+mn-ea"/>
                <a:cs typeface="メイリオ" panose="020B0604030504040204" pitchFamily="50" charset="-128"/>
              </a:rPr>
              <a:t>[</a:t>
            </a:r>
            <a:r>
              <a:rPr lang="ja-JP" altLang="en-US" sz="1900" dirty="0">
                <a:solidFill>
                  <a:prstClr val="black"/>
                </a:solidFill>
                <a:latin typeface="+mn-ea"/>
                <a:cs typeface="メイリオ" panose="020B0604030504040204" pitchFamily="50" charset="-128"/>
              </a:rPr>
              <a:t>主な点検項目</a:t>
            </a:r>
            <a:r>
              <a:rPr lang="en-US" altLang="ja-JP" sz="1900" dirty="0">
                <a:solidFill>
                  <a:prstClr val="black"/>
                </a:solidFill>
                <a:latin typeface="+mn-ea"/>
                <a:cs typeface="メイリオ" panose="020B0604030504040204" pitchFamily="50" charset="-128"/>
              </a:rPr>
              <a:t>]</a:t>
            </a:r>
            <a:r>
              <a:rPr lang="ja-JP" altLang="en-US" sz="1900" dirty="0">
                <a:solidFill>
                  <a:prstClr val="black"/>
                </a:solidFill>
                <a:latin typeface="+mn-ea"/>
                <a:cs typeface="メイリオ" panose="020B0604030504040204" pitchFamily="50" charset="-128"/>
              </a:rPr>
              <a:t>　達成目標が適切に設定されているか</a:t>
            </a:r>
          </a:p>
          <a:p>
            <a:r>
              <a:rPr lang="ja-JP" altLang="en-US" sz="1900" dirty="0">
                <a:solidFill>
                  <a:prstClr val="black"/>
                </a:solidFill>
                <a:latin typeface="+mn-ea"/>
                <a:cs typeface="メイリオ" panose="020B0604030504040204" pitchFamily="50" charset="-128"/>
              </a:rPr>
              <a:t>　　　　　　　　　適用数・減収額・効果が定量的に分析されているか</a:t>
            </a:r>
          </a:p>
          <a:p>
            <a:r>
              <a:rPr lang="ja-JP" altLang="en-US" sz="1900" dirty="0">
                <a:solidFill>
                  <a:prstClr val="black"/>
                </a:solidFill>
                <a:latin typeface="+mn-ea"/>
                <a:cs typeface="メイリオ" panose="020B0604030504040204" pitchFamily="50" charset="-128"/>
              </a:rPr>
              <a:t>○点検の結果は、税制当局に提供するとともに、関係する行政機関に通知・公表</a:t>
            </a:r>
            <a:endParaRPr lang="en-US" altLang="ja-JP" sz="1900" u="sng" dirty="0">
              <a:solidFill>
                <a:prstClr val="black"/>
              </a:solidFill>
              <a:latin typeface="+mn-ea"/>
            </a:endParaRPr>
          </a:p>
        </p:txBody>
      </p:sp>
      <p:grpSp>
        <p:nvGrpSpPr>
          <p:cNvPr id="4" name="図">
            <a:extLst>
              <a:ext uri="{FF2B5EF4-FFF2-40B4-BE49-F238E27FC236}">
                <a16:creationId xmlns:a16="http://schemas.microsoft.com/office/drawing/2014/main" id="{1D160BE1-462D-42E4-99A0-50A48F218829}"/>
              </a:ext>
            </a:extLst>
          </p:cNvPr>
          <p:cNvGrpSpPr/>
          <p:nvPr/>
        </p:nvGrpSpPr>
        <p:grpSpPr>
          <a:xfrm>
            <a:off x="1680779" y="1424522"/>
            <a:ext cx="6501829" cy="3465387"/>
            <a:chOff x="1680779" y="1424522"/>
            <a:chExt cx="6501829" cy="3465387"/>
          </a:xfrm>
        </p:grpSpPr>
        <p:sp>
          <p:nvSpPr>
            <p:cNvPr id="30" name="正方形/長方形 29">
              <a:extLst>
                <a:ext uri="{FF2B5EF4-FFF2-40B4-BE49-F238E27FC236}">
                  <a16:creationId xmlns:a16="http://schemas.microsoft.com/office/drawing/2014/main" id="{EA99C116-FB9E-4644-853E-1FCACB9D31F0}"/>
                </a:ext>
              </a:extLst>
            </p:cNvPr>
            <p:cNvSpPr/>
            <p:nvPr/>
          </p:nvSpPr>
          <p:spPr bwMode="auto">
            <a:xfrm>
              <a:off x="4549124" y="1429787"/>
              <a:ext cx="2493040" cy="1844584"/>
            </a:xfrm>
            <a:prstGeom prst="rect">
              <a:avLst/>
            </a:prstGeom>
            <a:solidFill>
              <a:schemeClr val="accent4">
                <a:lumMod val="20000"/>
                <a:lumOff val="80000"/>
              </a:schemeClr>
            </a:solidFill>
            <a:ln w="38100">
              <a:noFill/>
              <a:headEnd/>
              <a:tailEnd/>
            </a:ln>
          </p:spPr>
          <p:style>
            <a:lnRef idx="2">
              <a:schemeClr val="accent1"/>
            </a:lnRef>
            <a:fillRef idx="1">
              <a:schemeClr val="lt1"/>
            </a:fillRef>
            <a:effectRef idx="0">
              <a:schemeClr val="accent1"/>
            </a:effectRef>
            <a:fontRef idx="minor">
              <a:schemeClr val="dk1"/>
            </a:fontRef>
          </p:style>
          <p:txBody>
            <a:bodyPr lIns="99708" tIns="66472" rIns="99708" bIns="66472" rtlCol="0" anchor="t"/>
            <a:lstStyle/>
            <a:p>
              <a:pPr algn="ctr" fontAlgn="base">
                <a:spcBef>
                  <a:spcPct val="20000"/>
                </a:spcBef>
                <a:spcAft>
                  <a:spcPct val="0"/>
                </a:spcAft>
              </a:pPr>
              <a:r>
                <a:rPr lang="ja-JP" altLang="en-US" sz="2400" b="1" kern="0" dirty="0">
                  <a:solidFill>
                    <a:schemeClr val="tx1"/>
                  </a:solidFill>
                  <a:latin typeface="メイリオ" panose="020B0604030504040204" pitchFamily="50" charset="-128"/>
                  <a:ea typeface="メイリオ" panose="020B0604030504040204" pitchFamily="50" charset="-128"/>
                </a:rPr>
                <a:t>税制当局</a:t>
              </a:r>
            </a:p>
          </p:txBody>
        </p:sp>
        <p:sp>
          <p:nvSpPr>
            <p:cNvPr id="31" name="正方形/長方形 30">
              <a:extLst>
                <a:ext uri="{FF2B5EF4-FFF2-40B4-BE49-F238E27FC236}">
                  <a16:creationId xmlns:a16="http://schemas.microsoft.com/office/drawing/2014/main" id="{EF4B1016-5DFC-4B24-A886-A09329B654E2}"/>
                </a:ext>
              </a:extLst>
            </p:cNvPr>
            <p:cNvSpPr/>
            <p:nvPr/>
          </p:nvSpPr>
          <p:spPr bwMode="auto">
            <a:xfrm>
              <a:off x="1693000" y="3811110"/>
              <a:ext cx="5349166" cy="997216"/>
            </a:xfrm>
            <a:prstGeom prst="rect">
              <a:avLst/>
            </a:prstGeom>
            <a:solidFill>
              <a:schemeClr val="accent1">
                <a:lumMod val="20000"/>
                <a:lumOff val="80000"/>
              </a:schemeClr>
            </a:solidFill>
            <a:ln w="38100">
              <a:noFill/>
              <a:headEnd/>
              <a:tailEnd/>
            </a:ln>
          </p:spPr>
          <p:style>
            <a:lnRef idx="2">
              <a:schemeClr val="accent6"/>
            </a:lnRef>
            <a:fillRef idx="1">
              <a:schemeClr val="lt1"/>
            </a:fillRef>
            <a:effectRef idx="0">
              <a:schemeClr val="accent6"/>
            </a:effectRef>
            <a:fontRef idx="minor">
              <a:schemeClr val="dk1"/>
            </a:fontRef>
          </p:style>
          <p:txBody>
            <a:bodyPr lIns="99708" tIns="66472" rIns="99708" bIns="66472" rtlCol="0" anchor="b"/>
            <a:lstStyle/>
            <a:p>
              <a:pPr algn="ctr" fontAlgn="base">
                <a:spcBef>
                  <a:spcPct val="20000"/>
                </a:spcBef>
                <a:spcAft>
                  <a:spcPct val="0"/>
                </a:spcAft>
              </a:pPr>
              <a:endParaRPr lang="en-US" altLang="ja-JP" sz="2400" u="sng" kern="0" dirty="0">
                <a:solidFill>
                  <a:schemeClr val="accent3">
                    <a:lumMod val="75000"/>
                  </a:schemeClr>
                </a:solidFill>
                <a:latin typeface="メイリオ" panose="020B0604030504040204" pitchFamily="50" charset="-128"/>
                <a:ea typeface="メイリオ" panose="020B0604030504040204" pitchFamily="50" charset="-128"/>
              </a:endParaRPr>
            </a:p>
            <a:p>
              <a:pPr fontAlgn="base">
                <a:spcBef>
                  <a:spcPct val="20000"/>
                </a:spcBef>
                <a:spcAft>
                  <a:spcPct val="0"/>
                </a:spcAft>
              </a:pPr>
              <a:r>
                <a:rPr lang="ja-JP" altLang="en-US" sz="2400" kern="0" dirty="0">
                  <a:solidFill>
                    <a:schemeClr val="accent3">
                      <a:lumMod val="75000"/>
                    </a:schemeClr>
                  </a:solidFill>
                  <a:latin typeface="メイリオ" panose="020B0604030504040204" pitchFamily="50" charset="-128"/>
                  <a:ea typeface="メイリオ" panose="020B0604030504040204" pitchFamily="50" charset="-128"/>
                </a:rPr>
                <a:t>　　　　　　　</a:t>
              </a:r>
              <a:endParaRPr lang="ja-JP" altLang="en-US" sz="2400" u="sng" kern="0" dirty="0">
                <a:solidFill>
                  <a:schemeClr val="accent3">
                    <a:lumMod val="75000"/>
                  </a:schemeClr>
                </a:solidFill>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E1B0EC2D-E503-45C2-BD7F-08E05BC7A72D}"/>
                </a:ext>
              </a:extLst>
            </p:cNvPr>
            <p:cNvSpPr/>
            <p:nvPr/>
          </p:nvSpPr>
          <p:spPr bwMode="auto">
            <a:xfrm>
              <a:off x="5779487" y="2307498"/>
              <a:ext cx="415507" cy="1678137"/>
            </a:xfrm>
            <a:prstGeom prst="rect">
              <a:avLst/>
            </a:prstGeom>
            <a:noFill/>
            <a:ln w="12700">
              <a:noFill/>
              <a:headEnd/>
              <a:tailEnd/>
            </a:ln>
          </p:spPr>
          <p:style>
            <a:lnRef idx="2">
              <a:schemeClr val="dk1"/>
            </a:lnRef>
            <a:fillRef idx="1">
              <a:schemeClr val="lt1"/>
            </a:fillRef>
            <a:effectRef idx="0">
              <a:schemeClr val="dk1"/>
            </a:effectRef>
            <a:fontRef idx="minor">
              <a:schemeClr val="dk1"/>
            </a:fontRef>
          </p:style>
          <p:txBody>
            <a:bodyPr vert="eaVert" lIns="99708" tIns="66472"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点検結果</a:t>
              </a:r>
              <a:endParaRPr lang="en-US" altLang="ja-JP" sz="2200" kern="0" dirty="0">
                <a:solidFill>
                  <a:prstClr val="black"/>
                </a:solidFill>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847D7A75-07FB-45E9-8F7A-2E41979218D2}"/>
                </a:ext>
              </a:extLst>
            </p:cNvPr>
            <p:cNvSpPr/>
            <p:nvPr/>
          </p:nvSpPr>
          <p:spPr bwMode="auto">
            <a:xfrm>
              <a:off x="7233762" y="3726645"/>
              <a:ext cx="415507" cy="1163264"/>
            </a:xfrm>
            <a:prstGeom prst="rect">
              <a:avLst/>
            </a:prstGeom>
            <a:noFill/>
            <a:ln w="12700">
              <a:noFill/>
              <a:headEnd/>
              <a:tailEnd/>
            </a:ln>
          </p:spPr>
          <p:style>
            <a:lnRef idx="2">
              <a:schemeClr val="dk1"/>
            </a:lnRef>
            <a:fillRef idx="1">
              <a:schemeClr val="lt1"/>
            </a:fillRef>
            <a:effectRef idx="0">
              <a:schemeClr val="dk1"/>
            </a:effectRef>
            <a:fontRef idx="minor">
              <a:schemeClr val="dk1"/>
            </a:fontRef>
          </p:style>
          <p:txBody>
            <a:bodyPr vert="eaVert" lIns="99708" tIns="66472" rIns="99708" bIns="66472" rtlCol="0" anchor="ctr"/>
            <a:lstStyle/>
            <a:p>
              <a:pPr algn="ctr" fontAlgn="base">
                <a:spcBef>
                  <a:spcPct val="20000"/>
                </a:spcBef>
                <a:spcAft>
                  <a:spcPct val="0"/>
                </a:spcAft>
              </a:pPr>
              <a:r>
                <a:rPr lang="ja-JP" altLang="en-US" sz="2200" kern="0">
                  <a:solidFill>
                    <a:prstClr val="black"/>
                  </a:solidFill>
                  <a:latin typeface="メイリオ" panose="020B0604030504040204" pitchFamily="50" charset="-128"/>
                  <a:ea typeface="メイリオ" panose="020B0604030504040204" pitchFamily="50" charset="-128"/>
                </a:rPr>
                <a:t>公表</a:t>
              </a:r>
            </a:p>
          </p:txBody>
        </p:sp>
        <p:sp>
          <p:nvSpPr>
            <p:cNvPr id="36" name="図：各府省">
              <a:extLst>
                <a:ext uri="{FF2B5EF4-FFF2-40B4-BE49-F238E27FC236}">
                  <a16:creationId xmlns:a16="http://schemas.microsoft.com/office/drawing/2014/main" id="{982D7188-FF2F-4260-A528-CB5457A0BD64}"/>
                </a:ext>
              </a:extLst>
            </p:cNvPr>
            <p:cNvSpPr/>
            <p:nvPr/>
          </p:nvSpPr>
          <p:spPr bwMode="auto">
            <a:xfrm>
              <a:off x="1680779" y="1424522"/>
              <a:ext cx="2346517" cy="1849849"/>
            </a:xfrm>
            <a:prstGeom prst="rect">
              <a:avLst/>
            </a:prstGeom>
            <a:solidFill>
              <a:schemeClr val="accent6"/>
            </a:solidFill>
            <a:ln w="38100">
              <a:noFill/>
              <a:headEnd/>
              <a:tailEnd/>
            </a:ln>
          </p:spPr>
          <p:style>
            <a:lnRef idx="2">
              <a:schemeClr val="dk1"/>
            </a:lnRef>
            <a:fillRef idx="1">
              <a:schemeClr val="lt1"/>
            </a:fillRef>
            <a:effectRef idx="0">
              <a:schemeClr val="dk1"/>
            </a:effectRef>
            <a:fontRef idx="minor">
              <a:schemeClr val="dk1"/>
            </a:fontRef>
          </p:style>
          <p:txBody>
            <a:bodyPr lIns="99708" tIns="66472" rIns="99708" bIns="66472" rtlCol="0" anchor="t"/>
            <a:lstStyle/>
            <a:p>
              <a:pPr algn="ctr" fontAlgn="base">
                <a:spcBef>
                  <a:spcPct val="20000"/>
                </a:spcBef>
                <a:spcAft>
                  <a:spcPct val="0"/>
                </a:spcAft>
              </a:pPr>
              <a:r>
                <a:rPr lang="ja-JP" altLang="en-US" sz="2400" b="1" kern="0" dirty="0">
                  <a:solidFill>
                    <a:schemeClr val="tx1"/>
                  </a:solidFill>
                  <a:latin typeface="メイリオ" panose="020B0604030504040204" pitchFamily="50" charset="-128"/>
                  <a:ea typeface="メイリオ" panose="020B0604030504040204" pitchFamily="50" charset="-128"/>
                </a:rPr>
                <a:t>各府省</a:t>
              </a:r>
            </a:p>
          </p:txBody>
        </p:sp>
        <p:sp>
          <p:nvSpPr>
            <p:cNvPr id="37" name="正方形/長方形 36">
              <a:extLst>
                <a:ext uri="{FF2B5EF4-FFF2-40B4-BE49-F238E27FC236}">
                  <a16:creationId xmlns:a16="http://schemas.microsoft.com/office/drawing/2014/main" id="{B8C2DF22-9A71-4B2E-BCE4-FB01E8B989AE}"/>
                </a:ext>
              </a:extLst>
            </p:cNvPr>
            <p:cNvSpPr/>
            <p:nvPr/>
          </p:nvSpPr>
          <p:spPr bwMode="auto">
            <a:xfrm>
              <a:off x="2528981" y="2367855"/>
              <a:ext cx="664678" cy="332361"/>
            </a:xfrm>
            <a:prstGeom prst="rect">
              <a:avLst/>
            </a:prstGeom>
            <a:noFill/>
            <a:ln w="12700">
              <a:noFill/>
              <a:headEnd/>
              <a:tailEnd/>
            </a:ln>
          </p:spPr>
          <p:style>
            <a:lnRef idx="2">
              <a:schemeClr val="dk1"/>
            </a:lnRef>
            <a:fillRef idx="1">
              <a:schemeClr val="lt1"/>
            </a:fillRef>
            <a:effectRef idx="0">
              <a:schemeClr val="dk1"/>
            </a:effectRef>
            <a:fontRef idx="minor">
              <a:schemeClr val="dk1"/>
            </a:fontRef>
          </p:style>
          <p:txBody>
            <a:bodyPr lIns="99708" tIns="66472" rIns="99708" bIns="66472" rtlCol="0" anchor="ctr"/>
            <a:lstStyle/>
            <a:p>
              <a:pPr algn="ctr" fontAlgn="base">
                <a:spcBef>
                  <a:spcPct val="20000"/>
                </a:spcBef>
                <a:spcAft>
                  <a:spcPct val="0"/>
                </a:spcAft>
              </a:pPr>
              <a:r>
                <a:rPr lang="ja-JP" altLang="en-US" sz="2400" kern="0">
                  <a:solidFill>
                    <a:prstClr val="black"/>
                  </a:solidFill>
                  <a:latin typeface="メイリオ" panose="020B0604030504040204" pitchFamily="50" charset="-128"/>
                  <a:ea typeface="メイリオ" panose="020B0604030504040204" pitchFamily="50" charset="-128"/>
                </a:rPr>
                <a:t>＋</a:t>
              </a:r>
            </a:p>
          </p:txBody>
        </p:sp>
        <p:sp>
          <p:nvSpPr>
            <p:cNvPr id="38" name="正方形/長方形 37">
              <a:extLst>
                <a:ext uri="{FF2B5EF4-FFF2-40B4-BE49-F238E27FC236}">
                  <a16:creationId xmlns:a16="http://schemas.microsoft.com/office/drawing/2014/main" id="{033B5F44-7A74-4DF2-B640-60D5B5DDE39D}"/>
                </a:ext>
              </a:extLst>
            </p:cNvPr>
            <p:cNvSpPr/>
            <p:nvPr/>
          </p:nvSpPr>
          <p:spPr bwMode="auto">
            <a:xfrm>
              <a:off x="3833626" y="4015127"/>
              <a:ext cx="997083" cy="332361"/>
            </a:xfrm>
            <a:prstGeom prst="rect">
              <a:avLst/>
            </a:prstGeom>
            <a:noFill/>
            <a:ln w="19050">
              <a:solidFill>
                <a:schemeClr val="bg1">
                  <a:lumMod val="50000"/>
                </a:schemeClr>
              </a:solidFill>
              <a:headEnd/>
              <a:tailEnd/>
            </a:ln>
          </p:spPr>
          <p:style>
            <a:lnRef idx="1">
              <a:schemeClr val="accent6"/>
            </a:lnRef>
            <a:fillRef idx="2">
              <a:schemeClr val="accent6"/>
            </a:fillRef>
            <a:effectRef idx="1">
              <a:schemeClr val="accent6"/>
            </a:effectRef>
            <a:fontRef idx="minor">
              <a:schemeClr val="dk1"/>
            </a:fontRef>
          </p:style>
          <p:txBody>
            <a:bodyPr lIns="99708" tIns="108000" rIns="99708" bIns="66472" rtlCol="0" anchor="ctr" anchorCtr="0"/>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点検</a:t>
              </a:r>
            </a:p>
          </p:txBody>
        </p:sp>
        <p:cxnSp>
          <p:nvCxnSpPr>
            <p:cNvPr id="39" name="カギ線コネクタ 77">
              <a:extLst>
                <a:ext uri="{FF2B5EF4-FFF2-40B4-BE49-F238E27FC236}">
                  <a16:creationId xmlns:a16="http://schemas.microsoft.com/office/drawing/2014/main" id="{BB5735FC-75CA-4E67-AF58-95879B02885E}"/>
                </a:ext>
              </a:extLst>
            </p:cNvPr>
            <p:cNvCxnSpPr>
              <a:cxnSpLocks/>
            </p:cNvCxnSpPr>
            <p:nvPr/>
          </p:nvCxnSpPr>
          <p:spPr bwMode="auto">
            <a:xfrm rot="16200000" flipH="1">
              <a:off x="2804537" y="3136454"/>
              <a:ext cx="1078863" cy="972305"/>
            </a:xfrm>
            <a:prstGeom prst="bentConnector3">
              <a:avLst>
                <a:gd name="adj1" fmla="val 99441"/>
              </a:avLst>
            </a:prstGeom>
            <a:noFill/>
            <a:ln w="57150" cap="flat" cmpd="sng" algn="ctr">
              <a:solidFill>
                <a:schemeClr val="bg1">
                  <a:lumMod val="50000"/>
                </a:schemeClr>
              </a:solidFill>
              <a:prstDash val="solid"/>
              <a:round/>
              <a:headEnd type="none" w="med" len="med"/>
              <a:tailEnd type="triangle" w="med" len="med"/>
            </a:ln>
            <a:effectLst/>
          </p:spPr>
        </p:cxnSp>
        <p:sp>
          <p:nvSpPr>
            <p:cNvPr id="42" name="正方形/長方形 41">
              <a:extLst>
                <a:ext uri="{FF2B5EF4-FFF2-40B4-BE49-F238E27FC236}">
                  <a16:creationId xmlns:a16="http://schemas.microsoft.com/office/drawing/2014/main" id="{CC2D9D99-F71D-4456-AA5D-6495EFA4996A}"/>
                </a:ext>
              </a:extLst>
            </p:cNvPr>
            <p:cNvSpPr/>
            <p:nvPr/>
          </p:nvSpPr>
          <p:spPr bwMode="auto">
            <a:xfrm>
              <a:off x="4744236" y="1986481"/>
              <a:ext cx="2102816" cy="408034"/>
            </a:xfrm>
            <a:prstGeom prst="rect">
              <a:avLst/>
            </a:prstGeom>
            <a:noFill/>
            <a:ln w="19050">
              <a:solidFill>
                <a:schemeClr val="bg1">
                  <a:lumMod val="50000"/>
                </a:schemeClr>
              </a:solidFill>
              <a:headEnd/>
              <a:tailEnd/>
            </a:ln>
          </p:spPr>
          <p:style>
            <a:lnRef idx="1">
              <a:schemeClr val="accent1"/>
            </a:lnRef>
            <a:fillRef idx="2">
              <a:schemeClr val="accent1"/>
            </a:fillRef>
            <a:effectRef idx="1">
              <a:schemeClr val="accent1"/>
            </a:effectRef>
            <a:fontRef idx="minor">
              <a:schemeClr val="dk1"/>
            </a:fontRef>
          </p:style>
          <p:txBody>
            <a:bodyPr lIns="99708" tIns="108000"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税制改正作業</a:t>
              </a:r>
            </a:p>
          </p:txBody>
        </p:sp>
        <p:cxnSp>
          <p:nvCxnSpPr>
            <p:cNvPr id="43" name="カギ線コネクタ 78">
              <a:extLst>
                <a:ext uri="{FF2B5EF4-FFF2-40B4-BE49-F238E27FC236}">
                  <a16:creationId xmlns:a16="http://schemas.microsoft.com/office/drawing/2014/main" id="{2DE1A39B-C650-47F9-8BFB-4D024AA19E86}"/>
                </a:ext>
              </a:extLst>
            </p:cNvPr>
            <p:cNvCxnSpPr>
              <a:cxnSpLocks/>
              <a:stCxn id="42" idx="3"/>
            </p:cNvCxnSpPr>
            <p:nvPr/>
          </p:nvCxnSpPr>
          <p:spPr bwMode="auto">
            <a:xfrm flipV="1">
              <a:off x="6847052" y="2189705"/>
              <a:ext cx="836990" cy="793"/>
            </a:xfrm>
            <a:prstGeom prst="straightConnector1">
              <a:avLst/>
            </a:prstGeom>
            <a:noFill/>
            <a:ln w="57150" cap="flat" cmpd="sng" algn="ctr">
              <a:solidFill>
                <a:schemeClr val="bg1">
                  <a:lumMod val="50000"/>
                </a:schemeClr>
              </a:solidFill>
              <a:prstDash val="solid"/>
              <a:round/>
              <a:headEnd type="none" w="med" len="med"/>
              <a:tailEnd type="triangle" w="med" len="med"/>
            </a:ln>
            <a:effectLst/>
          </p:spPr>
        </p:cxnSp>
        <p:cxnSp>
          <p:nvCxnSpPr>
            <p:cNvPr id="44" name="カギ線コネクタ 78">
              <a:extLst>
                <a:ext uri="{FF2B5EF4-FFF2-40B4-BE49-F238E27FC236}">
                  <a16:creationId xmlns:a16="http://schemas.microsoft.com/office/drawing/2014/main" id="{500B7B28-D9E7-4FE4-ABEF-AB694E825C1F}"/>
                </a:ext>
              </a:extLst>
            </p:cNvPr>
            <p:cNvCxnSpPr>
              <a:cxnSpLocks/>
              <a:stCxn id="47" idx="3"/>
              <a:endCxn id="42" idx="1"/>
            </p:cNvCxnSpPr>
            <p:nvPr/>
          </p:nvCxnSpPr>
          <p:spPr bwMode="auto">
            <a:xfrm>
              <a:off x="3884269" y="2189706"/>
              <a:ext cx="859967" cy="792"/>
            </a:xfrm>
            <a:prstGeom prst="straightConnector1">
              <a:avLst/>
            </a:prstGeom>
            <a:noFill/>
            <a:ln w="57150" cap="flat" cmpd="sng" algn="ctr">
              <a:solidFill>
                <a:schemeClr val="bg1">
                  <a:lumMod val="50000"/>
                </a:schemeClr>
              </a:solidFill>
              <a:prstDash val="solid"/>
              <a:round/>
              <a:headEnd type="none" w="med" len="med"/>
              <a:tailEnd type="triangle" w="med" len="med"/>
            </a:ln>
            <a:effectLst/>
          </p:spPr>
        </p:cxnSp>
        <p:cxnSp>
          <p:nvCxnSpPr>
            <p:cNvPr id="45" name="カギ線コネクタ 86">
              <a:extLst>
                <a:ext uri="{FF2B5EF4-FFF2-40B4-BE49-F238E27FC236}">
                  <a16:creationId xmlns:a16="http://schemas.microsoft.com/office/drawing/2014/main" id="{A2AFFDC7-9D87-466A-A44F-26F3770E8A37}"/>
                </a:ext>
              </a:extLst>
            </p:cNvPr>
            <p:cNvCxnSpPr>
              <a:cxnSpLocks/>
              <a:endCxn id="42" idx="2"/>
            </p:cNvCxnSpPr>
            <p:nvPr/>
          </p:nvCxnSpPr>
          <p:spPr bwMode="auto">
            <a:xfrm rot="5400000" flipH="1" flipV="1">
              <a:off x="4442325" y="2808269"/>
              <a:ext cx="1767073" cy="939566"/>
            </a:xfrm>
            <a:prstGeom prst="bentConnector3">
              <a:avLst>
                <a:gd name="adj1" fmla="val 1631"/>
              </a:avLst>
            </a:prstGeom>
            <a:noFill/>
            <a:ln w="57150" cap="flat" cmpd="sng" algn="ctr">
              <a:solidFill>
                <a:schemeClr val="bg1">
                  <a:lumMod val="50000"/>
                </a:schemeClr>
              </a:solidFill>
              <a:prstDash val="solid"/>
              <a:round/>
              <a:headEnd type="none" w="med" len="med"/>
              <a:tailEnd type="triangle" w="med" len="med"/>
            </a:ln>
            <a:effectLst/>
          </p:spPr>
        </p:cxnSp>
        <p:sp>
          <p:nvSpPr>
            <p:cNvPr id="46" name="正方形/長方形 45">
              <a:extLst>
                <a:ext uri="{FF2B5EF4-FFF2-40B4-BE49-F238E27FC236}">
                  <a16:creationId xmlns:a16="http://schemas.microsoft.com/office/drawing/2014/main" id="{E0DFB015-29F9-431B-BFF7-BA98C9B4F428}"/>
                </a:ext>
              </a:extLst>
            </p:cNvPr>
            <p:cNvSpPr/>
            <p:nvPr/>
          </p:nvSpPr>
          <p:spPr bwMode="auto">
            <a:xfrm>
              <a:off x="1838484" y="2708578"/>
              <a:ext cx="2045674" cy="368217"/>
            </a:xfrm>
            <a:prstGeom prst="rect">
              <a:avLst/>
            </a:prstGeom>
            <a:noFill/>
            <a:ln w="19050">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lIns="99708" tIns="108000"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政策評価</a:t>
              </a:r>
            </a:p>
          </p:txBody>
        </p:sp>
        <p:sp>
          <p:nvSpPr>
            <p:cNvPr id="47" name="正方形/長方形 46">
              <a:extLst>
                <a:ext uri="{FF2B5EF4-FFF2-40B4-BE49-F238E27FC236}">
                  <a16:creationId xmlns:a16="http://schemas.microsoft.com/office/drawing/2014/main" id="{1550BCEC-F9DC-4E5C-B710-1B861501F4D8}"/>
                </a:ext>
              </a:extLst>
            </p:cNvPr>
            <p:cNvSpPr/>
            <p:nvPr/>
          </p:nvSpPr>
          <p:spPr bwMode="auto">
            <a:xfrm>
              <a:off x="1838484" y="1984896"/>
              <a:ext cx="2045785" cy="409619"/>
            </a:xfrm>
            <a:prstGeom prst="rect">
              <a:avLst/>
            </a:prstGeom>
            <a:noFill/>
            <a:ln w="19050">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lIns="99708" tIns="108000"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税制改正要望</a:t>
              </a:r>
            </a:p>
          </p:txBody>
        </p:sp>
        <p:sp>
          <p:nvSpPr>
            <p:cNvPr id="48" name="正方形/長方形 47">
              <a:extLst>
                <a:ext uri="{FF2B5EF4-FFF2-40B4-BE49-F238E27FC236}">
                  <a16:creationId xmlns:a16="http://schemas.microsoft.com/office/drawing/2014/main" id="{CF50B8FA-F739-4517-94A1-4F1E022E54F3}"/>
                </a:ext>
              </a:extLst>
            </p:cNvPr>
            <p:cNvSpPr/>
            <p:nvPr/>
          </p:nvSpPr>
          <p:spPr bwMode="auto">
            <a:xfrm>
              <a:off x="7684044" y="1649610"/>
              <a:ext cx="498564" cy="2635080"/>
            </a:xfrm>
            <a:prstGeom prst="rect">
              <a:avLst/>
            </a:prstGeom>
            <a:solidFill>
              <a:schemeClr val="accent1"/>
            </a:solidFill>
            <a:ln>
              <a:noFill/>
              <a:headEnd/>
              <a:tailEnd/>
            </a:ln>
          </p:spPr>
          <p:style>
            <a:lnRef idx="1">
              <a:schemeClr val="accent2"/>
            </a:lnRef>
            <a:fillRef idx="3">
              <a:schemeClr val="accent2"/>
            </a:fillRef>
            <a:effectRef idx="2">
              <a:schemeClr val="accent2"/>
            </a:effectRef>
            <a:fontRef idx="minor">
              <a:schemeClr val="lt1"/>
            </a:fontRef>
          </p:style>
          <p:txBody>
            <a:bodyPr vert="eaVert" lIns="99708" tIns="66472" rIns="99708" bIns="66472" rtlCol="0" anchor="ctr"/>
            <a:lstStyle/>
            <a:p>
              <a:pPr algn="ctr" fontAlgn="base">
                <a:spcBef>
                  <a:spcPct val="20000"/>
                </a:spcBef>
                <a:spcAft>
                  <a:spcPct val="0"/>
                </a:spcAft>
              </a:pPr>
              <a:r>
                <a:rPr lang="ja-JP" altLang="en-US" sz="2400" b="1" kern="0" spc="277" dirty="0">
                  <a:solidFill>
                    <a:prstClr val="white"/>
                  </a:solidFill>
                  <a:latin typeface="メイリオ" panose="020B0604030504040204" pitchFamily="50" charset="-128"/>
                  <a:ea typeface="メイリオ" panose="020B0604030504040204" pitchFamily="50" charset="-128"/>
                </a:rPr>
                <a:t>税制改正の大綱</a:t>
              </a:r>
            </a:p>
          </p:txBody>
        </p:sp>
        <p:sp>
          <p:nvSpPr>
            <p:cNvPr id="3" name="正方形/長方形 2">
              <a:extLst>
                <a:ext uri="{FF2B5EF4-FFF2-40B4-BE49-F238E27FC236}">
                  <a16:creationId xmlns:a16="http://schemas.microsoft.com/office/drawing/2014/main" id="{A968F4C0-EA6B-4739-AC58-9EE26438A8A6}"/>
                </a:ext>
              </a:extLst>
            </p:cNvPr>
            <p:cNvSpPr/>
            <p:nvPr/>
          </p:nvSpPr>
          <p:spPr>
            <a:xfrm>
              <a:off x="2854037" y="4369757"/>
              <a:ext cx="3262432" cy="461665"/>
            </a:xfrm>
            <a:prstGeom prst="rect">
              <a:avLst/>
            </a:prstGeom>
          </p:spPr>
          <p:txBody>
            <a:bodyPr wrap="none">
              <a:spAutoFit/>
            </a:bodyPr>
            <a:lstStyle/>
            <a:p>
              <a:r>
                <a:rPr lang="ja-JP" altLang="en-US" sz="2400" b="1" kern="0" dirty="0">
                  <a:latin typeface="+mn-ea"/>
                </a:rPr>
                <a:t>総務省</a:t>
              </a:r>
              <a:r>
                <a:rPr lang="zh-TW" altLang="en-US" sz="2400" b="1" kern="0" dirty="0">
                  <a:latin typeface="メイリオ" panose="020B0604030504040204" pitchFamily="50" charset="-128"/>
                  <a:ea typeface="メイリオ" panose="020B0604030504040204" pitchFamily="50" charset="-128"/>
                </a:rPr>
                <a:t>（行政評価局）</a:t>
              </a:r>
              <a:endParaRPr lang="ja-JP" altLang="en-US" sz="2400" b="1" dirty="0">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847D7A75-07FB-45E9-8F7A-2E41979218D2}"/>
                </a:ext>
              </a:extLst>
            </p:cNvPr>
            <p:cNvSpPr/>
            <p:nvPr/>
          </p:nvSpPr>
          <p:spPr bwMode="auto">
            <a:xfrm>
              <a:off x="2857816" y="3084282"/>
              <a:ext cx="415507" cy="1163264"/>
            </a:xfrm>
            <a:prstGeom prst="rect">
              <a:avLst/>
            </a:prstGeom>
            <a:noFill/>
            <a:ln w="12700">
              <a:noFill/>
              <a:headEnd/>
              <a:tailEnd/>
            </a:ln>
          </p:spPr>
          <p:style>
            <a:lnRef idx="2">
              <a:schemeClr val="dk1"/>
            </a:lnRef>
            <a:fillRef idx="1">
              <a:schemeClr val="lt1"/>
            </a:fillRef>
            <a:effectRef idx="0">
              <a:schemeClr val="dk1"/>
            </a:effectRef>
            <a:fontRef idx="minor">
              <a:schemeClr val="dk1"/>
            </a:fontRef>
          </p:style>
          <p:txBody>
            <a:bodyPr vert="eaVert" lIns="99708" tIns="66472"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提出</a:t>
              </a:r>
            </a:p>
          </p:txBody>
        </p:sp>
        <p:cxnSp>
          <p:nvCxnSpPr>
            <p:cNvPr id="23" name="カギ線コネクタ 86">
              <a:extLst>
                <a:ext uri="{FF2B5EF4-FFF2-40B4-BE49-F238E27FC236}">
                  <a16:creationId xmlns:a16="http://schemas.microsoft.com/office/drawing/2014/main" id="{A2AFFDC7-9D87-466A-A44F-26F3770E8A37}"/>
                </a:ext>
              </a:extLst>
            </p:cNvPr>
            <p:cNvCxnSpPr>
              <a:cxnSpLocks/>
            </p:cNvCxnSpPr>
            <p:nvPr/>
          </p:nvCxnSpPr>
          <p:spPr bwMode="auto">
            <a:xfrm rot="10800000">
              <a:off x="2507476" y="3072133"/>
              <a:ext cx="1320128" cy="1219909"/>
            </a:xfrm>
            <a:prstGeom prst="bentConnector3">
              <a:avLst>
                <a:gd name="adj1" fmla="val 100218"/>
              </a:avLst>
            </a:prstGeom>
            <a:noFill/>
            <a:ln w="57150" cap="flat" cmpd="sng" algn="ctr">
              <a:solidFill>
                <a:schemeClr val="bg1">
                  <a:lumMod val="50000"/>
                </a:schemeClr>
              </a:solidFill>
              <a:prstDash val="solid"/>
              <a:round/>
              <a:headEnd type="none" w="med" len="med"/>
              <a:tailEnd type="triangle" w="med" len="med"/>
            </a:ln>
            <a:effectLst/>
          </p:spPr>
        </p:cxnSp>
        <p:sp>
          <p:nvSpPr>
            <p:cNvPr id="27" name="正方形/長方形 26">
              <a:extLst>
                <a:ext uri="{FF2B5EF4-FFF2-40B4-BE49-F238E27FC236}">
                  <a16:creationId xmlns:a16="http://schemas.microsoft.com/office/drawing/2014/main" id="{E1B0EC2D-E503-45C2-BD7F-08E05BC7A72D}"/>
                </a:ext>
              </a:extLst>
            </p:cNvPr>
            <p:cNvSpPr/>
            <p:nvPr/>
          </p:nvSpPr>
          <p:spPr bwMode="auto">
            <a:xfrm>
              <a:off x="2038808" y="2995676"/>
              <a:ext cx="415507" cy="1678137"/>
            </a:xfrm>
            <a:prstGeom prst="rect">
              <a:avLst/>
            </a:prstGeom>
            <a:noFill/>
            <a:ln w="12700">
              <a:noFill/>
              <a:headEnd/>
              <a:tailEnd/>
            </a:ln>
          </p:spPr>
          <p:style>
            <a:lnRef idx="2">
              <a:schemeClr val="dk1"/>
            </a:lnRef>
            <a:fillRef idx="1">
              <a:schemeClr val="lt1"/>
            </a:fillRef>
            <a:effectRef idx="0">
              <a:schemeClr val="dk1"/>
            </a:effectRef>
            <a:fontRef idx="minor">
              <a:schemeClr val="dk1"/>
            </a:fontRef>
          </p:style>
          <p:txBody>
            <a:bodyPr vert="eaVert" lIns="99708" tIns="66472"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点検結果</a:t>
              </a:r>
              <a:endParaRPr lang="en-US" altLang="ja-JP" sz="2200" kern="0" dirty="0">
                <a:solidFill>
                  <a:prstClr val="black"/>
                </a:solidFill>
                <a:latin typeface="メイリオ" panose="020B0604030504040204" pitchFamily="50" charset="-128"/>
                <a:ea typeface="メイリオ" panose="020B0604030504040204" pitchFamily="50" charset="-128"/>
              </a:endParaRPr>
            </a:p>
          </p:txBody>
        </p:sp>
        <p:cxnSp>
          <p:nvCxnSpPr>
            <p:cNvPr id="68" name="直線矢印コネクタ 67"/>
            <p:cNvCxnSpPr>
              <a:cxnSpLocks/>
            </p:cNvCxnSpPr>
            <p:nvPr/>
          </p:nvCxnSpPr>
          <p:spPr>
            <a:xfrm>
              <a:off x="4830709" y="4294981"/>
              <a:ext cx="2404328" cy="0"/>
            </a:xfrm>
            <a:prstGeom prst="straightConnector1">
              <a:avLst/>
            </a:prstGeom>
            <a:ln w="57150">
              <a:solidFill>
                <a:schemeClr val="bg1">
                  <a:lumMod val="50000"/>
                </a:schemeClr>
              </a:solidFill>
              <a:round/>
              <a:tailEnd type="triangle"/>
            </a:ln>
          </p:spPr>
          <p:style>
            <a:lnRef idx="1">
              <a:schemeClr val="accent1"/>
            </a:lnRef>
            <a:fillRef idx="0">
              <a:schemeClr val="accent1"/>
            </a:fillRef>
            <a:effectRef idx="0">
              <a:schemeClr val="accent1"/>
            </a:effectRef>
            <a:fontRef idx="minor">
              <a:schemeClr val="tx1"/>
            </a:fontRef>
          </p:style>
        </p:cxnSp>
        <p:sp>
          <p:nvSpPr>
            <p:cNvPr id="88" name="正方形/長方形 87">
              <a:extLst>
                <a:ext uri="{FF2B5EF4-FFF2-40B4-BE49-F238E27FC236}">
                  <a16:creationId xmlns:a16="http://schemas.microsoft.com/office/drawing/2014/main" id="{E1B0EC2D-E503-45C2-BD7F-08E05BC7A72D}"/>
                </a:ext>
              </a:extLst>
            </p:cNvPr>
            <p:cNvSpPr/>
            <p:nvPr/>
          </p:nvSpPr>
          <p:spPr bwMode="auto">
            <a:xfrm>
              <a:off x="5352537" y="2542832"/>
              <a:ext cx="415507" cy="1678137"/>
            </a:xfrm>
            <a:prstGeom prst="rect">
              <a:avLst/>
            </a:prstGeom>
            <a:noFill/>
            <a:ln w="12700">
              <a:noFill/>
              <a:headEnd/>
              <a:tailEnd/>
            </a:ln>
          </p:spPr>
          <p:style>
            <a:lnRef idx="2">
              <a:schemeClr val="dk1"/>
            </a:lnRef>
            <a:fillRef idx="1">
              <a:schemeClr val="lt1"/>
            </a:fillRef>
            <a:effectRef idx="0">
              <a:schemeClr val="dk1"/>
            </a:effectRef>
            <a:fontRef idx="minor">
              <a:schemeClr val="dk1"/>
            </a:fontRef>
          </p:style>
          <p:txBody>
            <a:bodyPr vert="eaVert" lIns="99708" tIns="66472"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の提供</a:t>
              </a:r>
              <a:endParaRPr lang="en-US" altLang="ja-JP" sz="2200" kern="0" dirty="0">
                <a:solidFill>
                  <a:prstClr val="black"/>
                </a:solidFill>
                <a:latin typeface="メイリオ" panose="020B0604030504040204" pitchFamily="50" charset="-128"/>
                <a:ea typeface="メイリオ" panose="020B0604030504040204" pitchFamily="50" charset="-128"/>
              </a:endParaRPr>
            </a:p>
          </p:txBody>
        </p:sp>
        <p:sp>
          <p:nvSpPr>
            <p:cNvPr id="89" name="正方形/長方形 88">
              <a:extLst>
                <a:ext uri="{FF2B5EF4-FFF2-40B4-BE49-F238E27FC236}">
                  <a16:creationId xmlns:a16="http://schemas.microsoft.com/office/drawing/2014/main" id="{E1B0EC2D-E503-45C2-BD7F-08E05BC7A72D}"/>
                </a:ext>
              </a:extLst>
            </p:cNvPr>
            <p:cNvSpPr/>
            <p:nvPr/>
          </p:nvSpPr>
          <p:spPr bwMode="auto">
            <a:xfrm>
              <a:off x="1689495" y="3176058"/>
              <a:ext cx="415507" cy="1678137"/>
            </a:xfrm>
            <a:prstGeom prst="rect">
              <a:avLst/>
            </a:prstGeom>
            <a:noFill/>
            <a:ln w="12700">
              <a:noFill/>
              <a:headEnd/>
              <a:tailEnd/>
            </a:ln>
          </p:spPr>
          <p:style>
            <a:lnRef idx="2">
              <a:schemeClr val="dk1"/>
            </a:lnRef>
            <a:fillRef idx="1">
              <a:schemeClr val="lt1"/>
            </a:fillRef>
            <a:effectRef idx="0">
              <a:schemeClr val="dk1"/>
            </a:effectRef>
            <a:fontRef idx="minor">
              <a:schemeClr val="dk1"/>
            </a:fontRef>
          </p:style>
          <p:txBody>
            <a:bodyPr vert="eaVert" lIns="99708" tIns="66472"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の通知</a:t>
              </a:r>
              <a:endParaRPr lang="en-US" altLang="ja-JP" sz="2200" kern="0" dirty="0">
                <a:solidFill>
                  <a:prstClr val="black"/>
                </a:solidFill>
                <a:latin typeface="メイリオ" panose="020B0604030504040204" pitchFamily="50" charset="-128"/>
                <a:ea typeface="メイリオ" panose="020B0604030504040204" pitchFamily="50" charset="-128"/>
              </a:endParaRPr>
            </a:p>
          </p:txBody>
        </p:sp>
      </p:grpSp>
      <p:sp>
        <p:nvSpPr>
          <p:cNvPr id="28" name="テキスト：【評価・点検の流れ】">
            <a:extLst>
              <a:ext uri="{FF2B5EF4-FFF2-40B4-BE49-F238E27FC236}">
                <a16:creationId xmlns:a16="http://schemas.microsoft.com/office/drawing/2014/main" id="{932C75C8-F117-4822-8E78-3F07BFB9AC19}"/>
              </a:ext>
            </a:extLst>
          </p:cNvPr>
          <p:cNvSpPr/>
          <p:nvPr/>
        </p:nvSpPr>
        <p:spPr bwMode="auto">
          <a:xfrm>
            <a:off x="0" y="984120"/>
            <a:ext cx="5002632" cy="332361"/>
          </a:xfrm>
          <a:prstGeom prst="rect">
            <a:avLst/>
          </a:prstGeom>
          <a:no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99708" tIns="66472" rIns="99708" bIns="66472" rtlCol="0" anchor="ctr"/>
          <a:lstStyle/>
          <a:p>
            <a:pPr fontAlgn="base">
              <a:spcBef>
                <a:spcPct val="20000"/>
              </a:spcBef>
              <a:spcAft>
                <a:spcPct val="0"/>
              </a:spcAft>
            </a:pPr>
            <a:r>
              <a:rPr lang="en-US" altLang="ja-JP" sz="2400" b="1" spc="277" dirty="0">
                <a:solidFill>
                  <a:prstClr val="black"/>
                </a:solidFill>
                <a:latin typeface="+mn-ea"/>
                <a:cs typeface="メイリオ" panose="020B0604030504040204" pitchFamily="50" charset="-128"/>
              </a:rPr>
              <a:t>【</a:t>
            </a:r>
            <a:r>
              <a:rPr lang="ja-JP" altLang="en-US" sz="2400" b="1" spc="277" dirty="0">
                <a:solidFill>
                  <a:prstClr val="black"/>
                </a:solidFill>
                <a:latin typeface="+mn-ea"/>
                <a:cs typeface="メイリオ" panose="020B0604030504040204" pitchFamily="50" charset="-128"/>
              </a:rPr>
              <a:t>評価・点検の流れ</a:t>
            </a:r>
            <a:r>
              <a:rPr lang="en-US" altLang="ja-JP" sz="2400" b="1" spc="277" dirty="0">
                <a:solidFill>
                  <a:prstClr val="black"/>
                </a:solidFill>
                <a:latin typeface="+mn-ea"/>
                <a:cs typeface="メイリオ" panose="020B0604030504040204" pitchFamily="50" charset="-128"/>
              </a:rPr>
              <a:t>】</a:t>
            </a:r>
          </a:p>
        </p:txBody>
      </p:sp>
      <p:sp>
        <p:nvSpPr>
          <p:cNvPr id="52" name="タイトル線">
            <a:extLst>
              <a:ext uri="{FF2B5EF4-FFF2-40B4-BE49-F238E27FC236}">
                <a16:creationId xmlns:a16="http://schemas.microsoft.com/office/drawing/2014/main" id="{FFDDC53B-E3AC-44C8-90E1-E0215DC6DE85}"/>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6676" y="37071"/>
            <a:ext cx="9107467" cy="722732"/>
          </a:xfrm>
          <a:prstGeom prst="rect">
            <a:avLst/>
          </a:prstGeom>
        </p:spPr>
        <p:txBody>
          <a:bodyPr vert="horz" lIns="91440" tIns="45720" rIns="91440" bIns="45720" rtlCol="0" anchor="ctr">
            <a:no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a:solidFill>
                  <a:prstClr val="black"/>
                </a:solidFill>
                <a:latin typeface="メイリオ"/>
                <a:ea typeface="メイリオ"/>
              </a:rPr>
              <a:t>７ 各府省が行う評価の点検 </a:t>
            </a:r>
            <a:r>
              <a:rPr lang="ja-JP" altLang="en-US" sz="1900">
                <a:solidFill>
                  <a:prstClr val="black"/>
                </a:solidFill>
                <a:latin typeface="メイリオ"/>
                <a:ea typeface="メイリオ"/>
              </a:rPr>
              <a:t>～租税特別措置等</a:t>
            </a:r>
            <a:r>
              <a:rPr lang="ja-JP" altLang="en-US" sz="1900">
                <a:latin typeface="メイリオ"/>
                <a:ea typeface="メイリオ"/>
              </a:rPr>
              <a:t>の場合</a:t>
            </a:r>
            <a:r>
              <a:rPr lang="ja-JP" altLang="en-US" sz="1900">
                <a:solidFill>
                  <a:prstClr val="black"/>
                </a:solidFill>
                <a:latin typeface="メイリオ"/>
                <a:ea typeface="メイリオ"/>
              </a:rPr>
              <a:t>～</a:t>
            </a:r>
          </a:p>
        </p:txBody>
      </p:sp>
      <p:sp>
        <p:nvSpPr>
          <p:cNvPr id="5" name="スライド番号プレースホルダー 4">
            <a:extLst>
              <a:ext uri="{FF2B5EF4-FFF2-40B4-BE49-F238E27FC236}">
                <a16:creationId xmlns:a16="http://schemas.microsoft.com/office/drawing/2014/main" id="{4EA231D2-10C2-4F25-B14F-FC387C97DC19}"/>
              </a:ext>
            </a:extLst>
          </p:cNvPr>
          <p:cNvSpPr>
            <a:spLocks noGrp="1"/>
          </p:cNvSpPr>
          <p:nvPr>
            <p:ph type="sldNum" sz="quarter" idx="12"/>
          </p:nvPr>
        </p:nvSpPr>
        <p:spPr/>
        <p:txBody>
          <a:bodyPr/>
          <a:lstStyle/>
          <a:p>
            <a:pPr>
              <a:defRPr/>
            </a:pPr>
            <a:r>
              <a:rPr lang="en-US" altLang="ja-JP" dirty="0">
                <a:solidFill>
                  <a:prstClr val="black"/>
                </a:solidFill>
              </a:rPr>
              <a:t>29</a:t>
            </a:r>
          </a:p>
        </p:txBody>
      </p:sp>
      <p:pic>
        <p:nvPicPr>
          <p:cNvPr id="2" name="30">
            <a:hlinkClick r:id="" action="ppaction://media"/>
            <a:extLst>
              <a:ext uri="{FF2B5EF4-FFF2-40B4-BE49-F238E27FC236}">
                <a16:creationId xmlns:a16="http://schemas.microsoft.com/office/drawing/2014/main" id="{F32B9086-4CBC-C8CD-2BB7-3F6CD2395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21771"/>
            <a:ext cx="609600" cy="609600"/>
          </a:xfrm>
          <a:prstGeom prst="rect">
            <a:avLst/>
          </a:prstGeom>
        </p:spPr>
      </p:pic>
    </p:spTree>
    <p:extLst>
      <p:ext uri="{BB962C8B-B14F-4D97-AF65-F5344CB8AC3E}">
        <p14:creationId xmlns:p14="http://schemas.microsoft.com/office/powerpoint/2010/main" val="4142525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EBPM・政策効果の把握"/>
          <p:cNvSpPr txBox="1">
            <a:spLocks/>
          </p:cNvSpPr>
          <p:nvPr/>
        </p:nvSpPr>
        <p:spPr>
          <a:xfrm>
            <a:off x="682717" y="3170298"/>
            <a:ext cx="7953700" cy="14700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政策効果の把握・分析とは</a:t>
            </a:r>
            <a:endParaRPr kumimoji="1" lang="en-US" altLang="ja-JP" sz="3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～政策効果の把握・分析手法の実証的共同研究を中心に～</a:t>
            </a:r>
          </a:p>
          <a:p>
            <a:pPr marL="0" marR="0" lvl="0" indent="0" algn="ctr" defTabSz="685800" rtl="0" eaLnBrk="1" fontAlgn="auto" latinLnBrk="0" hangingPunct="1">
              <a:lnSpc>
                <a:spcPct val="90000"/>
              </a:lnSpc>
              <a:spcBef>
                <a:spcPct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44" name="線">
            <a:extLst>
              <a:ext uri="{FF2B5EF4-FFF2-40B4-BE49-F238E27FC236}">
                <a16:creationId xmlns:a16="http://schemas.microsoft.com/office/drawing/2014/main" id="{0EA93C8B-8EBD-49DC-BB25-ADE95948486E}"/>
              </a:ext>
            </a:extLst>
          </p:cNvPr>
          <p:cNvSpPr/>
          <p:nvPr/>
        </p:nvSpPr>
        <p:spPr>
          <a:xfrm>
            <a:off x="583955" y="3199080"/>
            <a:ext cx="7976089" cy="65943"/>
          </a:xfrm>
          <a:prstGeom prst="flowChartTerminator">
            <a:avLst/>
          </a:prstGeom>
          <a:solidFill>
            <a:schemeClr val="accent5"/>
          </a:solidFill>
          <a:ln w="444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92" b="0" i="0" u="none" strike="noStrike" kern="1200" cap="none" spc="0" normalizeH="0" baseline="0" noProof="0">
              <a:ln>
                <a:noFill/>
              </a:ln>
              <a:solidFill>
                <a:prstClr val="black"/>
              </a:solidFill>
              <a:effectLst/>
              <a:uLnTx/>
              <a:uFillTx/>
              <a:latin typeface="メイリオ" panose="020B0604030504040204" pitchFamily="50" charset="-128"/>
              <a:ea typeface="游ゴシック" panose="020B0400000000000000" pitchFamily="50" charset="-128"/>
              <a:cs typeface="+mn-cs"/>
            </a:endParaRPr>
          </a:p>
        </p:txBody>
      </p:sp>
      <p:sp>
        <p:nvSpPr>
          <p:cNvPr id="47" name="テキスト：実践編①">
            <a:extLst>
              <a:ext uri="{FF2B5EF4-FFF2-40B4-BE49-F238E27FC236}">
                <a16:creationId xmlns:a16="http://schemas.microsoft.com/office/drawing/2014/main" id="{F8341D14-916D-421C-891A-4617B72BEC9F}"/>
              </a:ext>
            </a:extLst>
          </p:cNvPr>
          <p:cNvSpPr>
            <a:spLocks noGrp="1"/>
          </p:cNvSpPr>
          <p:nvPr>
            <p:ph type="ctrTitle"/>
          </p:nvPr>
        </p:nvSpPr>
        <p:spPr>
          <a:xfrm>
            <a:off x="0" y="1737429"/>
            <a:ext cx="9144000" cy="1470025"/>
          </a:xfrm>
        </p:spPr>
        <p:txBody>
          <a:bodyPr>
            <a:normAutofit/>
          </a:bodyPr>
          <a:lstStyle/>
          <a:p>
            <a:r>
              <a:rPr lang="ja-JP" altLang="en-US" sz="4000" dirty="0">
                <a:latin typeface="メイリオ" panose="020B0604030504040204" pitchFamily="50" charset="-128"/>
                <a:ea typeface="メイリオ" panose="020B0604030504040204" pitchFamily="50" charset="-128"/>
              </a:rPr>
              <a:t>実践編</a:t>
            </a:r>
            <a:endParaRPr kumimoji="1" lang="ja-JP" altLang="en-US" sz="4000" dirty="0">
              <a:latin typeface="メイリオ" panose="020B0604030504040204" pitchFamily="50" charset="-128"/>
              <a:ea typeface="メイリオ" panose="020B0604030504040204" pitchFamily="50" charset="-128"/>
            </a:endParaRPr>
          </a:p>
        </p:txBody>
      </p:sp>
      <p:sp>
        <p:nvSpPr>
          <p:cNvPr id="5" name="スライド番号プレースホルダー 4">
            <a:extLst>
              <a:ext uri="{FF2B5EF4-FFF2-40B4-BE49-F238E27FC236}">
                <a16:creationId xmlns:a16="http://schemas.microsoft.com/office/drawing/2014/main" id="{D8569CD9-6CC9-43BE-9A72-775F7327A770}"/>
              </a:ext>
            </a:extLst>
          </p:cNvPr>
          <p:cNvSpPr>
            <a:spLocks noGrp="1"/>
          </p:cNvSpPr>
          <p:nvPr>
            <p:ph type="sldNum" sz="quarter" idx="12"/>
          </p:nvPr>
        </p:nvSpPr>
        <p:spPr>
          <a:xfrm>
            <a:off x="7086600" y="6492874"/>
            <a:ext cx="2057400" cy="365125"/>
          </a:xfrm>
        </p:spPr>
        <p:txBody>
          <a:bodyPr/>
          <a:lstStyle/>
          <a:p>
            <a:pPr>
              <a:defRPr/>
            </a:pPr>
            <a:r>
              <a:rPr lang="en-US" altLang="ja-JP" sz="1200" dirty="0">
                <a:solidFill>
                  <a:prstClr val="black"/>
                </a:solidFill>
              </a:rPr>
              <a:t>30</a:t>
            </a:r>
          </a:p>
        </p:txBody>
      </p:sp>
      <p:pic>
        <p:nvPicPr>
          <p:cNvPr id="2" name="31">
            <a:hlinkClick r:id="" action="ppaction://media"/>
            <a:extLst>
              <a:ext uri="{FF2B5EF4-FFF2-40B4-BE49-F238E27FC236}">
                <a16:creationId xmlns:a16="http://schemas.microsoft.com/office/drawing/2014/main" id="{E5E07929-D1FB-7CD5-D6AB-CA451DD077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0044" y="57329"/>
            <a:ext cx="609600" cy="609600"/>
          </a:xfrm>
          <a:prstGeom prst="rect">
            <a:avLst/>
          </a:prstGeom>
        </p:spPr>
      </p:pic>
    </p:spTree>
    <p:extLst>
      <p:ext uri="{BB962C8B-B14F-4D97-AF65-F5344CB8AC3E}">
        <p14:creationId xmlns:p14="http://schemas.microsoft.com/office/powerpoint/2010/main" val="180647452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下矢印">
            <a:extLst>
              <a:ext uri="{FF2B5EF4-FFF2-40B4-BE49-F238E27FC236}">
                <a16:creationId xmlns:a16="http://schemas.microsoft.com/office/drawing/2014/main" id="{24542E6F-5382-4AA8-9873-C3956B2634B1}"/>
              </a:ext>
            </a:extLst>
          </p:cNvPr>
          <p:cNvSpPr/>
          <p:nvPr/>
        </p:nvSpPr>
        <p:spPr>
          <a:xfrm>
            <a:off x="3776081" y="1403800"/>
            <a:ext cx="1529936" cy="3633941"/>
          </a:xfrm>
          <a:prstGeom prst="downArrow">
            <a:avLst>
              <a:gd name="adj1" fmla="val 57049"/>
              <a:gd name="adj2" fmla="val 29455"/>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9173"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17" name="テキスト：○総務省は、主に有効性の">
            <a:extLst>
              <a:ext uri="{FF2B5EF4-FFF2-40B4-BE49-F238E27FC236}">
                <a16:creationId xmlns:a16="http://schemas.microsoft.com/office/drawing/2014/main" id="{FCFD43B4-C184-460A-B63D-8AE4CF3CA525}"/>
              </a:ext>
            </a:extLst>
          </p:cNvPr>
          <p:cNvSpPr/>
          <p:nvPr/>
        </p:nvSpPr>
        <p:spPr>
          <a:xfrm>
            <a:off x="104182" y="595957"/>
            <a:ext cx="8935635" cy="155095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779173">
              <a:spcBef>
                <a:spcPts val="944"/>
              </a:spcBef>
              <a:defRPr/>
            </a:pPr>
            <a:r>
              <a:rPr lang="ja-JP" altLang="en-US" sz="2000" b="1" dirty="0">
                <a:solidFill>
                  <a:prstClr val="black">
                    <a:lumMod val="75000"/>
                    <a:lumOff val="25000"/>
                  </a:prstClr>
                </a:solidFill>
                <a:latin typeface="メイリオ" panose="020B0604030504040204" pitchFamily="50" charset="-128"/>
                <a:cs typeface="Meiryo UI" panose="020B0604030504040204" pitchFamily="50" charset="-128"/>
              </a:rPr>
              <a:t>行政機関は、</a:t>
            </a:r>
            <a:r>
              <a:rPr lang="en-US" altLang="ja-JP" sz="2000" b="1" dirty="0">
                <a:solidFill>
                  <a:prstClr val="black">
                    <a:lumMod val="75000"/>
                    <a:lumOff val="25000"/>
                  </a:prstClr>
                </a:solidFill>
                <a:latin typeface="メイリオ" panose="020B0604030504040204" pitchFamily="50" charset="-128"/>
                <a:cs typeface="Meiryo UI" panose="020B0604030504040204" pitchFamily="50" charset="-128"/>
              </a:rPr>
              <a:t>EBPM</a:t>
            </a:r>
            <a:r>
              <a:rPr lang="ja-JP" altLang="en-US" sz="2000" b="1" baseline="30000" dirty="0">
                <a:solidFill>
                  <a:prstClr val="black">
                    <a:lumMod val="75000"/>
                    <a:lumOff val="25000"/>
                  </a:prstClr>
                </a:solidFill>
                <a:latin typeface="メイリオ" panose="020B0604030504040204" pitchFamily="50" charset="-128"/>
                <a:cs typeface="Meiryo UI" panose="020B0604030504040204" pitchFamily="50" charset="-128"/>
              </a:rPr>
              <a:t>*</a:t>
            </a:r>
            <a:r>
              <a:rPr lang="ja-JP" altLang="en-US" sz="2000" b="1" dirty="0">
                <a:solidFill>
                  <a:prstClr val="black">
                    <a:lumMod val="75000"/>
                    <a:lumOff val="25000"/>
                  </a:prstClr>
                </a:solidFill>
                <a:latin typeface="メイリオ" panose="020B0604030504040204" pitchFamily="50" charset="-128"/>
                <a:cs typeface="Meiryo UI" panose="020B0604030504040204" pitchFamily="50" charset="-128"/>
              </a:rPr>
              <a:t>を推進し、政策評価を政策改善と次なる政策立案につなげていく</a:t>
            </a:r>
            <a:br>
              <a:rPr lang="en-US" altLang="ja-JP" b="1" dirty="0">
                <a:solidFill>
                  <a:prstClr val="black">
                    <a:lumMod val="75000"/>
                    <a:lumOff val="25000"/>
                  </a:prstClr>
                </a:solidFill>
                <a:latin typeface="メイリオ" panose="020B0604030504040204" pitchFamily="50" charset="-128"/>
                <a:cs typeface="Meiryo UI" panose="020B0604030504040204" pitchFamily="50" charset="-128"/>
              </a:rPr>
            </a:br>
            <a:r>
              <a:rPr lang="ja-JP" altLang="en-US" sz="1600" dirty="0">
                <a:solidFill>
                  <a:prstClr val="black">
                    <a:lumMod val="75000"/>
                    <a:lumOff val="25000"/>
                  </a:prstClr>
                </a:solidFill>
                <a:latin typeface="メイリオ" panose="020B0604030504040204" pitchFamily="50" charset="-128"/>
                <a:cs typeface="Meiryo UI" panose="020B0604030504040204" pitchFamily="50" charset="-128"/>
              </a:rPr>
              <a:t>（「</a:t>
            </a:r>
            <a:r>
              <a:rPr lang="ja-JP" altLang="ja-JP" sz="1600" dirty="0">
                <a:solidFill>
                  <a:prstClr val="black">
                    <a:lumMod val="75000"/>
                    <a:lumOff val="25000"/>
                  </a:prstClr>
                </a:solidFill>
                <a:latin typeface="メイリオ" panose="020B0604030504040204" pitchFamily="50" charset="-128"/>
                <a:cs typeface="Meiryo UI" panose="020B0604030504040204" pitchFamily="50" charset="-128"/>
              </a:rPr>
              <a:t>統計改革推進会議最終取りまとめ</a:t>
            </a:r>
            <a:r>
              <a:rPr lang="ja-JP" altLang="en-US" sz="1600" dirty="0">
                <a:solidFill>
                  <a:prstClr val="black">
                    <a:lumMod val="75000"/>
                    <a:lumOff val="25000"/>
                  </a:prstClr>
                </a:solidFill>
                <a:latin typeface="メイリオ" panose="020B0604030504040204" pitchFamily="50" charset="-128"/>
                <a:cs typeface="Meiryo UI" panose="020B0604030504040204" pitchFamily="50" charset="-128"/>
              </a:rPr>
              <a:t>」（</a:t>
            </a:r>
            <a:r>
              <a:rPr lang="ja-JP" altLang="ja-JP" sz="1600" dirty="0">
                <a:solidFill>
                  <a:prstClr val="black">
                    <a:lumMod val="75000"/>
                    <a:lumOff val="25000"/>
                  </a:prstClr>
                </a:solidFill>
                <a:latin typeface="メイリオ" panose="020B0604030504040204" pitchFamily="50" charset="-128"/>
                <a:cs typeface="Meiryo UI" panose="020B0604030504040204" pitchFamily="50" charset="-128"/>
              </a:rPr>
              <a:t>平成</a:t>
            </a:r>
            <a:r>
              <a:rPr lang="en-US" altLang="ja-JP" sz="1600" dirty="0">
                <a:solidFill>
                  <a:prstClr val="black">
                    <a:lumMod val="75000"/>
                    <a:lumOff val="25000"/>
                  </a:prstClr>
                </a:solidFill>
                <a:latin typeface="メイリオ" panose="020B0604030504040204" pitchFamily="50" charset="-128"/>
                <a:cs typeface="Meiryo UI" panose="020B0604030504040204" pitchFamily="50" charset="-128"/>
              </a:rPr>
              <a:t>29</a:t>
            </a:r>
            <a:r>
              <a:rPr lang="ja-JP" altLang="ja-JP" sz="1600" dirty="0">
                <a:solidFill>
                  <a:prstClr val="black">
                    <a:lumMod val="75000"/>
                    <a:lumOff val="25000"/>
                  </a:prstClr>
                </a:solidFill>
                <a:latin typeface="メイリオ" panose="020B0604030504040204" pitchFamily="50" charset="-128"/>
                <a:cs typeface="Meiryo UI" panose="020B0604030504040204" pitchFamily="50" charset="-128"/>
              </a:rPr>
              <a:t>年５月</a:t>
            </a:r>
            <a:r>
              <a:rPr lang="ja-JP" altLang="en-US" sz="1600" dirty="0">
                <a:solidFill>
                  <a:prstClr val="black">
                    <a:lumMod val="75000"/>
                    <a:lumOff val="25000"/>
                  </a:prstClr>
                </a:solidFill>
                <a:latin typeface="メイリオ" panose="020B0604030504040204" pitchFamily="50" charset="-128"/>
                <a:cs typeface="Meiryo UI" panose="020B0604030504040204" pitchFamily="50" charset="-128"/>
              </a:rPr>
              <a:t>） ）</a:t>
            </a:r>
            <a:endParaRPr lang="en-US" altLang="ja-JP" sz="1400" dirty="0">
              <a:solidFill>
                <a:prstClr val="black">
                  <a:lumMod val="75000"/>
                  <a:lumOff val="25000"/>
                </a:prstClr>
              </a:solidFill>
              <a:latin typeface="メイリオ" panose="020B0604030504040204" pitchFamily="50" charset="-128"/>
              <a:cs typeface="Meiryo UI" panose="020B0604030504040204" pitchFamily="50" charset="-128"/>
            </a:endParaRPr>
          </a:p>
        </p:txBody>
      </p:sp>
      <p:sp>
        <p:nvSpPr>
          <p:cNvPr id="24" name="図：各府省の実務者の参考となるよう"/>
          <p:cNvSpPr/>
          <p:nvPr/>
        </p:nvSpPr>
        <p:spPr>
          <a:xfrm>
            <a:off x="104181" y="5037742"/>
            <a:ext cx="8889698" cy="619476"/>
          </a:xfrm>
          <a:prstGeom prst="rect">
            <a:avLst/>
          </a:prstGeom>
          <a:solidFill>
            <a:schemeClr val="bg1"/>
          </a:solidFill>
          <a:ln w="19050">
            <a:noFill/>
          </a:ln>
        </p:spPr>
        <p:txBody>
          <a:bodyPr wrap="none" tIns="92023" anchor="ctr" anchorCtr="0">
            <a:noAutofit/>
          </a:bodyPr>
          <a:lstStyle/>
          <a:p>
            <a:pPr marL="0" marR="0" lvl="0" indent="0" algn="ctr" defTabSz="865748" rtl="0" eaLnBrk="1" fontAlgn="auto" latinLnBrk="0" hangingPunct="1">
              <a:lnSpc>
                <a:spcPts val="2400"/>
              </a:lnSpc>
              <a:spcBef>
                <a:spcPct val="0"/>
              </a:spcBef>
              <a:buClrTx/>
              <a:buSzTx/>
              <a:buFontTx/>
              <a:buNone/>
              <a:tabLst/>
              <a:defRPr/>
            </a:pPr>
            <a:r>
              <a:rPr kumimoji="1" lang="ja-JP" altLang="en-US" sz="2000"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各府省の実務者の参考となるよう研究結果を共有し、</a:t>
            </a:r>
            <a:endParaRPr kumimoji="1" lang="en-US" altLang="ja-JP" sz="2000"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ctr" defTabSz="865748" rtl="0" eaLnBrk="1" fontAlgn="auto" latinLnBrk="0" hangingPunct="1">
              <a:lnSpc>
                <a:spcPts val="2400"/>
              </a:lnSpc>
              <a:spcBef>
                <a:spcPct val="0"/>
              </a:spcBef>
              <a:buClrTx/>
              <a:buSzTx/>
              <a:buFontTx/>
              <a:buNone/>
              <a:tabLst/>
              <a:defRPr/>
            </a:pPr>
            <a:r>
              <a:rPr kumimoji="1" lang="ja-JP" altLang="en-US" sz="2000"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政府における</a:t>
            </a:r>
            <a:r>
              <a:rPr kumimoji="1" lang="en-US" altLang="ja-JP" sz="2000"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EBPM</a:t>
            </a:r>
            <a:r>
              <a:rPr kumimoji="1" lang="ja-JP" altLang="en-US" sz="2000"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の進展に役立てる</a:t>
            </a:r>
            <a:endPar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endParaRPr>
          </a:p>
        </p:txBody>
      </p:sp>
      <p:grpSp>
        <p:nvGrpSpPr>
          <p:cNvPr id="2" name="グループ化 1">
            <a:extLst>
              <a:ext uri="{FF2B5EF4-FFF2-40B4-BE49-F238E27FC236}">
                <a16:creationId xmlns:a16="http://schemas.microsoft.com/office/drawing/2014/main" id="{6A64922C-FE03-469C-8053-843FA768F942}"/>
              </a:ext>
            </a:extLst>
          </p:cNvPr>
          <p:cNvGrpSpPr/>
          <p:nvPr/>
        </p:nvGrpSpPr>
        <p:grpSpPr>
          <a:xfrm>
            <a:off x="142483" y="2826162"/>
            <a:ext cx="8889698" cy="1772078"/>
            <a:chOff x="142483" y="2704242"/>
            <a:chExt cx="8889698" cy="1772078"/>
          </a:xfrm>
        </p:grpSpPr>
        <p:sp>
          <p:nvSpPr>
            <p:cNvPr id="8" name="正方形/長方形 7">
              <a:extLst>
                <a:ext uri="{FF2B5EF4-FFF2-40B4-BE49-F238E27FC236}">
                  <a16:creationId xmlns:a16="http://schemas.microsoft.com/office/drawing/2014/main" id="{E7C37447-6264-4250-975C-07C9BA9B8928}"/>
                </a:ext>
              </a:extLst>
            </p:cNvPr>
            <p:cNvSpPr/>
            <p:nvPr/>
          </p:nvSpPr>
          <p:spPr>
            <a:xfrm>
              <a:off x="142483" y="2704242"/>
              <a:ext cx="8889698" cy="1704295"/>
            </a:xfrm>
            <a:prstGeom prst="rect">
              <a:avLst/>
            </a:prstGeom>
            <a:solidFill>
              <a:schemeClr val="bg1"/>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9173"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20" name="正方形/長方形 19"/>
            <p:cNvSpPr/>
            <p:nvPr/>
          </p:nvSpPr>
          <p:spPr>
            <a:xfrm>
              <a:off x="156661" y="3203537"/>
              <a:ext cx="8727130" cy="1272783"/>
            </a:xfrm>
            <a:prstGeom prst="rect">
              <a:avLst/>
            </a:prstGeom>
            <a:ln w="28575">
              <a:noFill/>
              <a:prstDash val="sysDot"/>
            </a:ln>
          </p:spPr>
          <p:txBody>
            <a:bodyPr wrap="square">
              <a:spAutoFit/>
            </a:bodyPr>
            <a:lstStyle/>
            <a:p>
              <a:pPr marL="0" marR="0" lvl="0" indent="0" algn="l" defTabSz="779173" rtl="0" eaLnBrk="1" fontAlgn="auto" latinLnBrk="0" hangingPunct="1">
                <a:lnSpc>
                  <a:spcPct val="100000"/>
                </a:lnSpc>
                <a:spcBef>
                  <a:spcPts val="944"/>
                </a:spcBef>
                <a:spcAft>
                  <a:spcPts val="0"/>
                </a:spcAft>
                <a:buClrTx/>
                <a:buSzTx/>
                <a:buFontTx/>
                <a:buNone/>
                <a:tabLst/>
                <a:defRPr/>
              </a:pPr>
              <a:r>
                <a:rPr kumimoji="1" lang="en-US" altLang="ja-JP" sz="1534" b="1" i="0" u="sng"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EBPM</a:t>
              </a:r>
              <a:r>
                <a:rPr kumimoji="1" lang="ja-JP" altLang="en-US" sz="1534" b="1" i="0" u="sng"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のリーディングケース</a:t>
              </a:r>
              <a:r>
                <a:rPr kumimoji="1" lang="ja-JP" altLang="en-US"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提示を目指し</a:t>
              </a:r>
              <a:r>
                <a:rPr kumimoji="1" lang="ja-JP" altLang="en-US" sz="1534"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、具体の政策を題材に、総務省行政評価局、</a:t>
              </a:r>
              <a:r>
                <a:rPr kumimoji="1" lang="ja-JP" altLang="ja-JP" sz="1534"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関係府省及び学識経験者</a:t>
              </a:r>
              <a:r>
                <a:rPr kumimoji="1" lang="ja-JP" altLang="en-US" sz="1534"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が協同し、</a:t>
              </a:r>
              <a:endParaRPr kumimoji="1" lang="en-US" altLang="ja-JP" sz="1534"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1534"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 </a:t>
              </a:r>
              <a:r>
                <a:rPr kumimoji="1" lang="ja-JP" altLang="en-US"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ロジックモデルの作成を通じた政策課題の把握</a:t>
              </a:r>
              <a:endParaRPr kumimoji="1" lang="en-US" altLang="ja-JP"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 データの整理・収集、政策効果の分析等</a:t>
              </a:r>
              <a:br>
                <a:rPr kumimoji="1" lang="en-US" altLang="ja-JP"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br>
              <a:r>
                <a:rPr kumimoji="1" lang="ja-JP" altLang="en-US"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を行う取組</a:t>
              </a:r>
              <a:endParaRPr kumimoji="1" lang="en-US" altLang="ja-JP"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1" name="正方形/長方形 20"/>
            <p:cNvSpPr/>
            <p:nvPr/>
          </p:nvSpPr>
          <p:spPr>
            <a:xfrm>
              <a:off x="142483" y="2746003"/>
              <a:ext cx="8752199" cy="382605"/>
            </a:xfrm>
            <a:prstGeom prst="rect">
              <a:avLst/>
            </a:prstGeom>
          </p:spPr>
          <p:txBody>
            <a:bodyPr wrap="square">
              <a:spAutoFit/>
            </a:bodyPr>
            <a:lstStyle/>
            <a:p>
              <a:pPr marL="0" marR="0" lvl="0" indent="0" algn="l" defTabSz="812992" rtl="0" eaLnBrk="1" fontAlgn="auto" latinLnBrk="0" hangingPunct="1">
                <a:lnSpc>
                  <a:spcPts val="2215"/>
                </a:lnSpc>
                <a:spcBef>
                  <a:spcPct val="0"/>
                </a:spcBef>
                <a:spcAft>
                  <a:spcPct val="3500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政策効果の把握・分析手法の実証的共同研究（</a:t>
              </a:r>
              <a:r>
                <a:rPr kumimoji="1" lang="en-US" altLang="ja-JP"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2018</a:t>
              </a: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a:t>
              </a:r>
              <a:endParaRPr kumimoji="1" lang="ja-JP" altLang="en-US" sz="20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endParaRPr>
            </a:p>
          </p:txBody>
        </p:sp>
      </p:grpSp>
      <p:sp>
        <p:nvSpPr>
          <p:cNvPr id="7" name="図：EBPMの第一歩として、"/>
          <p:cNvSpPr txBox="1"/>
          <p:nvPr/>
        </p:nvSpPr>
        <p:spPr>
          <a:xfrm>
            <a:off x="104181" y="2296888"/>
            <a:ext cx="8928000" cy="400110"/>
          </a:xfrm>
          <a:prstGeom prst="rect">
            <a:avLst/>
          </a:prstGeom>
          <a:solidFill>
            <a:schemeClr val="bg1"/>
          </a:solidFill>
          <a:ln w="19050">
            <a:solidFill>
              <a:schemeClr val="accent1"/>
            </a:solidFill>
          </a:ln>
        </p:spPr>
        <p:txBody>
          <a:bodyPr wrap="square" rtlCol="0">
            <a:spAutoFit/>
          </a:bodyPr>
          <a:lstStyle/>
          <a:p>
            <a:pPr marL="0" marR="0" lvl="0" indent="0" algn="ctr" defTabSz="779173" rtl="0" eaLnBrk="1" fontAlgn="auto" latinLnBrk="0" hangingPunct="1">
              <a:lnSpc>
                <a:spcPts val="2400"/>
              </a:lnSpc>
              <a:spcBef>
                <a:spcPts val="1200"/>
              </a:spcBef>
              <a:spcAft>
                <a:spcPts val="0"/>
              </a:spcAft>
              <a:buClrTx/>
              <a:buSzTx/>
              <a:buFontTx/>
              <a:buNone/>
              <a:tabLst/>
              <a:defRPr/>
            </a:pPr>
            <a:r>
              <a:rPr kumimoji="1" lang="en-US" altLang="ja-JP"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EBPM</a:t>
            </a:r>
            <a:r>
              <a:rPr kumimoji="1" lang="ja-JP" altLang="en-US"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の第一歩として、具体の政策を題材にした政策効果の分析手法を整理する必要</a:t>
            </a:r>
            <a:endParaRPr kumimoji="1" lang="en-US" altLang="ja-JP"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5" name="図：各府省の実務者の参考となるよう">
            <a:extLst>
              <a:ext uri="{FF2B5EF4-FFF2-40B4-BE49-F238E27FC236}">
                <a16:creationId xmlns:a16="http://schemas.microsoft.com/office/drawing/2014/main" id="{E420D2F5-0AE7-4523-9520-DDCE1447A917}"/>
              </a:ext>
            </a:extLst>
          </p:cNvPr>
          <p:cNvSpPr/>
          <p:nvPr/>
        </p:nvSpPr>
        <p:spPr>
          <a:xfrm>
            <a:off x="104182" y="5698069"/>
            <a:ext cx="8935636" cy="835433"/>
          </a:xfrm>
          <a:prstGeom prst="rect">
            <a:avLst/>
          </a:prstGeom>
          <a:solidFill>
            <a:schemeClr val="bg1"/>
          </a:solidFill>
          <a:ln w="19050">
            <a:noFill/>
          </a:ln>
        </p:spPr>
        <p:txBody>
          <a:bodyPr wrap="square" tIns="92023">
            <a:spAutoFit/>
          </a:bodyPr>
          <a:lstStyle/>
          <a:p>
            <a:pPr marL="185738" marR="0" lvl="0" indent="-185738" algn="l" defTabSz="865748" rtl="0" eaLnBrk="1" fontAlgn="auto" latinLnBrk="0" hangingPunct="1">
              <a:lnSpc>
                <a:spcPts val="1800"/>
              </a:lnSpc>
              <a:spcBef>
                <a:spcPct val="0"/>
              </a:spcBef>
              <a:buClrTx/>
              <a:buSzTx/>
              <a:buFontTx/>
              <a:buNone/>
              <a:tabLst/>
              <a:defRPr/>
            </a:pPr>
            <a:r>
              <a:rPr kumimoji="1" lang="en-US" altLang="ja-JP" sz="16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a:t>
            </a:r>
            <a:r>
              <a:rPr kumimoji="1" lang="zh-TW" altLang="en-US" sz="16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総務省政策評価審議会提言（令和</a:t>
            </a:r>
            <a:r>
              <a:rPr kumimoji="1" lang="en-US" altLang="zh-TW" sz="16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4</a:t>
            </a:r>
            <a:r>
              <a:rPr kumimoji="1" lang="zh-TW" altLang="en-US" sz="16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年）</a:t>
            </a:r>
            <a:r>
              <a:rPr kumimoji="1" lang="ja-JP" altLang="en-US" sz="16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を踏まえて取組を柔軟化し、「ロジックモデルの作成のみ」や「データの収集・整理のみ」など、</a:t>
            </a:r>
            <a:r>
              <a:rPr kumimoji="1" lang="ja-JP" altLang="en-US" sz="1600" b="1" i="0" u="sng"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効果の把握・分析の準備段階や途中過程で行う取組についても支援</a:t>
            </a:r>
          </a:p>
        </p:txBody>
      </p:sp>
      <p:sp>
        <p:nvSpPr>
          <p:cNvPr id="16" name="テキスト ボックス 15">
            <a:extLst>
              <a:ext uri="{FF2B5EF4-FFF2-40B4-BE49-F238E27FC236}">
                <a16:creationId xmlns:a16="http://schemas.microsoft.com/office/drawing/2014/main" id="{84FEA4AF-FFE4-4A14-8077-19551A415E1C}"/>
              </a:ext>
            </a:extLst>
          </p:cNvPr>
          <p:cNvSpPr txBox="1"/>
          <p:nvPr/>
        </p:nvSpPr>
        <p:spPr>
          <a:xfrm>
            <a:off x="0" y="-38302"/>
            <a:ext cx="9144000" cy="530915"/>
          </a:xfrm>
          <a:prstGeom prst="rect">
            <a:avLst/>
          </a:prstGeom>
          <a:solidFill>
            <a:srgbClr val="44546A">
              <a:lumMod val="60000"/>
              <a:lumOff val="40000"/>
            </a:srgbClr>
          </a:solidFill>
          <a:ln>
            <a:solidFill>
              <a:srgbClr val="44546A">
                <a:lumMod val="60000"/>
                <a:lumOff val="40000"/>
              </a:srgbClr>
            </a:solidFill>
          </a:ln>
        </p:spPr>
        <p:txBody>
          <a:bodyPr wrap="square" rtlCol="0" anchor="ctr" anchorCtr="0">
            <a:spAutoFit/>
          </a:bodyPr>
          <a:lstStyle/>
          <a:p>
            <a:pPr marL="0" marR="0" lvl="0" indent="0" algn="ctr" defTabSz="316531" rtl="0" eaLnBrk="1" fontAlgn="auto" latinLnBrk="0" hangingPunct="1">
              <a:lnSpc>
                <a:spcPts val="3600"/>
              </a:lnSpc>
              <a:spcBef>
                <a:spcPts val="0"/>
              </a:spcBef>
              <a:spcAft>
                <a:spcPts val="0"/>
              </a:spcAft>
              <a:buClrTx/>
              <a:buSzTx/>
              <a:buFontTx/>
              <a:buNone/>
              <a:tabLst/>
              <a:defRPr/>
            </a:pPr>
            <a:r>
              <a:rPr kumimoji="0" lang="ja-JP" altLang="en-US" sz="2400" b="1" i="0" u="none" strike="noStrike" kern="0" cap="none" spc="0" normalizeH="0" baseline="0" noProof="0" dirty="0">
                <a:ln w="0"/>
                <a:solidFill>
                  <a:prstClr val="white"/>
                </a:solidFill>
                <a:effectLst/>
                <a:uLnTx/>
                <a:uFillTx/>
                <a:latin typeface="メイリオ" panose="020B0604030504040204" pitchFamily="50" charset="-128"/>
                <a:ea typeface="メイリオ" panose="020B0604030504040204" pitchFamily="50" charset="-128"/>
                <a:cs typeface="Meiryo UI" panose="020B0604030504040204" pitchFamily="50" charset="-128"/>
              </a:rPr>
              <a:t>政策効果の把握・分析手法の実証的共同研究の概要</a:t>
            </a:r>
          </a:p>
        </p:txBody>
      </p:sp>
      <p:sp>
        <p:nvSpPr>
          <p:cNvPr id="18" name="テキスト：＊EBPM">
            <a:extLst>
              <a:ext uri="{FF2B5EF4-FFF2-40B4-BE49-F238E27FC236}">
                <a16:creationId xmlns:a16="http://schemas.microsoft.com/office/drawing/2014/main" id="{8BED38CD-172C-454B-B7DC-51DFC53B7BF8}"/>
              </a:ext>
            </a:extLst>
          </p:cNvPr>
          <p:cNvSpPr/>
          <p:nvPr/>
        </p:nvSpPr>
        <p:spPr>
          <a:xfrm>
            <a:off x="5405718" y="1860418"/>
            <a:ext cx="3886200"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Segoe UI" panose="020B0502040204020203" pitchFamily="34" charset="0"/>
              </a:rPr>
              <a:t>*</a:t>
            </a: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EBPM</a:t>
            </a: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a:t>
            </a: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Evidence-Based Policy Making</a:t>
            </a: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a:t>
            </a:r>
            <a:endPar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A41B125-2C06-44BF-9D19-323A047B34F0}"/>
              </a:ext>
            </a:extLst>
          </p:cNvPr>
          <p:cNvSpPr>
            <a:spLocks noGrp="1"/>
          </p:cNvSpPr>
          <p:nvPr>
            <p:ph type="sldNum" sz="quarter" idx="12"/>
          </p:nvPr>
        </p:nvSpPr>
        <p:spPr/>
        <p:txBody>
          <a:bodyPr/>
          <a:lstStyle/>
          <a:p>
            <a:pPr>
              <a:defRPr/>
            </a:pPr>
            <a:r>
              <a:rPr lang="en-US" altLang="ja-JP" sz="1200" dirty="0">
                <a:solidFill>
                  <a:prstClr val="black"/>
                </a:solidFill>
                <a:latin typeface="+mn-lt"/>
              </a:rPr>
              <a:t>31</a:t>
            </a:r>
            <a:endParaRPr lang="en-US" altLang="ja-JP" dirty="0">
              <a:solidFill>
                <a:prstClr val="black"/>
              </a:solidFill>
              <a:latin typeface="+mn-lt"/>
            </a:endParaRPr>
          </a:p>
        </p:txBody>
      </p:sp>
      <p:pic>
        <p:nvPicPr>
          <p:cNvPr id="4" name="32">
            <a:hlinkClick r:id="" action="ppaction://media"/>
            <a:extLst>
              <a:ext uri="{FF2B5EF4-FFF2-40B4-BE49-F238E27FC236}">
                <a16:creationId xmlns:a16="http://schemas.microsoft.com/office/drawing/2014/main" id="{0A8C6517-37E3-9037-8918-FA343E778C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11706"/>
            <a:ext cx="609600" cy="609600"/>
          </a:xfrm>
          <a:prstGeom prst="rect">
            <a:avLst/>
          </a:prstGeom>
        </p:spPr>
      </p:pic>
    </p:spTree>
    <p:extLst>
      <p:ext uri="{BB962C8B-B14F-4D97-AF65-F5344CB8AC3E}">
        <p14:creationId xmlns:p14="http://schemas.microsoft.com/office/powerpoint/2010/main" val="72636404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51695" y="349867"/>
            <a:ext cx="157412" cy="31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7913" tIns="38957" rIns="77913" bIns="38957" numCol="1" anchor="ctr" anchorCtr="0" compatLnSpc="1">
            <a:prstTxWarp prst="textNoShape">
              <a:avLst/>
            </a:prstTxWarp>
            <a:spAutoFit/>
          </a:bodyPr>
          <a:lstStyle/>
          <a:p>
            <a:pPr marL="0" marR="0" lvl="0" indent="0" algn="l" defTabSz="797717"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 name="角丸四角形 22">
            <a:extLst>
              <a:ext uri="{FF2B5EF4-FFF2-40B4-BE49-F238E27FC236}">
                <a16:creationId xmlns:a16="http://schemas.microsoft.com/office/drawing/2014/main" id="{B64748D8-2F86-459D-BBD2-792ECE421280}"/>
              </a:ext>
            </a:extLst>
          </p:cNvPr>
          <p:cNvSpPr/>
          <p:nvPr/>
        </p:nvSpPr>
        <p:spPr>
          <a:xfrm>
            <a:off x="490475" y="2980415"/>
            <a:ext cx="6405424" cy="1368166"/>
          </a:xfrm>
          <a:prstGeom prst="roundRect">
            <a:avLst>
              <a:gd name="adj" fmla="val 9489"/>
            </a:avLst>
          </a:prstGeom>
          <a:solidFill>
            <a:schemeClr val="l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0675" tIns="30675" rIns="30675" bIns="30675" rtlCol="0" anchor="ctr"/>
          <a:lstStyle/>
          <a:p>
            <a:pPr marL="106289" marR="0" lvl="0" indent="-106289" algn="just" defTabSz="797717" rtl="0" eaLnBrk="1" fontAlgn="auto" latinLnBrk="0" hangingPunct="1">
              <a:lnSpc>
                <a:spcPct val="100000"/>
              </a:lnSpc>
              <a:spcBef>
                <a:spcPts val="0"/>
              </a:spcBef>
              <a:spcAft>
                <a:spcPts val="171"/>
              </a:spcAft>
              <a:buClrTx/>
              <a:buSzTx/>
              <a:buFontTx/>
              <a:buNone/>
              <a:tabLst>
                <a:tab pos="53145" algn="l"/>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〇必要なデータを収集し、</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統計的な分析手法等を用いて、政策効果の把握方法の妥当性</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や、</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政策手段と目標との因果関係等を学識経験者等とともに検証</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06289" marR="0" lvl="0" indent="-106289" algn="just" defTabSz="797717" rtl="0" eaLnBrk="1" fontAlgn="auto" latinLnBrk="0" hangingPunct="1">
              <a:lnSpc>
                <a:spcPct val="100000"/>
              </a:lnSpc>
              <a:spcBef>
                <a:spcPts val="0"/>
              </a:spcBef>
              <a:spcAft>
                <a:spcPts val="171"/>
              </a:spcAft>
              <a:buClrTx/>
              <a:buSzTx/>
              <a:buFontTx/>
              <a:buNone/>
              <a:tabLst>
                <a:tab pos="53145" algn="l"/>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○統計的な手法等を用いた分析ができない場合でも、</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記述統計（平均や分散等）や定性的なデータ（聴き取り等）の確認を通じて、政策効果をある程度把握できる場合もある</a:t>
            </a:r>
          </a:p>
        </p:txBody>
      </p:sp>
      <p:sp>
        <p:nvSpPr>
          <p:cNvPr id="43" name="AutoShape 3">
            <a:extLst>
              <a:ext uri="{FF2B5EF4-FFF2-40B4-BE49-F238E27FC236}">
                <a16:creationId xmlns:a16="http://schemas.microsoft.com/office/drawing/2014/main" id="{E6AFF4DC-A7D6-460C-B988-30DE3C4A1157}"/>
              </a:ext>
            </a:extLst>
          </p:cNvPr>
          <p:cNvSpPr>
            <a:spLocks noChangeArrowheads="1"/>
          </p:cNvSpPr>
          <p:nvPr/>
        </p:nvSpPr>
        <p:spPr bwMode="auto">
          <a:xfrm>
            <a:off x="509106" y="4532573"/>
            <a:ext cx="6386793" cy="1540116"/>
          </a:xfrm>
          <a:prstGeom prst="roundRect">
            <a:avLst>
              <a:gd name="adj" fmla="val 8386"/>
            </a:avLst>
          </a:prstGeom>
          <a:ln>
            <a:headEnd/>
            <a:tailEnd/>
          </a:ln>
        </p:spPr>
        <p:style>
          <a:lnRef idx="2">
            <a:schemeClr val="dk1"/>
          </a:lnRef>
          <a:fillRef idx="1">
            <a:schemeClr val="lt1"/>
          </a:fillRef>
          <a:effectRef idx="0">
            <a:schemeClr val="dk1"/>
          </a:effectRef>
          <a:fontRef idx="minor">
            <a:schemeClr val="dk1"/>
          </a:fontRef>
        </p:style>
        <p:txBody>
          <a:bodyPr lIns="30675" tIns="30675" rIns="30675" bIns="30675" anchor="ctr"/>
          <a:lstStyle/>
          <a:p>
            <a:pPr marL="111120" marR="0" lvl="0" indent="-111120" algn="just" defTabSz="797717" rtl="0" eaLnBrk="1" fontAlgn="auto" latinLnBrk="0" hangingPunct="1">
              <a:lnSpc>
                <a:spcPct val="100000"/>
              </a:lnSpc>
              <a:spcBef>
                <a:spcPts val="0"/>
              </a:spcBef>
              <a:spcAft>
                <a:spcPts val="171"/>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○分析結果を踏まえ</a:t>
            </a:r>
            <a:r>
              <a:rPr kumimoji="1" lang="ja-JP" altLang="en-US" sz="14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当該政策の具体的な改善方策についても取りまとめ</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11120" marR="0" lvl="0" indent="-111120" algn="just" defTabSz="797717" rtl="0" eaLnBrk="1" fontAlgn="auto" latinLnBrk="0" hangingPunct="1">
              <a:lnSpc>
                <a:spcPct val="100000"/>
              </a:lnSpc>
              <a:spcBef>
                <a:spcPts val="0"/>
              </a:spcBef>
              <a:spcAft>
                <a:spcPts val="171"/>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〇具体の政策を題材にした実例を</a:t>
            </a: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数多く発信</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。さまざまな機会を通じて</a:t>
            </a: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各府省に共有</a:t>
            </a:r>
            <a:endParaRPr kumimoji="1" lang="en-US" altLang="ja-JP"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11120" marR="0" lvl="0" indent="-111120" algn="just" defTabSz="797717" rtl="0" eaLnBrk="1" fontAlgn="auto" latinLnBrk="0" hangingPunct="1">
              <a:lnSpc>
                <a:spcPct val="100000"/>
              </a:lnSpc>
              <a:spcBef>
                <a:spcPts val="0"/>
              </a:spcBef>
              <a:spcAft>
                <a:spcPts val="85"/>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EBPM</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推進委員会で報告</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11120" marR="0" lvl="0" indent="-111120" algn="just" defTabSz="797717" rtl="0" eaLnBrk="1" fontAlgn="auto" latinLnBrk="0" hangingPunct="1">
              <a:lnSpc>
                <a:spcPct val="100000"/>
              </a:lnSpc>
              <a:spcBef>
                <a:spcPts val="0"/>
              </a:spcBef>
              <a:spcAft>
                <a:spcPts val="85"/>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・政策評価各府省担当官会議で説明</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11120" marR="0" lvl="0" indent="-111120" algn="just" defTabSz="797717" rtl="0" eaLnBrk="1" fontAlgn="auto" latinLnBrk="0" hangingPunct="1">
              <a:lnSpc>
                <a:spcPct val="100000"/>
              </a:lnSpc>
              <a:spcBef>
                <a:spcPts val="0"/>
              </a:spcBef>
              <a:spcAft>
                <a:spcPts val="85"/>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・総務省ＨＰで公表　　等</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a:extLst>
              <a:ext uri="{FF2B5EF4-FFF2-40B4-BE49-F238E27FC236}">
                <a16:creationId xmlns:a16="http://schemas.microsoft.com/office/drawing/2014/main" id="{A81CBBF5-5B5C-4988-8EA1-4D6B06264EAB}"/>
              </a:ext>
            </a:extLst>
          </p:cNvPr>
          <p:cNvSpPr txBox="1"/>
          <p:nvPr/>
        </p:nvSpPr>
        <p:spPr>
          <a:xfrm>
            <a:off x="7207620" y="725158"/>
            <a:ext cx="1781085" cy="275909"/>
          </a:xfrm>
          <a:prstGeom prst="rect">
            <a:avLst/>
          </a:prstGeom>
          <a:solidFill>
            <a:schemeClr val="accent1">
              <a:lumMod val="60000"/>
              <a:lumOff val="40000"/>
            </a:schemeClr>
          </a:solidFill>
          <a:ln>
            <a:solidFill>
              <a:schemeClr val="accent1">
                <a:lumMod val="60000"/>
                <a:lumOff val="40000"/>
              </a:schemeClr>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43821" rIns="43821" rtlCol="0">
            <a:spAutoFit/>
          </a:bodyPr>
          <a:lstStyle/>
          <a:p>
            <a:pPr marL="0" marR="0" lvl="0" indent="0" algn="ctr" defTabSz="797717" rtl="0" eaLnBrk="1" fontAlgn="auto" latinLnBrk="0" hangingPunct="1">
              <a:lnSpc>
                <a:spcPct val="100000"/>
              </a:lnSpc>
              <a:spcBef>
                <a:spcPts val="0"/>
              </a:spcBef>
              <a:spcAft>
                <a:spcPts val="0"/>
              </a:spcAft>
              <a:buClrTx/>
              <a:buSzTx/>
              <a:buFontTx/>
              <a:buNone/>
              <a:tabLst/>
              <a:defRPr/>
            </a:pPr>
            <a:r>
              <a:rPr kumimoji="1" lang="ja-JP" altLang="en-US" sz="119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rPr>
              <a:t>期待される効果</a:t>
            </a:r>
            <a:endParaRPr kumimoji="1" lang="en-US" altLang="ja-JP" sz="119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6" name="AutoShape 3">
            <a:extLst>
              <a:ext uri="{FF2B5EF4-FFF2-40B4-BE49-F238E27FC236}">
                <a16:creationId xmlns:a16="http://schemas.microsoft.com/office/drawing/2014/main" id="{31E9E12E-C310-4450-9B96-BE47C7B08DB6}"/>
              </a:ext>
            </a:extLst>
          </p:cNvPr>
          <p:cNvSpPr>
            <a:spLocks noChangeArrowheads="1"/>
          </p:cNvSpPr>
          <p:nvPr/>
        </p:nvSpPr>
        <p:spPr bwMode="auto">
          <a:xfrm>
            <a:off x="7110581" y="1099203"/>
            <a:ext cx="1953180" cy="3619965"/>
          </a:xfrm>
          <a:prstGeom prst="roundRect">
            <a:avLst>
              <a:gd name="adj" fmla="val 9478"/>
            </a:avLst>
          </a:prstGeom>
          <a:noFill/>
          <a:ln w="28575">
            <a:solidFill>
              <a:schemeClr val="accent1">
                <a:lumMod val="60000"/>
                <a:lumOff val="40000"/>
              </a:schemeClr>
            </a:solidFill>
            <a:headEnd/>
            <a:tailEnd/>
          </a:ln>
        </p:spPr>
        <p:style>
          <a:lnRef idx="1">
            <a:schemeClr val="accent1"/>
          </a:lnRef>
          <a:fillRef idx="2">
            <a:schemeClr val="accent1"/>
          </a:fillRef>
          <a:effectRef idx="1">
            <a:schemeClr val="accent1"/>
          </a:effectRef>
          <a:fontRef idx="minor">
            <a:schemeClr val="dk1"/>
          </a:fontRef>
        </p:style>
        <p:txBody>
          <a:bodyPr lIns="30675" tIns="30675" rIns="30675" bIns="30675"/>
          <a:lstStyle/>
          <a:p>
            <a:pPr marL="106289" marR="0" lvl="0" indent="-106289" algn="just" defTabSz="797717" rtl="0" eaLnBrk="1" fontAlgn="auto" latinLnBrk="0" hangingPunct="1">
              <a:lnSpc>
                <a:spcPct val="100000"/>
              </a:lnSpc>
              <a:spcBef>
                <a:spcPts val="0"/>
              </a:spcBef>
              <a:spcAft>
                <a:spcPts val="171"/>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研究対象政策の所管府省</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p>
          <a:p>
            <a:pPr marL="106289" marR="0" lvl="0" indent="-106289" algn="just" defTabSz="797717" rtl="0" eaLnBrk="1" fontAlgn="auto" latinLnBrk="0" hangingPunct="1">
              <a:lnSpc>
                <a:spcPct val="100000"/>
              </a:lnSpc>
              <a:spcBef>
                <a:spcPts val="0"/>
              </a:spcBef>
              <a:spcAft>
                <a:spcPts val="171"/>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○頑健なエビデンスに基づき</a:t>
            </a:r>
            <a:r>
              <a:rPr kumimoji="1" lang="ja-JP" altLang="en-US" sz="14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より質の高い評価が可能</a:t>
            </a:r>
            <a:endParaRPr kumimoji="1" lang="en-US" altLang="ja-JP" sz="14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06289" marR="0" lvl="0" indent="-106289" algn="just" defTabSz="797717" rtl="0" eaLnBrk="1" fontAlgn="auto" latinLnBrk="0" hangingPunct="1">
              <a:lnSpc>
                <a:spcPct val="100000"/>
              </a:lnSpc>
              <a:spcBef>
                <a:spcPts val="0"/>
              </a:spcBef>
              <a:spcAft>
                <a:spcPts val="171"/>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○課題解決に向け、より適切な手段を選択するなど</a:t>
            </a:r>
            <a:r>
              <a:rPr kumimoji="1" lang="ja-JP" altLang="en-US" sz="14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政策の精度が向上</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06289" marR="0" lvl="0" indent="-106289" algn="just" defTabSz="797717" rtl="0" eaLnBrk="1" fontAlgn="auto" latinLnBrk="0" hangingPunct="1">
              <a:lnSpc>
                <a:spcPct val="100000"/>
              </a:lnSpc>
              <a:spcBef>
                <a:spcPts val="0"/>
              </a:spcBef>
              <a:spcAft>
                <a:spcPts val="171"/>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06289" marR="0" lvl="0" indent="-106289" algn="just" defTabSz="797717" rtl="0" eaLnBrk="1" fontAlgn="auto" latinLnBrk="0" hangingPunct="1">
              <a:lnSpc>
                <a:spcPct val="100000"/>
              </a:lnSpc>
              <a:spcBef>
                <a:spcPts val="0"/>
              </a:spcBef>
              <a:spcAft>
                <a:spcPts val="171"/>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各府省</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p>
          <a:p>
            <a:pPr marL="106289" marR="0" lvl="0" indent="-106289" algn="just" defTabSz="797717" rtl="0" eaLnBrk="1" fontAlgn="auto" latinLnBrk="0" hangingPunct="1">
              <a:lnSpc>
                <a:spcPct val="100000"/>
              </a:lnSpc>
              <a:spcBef>
                <a:spcPts val="0"/>
              </a:spcBef>
              <a:spcAft>
                <a:spcPts val="171"/>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〇具体の政策を題材にした実例の共有により、</a:t>
            </a: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EBPM</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の実践に資する</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06289" marR="0" lvl="0" indent="-106289" algn="just" defTabSz="797717" rtl="0" eaLnBrk="1" fontAlgn="auto" latinLnBrk="0" hangingPunct="1">
              <a:lnSpc>
                <a:spcPct val="100000"/>
              </a:lnSpc>
              <a:spcBef>
                <a:spcPts val="0"/>
              </a:spcBef>
              <a:spcAft>
                <a:spcPts val="171"/>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3" name="図表 22">
            <a:extLst>
              <a:ext uri="{FF2B5EF4-FFF2-40B4-BE49-F238E27FC236}">
                <a16:creationId xmlns:a16="http://schemas.microsoft.com/office/drawing/2014/main" id="{60798B42-20B7-4880-8FA5-BF1BFB43DF8B}"/>
              </a:ext>
            </a:extLst>
          </p:cNvPr>
          <p:cNvGraphicFramePr/>
          <p:nvPr>
            <p:extLst>
              <p:ext uri="{D42A27DB-BD31-4B8C-83A1-F6EECF244321}">
                <p14:modId xmlns:p14="http://schemas.microsoft.com/office/powerpoint/2010/main" val="2575961707"/>
              </p:ext>
            </p:extLst>
          </p:nvPr>
        </p:nvGraphicFramePr>
        <p:xfrm>
          <a:off x="762000" y="1196895"/>
          <a:ext cx="6044247" cy="1053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四角形: 角を丸くする 1">
            <a:extLst>
              <a:ext uri="{FF2B5EF4-FFF2-40B4-BE49-F238E27FC236}">
                <a16:creationId xmlns:a16="http://schemas.microsoft.com/office/drawing/2014/main" id="{FBCAA50D-0C95-472B-A166-7693C4BB2F3D}"/>
              </a:ext>
            </a:extLst>
          </p:cNvPr>
          <p:cNvSpPr/>
          <p:nvPr/>
        </p:nvSpPr>
        <p:spPr>
          <a:xfrm>
            <a:off x="487396" y="825920"/>
            <a:ext cx="6405424" cy="1829956"/>
          </a:xfrm>
          <a:prstGeom prst="roundRect">
            <a:avLst>
              <a:gd name="adj" fmla="val 4157"/>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marL="151506" marR="0" lvl="0" indent="-151506" algn="just" defTabSz="79771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〇具体の政策について、</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政策の目的とその手段の論理的なつながりを整理</a:t>
            </a:r>
            <a:r>
              <a:rPr kumimoji="1" lang="en-US" altLang="ja-JP" sz="1400" b="1" i="0" u="sng" strike="noStrike" kern="1200" cap="none" spc="0" normalizeH="0" baseline="3000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した上で、調査方法を設計</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51506" marR="0" lvl="0" indent="-151506" algn="just" defTabSz="79771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8" name="右中かっこ 7">
            <a:extLst>
              <a:ext uri="{FF2B5EF4-FFF2-40B4-BE49-F238E27FC236}">
                <a16:creationId xmlns:a16="http://schemas.microsoft.com/office/drawing/2014/main" id="{9536DE1A-A0EF-4C9F-8143-5C3BE4FDA54D}"/>
              </a:ext>
            </a:extLst>
          </p:cNvPr>
          <p:cNvSpPr/>
          <p:nvPr/>
        </p:nvSpPr>
        <p:spPr>
          <a:xfrm>
            <a:off x="6857135" y="526168"/>
            <a:ext cx="238344" cy="4683476"/>
          </a:xfrm>
          <a:prstGeom prst="rightBrace">
            <a:avLst>
              <a:gd name="adj1" fmla="val 44193"/>
              <a:gd name="adj2" fmla="val 35032"/>
            </a:avLst>
          </a:prstGeom>
          <a:no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97717"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E8D78AE8-1BAD-4B4C-8E49-AB81FCCFDF09}"/>
              </a:ext>
            </a:extLst>
          </p:cNvPr>
          <p:cNvSpPr txBox="1"/>
          <p:nvPr/>
        </p:nvSpPr>
        <p:spPr>
          <a:xfrm>
            <a:off x="3174096" y="1235782"/>
            <a:ext cx="2331525" cy="256224"/>
          </a:xfrm>
          <a:prstGeom prst="rect">
            <a:avLst/>
          </a:prstGeom>
          <a:noFill/>
        </p:spPr>
        <p:txBody>
          <a:bodyPr wrap="square" rtlCol="0">
            <a:spAutoFit/>
          </a:bodyPr>
          <a:lstStyle/>
          <a:p>
            <a:pPr marL="0" marR="0" lvl="0" indent="0" algn="l" defTabSz="797717" rtl="0" eaLnBrk="1" fontAlgn="auto" latinLnBrk="0" hangingPunct="1">
              <a:lnSpc>
                <a:spcPct val="100000"/>
              </a:lnSpc>
              <a:spcBef>
                <a:spcPts val="0"/>
              </a:spcBef>
              <a:spcAft>
                <a:spcPts val="0"/>
              </a:spcAft>
              <a:buClrTx/>
              <a:buSzTx/>
              <a:buFontTx/>
              <a:buNone/>
              <a:tabLst/>
              <a:defRPr/>
            </a:pPr>
            <a:r>
              <a:rPr kumimoji="1" lang="en-US" altLang="ja-JP" sz="106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06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ロジックモデルによる整理</a:t>
            </a:r>
          </a:p>
        </p:txBody>
      </p:sp>
      <p:sp>
        <p:nvSpPr>
          <p:cNvPr id="27" name="矢印: 山形 26">
            <a:extLst>
              <a:ext uri="{FF2B5EF4-FFF2-40B4-BE49-F238E27FC236}">
                <a16:creationId xmlns:a16="http://schemas.microsoft.com/office/drawing/2014/main" id="{362F3B4F-0673-4EB1-8617-30B11762A1D6}"/>
              </a:ext>
            </a:extLst>
          </p:cNvPr>
          <p:cNvSpPr/>
          <p:nvPr/>
        </p:nvSpPr>
        <p:spPr>
          <a:xfrm rot="5400000">
            <a:off x="-522419" y="5130163"/>
            <a:ext cx="1570358" cy="314695"/>
          </a:xfrm>
          <a:prstGeom prst="chevron">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77917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78B468FA-A365-4077-8AB6-1642385C86E6}"/>
              </a:ext>
            </a:extLst>
          </p:cNvPr>
          <p:cNvSpPr/>
          <p:nvPr/>
        </p:nvSpPr>
        <p:spPr>
          <a:xfrm>
            <a:off x="516061" y="2147037"/>
            <a:ext cx="5595179" cy="523220"/>
          </a:xfrm>
          <a:prstGeom prst="rect">
            <a:avLst/>
          </a:prstGeom>
        </p:spPr>
        <p:txBody>
          <a:bodyPr wrap="square">
            <a:spAutoFit/>
          </a:bodyPr>
          <a:lstStyle/>
          <a:p>
            <a:pPr marL="151506" marR="0" lvl="0" indent="-151506" algn="just" defTabSz="79771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〇ロジックモデルは、調査中に判明した事実等を踏まえて、さらにブラッシュアップを行う</a:t>
            </a:r>
            <a:endPar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吹き出し: 線 2">
            <a:extLst>
              <a:ext uri="{FF2B5EF4-FFF2-40B4-BE49-F238E27FC236}">
                <a16:creationId xmlns:a16="http://schemas.microsoft.com/office/drawing/2014/main" id="{8AC0CCF2-8B61-4DF6-8ABB-CF28C01682A5}"/>
              </a:ext>
            </a:extLst>
          </p:cNvPr>
          <p:cNvSpPr/>
          <p:nvPr/>
        </p:nvSpPr>
        <p:spPr>
          <a:xfrm>
            <a:off x="7145248" y="4804257"/>
            <a:ext cx="1905828" cy="1268431"/>
          </a:xfrm>
          <a:prstGeom prst="borderCallout1">
            <a:avLst>
              <a:gd name="adj1" fmla="val 7922"/>
              <a:gd name="adj2" fmla="val 40"/>
              <a:gd name="adj3" fmla="val 33757"/>
              <a:gd name="adj4" fmla="val -85"/>
            </a:avLst>
          </a:prstGeom>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各府省の要望に応じて、</a:t>
            </a:r>
            <a:r>
              <a:rPr kumimoji="1" lang="ja-JP" altLang="en-US" sz="14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効果検証の準備段階や途中課程で行う取組</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についても</a:t>
            </a:r>
            <a:r>
              <a:rPr kumimoji="1" lang="ja-JP" altLang="en-US" sz="14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柔軟に支援</a:t>
            </a:r>
            <a:endPar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cxnSp>
        <p:nvCxnSpPr>
          <p:cNvPr id="9" name="直線コネクタ 8">
            <a:extLst>
              <a:ext uri="{FF2B5EF4-FFF2-40B4-BE49-F238E27FC236}">
                <a16:creationId xmlns:a16="http://schemas.microsoft.com/office/drawing/2014/main" id="{F7BA9D62-BFB2-48D2-B07B-0E08A8624D4D}"/>
              </a:ext>
            </a:extLst>
          </p:cNvPr>
          <p:cNvCxnSpPr>
            <a:cxnSpLocks/>
          </p:cNvCxnSpPr>
          <p:nvPr/>
        </p:nvCxnSpPr>
        <p:spPr>
          <a:xfrm>
            <a:off x="6867949" y="5438472"/>
            <a:ext cx="242632" cy="61638"/>
          </a:xfrm>
          <a:prstGeom prst="line">
            <a:avLst/>
          </a:prstGeom>
          <a:ln w="19050">
            <a:solidFill>
              <a:schemeClr val="accent1">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54" name="矢印: 山形 53">
            <a:extLst>
              <a:ext uri="{FF2B5EF4-FFF2-40B4-BE49-F238E27FC236}">
                <a16:creationId xmlns:a16="http://schemas.microsoft.com/office/drawing/2014/main" id="{09BB88E8-030D-4BDC-B019-868B93923C67}"/>
              </a:ext>
            </a:extLst>
          </p:cNvPr>
          <p:cNvSpPr/>
          <p:nvPr/>
        </p:nvSpPr>
        <p:spPr>
          <a:xfrm rot="5400000">
            <a:off x="-521552" y="3436004"/>
            <a:ext cx="1570358" cy="314695"/>
          </a:xfrm>
          <a:prstGeom prst="chevron">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77917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5" name="矢印: 山形 54">
            <a:extLst>
              <a:ext uri="{FF2B5EF4-FFF2-40B4-BE49-F238E27FC236}">
                <a16:creationId xmlns:a16="http://schemas.microsoft.com/office/drawing/2014/main" id="{2616F4FD-ADAC-4234-84F0-2FEC3F3C7BDC}"/>
              </a:ext>
            </a:extLst>
          </p:cNvPr>
          <p:cNvSpPr/>
          <p:nvPr/>
        </p:nvSpPr>
        <p:spPr>
          <a:xfrm rot="5400000">
            <a:off x="-619466" y="1651926"/>
            <a:ext cx="1766187" cy="314695"/>
          </a:xfrm>
          <a:prstGeom prst="chevron">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77917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97302C74-0628-498D-9BD6-88E427AE9E3F}"/>
              </a:ext>
            </a:extLst>
          </p:cNvPr>
          <p:cNvSpPr txBox="1"/>
          <p:nvPr/>
        </p:nvSpPr>
        <p:spPr>
          <a:xfrm>
            <a:off x="71345" y="1093105"/>
            <a:ext cx="368242" cy="1554259"/>
          </a:xfrm>
          <a:prstGeom prst="rect">
            <a:avLst/>
          </a:prstGeom>
          <a:noFill/>
        </p:spPr>
        <p:txBody>
          <a:bodyPr vert="eaVert" wrap="square" rtlCol="0">
            <a:spAutoFit/>
          </a:bodyPr>
          <a:lstStyle/>
          <a:p>
            <a:pPr marL="0" marR="0" lvl="0" indent="0" algn="ctr" defTabSz="797717" rtl="0" eaLnBrk="1" fontAlgn="auto" latinLnBrk="0" hangingPunct="1">
              <a:lnSpc>
                <a:spcPct val="100000"/>
              </a:lnSpc>
              <a:spcBef>
                <a:spcPts val="0"/>
              </a:spcBef>
              <a:spcAft>
                <a:spcPts val="0"/>
              </a:spcAft>
              <a:buClrTx/>
              <a:buSzTx/>
              <a:buFontTx/>
              <a:buNone/>
              <a:tabLst/>
              <a:defRPr/>
            </a:pPr>
            <a:r>
              <a:rPr kumimoji="1" lang="ja-JP" altLang="en-US" sz="119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ZWAdobeF" pitchFamily="2" charset="0"/>
              </a:rPr>
              <a:t>調査の検討・設計</a:t>
            </a:r>
          </a:p>
        </p:txBody>
      </p:sp>
      <p:sp>
        <p:nvSpPr>
          <p:cNvPr id="31" name="テキスト ボックス 30">
            <a:extLst>
              <a:ext uri="{FF2B5EF4-FFF2-40B4-BE49-F238E27FC236}">
                <a16:creationId xmlns:a16="http://schemas.microsoft.com/office/drawing/2014/main" id="{D21B3C28-BC7C-41FE-8991-ED44BADDE9A8}"/>
              </a:ext>
            </a:extLst>
          </p:cNvPr>
          <p:cNvSpPr txBox="1"/>
          <p:nvPr/>
        </p:nvSpPr>
        <p:spPr>
          <a:xfrm>
            <a:off x="63400" y="2981785"/>
            <a:ext cx="368242" cy="1327379"/>
          </a:xfrm>
          <a:prstGeom prst="rect">
            <a:avLst/>
          </a:prstGeom>
          <a:noFill/>
        </p:spPr>
        <p:txBody>
          <a:bodyPr vert="eaVert" wrap="square" rtlCol="0">
            <a:spAutoFit/>
          </a:bodyPr>
          <a:lstStyle/>
          <a:p>
            <a:pPr marL="0" marR="0" lvl="0" indent="0" algn="ctr" defTabSz="797717" rtl="0" eaLnBrk="1" fontAlgn="auto" latinLnBrk="0" hangingPunct="1">
              <a:lnSpc>
                <a:spcPct val="100000"/>
              </a:lnSpc>
              <a:spcBef>
                <a:spcPts val="0"/>
              </a:spcBef>
              <a:spcAft>
                <a:spcPts val="0"/>
              </a:spcAft>
              <a:buClrTx/>
              <a:buSzTx/>
              <a:buFontTx/>
              <a:buNone/>
              <a:tabLst/>
              <a:defRPr/>
            </a:pPr>
            <a:r>
              <a:rPr kumimoji="1" lang="ja-JP" altLang="en-US" sz="119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ZWAdobeF" pitchFamily="2" charset="0"/>
              </a:rPr>
              <a:t>データ収集・分析</a:t>
            </a:r>
          </a:p>
        </p:txBody>
      </p:sp>
      <p:sp>
        <p:nvSpPr>
          <p:cNvPr id="32" name="テキスト ボックス 31">
            <a:extLst>
              <a:ext uri="{FF2B5EF4-FFF2-40B4-BE49-F238E27FC236}">
                <a16:creationId xmlns:a16="http://schemas.microsoft.com/office/drawing/2014/main" id="{38BA0CF5-E056-4AB7-A6DF-FD03AD736243}"/>
              </a:ext>
            </a:extLst>
          </p:cNvPr>
          <p:cNvSpPr txBox="1"/>
          <p:nvPr/>
        </p:nvSpPr>
        <p:spPr>
          <a:xfrm>
            <a:off x="62457" y="4628430"/>
            <a:ext cx="369332" cy="1368167"/>
          </a:xfrm>
          <a:prstGeom prst="rect">
            <a:avLst/>
          </a:prstGeom>
          <a:noFill/>
        </p:spPr>
        <p:txBody>
          <a:bodyPr vert="eaVert" wrap="square" rtlCol="0">
            <a:spAutoFit/>
          </a:bodyPr>
          <a:lstStyle/>
          <a:p>
            <a:pPr marL="0" marR="0" lvl="0" indent="0" algn="ctr" defTabSz="79771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ZWAdobeF" pitchFamily="2" charset="0"/>
              </a:rPr>
              <a:t>取りまとめ・共有</a:t>
            </a:r>
          </a:p>
        </p:txBody>
      </p:sp>
      <p:sp>
        <p:nvSpPr>
          <p:cNvPr id="26" name="テキスト ボックス 25">
            <a:extLst>
              <a:ext uri="{FF2B5EF4-FFF2-40B4-BE49-F238E27FC236}">
                <a16:creationId xmlns:a16="http://schemas.microsoft.com/office/drawing/2014/main" id="{2EC385DD-7E3F-4ABE-A38F-2CA3F1ED02EF}"/>
              </a:ext>
            </a:extLst>
          </p:cNvPr>
          <p:cNvSpPr txBox="1"/>
          <p:nvPr/>
        </p:nvSpPr>
        <p:spPr>
          <a:xfrm>
            <a:off x="0" y="-5470"/>
            <a:ext cx="9144000" cy="461665"/>
          </a:xfrm>
          <a:prstGeom prst="rect">
            <a:avLst/>
          </a:prstGeom>
          <a:solidFill>
            <a:srgbClr val="44546A">
              <a:lumMod val="60000"/>
              <a:lumOff val="40000"/>
            </a:srgbClr>
          </a:solidFill>
          <a:ln>
            <a:solidFill>
              <a:srgbClr val="44546A">
                <a:lumMod val="60000"/>
                <a:lumOff val="40000"/>
              </a:srgbClr>
            </a:solidFill>
          </a:ln>
        </p:spPr>
        <p:txBody>
          <a:bodyPr wrap="square" rtlCol="0">
            <a:spAutoFit/>
          </a:bodyPr>
          <a:lstStyle/>
          <a:p>
            <a:pPr marL="0" marR="0" lvl="0" indent="0" algn="ctr" defTabSz="316531"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w="0"/>
                <a:solidFill>
                  <a:prstClr val="white"/>
                </a:solidFill>
                <a:effectLst/>
                <a:uLnTx/>
                <a:uFillTx/>
                <a:latin typeface="メイリオ" panose="020B0604030504040204" pitchFamily="50" charset="-128"/>
                <a:ea typeface="メイリオ" panose="020B0604030504040204" pitchFamily="50" charset="-128"/>
                <a:cs typeface="Meiryo UI" panose="020B0604030504040204" pitchFamily="50" charset="-128"/>
              </a:rPr>
              <a:t>政策効果の把握・分析のための実証的共同研究の流れ</a:t>
            </a:r>
          </a:p>
        </p:txBody>
      </p:sp>
      <p:sp>
        <p:nvSpPr>
          <p:cNvPr id="12" name="正方形/長方形 11">
            <a:extLst>
              <a:ext uri="{FF2B5EF4-FFF2-40B4-BE49-F238E27FC236}">
                <a16:creationId xmlns:a16="http://schemas.microsoft.com/office/drawing/2014/main" id="{81429647-095E-4E5A-8437-A84A619044CB}"/>
              </a:ext>
            </a:extLst>
          </p:cNvPr>
          <p:cNvSpPr/>
          <p:nvPr/>
        </p:nvSpPr>
        <p:spPr>
          <a:xfrm>
            <a:off x="438346" y="6233977"/>
            <a:ext cx="8612730" cy="584775"/>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実証的共同研究</a:t>
            </a:r>
            <a:r>
              <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HP</a:t>
            </a:r>
            <a:r>
              <a:rPr kumimoji="0"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https://www.soumu.go.jp/main_sosiki/hyouka/seisaku_n/seisaku_ebpm.html#/</a:t>
            </a:r>
          </a:p>
        </p:txBody>
      </p:sp>
      <p:sp>
        <p:nvSpPr>
          <p:cNvPr id="10" name="スライド番号プレースホルダー 9">
            <a:extLst>
              <a:ext uri="{FF2B5EF4-FFF2-40B4-BE49-F238E27FC236}">
                <a16:creationId xmlns:a16="http://schemas.microsoft.com/office/drawing/2014/main" id="{CF47B30A-4C99-4822-B063-E08F90AADF36}"/>
              </a:ext>
            </a:extLst>
          </p:cNvPr>
          <p:cNvSpPr>
            <a:spLocks noGrp="1"/>
          </p:cNvSpPr>
          <p:nvPr>
            <p:ph type="sldNum" sz="quarter" idx="12"/>
          </p:nvPr>
        </p:nvSpPr>
        <p:spPr>
          <a:xfrm>
            <a:off x="6989265" y="6492875"/>
            <a:ext cx="2133600" cy="365125"/>
          </a:xfrm>
        </p:spPr>
        <p:txBody>
          <a:bodyPr/>
          <a:lstStyle/>
          <a:p>
            <a:r>
              <a:rPr kumimoji="1" lang="en-US" altLang="ja-JP" sz="1200" dirty="0">
                <a:solidFill>
                  <a:schemeClr val="tx1"/>
                </a:solidFill>
              </a:rPr>
              <a:t>32</a:t>
            </a:r>
            <a:endParaRPr kumimoji="1" lang="ja-JP" altLang="en-US" sz="1200" dirty="0">
              <a:solidFill>
                <a:schemeClr val="tx1"/>
              </a:solidFill>
            </a:endParaRPr>
          </a:p>
        </p:txBody>
      </p:sp>
      <p:pic>
        <p:nvPicPr>
          <p:cNvPr id="6" name="33">
            <a:hlinkClick r:id="" action="ppaction://media"/>
            <a:extLst>
              <a:ext uri="{FF2B5EF4-FFF2-40B4-BE49-F238E27FC236}">
                <a16:creationId xmlns:a16="http://schemas.microsoft.com/office/drawing/2014/main" id="{8AABB6B2-B0ED-8EA8-E3FD-752EDA1D51C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34400" y="17422"/>
            <a:ext cx="609600" cy="609600"/>
          </a:xfrm>
          <a:prstGeom prst="rect">
            <a:avLst/>
          </a:prstGeom>
        </p:spPr>
      </p:pic>
    </p:spTree>
    <p:extLst>
      <p:ext uri="{BB962C8B-B14F-4D97-AF65-F5344CB8AC3E}">
        <p14:creationId xmlns:p14="http://schemas.microsoft.com/office/powerpoint/2010/main" val="135739256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2CB180A1-4DCA-4B4D-BFC4-2D85B99F567E}"/>
              </a:ext>
            </a:extLst>
          </p:cNvPr>
          <p:cNvSpPr txBox="1"/>
          <p:nvPr/>
        </p:nvSpPr>
        <p:spPr>
          <a:xfrm>
            <a:off x="-12700" y="-3871"/>
            <a:ext cx="9144000" cy="461665"/>
          </a:xfrm>
          <a:prstGeom prst="rect">
            <a:avLst/>
          </a:prstGeom>
          <a:solidFill>
            <a:srgbClr val="44546A">
              <a:lumMod val="60000"/>
              <a:lumOff val="40000"/>
            </a:srgbClr>
          </a:solidFill>
          <a:ln>
            <a:solidFill>
              <a:srgbClr val="44546A">
                <a:lumMod val="60000"/>
                <a:lumOff val="40000"/>
              </a:srgbClr>
            </a:solidFill>
          </a:ln>
        </p:spPr>
        <p:txBody>
          <a:bodyPr wrap="square" rtlCol="0">
            <a:spAutoFit/>
          </a:bodyPr>
          <a:lstStyle/>
          <a:p>
            <a:pPr marL="0" marR="0" lvl="0" indent="0" algn="ctr" defTabSz="316531"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w="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これまでの研究案件の概要</a:t>
            </a:r>
          </a:p>
        </p:txBody>
      </p:sp>
      <p:sp>
        <p:nvSpPr>
          <p:cNvPr id="2" name="正方形/長方形 1">
            <a:extLst>
              <a:ext uri="{FF2B5EF4-FFF2-40B4-BE49-F238E27FC236}">
                <a16:creationId xmlns:a16="http://schemas.microsoft.com/office/drawing/2014/main" id="{C0C14F8E-173D-41FC-B36F-A8D72E0115BA}"/>
              </a:ext>
            </a:extLst>
          </p:cNvPr>
          <p:cNvSpPr/>
          <p:nvPr/>
        </p:nvSpPr>
        <p:spPr>
          <a:xfrm>
            <a:off x="601133" y="475755"/>
            <a:ext cx="6256867" cy="369332"/>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2018</a:t>
            </a:r>
            <a:r>
              <a:rPr kumimoji="0" lang="ja-JP" altLang="en-US"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年度から</a:t>
            </a:r>
            <a:r>
              <a:rPr kumimoji="0" lang="en-US" altLang="ja-JP"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2022</a:t>
            </a:r>
            <a:r>
              <a:rPr kumimoji="0" lang="ja-JP" altLang="en-US"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年度まで、のべ</a:t>
            </a:r>
            <a:r>
              <a:rPr kumimoji="0" lang="en-US" altLang="ja-JP"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12</a:t>
            </a:r>
            <a:r>
              <a:rPr kumimoji="0" lang="ja-JP" altLang="en-US"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テーマについて研究</a:t>
            </a:r>
          </a:p>
        </p:txBody>
      </p:sp>
      <p:graphicFrame>
        <p:nvGraphicFramePr>
          <p:cNvPr id="17" name="表 16">
            <a:extLst>
              <a:ext uri="{FF2B5EF4-FFF2-40B4-BE49-F238E27FC236}">
                <a16:creationId xmlns:a16="http://schemas.microsoft.com/office/drawing/2014/main" id="{BE6CB7B0-1F7E-4E6C-A1F3-74D5DE3578FA}"/>
              </a:ext>
            </a:extLst>
          </p:cNvPr>
          <p:cNvGraphicFramePr>
            <a:graphicFrameLocks noGrp="1"/>
          </p:cNvGraphicFramePr>
          <p:nvPr>
            <p:extLst>
              <p:ext uri="{D42A27DB-BD31-4B8C-83A1-F6EECF244321}">
                <p14:modId xmlns:p14="http://schemas.microsoft.com/office/powerpoint/2010/main" val="163365805"/>
              </p:ext>
            </p:extLst>
          </p:nvPr>
        </p:nvGraphicFramePr>
        <p:xfrm>
          <a:off x="258681" y="823864"/>
          <a:ext cx="8601238" cy="5605142"/>
        </p:xfrm>
        <a:graphic>
          <a:graphicData uri="http://schemas.openxmlformats.org/drawingml/2006/table">
            <a:tbl>
              <a:tblPr firstRow="1" bandRow="1">
                <a:tableStyleId>{69CF1AB2-1976-4502-BF36-3FF5EA218861}</a:tableStyleId>
              </a:tblPr>
              <a:tblGrid>
                <a:gridCol w="8601238">
                  <a:extLst>
                    <a:ext uri="{9D8B030D-6E8A-4147-A177-3AD203B41FA5}">
                      <a16:colId xmlns:a16="http://schemas.microsoft.com/office/drawing/2014/main" val="1970216437"/>
                    </a:ext>
                  </a:extLst>
                </a:gridCol>
              </a:tblGrid>
              <a:tr h="325374">
                <a:tc>
                  <a:txBody>
                    <a:bodyPr/>
                    <a:lstStyle/>
                    <a:p>
                      <a:r>
                        <a:rPr lang="en-US" altLang="ja-JP" sz="1600" dirty="0">
                          <a:latin typeface="メイリオ" panose="020B0604030504040204" pitchFamily="50" charset="-128"/>
                          <a:ea typeface="メイリオ" panose="020B0604030504040204" pitchFamily="50" charset="-128"/>
                        </a:rPr>
                        <a:t>2018</a:t>
                      </a:r>
                      <a:r>
                        <a:rPr lang="ja-JP" altLang="en-US" sz="1600" dirty="0">
                          <a:latin typeface="メイリオ" panose="020B0604030504040204" pitchFamily="50" charset="-128"/>
                          <a:ea typeface="メイリオ" panose="020B0604030504040204" pitchFamily="50" charset="-128"/>
                        </a:rPr>
                        <a:t>年度</a:t>
                      </a:r>
                      <a:endParaRPr kumimoji="1" lang="ja-JP" altLang="en-US" sz="1600" b="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779075599"/>
                  </a:ext>
                </a:extLst>
              </a:tr>
              <a:tr h="1211063">
                <a:tc>
                  <a:txBody>
                    <a:bodyPr/>
                    <a:lstStyle/>
                    <a:p>
                      <a:pPr marL="696913" indent="-342900">
                        <a:lnSpc>
                          <a:spcPts val="2200"/>
                        </a:lnSpc>
                        <a:buAutoNum type="circleNumDbPlain"/>
                        <a:defRPr/>
                      </a:pPr>
                      <a:r>
                        <a:rPr lang="en-US" altLang="ja-JP" sz="1600" dirty="0" err="1">
                          <a:latin typeface="メイリオ" panose="020B0604030504040204" pitchFamily="50" charset="-128"/>
                          <a:ea typeface="メイリオ" panose="020B0604030504040204" pitchFamily="50" charset="-128"/>
                        </a:rPr>
                        <a:t>IoT</a:t>
                      </a:r>
                      <a:r>
                        <a:rPr lang="ja-JP" altLang="en-US" sz="1600" dirty="0">
                          <a:latin typeface="メイリオ" panose="020B0604030504040204" pitchFamily="50" charset="-128"/>
                          <a:ea typeface="メイリオ" panose="020B0604030504040204" pitchFamily="50" charset="-128"/>
                        </a:rPr>
                        <a:t>サービス創出支援事業（総務省）</a:t>
                      </a:r>
                      <a:endParaRPr lang="en-US" altLang="ja-JP" sz="1600" dirty="0">
                        <a:latin typeface="メイリオ" panose="020B0604030504040204" pitchFamily="50" charset="-128"/>
                        <a:ea typeface="メイリオ" panose="020B0604030504040204" pitchFamily="50" charset="-128"/>
                      </a:endParaRPr>
                    </a:p>
                    <a:p>
                      <a:pPr marL="696913" indent="-342900">
                        <a:lnSpc>
                          <a:spcPts val="2200"/>
                        </a:lnSpc>
                        <a:buAutoNum type="circleNumDbPlain"/>
                        <a:defRPr/>
                      </a:pPr>
                      <a:r>
                        <a:rPr lang="ja-JP" altLang="en-US" sz="1600" dirty="0">
                          <a:latin typeface="メイリオ" panose="020B0604030504040204" pitchFamily="50" charset="-128"/>
                          <a:ea typeface="メイリオ" panose="020B0604030504040204" pitchFamily="50" charset="-128"/>
                        </a:rPr>
                        <a:t>女性活躍推進（内閣府、厚生労働省）</a:t>
                      </a:r>
                      <a:endParaRPr lang="en-US" altLang="ja-JP" sz="1600" dirty="0">
                        <a:latin typeface="メイリオ" panose="020B0604030504040204" pitchFamily="50" charset="-128"/>
                        <a:ea typeface="メイリオ" panose="020B0604030504040204" pitchFamily="50" charset="-128"/>
                      </a:endParaRPr>
                    </a:p>
                    <a:p>
                      <a:pPr marL="696913" indent="-342900">
                        <a:lnSpc>
                          <a:spcPts val="2200"/>
                        </a:lnSpc>
                        <a:buAutoNum type="circleNumDbPlain"/>
                        <a:defRPr/>
                      </a:pPr>
                      <a:r>
                        <a:rPr lang="ja-JP" altLang="en-US" sz="1600" dirty="0">
                          <a:latin typeface="メイリオ" panose="020B0604030504040204" pitchFamily="50" charset="-128"/>
                          <a:ea typeface="メイリオ" panose="020B0604030504040204" pitchFamily="50" charset="-128"/>
                        </a:rPr>
                        <a:t>競争政策における広報（公正取引委員会）</a:t>
                      </a:r>
                    </a:p>
                    <a:p>
                      <a:pPr marL="696913" indent="-342900">
                        <a:lnSpc>
                          <a:spcPts val="2200"/>
                        </a:lnSpc>
                        <a:buAutoNum type="circleNumDbPlain"/>
                        <a:defRPr/>
                      </a:pPr>
                      <a:r>
                        <a:rPr lang="ja-JP" altLang="en-US" sz="1600" dirty="0">
                          <a:latin typeface="メイリオ" panose="020B0604030504040204" pitchFamily="50" charset="-128"/>
                          <a:ea typeface="メイリオ" panose="020B0604030504040204" pitchFamily="50" charset="-128"/>
                        </a:rPr>
                        <a:t>訪日インバウンド施策（観光庁、内閣官房まち・ひと・しごと創生本部事務局）</a:t>
                      </a:r>
                      <a:endParaRPr kumimoji="1" lang="ja-JP" altLang="en-US" sz="16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206803791"/>
                  </a:ext>
                </a:extLst>
              </a:tr>
              <a:tr h="325374">
                <a:tc>
                  <a:txBody>
                    <a:bodyPr/>
                    <a:lstStyle/>
                    <a:p>
                      <a:r>
                        <a:rPr lang="en-US" altLang="ja-JP" sz="1600" b="1" dirty="0">
                          <a:latin typeface="メイリオ" panose="020B0604030504040204" pitchFamily="50" charset="-128"/>
                          <a:ea typeface="メイリオ" panose="020B0604030504040204" pitchFamily="50" charset="-128"/>
                        </a:rPr>
                        <a:t>2019</a:t>
                      </a:r>
                      <a:r>
                        <a:rPr lang="ja-JP" altLang="en-US" sz="1600" b="1" dirty="0">
                          <a:latin typeface="メイリオ" panose="020B0604030504040204" pitchFamily="50" charset="-128"/>
                          <a:ea typeface="メイリオ" panose="020B0604030504040204" pitchFamily="50" charset="-128"/>
                        </a:rPr>
                        <a:t>年度</a:t>
                      </a:r>
                      <a:endParaRPr kumimoji="1" lang="ja-JP" altLang="en-US" sz="1600" b="1"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358094208"/>
                  </a:ext>
                </a:extLst>
              </a:tr>
              <a:tr h="912198">
                <a:tc>
                  <a:txBody>
                    <a:bodyPr/>
                    <a:lstStyle/>
                    <a:p>
                      <a:pPr marL="696913" indent="-342900">
                        <a:lnSpc>
                          <a:spcPts val="2200"/>
                        </a:lnSpc>
                        <a:buFontTx/>
                        <a:buAutoNum type="circleNumDbPlain"/>
                        <a:defRPr/>
                      </a:pPr>
                      <a:r>
                        <a:rPr lang="ja-JP" altLang="en-US" sz="1600" dirty="0">
                          <a:latin typeface="メイリオ" panose="020B0604030504040204" pitchFamily="50" charset="-128"/>
                          <a:ea typeface="メイリオ" panose="020B0604030504040204" pitchFamily="50" charset="-128"/>
                        </a:rPr>
                        <a:t>競争政策における広報</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継続</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（公正取引委員会）</a:t>
                      </a:r>
                      <a:endParaRPr lang="en-US" altLang="ja-JP" sz="1600" dirty="0">
                        <a:latin typeface="メイリオ" panose="020B0604030504040204" pitchFamily="50" charset="-128"/>
                        <a:ea typeface="メイリオ" panose="020B0604030504040204" pitchFamily="50" charset="-128"/>
                      </a:endParaRPr>
                    </a:p>
                    <a:p>
                      <a:pPr marL="696913" indent="-342900">
                        <a:lnSpc>
                          <a:spcPts val="2200"/>
                        </a:lnSpc>
                        <a:buFontTx/>
                        <a:buAutoNum type="circleNumDbPlain"/>
                        <a:defRPr/>
                      </a:pPr>
                      <a:r>
                        <a:rPr lang="ja-JP" altLang="en-US" sz="1600" dirty="0">
                          <a:latin typeface="メイリオ" panose="020B0604030504040204" pitchFamily="50" charset="-128"/>
                          <a:ea typeface="メイリオ" panose="020B0604030504040204" pitchFamily="50" charset="-128"/>
                        </a:rPr>
                        <a:t>地方公共団体の行動変容につながる効果的な普及啓発手法（環境省）</a:t>
                      </a:r>
                      <a:endParaRPr lang="en-US" altLang="ja-JP" sz="1600" dirty="0">
                        <a:latin typeface="メイリオ" panose="020B0604030504040204" pitchFamily="50" charset="-128"/>
                        <a:ea typeface="メイリオ" panose="020B0604030504040204" pitchFamily="50" charset="-128"/>
                      </a:endParaRPr>
                    </a:p>
                    <a:p>
                      <a:pPr marL="696913" indent="-342900">
                        <a:lnSpc>
                          <a:spcPts val="2200"/>
                        </a:lnSpc>
                        <a:buFontTx/>
                        <a:buAutoNum type="circleNumDbPlain"/>
                        <a:defRPr/>
                      </a:pPr>
                      <a:r>
                        <a:rPr lang="ja-JP" altLang="en-US" sz="1600" dirty="0">
                          <a:latin typeface="メイリオ" panose="020B0604030504040204" pitchFamily="50" charset="-128"/>
                          <a:ea typeface="メイリオ" panose="020B0604030504040204" pitchFamily="50" charset="-128"/>
                        </a:rPr>
                        <a:t>財政教育プログラム（財務省）</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9367231"/>
                  </a:ext>
                </a:extLst>
              </a:tr>
              <a:tr h="325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dirty="0">
                          <a:latin typeface="メイリオ" panose="020B0604030504040204" pitchFamily="50" charset="-128"/>
                          <a:ea typeface="メイリオ" panose="020B0604030504040204" pitchFamily="50" charset="-128"/>
                        </a:rPr>
                        <a:t>2020</a:t>
                      </a:r>
                      <a:r>
                        <a:rPr lang="ja-JP" altLang="en-US" sz="1600" b="1" dirty="0">
                          <a:latin typeface="メイリオ" panose="020B0604030504040204" pitchFamily="50" charset="-128"/>
                          <a:ea typeface="メイリオ" panose="020B0604030504040204" pitchFamily="50" charset="-128"/>
                        </a:rPr>
                        <a:t>年度</a:t>
                      </a:r>
                      <a:endParaRPr lang="en-US" altLang="ja-JP" sz="1600" b="1"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759108325"/>
                  </a:ext>
                </a:extLst>
              </a:tr>
              <a:tr h="631714">
                <a:tc>
                  <a:txBody>
                    <a:bodyPr/>
                    <a:lstStyle/>
                    <a:p>
                      <a:pPr marL="342900" indent="11113">
                        <a:lnSpc>
                          <a:spcPts val="2200"/>
                        </a:lnSpc>
                        <a:buFont typeface="+mj-ea"/>
                        <a:buAutoNum type="circleNumDbPlain"/>
                        <a:defRPr/>
                      </a:pPr>
                      <a:r>
                        <a:rPr lang="ja-JP" altLang="en-US" sz="1600" dirty="0">
                          <a:latin typeface="メイリオ" panose="020B0604030504040204" pitchFamily="50" charset="-128"/>
                          <a:ea typeface="メイリオ" panose="020B0604030504040204" pitchFamily="50" charset="-128"/>
                        </a:rPr>
                        <a:t> 視覚障害のある児童・生徒に対するデジタル教科書等の教育効果（文部科学省）</a:t>
                      </a:r>
                      <a:endParaRPr lang="en-US" altLang="ja-JP" sz="1600" dirty="0">
                        <a:latin typeface="メイリオ" panose="020B0604030504040204" pitchFamily="50" charset="-128"/>
                        <a:ea typeface="メイリオ" panose="020B0604030504040204" pitchFamily="50" charset="-128"/>
                      </a:endParaRPr>
                    </a:p>
                    <a:p>
                      <a:pPr marL="342900" indent="11113">
                        <a:lnSpc>
                          <a:spcPts val="2200"/>
                        </a:lnSpc>
                        <a:buFont typeface="+mj-ea"/>
                        <a:buAutoNum type="circleNumDbPlain"/>
                        <a:defRPr/>
                      </a:pPr>
                      <a:r>
                        <a:rPr lang="ja-JP" altLang="en-US" sz="16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7119</a:t>
                      </a:r>
                      <a:r>
                        <a:rPr lang="ja-JP" altLang="en-US" sz="1600" dirty="0">
                          <a:latin typeface="メイリオ" panose="020B0604030504040204" pitchFamily="50" charset="-128"/>
                          <a:ea typeface="メイリオ" panose="020B0604030504040204" pitchFamily="50" charset="-128"/>
                        </a:rPr>
                        <a:t>（救急安心センター事業）の導入効果（総務省消防庁）</a:t>
                      </a:r>
                      <a:endParaRPr kumimoji="1" lang="ja-JP" altLang="en-US" sz="1600" b="1" dirty="0">
                        <a:solidFill>
                          <a:srgbClr val="FF0000"/>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91901076"/>
                  </a:ext>
                </a:extLst>
              </a:tr>
              <a:tr h="325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dirty="0">
                          <a:latin typeface="メイリオ" panose="020B0604030504040204" pitchFamily="50" charset="-128"/>
                          <a:ea typeface="メイリオ" panose="020B0604030504040204" pitchFamily="50" charset="-128"/>
                        </a:rPr>
                        <a:t>2021</a:t>
                      </a:r>
                      <a:r>
                        <a:rPr lang="ja-JP" altLang="en-US" sz="1600" b="1" dirty="0">
                          <a:latin typeface="メイリオ" panose="020B0604030504040204" pitchFamily="50" charset="-128"/>
                          <a:ea typeface="メイリオ" panose="020B0604030504040204" pitchFamily="50" charset="-128"/>
                        </a:rPr>
                        <a:t>年度</a:t>
                      </a:r>
                      <a:endParaRPr lang="en-US" altLang="ja-JP" sz="1600" b="1"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612000970"/>
                  </a:ext>
                </a:extLst>
              </a:tr>
              <a:tr h="631714">
                <a:tc>
                  <a:txBody>
                    <a:bodyPr/>
                    <a:lstStyle/>
                    <a:p>
                      <a:pPr marL="342900" indent="11113">
                        <a:lnSpc>
                          <a:spcPts val="2200"/>
                        </a:lnSpc>
                        <a:buFont typeface="+mj-ea"/>
                        <a:buAutoNum type="circleNumDbPlain"/>
                        <a:defRPr/>
                      </a:pPr>
                      <a:r>
                        <a:rPr lang="ja-JP" altLang="en-US" sz="1600" dirty="0">
                          <a:latin typeface="メイリオ" panose="020B0604030504040204" pitchFamily="50" charset="-128"/>
                          <a:ea typeface="メイリオ" panose="020B0604030504040204" pitchFamily="50" charset="-128"/>
                        </a:rPr>
                        <a:t> 農山漁村振興交付金（農林水産省）</a:t>
                      </a:r>
                      <a:endParaRPr lang="en-US" altLang="ja-JP" sz="1600" dirty="0">
                        <a:latin typeface="メイリオ" panose="020B0604030504040204" pitchFamily="50" charset="-128"/>
                        <a:ea typeface="メイリオ" panose="020B0604030504040204" pitchFamily="50" charset="-128"/>
                      </a:endParaRPr>
                    </a:p>
                    <a:p>
                      <a:pPr marL="342900" indent="11113">
                        <a:lnSpc>
                          <a:spcPts val="2200"/>
                        </a:lnSpc>
                        <a:buFont typeface="+mj-ea"/>
                        <a:buAutoNum type="circleNumDbPlain"/>
                        <a:defRPr/>
                      </a:pPr>
                      <a:r>
                        <a:rPr lang="ja-JP" altLang="en-US" sz="1600" dirty="0">
                          <a:latin typeface="メイリオ" panose="020B0604030504040204" pitchFamily="50" charset="-128"/>
                          <a:ea typeface="メイリオ" panose="020B0604030504040204" pitchFamily="50" charset="-128"/>
                        </a:rPr>
                        <a:t> 在外教育施設に派遣された教師に係る派遣効果（文部科学省）</a:t>
                      </a:r>
                      <a:endParaRPr kumimoji="1" lang="ja-JP" altLang="en-US" sz="16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792326179"/>
                  </a:ext>
                </a:extLst>
              </a:tr>
              <a:tr h="299815">
                <a:tc>
                  <a:txBody>
                    <a:bodyPr/>
                    <a:lstStyle/>
                    <a:p>
                      <a:pPr marL="0" indent="0">
                        <a:lnSpc>
                          <a:spcPts val="2600"/>
                        </a:lnSpc>
                        <a:buFont typeface="+mj-ea"/>
                        <a:buNone/>
                        <a:defRPr/>
                      </a:pPr>
                      <a:r>
                        <a:rPr lang="en-US" altLang="ja-JP" sz="1600" b="1" dirty="0">
                          <a:latin typeface="メイリオ" panose="020B0604030504040204" pitchFamily="50" charset="-128"/>
                          <a:ea typeface="メイリオ" panose="020B0604030504040204" pitchFamily="50" charset="-128"/>
                        </a:rPr>
                        <a:t>2022</a:t>
                      </a:r>
                      <a:r>
                        <a:rPr lang="ja-JP" altLang="en-US" sz="1600" b="1" dirty="0">
                          <a:latin typeface="メイリオ" panose="020B0604030504040204" pitchFamily="50" charset="-128"/>
                          <a:ea typeface="メイリオ" panose="020B0604030504040204" pitchFamily="50" charset="-128"/>
                        </a:rPr>
                        <a:t>年度</a:t>
                      </a:r>
                      <a:endParaRPr kumimoji="1" lang="ja-JP" altLang="en-US" sz="1600" b="1"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4221349378"/>
                  </a:ext>
                </a:extLst>
              </a:tr>
              <a:tr h="422789">
                <a:tc>
                  <a:txBody>
                    <a:bodyPr/>
                    <a:lstStyle/>
                    <a:p>
                      <a:pPr marL="342900" marR="0" lvl="0" indent="0" algn="l" defTabSz="936163" rtl="0" eaLnBrk="1" fontAlgn="auto" latinLnBrk="0" hangingPunct="1">
                        <a:lnSpc>
                          <a:spcPts val="2600"/>
                        </a:lnSpc>
                        <a:spcBef>
                          <a:spcPts val="0"/>
                        </a:spcBef>
                        <a:spcAft>
                          <a:spcPts val="0"/>
                        </a:spcAft>
                        <a:buClrTx/>
                        <a:buSzTx/>
                        <a:buFont typeface="+mj-ea"/>
                        <a:buNone/>
                        <a:tabLst/>
                        <a:defRPr/>
                      </a:pPr>
                      <a:r>
                        <a:rPr lang="ja-JP" altLang="en-US" sz="1600" dirty="0">
                          <a:latin typeface="メイリオ" panose="020B0604030504040204" pitchFamily="50" charset="-128"/>
                          <a:ea typeface="メイリオ" panose="020B0604030504040204" pitchFamily="50" charset="-128"/>
                        </a:rPr>
                        <a:t>○ 刑務所における受刑者の就労支援希望の申し出促進策（法務省）</a:t>
                      </a:r>
                      <a:endParaRPr kumimoji="1" lang="ja-JP" altLang="en-US" sz="16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606645746"/>
                  </a:ext>
                </a:extLst>
              </a:tr>
            </a:tbl>
          </a:graphicData>
        </a:graphic>
      </p:graphicFrame>
      <p:sp>
        <p:nvSpPr>
          <p:cNvPr id="4" name="スライド番号プレースホルダー 3">
            <a:extLst>
              <a:ext uri="{FF2B5EF4-FFF2-40B4-BE49-F238E27FC236}">
                <a16:creationId xmlns:a16="http://schemas.microsoft.com/office/drawing/2014/main" id="{64554E21-3F0D-4E19-8EF0-4D643E67F710}"/>
              </a:ext>
            </a:extLst>
          </p:cNvPr>
          <p:cNvSpPr>
            <a:spLocks noGrp="1"/>
          </p:cNvSpPr>
          <p:nvPr>
            <p:ph type="sldNum" sz="quarter" idx="12"/>
          </p:nvPr>
        </p:nvSpPr>
        <p:spPr>
          <a:xfrm>
            <a:off x="7073900" y="6458157"/>
            <a:ext cx="2057400" cy="365125"/>
          </a:xfrm>
        </p:spPr>
        <p:txBody>
          <a:bodyPr/>
          <a:lstStyle/>
          <a:p>
            <a:r>
              <a:rPr kumimoji="1" lang="en-US" altLang="ja-JP" sz="1200" dirty="0">
                <a:solidFill>
                  <a:schemeClr val="tx1"/>
                </a:solidFill>
              </a:rPr>
              <a:t>33</a:t>
            </a:r>
            <a:endParaRPr kumimoji="1" lang="ja-JP" altLang="en-US" dirty="0">
              <a:solidFill>
                <a:schemeClr val="tx1"/>
              </a:solidFill>
            </a:endParaRPr>
          </a:p>
        </p:txBody>
      </p:sp>
      <p:pic>
        <p:nvPicPr>
          <p:cNvPr id="3" name="34">
            <a:hlinkClick r:id="" action="ppaction://media"/>
            <a:extLst>
              <a:ext uri="{FF2B5EF4-FFF2-40B4-BE49-F238E27FC236}">
                <a16:creationId xmlns:a16="http://schemas.microsoft.com/office/drawing/2014/main" id="{A4FC8F6D-8D89-D5E8-F270-1247F06A46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9971" y="124194"/>
            <a:ext cx="609600" cy="609600"/>
          </a:xfrm>
          <a:prstGeom prst="rect">
            <a:avLst/>
          </a:prstGeom>
        </p:spPr>
      </p:pic>
    </p:spTree>
    <p:extLst>
      <p:ext uri="{BB962C8B-B14F-4D97-AF65-F5344CB8AC3E}">
        <p14:creationId xmlns:p14="http://schemas.microsoft.com/office/powerpoint/2010/main" val="39488288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716B0BB-8894-48CA-95C6-BA6EC0AE21E3}"/>
              </a:ext>
            </a:extLst>
          </p:cNvPr>
          <p:cNvSpPr/>
          <p:nvPr/>
        </p:nvSpPr>
        <p:spPr>
          <a:xfrm>
            <a:off x="0" y="0"/>
            <a:ext cx="9144000" cy="52012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742928"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uLnTx/>
                <a:uFillTx/>
                <a:latin typeface="游ゴシック Light" panose="020B0300000000000000" pitchFamily="50" charset="-128"/>
                <a:ea typeface="游ゴシック" panose="020B0400000000000000" pitchFamily="50" charset="-128"/>
                <a:cs typeface="+mn-cs"/>
              </a:rPr>
              <a:t>　</a:t>
            </a:r>
            <a:r>
              <a:rPr kumimoji="0" lang="ja-JP" altLang="en-US" sz="1800" b="1" i="0" u="none" strike="noStrike" kern="1200" cap="none" spc="0" normalizeH="0" baseline="0" noProof="0" dirty="0">
                <a:ln>
                  <a:noFill/>
                </a:ln>
                <a:solidFill>
                  <a:prstClr val="white"/>
                </a:solidFill>
                <a:effectLst/>
                <a:uLnTx/>
                <a:uFillTx/>
                <a:latin typeface="游ゴシック Light" panose="020B0300000000000000" pitchFamily="50" charset="-128"/>
                <a:ea typeface="游ゴシック" panose="020B0400000000000000" pitchFamily="50" charset="-128"/>
                <a:cs typeface="+mn-cs"/>
              </a:rPr>
              <a:t>例１：農山漁村振興交付金</a:t>
            </a:r>
            <a:endParaRPr kumimoji="0" lang="en-US" altLang="ja-JP" sz="1050" b="1" i="0" u="none" strike="noStrike" kern="1200" cap="none" spc="0" normalizeH="0" baseline="0" noProof="0" dirty="0">
              <a:ln>
                <a:noFill/>
              </a:ln>
              <a:solidFill>
                <a:srgbClr val="FFFFFF"/>
              </a:solidFill>
              <a:effectLst/>
              <a:uLnTx/>
              <a:uFillTx/>
              <a:latin typeface="BIZ UDゴシック"/>
              <a:ea typeface="BIZ UDゴシック"/>
              <a:cs typeface="+mn-cs"/>
            </a:endParaRPr>
          </a:p>
        </p:txBody>
      </p:sp>
      <p:sp>
        <p:nvSpPr>
          <p:cNvPr id="10" name="テキスト ボックス 9">
            <a:extLst>
              <a:ext uri="{FF2B5EF4-FFF2-40B4-BE49-F238E27FC236}">
                <a16:creationId xmlns:a16="http://schemas.microsoft.com/office/drawing/2014/main" id="{3EBB419A-5530-4B61-AC88-544A1947AC76}"/>
              </a:ext>
            </a:extLst>
          </p:cNvPr>
          <p:cNvSpPr txBox="1"/>
          <p:nvPr/>
        </p:nvSpPr>
        <p:spPr>
          <a:xfrm>
            <a:off x="272446" y="559059"/>
            <a:ext cx="1672587"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＜概要・背景＞</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6957BAC7-9508-4D48-A7A7-579A9C82F0AE}"/>
              </a:ext>
            </a:extLst>
          </p:cNvPr>
          <p:cNvSpPr txBox="1"/>
          <p:nvPr/>
        </p:nvSpPr>
        <p:spPr>
          <a:xfrm>
            <a:off x="7210872" y="4274609"/>
            <a:ext cx="1801785" cy="188832"/>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各対策は、令和</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年時点のもの</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9C7D30F8-D5DA-416F-832C-66740A1326DD}"/>
              </a:ext>
            </a:extLst>
          </p:cNvPr>
          <p:cNvSpPr txBox="1"/>
          <p:nvPr/>
        </p:nvSpPr>
        <p:spPr>
          <a:xfrm>
            <a:off x="275520" y="876988"/>
            <a:ext cx="3521630" cy="3206327"/>
          </a:xfrm>
          <a:prstGeom prst="rect">
            <a:avLst/>
          </a:prstGeom>
          <a:noFill/>
          <a:ln w="19050">
            <a:solidFill>
              <a:schemeClr val="accent1">
                <a:lumMod val="75000"/>
              </a:schemeClr>
            </a:solidFill>
          </a:ln>
        </p:spPr>
        <p:txBody>
          <a:bodyPr wrap="square" rtlCol="0">
            <a:spAutoFit/>
          </a:bodyPr>
          <a:lstStyle/>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「農山漁村振興交付金」は、農山漁村の活性化、自立及び維持発展を推進するため、取組の発展段階に応じて</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総合的に支援</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するもの。</a:t>
            </a:r>
            <a:br>
              <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事業内容や交付対象が多岐にわたって</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おり</a:t>
            </a:r>
            <a:r>
              <a:rPr kumimoji="0" lang="ja-JP" altLang="en-US" sz="12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（右図参照）</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交付金全体として統一的な効果把握が困難な状況</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en-US" altLang="ja-JP" sz="1400" b="0" i="0" u="none" strike="noStrike" kern="1200" cap="none" spc="-9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214313" marR="0" lvl="0" indent="-214313" algn="l" defTabSz="342900" rtl="0" eaLnBrk="1" fontAlgn="auto" latinLnBrk="0" hangingPunct="1">
              <a:lnSpc>
                <a:spcPct val="120000"/>
              </a:lnSpc>
              <a:spcBef>
                <a:spcPts val="225"/>
              </a:spcBef>
              <a:spcAft>
                <a:spcPts val="0"/>
              </a:spcAft>
              <a:buClrTx/>
              <a:buSzTx/>
              <a:buFont typeface="Wingdings" panose="05000000000000000000" pitchFamily="2" charset="2"/>
              <a:buChar char="Ø"/>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本調査研究では、本交付金が農山漁村の活性化等の</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目標にどのように寄与しているのか</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等について検証を行うとともに、本交付金の</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効果を更に高めるための方策</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についても検討を行った。</a:t>
            </a:r>
            <a:endPar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3" name="角丸四角形 156">
            <a:extLst>
              <a:ext uri="{FF2B5EF4-FFF2-40B4-BE49-F238E27FC236}">
                <a16:creationId xmlns:a16="http://schemas.microsoft.com/office/drawing/2014/main" id="{2AF8F8B3-8641-488D-8E13-9419EEC1A198}"/>
              </a:ext>
            </a:extLst>
          </p:cNvPr>
          <p:cNvSpPr/>
          <p:nvPr/>
        </p:nvSpPr>
        <p:spPr>
          <a:xfrm>
            <a:off x="5728176" y="1841427"/>
            <a:ext cx="1825200" cy="648000"/>
          </a:xfrm>
          <a:prstGeom prst="roundRect">
            <a:avLst>
              <a:gd name="adj" fmla="val 12518"/>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34" name="テキスト ボックス 53">
            <a:extLst>
              <a:ext uri="{FF2B5EF4-FFF2-40B4-BE49-F238E27FC236}">
                <a16:creationId xmlns:a16="http://schemas.microsoft.com/office/drawing/2014/main" id="{F7955B1B-6AF2-40A5-80CA-2720BED09D73}"/>
              </a:ext>
            </a:extLst>
          </p:cNvPr>
          <p:cNvSpPr txBox="1"/>
          <p:nvPr/>
        </p:nvSpPr>
        <p:spPr>
          <a:xfrm>
            <a:off x="5728139" y="1838585"/>
            <a:ext cx="864000" cy="349702"/>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noAutofit/>
          </a:bodyPr>
          <a:lstStyle>
            <a:defPPr>
              <a:defRPr lang="ja-JP"/>
            </a:defPPr>
            <a:lvl1pPr algn="ctr" defTabSz="910644">
              <a:defRPr sz="9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山村活性化</a:t>
            </a:r>
            <a:endParaRPr kumimoji="1" lang="en-US" altLang="ja-JP" sz="900" b="1" i="0" u="none" strike="noStrike" kern="0" cap="none" spc="0" normalizeH="0" baseline="0" noProof="0">
              <a:ln>
                <a:noFill/>
              </a:ln>
              <a:solidFill>
                <a:prstClr val="black"/>
              </a:solidFill>
              <a:effectLst/>
              <a:uLnTx/>
              <a:uFillTx/>
              <a:latin typeface="Meiryo UI"/>
              <a:ea typeface="Meiryo UI"/>
            </a:endParaRPr>
          </a:p>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対策</a:t>
            </a:r>
          </a:p>
        </p:txBody>
      </p:sp>
      <p:sp>
        <p:nvSpPr>
          <p:cNvPr id="35" name="角丸四角形 89">
            <a:extLst>
              <a:ext uri="{FF2B5EF4-FFF2-40B4-BE49-F238E27FC236}">
                <a16:creationId xmlns:a16="http://schemas.microsoft.com/office/drawing/2014/main" id="{E2DF289A-88C6-4C75-8AB7-A43895DD9A81}"/>
              </a:ext>
            </a:extLst>
          </p:cNvPr>
          <p:cNvSpPr/>
          <p:nvPr/>
        </p:nvSpPr>
        <p:spPr>
          <a:xfrm>
            <a:off x="4085711" y="2914946"/>
            <a:ext cx="1224000" cy="1238913"/>
          </a:xfrm>
          <a:prstGeom prst="roundRect">
            <a:avLst>
              <a:gd name="adj" fmla="val 8869"/>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36" name="テキスト ボックス 13">
            <a:extLst>
              <a:ext uri="{FF2B5EF4-FFF2-40B4-BE49-F238E27FC236}">
                <a16:creationId xmlns:a16="http://schemas.microsoft.com/office/drawing/2014/main" id="{121079A3-9B29-4D9D-B558-605F9BB35ED5}"/>
              </a:ext>
            </a:extLst>
          </p:cNvPr>
          <p:cNvSpPr txBox="1"/>
          <p:nvPr/>
        </p:nvSpPr>
        <p:spPr>
          <a:xfrm>
            <a:off x="4081599" y="2914947"/>
            <a:ext cx="837904" cy="349702"/>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spAutoFit/>
          </a:bodyP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l"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都市農業</a:t>
            </a:r>
            <a:endParaRPr kumimoji="1" lang="en-US" altLang="ja-JP" sz="900" b="1"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endParaRPr>
          </a:p>
          <a:p>
            <a:pPr marL="0" marR="0" lvl="0" indent="0" algn="l"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機能発揮対策</a:t>
            </a:r>
          </a:p>
        </p:txBody>
      </p:sp>
      <p:sp>
        <p:nvSpPr>
          <p:cNvPr id="37" name="テキスト ボックス 15">
            <a:extLst>
              <a:ext uri="{FF2B5EF4-FFF2-40B4-BE49-F238E27FC236}">
                <a16:creationId xmlns:a16="http://schemas.microsoft.com/office/drawing/2014/main" id="{C0E23EE5-AF85-4F33-A684-01D845E745CB}"/>
              </a:ext>
            </a:extLst>
          </p:cNvPr>
          <p:cNvSpPr txBox="1"/>
          <p:nvPr/>
        </p:nvSpPr>
        <p:spPr>
          <a:xfrm>
            <a:off x="4228833" y="3906080"/>
            <a:ext cx="937756" cy="144073"/>
          </a:xfrm>
          <a:prstGeom prst="rect">
            <a:avLst/>
          </a:prstGeom>
          <a:noFill/>
        </p:spPr>
        <p:txBody>
          <a:bodyPr wrap="none" lIns="0" tIns="36000" rIns="0" bIns="0" rtlCol="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都市部でのマルシェの開催</a:t>
            </a:r>
          </a:p>
        </p:txBody>
      </p:sp>
      <p:sp>
        <p:nvSpPr>
          <p:cNvPr id="38" name="角丸四角形 88">
            <a:extLst>
              <a:ext uri="{FF2B5EF4-FFF2-40B4-BE49-F238E27FC236}">
                <a16:creationId xmlns:a16="http://schemas.microsoft.com/office/drawing/2014/main" id="{1B89A93A-848C-4648-AE0C-9F539FA25185}"/>
              </a:ext>
            </a:extLst>
          </p:cNvPr>
          <p:cNvSpPr/>
          <p:nvPr/>
        </p:nvSpPr>
        <p:spPr>
          <a:xfrm>
            <a:off x="4080367" y="1111961"/>
            <a:ext cx="1332000" cy="1008000"/>
          </a:xfrm>
          <a:prstGeom prst="roundRect">
            <a:avLst>
              <a:gd name="adj" fmla="val 10307"/>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39" name="テキスト ボックス 21">
            <a:extLst>
              <a:ext uri="{FF2B5EF4-FFF2-40B4-BE49-F238E27FC236}">
                <a16:creationId xmlns:a16="http://schemas.microsoft.com/office/drawing/2014/main" id="{E4B61C1E-A2F8-4312-9CEB-BBF0B3CB9D7C}"/>
              </a:ext>
            </a:extLst>
          </p:cNvPr>
          <p:cNvSpPr txBox="1"/>
          <p:nvPr/>
        </p:nvSpPr>
        <p:spPr>
          <a:xfrm>
            <a:off x="4073979" y="1104739"/>
            <a:ext cx="953320" cy="211203"/>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spAutoFit/>
          </a:bodyP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l"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地域活性化対策</a:t>
            </a:r>
          </a:p>
        </p:txBody>
      </p:sp>
      <p:sp>
        <p:nvSpPr>
          <p:cNvPr id="40" name="テキスト ボックス 39">
            <a:extLst>
              <a:ext uri="{FF2B5EF4-FFF2-40B4-BE49-F238E27FC236}">
                <a16:creationId xmlns:a16="http://schemas.microsoft.com/office/drawing/2014/main" id="{2A21246A-11DB-4B36-BE37-6FBAD132256C}"/>
              </a:ext>
            </a:extLst>
          </p:cNvPr>
          <p:cNvSpPr txBox="1"/>
          <p:nvPr/>
        </p:nvSpPr>
        <p:spPr>
          <a:xfrm>
            <a:off x="4286310" y="1932096"/>
            <a:ext cx="920124" cy="144073"/>
          </a:xfrm>
          <a:prstGeom prst="rect">
            <a:avLst/>
          </a:prstGeom>
          <a:noFill/>
        </p:spPr>
        <p:txBody>
          <a:bodyPr wrap="none" lIns="0" tIns="36000" rIns="0" bIns="0" rtlCol="0">
            <a:spAutoFit/>
          </a:bodyPr>
          <a:lstStyle>
            <a:defPPr>
              <a:defRPr lang="ja-JP"/>
            </a:defPPr>
            <a:lvl1pPr algn="ctr" defTabSz="910644">
              <a:defRPr sz="700">
                <a:ea typeface="メイリオ" panose="020B0604030504040204" pitchFamily="50" charset="-128"/>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a:ea typeface="Meiryo UI"/>
              </a:rPr>
              <a:t>地域住民による計画づくり</a:t>
            </a:r>
          </a:p>
        </p:txBody>
      </p:sp>
      <p:pic>
        <p:nvPicPr>
          <p:cNvPr id="41" name="Picture 2" descr="image002">
            <a:extLst>
              <a:ext uri="{FF2B5EF4-FFF2-40B4-BE49-F238E27FC236}">
                <a16:creationId xmlns:a16="http://schemas.microsoft.com/office/drawing/2014/main" id="{A2C7886B-9F35-431D-8FE9-FAE86F2647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4367" y="1378629"/>
            <a:ext cx="864000" cy="57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四角形: 角を丸くする 41">
            <a:extLst>
              <a:ext uri="{FF2B5EF4-FFF2-40B4-BE49-F238E27FC236}">
                <a16:creationId xmlns:a16="http://schemas.microsoft.com/office/drawing/2014/main" id="{B8EC2B23-5C6A-4185-AA28-922DBFE24F15}"/>
              </a:ext>
            </a:extLst>
          </p:cNvPr>
          <p:cNvSpPr/>
          <p:nvPr/>
        </p:nvSpPr>
        <p:spPr>
          <a:xfrm>
            <a:off x="5062165" y="1153136"/>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sp>
        <p:nvSpPr>
          <p:cNvPr id="43" name="四角形: 角を丸くする 42">
            <a:extLst>
              <a:ext uri="{FF2B5EF4-FFF2-40B4-BE49-F238E27FC236}">
                <a16:creationId xmlns:a16="http://schemas.microsoft.com/office/drawing/2014/main" id="{7B2F5834-AD91-4DCF-8663-C9BCA9F09494}"/>
              </a:ext>
            </a:extLst>
          </p:cNvPr>
          <p:cNvSpPr/>
          <p:nvPr/>
        </p:nvSpPr>
        <p:spPr>
          <a:xfrm>
            <a:off x="4961201" y="2969156"/>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sp>
        <p:nvSpPr>
          <p:cNvPr id="44" name="四角形: 角を丸くする 43">
            <a:extLst>
              <a:ext uri="{FF2B5EF4-FFF2-40B4-BE49-F238E27FC236}">
                <a16:creationId xmlns:a16="http://schemas.microsoft.com/office/drawing/2014/main" id="{92E8C01E-C43B-4B5B-8F81-0C01E1A8485A}"/>
              </a:ext>
            </a:extLst>
          </p:cNvPr>
          <p:cNvSpPr/>
          <p:nvPr/>
        </p:nvSpPr>
        <p:spPr>
          <a:xfrm>
            <a:off x="5807828" y="2246004"/>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sp>
        <p:nvSpPr>
          <p:cNvPr id="45" name="フリーフォーム: 図形 44">
            <a:extLst>
              <a:ext uri="{FF2B5EF4-FFF2-40B4-BE49-F238E27FC236}">
                <a16:creationId xmlns:a16="http://schemas.microsoft.com/office/drawing/2014/main" id="{4BC153D8-8717-47D1-BBA1-8BD51D965418}"/>
              </a:ext>
            </a:extLst>
          </p:cNvPr>
          <p:cNvSpPr/>
          <p:nvPr/>
        </p:nvSpPr>
        <p:spPr>
          <a:xfrm>
            <a:off x="4019219" y="633196"/>
            <a:ext cx="4850449" cy="3650066"/>
          </a:xfrm>
          <a:custGeom>
            <a:avLst/>
            <a:gdLst>
              <a:gd name="connsiteX0" fmla="*/ 0 w 8069943"/>
              <a:gd name="connsiteY0" fmla="*/ 0 h 5718629"/>
              <a:gd name="connsiteX1" fmla="*/ 0 w 8069943"/>
              <a:gd name="connsiteY1" fmla="*/ 2917372 h 5718629"/>
              <a:gd name="connsiteX2" fmla="*/ 2743200 w 8069943"/>
              <a:gd name="connsiteY2" fmla="*/ 2917372 h 5718629"/>
              <a:gd name="connsiteX3" fmla="*/ 2743200 w 8069943"/>
              <a:gd name="connsiteY3" fmla="*/ 5718629 h 5718629"/>
              <a:gd name="connsiteX4" fmla="*/ 8069943 w 8069943"/>
              <a:gd name="connsiteY4" fmla="*/ 5718629 h 5718629"/>
              <a:gd name="connsiteX5" fmla="*/ 8069943 w 8069943"/>
              <a:gd name="connsiteY5" fmla="*/ 0 h 5718629"/>
              <a:gd name="connsiteX6" fmla="*/ 0 w 8069943"/>
              <a:gd name="connsiteY6" fmla="*/ 0 h 5718629"/>
              <a:gd name="connsiteX0" fmla="*/ 0 w 8069943"/>
              <a:gd name="connsiteY0" fmla="*/ 0 h 5718629"/>
              <a:gd name="connsiteX1" fmla="*/ 0 w 8069943"/>
              <a:gd name="connsiteY1" fmla="*/ 2917372 h 5718629"/>
              <a:gd name="connsiteX2" fmla="*/ 2481943 w 8069943"/>
              <a:gd name="connsiteY2" fmla="*/ 2917372 h 5718629"/>
              <a:gd name="connsiteX3" fmla="*/ 2743200 w 8069943"/>
              <a:gd name="connsiteY3" fmla="*/ 5718629 h 5718629"/>
              <a:gd name="connsiteX4" fmla="*/ 8069943 w 8069943"/>
              <a:gd name="connsiteY4" fmla="*/ 5718629 h 5718629"/>
              <a:gd name="connsiteX5" fmla="*/ 8069943 w 8069943"/>
              <a:gd name="connsiteY5" fmla="*/ 0 h 5718629"/>
              <a:gd name="connsiteX6" fmla="*/ 0 w 8069943"/>
              <a:gd name="connsiteY6" fmla="*/ 0 h 5718629"/>
              <a:gd name="connsiteX0" fmla="*/ 0 w 8069943"/>
              <a:gd name="connsiteY0" fmla="*/ 0 h 5733143"/>
              <a:gd name="connsiteX1" fmla="*/ 0 w 8069943"/>
              <a:gd name="connsiteY1" fmla="*/ 2917372 h 5733143"/>
              <a:gd name="connsiteX2" fmla="*/ 2481943 w 8069943"/>
              <a:gd name="connsiteY2" fmla="*/ 2917372 h 5733143"/>
              <a:gd name="connsiteX3" fmla="*/ 249645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9645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8883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8121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8883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8883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8883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25523"/>
              <a:gd name="connsiteX1" fmla="*/ 0 w 8069943"/>
              <a:gd name="connsiteY1" fmla="*/ 2917372 h 5725523"/>
              <a:gd name="connsiteX2" fmla="*/ 2481943 w 8069943"/>
              <a:gd name="connsiteY2" fmla="*/ 2917372 h 5725523"/>
              <a:gd name="connsiteX3" fmla="*/ 2481217 w 8069943"/>
              <a:gd name="connsiteY3" fmla="*/ 5725523 h 5725523"/>
              <a:gd name="connsiteX4" fmla="*/ 8069943 w 8069943"/>
              <a:gd name="connsiteY4" fmla="*/ 5718629 h 5725523"/>
              <a:gd name="connsiteX5" fmla="*/ 8069943 w 8069943"/>
              <a:gd name="connsiteY5" fmla="*/ 0 h 5725523"/>
              <a:gd name="connsiteX6" fmla="*/ 0 w 8069943"/>
              <a:gd name="connsiteY6" fmla="*/ 0 h 5725523"/>
              <a:gd name="connsiteX0" fmla="*/ 0 w 8069943"/>
              <a:gd name="connsiteY0" fmla="*/ 0 h 5718629"/>
              <a:gd name="connsiteX1" fmla="*/ 0 w 8069943"/>
              <a:gd name="connsiteY1" fmla="*/ 2917372 h 5718629"/>
              <a:gd name="connsiteX2" fmla="*/ 2481943 w 8069943"/>
              <a:gd name="connsiteY2" fmla="*/ 2917372 h 5718629"/>
              <a:gd name="connsiteX3" fmla="*/ 2507345 w 8069943"/>
              <a:gd name="connsiteY3" fmla="*/ 5240109 h 5718629"/>
              <a:gd name="connsiteX4" fmla="*/ 8069943 w 8069943"/>
              <a:gd name="connsiteY4" fmla="*/ 5718629 h 5718629"/>
              <a:gd name="connsiteX5" fmla="*/ 8069943 w 8069943"/>
              <a:gd name="connsiteY5" fmla="*/ 0 h 5718629"/>
              <a:gd name="connsiteX6" fmla="*/ 0 w 8069943"/>
              <a:gd name="connsiteY6" fmla="*/ 0 h 5718629"/>
              <a:gd name="connsiteX0" fmla="*/ 0 w 8069943"/>
              <a:gd name="connsiteY0" fmla="*/ 0 h 5245351"/>
              <a:gd name="connsiteX1" fmla="*/ 0 w 8069943"/>
              <a:gd name="connsiteY1" fmla="*/ 2917372 h 5245351"/>
              <a:gd name="connsiteX2" fmla="*/ 2481943 w 8069943"/>
              <a:gd name="connsiteY2" fmla="*/ 2917372 h 5245351"/>
              <a:gd name="connsiteX3" fmla="*/ 2507345 w 8069943"/>
              <a:gd name="connsiteY3" fmla="*/ 5240109 h 5245351"/>
              <a:gd name="connsiteX4" fmla="*/ 8069943 w 8069943"/>
              <a:gd name="connsiteY4" fmla="*/ 5245351 h 5245351"/>
              <a:gd name="connsiteX5" fmla="*/ 8069943 w 8069943"/>
              <a:gd name="connsiteY5" fmla="*/ 0 h 5245351"/>
              <a:gd name="connsiteX6" fmla="*/ 0 w 8069943"/>
              <a:gd name="connsiteY6" fmla="*/ 0 h 5245351"/>
              <a:gd name="connsiteX0" fmla="*/ 0 w 8069943"/>
              <a:gd name="connsiteY0" fmla="*/ 0 h 5245351"/>
              <a:gd name="connsiteX1" fmla="*/ 0 w 8069943"/>
              <a:gd name="connsiteY1" fmla="*/ 2917372 h 5245351"/>
              <a:gd name="connsiteX2" fmla="*/ 2481943 w 8069943"/>
              <a:gd name="connsiteY2" fmla="*/ 2917372 h 5245351"/>
              <a:gd name="connsiteX3" fmla="*/ 2533473 w 8069943"/>
              <a:gd name="connsiteY3" fmla="*/ 4876049 h 5245351"/>
              <a:gd name="connsiteX4" fmla="*/ 8069943 w 8069943"/>
              <a:gd name="connsiteY4" fmla="*/ 5245351 h 5245351"/>
              <a:gd name="connsiteX5" fmla="*/ 8069943 w 8069943"/>
              <a:gd name="connsiteY5" fmla="*/ 0 h 5245351"/>
              <a:gd name="connsiteX6" fmla="*/ 0 w 8069943"/>
              <a:gd name="connsiteY6" fmla="*/ 0 h 5245351"/>
              <a:gd name="connsiteX0" fmla="*/ 0 w 8096070"/>
              <a:gd name="connsiteY0" fmla="*/ 0 h 4905562"/>
              <a:gd name="connsiteX1" fmla="*/ 0 w 8096070"/>
              <a:gd name="connsiteY1" fmla="*/ 2917372 h 4905562"/>
              <a:gd name="connsiteX2" fmla="*/ 2481943 w 8096070"/>
              <a:gd name="connsiteY2" fmla="*/ 2917372 h 4905562"/>
              <a:gd name="connsiteX3" fmla="*/ 2533473 w 8096070"/>
              <a:gd name="connsiteY3" fmla="*/ 4876049 h 4905562"/>
              <a:gd name="connsiteX4" fmla="*/ 8096070 w 8096070"/>
              <a:gd name="connsiteY4" fmla="*/ 4905562 h 4905562"/>
              <a:gd name="connsiteX5" fmla="*/ 8069943 w 8096070"/>
              <a:gd name="connsiteY5" fmla="*/ 0 h 4905562"/>
              <a:gd name="connsiteX6" fmla="*/ 0 w 8096070"/>
              <a:gd name="connsiteY6" fmla="*/ 0 h 4905562"/>
              <a:gd name="connsiteX0" fmla="*/ 0 w 8069943"/>
              <a:gd name="connsiteY0" fmla="*/ 0 h 4876049"/>
              <a:gd name="connsiteX1" fmla="*/ 0 w 8069943"/>
              <a:gd name="connsiteY1" fmla="*/ 2917372 h 4876049"/>
              <a:gd name="connsiteX2" fmla="*/ 2481943 w 8069943"/>
              <a:gd name="connsiteY2" fmla="*/ 2917372 h 4876049"/>
              <a:gd name="connsiteX3" fmla="*/ 2533473 w 8069943"/>
              <a:gd name="connsiteY3" fmla="*/ 4876049 h 4876049"/>
              <a:gd name="connsiteX4" fmla="*/ 8056879 w 8069943"/>
              <a:gd name="connsiteY4" fmla="*/ 4857021 h 4876049"/>
              <a:gd name="connsiteX5" fmla="*/ 8069943 w 8069943"/>
              <a:gd name="connsiteY5" fmla="*/ 0 h 4876049"/>
              <a:gd name="connsiteX6" fmla="*/ 0 w 8069943"/>
              <a:gd name="connsiteY6" fmla="*/ 0 h 4876049"/>
              <a:gd name="connsiteX0" fmla="*/ 0 w 8071200"/>
              <a:gd name="connsiteY0" fmla="*/ 0 h 4881292"/>
              <a:gd name="connsiteX1" fmla="*/ 0 w 8071200"/>
              <a:gd name="connsiteY1" fmla="*/ 2917372 h 4881292"/>
              <a:gd name="connsiteX2" fmla="*/ 2481943 w 8071200"/>
              <a:gd name="connsiteY2" fmla="*/ 2917372 h 4881292"/>
              <a:gd name="connsiteX3" fmla="*/ 2533473 w 8071200"/>
              <a:gd name="connsiteY3" fmla="*/ 4876049 h 4881292"/>
              <a:gd name="connsiteX4" fmla="*/ 8069943 w 8071200"/>
              <a:gd name="connsiteY4" fmla="*/ 4881292 h 4881292"/>
              <a:gd name="connsiteX5" fmla="*/ 8069943 w 8071200"/>
              <a:gd name="connsiteY5" fmla="*/ 0 h 4881292"/>
              <a:gd name="connsiteX6" fmla="*/ 0 w 8071200"/>
              <a:gd name="connsiteY6" fmla="*/ 0 h 4881292"/>
              <a:gd name="connsiteX0" fmla="*/ 0 w 8071200"/>
              <a:gd name="connsiteY0" fmla="*/ 0 h 4881292"/>
              <a:gd name="connsiteX1" fmla="*/ 0 w 8071200"/>
              <a:gd name="connsiteY1" fmla="*/ 2917372 h 4881292"/>
              <a:gd name="connsiteX2" fmla="*/ 2481943 w 8071200"/>
              <a:gd name="connsiteY2" fmla="*/ 2917372 h 4881292"/>
              <a:gd name="connsiteX3" fmla="*/ 2481218 w 8071200"/>
              <a:gd name="connsiteY3" fmla="*/ 4876049 h 4881292"/>
              <a:gd name="connsiteX4" fmla="*/ 8069943 w 8071200"/>
              <a:gd name="connsiteY4" fmla="*/ 4881292 h 4881292"/>
              <a:gd name="connsiteX5" fmla="*/ 8069943 w 8071200"/>
              <a:gd name="connsiteY5" fmla="*/ 0 h 4881292"/>
              <a:gd name="connsiteX6" fmla="*/ 0 w 8071200"/>
              <a:gd name="connsiteY6" fmla="*/ 0 h 4881292"/>
              <a:gd name="connsiteX0" fmla="*/ 0 w 8071200"/>
              <a:gd name="connsiteY0" fmla="*/ 0 h 4888184"/>
              <a:gd name="connsiteX1" fmla="*/ 0 w 8071200"/>
              <a:gd name="connsiteY1" fmla="*/ 2917372 h 4888184"/>
              <a:gd name="connsiteX2" fmla="*/ 2481943 w 8071200"/>
              <a:gd name="connsiteY2" fmla="*/ 2917372 h 4888184"/>
              <a:gd name="connsiteX3" fmla="*/ 2520409 w 8071200"/>
              <a:gd name="connsiteY3" fmla="*/ 4888184 h 4888184"/>
              <a:gd name="connsiteX4" fmla="*/ 8069943 w 8071200"/>
              <a:gd name="connsiteY4" fmla="*/ 4881292 h 4888184"/>
              <a:gd name="connsiteX5" fmla="*/ 8069943 w 8071200"/>
              <a:gd name="connsiteY5" fmla="*/ 0 h 4888184"/>
              <a:gd name="connsiteX6" fmla="*/ 0 w 8071200"/>
              <a:gd name="connsiteY6" fmla="*/ 0 h 4888184"/>
              <a:gd name="connsiteX0" fmla="*/ 0 w 8071200"/>
              <a:gd name="connsiteY0" fmla="*/ 0 h 4888184"/>
              <a:gd name="connsiteX1" fmla="*/ 0 w 8071200"/>
              <a:gd name="connsiteY1" fmla="*/ 2917372 h 4888184"/>
              <a:gd name="connsiteX2" fmla="*/ 2481943 w 8071200"/>
              <a:gd name="connsiteY2" fmla="*/ 2917372 h 4888184"/>
              <a:gd name="connsiteX3" fmla="*/ 2507346 w 8071200"/>
              <a:gd name="connsiteY3" fmla="*/ 4888184 h 4888184"/>
              <a:gd name="connsiteX4" fmla="*/ 8069943 w 8071200"/>
              <a:gd name="connsiteY4" fmla="*/ 4881292 h 4888184"/>
              <a:gd name="connsiteX5" fmla="*/ 8069943 w 8071200"/>
              <a:gd name="connsiteY5" fmla="*/ 0 h 4888184"/>
              <a:gd name="connsiteX6" fmla="*/ 0 w 8071200"/>
              <a:gd name="connsiteY6" fmla="*/ 0 h 4888184"/>
              <a:gd name="connsiteX0" fmla="*/ 0 w 8071200"/>
              <a:gd name="connsiteY0" fmla="*/ 0 h 4881292"/>
              <a:gd name="connsiteX1" fmla="*/ 0 w 8071200"/>
              <a:gd name="connsiteY1" fmla="*/ 2917372 h 4881292"/>
              <a:gd name="connsiteX2" fmla="*/ 2481943 w 8071200"/>
              <a:gd name="connsiteY2" fmla="*/ 2917372 h 4881292"/>
              <a:gd name="connsiteX3" fmla="*/ 2494283 w 8071200"/>
              <a:gd name="connsiteY3" fmla="*/ 4863913 h 4881292"/>
              <a:gd name="connsiteX4" fmla="*/ 8069943 w 8071200"/>
              <a:gd name="connsiteY4" fmla="*/ 4881292 h 4881292"/>
              <a:gd name="connsiteX5" fmla="*/ 8069943 w 8071200"/>
              <a:gd name="connsiteY5" fmla="*/ 0 h 4881292"/>
              <a:gd name="connsiteX6" fmla="*/ 0 w 8071200"/>
              <a:gd name="connsiteY6" fmla="*/ 0 h 4881292"/>
              <a:gd name="connsiteX0" fmla="*/ 0 w 8071200"/>
              <a:gd name="connsiteY0" fmla="*/ 0 h 4881292"/>
              <a:gd name="connsiteX1" fmla="*/ 0 w 8071200"/>
              <a:gd name="connsiteY1" fmla="*/ 2917372 h 4881292"/>
              <a:gd name="connsiteX2" fmla="*/ 2462348 w 8071200"/>
              <a:gd name="connsiteY2" fmla="*/ 2926444 h 4881292"/>
              <a:gd name="connsiteX3" fmla="*/ 2494283 w 8071200"/>
              <a:gd name="connsiteY3" fmla="*/ 4863913 h 4881292"/>
              <a:gd name="connsiteX4" fmla="*/ 8069943 w 8071200"/>
              <a:gd name="connsiteY4" fmla="*/ 4881292 h 4881292"/>
              <a:gd name="connsiteX5" fmla="*/ 8069943 w 8071200"/>
              <a:gd name="connsiteY5" fmla="*/ 0 h 4881292"/>
              <a:gd name="connsiteX6" fmla="*/ 0 w 8071200"/>
              <a:gd name="connsiteY6" fmla="*/ 0 h 4881292"/>
              <a:gd name="connsiteX0" fmla="*/ 0 w 8071200"/>
              <a:gd name="connsiteY0" fmla="*/ 0 h 4863913"/>
              <a:gd name="connsiteX1" fmla="*/ 0 w 8071200"/>
              <a:gd name="connsiteY1" fmla="*/ 2917372 h 4863913"/>
              <a:gd name="connsiteX2" fmla="*/ 2462348 w 8071200"/>
              <a:gd name="connsiteY2" fmla="*/ 2926444 h 4863913"/>
              <a:gd name="connsiteX3" fmla="*/ 2494283 w 8071200"/>
              <a:gd name="connsiteY3" fmla="*/ 4863913 h 4863913"/>
              <a:gd name="connsiteX4" fmla="*/ 8069943 w 8071200"/>
              <a:gd name="connsiteY4" fmla="*/ 4863148 h 4863913"/>
              <a:gd name="connsiteX5" fmla="*/ 8069943 w 8071200"/>
              <a:gd name="connsiteY5" fmla="*/ 0 h 4863913"/>
              <a:gd name="connsiteX6" fmla="*/ 0 w 8071200"/>
              <a:gd name="connsiteY6" fmla="*/ 0 h 4863913"/>
              <a:gd name="connsiteX0" fmla="*/ 0 w 8071200"/>
              <a:gd name="connsiteY0" fmla="*/ 0 h 4863148"/>
              <a:gd name="connsiteX1" fmla="*/ 0 w 8071200"/>
              <a:gd name="connsiteY1" fmla="*/ 2917372 h 4863148"/>
              <a:gd name="connsiteX2" fmla="*/ 2462348 w 8071200"/>
              <a:gd name="connsiteY2" fmla="*/ 2926444 h 4863148"/>
              <a:gd name="connsiteX3" fmla="*/ 2523676 w 8071200"/>
              <a:gd name="connsiteY3" fmla="*/ 4854841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62348 w 8071200"/>
              <a:gd name="connsiteY2" fmla="*/ 2926444 h 4863148"/>
              <a:gd name="connsiteX3" fmla="*/ 2504081 w 8071200"/>
              <a:gd name="connsiteY3" fmla="*/ 4836697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62348 w 8071200"/>
              <a:gd name="connsiteY2" fmla="*/ 2926444 h 4863148"/>
              <a:gd name="connsiteX3" fmla="*/ 2494283 w 8071200"/>
              <a:gd name="connsiteY3" fmla="*/ 4854842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511337 w 8071200"/>
              <a:gd name="connsiteY2" fmla="*/ 2899228 h 4863148"/>
              <a:gd name="connsiteX3" fmla="*/ 2494283 w 8071200"/>
              <a:gd name="connsiteY3" fmla="*/ 4854842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91741 w 8071200"/>
              <a:gd name="connsiteY2" fmla="*/ 2926444 h 4863148"/>
              <a:gd name="connsiteX3" fmla="*/ 2494283 w 8071200"/>
              <a:gd name="connsiteY3" fmla="*/ 4854842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81943 w 8071200"/>
              <a:gd name="connsiteY2" fmla="*/ 2926444 h 4863148"/>
              <a:gd name="connsiteX3" fmla="*/ 2494283 w 8071200"/>
              <a:gd name="connsiteY3" fmla="*/ 4854842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81943 w 8071200"/>
              <a:gd name="connsiteY2" fmla="*/ 2926444 h 4863148"/>
              <a:gd name="connsiteX3" fmla="*/ 2494283 w 8071200"/>
              <a:gd name="connsiteY3" fmla="*/ 4836699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81943 w 8071200"/>
              <a:gd name="connsiteY2" fmla="*/ 2926444 h 4863148"/>
              <a:gd name="connsiteX3" fmla="*/ 2504081 w 8071200"/>
              <a:gd name="connsiteY3" fmla="*/ 4854844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81943 w 8071200"/>
              <a:gd name="connsiteY2" fmla="*/ 2926444 h 4863148"/>
              <a:gd name="connsiteX3" fmla="*/ 2504081 w 8071200"/>
              <a:gd name="connsiteY3" fmla="*/ 4854845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99090 w 8071200"/>
              <a:gd name="connsiteY2" fmla="*/ 2919640 h 4863148"/>
              <a:gd name="connsiteX3" fmla="*/ 2504081 w 8071200"/>
              <a:gd name="connsiteY3" fmla="*/ 4854845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5402982"/>
              <a:gd name="connsiteX1" fmla="*/ 0 w 8071200"/>
              <a:gd name="connsiteY1" fmla="*/ 2917372 h 5402982"/>
              <a:gd name="connsiteX2" fmla="*/ 2499090 w 8071200"/>
              <a:gd name="connsiteY2" fmla="*/ 2919640 h 5402982"/>
              <a:gd name="connsiteX3" fmla="*/ 2504081 w 8071200"/>
              <a:gd name="connsiteY3" fmla="*/ 5402972 h 5402982"/>
              <a:gd name="connsiteX4" fmla="*/ 8069943 w 8071200"/>
              <a:gd name="connsiteY4" fmla="*/ 4863148 h 5402982"/>
              <a:gd name="connsiteX5" fmla="*/ 8069943 w 8071200"/>
              <a:gd name="connsiteY5" fmla="*/ 0 h 5402982"/>
              <a:gd name="connsiteX6" fmla="*/ 0 w 8071200"/>
              <a:gd name="connsiteY6" fmla="*/ 0 h 5402982"/>
              <a:gd name="connsiteX0" fmla="*/ 0 w 8071200"/>
              <a:gd name="connsiteY0" fmla="*/ 0 h 5402982"/>
              <a:gd name="connsiteX1" fmla="*/ 0 w 8071200"/>
              <a:gd name="connsiteY1" fmla="*/ 2917372 h 5402982"/>
              <a:gd name="connsiteX2" fmla="*/ 2537143 w 8071200"/>
              <a:gd name="connsiteY2" fmla="*/ 2909099 h 5402982"/>
              <a:gd name="connsiteX3" fmla="*/ 2504081 w 8071200"/>
              <a:gd name="connsiteY3" fmla="*/ 5402972 h 5402982"/>
              <a:gd name="connsiteX4" fmla="*/ 8069943 w 8071200"/>
              <a:gd name="connsiteY4" fmla="*/ 4863148 h 5402982"/>
              <a:gd name="connsiteX5" fmla="*/ 8069943 w 8071200"/>
              <a:gd name="connsiteY5" fmla="*/ 0 h 5402982"/>
              <a:gd name="connsiteX6" fmla="*/ 0 w 8071200"/>
              <a:gd name="connsiteY6" fmla="*/ 0 h 5402982"/>
              <a:gd name="connsiteX0" fmla="*/ 0 w 8071200"/>
              <a:gd name="connsiteY0" fmla="*/ 0 h 5402982"/>
              <a:gd name="connsiteX1" fmla="*/ 0 w 8071200"/>
              <a:gd name="connsiteY1" fmla="*/ 2917372 h 5402982"/>
              <a:gd name="connsiteX2" fmla="*/ 2518116 w 8071200"/>
              <a:gd name="connsiteY2" fmla="*/ 2919640 h 5402982"/>
              <a:gd name="connsiteX3" fmla="*/ 2504081 w 8071200"/>
              <a:gd name="connsiteY3" fmla="*/ 5402972 h 5402982"/>
              <a:gd name="connsiteX4" fmla="*/ 8069943 w 8071200"/>
              <a:gd name="connsiteY4" fmla="*/ 4863148 h 5402982"/>
              <a:gd name="connsiteX5" fmla="*/ 8069943 w 8071200"/>
              <a:gd name="connsiteY5" fmla="*/ 0 h 5402982"/>
              <a:gd name="connsiteX6" fmla="*/ 0 w 8071200"/>
              <a:gd name="connsiteY6" fmla="*/ 0 h 5402982"/>
              <a:gd name="connsiteX0" fmla="*/ 0 w 8071200"/>
              <a:gd name="connsiteY0" fmla="*/ 0 h 5402972"/>
              <a:gd name="connsiteX1" fmla="*/ 0 w 8071200"/>
              <a:gd name="connsiteY1" fmla="*/ 2917372 h 5402972"/>
              <a:gd name="connsiteX2" fmla="*/ 2518116 w 8071200"/>
              <a:gd name="connsiteY2" fmla="*/ 2919640 h 5402972"/>
              <a:gd name="connsiteX3" fmla="*/ 2504081 w 8071200"/>
              <a:gd name="connsiteY3" fmla="*/ 5402972 h 5402972"/>
              <a:gd name="connsiteX4" fmla="*/ 8069943 w 8071200"/>
              <a:gd name="connsiteY4" fmla="*/ 5390193 h 5402972"/>
              <a:gd name="connsiteX5" fmla="*/ 8069943 w 8071200"/>
              <a:gd name="connsiteY5" fmla="*/ 0 h 5402972"/>
              <a:gd name="connsiteX6" fmla="*/ 0 w 8071200"/>
              <a:gd name="connsiteY6" fmla="*/ 0 h 5402972"/>
              <a:gd name="connsiteX0" fmla="*/ 0 w 8071200"/>
              <a:gd name="connsiteY0" fmla="*/ 0 h 5390193"/>
              <a:gd name="connsiteX1" fmla="*/ 0 w 8071200"/>
              <a:gd name="connsiteY1" fmla="*/ 2917372 h 5390193"/>
              <a:gd name="connsiteX2" fmla="*/ 2518116 w 8071200"/>
              <a:gd name="connsiteY2" fmla="*/ 2919640 h 5390193"/>
              <a:gd name="connsiteX3" fmla="*/ 2532621 w 8071200"/>
              <a:gd name="connsiteY3" fmla="*/ 5360808 h 5390193"/>
              <a:gd name="connsiteX4" fmla="*/ 8069943 w 8071200"/>
              <a:gd name="connsiteY4" fmla="*/ 5390193 h 5390193"/>
              <a:gd name="connsiteX5" fmla="*/ 8069943 w 8071200"/>
              <a:gd name="connsiteY5" fmla="*/ 0 h 5390193"/>
              <a:gd name="connsiteX6" fmla="*/ 0 w 8071200"/>
              <a:gd name="connsiteY6" fmla="*/ 0 h 5390193"/>
              <a:gd name="connsiteX0" fmla="*/ 0 w 8071200"/>
              <a:gd name="connsiteY0" fmla="*/ 0 h 5392431"/>
              <a:gd name="connsiteX1" fmla="*/ 0 w 8071200"/>
              <a:gd name="connsiteY1" fmla="*/ 2917372 h 5392431"/>
              <a:gd name="connsiteX2" fmla="*/ 2518116 w 8071200"/>
              <a:gd name="connsiteY2" fmla="*/ 2919640 h 5392431"/>
              <a:gd name="connsiteX3" fmla="*/ 2523108 w 8071200"/>
              <a:gd name="connsiteY3" fmla="*/ 5392431 h 5392431"/>
              <a:gd name="connsiteX4" fmla="*/ 8069943 w 8071200"/>
              <a:gd name="connsiteY4" fmla="*/ 5390193 h 5392431"/>
              <a:gd name="connsiteX5" fmla="*/ 8069943 w 8071200"/>
              <a:gd name="connsiteY5" fmla="*/ 0 h 5392431"/>
              <a:gd name="connsiteX6" fmla="*/ 0 w 8071200"/>
              <a:gd name="connsiteY6" fmla="*/ 0 h 5392431"/>
              <a:gd name="connsiteX0" fmla="*/ 0 w 8071200"/>
              <a:gd name="connsiteY0" fmla="*/ 0 h 5518922"/>
              <a:gd name="connsiteX1" fmla="*/ 0 w 8071200"/>
              <a:gd name="connsiteY1" fmla="*/ 2917372 h 5518922"/>
              <a:gd name="connsiteX2" fmla="*/ 2518116 w 8071200"/>
              <a:gd name="connsiteY2" fmla="*/ 2919640 h 5518922"/>
              <a:gd name="connsiteX3" fmla="*/ 2513595 w 8071200"/>
              <a:gd name="connsiteY3" fmla="*/ 5518922 h 5518922"/>
              <a:gd name="connsiteX4" fmla="*/ 8069943 w 8071200"/>
              <a:gd name="connsiteY4" fmla="*/ 5390193 h 5518922"/>
              <a:gd name="connsiteX5" fmla="*/ 8069943 w 8071200"/>
              <a:gd name="connsiteY5" fmla="*/ 0 h 5518922"/>
              <a:gd name="connsiteX6" fmla="*/ 0 w 8071200"/>
              <a:gd name="connsiteY6" fmla="*/ 0 h 5518922"/>
              <a:gd name="connsiteX0" fmla="*/ 0 w 8071200"/>
              <a:gd name="connsiteY0" fmla="*/ 0 h 5518922"/>
              <a:gd name="connsiteX1" fmla="*/ 0 w 8071200"/>
              <a:gd name="connsiteY1" fmla="*/ 2917372 h 5518922"/>
              <a:gd name="connsiteX2" fmla="*/ 2518116 w 8071200"/>
              <a:gd name="connsiteY2" fmla="*/ 2919640 h 5518922"/>
              <a:gd name="connsiteX3" fmla="*/ 2513595 w 8071200"/>
              <a:gd name="connsiteY3" fmla="*/ 5518922 h 5518922"/>
              <a:gd name="connsiteX4" fmla="*/ 8069943 w 8071200"/>
              <a:gd name="connsiteY4" fmla="*/ 5516684 h 5518922"/>
              <a:gd name="connsiteX5" fmla="*/ 8069943 w 8071200"/>
              <a:gd name="connsiteY5" fmla="*/ 0 h 5518922"/>
              <a:gd name="connsiteX6" fmla="*/ 0 w 8071200"/>
              <a:gd name="connsiteY6" fmla="*/ 0 h 5518922"/>
              <a:gd name="connsiteX0" fmla="*/ 0 w 8071200"/>
              <a:gd name="connsiteY0" fmla="*/ 0 h 5539857"/>
              <a:gd name="connsiteX1" fmla="*/ 0 w 8071200"/>
              <a:gd name="connsiteY1" fmla="*/ 2917372 h 5539857"/>
              <a:gd name="connsiteX2" fmla="*/ 2518116 w 8071200"/>
              <a:gd name="connsiteY2" fmla="*/ 2919640 h 5539857"/>
              <a:gd name="connsiteX3" fmla="*/ 2532621 w 8071200"/>
              <a:gd name="connsiteY3" fmla="*/ 5539857 h 5539857"/>
              <a:gd name="connsiteX4" fmla="*/ 8069943 w 8071200"/>
              <a:gd name="connsiteY4" fmla="*/ 5516684 h 5539857"/>
              <a:gd name="connsiteX5" fmla="*/ 8069943 w 8071200"/>
              <a:gd name="connsiteY5" fmla="*/ 0 h 5539857"/>
              <a:gd name="connsiteX6" fmla="*/ 0 w 8071200"/>
              <a:gd name="connsiteY6" fmla="*/ 0 h 5539857"/>
              <a:gd name="connsiteX0" fmla="*/ 0 w 8071200"/>
              <a:gd name="connsiteY0" fmla="*/ 0 h 5539857"/>
              <a:gd name="connsiteX1" fmla="*/ 0 w 8071200"/>
              <a:gd name="connsiteY1" fmla="*/ 2917372 h 5539857"/>
              <a:gd name="connsiteX2" fmla="*/ 2518116 w 8071200"/>
              <a:gd name="connsiteY2" fmla="*/ 2919640 h 5539857"/>
              <a:gd name="connsiteX3" fmla="*/ 2523108 w 8071200"/>
              <a:gd name="connsiteY3" fmla="*/ 5539857 h 5539857"/>
              <a:gd name="connsiteX4" fmla="*/ 8069943 w 8071200"/>
              <a:gd name="connsiteY4" fmla="*/ 5516684 h 5539857"/>
              <a:gd name="connsiteX5" fmla="*/ 8069943 w 8071200"/>
              <a:gd name="connsiteY5" fmla="*/ 0 h 5539857"/>
              <a:gd name="connsiteX6" fmla="*/ 0 w 8071200"/>
              <a:gd name="connsiteY6" fmla="*/ 0 h 5539857"/>
              <a:gd name="connsiteX0" fmla="*/ 0 w 8071200"/>
              <a:gd name="connsiteY0" fmla="*/ 0 h 5518922"/>
              <a:gd name="connsiteX1" fmla="*/ 0 w 8071200"/>
              <a:gd name="connsiteY1" fmla="*/ 2917372 h 5518922"/>
              <a:gd name="connsiteX2" fmla="*/ 2518116 w 8071200"/>
              <a:gd name="connsiteY2" fmla="*/ 2919640 h 5518922"/>
              <a:gd name="connsiteX3" fmla="*/ 2513595 w 8071200"/>
              <a:gd name="connsiteY3" fmla="*/ 5518922 h 5518922"/>
              <a:gd name="connsiteX4" fmla="*/ 8069943 w 8071200"/>
              <a:gd name="connsiteY4" fmla="*/ 5516684 h 5518922"/>
              <a:gd name="connsiteX5" fmla="*/ 8069943 w 8071200"/>
              <a:gd name="connsiteY5" fmla="*/ 0 h 5518922"/>
              <a:gd name="connsiteX6" fmla="*/ 0 w 8071200"/>
              <a:gd name="connsiteY6" fmla="*/ 0 h 5518922"/>
              <a:gd name="connsiteX0" fmla="*/ 0 w 8071200"/>
              <a:gd name="connsiteY0" fmla="*/ 0 h 5518922"/>
              <a:gd name="connsiteX1" fmla="*/ 0 w 8071200"/>
              <a:gd name="connsiteY1" fmla="*/ 2917372 h 5518922"/>
              <a:gd name="connsiteX2" fmla="*/ 2518116 w 8071200"/>
              <a:gd name="connsiteY2" fmla="*/ 2919640 h 5518922"/>
              <a:gd name="connsiteX3" fmla="*/ 2523108 w 8071200"/>
              <a:gd name="connsiteY3" fmla="*/ 5518922 h 5518922"/>
              <a:gd name="connsiteX4" fmla="*/ 8069943 w 8071200"/>
              <a:gd name="connsiteY4" fmla="*/ 5516684 h 5518922"/>
              <a:gd name="connsiteX5" fmla="*/ 8069943 w 8071200"/>
              <a:gd name="connsiteY5" fmla="*/ 0 h 5518922"/>
              <a:gd name="connsiteX6" fmla="*/ 0 w 8071200"/>
              <a:gd name="connsiteY6" fmla="*/ 0 h 5518922"/>
              <a:gd name="connsiteX0" fmla="*/ 0 w 8071200"/>
              <a:gd name="connsiteY0" fmla="*/ 0 h 5524156"/>
              <a:gd name="connsiteX1" fmla="*/ 0 w 8071200"/>
              <a:gd name="connsiteY1" fmla="*/ 2917372 h 5524156"/>
              <a:gd name="connsiteX2" fmla="*/ 2518116 w 8071200"/>
              <a:gd name="connsiteY2" fmla="*/ 2919640 h 5524156"/>
              <a:gd name="connsiteX3" fmla="*/ 2518351 w 8071200"/>
              <a:gd name="connsiteY3" fmla="*/ 5524156 h 5524156"/>
              <a:gd name="connsiteX4" fmla="*/ 8069943 w 8071200"/>
              <a:gd name="connsiteY4" fmla="*/ 5516684 h 5524156"/>
              <a:gd name="connsiteX5" fmla="*/ 8069943 w 8071200"/>
              <a:gd name="connsiteY5" fmla="*/ 0 h 5524156"/>
              <a:gd name="connsiteX6" fmla="*/ 0 w 8071200"/>
              <a:gd name="connsiteY6" fmla="*/ 0 h 5524156"/>
              <a:gd name="connsiteX0" fmla="*/ 0 w 8069980"/>
              <a:gd name="connsiteY0" fmla="*/ 12561 h 5536717"/>
              <a:gd name="connsiteX1" fmla="*/ 0 w 8069980"/>
              <a:gd name="connsiteY1" fmla="*/ 2929933 h 5536717"/>
              <a:gd name="connsiteX2" fmla="*/ 2518116 w 8069980"/>
              <a:gd name="connsiteY2" fmla="*/ 2932201 h 5536717"/>
              <a:gd name="connsiteX3" fmla="*/ 2518351 w 8069980"/>
              <a:gd name="connsiteY3" fmla="*/ 5536717 h 5536717"/>
              <a:gd name="connsiteX4" fmla="*/ 8069943 w 8069980"/>
              <a:gd name="connsiteY4" fmla="*/ 5529245 h 5536717"/>
              <a:gd name="connsiteX5" fmla="*/ 7716047 w 8069980"/>
              <a:gd name="connsiteY5" fmla="*/ 0 h 5536717"/>
              <a:gd name="connsiteX6" fmla="*/ 0 w 8069980"/>
              <a:gd name="connsiteY6" fmla="*/ 12561 h 5536717"/>
              <a:gd name="connsiteX0" fmla="*/ 0 w 7716048"/>
              <a:gd name="connsiteY0" fmla="*/ 12561 h 5536717"/>
              <a:gd name="connsiteX1" fmla="*/ 0 w 7716048"/>
              <a:gd name="connsiteY1" fmla="*/ 2929933 h 5536717"/>
              <a:gd name="connsiteX2" fmla="*/ 2518116 w 7716048"/>
              <a:gd name="connsiteY2" fmla="*/ 2932201 h 5536717"/>
              <a:gd name="connsiteX3" fmla="*/ 2518351 w 7716048"/>
              <a:gd name="connsiteY3" fmla="*/ 5536717 h 5536717"/>
              <a:gd name="connsiteX4" fmla="*/ 7704632 w 7716048"/>
              <a:gd name="connsiteY4" fmla="*/ 5529245 h 5536717"/>
              <a:gd name="connsiteX5" fmla="*/ 7716047 w 7716048"/>
              <a:gd name="connsiteY5" fmla="*/ 0 h 5536717"/>
              <a:gd name="connsiteX6" fmla="*/ 0 w 7716048"/>
              <a:gd name="connsiteY6" fmla="*/ 12561 h 5536717"/>
              <a:gd name="connsiteX0" fmla="*/ 0 w 7716047"/>
              <a:gd name="connsiteY0" fmla="*/ 12561 h 5536717"/>
              <a:gd name="connsiteX1" fmla="*/ 0 w 7716047"/>
              <a:gd name="connsiteY1" fmla="*/ 2929933 h 5536717"/>
              <a:gd name="connsiteX2" fmla="*/ 2518116 w 7716047"/>
              <a:gd name="connsiteY2" fmla="*/ 2932201 h 5536717"/>
              <a:gd name="connsiteX3" fmla="*/ 2518351 w 7716047"/>
              <a:gd name="connsiteY3" fmla="*/ 5536717 h 5536717"/>
              <a:gd name="connsiteX4" fmla="*/ 7693216 w 7716047"/>
              <a:gd name="connsiteY4" fmla="*/ 5529245 h 5536717"/>
              <a:gd name="connsiteX5" fmla="*/ 7716047 w 7716047"/>
              <a:gd name="connsiteY5" fmla="*/ 0 h 5536717"/>
              <a:gd name="connsiteX6" fmla="*/ 0 w 7716047"/>
              <a:gd name="connsiteY6" fmla="*/ 12561 h 5536717"/>
              <a:gd name="connsiteX0" fmla="*/ 0 w 7717305"/>
              <a:gd name="connsiteY0" fmla="*/ 12561 h 5536717"/>
              <a:gd name="connsiteX1" fmla="*/ 0 w 7717305"/>
              <a:gd name="connsiteY1" fmla="*/ 2929933 h 5536717"/>
              <a:gd name="connsiteX2" fmla="*/ 2518116 w 7717305"/>
              <a:gd name="connsiteY2" fmla="*/ 2932201 h 5536717"/>
              <a:gd name="connsiteX3" fmla="*/ 2518351 w 7717305"/>
              <a:gd name="connsiteY3" fmla="*/ 5536717 h 5536717"/>
              <a:gd name="connsiteX4" fmla="*/ 7716048 w 7717305"/>
              <a:gd name="connsiteY4" fmla="*/ 5529245 h 5536717"/>
              <a:gd name="connsiteX5" fmla="*/ 7716047 w 7717305"/>
              <a:gd name="connsiteY5" fmla="*/ 0 h 5536717"/>
              <a:gd name="connsiteX6" fmla="*/ 0 w 7717305"/>
              <a:gd name="connsiteY6" fmla="*/ 12561 h 5536717"/>
              <a:gd name="connsiteX0" fmla="*/ 0 w 7717305"/>
              <a:gd name="connsiteY0" fmla="*/ 12561 h 5536717"/>
              <a:gd name="connsiteX1" fmla="*/ 0 w 7717305"/>
              <a:gd name="connsiteY1" fmla="*/ 2929933 h 5536717"/>
              <a:gd name="connsiteX2" fmla="*/ 2537563 w 7717305"/>
              <a:gd name="connsiteY2" fmla="*/ 2932201 h 5536717"/>
              <a:gd name="connsiteX3" fmla="*/ 2518351 w 7717305"/>
              <a:gd name="connsiteY3" fmla="*/ 5536717 h 5536717"/>
              <a:gd name="connsiteX4" fmla="*/ 7716048 w 7717305"/>
              <a:gd name="connsiteY4" fmla="*/ 5529245 h 5536717"/>
              <a:gd name="connsiteX5" fmla="*/ 7716047 w 7717305"/>
              <a:gd name="connsiteY5" fmla="*/ 0 h 5536717"/>
              <a:gd name="connsiteX6" fmla="*/ 0 w 7717305"/>
              <a:gd name="connsiteY6" fmla="*/ 12561 h 5536717"/>
              <a:gd name="connsiteX0" fmla="*/ 0 w 7717305"/>
              <a:gd name="connsiteY0" fmla="*/ 12561 h 5536717"/>
              <a:gd name="connsiteX1" fmla="*/ 0 w 7717305"/>
              <a:gd name="connsiteY1" fmla="*/ 2929933 h 5536717"/>
              <a:gd name="connsiteX2" fmla="*/ 2527840 w 7717305"/>
              <a:gd name="connsiteY2" fmla="*/ 2932201 h 5536717"/>
              <a:gd name="connsiteX3" fmla="*/ 2518351 w 7717305"/>
              <a:gd name="connsiteY3" fmla="*/ 5536717 h 5536717"/>
              <a:gd name="connsiteX4" fmla="*/ 7716048 w 7717305"/>
              <a:gd name="connsiteY4" fmla="*/ 5529245 h 5536717"/>
              <a:gd name="connsiteX5" fmla="*/ 7716047 w 7717305"/>
              <a:gd name="connsiteY5" fmla="*/ 0 h 5536717"/>
              <a:gd name="connsiteX6" fmla="*/ 0 w 7717305"/>
              <a:gd name="connsiteY6" fmla="*/ 12561 h 5536717"/>
              <a:gd name="connsiteX0" fmla="*/ 0 w 7717305"/>
              <a:gd name="connsiteY0" fmla="*/ 12561 h 5529245"/>
              <a:gd name="connsiteX1" fmla="*/ 0 w 7717305"/>
              <a:gd name="connsiteY1" fmla="*/ 2929933 h 5529245"/>
              <a:gd name="connsiteX2" fmla="*/ 2527840 w 7717305"/>
              <a:gd name="connsiteY2" fmla="*/ 2932201 h 5529245"/>
              <a:gd name="connsiteX3" fmla="*/ 2557244 w 7717305"/>
              <a:gd name="connsiteY3" fmla="*/ 5515782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29245"/>
              <a:gd name="connsiteX1" fmla="*/ 0 w 7717305"/>
              <a:gd name="connsiteY1" fmla="*/ 2929933 h 5529245"/>
              <a:gd name="connsiteX2" fmla="*/ 2527840 w 7717305"/>
              <a:gd name="connsiteY2" fmla="*/ 2932201 h 5529245"/>
              <a:gd name="connsiteX3" fmla="*/ 2537797 w 7717305"/>
              <a:gd name="connsiteY3" fmla="*/ 5526250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36717"/>
              <a:gd name="connsiteX1" fmla="*/ 0 w 7717305"/>
              <a:gd name="connsiteY1" fmla="*/ 2929933 h 5536717"/>
              <a:gd name="connsiteX2" fmla="*/ 2527840 w 7717305"/>
              <a:gd name="connsiteY2" fmla="*/ 2932201 h 5536717"/>
              <a:gd name="connsiteX3" fmla="*/ 2528074 w 7717305"/>
              <a:gd name="connsiteY3" fmla="*/ 5536717 h 5536717"/>
              <a:gd name="connsiteX4" fmla="*/ 7716048 w 7717305"/>
              <a:gd name="connsiteY4" fmla="*/ 5529245 h 5536717"/>
              <a:gd name="connsiteX5" fmla="*/ 7716047 w 7717305"/>
              <a:gd name="connsiteY5" fmla="*/ 0 h 5536717"/>
              <a:gd name="connsiteX6" fmla="*/ 0 w 7717305"/>
              <a:gd name="connsiteY6" fmla="*/ 12561 h 5536717"/>
              <a:gd name="connsiteX0" fmla="*/ 0 w 7717305"/>
              <a:gd name="connsiteY0" fmla="*/ 12561 h 5529245"/>
              <a:gd name="connsiteX1" fmla="*/ 0 w 7717305"/>
              <a:gd name="connsiteY1" fmla="*/ 2929933 h 5529245"/>
              <a:gd name="connsiteX2" fmla="*/ 2527840 w 7717305"/>
              <a:gd name="connsiteY2" fmla="*/ 2932201 h 5529245"/>
              <a:gd name="connsiteX3" fmla="*/ 2528074 w 7717305"/>
              <a:gd name="connsiteY3" fmla="*/ 5526250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29245"/>
              <a:gd name="connsiteX1" fmla="*/ 0 w 7717305"/>
              <a:gd name="connsiteY1" fmla="*/ 2929933 h 5529245"/>
              <a:gd name="connsiteX2" fmla="*/ 2264939 w 7717305"/>
              <a:gd name="connsiteY2" fmla="*/ 2921734 h 5529245"/>
              <a:gd name="connsiteX3" fmla="*/ 2528074 w 7717305"/>
              <a:gd name="connsiteY3" fmla="*/ 5526250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29245"/>
              <a:gd name="connsiteX1" fmla="*/ 0 w 7717305"/>
              <a:gd name="connsiteY1" fmla="*/ 2929933 h 5529245"/>
              <a:gd name="connsiteX2" fmla="*/ 2264939 w 7717305"/>
              <a:gd name="connsiteY2" fmla="*/ 2921734 h 5529245"/>
              <a:gd name="connsiteX3" fmla="*/ 2265172 w 7717305"/>
              <a:gd name="connsiteY3" fmla="*/ 5505315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29245"/>
              <a:gd name="connsiteX1" fmla="*/ 0 w 7717305"/>
              <a:gd name="connsiteY1" fmla="*/ 2929933 h 5529245"/>
              <a:gd name="connsiteX2" fmla="*/ 2264939 w 7717305"/>
              <a:gd name="connsiteY2" fmla="*/ 2921734 h 5529245"/>
              <a:gd name="connsiteX3" fmla="*/ 2265172 w 7717305"/>
              <a:gd name="connsiteY3" fmla="*/ 5515782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29245"/>
              <a:gd name="connsiteX1" fmla="*/ 0 w 7717305"/>
              <a:gd name="connsiteY1" fmla="*/ 2929933 h 5529245"/>
              <a:gd name="connsiteX2" fmla="*/ 2264939 w 7717305"/>
              <a:gd name="connsiteY2" fmla="*/ 2921734 h 5529245"/>
              <a:gd name="connsiteX3" fmla="*/ 2270232 w 7717305"/>
              <a:gd name="connsiteY3" fmla="*/ 4881667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4908320"/>
              <a:gd name="connsiteX1" fmla="*/ 0 w 7717305"/>
              <a:gd name="connsiteY1" fmla="*/ 2929933 h 4908320"/>
              <a:gd name="connsiteX2" fmla="*/ 2264939 w 7717305"/>
              <a:gd name="connsiteY2" fmla="*/ 2921734 h 4908320"/>
              <a:gd name="connsiteX3" fmla="*/ 2270232 w 7717305"/>
              <a:gd name="connsiteY3" fmla="*/ 4881667 h 4908320"/>
              <a:gd name="connsiteX4" fmla="*/ 7716048 w 7717305"/>
              <a:gd name="connsiteY4" fmla="*/ 4908320 h 4908320"/>
              <a:gd name="connsiteX5" fmla="*/ 7716047 w 7717305"/>
              <a:gd name="connsiteY5" fmla="*/ 0 h 4908320"/>
              <a:gd name="connsiteX6" fmla="*/ 0 w 7717305"/>
              <a:gd name="connsiteY6" fmla="*/ 12561 h 4908320"/>
              <a:gd name="connsiteX0" fmla="*/ 0 w 7728791"/>
              <a:gd name="connsiteY0" fmla="*/ 12561 h 4883970"/>
              <a:gd name="connsiteX1" fmla="*/ 0 w 7728791"/>
              <a:gd name="connsiteY1" fmla="*/ 2929933 h 4883970"/>
              <a:gd name="connsiteX2" fmla="*/ 2264939 w 7728791"/>
              <a:gd name="connsiteY2" fmla="*/ 2921734 h 4883970"/>
              <a:gd name="connsiteX3" fmla="*/ 2270232 w 7728791"/>
              <a:gd name="connsiteY3" fmla="*/ 4881667 h 4883970"/>
              <a:gd name="connsiteX4" fmla="*/ 7728191 w 7728791"/>
              <a:gd name="connsiteY4" fmla="*/ 4883970 h 4883970"/>
              <a:gd name="connsiteX5" fmla="*/ 7716047 w 7728791"/>
              <a:gd name="connsiteY5" fmla="*/ 0 h 4883970"/>
              <a:gd name="connsiteX6" fmla="*/ 0 w 7728791"/>
              <a:gd name="connsiteY6" fmla="*/ 12561 h 4883970"/>
              <a:gd name="connsiteX0" fmla="*/ 0 w 7728793"/>
              <a:gd name="connsiteY0" fmla="*/ 12561 h 4908320"/>
              <a:gd name="connsiteX1" fmla="*/ 0 w 7728793"/>
              <a:gd name="connsiteY1" fmla="*/ 2929933 h 4908320"/>
              <a:gd name="connsiteX2" fmla="*/ 2264939 w 7728793"/>
              <a:gd name="connsiteY2" fmla="*/ 2921734 h 4908320"/>
              <a:gd name="connsiteX3" fmla="*/ 2270232 w 7728793"/>
              <a:gd name="connsiteY3" fmla="*/ 4881667 h 4908320"/>
              <a:gd name="connsiteX4" fmla="*/ 7728192 w 7728793"/>
              <a:gd name="connsiteY4" fmla="*/ 4908320 h 4908320"/>
              <a:gd name="connsiteX5" fmla="*/ 7716047 w 7728793"/>
              <a:gd name="connsiteY5" fmla="*/ 0 h 4908320"/>
              <a:gd name="connsiteX6" fmla="*/ 0 w 7728793"/>
              <a:gd name="connsiteY6" fmla="*/ 12561 h 4908320"/>
              <a:gd name="connsiteX0" fmla="*/ 0 w 7729450"/>
              <a:gd name="connsiteY0" fmla="*/ 12561 h 4908320"/>
              <a:gd name="connsiteX1" fmla="*/ 0 w 7729450"/>
              <a:gd name="connsiteY1" fmla="*/ 2929933 h 4908320"/>
              <a:gd name="connsiteX2" fmla="*/ 2264939 w 7729450"/>
              <a:gd name="connsiteY2" fmla="*/ 2921734 h 4908320"/>
              <a:gd name="connsiteX3" fmla="*/ 2270232 w 7729450"/>
              <a:gd name="connsiteY3" fmla="*/ 4881667 h 4908320"/>
              <a:gd name="connsiteX4" fmla="*/ 7728192 w 7729450"/>
              <a:gd name="connsiteY4" fmla="*/ 4908320 h 4908320"/>
              <a:gd name="connsiteX5" fmla="*/ 7728191 w 7729450"/>
              <a:gd name="connsiteY5" fmla="*/ 0 h 4908320"/>
              <a:gd name="connsiteX6" fmla="*/ 0 w 7729450"/>
              <a:gd name="connsiteY6" fmla="*/ 12561 h 4908320"/>
              <a:gd name="connsiteX0" fmla="*/ 0 w 7729448"/>
              <a:gd name="connsiteY0" fmla="*/ 12561 h 4908320"/>
              <a:gd name="connsiteX1" fmla="*/ 0 w 7729448"/>
              <a:gd name="connsiteY1" fmla="*/ 2929933 h 4908320"/>
              <a:gd name="connsiteX2" fmla="*/ 2264939 w 7729448"/>
              <a:gd name="connsiteY2" fmla="*/ 2921734 h 4908320"/>
              <a:gd name="connsiteX3" fmla="*/ 2270232 w 7729448"/>
              <a:gd name="connsiteY3" fmla="*/ 4881667 h 4908320"/>
              <a:gd name="connsiteX4" fmla="*/ 5936395 w 7729448"/>
              <a:gd name="connsiteY4" fmla="*/ 4903621 h 4908320"/>
              <a:gd name="connsiteX5" fmla="*/ 7728192 w 7729448"/>
              <a:gd name="connsiteY5" fmla="*/ 4908320 h 4908320"/>
              <a:gd name="connsiteX6" fmla="*/ 7728191 w 7729448"/>
              <a:gd name="connsiteY6" fmla="*/ 0 h 4908320"/>
              <a:gd name="connsiteX7" fmla="*/ 0 w 7729448"/>
              <a:gd name="connsiteY7" fmla="*/ 12561 h 4908320"/>
              <a:gd name="connsiteX0" fmla="*/ 0 w 7729450"/>
              <a:gd name="connsiteY0" fmla="*/ 12561 h 4908320"/>
              <a:gd name="connsiteX1" fmla="*/ 0 w 7729450"/>
              <a:gd name="connsiteY1" fmla="*/ 2929933 h 4908320"/>
              <a:gd name="connsiteX2" fmla="*/ 2264939 w 7729450"/>
              <a:gd name="connsiteY2" fmla="*/ 2921734 h 4908320"/>
              <a:gd name="connsiteX3" fmla="*/ 2270232 w 7729450"/>
              <a:gd name="connsiteY3" fmla="*/ 4881667 h 4908320"/>
              <a:gd name="connsiteX4" fmla="*/ 5936395 w 7729450"/>
              <a:gd name="connsiteY4" fmla="*/ 4903621 h 4908320"/>
              <a:gd name="connsiteX5" fmla="*/ 6209609 w 7729450"/>
              <a:gd name="connsiteY5" fmla="*/ 4903621 h 4908320"/>
              <a:gd name="connsiteX6" fmla="*/ 7728192 w 7729450"/>
              <a:gd name="connsiteY6" fmla="*/ 4908320 h 4908320"/>
              <a:gd name="connsiteX7" fmla="*/ 7728191 w 7729450"/>
              <a:gd name="connsiteY7" fmla="*/ 0 h 4908320"/>
              <a:gd name="connsiteX8" fmla="*/ 0 w 7729450"/>
              <a:gd name="connsiteY8" fmla="*/ 12561 h 4908320"/>
              <a:gd name="connsiteX0" fmla="*/ 0 w 7729448"/>
              <a:gd name="connsiteY0" fmla="*/ 12561 h 5847184"/>
              <a:gd name="connsiteX1" fmla="*/ 0 w 7729448"/>
              <a:gd name="connsiteY1" fmla="*/ 2929933 h 5847184"/>
              <a:gd name="connsiteX2" fmla="*/ 2264939 w 7729448"/>
              <a:gd name="connsiteY2" fmla="*/ 2921734 h 5847184"/>
              <a:gd name="connsiteX3" fmla="*/ 2270232 w 7729448"/>
              <a:gd name="connsiteY3" fmla="*/ 4881667 h 5847184"/>
              <a:gd name="connsiteX4" fmla="*/ 5936395 w 7729448"/>
              <a:gd name="connsiteY4" fmla="*/ 4903621 h 5847184"/>
              <a:gd name="connsiteX5" fmla="*/ 5951573 w 7729448"/>
              <a:gd name="connsiteY5" fmla="*/ 5847184 h 5847184"/>
              <a:gd name="connsiteX6" fmla="*/ 7728192 w 7729448"/>
              <a:gd name="connsiteY6" fmla="*/ 4908320 h 5847184"/>
              <a:gd name="connsiteX7" fmla="*/ 7728191 w 7729448"/>
              <a:gd name="connsiteY7" fmla="*/ 0 h 5847184"/>
              <a:gd name="connsiteX8" fmla="*/ 0 w 7729448"/>
              <a:gd name="connsiteY8" fmla="*/ 12561 h 5847184"/>
              <a:gd name="connsiteX0" fmla="*/ 0 w 7729450"/>
              <a:gd name="connsiteY0" fmla="*/ 12561 h 5847184"/>
              <a:gd name="connsiteX1" fmla="*/ 0 w 7729450"/>
              <a:gd name="connsiteY1" fmla="*/ 2929933 h 5847184"/>
              <a:gd name="connsiteX2" fmla="*/ 2264939 w 7729450"/>
              <a:gd name="connsiteY2" fmla="*/ 2921734 h 5847184"/>
              <a:gd name="connsiteX3" fmla="*/ 2270232 w 7729450"/>
              <a:gd name="connsiteY3" fmla="*/ 4881667 h 5847184"/>
              <a:gd name="connsiteX4" fmla="*/ 5936395 w 7729450"/>
              <a:gd name="connsiteY4" fmla="*/ 4903621 h 5847184"/>
              <a:gd name="connsiteX5" fmla="*/ 5951573 w 7729450"/>
              <a:gd name="connsiteY5" fmla="*/ 5847184 h 5847184"/>
              <a:gd name="connsiteX6" fmla="*/ 7728192 w 7729450"/>
              <a:gd name="connsiteY6" fmla="*/ 5829054 h 5847184"/>
              <a:gd name="connsiteX7" fmla="*/ 7728191 w 7729450"/>
              <a:gd name="connsiteY7" fmla="*/ 0 h 5847184"/>
              <a:gd name="connsiteX8" fmla="*/ 0 w 7729450"/>
              <a:gd name="connsiteY8" fmla="*/ 12561 h 5847184"/>
              <a:gd name="connsiteX0" fmla="*/ 0 w 7729448"/>
              <a:gd name="connsiteY0" fmla="*/ 12561 h 5831965"/>
              <a:gd name="connsiteX1" fmla="*/ 0 w 7729448"/>
              <a:gd name="connsiteY1" fmla="*/ 2929933 h 5831965"/>
              <a:gd name="connsiteX2" fmla="*/ 2264939 w 7729448"/>
              <a:gd name="connsiteY2" fmla="*/ 2921734 h 5831965"/>
              <a:gd name="connsiteX3" fmla="*/ 2270232 w 7729448"/>
              <a:gd name="connsiteY3" fmla="*/ 4881667 h 5831965"/>
              <a:gd name="connsiteX4" fmla="*/ 5936395 w 7729448"/>
              <a:gd name="connsiteY4" fmla="*/ 4903621 h 5831965"/>
              <a:gd name="connsiteX5" fmla="*/ 5951573 w 7729448"/>
              <a:gd name="connsiteY5" fmla="*/ 5831965 h 5831965"/>
              <a:gd name="connsiteX6" fmla="*/ 7728192 w 7729448"/>
              <a:gd name="connsiteY6" fmla="*/ 5829054 h 5831965"/>
              <a:gd name="connsiteX7" fmla="*/ 7728191 w 7729448"/>
              <a:gd name="connsiteY7" fmla="*/ 0 h 5831965"/>
              <a:gd name="connsiteX8" fmla="*/ 0 w 7729448"/>
              <a:gd name="connsiteY8" fmla="*/ 12561 h 5831965"/>
              <a:gd name="connsiteX0" fmla="*/ 0 w 7729450"/>
              <a:gd name="connsiteY0" fmla="*/ 12561 h 5831965"/>
              <a:gd name="connsiteX1" fmla="*/ 0 w 7729450"/>
              <a:gd name="connsiteY1" fmla="*/ 2929933 h 5831965"/>
              <a:gd name="connsiteX2" fmla="*/ 2264939 w 7729450"/>
              <a:gd name="connsiteY2" fmla="*/ 2921734 h 5831965"/>
              <a:gd name="connsiteX3" fmla="*/ 2270232 w 7729450"/>
              <a:gd name="connsiteY3" fmla="*/ 4881667 h 5831965"/>
              <a:gd name="connsiteX4" fmla="*/ 5951573 w 7729450"/>
              <a:gd name="connsiteY4" fmla="*/ 4888402 h 5831965"/>
              <a:gd name="connsiteX5" fmla="*/ 5951573 w 7729450"/>
              <a:gd name="connsiteY5" fmla="*/ 5831965 h 5831965"/>
              <a:gd name="connsiteX6" fmla="*/ 7728192 w 7729450"/>
              <a:gd name="connsiteY6" fmla="*/ 5829054 h 5831965"/>
              <a:gd name="connsiteX7" fmla="*/ 7728191 w 7729450"/>
              <a:gd name="connsiteY7" fmla="*/ 0 h 5831965"/>
              <a:gd name="connsiteX8" fmla="*/ 0 w 7729450"/>
              <a:gd name="connsiteY8" fmla="*/ 12561 h 583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9450" h="5831965">
                <a:moveTo>
                  <a:pt x="0" y="12561"/>
                </a:moveTo>
                <a:lnTo>
                  <a:pt x="0" y="2929933"/>
                </a:lnTo>
                <a:lnTo>
                  <a:pt x="2264939" y="2921734"/>
                </a:lnTo>
                <a:cubicBezTo>
                  <a:pt x="2264697" y="3574626"/>
                  <a:pt x="2270474" y="4228775"/>
                  <a:pt x="2270232" y="4881667"/>
                </a:cubicBezTo>
                <a:lnTo>
                  <a:pt x="5951573" y="4888402"/>
                </a:lnTo>
                <a:lnTo>
                  <a:pt x="5951573" y="5831965"/>
                </a:lnTo>
                <a:lnTo>
                  <a:pt x="7728192" y="5829054"/>
                </a:lnTo>
                <a:cubicBezTo>
                  <a:pt x="7732547" y="4210047"/>
                  <a:pt x="7723836" y="1619007"/>
                  <a:pt x="7728191" y="0"/>
                </a:cubicBezTo>
                <a:lnTo>
                  <a:pt x="0" y="12561"/>
                </a:lnTo>
                <a:close/>
              </a:path>
            </a:pathLst>
          </a:custGeom>
          <a:noFill/>
          <a:ln w="31750" cap="flat" cmpd="sng" algn="ctr">
            <a:solidFill>
              <a:srgbClr val="009900"/>
            </a:solidFill>
            <a:prstDash val="solid"/>
          </a:ln>
          <a:effectLst/>
        </p:spPr>
        <p:txBody>
          <a:bodyPr rtlCol="0" anchor="ct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700" b="0" i="0" u="none" strike="noStrike" kern="0" cap="none" spc="0" normalizeH="0" baseline="0" noProof="0">
              <a:ln>
                <a:noFill/>
              </a:ln>
              <a:solidFill>
                <a:srgbClr val="FFFFFF"/>
              </a:solidFill>
              <a:effectLst/>
              <a:uLnTx/>
              <a:uFillTx/>
              <a:latin typeface="Meiryo UI"/>
              <a:ea typeface="Meiryo UI"/>
              <a:cs typeface="+mn-cs"/>
            </a:endParaRPr>
          </a:p>
        </p:txBody>
      </p:sp>
      <p:sp>
        <p:nvSpPr>
          <p:cNvPr id="46" name="フリーフォーム: 図形 45">
            <a:extLst>
              <a:ext uri="{FF2B5EF4-FFF2-40B4-BE49-F238E27FC236}">
                <a16:creationId xmlns:a16="http://schemas.microsoft.com/office/drawing/2014/main" id="{6BA9F8A8-F97C-4287-9D9F-37CDEE19078E}"/>
              </a:ext>
            </a:extLst>
          </p:cNvPr>
          <p:cNvSpPr/>
          <p:nvPr/>
        </p:nvSpPr>
        <p:spPr>
          <a:xfrm>
            <a:off x="4019213" y="2558933"/>
            <a:ext cx="3674329" cy="1736845"/>
          </a:xfrm>
          <a:custGeom>
            <a:avLst/>
            <a:gdLst>
              <a:gd name="connsiteX0" fmla="*/ 0 w 7607300"/>
              <a:gd name="connsiteY0" fmla="*/ 0 h 2108200"/>
              <a:gd name="connsiteX1" fmla="*/ 25400 w 7607300"/>
              <a:gd name="connsiteY1" fmla="*/ 2108200 h 2108200"/>
              <a:gd name="connsiteX2" fmla="*/ 7594600 w 7607300"/>
              <a:gd name="connsiteY2" fmla="*/ 2108200 h 2108200"/>
              <a:gd name="connsiteX3" fmla="*/ 7607300 w 7607300"/>
              <a:gd name="connsiteY3" fmla="*/ 1485900 h 2108200"/>
              <a:gd name="connsiteX4" fmla="*/ 2146300 w 7607300"/>
              <a:gd name="connsiteY4" fmla="*/ 1473200 h 2108200"/>
              <a:gd name="connsiteX5" fmla="*/ 2146300 w 7607300"/>
              <a:gd name="connsiteY5" fmla="*/ 12700 h 2108200"/>
              <a:gd name="connsiteX6" fmla="*/ 0 w 7607300"/>
              <a:gd name="connsiteY6" fmla="*/ 0 h 2108200"/>
              <a:gd name="connsiteX0" fmla="*/ 0 w 7721600"/>
              <a:gd name="connsiteY0" fmla="*/ 0 h 2108200"/>
              <a:gd name="connsiteX1" fmla="*/ 25400 w 7721600"/>
              <a:gd name="connsiteY1" fmla="*/ 2108200 h 2108200"/>
              <a:gd name="connsiteX2" fmla="*/ 7594600 w 7721600"/>
              <a:gd name="connsiteY2" fmla="*/ 2108200 h 2108200"/>
              <a:gd name="connsiteX3" fmla="*/ 7721600 w 7721600"/>
              <a:gd name="connsiteY3" fmla="*/ 1473200 h 2108200"/>
              <a:gd name="connsiteX4" fmla="*/ 2146300 w 7721600"/>
              <a:gd name="connsiteY4" fmla="*/ 1473200 h 2108200"/>
              <a:gd name="connsiteX5" fmla="*/ 2146300 w 7721600"/>
              <a:gd name="connsiteY5" fmla="*/ 12700 h 2108200"/>
              <a:gd name="connsiteX6" fmla="*/ 0 w 7721600"/>
              <a:gd name="connsiteY6" fmla="*/ 0 h 2108200"/>
              <a:gd name="connsiteX0" fmla="*/ 0 w 7721600"/>
              <a:gd name="connsiteY0" fmla="*/ 0 h 2108200"/>
              <a:gd name="connsiteX1" fmla="*/ 25400 w 7721600"/>
              <a:gd name="connsiteY1" fmla="*/ 2108200 h 2108200"/>
              <a:gd name="connsiteX2" fmla="*/ 7721600 w 7721600"/>
              <a:gd name="connsiteY2" fmla="*/ 2108200 h 2108200"/>
              <a:gd name="connsiteX3" fmla="*/ 7721600 w 7721600"/>
              <a:gd name="connsiteY3" fmla="*/ 1473200 h 2108200"/>
              <a:gd name="connsiteX4" fmla="*/ 2146300 w 7721600"/>
              <a:gd name="connsiteY4" fmla="*/ 1473200 h 2108200"/>
              <a:gd name="connsiteX5" fmla="*/ 2146300 w 7721600"/>
              <a:gd name="connsiteY5" fmla="*/ 12700 h 2108200"/>
              <a:gd name="connsiteX6" fmla="*/ 0 w 7721600"/>
              <a:gd name="connsiteY6" fmla="*/ 0 h 2108200"/>
              <a:gd name="connsiteX0" fmla="*/ 0 w 7721600"/>
              <a:gd name="connsiteY0" fmla="*/ 44009 h 2152209"/>
              <a:gd name="connsiteX1" fmla="*/ 25400 w 7721600"/>
              <a:gd name="connsiteY1" fmla="*/ 2152209 h 2152209"/>
              <a:gd name="connsiteX2" fmla="*/ 7721600 w 7721600"/>
              <a:gd name="connsiteY2" fmla="*/ 2152209 h 2152209"/>
              <a:gd name="connsiteX3" fmla="*/ 7721600 w 7721600"/>
              <a:gd name="connsiteY3" fmla="*/ 1517209 h 2152209"/>
              <a:gd name="connsiteX4" fmla="*/ 2146300 w 7721600"/>
              <a:gd name="connsiteY4" fmla="*/ 1517209 h 2152209"/>
              <a:gd name="connsiteX5" fmla="*/ 2333768 w 7721600"/>
              <a:gd name="connsiteY5" fmla="*/ 0 h 2152209"/>
              <a:gd name="connsiteX6" fmla="*/ 0 w 7721600"/>
              <a:gd name="connsiteY6" fmla="*/ 44009 h 2152209"/>
              <a:gd name="connsiteX0" fmla="*/ 0 w 7721600"/>
              <a:gd name="connsiteY0" fmla="*/ 44009 h 2152209"/>
              <a:gd name="connsiteX1" fmla="*/ 25400 w 7721600"/>
              <a:gd name="connsiteY1" fmla="*/ 2152209 h 2152209"/>
              <a:gd name="connsiteX2" fmla="*/ 7721600 w 7721600"/>
              <a:gd name="connsiteY2" fmla="*/ 2152209 h 2152209"/>
              <a:gd name="connsiteX3" fmla="*/ 7721600 w 7721600"/>
              <a:gd name="connsiteY3" fmla="*/ 1517209 h 2152209"/>
              <a:gd name="connsiteX4" fmla="*/ 2352515 w 7721600"/>
              <a:gd name="connsiteY4" fmla="*/ 1517209 h 2152209"/>
              <a:gd name="connsiteX5" fmla="*/ 2333768 w 7721600"/>
              <a:gd name="connsiteY5" fmla="*/ 0 h 2152209"/>
              <a:gd name="connsiteX6" fmla="*/ 0 w 7721600"/>
              <a:gd name="connsiteY6" fmla="*/ 44009 h 2152209"/>
              <a:gd name="connsiteX0" fmla="*/ 0 w 7721600"/>
              <a:gd name="connsiteY0" fmla="*/ 8566 h 2152209"/>
              <a:gd name="connsiteX1" fmla="*/ 25400 w 7721600"/>
              <a:gd name="connsiteY1" fmla="*/ 2152209 h 2152209"/>
              <a:gd name="connsiteX2" fmla="*/ 7721600 w 7721600"/>
              <a:gd name="connsiteY2" fmla="*/ 2152209 h 2152209"/>
              <a:gd name="connsiteX3" fmla="*/ 7721600 w 7721600"/>
              <a:gd name="connsiteY3" fmla="*/ 1517209 h 2152209"/>
              <a:gd name="connsiteX4" fmla="*/ 2352515 w 7721600"/>
              <a:gd name="connsiteY4" fmla="*/ 1517209 h 2152209"/>
              <a:gd name="connsiteX5" fmla="*/ 2333768 w 7721600"/>
              <a:gd name="connsiteY5" fmla="*/ 0 h 2152209"/>
              <a:gd name="connsiteX6" fmla="*/ 0 w 7721600"/>
              <a:gd name="connsiteY6" fmla="*/ 8566 h 2152209"/>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33768 w 7721600"/>
              <a:gd name="connsiteY5" fmla="*/ 5611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59545 w 7721600"/>
              <a:gd name="connsiteY5" fmla="*/ 3838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61888 w 7721600"/>
              <a:gd name="connsiteY5" fmla="*/ 7383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61888 w 7721600"/>
              <a:gd name="connsiteY5" fmla="*/ 5611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57201 w 7721600"/>
              <a:gd name="connsiteY5" fmla="*/ 5611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61887 w 7721600"/>
              <a:gd name="connsiteY5" fmla="*/ 9155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9545 w 7721600"/>
              <a:gd name="connsiteY4" fmla="*/ 1519276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64231 w 7721600"/>
              <a:gd name="connsiteY4" fmla="*/ 1519276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64231 w 7721600"/>
              <a:gd name="connsiteY4" fmla="*/ 1519276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66575 w 7721600"/>
              <a:gd name="connsiteY4" fmla="*/ 1515732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64232 w 7721600"/>
              <a:gd name="connsiteY4" fmla="*/ 1513960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7202 w 7721600"/>
              <a:gd name="connsiteY4" fmla="*/ 1515732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9545 w 7721600"/>
              <a:gd name="connsiteY4" fmla="*/ 1515732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64232 w 7721600"/>
              <a:gd name="connsiteY4" fmla="*/ 1517504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522820 h 2157820"/>
              <a:gd name="connsiteX4" fmla="*/ 2364232 w 7721600"/>
              <a:gd name="connsiteY4" fmla="*/ 1517504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522820 h 2157820"/>
              <a:gd name="connsiteX4" fmla="*/ 2357983 w 7721600"/>
              <a:gd name="connsiteY4" fmla="*/ 1715330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20647 h 2157820"/>
              <a:gd name="connsiteX4" fmla="*/ 2357983 w 7721600"/>
              <a:gd name="connsiteY4" fmla="*/ 1715330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57983 w 7721600"/>
              <a:gd name="connsiteY4" fmla="*/ 1715330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57983 w 7721600"/>
              <a:gd name="connsiteY4" fmla="*/ 1715330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57983 w 7721600"/>
              <a:gd name="connsiteY4" fmla="*/ 170518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64232 w 7721600"/>
              <a:gd name="connsiteY4" fmla="*/ 170518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64232 w 7721600"/>
              <a:gd name="connsiteY4" fmla="*/ 174212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55131 w 7721600"/>
              <a:gd name="connsiteY4" fmla="*/ 1734738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55131 w 7721600"/>
              <a:gd name="connsiteY4" fmla="*/ 1734738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734738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46030 w 7721600"/>
              <a:gd name="connsiteY4" fmla="*/ 1749514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756902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55131 w 7721600"/>
              <a:gd name="connsiteY4" fmla="*/ 1756902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73334 w 7721600"/>
              <a:gd name="connsiteY4" fmla="*/ 174212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74212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74212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734738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77884 w 7721600"/>
              <a:gd name="connsiteY4" fmla="*/ 1828935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828935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77884 w 7721600"/>
              <a:gd name="connsiteY4" fmla="*/ 1834475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71059 w 7721600"/>
              <a:gd name="connsiteY4" fmla="*/ 1834475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50582 w 7721600"/>
              <a:gd name="connsiteY4" fmla="*/ 1834475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57407 w 7721600"/>
              <a:gd name="connsiteY4" fmla="*/ 1828933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834475 h 2157820"/>
              <a:gd name="connsiteX5" fmla="*/ 2361887 w 7721600"/>
              <a:gd name="connsiteY5" fmla="*/ 3839 h 2157820"/>
              <a:gd name="connsiteX6" fmla="*/ 0 w 7721600"/>
              <a:gd name="connsiteY6" fmla="*/ 0 h 2157820"/>
              <a:gd name="connsiteX0" fmla="*/ 0 w 7735252"/>
              <a:gd name="connsiteY0" fmla="*/ 0 h 2157820"/>
              <a:gd name="connsiteX1" fmla="*/ 1967 w 7735252"/>
              <a:gd name="connsiteY1" fmla="*/ 2157820 h 2157820"/>
              <a:gd name="connsiteX2" fmla="*/ 7721600 w 7735252"/>
              <a:gd name="connsiteY2" fmla="*/ 2157820 h 2157820"/>
              <a:gd name="connsiteX3" fmla="*/ 7735252 w 7735252"/>
              <a:gd name="connsiteY3" fmla="*/ 1812086 h 2157820"/>
              <a:gd name="connsiteX4" fmla="*/ 2364232 w 7735252"/>
              <a:gd name="connsiteY4" fmla="*/ 1834475 h 2157820"/>
              <a:gd name="connsiteX5" fmla="*/ 2361887 w 7735252"/>
              <a:gd name="connsiteY5" fmla="*/ 3839 h 2157820"/>
              <a:gd name="connsiteX6" fmla="*/ 0 w 7735252"/>
              <a:gd name="connsiteY6" fmla="*/ 0 h 2157820"/>
              <a:gd name="connsiteX0" fmla="*/ 0 w 7735252"/>
              <a:gd name="connsiteY0" fmla="*/ 0 h 2157820"/>
              <a:gd name="connsiteX1" fmla="*/ 1967 w 7735252"/>
              <a:gd name="connsiteY1" fmla="*/ 2157820 h 2157820"/>
              <a:gd name="connsiteX2" fmla="*/ 7721600 w 7735252"/>
              <a:gd name="connsiteY2" fmla="*/ 2157820 h 2157820"/>
              <a:gd name="connsiteX3" fmla="*/ 7735252 w 7735252"/>
              <a:gd name="connsiteY3" fmla="*/ 1812086 h 2157820"/>
              <a:gd name="connsiteX4" fmla="*/ 2364232 w 7735252"/>
              <a:gd name="connsiteY4" fmla="*/ 1834475 h 2157820"/>
              <a:gd name="connsiteX5" fmla="*/ 2361887 w 7735252"/>
              <a:gd name="connsiteY5" fmla="*/ 3839 h 2157820"/>
              <a:gd name="connsiteX6" fmla="*/ 0 w 7735252"/>
              <a:gd name="connsiteY6" fmla="*/ 0 h 2157820"/>
              <a:gd name="connsiteX0" fmla="*/ 0 w 7744353"/>
              <a:gd name="connsiteY0" fmla="*/ 0 h 2157820"/>
              <a:gd name="connsiteX1" fmla="*/ 1967 w 7744353"/>
              <a:gd name="connsiteY1" fmla="*/ 2157820 h 2157820"/>
              <a:gd name="connsiteX2" fmla="*/ 7721600 w 7744353"/>
              <a:gd name="connsiteY2" fmla="*/ 2157820 h 2157820"/>
              <a:gd name="connsiteX3" fmla="*/ 7744353 w 7744353"/>
              <a:gd name="connsiteY3" fmla="*/ 1826862 h 2157820"/>
              <a:gd name="connsiteX4" fmla="*/ 2364232 w 7744353"/>
              <a:gd name="connsiteY4" fmla="*/ 1834475 h 2157820"/>
              <a:gd name="connsiteX5" fmla="*/ 2361887 w 7744353"/>
              <a:gd name="connsiteY5" fmla="*/ 3839 h 2157820"/>
              <a:gd name="connsiteX6" fmla="*/ 0 w 7744353"/>
              <a:gd name="connsiteY6" fmla="*/ 0 h 2157820"/>
              <a:gd name="connsiteX0" fmla="*/ 0 w 7726150"/>
              <a:gd name="connsiteY0" fmla="*/ 0 h 2157820"/>
              <a:gd name="connsiteX1" fmla="*/ 1967 w 7726150"/>
              <a:gd name="connsiteY1" fmla="*/ 2157820 h 2157820"/>
              <a:gd name="connsiteX2" fmla="*/ 7721600 w 7726150"/>
              <a:gd name="connsiteY2" fmla="*/ 2157820 h 2157820"/>
              <a:gd name="connsiteX3" fmla="*/ 7726150 w 7726150"/>
              <a:gd name="connsiteY3" fmla="*/ 1834250 h 2157820"/>
              <a:gd name="connsiteX4" fmla="*/ 2364232 w 7726150"/>
              <a:gd name="connsiteY4" fmla="*/ 1834475 h 2157820"/>
              <a:gd name="connsiteX5" fmla="*/ 2361887 w 7726150"/>
              <a:gd name="connsiteY5" fmla="*/ 3839 h 2157820"/>
              <a:gd name="connsiteX6" fmla="*/ 0 w 7726150"/>
              <a:gd name="connsiteY6" fmla="*/ 0 h 2157820"/>
              <a:gd name="connsiteX0" fmla="*/ 0 w 7721605"/>
              <a:gd name="connsiteY0" fmla="*/ 0 h 2157820"/>
              <a:gd name="connsiteX1" fmla="*/ 1967 w 7721605"/>
              <a:gd name="connsiteY1" fmla="*/ 2157820 h 2157820"/>
              <a:gd name="connsiteX2" fmla="*/ 7721600 w 7721605"/>
              <a:gd name="connsiteY2" fmla="*/ 2157820 h 2157820"/>
              <a:gd name="connsiteX3" fmla="*/ 7398504 w 7721605"/>
              <a:gd name="connsiteY3" fmla="*/ 1834250 h 2157820"/>
              <a:gd name="connsiteX4" fmla="*/ 2364232 w 7721605"/>
              <a:gd name="connsiteY4" fmla="*/ 1834475 h 2157820"/>
              <a:gd name="connsiteX5" fmla="*/ 2361887 w 7721605"/>
              <a:gd name="connsiteY5" fmla="*/ 3839 h 2157820"/>
              <a:gd name="connsiteX6" fmla="*/ 0 w 7721605"/>
              <a:gd name="connsiteY6" fmla="*/ 0 h 2157820"/>
              <a:gd name="connsiteX0" fmla="*/ 0 w 7398504"/>
              <a:gd name="connsiteY0" fmla="*/ 0 h 2157820"/>
              <a:gd name="connsiteX1" fmla="*/ 1967 w 7398504"/>
              <a:gd name="connsiteY1" fmla="*/ 2157820 h 2157820"/>
              <a:gd name="connsiteX2" fmla="*/ 7393955 w 7398504"/>
              <a:gd name="connsiteY2" fmla="*/ 2148954 h 2157820"/>
              <a:gd name="connsiteX3" fmla="*/ 7398504 w 7398504"/>
              <a:gd name="connsiteY3" fmla="*/ 1834250 h 2157820"/>
              <a:gd name="connsiteX4" fmla="*/ 2364232 w 7398504"/>
              <a:gd name="connsiteY4" fmla="*/ 1834475 h 2157820"/>
              <a:gd name="connsiteX5" fmla="*/ 2361887 w 7398504"/>
              <a:gd name="connsiteY5" fmla="*/ 3839 h 2157820"/>
              <a:gd name="connsiteX6" fmla="*/ 0 w 7398504"/>
              <a:gd name="connsiteY6" fmla="*/ 0 h 2157820"/>
              <a:gd name="connsiteX0" fmla="*/ 0 w 7394032"/>
              <a:gd name="connsiteY0" fmla="*/ 0 h 2157820"/>
              <a:gd name="connsiteX1" fmla="*/ 1967 w 7394032"/>
              <a:gd name="connsiteY1" fmla="*/ 2157820 h 2157820"/>
              <a:gd name="connsiteX2" fmla="*/ 7393955 w 7394032"/>
              <a:gd name="connsiteY2" fmla="*/ 2148954 h 2157820"/>
              <a:gd name="connsiteX3" fmla="*/ 7375751 w 7394032"/>
              <a:gd name="connsiteY3" fmla="*/ 1834250 h 2157820"/>
              <a:gd name="connsiteX4" fmla="*/ 2364232 w 7394032"/>
              <a:gd name="connsiteY4" fmla="*/ 1834475 h 2157820"/>
              <a:gd name="connsiteX5" fmla="*/ 2361887 w 7394032"/>
              <a:gd name="connsiteY5" fmla="*/ 3839 h 2157820"/>
              <a:gd name="connsiteX6" fmla="*/ 0 w 7394032"/>
              <a:gd name="connsiteY6" fmla="*/ 0 h 2157820"/>
              <a:gd name="connsiteX0" fmla="*/ 0 w 7376191"/>
              <a:gd name="connsiteY0" fmla="*/ 0 h 2157820"/>
              <a:gd name="connsiteX1" fmla="*/ 1967 w 7376191"/>
              <a:gd name="connsiteY1" fmla="*/ 2157820 h 2157820"/>
              <a:gd name="connsiteX2" fmla="*/ 7375753 w 7376191"/>
              <a:gd name="connsiteY2" fmla="*/ 2145260 h 2157820"/>
              <a:gd name="connsiteX3" fmla="*/ 7375751 w 7376191"/>
              <a:gd name="connsiteY3" fmla="*/ 1834250 h 2157820"/>
              <a:gd name="connsiteX4" fmla="*/ 2364232 w 7376191"/>
              <a:gd name="connsiteY4" fmla="*/ 1834475 h 2157820"/>
              <a:gd name="connsiteX5" fmla="*/ 2361887 w 7376191"/>
              <a:gd name="connsiteY5" fmla="*/ 3839 h 2157820"/>
              <a:gd name="connsiteX6" fmla="*/ 0 w 7376191"/>
              <a:gd name="connsiteY6" fmla="*/ 0 h 2157820"/>
              <a:gd name="connsiteX0" fmla="*/ 0 w 7376191"/>
              <a:gd name="connsiteY0" fmla="*/ 0 h 2157820"/>
              <a:gd name="connsiteX1" fmla="*/ 1967 w 7376191"/>
              <a:gd name="connsiteY1" fmla="*/ 2157820 h 2157820"/>
              <a:gd name="connsiteX2" fmla="*/ 7375754 w 7376191"/>
              <a:gd name="connsiteY2" fmla="*/ 2145260 h 2157820"/>
              <a:gd name="connsiteX3" fmla="*/ 7375751 w 7376191"/>
              <a:gd name="connsiteY3" fmla="*/ 1834250 h 2157820"/>
              <a:gd name="connsiteX4" fmla="*/ 2364232 w 7376191"/>
              <a:gd name="connsiteY4" fmla="*/ 1834475 h 2157820"/>
              <a:gd name="connsiteX5" fmla="*/ 2361887 w 7376191"/>
              <a:gd name="connsiteY5" fmla="*/ 3839 h 2157820"/>
              <a:gd name="connsiteX6" fmla="*/ 0 w 7376191"/>
              <a:gd name="connsiteY6" fmla="*/ 0 h 2157820"/>
              <a:gd name="connsiteX0" fmla="*/ 0 w 7376191"/>
              <a:gd name="connsiteY0" fmla="*/ 0 h 2157820"/>
              <a:gd name="connsiteX1" fmla="*/ 1967 w 7376191"/>
              <a:gd name="connsiteY1" fmla="*/ 2157820 h 2157820"/>
              <a:gd name="connsiteX2" fmla="*/ 7375754 w 7376191"/>
              <a:gd name="connsiteY2" fmla="*/ 2152648 h 2157820"/>
              <a:gd name="connsiteX3" fmla="*/ 7375751 w 7376191"/>
              <a:gd name="connsiteY3" fmla="*/ 1834250 h 2157820"/>
              <a:gd name="connsiteX4" fmla="*/ 2364232 w 7376191"/>
              <a:gd name="connsiteY4" fmla="*/ 1834475 h 2157820"/>
              <a:gd name="connsiteX5" fmla="*/ 2361887 w 7376191"/>
              <a:gd name="connsiteY5" fmla="*/ 3839 h 2157820"/>
              <a:gd name="connsiteX6" fmla="*/ 0 w 7376191"/>
              <a:gd name="connsiteY6" fmla="*/ 0 h 2157820"/>
              <a:gd name="connsiteX0" fmla="*/ 0 w 7375751"/>
              <a:gd name="connsiteY0" fmla="*/ 0 h 2157820"/>
              <a:gd name="connsiteX1" fmla="*/ 1967 w 7375751"/>
              <a:gd name="connsiteY1" fmla="*/ 2157820 h 2157820"/>
              <a:gd name="connsiteX2" fmla="*/ 7371203 w 7375751"/>
              <a:gd name="connsiteY2" fmla="*/ 2152648 h 2157820"/>
              <a:gd name="connsiteX3" fmla="*/ 7375751 w 7375751"/>
              <a:gd name="connsiteY3" fmla="*/ 1834250 h 2157820"/>
              <a:gd name="connsiteX4" fmla="*/ 2364232 w 7375751"/>
              <a:gd name="connsiteY4" fmla="*/ 1834475 h 2157820"/>
              <a:gd name="connsiteX5" fmla="*/ 2361887 w 7375751"/>
              <a:gd name="connsiteY5" fmla="*/ 3839 h 2157820"/>
              <a:gd name="connsiteX6" fmla="*/ 0 w 7375751"/>
              <a:gd name="connsiteY6" fmla="*/ 0 h 2157820"/>
              <a:gd name="connsiteX0" fmla="*/ 0 w 7375751"/>
              <a:gd name="connsiteY0" fmla="*/ 0 h 2157820"/>
              <a:gd name="connsiteX1" fmla="*/ 1967 w 7375751"/>
              <a:gd name="connsiteY1" fmla="*/ 2157820 h 2157820"/>
              <a:gd name="connsiteX2" fmla="*/ 7371203 w 7375751"/>
              <a:gd name="connsiteY2" fmla="*/ 2148954 h 2157820"/>
              <a:gd name="connsiteX3" fmla="*/ 7375751 w 7375751"/>
              <a:gd name="connsiteY3" fmla="*/ 1834250 h 2157820"/>
              <a:gd name="connsiteX4" fmla="*/ 2364232 w 7375751"/>
              <a:gd name="connsiteY4" fmla="*/ 1834475 h 2157820"/>
              <a:gd name="connsiteX5" fmla="*/ 2361887 w 7375751"/>
              <a:gd name="connsiteY5" fmla="*/ 3839 h 2157820"/>
              <a:gd name="connsiteX6" fmla="*/ 0 w 7375751"/>
              <a:gd name="connsiteY6" fmla="*/ 0 h 2157820"/>
              <a:gd name="connsiteX0" fmla="*/ 0 w 7380695"/>
              <a:gd name="connsiteY0" fmla="*/ 0 h 2157820"/>
              <a:gd name="connsiteX1" fmla="*/ 1967 w 7380695"/>
              <a:gd name="connsiteY1" fmla="*/ 2157820 h 2157820"/>
              <a:gd name="connsiteX2" fmla="*/ 7380497 w 7380695"/>
              <a:gd name="connsiteY2" fmla="*/ 2156342 h 2157820"/>
              <a:gd name="connsiteX3" fmla="*/ 7375751 w 7380695"/>
              <a:gd name="connsiteY3" fmla="*/ 1834250 h 2157820"/>
              <a:gd name="connsiteX4" fmla="*/ 2364232 w 7380695"/>
              <a:gd name="connsiteY4" fmla="*/ 1834475 h 2157820"/>
              <a:gd name="connsiteX5" fmla="*/ 2361887 w 7380695"/>
              <a:gd name="connsiteY5" fmla="*/ 3839 h 2157820"/>
              <a:gd name="connsiteX6" fmla="*/ 0 w 7380695"/>
              <a:gd name="connsiteY6" fmla="*/ 0 h 2157820"/>
              <a:gd name="connsiteX0" fmla="*/ 0 w 7375751"/>
              <a:gd name="connsiteY0" fmla="*/ 0 h 2171118"/>
              <a:gd name="connsiteX1" fmla="*/ 1967 w 7375751"/>
              <a:gd name="connsiteY1" fmla="*/ 2157820 h 2171118"/>
              <a:gd name="connsiteX2" fmla="*/ 7371205 w 7375751"/>
              <a:gd name="connsiteY2" fmla="*/ 2171118 h 2171118"/>
              <a:gd name="connsiteX3" fmla="*/ 7375751 w 7375751"/>
              <a:gd name="connsiteY3" fmla="*/ 1834250 h 2171118"/>
              <a:gd name="connsiteX4" fmla="*/ 2364232 w 7375751"/>
              <a:gd name="connsiteY4" fmla="*/ 1834475 h 2171118"/>
              <a:gd name="connsiteX5" fmla="*/ 2361887 w 7375751"/>
              <a:gd name="connsiteY5" fmla="*/ 3839 h 2171118"/>
              <a:gd name="connsiteX6" fmla="*/ 0 w 7375751"/>
              <a:gd name="connsiteY6" fmla="*/ 0 h 2171118"/>
              <a:gd name="connsiteX0" fmla="*/ 0 w 7380695"/>
              <a:gd name="connsiteY0" fmla="*/ 0 h 2163730"/>
              <a:gd name="connsiteX1" fmla="*/ 1967 w 7380695"/>
              <a:gd name="connsiteY1" fmla="*/ 2157820 h 2163730"/>
              <a:gd name="connsiteX2" fmla="*/ 7380498 w 7380695"/>
              <a:gd name="connsiteY2" fmla="*/ 2163730 h 2163730"/>
              <a:gd name="connsiteX3" fmla="*/ 7375751 w 7380695"/>
              <a:gd name="connsiteY3" fmla="*/ 1834250 h 2163730"/>
              <a:gd name="connsiteX4" fmla="*/ 2364232 w 7380695"/>
              <a:gd name="connsiteY4" fmla="*/ 1834475 h 2163730"/>
              <a:gd name="connsiteX5" fmla="*/ 2361887 w 7380695"/>
              <a:gd name="connsiteY5" fmla="*/ 3839 h 2163730"/>
              <a:gd name="connsiteX6" fmla="*/ 0 w 7380695"/>
              <a:gd name="connsiteY6" fmla="*/ 0 h 2163730"/>
              <a:gd name="connsiteX0" fmla="*/ 0 w 7380696"/>
              <a:gd name="connsiteY0" fmla="*/ 0 h 2163730"/>
              <a:gd name="connsiteX1" fmla="*/ 1967 w 7380696"/>
              <a:gd name="connsiteY1" fmla="*/ 2157820 h 2163730"/>
              <a:gd name="connsiteX2" fmla="*/ 7380499 w 7380696"/>
              <a:gd name="connsiteY2" fmla="*/ 2163730 h 2163730"/>
              <a:gd name="connsiteX3" fmla="*/ 7375751 w 7380696"/>
              <a:gd name="connsiteY3" fmla="*/ 1834250 h 2163730"/>
              <a:gd name="connsiteX4" fmla="*/ 2364232 w 7380696"/>
              <a:gd name="connsiteY4" fmla="*/ 1834475 h 2163730"/>
              <a:gd name="connsiteX5" fmla="*/ 2361887 w 7380696"/>
              <a:gd name="connsiteY5" fmla="*/ 3839 h 2163730"/>
              <a:gd name="connsiteX6" fmla="*/ 0 w 7380696"/>
              <a:gd name="connsiteY6" fmla="*/ 0 h 2163730"/>
              <a:gd name="connsiteX0" fmla="*/ 0 w 7380696"/>
              <a:gd name="connsiteY0" fmla="*/ 0 h 2163730"/>
              <a:gd name="connsiteX1" fmla="*/ 1967 w 7380696"/>
              <a:gd name="connsiteY1" fmla="*/ 2157820 h 2163730"/>
              <a:gd name="connsiteX2" fmla="*/ 7380499 w 7380696"/>
              <a:gd name="connsiteY2" fmla="*/ 2163730 h 2163730"/>
              <a:gd name="connsiteX3" fmla="*/ 7375751 w 7380696"/>
              <a:gd name="connsiteY3" fmla="*/ 1834250 h 2163730"/>
              <a:gd name="connsiteX4" fmla="*/ 2364232 w 7380696"/>
              <a:gd name="connsiteY4" fmla="*/ 1834475 h 2163730"/>
              <a:gd name="connsiteX5" fmla="*/ 2361887 w 7380696"/>
              <a:gd name="connsiteY5" fmla="*/ 3839 h 2163730"/>
              <a:gd name="connsiteX6" fmla="*/ 0 w 7380696"/>
              <a:gd name="connsiteY6" fmla="*/ 0 h 2163730"/>
              <a:gd name="connsiteX0" fmla="*/ 0 w 7375751"/>
              <a:gd name="connsiteY0" fmla="*/ 0 h 2157820"/>
              <a:gd name="connsiteX1" fmla="*/ 1967 w 7375751"/>
              <a:gd name="connsiteY1" fmla="*/ 2157820 h 2157820"/>
              <a:gd name="connsiteX2" fmla="*/ 7361914 w 7375751"/>
              <a:gd name="connsiteY2" fmla="*/ 2148954 h 2157820"/>
              <a:gd name="connsiteX3" fmla="*/ 7375751 w 7375751"/>
              <a:gd name="connsiteY3" fmla="*/ 1834250 h 2157820"/>
              <a:gd name="connsiteX4" fmla="*/ 2364232 w 7375751"/>
              <a:gd name="connsiteY4" fmla="*/ 1834475 h 2157820"/>
              <a:gd name="connsiteX5" fmla="*/ 2361887 w 7375751"/>
              <a:gd name="connsiteY5" fmla="*/ 3839 h 2157820"/>
              <a:gd name="connsiteX6" fmla="*/ 0 w 7375751"/>
              <a:gd name="connsiteY6" fmla="*/ 0 h 2157820"/>
              <a:gd name="connsiteX0" fmla="*/ 0 w 7389888"/>
              <a:gd name="connsiteY0" fmla="*/ 0 h 2157820"/>
              <a:gd name="connsiteX1" fmla="*/ 1967 w 7389888"/>
              <a:gd name="connsiteY1" fmla="*/ 2157820 h 2157820"/>
              <a:gd name="connsiteX2" fmla="*/ 7389793 w 7389888"/>
              <a:gd name="connsiteY2" fmla="*/ 2156342 h 2157820"/>
              <a:gd name="connsiteX3" fmla="*/ 7375751 w 7389888"/>
              <a:gd name="connsiteY3" fmla="*/ 1834250 h 2157820"/>
              <a:gd name="connsiteX4" fmla="*/ 2364232 w 7389888"/>
              <a:gd name="connsiteY4" fmla="*/ 1834475 h 2157820"/>
              <a:gd name="connsiteX5" fmla="*/ 2361887 w 7389888"/>
              <a:gd name="connsiteY5" fmla="*/ 3839 h 2157820"/>
              <a:gd name="connsiteX6" fmla="*/ 0 w 7389888"/>
              <a:gd name="connsiteY6" fmla="*/ 0 h 2157820"/>
              <a:gd name="connsiteX0" fmla="*/ 0 w 7380698"/>
              <a:gd name="connsiteY0" fmla="*/ 0 h 2163730"/>
              <a:gd name="connsiteX1" fmla="*/ 1967 w 7380698"/>
              <a:gd name="connsiteY1" fmla="*/ 2157820 h 2163730"/>
              <a:gd name="connsiteX2" fmla="*/ 7380500 w 7380698"/>
              <a:gd name="connsiteY2" fmla="*/ 2163730 h 2163730"/>
              <a:gd name="connsiteX3" fmla="*/ 7375751 w 7380698"/>
              <a:gd name="connsiteY3" fmla="*/ 1834250 h 2163730"/>
              <a:gd name="connsiteX4" fmla="*/ 2364232 w 7380698"/>
              <a:gd name="connsiteY4" fmla="*/ 1834475 h 2163730"/>
              <a:gd name="connsiteX5" fmla="*/ 2361887 w 7380698"/>
              <a:gd name="connsiteY5" fmla="*/ 3839 h 2163730"/>
              <a:gd name="connsiteX6" fmla="*/ 0 w 7380698"/>
              <a:gd name="connsiteY6" fmla="*/ 0 h 2163730"/>
              <a:gd name="connsiteX0" fmla="*/ 0 w 7380697"/>
              <a:gd name="connsiteY0" fmla="*/ 0 h 2157820"/>
              <a:gd name="connsiteX1" fmla="*/ 1967 w 7380697"/>
              <a:gd name="connsiteY1" fmla="*/ 2157820 h 2157820"/>
              <a:gd name="connsiteX2" fmla="*/ 7380500 w 7380697"/>
              <a:gd name="connsiteY2" fmla="*/ 2148954 h 2157820"/>
              <a:gd name="connsiteX3" fmla="*/ 7375751 w 7380697"/>
              <a:gd name="connsiteY3" fmla="*/ 1834250 h 2157820"/>
              <a:gd name="connsiteX4" fmla="*/ 2364232 w 7380697"/>
              <a:gd name="connsiteY4" fmla="*/ 1834475 h 2157820"/>
              <a:gd name="connsiteX5" fmla="*/ 2361887 w 7380697"/>
              <a:gd name="connsiteY5" fmla="*/ 3839 h 2157820"/>
              <a:gd name="connsiteX6" fmla="*/ 0 w 7380697"/>
              <a:gd name="connsiteY6" fmla="*/ 0 h 2157820"/>
              <a:gd name="connsiteX0" fmla="*/ 0 w 7375751"/>
              <a:gd name="connsiteY0" fmla="*/ 0 h 2157820"/>
              <a:gd name="connsiteX1" fmla="*/ 1967 w 7375751"/>
              <a:gd name="connsiteY1" fmla="*/ 2157820 h 2157820"/>
              <a:gd name="connsiteX2" fmla="*/ 7361933 w 7375751"/>
              <a:gd name="connsiteY2" fmla="*/ 2156342 h 2157820"/>
              <a:gd name="connsiteX3" fmla="*/ 7375751 w 7375751"/>
              <a:gd name="connsiteY3" fmla="*/ 1834250 h 2157820"/>
              <a:gd name="connsiteX4" fmla="*/ 2364232 w 7375751"/>
              <a:gd name="connsiteY4" fmla="*/ 1834475 h 2157820"/>
              <a:gd name="connsiteX5" fmla="*/ 2361887 w 7375751"/>
              <a:gd name="connsiteY5" fmla="*/ 3839 h 2157820"/>
              <a:gd name="connsiteX6" fmla="*/ 0 w 7375751"/>
              <a:gd name="connsiteY6" fmla="*/ 0 h 2157820"/>
              <a:gd name="connsiteX0" fmla="*/ 0 w 7375751"/>
              <a:gd name="connsiteY0" fmla="*/ 0 h 2157820"/>
              <a:gd name="connsiteX1" fmla="*/ 1967 w 7375751"/>
              <a:gd name="connsiteY1" fmla="*/ 2157820 h 2157820"/>
              <a:gd name="connsiteX2" fmla="*/ 7361934 w 7375751"/>
              <a:gd name="connsiteY2" fmla="*/ 2156342 h 2157820"/>
              <a:gd name="connsiteX3" fmla="*/ 7375751 w 7375751"/>
              <a:gd name="connsiteY3" fmla="*/ 1834250 h 2157820"/>
              <a:gd name="connsiteX4" fmla="*/ 2364232 w 7375751"/>
              <a:gd name="connsiteY4" fmla="*/ 1834475 h 2157820"/>
              <a:gd name="connsiteX5" fmla="*/ 2361887 w 7375751"/>
              <a:gd name="connsiteY5" fmla="*/ 3839 h 2157820"/>
              <a:gd name="connsiteX6" fmla="*/ 0 w 7375751"/>
              <a:gd name="connsiteY6" fmla="*/ 0 h 2157820"/>
              <a:gd name="connsiteX0" fmla="*/ 0 w 7362029"/>
              <a:gd name="connsiteY0" fmla="*/ 0 h 2157820"/>
              <a:gd name="connsiteX1" fmla="*/ 1967 w 7362029"/>
              <a:gd name="connsiteY1" fmla="*/ 2157820 h 2157820"/>
              <a:gd name="connsiteX2" fmla="*/ 7361934 w 7362029"/>
              <a:gd name="connsiteY2" fmla="*/ 2156342 h 2157820"/>
              <a:gd name="connsiteX3" fmla="*/ 7347901 w 7362029"/>
              <a:gd name="connsiteY3" fmla="*/ 1834250 h 2157820"/>
              <a:gd name="connsiteX4" fmla="*/ 2364232 w 7362029"/>
              <a:gd name="connsiteY4" fmla="*/ 1834475 h 2157820"/>
              <a:gd name="connsiteX5" fmla="*/ 2361887 w 7362029"/>
              <a:gd name="connsiteY5" fmla="*/ 3839 h 2157820"/>
              <a:gd name="connsiteX6" fmla="*/ 0 w 736202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64232 w 7366469"/>
              <a:gd name="connsiteY4" fmla="*/ 1834475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54949 w 7366469"/>
              <a:gd name="connsiteY4" fmla="*/ 1841863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64232 w 7366469"/>
              <a:gd name="connsiteY4" fmla="*/ 1841863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73516 w 7366469"/>
              <a:gd name="connsiteY4" fmla="*/ 1871415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73516 w 7366469"/>
              <a:gd name="connsiteY4" fmla="*/ 1849251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64232 w 7366469"/>
              <a:gd name="connsiteY4" fmla="*/ 1849251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49026 h 2157820"/>
              <a:gd name="connsiteX4" fmla="*/ 2364232 w 7366469"/>
              <a:gd name="connsiteY4" fmla="*/ 1849251 h 2157820"/>
              <a:gd name="connsiteX5" fmla="*/ 2361887 w 7366469"/>
              <a:gd name="connsiteY5" fmla="*/ 3839 h 2157820"/>
              <a:gd name="connsiteX6" fmla="*/ 0 w 7366469"/>
              <a:gd name="connsiteY6" fmla="*/ 0 h 2157820"/>
              <a:gd name="connsiteX0" fmla="*/ 0 w 7362029"/>
              <a:gd name="connsiteY0" fmla="*/ 0 h 2157820"/>
              <a:gd name="connsiteX1" fmla="*/ 1967 w 7362029"/>
              <a:gd name="connsiteY1" fmla="*/ 2157820 h 2157820"/>
              <a:gd name="connsiteX2" fmla="*/ 7361934 w 7362029"/>
              <a:gd name="connsiteY2" fmla="*/ 2156342 h 2157820"/>
              <a:gd name="connsiteX3" fmla="*/ 7347902 w 7362029"/>
              <a:gd name="connsiteY3" fmla="*/ 1841638 h 2157820"/>
              <a:gd name="connsiteX4" fmla="*/ 2364232 w 7362029"/>
              <a:gd name="connsiteY4" fmla="*/ 1849251 h 2157820"/>
              <a:gd name="connsiteX5" fmla="*/ 2361887 w 7362029"/>
              <a:gd name="connsiteY5" fmla="*/ 3839 h 2157820"/>
              <a:gd name="connsiteX6" fmla="*/ 0 w 7362029"/>
              <a:gd name="connsiteY6" fmla="*/ 0 h 2157820"/>
              <a:gd name="connsiteX0" fmla="*/ 0 w 7352848"/>
              <a:gd name="connsiteY0" fmla="*/ 0 h 2157820"/>
              <a:gd name="connsiteX1" fmla="*/ 1967 w 7352848"/>
              <a:gd name="connsiteY1" fmla="*/ 2157820 h 2157820"/>
              <a:gd name="connsiteX2" fmla="*/ 7352651 w 7352848"/>
              <a:gd name="connsiteY2" fmla="*/ 2156342 h 2157820"/>
              <a:gd name="connsiteX3" fmla="*/ 7347902 w 7352848"/>
              <a:gd name="connsiteY3" fmla="*/ 1841638 h 2157820"/>
              <a:gd name="connsiteX4" fmla="*/ 2364232 w 7352848"/>
              <a:gd name="connsiteY4" fmla="*/ 1849251 h 2157820"/>
              <a:gd name="connsiteX5" fmla="*/ 2361887 w 7352848"/>
              <a:gd name="connsiteY5" fmla="*/ 3839 h 2157820"/>
              <a:gd name="connsiteX6" fmla="*/ 0 w 7352848"/>
              <a:gd name="connsiteY6" fmla="*/ 0 h 2157820"/>
              <a:gd name="connsiteX0" fmla="*/ 0 w 7352651"/>
              <a:gd name="connsiteY0" fmla="*/ 0 h 2157820"/>
              <a:gd name="connsiteX1" fmla="*/ 1967 w 7352651"/>
              <a:gd name="connsiteY1" fmla="*/ 2157820 h 2157820"/>
              <a:gd name="connsiteX2" fmla="*/ 7352651 w 7352651"/>
              <a:gd name="connsiteY2" fmla="*/ 2156342 h 2157820"/>
              <a:gd name="connsiteX3" fmla="*/ 7347902 w 7352651"/>
              <a:gd name="connsiteY3" fmla="*/ 1841638 h 2157820"/>
              <a:gd name="connsiteX4" fmla="*/ 2364232 w 7352651"/>
              <a:gd name="connsiteY4" fmla="*/ 1849251 h 2157820"/>
              <a:gd name="connsiteX5" fmla="*/ 2361887 w 7352651"/>
              <a:gd name="connsiteY5" fmla="*/ 3839 h 2157820"/>
              <a:gd name="connsiteX6" fmla="*/ 0 w 7352651"/>
              <a:gd name="connsiteY6" fmla="*/ 0 h 2157820"/>
              <a:gd name="connsiteX0" fmla="*/ 0 w 7352651"/>
              <a:gd name="connsiteY0" fmla="*/ 0 h 2157820"/>
              <a:gd name="connsiteX1" fmla="*/ 1967 w 7352651"/>
              <a:gd name="connsiteY1" fmla="*/ 2157820 h 2157820"/>
              <a:gd name="connsiteX2" fmla="*/ 7352651 w 7352651"/>
              <a:gd name="connsiteY2" fmla="*/ 2156342 h 2157820"/>
              <a:gd name="connsiteX3" fmla="*/ 7347902 w 7352651"/>
              <a:gd name="connsiteY3" fmla="*/ 1841638 h 2157820"/>
              <a:gd name="connsiteX4" fmla="*/ 2364232 w 7352651"/>
              <a:gd name="connsiteY4" fmla="*/ 1849251 h 2157820"/>
              <a:gd name="connsiteX5" fmla="*/ 2361887 w 7352651"/>
              <a:gd name="connsiteY5" fmla="*/ 3839 h 2157820"/>
              <a:gd name="connsiteX6" fmla="*/ 0 w 7352651"/>
              <a:gd name="connsiteY6" fmla="*/ 0 h 2157820"/>
              <a:gd name="connsiteX0" fmla="*/ 0 w 7352651"/>
              <a:gd name="connsiteY0" fmla="*/ 0 h 2157820"/>
              <a:gd name="connsiteX1" fmla="*/ 1967 w 7352651"/>
              <a:gd name="connsiteY1" fmla="*/ 2157820 h 2157820"/>
              <a:gd name="connsiteX2" fmla="*/ 7352651 w 7352651"/>
              <a:gd name="connsiteY2" fmla="*/ 2156342 h 2157820"/>
              <a:gd name="connsiteX3" fmla="*/ 7347902 w 7352651"/>
              <a:gd name="connsiteY3" fmla="*/ 1841638 h 2157820"/>
              <a:gd name="connsiteX4" fmla="*/ 2364232 w 7352651"/>
              <a:gd name="connsiteY4" fmla="*/ 1849251 h 2157820"/>
              <a:gd name="connsiteX5" fmla="*/ 2361887 w 7352651"/>
              <a:gd name="connsiteY5" fmla="*/ 3839 h 2157820"/>
              <a:gd name="connsiteX6" fmla="*/ 0 w 7352651"/>
              <a:gd name="connsiteY6" fmla="*/ 0 h 2157820"/>
              <a:gd name="connsiteX0" fmla="*/ 0 w 7352651"/>
              <a:gd name="connsiteY0" fmla="*/ 0 h 2157820"/>
              <a:gd name="connsiteX1" fmla="*/ 1967 w 7352651"/>
              <a:gd name="connsiteY1" fmla="*/ 2157820 h 2157820"/>
              <a:gd name="connsiteX2" fmla="*/ 7352651 w 7352651"/>
              <a:gd name="connsiteY2" fmla="*/ 2156342 h 2157820"/>
              <a:gd name="connsiteX3" fmla="*/ 7347902 w 7352651"/>
              <a:gd name="connsiteY3" fmla="*/ 1841638 h 2157820"/>
              <a:gd name="connsiteX4" fmla="*/ 2364232 w 7352651"/>
              <a:gd name="connsiteY4" fmla="*/ 1849251 h 2157820"/>
              <a:gd name="connsiteX5" fmla="*/ 2361887 w 7352651"/>
              <a:gd name="connsiteY5" fmla="*/ 3839 h 2157820"/>
              <a:gd name="connsiteX6" fmla="*/ 0 w 7352651"/>
              <a:gd name="connsiteY6" fmla="*/ 0 h 2157820"/>
              <a:gd name="connsiteX0" fmla="*/ 0 w 7347903"/>
              <a:gd name="connsiteY0" fmla="*/ 0 h 2157820"/>
              <a:gd name="connsiteX1" fmla="*/ 1967 w 7347903"/>
              <a:gd name="connsiteY1" fmla="*/ 2157820 h 2157820"/>
              <a:gd name="connsiteX2" fmla="*/ 7334084 w 7347903"/>
              <a:gd name="connsiteY2" fmla="*/ 2156342 h 2157820"/>
              <a:gd name="connsiteX3" fmla="*/ 7347902 w 7347903"/>
              <a:gd name="connsiteY3" fmla="*/ 1841638 h 2157820"/>
              <a:gd name="connsiteX4" fmla="*/ 2364232 w 7347903"/>
              <a:gd name="connsiteY4" fmla="*/ 1849251 h 2157820"/>
              <a:gd name="connsiteX5" fmla="*/ 2361887 w 7347903"/>
              <a:gd name="connsiteY5" fmla="*/ 3839 h 2157820"/>
              <a:gd name="connsiteX6" fmla="*/ 0 w 7347903"/>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4232 w 7347902"/>
              <a:gd name="connsiteY4" fmla="*/ 1849251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4232 w 7347902"/>
              <a:gd name="connsiteY4" fmla="*/ 1849251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7708 w 7347902"/>
              <a:gd name="connsiteY4" fmla="*/ 1843711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7708 w 7347902"/>
              <a:gd name="connsiteY4" fmla="*/ 1835399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4232 w 7347902"/>
              <a:gd name="connsiteY4" fmla="*/ 1835399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4232 w 7347902"/>
              <a:gd name="connsiteY4" fmla="*/ 1835399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4232 w 7347902"/>
              <a:gd name="connsiteY4" fmla="*/ 1835399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9 w 7347902"/>
              <a:gd name="connsiteY2" fmla="*/ 2156342 h 2157820"/>
              <a:gd name="connsiteX3" fmla="*/ 7347902 w 7347902"/>
              <a:gd name="connsiteY3" fmla="*/ 1841638 h 2157820"/>
              <a:gd name="connsiteX4" fmla="*/ 2364232 w 7347902"/>
              <a:gd name="connsiteY4" fmla="*/ 1835399 h 2157820"/>
              <a:gd name="connsiteX5" fmla="*/ 2361887 w 7347902"/>
              <a:gd name="connsiteY5" fmla="*/ 3839 h 2157820"/>
              <a:gd name="connsiteX6" fmla="*/ 0 w 7347902"/>
              <a:gd name="connsiteY6" fmla="*/ 0 h 2157820"/>
              <a:gd name="connsiteX0" fmla="*/ 0 w 7343369"/>
              <a:gd name="connsiteY0" fmla="*/ 0 h 2157820"/>
              <a:gd name="connsiteX1" fmla="*/ 1967 w 7343369"/>
              <a:gd name="connsiteY1" fmla="*/ 2157820 h 2157820"/>
              <a:gd name="connsiteX2" fmla="*/ 7343369 w 7343369"/>
              <a:gd name="connsiteY2" fmla="*/ 2156342 h 2157820"/>
              <a:gd name="connsiteX3" fmla="*/ 7340948 w 7343369"/>
              <a:gd name="connsiteY3" fmla="*/ 1841638 h 2157820"/>
              <a:gd name="connsiteX4" fmla="*/ 2364232 w 7343369"/>
              <a:gd name="connsiteY4" fmla="*/ 1835399 h 2157820"/>
              <a:gd name="connsiteX5" fmla="*/ 2361887 w 7343369"/>
              <a:gd name="connsiteY5" fmla="*/ 3839 h 2157820"/>
              <a:gd name="connsiteX6" fmla="*/ 0 w 7343369"/>
              <a:gd name="connsiteY6" fmla="*/ 0 h 2157820"/>
              <a:gd name="connsiteX0" fmla="*/ 0 w 7343369"/>
              <a:gd name="connsiteY0" fmla="*/ 0 h 2157820"/>
              <a:gd name="connsiteX1" fmla="*/ 1967 w 7343369"/>
              <a:gd name="connsiteY1" fmla="*/ 2157820 h 2157820"/>
              <a:gd name="connsiteX2" fmla="*/ 7343369 w 7343369"/>
              <a:gd name="connsiteY2" fmla="*/ 2156342 h 2157820"/>
              <a:gd name="connsiteX3" fmla="*/ 7340948 w 7343369"/>
              <a:gd name="connsiteY3" fmla="*/ 1841638 h 2157820"/>
              <a:gd name="connsiteX4" fmla="*/ 2364232 w 7343369"/>
              <a:gd name="connsiteY4" fmla="*/ 1835399 h 2157820"/>
              <a:gd name="connsiteX5" fmla="*/ 2361887 w 7343369"/>
              <a:gd name="connsiteY5" fmla="*/ 3839 h 2157820"/>
              <a:gd name="connsiteX6" fmla="*/ 0 w 7343369"/>
              <a:gd name="connsiteY6" fmla="*/ 0 h 2157820"/>
              <a:gd name="connsiteX0" fmla="*/ 0 w 7351379"/>
              <a:gd name="connsiteY0" fmla="*/ 0 h 2157820"/>
              <a:gd name="connsiteX1" fmla="*/ 1967 w 7351379"/>
              <a:gd name="connsiteY1" fmla="*/ 2157820 h 2157820"/>
              <a:gd name="connsiteX2" fmla="*/ 7343369 w 7351379"/>
              <a:gd name="connsiteY2" fmla="*/ 2156342 h 2157820"/>
              <a:gd name="connsiteX3" fmla="*/ 7351379 w 7351379"/>
              <a:gd name="connsiteY3" fmla="*/ 1841638 h 2157820"/>
              <a:gd name="connsiteX4" fmla="*/ 2364232 w 7351379"/>
              <a:gd name="connsiteY4" fmla="*/ 1835399 h 2157820"/>
              <a:gd name="connsiteX5" fmla="*/ 2361887 w 7351379"/>
              <a:gd name="connsiteY5" fmla="*/ 3839 h 2157820"/>
              <a:gd name="connsiteX6" fmla="*/ 0 w 7351379"/>
              <a:gd name="connsiteY6" fmla="*/ 0 h 2157820"/>
              <a:gd name="connsiteX0" fmla="*/ 0 w 7347903"/>
              <a:gd name="connsiteY0" fmla="*/ 0 h 2157820"/>
              <a:gd name="connsiteX1" fmla="*/ 1967 w 7347903"/>
              <a:gd name="connsiteY1" fmla="*/ 2157820 h 2157820"/>
              <a:gd name="connsiteX2" fmla="*/ 7343369 w 7347903"/>
              <a:gd name="connsiteY2" fmla="*/ 2156342 h 2157820"/>
              <a:gd name="connsiteX3" fmla="*/ 7347903 w 7347903"/>
              <a:gd name="connsiteY3" fmla="*/ 1841638 h 2157820"/>
              <a:gd name="connsiteX4" fmla="*/ 2364232 w 7347903"/>
              <a:gd name="connsiteY4" fmla="*/ 1835399 h 2157820"/>
              <a:gd name="connsiteX5" fmla="*/ 2361887 w 7347903"/>
              <a:gd name="connsiteY5" fmla="*/ 3839 h 2157820"/>
              <a:gd name="connsiteX6" fmla="*/ 0 w 7347903"/>
              <a:gd name="connsiteY6" fmla="*/ 0 h 2157820"/>
              <a:gd name="connsiteX0" fmla="*/ 0 w 7347903"/>
              <a:gd name="connsiteY0" fmla="*/ 0 h 2157820"/>
              <a:gd name="connsiteX1" fmla="*/ 1967 w 7347903"/>
              <a:gd name="connsiteY1" fmla="*/ 2157820 h 2157820"/>
              <a:gd name="connsiteX2" fmla="*/ 7343369 w 7347903"/>
              <a:gd name="connsiteY2" fmla="*/ 2156342 h 2157820"/>
              <a:gd name="connsiteX3" fmla="*/ 7347903 w 7347903"/>
              <a:gd name="connsiteY3" fmla="*/ 1841638 h 2157820"/>
              <a:gd name="connsiteX4" fmla="*/ 2364232 w 7347903"/>
              <a:gd name="connsiteY4" fmla="*/ 1835399 h 2157820"/>
              <a:gd name="connsiteX5" fmla="*/ 2361887 w 7347903"/>
              <a:gd name="connsiteY5" fmla="*/ 3839 h 2157820"/>
              <a:gd name="connsiteX6" fmla="*/ 0 w 7347903"/>
              <a:gd name="connsiteY6" fmla="*/ 0 h 2157820"/>
              <a:gd name="connsiteX0" fmla="*/ 0 w 7350324"/>
              <a:gd name="connsiteY0" fmla="*/ 0 h 2157820"/>
              <a:gd name="connsiteX1" fmla="*/ 1967 w 7350324"/>
              <a:gd name="connsiteY1" fmla="*/ 2157820 h 2157820"/>
              <a:gd name="connsiteX2" fmla="*/ 7350324 w 7350324"/>
              <a:gd name="connsiteY2" fmla="*/ 2156342 h 2157820"/>
              <a:gd name="connsiteX3" fmla="*/ 7347903 w 7350324"/>
              <a:gd name="connsiteY3" fmla="*/ 1841638 h 2157820"/>
              <a:gd name="connsiteX4" fmla="*/ 2364232 w 7350324"/>
              <a:gd name="connsiteY4" fmla="*/ 1835399 h 2157820"/>
              <a:gd name="connsiteX5" fmla="*/ 2361887 w 7350324"/>
              <a:gd name="connsiteY5" fmla="*/ 3839 h 2157820"/>
              <a:gd name="connsiteX6" fmla="*/ 0 w 7350324"/>
              <a:gd name="connsiteY6" fmla="*/ 0 h 2157820"/>
              <a:gd name="connsiteX0" fmla="*/ 0 w 7347903"/>
              <a:gd name="connsiteY0" fmla="*/ 0 h 2157820"/>
              <a:gd name="connsiteX1" fmla="*/ 1967 w 7347903"/>
              <a:gd name="connsiteY1" fmla="*/ 2157820 h 2157820"/>
              <a:gd name="connsiteX2" fmla="*/ 7346848 w 7347903"/>
              <a:gd name="connsiteY2" fmla="*/ 2156342 h 2157820"/>
              <a:gd name="connsiteX3" fmla="*/ 7347903 w 7347903"/>
              <a:gd name="connsiteY3" fmla="*/ 1841638 h 2157820"/>
              <a:gd name="connsiteX4" fmla="*/ 2364232 w 7347903"/>
              <a:gd name="connsiteY4" fmla="*/ 1835399 h 2157820"/>
              <a:gd name="connsiteX5" fmla="*/ 2361887 w 7347903"/>
              <a:gd name="connsiteY5" fmla="*/ 3839 h 2157820"/>
              <a:gd name="connsiteX6" fmla="*/ 0 w 7347903"/>
              <a:gd name="connsiteY6" fmla="*/ 0 h 2157820"/>
              <a:gd name="connsiteX0" fmla="*/ 0 w 7347903"/>
              <a:gd name="connsiteY0" fmla="*/ 0 h 2157820"/>
              <a:gd name="connsiteX1" fmla="*/ 1967 w 7347903"/>
              <a:gd name="connsiteY1" fmla="*/ 2157820 h 2157820"/>
              <a:gd name="connsiteX2" fmla="*/ 7346849 w 7347903"/>
              <a:gd name="connsiteY2" fmla="*/ 2156342 h 2157820"/>
              <a:gd name="connsiteX3" fmla="*/ 7347903 w 7347903"/>
              <a:gd name="connsiteY3" fmla="*/ 1841638 h 2157820"/>
              <a:gd name="connsiteX4" fmla="*/ 2364232 w 7347903"/>
              <a:gd name="connsiteY4" fmla="*/ 1835399 h 2157820"/>
              <a:gd name="connsiteX5" fmla="*/ 2361887 w 7347903"/>
              <a:gd name="connsiteY5" fmla="*/ 3839 h 2157820"/>
              <a:gd name="connsiteX6" fmla="*/ 0 w 7347903"/>
              <a:gd name="connsiteY6" fmla="*/ 0 h 2157820"/>
              <a:gd name="connsiteX0" fmla="*/ 0 w 7347903"/>
              <a:gd name="connsiteY0" fmla="*/ 0 h 2157820"/>
              <a:gd name="connsiteX1" fmla="*/ 1967 w 7347903"/>
              <a:gd name="connsiteY1" fmla="*/ 2157820 h 2157820"/>
              <a:gd name="connsiteX2" fmla="*/ 7346849 w 7347903"/>
              <a:gd name="connsiteY2" fmla="*/ 2156342 h 2157820"/>
              <a:gd name="connsiteX3" fmla="*/ 7347903 w 7347903"/>
              <a:gd name="connsiteY3" fmla="*/ 1841638 h 2157820"/>
              <a:gd name="connsiteX4" fmla="*/ 2364232 w 7347903"/>
              <a:gd name="connsiteY4" fmla="*/ 1835399 h 2157820"/>
              <a:gd name="connsiteX5" fmla="*/ 2361887 w 7347903"/>
              <a:gd name="connsiteY5" fmla="*/ 3839 h 2157820"/>
              <a:gd name="connsiteX6" fmla="*/ 0 w 7347903"/>
              <a:gd name="connsiteY6" fmla="*/ 0 h 2157820"/>
              <a:gd name="connsiteX0" fmla="*/ 0 w 7348699"/>
              <a:gd name="connsiteY0" fmla="*/ 0 h 2157820"/>
              <a:gd name="connsiteX1" fmla="*/ 1967 w 7348699"/>
              <a:gd name="connsiteY1" fmla="*/ 2157820 h 2157820"/>
              <a:gd name="connsiteX2" fmla="*/ 7346849 w 7348699"/>
              <a:gd name="connsiteY2" fmla="*/ 2156342 h 2157820"/>
              <a:gd name="connsiteX3" fmla="*/ 7347903 w 7348699"/>
              <a:gd name="connsiteY3" fmla="*/ 1841638 h 2157820"/>
              <a:gd name="connsiteX4" fmla="*/ 2364232 w 7348699"/>
              <a:gd name="connsiteY4" fmla="*/ 1835399 h 2157820"/>
              <a:gd name="connsiteX5" fmla="*/ 2361887 w 7348699"/>
              <a:gd name="connsiteY5" fmla="*/ 3839 h 2157820"/>
              <a:gd name="connsiteX6" fmla="*/ 0 w 7348699"/>
              <a:gd name="connsiteY6" fmla="*/ 0 h 2157820"/>
              <a:gd name="connsiteX0" fmla="*/ 0 w 7346849"/>
              <a:gd name="connsiteY0" fmla="*/ 0 h 2157820"/>
              <a:gd name="connsiteX1" fmla="*/ 1967 w 7346849"/>
              <a:gd name="connsiteY1" fmla="*/ 2157820 h 2157820"/>
              <a:gd name="connsiteX2" fmla="*/ 7346849 w 7346849"/>
              <a:gd name="connsiteY2" fmla="*/ 2156342 h 2157820"/>
              <a:gd name="connsiteX3" fmla="*/ 7344427 w 7346849"/>
              <a:gd name="connsiteY3" fmla="*/ 1838868 h 2157820"/>
              <a:gd name="connsiteX4" fmla="*/ 2364232 w 7346849"/>
              <a:gd name="connsiteY4" fmla="*/ 1835399 h 2157820"/>
              <a:gd name="connsiteX5" fmla="*/ 2361887 w 7346849"/>
              <a:gd name="connsiteY5" fmla="*/ 3839 h 2157820"/>
              <a:gd name="connsiteX6" fmla="*/ 0 w 7346849"/>
              <a:gd name="connsiteY6" fmla="*/ 0 h 2157820"/>
              <a:gd name="connsiteX0" fmla="*/ 0 w 7351936"/>
              <a:gd name="connsiteY0" fmla="*/ 0 h 2157820"/>
              <a:gd name="connsiteX1" fmla="*/ 1967 w 7351936"/>
              <a:gd name="connsiteY1" fmla="*/ 2157820 h 2157820"/>
              <a:gd name="connsiteX2" fmla="*/ 7346849 w 7351936"/>
              <a:gd name="connsiteY2" fmla="*/ 2156342 h 2157820"/>
              <a:gd name="connsiteX3" fmla="*/ 7351379 w 7351936"/>
              <a:gd name="connsiteY3" fmla="*/ 1838868 h 2157820"/>
              <a:gd name="connsiteX4" fmla="*/ 2364232 w 7351936"/>
              <a:gd name="connsiteY4" fmla="*/ 1835399 h 2157820"/>
              <a:gd name="connsiteX5" fmla="*/ 2361887 w 7351936"/>
              <a:gd name="connsiteY5" fmla="*/ 3839 h 2157820"/>
              <a:gd name="connsiteX6" fmla="*/ 0 w 7351936"/>
              <a:gd name="connsiteY6" fmla="*/ 0 h 2157820"/>
              <a:gd name="connsiteX0" fmla="*/ 0 w 7351936"/>
              <a:gd name="connsiteY0" fmla="*/ 0 h 2157820"/>
              <a:gd name="connsiteX1" fmla="*/ 1967 w 7351936"/>
              <a:gd name="connsiteY1" fmla="*/ 2157820 h 2157820"/>
              <a:gd name="connsiteX2" fmla="*/ 7346849 w 7351936"/>
              <a:gd name="connsiteY2" fmla="*/ 2156342 h 2157820"/>
              <a:gd name="connsiteX3" fmla="*/ 7351380 w 7351936"/>
              <a:gd name="connsiteY3" fmla="*/ 1838868 h 2157820"/>
              <a:gd name="connsiteX4" fmla="*/ 2364232 w 7351936"/>
              <a:gd name="connsiteY4" fmla="*/ 1835399 h 2157820"/>
              <a:gd name="connsiteX5" fmla="*/ 2361887 w 7351936"/>
              <a:gd name="connsiteY5" fmla="*/ 3839 h 2157820"/>
              <a:gd name="connsiteX6" fmla="*/ 0 w 7351936"/>
              <a:gd name="connsiteY6" fmla="*/ 0 h 2157820"/>
              <a:gd name="connsiteX0" fmla="*/ 0 w 7348698"/>
              <a:gd name="connsiteY0" fmla="*/ 0 h 2157820"/>
              <a:gd name="connsiteX1" fmla="*/ 1967 w 7348698"/>
              <a:gd name="connsiteY1" fmla="*/ 2157820 h 2157820"/>
              <a:gd name="connsiteX2" fmla="*/ 7346849 w 7348698"/>
              <a:gd name="connsiteY2" fmla="*/ 2156342 h 2157820"/>
              <a:gd name="connsiteX3" fmla="*/ 7347903 w 7348698"/>
              <a:gd name="connsiteY3" fmla="*/ 1838868 h 2157820"/>
              <a:gd name="connsiteX4" fmla="*/ 2364232 w 7348698"/>
              <a:gd name="connsiteY4" fmla="*/ 1835399 h 2157820"/>
              <a:gd name="connsiteX5" fmla="*/ 2361887 w 7348698"/>
              <a:gd name="connsiteY5" fmla="*/ 3839 h 2157820"/>
              <a:gd name="connsiteX6" fmla="*/ 0 w 7348698"/>
              <a:gd name="connsiteY6" fmla="*/ 0 h 2157820"/>
              <a:gd name="connsiteX0" fmla="*/ 0 w 7348698"/>
              <a:gd name="connsiteY0" fmla="*/ 3549 h 2161369"/>
              <a:gd name="connsiteX1" fmla="*/ 1967 w 7348698"/>
              <a:gd name="connsiteY1" fmla="*/ 2161369 h 2161369"/>
              <a:gd name="connsiteX2" fmla="*/ 7346849 w 7348698"/>
              <a:gd name="connsiteY2" fmla="*/ 2159891 h 2161369"/>
              <a:gd name="connsiteX3" fmla="*/ 7347903 w 7348698"/>
              <a:gd name="connsiteY3" fmla="*/ 1842417 h 2161369"/>
              <a:gd name="connsiteX4" fmla="*/ 2364232 w 7348698"/>
              <a:gd name="connsiteY4" fmla="*/ 1838948 h 2161369"/>
              <a:gd name="connsiteX5" fmla="*/ 2111569 w 7348698"/>
              <a:gd name="connsiteY5" fmla="*/ 0 h 2161369"/>
              <a:gd name="connsiteX6" fmla="*/ 0 w 7348698"/>
              <a:gd name="connsiteY6" fmla="*/ 3549 h 2161369"/>
              <a:gd name="connsiteX0" fmla="*/ 0 w 7348698"/>
              <a:gd name="connsiteY0" fmla="*/ 3549 h 2161369"/>
              <a:gd name="connsiteX1" fmla="*/ 1967 w 7348698"/>
              <a:gd name="connsiteY1" fmla="*/ 2161369 h 2161369"/>
              <a:gd name="connsiteX2" fmla="*/ 7346849 w 7348698"/>
              <a:gd name="connsiteY2" fmla="*/ 2159891 h 2161369"/>
              <a:gd name="connsiteX3" fmla="*/ 7347903 w 7348698"/>
              <a:gd name="connsiteY3" fmla="*/ 1842417 h 2161369"/>
              <a:gd name="connsiteX4" fmla="*/ 2113915 w 7348698"/>
              <a:gd name="connsiteY4" fmla="*/ 1838948 h 2161369"/>
              <a:gd name="connsiteX5" fmla="*/ 2111569 w 7348698"/>
              <a:gd name="connsiteY5" fmla="*/ 0 h 2161369"/>
              <a:gd name="connsiteX6" fmla="*/ 0 w 7348698"/>
              <a:gd name="connsiteY6" fmla="*/ 3549 h 2161369"/>
              <a:gd name="connsiteX0" fmla="*/ 0 w 7348698"/>
              <a:gd name="connsiteY0" fmla="*/ 3549 h 2161369"/>
              <a:gd name="connsiteX1" fmla="*/ 1967 w 7348698"/>
              <a:gd name="connsiteY1" fmla="*/ 2161369 h 2161369"/>
              <a:gd name="connsiteX2" fmla="*/ 7346849 w 7348698"/>
              <a:gd name="connsiteY2" fmla="*/ 2159891 h 2161369"/>
              <a:gd name="connsiteX3" fmla="*/ 7347903 w 7348698"/>
              <a:gd name="connsiteY3" fmla="*/ 1842417 h 2161369"/>
              <a:gd name="connsiteX4" fmla="*/ 2113915 w 7348698"/>
              <a:gd name="connsiteY4" fmla="*/ 1535508 h 2161369"/>
              <a:gd name="connsiteX5" fmla="*/ 2111569 w 7348698"/>
              <a:gd name="connsiteY5" fmla="*/ 0 h 2161369"/>
              <a:gd name="connsiteX6" fmla="*/ 0 w 7348698"/>
              <a:gd name="connsiteY6" fmla="*/ 3549 h 2161369"/>
              <a:gd name="connsiteX0" fmla="*/ 0 w 7574092"/>
              <a:gd name="connsiteY0" fmla="*/ 3549 h 2161369"/>
              <a:gd name="connsiteX1" fmla="*/ 1967 w 7574092"/>
              <a:gd name="connsiteY1" fmla="*/ 2161369 h 2161369"/>
              <a:gd name="connsiteX2" fmla="*/ 7346849 w 7574092"/>
              <a:gd name="connsiteY2" fmla="*/ 2159891 h 2161369"/>
              <a:gd name="connsiteX3" fmla="*/ 7574066 w 7574092"/>
              <a:gd name="connsiteY3" fmla="*/ 1538977 h 2161369"/>
              <a:gd name="connsiteX4" fmla="*/ 2113915 w 7574092"/>
              <a:gd name="connsiteY4" fmla="*/ 1535508 h 2161369"/>
              <a:gd name="connsiteX5" fmla="*/ 2111569 w 7574092"/>
              <a:gd name="connsiteY5" fmla="*/ 0 h 2161369"/>
              <a:gd name="connsiteX6" fmla="*/ 0 w 7574092"/>
              <a:gd name="connsiteY6" fmla="*/ 3549 h 2161369"/>
              <a:gd name="connsiteX0" fmla="*/ 0 w 7584916"/>
              <a:gd name="connsiteY0" fmla="*/ 3549 h 2161369"/>
              <a:gd name="connsiteX1" fmla="*/ 1967 w 7584916"/>
              <a:gd name="connsiteY1" fmla="*/ 2161369 h 2161369"/>
              <a:gd name="connsiteX2" fmla="*/ 7584916 w 7584916"/>
              <a:gd name="connsiteY2" fmla="*/ 2140926 h 2161369"/>
              <a:gd name="connsiteX3" fmla="*/ 7574066 w 7584916"/>
              <a:gd name="connsiteY3" fmla="*/ 1538977 h 2161369"/>
              <a:gd name="connsiteX4" fmla="*/ 2113915 w 7584916"/>
              <a:gd name="connsiteY4" fmla="*/ 1535508 h 2161369"/>
              <a:gd name="connsiteX5" fmla="*/ 2111569 w 7584916"/>
              <a:gd name="connsiteY5" fmla="*/ 0 h 2161369"/>
              <a:gd name="connsiteX6" fmla="*/ 0 w 7584916"/>
              <a:gd name="connsiteY6" fmla="*/ 3549 h 2161369"/>
              <a:gd name="connsiteX0" fmla="*/ 0 w 7592355"/>
              <a:gd name="connsiteY0" fmla="*/ 3549 h 2161369"/>
              <a:gd name="connsiteX1" fmla="*/ 1967 w 7592355"/>
              <a:gd name="connsiteY1" fmla="*/ 2161369 h 2161369"/>
              <a:gd name="connsiteX2" fmla="*/ 7592355 w 7592355"/>
              <a:gd name="connsiteY2" fmla="*/ 2140926 h 2161369"/>
              <a:gd name="connsiteX3" fmla="*/ 7574066 w 7592355"/>
              <a:gd name="connsiteY3" fmla="*/ 1538977 h 2161369"/>
              <a:gd name="connsiteX4" fmla="*/ 2113915 w 7592355"/>
              <a:gd name="connsiteY4" fmla="*/ 1535508 h 2161369"/>
              <a:gd name="connsiteX5" fmla="*/ 2111569 w 7592355"/>
              <a:gd name="connsiteY5" fmla="*/ 0 h 2161369"/>
              <a:gd name="connsiteX6" fmla="*/ 0 w 7592355"/>
              <a:gd name="connsiteY6" fmla="*/ 3549 h 2161369"/>
              <a:gd name="connsiteX0" fmla="*/ 0 w 7574647"/>
              <a:gd name="connsiteY0" fmla="*/ 3549 h 2161369"/>
              <a:gd name="connsiteX1" fmla="*/ 1967 w 7574647"/>
              <a:gd name="connsiteY1" fmla="*/ 2161369 h 2161369"/>
              <a:gd name="connsiteX2" fmla="*/ 7570037 w 7574647"/>
              <a:gd name="connsiteY2" fmla="*/ 2140926 h 2161369"/>
              <a:gd name="connsiteX3" fmla="*/ 7574066 w 7574647"/>
              <a:gd name="connsiteY3" fmla="*/ 1538977 h 2161369"/>
              <a:gd name="connsiteX4" fmla="*/ 2113915 w 7574647"/>
              <a:gd name="connsiteY4" fmla="*/ 1535508 h 2161369"/>
              <a:gd name="connsiteX5" fmla="*/ 2111569 w 7574647"/>
              <a:gd name="connsiteY5" fmla="*/ 0 h 2161369"/>
              <a:gd name="connsiteX6" fmla="*/ 0 w 7574647"/>
              <a:gd name="connsiteY6" fmla="*/ 3549 h 2161369"/>
              <a:gd name="connsiteX0" fmla="*/ 0 w 7574647"/>
              <a:gd name="connsiteY0" fmla="*/ 3549 h 2161369"/>
              <a:gd name="connsiteX1" fmla="*/ 1967 w 7574647"/>
              <a:gd name="connsiteY1" fmla="*/ 2161369 h 2161369"/>
              <a:gd name="connsiteX2" fmla="*/ 7570037 w 7574647"/>
              <a:gd name="connsiteY2" fmla="*/ 2140926 h 2161369"/>
              <a:gd name="connsiteX3" fmla="*/ 7574066 w 7574647"/>
              <a:gd name="connsiteY3" fmla="*/ 1538977 h 2161369"/>
              <a:gd name="connsiteX4" fmla="*/ 2113915 w 7574647"/>
              <a:gd name="connsiteY4" fmla="*/ 1535508 h 2161369"/>
              <a:gd name="connsiteX5" fmla="*/ 2111569 w 7574647"/>
              <a:gd name="connsiteY5" fmla="*/ 0 h 2161369"/>
              <a:gd name="connsiteX6" fmla="*/ 0 w 7574647"/>
              <a:gd name="connsiteY6" fmla="*/ 3549 h 2161369"/>
              <a:gd name="connsiteX0" fmla="*/ 0 w 7570037"/>
              <a:gd name="connsiteY0" fmla="*/ 3549 h 2161369"/>
              <a:gd name="connsiteX1" fmla="*/ 1967 w 7570037"/>
              <a:gd name="connsiteY1" fmla="*/ 2161369 h 2161369"/>
              <a:gd name="connsiteX2" fmla="*/ 7570037 w 7570037"/>
              <a:gd name="connsiteY2" fmla="*/ 2140926 h 2161369"/>
              <a:gd name="connsiteX3" fmla="*/ 7559187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70037"/>
              <a:gd name="connsiteY0" fmla="*/ 3549 h 2161369"/>
              <a:gd name="connsiteX1" fmla="*/ 1967 w 7570037"/>
              <a:gd name="connsiteY1" fmla="*/ 2161369 h 2161369"/>
              <a:gd name="connsiteX2" fmla="*/ 7570037 w 7570037"/>
              <a:gd name="connsiteY2" fmla="*/ 2140926 h 2161369"/>
              <a:gd name="connsiteX3" fmla="*/ 7566628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67210"/>
              <a:gd name="connsiteY0" fmla="*/ 3549 h 2161369"/>
              <a:gd name="connsiteX1" fmla="*/ 1967 w 7567210"/>
              <a:gd name="connsiteY1" fmla="*/ 2161369 h 2161369"/>
              <a:gd name="connsiteX2" fmla="*/ 7562597 w 7567210"/>
              <a:gd name="connsiteY2" fmla="*/ 2140926 h 2161369"/>
              <a:gd name="connsiteX3" fmla="*/ 7566628 w 7567210"/>
              <a:gd name="connsiteY3" fmla="*/ 1538977 h 2161369"/>
              <a:gd name="connsiteX4" fmla="*/ 2113915 w 7567210"/>
              <a:gd name="connsiteY4" fmla="*/ 1535508 h 2161369"/>
              <a:gd name="connsiteX5" fmla="*/ 2111569 w 7567210"/>
              <a:gd name="connsiteY5" fmla="*/ 0 h 2161369"/>
              <a:gd name="connsiteX6" fmla="*/ 0 w 7567210"/>
              <a:gd name="connsiteY6" fmla="*/ 3549 h 2161369"/>
              <a:gd name="connsiteX0" fmla="*/ 0 w 7592355"/>
              <a:gd name="connsiteY0" fmla="*/ 3549 h 2161369"/>
              <a:gd name="connsiteX1" fmla="*/ 1967 w 7592355"/>
              <a:gd name="connsiteY1" fmla="*/ 2161369 h 2161369"/>
              <a:gd name="connsiteX2" fmla="*/ 7592355 w 7592355"/>
              <a:gd name="connsiteY2" fmla="*/ 2146853 h 2161369"/>
              <a:gd name="connsiteX3" fmla="*/ 7566628 w 7592355"/>
              <a:gd name="connsiteY3" fmla="*/ 1538977 h 2161369"/>
              <a:gd name="connsiteX4" fmla="*/ 2113915 w 7592355"/>
              <a:gd name="connsiteY4" fmla="*/ 1535508 h 2161369"/>
              <a:gd name="connsiteX5" fmla="*/ 2111569 w 7592355"/>
              <a:gd name="connsiteY5" fmla="*/ 0 h 2161369"/>
              <a:gd name="connsiteX6" fmla="*/ 0 w 7592355"/>
              <a:gd name="connsiteY6" fmla="*/ 3549 h 2161369"/>
              <a:gd name="connsiteX0" fmla="*/ 0 w 7584916"/>
              <a:gd name="connsiteY0" fmla="*/ 3549 h 2161369"/>
              <a:gd name="connsiteX1" fmla="*/ 1967 w 7584916"/>
              <a:gd name="connsiteY1" fmla="*/ 2161369 h 2161369"/>
              <a:gd name="connsiteX2" fmla="*/ 7584916 w 7584916"/>
              <a:gd name="connsiteY2" fmla="*/ 2146853 h 2161369"/>
              <a:gd name="connsiteX3" fmla="*/ 7566628 w 7584916"/>
              <a:gd name="connsiteY3" fmla="*/ 1538977 h 2161369"/>
              <a:gd name="connsiteX4" fmla="*/ 2113915 w 7584916"/>
              <a:gd name="connsiteY4" fmla="*/ 1535508 h 2161369"/>
              <a:gd name="connsiteX5" fmla="*/ 2111569 w 7584916"/>
              <a:gd name="connsiteY5" fmla="*/ 0 h 2161369"/>
              <a:gd name="connsiteX6" fmla="*/ 0 w 7584916"/>
              <a:gd name="connsiteY6" fmla="*/ 3549 h 2161369"/>
              <a:gd name="connsiteX0" fmla="*/ 0 w 7570037"/>
              <a:gd name="connsiteY0" fmla="*/ 3549 h 2161369"/>
              <a:gd name="connsiteX1" fmla="*/ 1967 w 7570037"/>
              <a:gd name="connsiteY1" fmla="*/ 2161369 h 2161369"/>
              <a:gd name="connsiteX2" fmla="*/ 7570037 w 7570037"/>
              <a:gd name="connsiteY2" fmla="*/ 2146853 h 2161369"/>
              <a:gd name="connsiteX3" fmla="*/ 7566628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70037"/>
              <a:gd name="connsiteY0" fmla="*/ 3549 h 2161369"/>
              <a:gd name="connsiteX1" fmla="*/ 1967 w 7570037"/>
              <a:gd name="connsiteY1" fmla="*/ 2161369 h 2161369"/>
              <a:gd name="connsiteX2" fmla="*/ 7570037 w 7570037"/>
              <a:gd name="connsiteY2" fmla="*/ 2146853 h 2161369"/>
              <a:gd name="connsiteX3" fmla="*/ 7566628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70037"/>
              <a:gd name="connsiteY0" fmla="*/ 3549 h 2161369"/>
              <a:gd name="connsiteX1" fmla="*/ 1967 w 7570037"/>
              <a:gd name="connsiteY1" fmla="*/ 2161369 h 2161369"/>
              <a:gd name="connsiteX2" fmla="*/ 7570037 w 7570037"/>
              <a:gd name="connsiteY2" fmla="*/ 2146853 h 2161369"/>
              <a:gd name="connsiteX3" fmla="*/ 7566628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70037"/>
              <a:gd name="connsiteY0" fmla="*/ 3549 h 2161369"/>
              <a:gd name="connsiteX1" fmla="*/ 1967 w 7570037"/>
              <a:gd name="connsiteY1" fmla="*/ 2161369 h 2161369"/>
              <a:gd name="connsiteX2" fmla="*/ 7570037 w 7570037"/>
              <a:gd name="connsiteY2" fmla="*/ 2146853 h 2161369"/>
              <a:gd name="connsiteX3" fmla="*/ 7566628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70037"/>
              <a:gd name="connsiteY0" fmla="*/ 3549 h 2161369"/>
              <a:gd name="connsiteX1" fmla="*/ 1967 w 7570037"/>
              <a:gd name="connsiteY1" fmla="*/ 2161369 h 2161369"/>
              <a:gd name="connsiteX2" fmla="*/ 7570037 w 7570037"/>
              <a:gd name="connsiteY2" fmla="*/ 2146853 h 2161369"/>
              <a:gd name="connsiteX3" fmla="*/ 5751373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1373 w 5762220"/>
              <a:gd name="connsiteY3" fmla="*/ 1538977 h 2161369"/>
              <a:gd name="connsiteX4" fmla="*/ 2113915 w 5762220"/>
              <a:gd name="connsiteY4" fmla="*/ 1535508 h 2161369"/>
              <a:gd name="connsiteX5" fmla="*/ 2111569 w 5762220"/>
              <a:gd name="connsiteY5" fmla="*/ 0 h 2161369"/>
              <a:gd name="connsiteX6" fmla="*/ 0 w 5762220"/>
              <a:gd name="connsiteY6" fmla="*/ 3549 h 2161369"/>
              <a:gd name="connsiteX0" fmla="*/ 0 w 5754781"/>
              <a:gd name="connsiteY0" fmla="*/ 3549 h 2161369"/>
              <a:gd name="connsiteX1" fmla="*/ 1967 w 5754781"/>
              <a:gd name="connsiteY1" fmla="*/ 2161369 h 2161369"/>
              <a:gd name="connsiteX2" fmla="*/ 5754781 w 5754781"/>
              <a:gd name="connsiteY2" fmla="*/ 2146853 h 2161369"/>
              <a:gd name="connsiteX3" fmla="*/ 5751373 w 5754781"/>
              <a:gd name="connsiteY3" fmla="*/ 1538977 h 2161369"/>
              <a:gd name="connsiteX4" fmla="*/ 2113915 w 5754781"/>
              <a:gd name="connsiteY4" fmla="*/ 1535508 h 2161369"/>
              <a:gd name="connsiteX5" fmla="*/ 2111569 w 5754781"/>
              <a:gd name="connsiteY5" fmla="*/ 0 h 2161369"/>
              <a:gd name="connsiteX6" fmla="*/ 0 w 5754781"/>
              <a:gd name="connsiteY6" fmla="*/ 3549 h 2161369"/>
              <a:gd name="connsiteX0" fmla="*/ 0 w 5769660"/>
              <a:gd name="connsiteY0" fmla="*/ 3549 h 2161369"/>
              <a:gd name="connsiteX1" fmla="*/ 1967 w 5769660"/>
              <a:gd name="connsiteY1" fmla="*/ 2161369 h 2161369"/>
              <a:gd name="connsiteX2" fmla="*/ 5769660 w 5769660"/>
              <a:gd name="connsiteY2" fmla="*/ 2146853 h 2161369"/>
              <a:gd name="connsiteX3" fmla="*/ 5751373 w 5769660"/>
              <a:gd name="connsiteY3" fmla="*/ 1538977 h 2161369"/>
              <a:gd name="connsiteX4" fmla="*/ 2113915 w 5769660"/>
              <a:gd name="connsiteY4" fmla="*/ 1535508 h 2161369"/>
              <a:gd name="connsiteX5" fmla="*/ 2111569 w 5769660"/>
              <a:gd name="connsiteY5" fmla="*/ 0 h 2161369"/>
              <a:gd name="connsiteX6" fmla="*/ 0 w 576966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1373 w 5762220"/>
              <a:gd name="connsiteY3" fmla="*/ 1538977 h 2161369"/>
              <a:gd name="connsiteX4" fmla="*/ 2113915 w 5762220"/>
              <a:gd name="connsiteY4" fmla="*/ 1535508 h 2161369"/>
              <a:gd name="connsiteX5" fmla="*/ 2111569 w 5762220"/>
              <a:gd name="connsiteY5" fmla="*/ 0 h 2161369"/>
              <a:gd name="connsiteX6" fmla="*/ 0 w 576222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1373 w 5762220"/>
              <a:gd name="connsiteY3" fmla="*/ 1538977 h 2161369"/>
              <a:gd name="connsiteX4" fmla="*/ 2113915 w 5762220"/>
              <a:gd name="connsiteY4" fmla="*/ 1535508 h 2161369"/>
              <a:gd name="connsiteX5" fmla="*/ 2111569 w 5762220"/>
              <a:gd name="connsiteY5" fmla="*/ 0 h 2161369"/>
              <a:gd name="connsiteX6" fmla="*/ 0 w 576222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1373 w 5762220"/>
              <a:gd name="connsiteY3" fmla="*/ 1538977 h 2161369"/>
              <a:gd name="connsiteX4" fmla="*/ 2113915 w 5762220"/>
              <a:gd name="connsiteY4" fmla="*/ 1535508 h 2161369"/>
              <a:gd name="connsiteX5" fmla="*/ 2111569 w 5762220"/>
              <a:gd name="connsiteY5" fmla="*/ 0 h 2161369"/>
              <a:gd name="connsiteX6" fmla="*/ 0 w 576222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8813 w 5762220"/>
              <a:gd name="connsiteY3" fmla="*/ 1544904 h 2161369"/>
              <a:gd name="connsiteX4" fmla="*/ 2113915 w 5762220"/>
              <a:gd name="connsiteY4" fmla="*/ 1535508 h 2161369"/>
              <a:gd name="connsiteX5" fmla="*/ 2111569 w 5762220"/>
              <a:gd name="connsiteY5" fmla="*/ 0 h 2161369"/>
              <a:gd name="connsiteX6" fmla="*/ 0 w 576222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8813 w 5762220"/>
              <a:gd name="connsiteY3" fmla="*/ 1538979 h 2161369"/>
              <a:gd name="connsiteX4" fmla="*/ 2113915 w 5762220"/>
              <a:gd name="connsiteY4" fmla="*/ 1535508 h 2161369"/>
              <a:gd name="connsiteX5" fmla="*/ 2111569 w 5762220"/>
              <a:gd name="connsiteY5" fmla="*/ 0 h 2161369"/>
              <a:gd name="connsiteX6" fmla="*/ 0 w 576222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34014 w 5762220"/>
              <a:gd name="connsiteY3" fmla="*/ 1538979 h 2161369"/>
              <a:gd name="connsiteX4" fmla="*/ 2113915 w 5762220"/>
              <a:gd name="connsiteY4" fmla="*/ 1535508 h 2161369"/>
              <a:gd name="connsiteX5" fmla="*/ 2111569 w 5762220"/>
              <a:gd name="connsiteY5" fmla="*/ 0 h 2161369"/>
              <a:gd name="connsiteX6" fmla="*/ 0 w 5762220"/>
              <a:gd name="connsiteY6" fmla="*/ 3549 h 2161369"/>
              <a:gd name="connsiteX0" fmla="*/ 0 w 5737421"/>
              <a:gd name="connsiteY0" fmla="*/ 3549 h 2161369"/>
              <a:gd name="connsiteX1" fmla="*/ 1967 w 5737421"/>
              <a:gd name="connsiteY1" fmla="*/ 2161369 h 2161369"/>
              <a:gd name="connsiteX2" fmla="*/ 5737421 w 5737421"/>
              <a:gd name="connsiteY2" fmla="*/ 2146853 h 2161369"/>
              <a:gd name="connsiteX3" fmla="*/ 5734014 w 5737421"/>
              <a:gd name="connsiteY3" fmla="*/ 1538979 h 2161369"/>
              <a:gd name="connsiteX4" fmla="*/ 2113915 w 5737421"/>
              <a:gd name="connsiteY4" fmla="*/ 1535508 h 2161369"/>
              <a:gd name="connsiteX5" fmla="*/ 2111569 w 5737421"/>
              <a:gd name="connsiteY5" fmla="*/ 0 h 2161369"/>
              <a:gd name="connsiteX6" fmla="*/ 0 w 5737421"/>
              <a:gd name="connsiteY6" fmla="*/ 3549 h 2161369"/>
              <a:gd name="connsiteX0" fmla="*/ 0 w 5739724"/>
              <a:gd name="connsiteY0" fmla="*/ 3549 h 2161369"/>
              <a:gd name="connsiteX1" fmla="*/ 1967 w 5739724"/>
              <a:gd name="connsiteY1" fmla="*/ 2161369 h 2161369"/>
              <a:gd name="connsiteX2" fmla="*/ 5737421 w 5739724"/>
              <a:gd name="connsiteY2" fmla="*/ 2146853 h 2161369"/>
              <a:gd name="connsiteX3" fmla="*/ 5738974 w 5739724"/>
              <a:gd name="connsiteY3" fmla="*/ 1527125 h 2161369"/>
              <a:gd name="connsiteX4" fmla="*/ 2113915 w 5739724"/>
              <a:gd name="connsiteY4" fmla="*/ 1535508 h 2161369"/>
              <a:gd name="connsiteX5" fmla="*/ 2111569 w 5739724"/>
              <a:gd name="connsiteY5" fmla="*/ 0 h 2161369"/>
              <a:gd name="connsiteX6" fmla="*/ 0 w 5739724"/>
              <a:gd name="connsiteY6" fmla="*/ 3549 h 216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9724" h="2161369">
                <a:moveTo>
                  <a:pt x="0" y="3549"/>
                </a:moveTo>
                <a:cubicBezTo>
                  <a:pt x="656" y="722822"/>
                  <a:pt x="1311" y="1442096"/>
                  <a:pt x="1967" y="2161369"/>
                </a:cubicBezTo>
                <a:lnTo>
                  <a:pt x="5737421" y="2146853"/>
                </a:lnTo>
                <a:cubicBezTo>
                  <a:pt x="5735047" y="1693172"/>
                  <a:pt x="5741925" y="1909686"/>
                  <a:pt x="5738974" y="1527125"/>
                </a:cubicBezTo>
                <a:lnTo>
                  <a:pt x="2113915" y="1535508"/>
                </a:lnTo>
                <a:cubicBezTo>
                  <a:pt x="2116258" y="1029181"/>
                  <a:pt x="2109226" y="506327"/>
                  <a:pt x="2111569" y="0"/>
                </a:cubicBezTo>
                <a:lnTo>
                  <a:pt x="0" y="3549"/>
                </a:lnTo>
                <a:close/>
              </a:path>
            </a:pathLst>
          </a:custGeom>
          <a:noFill/>
          <a:ln w="31750" cap="flat" cmpd="sng" algn="ctr">
            <a:solidFill>
              <a:srgbClr val="0066F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srgbClr val="FFFFFF"/>
              </a:solidFill>
              <a:effectLst/>
              <a:uLnTx/>
              <a:uFillTx/>
              <a:latin typeface="Meiryo UI"/>
              <a:ea typeface="Meiryo UI"/>
              <a:cs typeface="+mn-cs"/>
            </a:endParaRPr>
          </a:p>
        </p:txBody>
      </p:sp>
      <p:sp>
        <p:nvSpPr>
          <p:cNvPr id="47" name="テキスト ボックス 21">
            <a:extLst>
              <a:ext uri="{FF2B5EF4-FFF2-40B4-BE49-F238E27FC236}">
                <a16:creationId xmlns:a16="http://schemas.microsoft.com/office/drawing/2014/main" id="{B0A80A8F-8C22-4663-9B72-538B9AA5A735}"/>
              </a:ext>
            </a:extLst>
          </p:cNvPr>
          <p:cNvSpPr txBox="1"/>
          <p:nvPr/>
        </p:nvSpPr>
        <p:spPr>
          <a:xfrm>
            <a:off x="4019215" y="2567697"/>
            <a:ext cx="1366455" cy="288000"/>
          </a:xfrm>
          <a:prstGeom prst="rect">
            <a:avLst/>
          </a:prstGeom>
          <a:solidFill>
            <a:srgbClr val="0066FF"/>
          </a:solidFill>
          <a:ln w="6350" cap="flat" cmpd="sng" algn="ctr">
            <a:noFill/>
            <a:prstDash val="solid"/>
          </a:ln>
          <a:effectLst/>
        </p:spPr>
        <p:txBody>
          <a:bodyPr wrap="none" tIns="36000" bIns="54000" rtlCol="0" anchor="ctr">
            <a:noAutofit/>
          </a:bodyP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l"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a:ea typeface="Meiryo UI"/>
                <a:cs typeface="メイリオ" panose="020B0604030504040204" pitchFamily="50" charset="-128"/>
              </a:rPr>
              <a:t>都 市 部</a:t>
            </a:r>
          </a:p>
        </p:txBody>
      </p:sp>
      <p:sp>
        <p:nvSpPr>
          <p:cNvPr id="48" name="矢印: 右 47">
            <a:extLst>
              <a:ext uri="{FF2B5EF4-FFF2-40B4-BE49-F238E27FC236}">
                <a16:creationId xmlns:a16="http://schemas.microsoft.com/office/drawing/2014/main" id="{D129B5A4-38C4-4E03-B33B-DF4EA80F6F09}"/>
              </a:ext>
            </a:extLst>
          </p:cNvPr>
          <p:cNvSpPr/>
          <p:nvPr/>
        </p:nvSpPr>
        <p:spPr>
          <a:xfrm>
            <a:off x="4080366" y="506810"/>
            <a:ext cx="4729722" cy="281874"/>
          </a:xfrm>
          <a:prstGeom prst="rightArrow">
            <a:avLst>
              <a:gd name="adj1" fmla="val 50000"/>
              <a:gd name="adj2" fmla="val 93929"/>
            </a:avLst>
          </a:prstGeom>
          <a:gradFill flip="none" rotWithShape="1">
            <a:gsLst>
              <a:gs pos="0">
                <a:srgbClr val="FFD9EC"/>
              </a:gs>
              <a:gs pos="50000">
                <a:srgbClr val="FFB9DC"/>
              </a:gs>
              <a:gs pos="100000">
                <a:srgbClr val="FF99CC"/>
              </a:gs>
            </a:gsLst>
            <a:lin ang="0" scaled="1"/>
            <a:tileRect/>
          </a:gradFill>
          <a:ln w="25400" cap="flat" cmpd="sng" algn="ctr">
            <a:noFill/>
            <a:prstDash val="solid"/>
          </a:ln>
          <a:effectLst/>
        </p:spPr>
        <p:txBody>
          <a:bodyPr rtlCol="0" anchor="ct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コミュニティでの合意形成段階から実行段階までそれぞれの発展段階に応じた対策を実施</a:t>
            </a:r>
          </a:p>
        </p:txBody>
      </p:sp>
      <p:pic>
        <p:nvPicPr>
          <p:cNvPr id="49" name="図 48">
            <a:extLst>
              <a:ext uri="{FF2B5EF4-FFF2-40B4-BE49-F238E27FC236}">
                <a16:creationId xmlns:a16="http://schemas.microsoft.com/office/drawing/2014/main" id="{AA1DE8AB-E019-4BFF-B510-F486F97F442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5310"/>
          <a:stretch/>
        </p:blipFill>
        <p:spPr>
          <a:xfrm>
            <a:off x="4265711" y="3342092"/>
            <a:ext cx="864000" cy="576375"/>
          </a:xfrm>
          <a:prstGeom prst="rect">
            <a:avLst/>
          </a:prstGeom>
          <a:ln>
            <a:noFill/>
          </a:ln>
        </p:spPr>
      </p:pic>
      <p:sp>
        <p:nvSpPr>
          <p:cNvPr id="52" name="テキスト ボックス 51">
            <a:extLst>
              <a:ext uri="{FF2B5EF4-FFF2-40B4-BE49-F238E27FC236}">
                <a16:creationId xmlns:a16="http://schemas.microsoft.com/office/drawing/2014/main" id="{12558093-B781-46D9-A45E-D3C95738E36E}"/>
              </a:ext>
            </a:extLst>
          </p:cNvPr>
          <p:cNvSpPr txBox="1"/>
          <p:nvPr/>
        </p:nvSpPr>
        <p:spPr>
          <a:xfrm>
            <a:off x="5504977" y="1025760"/>
            <a:ext cx="180425" cy="1537200"/>
          </a:xfrm>
          <a:prstGeom prst="rect">
            <a:avLst/>
          </a:prstGeom>
          <a:solidFill>
            <a:srgbClr val="FF6600"/>
          </a:solidFill>
        </p:spPr>
        <p:txBody>
          <a:bodyPr vert="eaVert" wrap="none" lIns="36000" tIns="36000" rIns="36000" bIns="36000" rtlCol="0">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a:ln>
                  <a:noFill/>
                </a:ln>
                <a:solidFill>
                  <a:srgbClr val="FFFFFF"/>
                </a:solidFill>
                <a:effectLst/>
                <a:uLnTx/>
                <a:uFillTx/>
                <a:latin typeface="Meiryo UI"/>
                <a:ea typeface="Meiryo UI"/>
                <a:cs typeface="+mn-cs"/>
              </a:rPr>
              <a:t>具体的なエリア（中山間地域など）</a:t>
            </a:r>
          </a:p>
        </p:txBody>
      </p:sp>
      <p:sp>
        <p:nvSpPr>
          <p:cNvPr id="53" name="正方形/長方形 52">
            <a:extLst>
              <a:ext uri="{FF2B5EF4-FFF2-40B4-BE49-F238E27FC236}">
                <a16:creationId xmlns:a16="http://schemas.microsoft.com/office/drawing/2014/main" id="{40394648-3CCB-4F76-8E22-9AD0D3FCBE68}"/>
              </a:ext>
            </a:extLst>
          </p:cNvPr>
          <p:cNvSpPr/>
          <p:nvPr/>
        </p:nvSpPr>
        <p:spPr>
          <a:xfrm>
            <a:off x="5514216" y="1032110"/>
            <a:ext cx="2106000" cy="1519200"/>
          </a:xfrm>
          <a:prstGeom prst="rect">
            <a:avLst/>
          </a:prstGeom>
          <a:noFill/>
          <a:ln w="19050" cap="flat" cmpd="sng" algn="ctr">
            <a:solidFill>
              <a:srgbClr val="FF6600"/>
            </a:solidFill>
            <a:prstDash val="sysDot"/>
          </a:ln>
          <a:effectLst/>
        </p:spPr>
        <p:txBody>
          <a:bodyPr rtlCol="0" anchor="ct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四角形: 角を丸くする 53">
            <a:extLst>
              <a:ext uri="{FF2B5EF4-FFF2-40B4-BE49-F238E27FC236}">
                <a16:creationId xmlns:a16="http://schemas.microsoft.com/office/drawing/2014/main" id="{5B495319-30BB-48D3-890A-F01F2DABEAE0}"/>
              </a:ext>
            </a:extLst>
          </p:cNvPr>
          <p:cNvSpPr/>
          <p:nvPr/>
        </p:nvSpPr>
        <p:spPr>
          <a:xfrm>
            <a:off x="4392021" y="783598"/>
            <a:ext cx="708693" cy="194756"/>
          </a:xfrm>
          <a:prstGeom prst="roundRect">
            <a:avLst>
              <a:gd name="adj" fmla="val 50000"/>
            </a:avLst>
          </a:prstGeom>
          <a:solidFill>
            <a:srgbClr val="FFFFFF"/>
          </a:solidFill>
          <a:ln w="9525" cap="flat" cmpd="sng" algn="ctr">
            <a:solidFill>
              <a:sysClr val="windowText" lastClr="000000"/>
            </a:solid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スタートアップ</a:t>
            </a:r>
          </a:p>
        </p:txBody>
      </p:sp>
      <p:sp>
        <p:nvSpPr>
          <p:cNvPr id="55" name="四角形: 角を丸くする 54">
            <a:extLst>
              <a:ext uri="{FF2B5EF4-FFF2-40B4-BE49-F238E27FC236}">
                <a16:creationId xmlns:a16="http://schemas.microsoft.com/office/drawing/2014/main" id="{4BE88FB5-AAC6-426F-9453-4D1B41A8D52A}"/>
              </a:ext>
            </a:extLst>
          </p:cNvPr>
          <p:cNvSpPr/>
          <p:nvPr/>
        </p:nvSpPr>
        <p:spPr>
          <a:xfrm>
            <a:off x="6025792" y="783598"/>
            <a:ext cx="1082849" cy="194756"/>
          </a:xfrm>
          <a:prstGeom prst="roundRect">
            <a:avLst>
              <a:gd name="adj" fmla="val 50000"/>
            </a:avLst>
          </a:prstGeom>
          <a:solidFill>
            <a:srgbClr val="FFFFFF"/>
          </a:solidFill>
          <a:ln w="9525" cap="flat" cmpd="sng" algn="ctr">
            <a:solidFill>
              <a:sysClr val="windowText" lastClr="000000"/>
            </a:solid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取組の具体化・実行</a:t>
            </a:r>
          </a:p>
        </p:txBody>
      </p:sp>
      <p:sp>
        <p:nvSpPr>
          <p:cNvPr id="56" name="四角形: 角を丸くする 55">
            <a:extLst>
              <a:ext uri="{FF2B5EF4-FFF2-40B4-BE49-F238E27FC236}">
                <a16:creationId xmlns:a16="http://schemas.microsoft.com/office/drawing/2014/main" id="{F619A6E9-AC40-4566-8AE9-BCE95A649E4F}"/>
              </a:ext>
            </a:extLst>
          </p:cNvPr>
          <p:cNvSpPr/>
          <p:nvPr/>
        </p:nvSpPr>
        <p:spPr>
          <a:xfrm>
            <a:off x="7951110" y="783598"/>
            <a:ext cx="719054" cy="194756"/>
          </a:xfrm>
          <a:prstGeom prst="roundRect">
            <a:avLst>
              <a:gd name="adj" fmla="val 50000"/>
            </a:avLst>
          </a:prstGeom>
          <a:solidFill>
            <a:srgbClr val="FFFFFF"/>
          </a:solidFill>
          <a:ln w="9525" cap="flat" cmpd="sng" algn="ctr">
            <a:solidFill>
              <a:sysClr val="windowText" lastClr="000000"/>
            </a:solid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ハードの充実</a:t>
            </a:r>
          </a:p>
        </p:txBody>
      </p:sp>
      <p:sp>
        <p:nvSpPr>
          <p:cNvPr id="57" name="角丸四角形 72">
            <a:extLst>
              <a:ext uri="{FF2B5EF4-FFF2-40B4-BE49-F238E27FC236}">
                <a16:creationId xmlns:a16="http://schemas.microsoft.com/office/drawing/2014/main" id="{94A3A9A9-54E6-4ED6-8720-8EDF2C5FCA17}"/>
              </a:ext>
            </a:extLst>
          </p:cNvPr>
          <p:cNvSpPr/>
          <p:nvPr/>
        </p:nvSpPr>
        <p:spPr>
          <a:xfrm>
            <a:off x="7811186" y="1111961"/>
            <a:ext cx="998902" cy="3041898"/>
          </a:xfrm>
          <a:prstGeom prst="roundRect">
            <a:avLst>
              <a:gd name="adj" fmla="val 9616"/>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58" name="グループ化 57">
            <a:extLst>
              <a:ext uri="{FF2B5EF4-FFF2-40B4-BE49-F238E27FC236}">
                <a16:creationId xmlns:a16="http://schemas.microsoft.com/office/drawing/2014/main" id="{8A178A0C-C3A7-4113-B48A-84FD32472B39}"/>
              </a:ext>
            </a:extLst>
          </p:cNvPr>
          <p:cNvGrpSpPr/>
          <p:nvPr/>
        </p:nvGrpSpPr>
        <p:grpSpPr>
          <a:xfrm>
            <a:off x="7878637" y="2560384"/>
            <a:ext cx="864000" cy="656549"/>
            <a:chOff x="8533625" y="3414805"/>
            <a:chExt cx="864000" cy="656549"/>
          </a:xfrm>
        </p:grpSpPr>
        <p:sp>
          <p:nvSpPr>
            <p:cNvPr id="86" name="テキスト ボックス 58">
              <a:extLst>
                <a:ext uri="{FF2B5EF4-FFF2-40B4-BE49-F238E27FC236}">
                  <a16:creationId xmlns:a16="http://schemas.microsoft.com/office/drawing/2014/main" id="{D843EDBF-C06D-43B7-9905-7E95AB515F61}"/>
                </a:ext>
              </a:extLst>
            </p:cNvPr>
            <p:cNvSpPr txBox="1">
              <a:spLocks noChangeArrowheads="1"/>
            </p:cNvSpPr>
            <p:nvPr/>
          </p:nvSpPr>
          <p:spPr bwMode="auto">
            <a:xfrm>
              <a:off x="8651437" y="3927281"/>
              <a:ext cx="628377" cy="144073"/>
            </a:xfrm>
            <a:prstGeom prst="rect">
              <a:avLst/>
            </a:prstGeom>
            <a:noFill/>
            <a:ln w="9525">
              <a:noFill/>
              <a:miter lim="800000"/>
              <a:headEnd/>
              <a:tailEnd/>
            </a:ln>
          </p:spPr>
          <p:txBody>
            <a:bodyPr wrap="none" lIns="0" tIns="36000" rIns="0" bIns="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農産物直売施設</a:t>
              </a:r>
            </a:p>
          </p:txBody>
        </p:sp>
        <p:pic>
          <p:nvPicPr>
            <p:cNvPr id="87" name="図 86">
              <a:extLst>
                <a:ext uri="{FF2B5EF4-FFF2-40B4-BE49-F238E27FC236}">
                  <a16:creationId xmlns:a16="http://schemas.microsoft.com/office/drawing/2014/main" id="{B02F4EB0-6DEA-405A-BDA0-888CE1EB8E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33625" y="3414805"/>
              <a:ext cx="864000" cy="538433"/>
            </a:xfrm>
            <a:prstGeom prst="rect">
              <a:avLst/>
            </a:prstGeom>
          </p:spPr>
        </p:pic>
      </p:grpSp>
      <p:sp>
        <p:nvSpPr>
          <p:cNvPr id="88" name="正方形/長方形 87">
            <a:extLst>
              <a:ext uri="{FF2B5EF4-FFF2-40B4-BE49-F238E27FC236}">
                <a16:creationId xmlns:a16="http://schemas.microsoft.com/office/drawing/2014/main" id="{132C74FA-BDC5-4944-98B2-2736EC40499E}"/>
              </a:ext>
            </a:extLst>
          </p:cNvPr>
          <p:cNvSpPr/>
          <p:nvPr/>
        </p:nvSpPr>
        <p:spPr>
          <a:xfrm>
            <a:off x="5514216" y="2628242"/>
            <a:ext cx="2106000" cy="1584000"/>
          </a:xfrm>
          <a:prstGeom prst="rect">
            <a:avLst/>
          </a:prstGeom>
          <a:noFill/>
          <a:ln w="19050" cap="flat" cmpd="sng" algn="ctr">
            <a:solidFill>
              <a:srgbClr val="FF6600"/>
            </a:solidFill>
            <a:prstDash val="sysDot"/>
          </a:ln>
          <a:effectLst/>
        </p:spPr>
        <p:txBody>
          <a:bodyPr rtlCol="0" anchor="ct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角丸四角形 72">
            <a:extLst>
              <a:ext uri="{FF2B5EF4-FFF2-40B4-BE49-F238E27FC236}">
                <a16:creationId xmlns:a16="http://schemas.microsoft.com/office/drawing/2014/main" id="{61D78FA9-EFC5-47BD-BA46-B86962E6B537}"/>
              </a:ext>
            </a:extLst>
          </p:cNvPr>
          <p:cNvSpPr/>
          <p:nvPr/>
        </p:nvSpPr>
        <p:spPr>
          <a:xfrm>
            <a:off x="5728176" y="1111961"/>
            <a:ext cx="1825200" cy="648000"/>
          </a:xfrm>
          <a:prstGeom prst="roundRect">
            <a:avLst>
              <a:gd name="adj" fmla="val 13907"/>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90" name="テキスト ボックス 33">
            <a:extLst>
              <a:ext uri="{FF2B5EF4-FFF2-40B4-BE49-F238E27FC236}">
                <a16:creationId xmlns:a16="http://schemas.microsoft.com/office/drawing/2014/main" id="{A69A7290-F710-4397-8139-7996E70DCD35}"/>
              </a:ext>
            </a:extLst>
          </p:cNvPr>
          <p:cNvSpPr txBox="1"/>
          <p:nvPr/>
        </p:nvSpPr>
        <p:spPr>
          <a:xfrm>
            <a:off x="5720557" y="1104739"/>
            <a:ext cx="864000" cy="349702"/>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spAutoFit/>
          </a:bodyPr>
          <a:lstStyle>
            <a:defPPr>
              <a:defRPr lang="ja-JP"/>
            </a:defPPr>
            <a:lvl1pPr algn="ctr" defTabSz="910644">
              <a:defRPr sz="9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中山間地農業</a:t>
            </a:r>
            <a:endParaRPr kumimoji="1" lang="en-US" altLang="ja-JP" sz="900" b="1" i="0" u="none" strike="noStrike" kern="0" cap="none" spc="0" normalizeH="0" baseline="0" noProof="0">
              <a:ln>
                <a:noFill/>
              </a:ln>
              <a:solidFill>
                <a:prstClr val="black"/>
              </a:solidFill>
              <a:effectLst/>
              <a:uLnTx/>
              <a:uFillTx/>
              <a:latin typeface="Meiryo UI"/>
              <a:ea typeface="Meiryo UI"/>
            </a:endParaRPr>
          </a:p>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推進対策</a:t>
            </a:r>
          </a:p>
        </p:txBody>
      </p:sp>
      <p:sp>
        <p:nvSpPr>
          <p:cNvPr id="91" name="四角形: 角を丸くする 90">
            <a:extLst>
              <a:ext uri="{FF2B5EF4-FFF2-40B4-BE49-F238E27FC236}">
                <a16:creationId xmlns:a16="http://schemas.microsoft.com/office/drawing/2014/main" id="{EA4203B8-AF77-4EC2-824B-08C782B810E8}"/>
              </a:ext>
            </a:extLst>
          </p:cNvPr>
          <p:cNvSpPr/>
          <p:nvPr/>
        </p:nvSpPr>
        <p:spPr>
          <a:xfrm>
            <a:off x="5807828" y="1506755"/>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grpSp>
        <p:nvGrpSpPr>
          <p:cNvPr id="92" name="グループ化 91">
            <a:extLst>
              <a:ext uri="{FF2B5EF4-FFF2-40B4-BE49-F238E27FC236}">
                <a16:creationId xmlns:a16="http://schemas.microsoft.com/office/drawing/2014/main" id="{A8BCB538-1053-416C-9D9D-73A387D36E1C}"/>
              </a:ext>
            </a:extLst>
          </p:cNvPr>
          <p:cNvGrpSpPr/>
          <p:nvPr/>
        </p:nvGrpSpPr>
        <p:grpSpPr>
          <a:xfrm>
            <a:off x="6639595" y="1174719"/>
            <a:ext cx="864000" cy="522485"/>
            <a:chOff x="7319983" y="2965469"/>
            <a:chExt cx="864000" cy="522485"/>
          </a:xfrm>
        </p:grpSpPr>
        <p:pic>
          <p:nvPicPr>
            <p:cNvPr id="93" name="図 92">
              <a:extLst>
                <a:ext uri="{FF2B5EF4-FFF2-40B4-BE49-F238E27FC236}">
                  <a16:creationId xmlns:a16="http://schemas.microsoft.com/office/drawing/2014/main" id="{F9B53EAD-95C7-4F70-8026-96D7ED565E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319983" y="2965469"/>
              <a:ext cx="864000" cy="522485"/>
            </a:xfrm>
            <a:prstGeom prst="rect">
              <a:avLst/>
            </a:prstGeom>
          </p:spPr>
        </p:pic>
        <p:sp>
          <p:nvSpPr>
            <p:cNvPr id="94" name="テキスト ボックス 58">
              <a:extLst>
                <a:ext uri="{FF2B5EF4-FFF2-40B4-BE49-F238E27FC236}">
                  <a16:creationId xmlns:a16="http://schemas.microsoft.com/office/drawing/2014/main" id="{7725FF61-F4E8-46FD-87A8-A8A889AB9379}"/>
                </a:ext>
              </a:extLst>
            </p:cNvPr>
            <p:cNvSpPr txBox="1">
              <a:spLocks noChangeArrowheads="1"/>
            </p:cNvSpPr>
            <p:nvPr/>
          </p:nvSpPr>
          <p:spPr bwMode="auto">
            <a:xfrm>
              <a:off x="7319983" y="3395621"/>
              <a:ext cx="864000" cy="92333"/>
            </a:xfrm>
            <a:prstGeom prst="rect">
              <a:avLst/>
            </a:prstGeom>
            <a:solidFill>
              <a:srgbClr val="FFFFFF">
                <a:alpha val="70000"/>
              </a:srgbClr>
            </a:solidFill>
            <a:ln w="9525">
              <a:noFill/>
              <a:miter lim="800000"/>
              <a:headEnd/>
              <a:tailEnd/>
            </a:ln>
          </p:spPr>
          <p:txBody>
            <a:bodyPr wrap="square" lIns="0" tIns="0" rIns="0" bIns="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高収益作物導入の実証</a:t>
              </a:r>
            </a:p>
          </p:txBody>
        </p:sp>
      </p:grpSp>
      <p:grpSp>
        <p:nvGrpSpPr>
          <p:cNvPr id="95" name="グループ化 94">
            <a:extLst>
              <a:ext uri="{FF2B5EF4-FFF2-40B4-BE49-F238E27FC236}">
                <a16:creationId xmlns:a16="http://schemas.microsoft.com/office/drawing/2014/main" id="{31A00DA1-AD41-4311-9A51-C7A8E5B213FF}"/>
              </a:ext>
            </a:extLst>
          </p:cNvPr>
          <p:cNvGrpSpPr/>
          <p:nvPr/>
        </p:nvGrpSpPr>
        <p:grpSpPr>
          <a:xfrm>
            <a:off x="6639595" y="1901299"/>
            <a:ext cx="864000" cy="528257"/>
            <a:chOff x="7319983" y="3691944"/>
            <a:chExt cx="864000" cy="528257"/>
          </a:xfrm>
        </p:grpSpPr>
        <p:pic>
          <p:nvPicPr>
            <p:cNvPr id="96" name="図 95">
              <a:extLst>
                <a:ext uri="{FF2B5EF4-FFF2-40B4-BE49-F238E27FC236}">
                  <a16:creationId xmlns:a16="http://schemas.microsoft.com/office/drawing/2014/main" id="{36958222-DB58-498F-87A9-6A38DB7D14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320785" y="3691944"/>
              <a:ext cx="862396" cy="528257"/>
            </a:xfrm>
            <a:prstGeom prst="rect">
              <a:avLst/>
            </a:prstGeom>
          </p:spPr>
        </p:pic>
        <p:sp>
          <p:nvSpPr>
            <p:cNvPr id="97" name="テキスト ボックス 67">
              <a:extLst>
                <a:ext uri="{FF2B5EF4-FFF2-40B4-BE49-F238E27FC236}">
                  <a16:creationId xmlns:a16="http://schemas.microsoft.com/office/drawing/2014/main" id="{994B6E43-3353-49B3-ABDA-35A80E4169C0}"/>
                </a:ext>
              </a:extLst>
            </p:cNvPr>
            <p:cNvSpPr txBox="1"/>
            <p:nvPr/>
          </p:nvSpPr>
          <p:spPr>
            <a:xfrm>
              <a:off x="7319983" y="4127868"/>
              <a:ext cx="864000" cy="92333"/>
            </a:xfrm>
            <a:prstGeom prst="rect">
              <a:avLst/>
            </a:prstGeom>
            <a:solidFill>
              <a:srgbClr val="FFFFFF">
                <a:alpha val="70000"/>
              </a:srgbClr>
            </a:solidFill>
            <a:ln w="9525">
              <a:noFill/>
              <a:miter lim="800000"/>
              <a:headEnd/>
              <a:tailEnd/>
            </a:ln>
          </p:spPr>
          <p:txBody>
            <a:bodyPr wrap="square" lIns="0" tIns="0" rIns="0" bIns="0">
              <a:spAutoFit/>
            </a:bodyPr>
            <a:lstStyle>
              <a:defPPr>
                <a:defRPr lang="ja-JP"/>
              </a:defPPr>
              <a:lvl1pPr algn="ctr" defTabSz="910644" fontAlgn="base">
                <a:spcBef>
                  <a:spcPct val="0"/>
                </a:spcBef>
                <a:spcAft>
                  <a:spcPct val="0"/>
                </a:spcAft>
                <a:defRPr sz="6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eiryo UI"/>
                  <a:ea typeface="Meiryo UI"/>
                </a:rPr>
                <a:t>地域産品の加工・商品化</a:t>
              </a:r>
            </a:p>
          </p:txBody>
        </p:sp>
      </p:grpSp>
      <p:sp>
        <p:nvSpPr>
          <p:cNvPr id="98" name="角丸四角形 72">
            <a:extLst>
              <a:ext uri="{FF2B5EF4-FFF2-40B4-BE49-F238E27FC236}">
                <a16:creationId xmlns:a16="http://schemas.microsoft.com/office/drawing/2014/main" id="{DD8407A0-1EB6-42AB-B34B-A9BF60B5A4DB}"/>
              </a:ext>
            </a:extLst>
          </p:cNvPr>
          <p:cNvSpPr/>
          <p:nvPr/>
        </p:nvSpPr>
        <p:spPr>
          <a:xfrm>
            <a:off x="5728176" y="2690029"/>
            <a:ext cx="1825200" cy="648000"/>
          </a:xfrm>
          <a:prstGeom prst="roundRect">
            <a:avLst>
              <a:gd name="adj" fmla="val 13439"/>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99" name="グループ化 98">
            <a:extLst>
              <a:ext uri="{FF2B5EF4-FFF2-40B4-BE49-F238E27FC236}">
                <a16:creationId xmlns:a16="http://schemas.microsoft.com/office/drawing/2014/main" id="{269172FB-FB8A-4019-B916-A6878D3938C4}"/>
              </a:ext>
            </a:extLst>
          </p:cNvPr>
          <p:cNvGrpSpPr/>
          <p:nvPr/>
        </p:nvGrpSpPr>
        <p:grpSpPr>
          <a:xfrm>
            <a:off x="5807828" y="2972603"/>
            <a:ext cx="704623" cy="151521"/>
            <a:chOff x="6548289" y="4759941"/>
            <a:chExt cx="704623" cy="151521"/>
          </a:xfrm>
        </p:grpSpPr>
        <p:sp>
          <p:nvSpPr>
            <p:cNvPr id="100" name="四角形: 角を丸くする 99">
              <a:extLst>
                <a:ext uri="{FF2B5EF4-FFF2-40B4-BE49-F238E27FC236}">
                  <a16:creationId xmlns:a16="http://schemas.microsoft.com/office/drawing/2014/main" id="{D6F0BDF4-42C0-4B71-BB2F-00874F69C18B}"/>
                </a:ext>
              </a:extLst>
            </p:cNvPr>
            <p:cNvSpPr/>
            <p:nvPr/>
          </p:nvSpPr>
          <p:spPr>
            <a:xfrm>
              <a:off x="6548289" y="4759985"/>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sp>
          <p:nvSpPr>
            <p:cNvPr id="101" name="四角形: 角を丸くする 100">
              <a:extLst>
                <a:ext uri="{FF2B5EF4-FFF2-40B4-BE49-F238E27FC236}">
                  <a16:creationId xmlns:a16="http://schemas.microsoft.com/office/drawing/2014/main" id="{91BE0998-FED5-4F4B-8C96-509BBB74B036}"/>
                </a:ext>
              </a:extLst>
            </p:cNvPr>
            <p:cNvSpPr/>
            <p:nvPr/>
          </p:nvSpPr>
          <p:spPr>
            <a:xfrm>
              <a:off x="6911662" y="4759941"/>
              <a:ext cx="341250" cy="151477"/>
            </a:xfrm>
            <a:prstGeom prst="roundRect">
              <a:avLst>
                <a:gd name="adj" fmla="val 50000"/>
              </a:avLst>
            </a:prstGeom>
            <a:solidFill>
              <a:srgbClr val="3333CC"/>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ハード</a:t>
              </a:r>
            </a:p>
          </p:txBody>
        </p:sp>
      </p:grpSp>
      <p:sp>
        <p:nvSpPr>
          <p:cNvPr id="102" name="角丸四角形 73">
            <a:extLst>
              <a:ext uri="{FF2B5EF4-FFF2-40B4-BE49-F238E27FC236}">
                <a16:creationId xmlns:a16="http://schemas.microsoft.com/office/drawing/2014/main" id="{37BD2CBC-54DE-40E9-8AE1-9736A8DAEA47}"/>
              </a:ext>
            </a:extLst>
          </p:cNvPr>
          <p:cNvSpPr/>
          <p:nvPr/>
        </p:nvSpPr>
        <p:spPr>
          <a:xfrm>
            <a:off x="5728176" y="3404202"/>
            <a:ext cx="1825200" cy="749657"/>
          </a:xfrm>
          <a:prstGeom prst="roundRect">
            <a:avLst>
              <a:gd name="adj" fmla="val 13001"/>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103" name="グループ化 102">
            <a:extLst>
              <a:ext uri="{FF2B5EF4-FFF2-40B4-BE49-F238E27FC236}">
                <a16:creationId xmlns:a16="http://schemas.microsoft.com/office/drawing/2014/main" id="{D70AA6C0-8749-41FF-87E2-950BF393AE04}"/>
              </a:ext>
            </a:extLst>
          </p:cNvPr>
          <p:cNvGrpSpPr/>
          <p:nvPr/>
        </p:nvGrpSpPr>
        <p:grpSpPr>
          <a:xfrm>
            <a:off x="5806369" y="3691794"/>
            <a:ext cx="707541" cy="151478"/>
            <a:chOff x="6548289" y="5452125"/>
            <a:chExt cx="707541" cy="151478"/>
          </a:xfrm>
        </p:grpSpPr>
        <p:sp>
          <p:nvSpPr>
            <p:cNvPr id="104" name="四角形: 角を丸くする 103">
              <a:extLst>
                <a:ext uri="{FF2B5EF4-FFF2-40B4-BE49-F238E27FC236}">
                  <a16:creationId xmlns:a16="http://schemas.microsoft.com/office/drawing/2014/main" id="{3109AEB4-55A1-485D-BCB0-DA915B1C630E}"/>
                </a:ext>
              </a:extLst>
            </p:cNvPr>
            <p:cNvSpPr/>
            <p:nvPr/>
          </p:nvSpPr>
          <p:spPr>
            <a:xfrm>
              <a:off x="6548289" y="5452126"/>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sp>
          <p:nvSpPr>
            <p:cNvPr id="105" name="四角形: 角を丸くする 104">
              <a:extLst>
                <a:ext uri="{FF2B5EF4-FFF2-40B4-BE49-F238E27FC236}">
                  <a16:creationId xmlns:a16="http://schemas.microsoft.com/office/drawing/2014/main" id="{30255575-5EDC-4A46-BC20-3A8BF7ED0841}"/>
                </a:ext>
              </a:extLst>
            </p:cNvPr>
            <p:cNvSpPr/>
            <p:nvPr/>
          </p:nvSpPr>
          <p:spPr>
            <a:xfrm>
              <a:off x="6914582" y="5452125"/>
              <a:ext cx="341248" cy="151477"/>
            </a:xfrm>
            <a:prstGeom prst="roundRect">
              <a:avLst>
                <a:gd name="adj" fmla="val 50000"/>
              </a:avLst>
            </a:prstGeom>
            <a:solidFill>
              <a:srgbClr val="3333CC"/>
            </a:solidFill>
            <a:ln w="25400" cap="flat" cmpd="sng" algn="ctr">
              <a:noFill/>
              <a:prstDash val="solid"/>
            </a:ln>
            <a:effectLst/>
          </p:spPr>
          <p:txBody>
            <a:bodyPr wrap="squar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ハード</a:t>
              </a:r>
            </a:p>
          </p:txBody>
        </p:sp>
      </p:grpSp>
      <p:sp>
        <p:nvSpPr>
          <p:cNvPr id="106" name="テキスト ボックス 33">
            <a:extLst>
              <a:ext uri="{FF2B5EF4-FFF2-40B4-BE49-F238E27FC236}">
                <a16:creationId xmlns:a16="http://schemas.microsoft.com/office/drawing/2014/main" id="{16138AF5-1DC5-48B8-B923-36FB622A94F3}"/>
              </a:ext>
            </a:extLst>
          </p:cNvPr>
          <p:cNvSpPr txBox="1"/>
          <p:nvPr/>
        </p:nvSpPr>
        <p:spPr>
          <a:xfrm>
            <a:off x="5728139" y="2690029"/>
            <a:ext cx="864000" cy="211203"/>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noAutofit/>
          </a:bodyPr>
          <a:lstStyle>
            <a:defPPr>
              <a:defRPr lang="ja-JP"/>
            </a:defPPr>
            <a:lvl1pPr algn="ctr" defTabSz="910644">
              <a:defRPr sz="9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農泊推進対策</a:t>
            </a:r>
          </a:p>
        </p:txBody>
      </p:sp>
      <p:sp>
        <p:nvSpPr>
          <p:cNvPr id="107" name="テキスト ボックス 34">
            <a:extLst>
              <a:ext uri="{FF2B5EF4-FFF2-40B4-BE49-F238E27FC236}">
                <a16:creationId xmlns:a16="http://schemas.microsoft.com/office/drawing/2014/main" id="{10AE094B-4CDC-43CF-859D-9BD5D043BDAD}"/>
              </a:ext>
            </a:extLst>
          </p:cNvPr>
          <p:cNvSpPr txBox="1"/>
          <p:nvPr/>
        </p:nvSpPr>
        <p:spPr>
          <a:xfrm>
            <a:off x="5728139" y="3399985"/>
            <a:ext cx="864000" cy="211203"/>
          </a:xfrm>
          <a:prstGeom prst="rect">
            <a:avLst/>
          </a:prstGeom>
          <a:solidFill>
            <a:srgbClr val="FFCC66"/>
          </a:solidFill>
          <a:ln w="9525" cap="flat" cmpd="sng" algn="ctr">
            <a:solidFill>
              <a:srgbClr val="FFC000"/>
            </a:solidFill>
            <a:prstDash val="solid"/>
          </a:ln>
          <a:effectLst/>
        </p:spPr>
        <p:txBody>
          <a:bodyPr wrap="none" tIns="36000" bIns="36000" rtlCol="0" anchor="ctr">
            <a:noAutofit/>
          </a:bodyPr>
          <a:lstStyle>
            <a:defPPr>
              <a:defRPr lang="ja-JP"/>
            </a:defPPr>
            <a:lvl1pPr algn="ctr" defTabSz="910644">
              <a:defRPr sz="9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農福連携対策</a:t>
            </a:r>
          </a:p>
        </p:txBody>
      </p:sp>
      <p:grpSp>
        <p:nvGrpSpPr>
          <p:cNvPr id="108" name="グループ化 107">
            <a:extLst>
              <a:ext uri="{FF2B5EF4-FFF2-40B4-BE49-F238E27FC236}">
                <a16:creationId xmlns:a16="http://schemas.microsoft.com/office/drawing/2014/main" id="{3740DF85-6844-420F-A4EE-13D2BBB915C1}"/>
              </a:ext>
            </a:extLst>
          </p:cNvPr>
          <p:cNvGrpSpPr/>
          <p:nvPr/>
        </p:nvGrpSpPr>
        <p:grpSpPr>
          <a:xfrm>
            <a:off x="6639595" y="3478244"/>
            <a:ext cx="864000" cy="601572"/>
            <a:chOff x="7319983" y="5273650"/>
            <a:chExt cx="864000" cy="601572"/>
          </a:xfrm>
        </p:grpSpPr>
        <p:pic>
          <p:nvPicPr>
            <p:cNvPr id="109" name="図 3">
              <a:extLst>
                <a:ext uri="{FF2B5EF4-FFF2-40B4-BE49-F238E27FC236}">
                  <a16:creationId xmlns:a16="http://schemas.microsoft.com/office/drawing/2014/main" id="{D29A3CCF-4B16-4DF8-BA36-D6F0C016427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bwMode="auto">
            <a:xfrm>
              <a:off x="7319983" y="5273650"/>
              <a:ext cx="863963" cy="60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テキスト ボックス 48">
              <a:extLst>
                <a:ext uri="{FF2B5EF4-FFF2-40B4-BE49-F238E27FC236}">
                  <a16:creationId xmlns:a16="http://schemas.microsoft.com/office/drawing/2014/main" id="{87AAFE74-9AFE-4A28-AB7A-4DB050DFDE05}"/>
                </a:ext>
              </a:extLst>
            </p:cNvPr>
            <p:cNvSpPr txBox="1"/>
            <p:nvPr/>
          </p:nvSpPr>
          <p:spPr>
            <a:xfrm>
              <a:off x="7319983" y="5767500"/>
              <a:ext cx="864000" cy="107722"/>
            </a:xfrm>
            <a:prstGeom prst="rect">
              <a:avLst/>
            </a:prstGeom>
            <a:solidFill>
              <a:srgbClr val="FFFFFF">
                <a:alpha val="70000"/>
              </a:srgbClr>
            </a:solidFill>
            <a:ln w="9525">
              <a:noFill/>
              <a:miter lim="800000"/>
              <a:headEnd/>
              <a:tailEnd/>
            </a:ln>
          </p:spPr>
          <p:txBody>
            <a:bodyPr wrap="square" lIns="0" tIns="0" rIns="0" bIns="0">
              <a:spAutoFit/>
            </a:bodyPr>
            <a:lstStyle>
              <a:defPPr>
                <a:defRPr lang="ja-JP"/>
              </a:defPPr>
              <a:lvl1pPr algn="ctr" defTabSz="910644" fontAlgn="base">
                <a:spcBef>
                  <a:spcPct val="0"/>
                </a:spcBef>
                <a:spcAft>
                  <a:spcPct val="0"/>
                </a:spcAft>
                <a:defRPr sz="6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700" b="0" i="0" u="none" strike="noStrike" kern="0" cap="none" spc="0" normalizeH="0" baseline="0" noProof="0">
                  <a:ln>
                    <a:noFill/>
                  </a:ln>
                  <a:solidFill>
                    <a:prstClr val="black"/>
                  </a:solidFill>
                  <a:effectLst/>
                  <a:uLnTx/>
                  <a:uFillTx/>
                  <a:latin typeface="Meiryo UI"/>
                  <a:ea typeface="Meiryo UI"/>
                </a:rPr>
                <a:t>人材育成研修</a:t>
              </a:r>
            </a:p>
          </p:txBody>
        </p:sp>
      </p:grpSp>
      <p:sp>
        <p:nvSpPr>
          <p:cNvPr id="111" name="テキスト ボックス 110">
            <a:extLst>
              <a:ext uri="{FF2B5EF4-FFF2-40B4-BE49-F238E27FC236}">
                <a16:creationId xmlns:a16="http://schemas.microsoft.com/office/drawing/2014/main" id="{E2C9EA7F-9F28-477D-A61C-0C890DBDFBD9}"/>
              </a:ext>
            </a:extLst>
          </p:cNvPr>
          <p:cNvSpPr txBox="1"/>
          <p:nvPr/>
        </p:nvSpPr>
        <p:spPr>
          <a:xfrm>
            <a:off x="5504977" y="2621892"/>
            <a:ext cx="180425" cy="1602000"/>
          </a:xfrm>
          <a:prstGeom prst="rect">
            <a:avLst/>
          </a:prstGeom>
          <a:solidFill>
            <a:srgbClr val="FF6600"/>
          </a:solidFill>
        </p:spPr>
        <p:txBody>
          <a:bodyPr vert="eaVert" wrap="none" lIns="36000" tIns="36000" rIns="36000" bIns="36000" rtlCol="0">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a:ln>
                  <a:noFill/>
                </a:ln>
                <a:solidFill>
                  <a:srgbClr val="FFFFFF"/>
                </a:solidFill>
                <a:effectLst/>
                <a:uLnTx/>
                <a:uFillTx/>
                <a:latin typeface="Meiryo UI"/>
                <a:ea typeface="Meiryo UI"/>
                <a:cs typeface="+mn-cs"/>
              </a:rPr>
              <a:t>具体的なツール（ヒト・コト・モノ）</a:t>
            </a:r>
          </a:p>
        </p:txBody>
      </p:sp>
      <p:grpSp>
        <p:nvGrpSpPr>
          <p:cNvPr id="112" name="グループ化 111">
            <a:extLst>
              <a:ext uri="{FF2B5EF4-FFF2-40B4-BE49-F238E27FC236}">
                <a16:creationId xmlns:a16="http://schemas.microsoft.com/office/drawing/2014/main" id="{D5728909-F8D2-4087-A510-E7927C35E166}"/>
              </a:ext>
            </a:extLst>
          </p:cNvPr>
          <p:cNvGrpSpPr/>
          <p:nvPr/>
        </p:nvGrpSpPr>
        <p:grpSpPr>
          <a:xfrm>
            <a:off x="6639595" y="2745541"/>
            <a:ext cx="864000" cy="536976"/>
            <a:chOff x="7319983" y="4538223"/>
            <a:chExt cx="864000" cy="536976"/>
          </a:xfrm>
        </p:grpSpPr>
        <p:pic>
          <p:nvPicPr>
            <p:cNvPr id="113" name="Picture 5">
              <a:extLst>
                <a:ext uri="{FF2B5EF4-FFF2-40B4-BE49-F238E27FC236}">
                  <a16:creationId xmlns:a16="http://schemas.microsoft.com/office/drawing/2014/main" id="{B71D0A58-490A-4999-B067-DBD156A553C9}"/>
                </a:ext>
              </a:extLst>
            </p:cNvPr>
            <p:cNvPicPr>
              <a:picLocks noChangeAspect="1" noChangeArrowheads="1"/>
            </p:cNvPicPr>
            <p:nvPr/>
          </p:nvPicPr>
          <p:blipFill rotWithShape="1">
            <a:blip r:embed="rId11"/>
            <a:srcRect t="4465" b="12629"/>
            <a:stretch/>
          </p:blipFill>
          <p:spPr>
            <a:xfrm>
              <a:off x="7319983" y="4538223"/>
              <a:ext cx="864000" cy="536976"/>
            </a:xfrm>
            <a:prstGeom prst="rect">
              <a:avLst/>
            </a:prstGeom>
            <a:noFill/>
            <a:ln>
              <a:noFill/>
            </a:ln>
          </p:spPr>
        </p:pic>
        <p:sp>
          <p:nvSpPr>
            <p:cNvPr id="114" name="テキスト ボックス 113">
              <a:extLst>
                <a:ext uri="{FF2B5EF4-FFF2-40B4-BE49-F238E27FC236}">
                  <a16:creationId xmlns:a16="http://schemas.microsoft.com/office/drawing/2014/main" id="{CB26023A-C44E-4B5A-88EF-29524F22718B}"/>
                </a:ext>
              </a:extLst>
            </p:cNvPr>
            <p:cNvSpPr txBox="1"/>
            <p:nvPr/>
          </p:nvSpPr>
          <p:spPr>
            <a:xfrm>
              <a:off x="7319983" y="4967477"/>
              <a:ext cx="864000" cy="107722"/>
            </a:xfrm>
            <a:prstGeom prst="rect">
              <a:avLst/>
            </a:prstGeom>
            <a:solidFill>
              <a:srgbClr val="FFFFFF">
                <a:alpha val="70000"/>
              </a:srgbClr>
            </a:solidFill>
            <a:ln w="9525">
              <a:noFill/>
              <a:miter lim="800000"/>
              <a:headEnd/>
              <a:tailEnd/>
            </a:ln>
          </p:spPr>
          <p:txBody>
            <a:bodyPr wrap="square" lIns="0" tIns="0" rIns="0" bIns="0">
              <a:spAutoFit/>
            </a:bodyPr>
            <a:lstStyle>
              <a:defPPr>
                <a:defRPr lang="ja-JP"/>
              </a:defPPr>
              <a:lvl1pPr algn="ctr" defTabSz="910644" fontAlgn="base">
                <a:spcBef>
                  <a:spcPct val="0"/>
                </a:spcBef>
                <a:spcAft>
                  <a:spcPct val="0"/>
                </a:spcAft>
                <a:defRPr sz="6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700" b="0" i="0" u="none" strike="noStrike" kern="0" cap="none" spc="0" normalizeH="0" baseline="0" noProof="0">
                  <a:ln>
                    <a:noFill/>
                  </a:ln>
                  <a:solidFill>
                    <a:prstClr val="black"/>
                  </a:solidFill>
                  <a:effectLst/>
                  <a:uLnTx/>
                  <a:uFillTx/>
                  <a:latin typeface="Meiryo UI"/>
                  <a:ea typeface="Meiryo UI"/>
                </a:rPr>
                <a:t>農家民宿</a:t>
              </a:r>
              <a:endParaRPr kumimoji="1" lang="en-US" altLang="ja-JP" sz="700" b="0" i="0" u="none" strike="noStrike" kern="0" cap="none" spc="0" normalizeH="0" baseline="0" noProof="0">
                <a:ln>
                  <a:noFill/>
                </a:ln>
                <a:solidFill>
                  <a:prstClr val="black"/>
                </a:solidFill>
                <a:effectLst/>
                <a:uLnTx/>
                <a:uFillTx/>
                <a:latin typeface="Meiryo UI"/>
                <a:ea typeface="Meiryo UI"/>
              </a:endParaRPr>
            </a:p>
          </p:txBody>
        </p:sp>
      </p:grpSp>
      <p:cxnSp>
        <p:nvCxnSpPr>
          <p:cNvPr id="115" name="直線矢印コネクタ 114">
            <a:extLst>
              <a:ext uri="{FF2B5EF4-FFF2-40B4-BE49-F238E27FC236}">
                <a16:creationId xmlns:a16="http://schemas.microsoft.com/office/drawing/2014/main" id="{833B1682-8A1C-471A-BDF0-F36DADA84FEE}"/>
              </a:ext>
            </a:extLst>
          </p:cNvPr>
          <p:cNvCxnSpPr>
            <a:stCxn id="54" idx="3"/>
            <a:endCxn id="55" idx="1"/>
          </p:cNvCxnSpPr>
          <p:nvPr/>
        </p:nvCxnSpPr>
        <p:spPr>
          <a:xfrm>
            <a:off x="5100714" y="880976"/>
            <a:ext cx="925078" cy="0"/>
          </a:xfrm>
          <a:prstGeom prst="straightConnector1">
            <a:avLst/>
          </a:prstGeom>
          <a:noFill/>
          <a:ln w="9525" cap="flat" cmpd="sng" algn="ctr">
            <a:solidFill>
              <a:sysClr val="windowText" lastClr="000000"/>
            </a:solidFill>
            <a:prstDash val="solid"/>
            <a:tailEnd type="triangle"/>
          </a:ln>
          <a:effectLst/>
        </p:spPr>
      </p:cxnSp>
      <p:sp>
        <p:nvSpPr>
          <p:cNvPr id="116" name="テキスト ボックス 21">
            <a:extLst>
              <a:ext uri="{FF2B5EF4-FFF2-40B4-BE49-F238E27FC236}">
                <a16:creationId xmlns:a16="http://schemas.microsoft.com/office/drawing/2014/main" id="{D18874BD-169F-4C58-9150-AD911EA8CE65}"/>
              </a:ext>
            </a:extLst>
          </p:cNvPr>
          <p:cNvSpPr txBox="1"/>
          <p:nvPr/>
        </p:nvSpPr>
        <p:spPr>
          <a:xfrm>
            <a:off x="4019215" y="2176672"/>
            <a:ext cx="1440000" cy="288000"/>
          </a:xfrm>
          <a:prstGeom prst="rect">
            <a:avLst/>
          </a:prstGeom>
          <a:solidFill>
            <a:srgbClr val="009900"/>
          </a:solidFill>
          <a:ln w="6350" cap="flat" cmpd="sng" algn="ctr">
            <a:noFill/>
            <a:prstDash val="solid"/>
          </a:ln>
          <a:effectLst/>
        </p:spPr>
        <p:txBody>
          <a:bodyPr wrap="none" tIns="36000" bIns="36000" rtlCol="0" anchor="ctr">
            <a:noAutofit/>
          </a:bodyP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l"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a:ea typeface="Meiryo UI"/>
                <a:cs typeface="メイリオ" panose="020B0604030504040204" pitchFamily="50" charset="-128"/>
              </a:rPr>
              <a:t>農 村 部</a:t>
            </a:r>
          </a:p>
        </p:txBody>
      </p:sp>
      <p:grpSp>
        <p:nvGrpSpPr>
          <p:cNvPr id="117" name="グループ化 116">
            <a:extLst>
              <a:ext uri="{FF2B5EF4-FFF2-40B4-BE49-F238E27FC236}">
                <a16:creationId xmlns:a16="http://schemas.microsoft.com/office/drawing/2014/main" id="{8408DC58-8B79-4F85-8947-13A2C9B399AD}"/>
              </a:ext>
            </a:extLst>
          </p:cNvPr>
          <p:cNvGrpSpPr/>
          <p:nvPr/>
        </p:nvGrpSpPr>
        <p:grpSpPr>
          <a:xfrm>
            <a:off x="4584462" y="2294829"/>
            <a:ext cx="232677" cy="444433"/>
            <a:chOff x="5290827" y="3985444"/>
            <a:chExt cx="195267" cy="444433"/>
          </a:xfrm>
        </p:grpSpPr>
        <p:sp>
          <p:nvSpPr>
            <p:cNvPr id="118" name="矢印: 下 117">
              <a:extLst>
                <a:ext uri="{FF2B5EF4-FFF2-40B4-BE49-F238E27FC236}">
                  <a16:creationId xmlns:a16="http://schemas.microsoft.com/office/drawing/2014/main" id="{66C36A79-BE9C-4A23-B8BD-B07055FEC292}"/>
                </a:ext>
              </a:extLst>
            </p:cNvPr>
            <p:cNvSpPr/>
            <p:nvPr/>
          </p:nvSpPr>
          <p:spPr>
            <a:xfrm>
              <a:off x="5306094" y="3997877"/>
              <a:ext cx="180000" cy="432000"/>
            </a:xfrm>
            <a:prstGeom prst="downArrow">
              <a:avLst>
                <a:gd name="adj1" fmla="val 66206"/>
                <a:gd name="adj2" fmla="val 37086"/>
              </a:avLst>
            </a:prstGeom>
            <a:solidFill>
              <a:srgbClr val="CCECFF"/>
            </a:solidFill>
            <a:ln w="25400" cap="flat" cmpd="sng" algn="ctr">
              <a:noFill/>
              <a:prstDash val="solid"/>
            </a:ln>
            <a:effectLst/>
          </p:spPr>
          <p:txBody>
            <a:bodyPr rtlCol="0" anchor="ct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テキスト ボックス 118">
              <a:extLst>
                <a:ext uri="{FF2B5EF4-FFF2-40B4-BE49-F238E27FC236}">
                  <a16:creationId xmlns:a16="http://schemas.microsoft.com/office/drawing/2014/main" id="{64AE844A-F32D-4FB3-8DA9-BE2D95F2A969}"/>
                </a:ext>
              </a:extLst>
            </p:cNvPr>
            <p:cNvSpPr txBox="1"/>
            <p:nvPr/>
          </p:nvSpPr>
          <p:spPr>
            <a:xfrm>
              <a:off x="5290827" y="3985444"/>
              <a:ext cx="180000" cy="431776"/>
            </a:xfrm>
            <a:prstGeom prst="rect">
              <a:avLst/>
            </a:prstGeom>
            <a:noFill/>
          </p:spPr>
          <p:txBody>
            <a:bodyPr vert="eaVert" wrap="none" lIns="36000" tIns="36000" rIns="36000" bIns="36000" rtlCol="0">
              <a:spAutoFit/>
            </a:bodyPr>
            <a:lstStyle/>
            <a:p>
              <a:pPr marL="0" marR="0" lvl="0" indent="0" algn="l"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prstClr val="black"/>
                  </a:solidFill>
                  <a:effectLst/>
                  <a:uLnTx/>
                  <a:uFillTx/>
                  <a:latin typeface="Meiryo UI"/>
                  <a:ea typeface="Meiryo UI"/>
                  <a:cs typeface="+mn-cs"/>
                </a:rPr>
                <a:t>情報発信</a:t>
              </a:r>
            </a:p>
          </p:txBody>
        </p:sp>
      </p:grpSp>
      <p:grpSp>
        <p:nvGrpSpPr>
          <p:cNvPr id="120" name="グループ化 119">
            <a:extLst>
              <a:ext uri="{FF2B5EF4-FFF2-40B4-BE49-F238E27FC236}">
                <a16:creationId xmlns:a16="http://schemas.microsoft.com/office/drawing/2014/main" id="{4162710B-9367-4F94-BF36-D6325B5C1895}"/>
              </a:ext>
            </a:extLst>
          </p:cNvPr>
          <p:cNvGrpSpPr/>
          <p:nvPr/>
        </p:nvGrpSpPr>
        <p:grpSpPr>
          <a:xfrm>
            <a:off x="4867866" y="2304923"/>
            <a:ext cx="216000" cy="432000"/>
            <a:chOff x="5497776" y="3995538"/>
            <a:chExt cx="216000" cy="432000"/>
          </a:xfrm>
        </p:grpSpPr>
        <p:sp>
          <p:nvSpPr>
            <p:cNvPr id="121" name="矢印: 上下 120">
              <a:extLst>
                <a:ext uri="{FF2B5EF4-FFF2-40B4-BE49-F238E27FC236}">
                  <a16:creationId xmlns:a16="http://schemas.microsoft.com/office/drawing/2014/main" id="{9FE09FA4-03D7-4BBA-BD58-81BDF98DD94F}"/>
                </a:ext>
              </a:extLst>
            </p:cNvPr>
            <p:cNvSpPr/>
            <p:nvPr/>
          </p:nvSpPr>
          <p:spPr>
            <a:xfrm>
              <a:off x="5497776" y="3995538"/>
              <a:ext cx="216000" cy="432000"/>
            </a:xfrm>
            <a:prstGeom prst="upDownArrow">
              <a:avLst>
                <a:gd name="adj1" fmla="val 62898"/>
                <a:gd name="adj2" fmla="val 36016"/>
              </a:avLst>
            </a:prstGeom>
            <a:solidFill>
              <a:srgbClr val="CCEC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2" name="テキスト ボックス 121">
              <a:extLst>
                <a:ext uri="{FF2B5EF4-FFF2-40B4-BE49-F238E27FC236}">
                  <a16:creationId xmlns:a16="http://schemas.microsoft.com/office/drawing/2014/main" id="{C719C5EE-823E-41D3-9F5E-59CA2ADEF3F2}"/>
                </a:ext>
              </a:extLst>
            </p:cNvPr>
            <p:cNvSpPr txBox="1"/>
            <p:nvPr/>
          </p:nvSpPr>
          <p:spPr>
            <a:xfrm>
              <a:off x="5514231" y="4047041"/>
              <a:ext cx="180425" cy="342008"/>
            </a:xfrm>
            <a:prstGeom prst="rect">
              <a:avLst/>
            </a:prstGeom>
            <a:noFill/>
          </p:spPr>
          <p:txBody>
            <a:bodyPr vert="eaVert" wrap="none" lIns="36000" tIns="36000" rIns="36000" bIns="36000" rtlCol="0">
              <a:spAutoFit/>
            </a:bodyPr>
            <a:lstStyle/>
            <a:p>
              <a:pPr marL="0" marR="0" lvl="0" indent="0" algn="l"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prstClr val="black"/>
                  </a:solidFill>
                  <a:effectLst/>
                  <a:uLnTx/>
                  <a:uFillTx/>
                  <a:latin typeface="Meiryo UI"/>
                  <a:ea typeface="Meiryo UI"/>
                  <a:cs typeface="+mn-cs"/>
                </a:rPr>
                <a:t>交　流</a:t>
              </a:r>
            </a:p>
          </p:txBody>
        </p:sp>
      </p:grpSp>
      <p:grpSp>
        <p:nvGrpSpPr>
          <p:cNvPr id="123" name="グループ化 122">
            <a:extLst>
              <a:ext uri="{FF2B5EF4-FFF2-40B4-BE49-F238E27FC236}">
                <a16:creationId xmlns:a16="http://schemas.microsoft.com/office/drawing/2014/main" id="{3EEB8A32-D516-46A8-904D-6FD68501819D}"/>
              </a:ext>
            </a:extLst>
          </p:cNvPr>
          <p:cNvGrpSpPr/>
          <p:nvPr/>
        </p:nvGrpSpPr>
        <p:grpSpPr>
          <a:xfrm>
            <a:off x="5134605" y="2302716"/>
            <a:ext cx="232416" cy="462233"/>
            <a:chOff x="5727803" y="3993331"/>
            <a:chExt cx="194138" cy="462233"/>
          </a:xfrm>
        </p:grpSpPr>
        <p:sp>
          <p:nvSpPr>
            <p:cNvPr id="124" name="矢印: 上 123">
              <a:extLst>
                <a:ext uri="{FF2B5EF4-FFF2-40B4-BE49-F238E27FC236}">
                  <a16:creationId xmlns:a16="http://schemas.microsoft.com/office/drawing/2014/main" id="{05B521C0-3E48-4FB3-A5ED-92238B0C49FD}"/>
                </a:ext>
              </a:extLst>
            </p:cNvPr>
            <p:cNvSpPr/>
            <p:nvPr/>
          </p:nvSpPr>
          <p:spPr>
            <a:xfrm>
              <a:off x="5741941" y="3997177"/>
              <a:ext cx="180000" cy="432000"/>
            </a:xfrm>
            <a:prstGeom prst="upArrow">
              <a:avLst>
                <a:gd name="adj1" fmla="val 57937"/>
                <a:gd name="adj2" fmla="val 36187"/>
              </a:avLst>
            </a:prstGeom>
            <a:solidFill>
              <a:srgbClr val="CCEC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5" name="テキスト ボックス 124">
              <a:extLst>
                <a:ext uri="{FF2B5EF4-FFF2-40B4-BE49-F238E27FC236}">
                  <a16:creationId xmlns:a16="http://schemas.microsoft.com/office/drawing/2014/main" id="{7037C388-0E5C-4077-8813-DD0F4D28479F}"/>
                </a:ext>
              </a:extLst>
            </p:cNvPr>
            <p:cNvSpPr txBox="1"/>
            <p:nvPr/>
          </p:nvSpPr>
          <p:spPr>
            <a:xfrm>
              <a:off x="5727803" y="3993331"/>
              <a:ext cx="180425" cy="462233"/>
            </a:xfrm>
            <a:prstGeom prst="rect">
              <a:avLst/>
            </a:prstGeom>
            <a:noFill/>
          </p:spPr>
          <p:txBody>
            <a:bodyPr vert="eaVert" wrap="none" lIns="36000" tIns="36000" rIns="36000" bIns="36000" rtlCol="0">
              <a:spAutoFit/>
            </a:bodyPr>
            <a:lstStyle/>
            <a:p>
              <a:pPr marL="0" marR="0" lvl="0" indent="0" algn="l"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prstClr val="black"/>
                  </a:solidFill>
                  <a:effectLst/>
                  <a:uLnTx/>
                  <a:uFillTx/>
                  <a:latin typeface="Meiryo UI"/>
                  <a:ea typeface="Meiryo UI"/>
                  <a:cs typeface="+mn-cs"/>
                </a:rPr>
                <a:t>就農 移住</a:t>
              </a:r>
            </a:p>
          </p:txBody>
        </p:sp>
      </p:grpSp>
      <p:sp>
        <p:nvSpPr>
          <p:cNvPr id="126" name="テキスト ボックス 54">
            <a:extLst>
              <a:ext uri="{FF2B5EF4-FFF2-40B4-BE49-F238E27FC236}">
                <a16:creationId xmlns:a16="http://schemas.microsoft.com/office/drawing/2014/main" id="{63D487BD-A761-41F4-81C4-9427D4E71494}"/>
              </a:ext>
            </a:extLst>
          </p:cNvPr>
          <p:cNvSpPr txBox="1"/>
          <p:nvPr/>
        </p:nvSpPr>
        <p:spPr>
          <a:xfrm>
            <a:off x="7809727" y="1104739"/>
            <a:ext cx="953320" cy="349702"/>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spAutoFit/>
          </a:bodyPr>
          <a:lstStyle>
            <a:defPPr>
              <a:defRPr lang="ja-JP"/>
            </a:defPPr>
            <a:lvl1pPr algn="ctr" defTabSz="910644">
              <a:defRPr sz="9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農山漁村活性化</a:t>
            </a:r>
            <a:endParaRPr kumimoji="1" lang="en-US" altLang="ja-JP" sz="900" b="1" i="0" u="none" strike="noStrike" kern="0" cap="none" spc="0" normalizeH="0" baseline="0" noProof="0">
              <a:ln>
                <a:noFill/>
              </a:ln>
              <a:solidFill>
                <a:prstClr val="black"/>
              </a:solidFill>
              <a:effectLst/>
              <a:uLnTx/>
              <a:uFillTx/>
              <a:latin typeface="Meiryo UI"/>
              <a:ea typeface="Meiryo UI"/>
            </a:endParaRPr>
          </a:p>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整備対策</a:t>
            </a:r>
          </a:p>
        </p:txBody>
      </p:sp>
      <p:sp>
        <p:nvSpPr>
          <p:cNvPr id="127" name="四角形: 角を丸くする 126">
            <a:extLst>
              <a:ext uri="{FF2B5EF4-FFF2-40B4-BE49-F238E27FC236}">
                <a16:creationId xmlns:a16="http://schemas.microsoft.com/office/drawing/2014/main" id="{423B1DD7-CEEC-4F79-92B6-F269AFFA447C}"/>
              </a:ext>
            </a:extLst>
          </p:cNvPr>
          <p:cNvSpPr/>
          <p:nvPr/>
        </p:nvSpPr>
        <p:spPr>
          <a:xfrm>
            <a:off x="7876322" y="1506755"/>
            <a:ext cx="341248" cy="151477"/>
          </a:xfrm>
          <a:prstGeom prst="roundRect">
            <a:avLst>
              <a:gd name="adj" fmla="val 50000"/>
            </a:avLst>
          </a:prstGeom>
          <a:solidFill>
            <a:srgbClr val="3333CC"/>
          </a:solidFill>
          <a:ln w="25400" cap="flat" cmpd="sng" algn="ctr">
            <a:noFill/>
            <a:prstDash val="solid"/>
          </a:ln>
          <a:effectLst/>
        </p:spPr>
        <p:txBody>
          <a:bodyPr wrap="squar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ハード</a:t>
            </a:r>
          </a:p>
        </p:txBody>
      </p:sp>
      <p:cxnSp>
        <p:nvCxnSpPr>
          <p:cNvPr id="128" name="直線コネクタ 127">
            <a:extLst>
              <a:ext uri="{FF2B5EF4-FFF2-40B4-BE49-F238E27FC236}">
                <a16:creationId xmlns:a16="http://schemas.microsoft.com/office/drawing/2014/main" id="{62DFEE90-40D9-49CF-8E7B-2C44BEDB8E66}"/>
              </a:ext>
            </a:extLst>
          </p:cNvPr>
          <p:cNvCxnSpPr>
            <a:stCxn id="55" idx="3"/>
            <a:endCxn id="56" idx="1"/>
          </p:cNvCxnSpPr>
          <p:nvPr/>
        </p:nvCxnSpPr>
        <p:spPr>
          <a:xfrm>
            <a:off x="7108641" y="880976"/>
            <a:ext cx="842469" cy="0"/>
          </a:xfrm>
          <a:prstGeom prst="line">
            <a:avLst/>
          </a:prstGeom>
          <a:noFill/>
          <a:ln w="9525" cap="flat" cmpd="sng" algn="ctr">
            <a:solidFill>
              <a:sysClr val="windowText" lastClr="000000"/>
            </a:solidFill>
            <a:prstDash val="sysDot"/>
          </a:ln>
          <a:effectLst/>
        </p:spPr>
      </p:cxnSp>
      <p:sp>
        <p:nvSpPr>
          <p:cNvPr id="129" name="テキスト ボックス 128">
            <a:extLst>
              <a:ext uri="{FF2B5EF4-FFF2-40B4-BE49-F238E27FC236}">
                <a16:creationId xmlns:a16="http://schemas.microsoft.com/office/drawing/2014/main" id="{1964BAA5-AE5A-4B21-88CC-6FF432F2CA6E}"/>
              </a:ext>
            </a:extLst>
          </p:cNvPr>
          <p:cNvSpPr txBox="1"/>
          <p:nvPr/>
        </p:nvSpPr>
        <p:spPr>
          <a:xfrm>
            <a:off x="7421389" y="764916"/>
            <a:ext cx="216973" cy="215444"/>
          </a:xfrm>
          <a:prstGeom prst="rect">
            <a:avLst/>
          </a:prstGeom>
          <a:solidFill>
            <a:srgbClr val="FFFFFF"/>
          </a:solidFill>
        </p:spPr>
        <p:txBody>
          <a:bodyPr wrap="none" lIns="36000" tIns="0" rIns="36000" bIns="0" rtlCol="0">
            <a:spAutoFit/>
          </a:bodyPr>
          <a:lstStyle/>
          <a:p>
            <a:pPr marL="0" marR="0" lvl="0" indent="0" algn="l" defTabSz="856610" rtl="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prstClr val="black"/>
                </a:solidFill>
                <a:effectLst/>
                <a:uLnTx/>
                <a:uFillTx/>
                <a:latin typeface="Meiryo UI"/>
                <a:ea typeface="Meiryo UI"/>
                <a:cs typeface="+mn-cs"/>
              </a:rPr>
              <a:t>+</a:t>
            </a:r>
            <a:endParaRPr kumimoji="1" lang="ja-JP" altLang="en-US" sz="1400" b="0" i="0" u="none" strike="noStrike" kern="0" cap="none" spc="0" normalizeH="0" baseline="0" noProof="0">
              <a:ln>
                <a:noFill/>
              </a:ln>
              <a:solidFill>
                <a:prstClr val="black"/>
              </a:solidFill>
              <a:effectLst/>
              <a:uLnTx/>
              <a:uFillTx/>
              <a:latin typeface="Meiryo UI"/>
              <a:ea typeface="Meiryo UI"/>
              <a:cs typeface="+mn-cs"/>
            </a:endParaRPr>
          </a:p>
        </p:txBody>
      </p:sp>
      <p:grpSp>
        <p:nvGrpSpPr>
          <p:cNvPr id="130" name="グループ化 129">
            <a:extLst>
              <a:ext uri="{FF2B5EF4-FFF2-40B4-BE49-F238E27FC236}">
                <a16:creationId xmlns:a16="http://schemas.microsoft.com/office/drawing/2014/main" id="{25AC7834-65DE-4B38-A7E0-117A45885F94}"/>
              </a:ext>
            </a:extLst>
          </p:cNvPr>
          <p:cNvGrpSpPr/>
          <p:nvPr/>
        </p:nvGrpSpPr>
        <p:grpSpPr>
          <a:xfrm>
            <a:off x="7861797" y="3328326"/>
            <a:ext cx="897682" cy="764115"/>
            <a:chOff x="8516785" y="3414711"/>
            <a:chExt cx="897682" cy="764115"/>
          </a:xfrm>
        </p:grpSpPr>
        <p:sp>
          <p:nvSpPr>
            <p:cNvPr id="131" name="テキスト ボックス 58">
              <a:extLst>
                <a:ext uri="{FF2B5EF4-FFF2-40B4-BE49-F238E27FC236}">
                  <a16:creationId xmlns:a16="http://schemas.microsoft.com/office/drawing/2014/main" id="{81C0099B-01A3-4BD2-BD02-5404264950D2}"/>
                </a:ext>
              </a:extLst>
            </p:cNvPr>
            <p:cNvSpPr txBox="1">
              <a:spLocks noChangeArrowheads="1"/>
            </p:cNvSpPr>
            <p:nvPr/>
          </p:nvSpPr>
          <p:spPr bwMode="auto">
            <a:xfrm>
              <a:off x="8516785" y="4034753"/>
              <a:ext cx="897682" cy="144073"/>
            </a:xfrm>
            <a:prstGeom prst="rect">
              <a:avLst/>
            </a:prstGeom>
            <a:noFill/>
            <a:ln w="9525">
              <a:noFill/>
              <a:miter lim="800000"/>
              <a:headEnd/>
              <a:tailEnd/>
            </a:ln>
          </p:spPr>
          <p:txBody>
            <a:bodyPr wrap="none" lIns="0" tIns="36000" rIns="0" bIns="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zh-TW" altLang="en-US" sz="7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集出荷･貯蔵･加工施設</a:t>
              </a:r>
              <a:endParaRPr kumimoji="1" lang="ja-JP" altLang="en-US" sz="7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endParaRPr>
            </a:p>
          </p:txBody>
        </p:sp>
        <p:grpSp>
          <p:nvGrpSpPr>
            <p:cNvPr id="132" name="グループ化 131">
              <a:extLst>
                <a:ext uri="{FF2B5EF4-FFF2-40B4-BE49-F238E27FC236}">
                  <a16:creationId xmlns:a16="http://schemas.microsoft.com/office/drawing/2014/main" id="{BC266538-592B-40C1-9D41-B96223B71937}"/>
                </a:ext>
              </a:extLst>
            </p:cNvPr>
            <p:cNvGrpSpPr>
              <a:grpSpLocks noChangeAspect="1"/>
            </p:cNvGrpSpPr>
            <p:nvPr/>
          </p:nvGrpSpPr>
          <p:grpSpPr>
            <a:xfrm>
              <a:off x="8531310" y="3414711"/>
              <a:ext cx="864000" cy="644673"/>
              <a:chOff x="10078516" y="4131523"/>
              <a:chExt cx="1800349" cy="1343326"/>
            </a:xfrm>
          </p:grpSpPr>
          <p:pic>
            <p:nvPicPr>
              <p:cNvPr id="133" name="Picture 20" descr="H:\★\01_制度関係\03_PR版・パンフレット・事例集\04_写真\2018（H30）施設等利用実績調査\01_北海道\H27北海道森町（森産業地区）農林水産物集出荷貯蔵施設（荷捌施設建設工事事業）1●.jpg">
                <a:extLst>
                  <a:ext uri="{FF2B5EF4-FFF2-40B4-BE49-F238E27FC236}">
                    <a16:creationId xmlns:a16="http://schemas.microsoft.com/office/drawing/2014/main" id="{22FD6E82-8D9B-404F-857B-0E9DDCC8E0D0}"/>
                  </a:ext>
                </a:extLst>
              </p:cNvPr>
              <p:cNvPicPr>
                <a:picLocks noChangeArrowheads="1"/>
              </p:cNvPicPr>
              <p:nvPr/>
            </p:nvPicPr>
            <p:blipFill rotWithShape="1">
              <a:blip r:embed="rId12" cstate="print">
                <a:extLst>
                  <a:ext uri="{28A0092B-C50C-407E-A947-70E740481C1C}">
                    <a14:useLocalDpi xmlns:a14="http://schemas.microsoft.com/office/drawing/2010/main" val="0"/>
                  </a:ext>
                </a:extLst>
              </a:blip>
              <a:stretch/>
            </p:blipFill>
            <p:spPr bwMode="auto">
              <a:xfrm>
                <a:off x="10083165" y="4131523"/>
                <a:ext cx="179570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8" descr="H:\★★★\01_制度関係\03_PR版・パンフレット・事例集\04_写真\181115_広報用写真（パンフ・HP掲載可）\03_北陸\H27_松東地区活性化計画\農林水産物処理加工施設\加工施設（醸造）②.jpeg">
                <a:extLst>
                  <a:ext uri="{FF2B5EF4-FFF2-40B4-BE49-F238E27FC236}">
                    <a16:creationId xmlns:a16="http://schemas.microsoft.com/office/drawing/2014/main" id="{BC705496-4B5B-4351-9287-FD21E9B982A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78516" y="4874035"/>
                <a:ext cx="900000" cy="600427"/>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01_制度関係\03_PR版・パンフレット・事例集\04_写真\181115_広報用写真（パンフ・HP掲載可）\☆掲載用\Ｈ22　鳥取県大山町地区活性化計画　農産物集出荷貯蔵施設　梨選果ライン.JPG">
                <a:extLst>
                  <a:ext uri="{FF2B5EF4-FFF2-40B4-BE49-F238E27FC236}">
                    <a16:creationId xmlns:a16="http://schemas.microsoft.com/office/drawing/2014/main" id="{B2FBEEB9-6A4F-4118-9A02-08525ECA75D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978865" y="4873650"/>
                <a:ext cx="900000" cy="60119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6" name="グループ化 135">
            <a:extLst>
              <a:ext uri="{FF2B5EF4-FFF2-40B4-BE49-F238E27FC236}">
                <a16:creationId xmlns:a16="http://schemas.microsoft.com/office/drawing/2014/main" id="{90BCE526-9455-482F-9967-5F2877FFE2CC}"/>
              </a:ext>
            </a:extLst>
          </p:cNvPr>
          <p:cNvGrpSpPr/>
          <p:nvPr/>
        </p:nvGrpSpPr>
        <p:grpSpPr>
          <a:xfrm>
            <a:off x="7878637" y="1728910"/>
            <a:ext cx="864000" cy="720080"/>
            <a:chOff x="8533625" y="5157192"/>
            <a:chExt cx="864000" cy="720080"/>
          </a:xfrm>
        </p:grpSpPr>
        <p:sp>
          <p:nvSpPr>
            <p:cNvPr id="137" name="テキスト ボックス 58">
              <a:extLst>
                <a:ext uri="{FF2B5EF4-FFF2-40B4-BE49-F238E27FC236}">
                  <a16:creationId xmlns:a16="http://schemas.microsoft.com/office/drawing/2014/main" id="{18D75525-84C1-44CA-AF28-018084D40019}"/>
                </a:ext>
              </a:extLst>
            </p:cNvPr>
            <p:cNvSpPr txBox="1">
              <a:spLocks noChangeArrowheads="1"/>
            </p:cNvSpPr>
            <p:nvPr/>
          </p:nvSpPr>
          <p:spPr bwMode="auto">
            <a:xfrm>
              <a:off x="8860628" y="5733199"/>
              <a:ext cx="209993" cy="144073"/>
            </a:xfrm>
            <a:prstGeom prst="rect">
              <a:avLst/>
            </a:prstGeom>
            <a:noFill/>
            <a:ln w="9525">
              <a:noFill/>
              <a:miter lim="800000"/>
              <a:headEnd/>
              <a:tailEnd/>
            </a:ln>
          </p:spPr>
          <p:txBody>
            <a:bodyPr wrap="none" lIns="0" tIns="36000" rIns="0" bIns="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ハウス</a:t>
              </a:r>
            </a:p>
          </p:txBody>
        </p:sp>
        <p:grpSp>
          <p:nvGrpSpPr>
            <p:cNvPr id="138" name="グループ化 137">
              <a:extLst>
                <a:ext uri="{FF2B5EF4-FFF2-40B4-BE49-F238E27FC236}">
                  <a16:creationId xmlns:a16="http://schemas.microsoft.com/office/drawing/2014/main" id="{4AF74778-F097-4EDC-8ED7-00A818A1BEFD}"/>
                </a:ext>
              </a:extLst>
            </p:cNvPr>
            <p:cNvGrpSpPr>
              <a:grpSpLocks noChangeAspect="1"/>
            </p:cNvGrpSpPr>
            <p:nvPr/>
          </p:nvGrpSpPr>
          <p:grpSpPr>
            <a:xfrm>
              <a:off x="8533625" y="5157192"/>
              <a:ext cx="864000" cy="599302"/>
              <a:chOff x="669540" y="2962898"/>
              <a:chExt cx="1801361" cy="1249492"/>
            </a:xfrm>
          </p:grpSpPr>
          <p:pic>
            <p:nvPicPr>
              <p:cNvPr id="139" name="Picture 2" descr="H:\★★★\01_制度関係\03_PR版・パンフレット・事例集\04_写真\181115_広報用写真（パンフ・HP掲載可）\☆掲載用\H27_棗地区活性化計画　畑地振興追加補完整備生産技術高度化施設（低コスト耐候性ハウス）3.JPG">
                <a:extLst>
                  <a:ext uri="{FF2B5EF4-FFF2-40B4-BE49-F238E27FC236}">
                    <a16:creationId xmlns:a16="http://schemas.microsoft.com/office/drawing/2014/main" id="{4528427D-B209-406E-8DE8-354C9FC9BCE7}"/>
                  </a:ext>
                </a:extLst>
              </p:cNvPr>
              <p:cNvPicPr>
                <a:picLocks noChangeArrowheads="1"/>
              </p:cNvPicPr>
              <p:nvPr/>
            </p:nvPicPr>
            <p:blipFill rotWithShape="1">
              <a:blip r:embed="rId15" cstate="print">
                <a:extLst>
                  <a:ext uri="{28A0092B-C50C-407E-A947-70E740481C1C}">
                    <a14:useLocalDpi xmlns:a14="http://schemas.microsoft.com/office/drawing/2010/main" val="0"/>
                  </a:ext>
                </a:extLst>
              </a:blip>
              <a:srcRect/>
              <a:stretch/>
            </p:blipFill>
            <p:spPr bwMode="auto">
              <a:xfrm>
                <a:off x="669540" y="3564390"/>
                <a:ext cx="1800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0" descr="H:\★★★\01_制度関係\03_PR版・パンフレット・事例集\04_写真\181115_広報用写真（パンフ・HP掲載可）\01_東北\H25 横手市平鹿活性化計画 特用林産物生産施設２.JPG">
                <a:extLst>
                  <a:ext uri="{FF2B5EF4-FFF2-40B4-BE49-F238E27FC236}">
                    <a16:creationId xmlns:a16="http://schemas.microsoft.com/office/drawing/2014/main" id="{B8FFA445-607D-4188-8E13-54795237754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42901" y="2962898"/>
                <a:ext cx="828000" cy="602936"/>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1" descr="H:\★★★\01_制度関係\03_PR版・パンフレット・事例集\04_写真\181115_広報用写真（パンフ・HP掲載可）\01_東北\H25 横手市平鹿活性化計画 特用林産物生産施設１.JPG">
                <a:extLst>
                  <a:ext uri="{FF2B5EF4-FFF2-40B4-BE49-F238E27FC236}">
                    <a16:creationId xmlns:a16="http://schemas.microsoft.com/office/drawing/2014/main" id="{B977502D-4E79-4300-A6DC-94F7F3E06395}"/>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669592" y="2962898"/>
                <a:ext cx="972000" cy="604363"/>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42" name="直線コネクタ 141">
            <a:extLst>
              <a:ext uri="{FF2B5EF4-FFF2-40B4-BE49-F238E27FC236}">
                <a16:creationId xmlns:a16="http://schemas.microsoft.com/office/drawing/2014/main" id="{09F3D28A-D202-415A-BFA5-312E98E32CB2}"/>
              </a:ext>
            </a:extLst>
          </p:cNvPr>
          <p:cNvCxnSpPr>
            <a:stCxn id="46" idx="2"/>
            <a:endCxn id="45" idx="5"/>
          </p:cNvCxnSpPr>
          <p:nvPr/>
        </p:nvCxnSpPr>
        <p:spPr>
          <a:xfrm flipV="1">
            <a:off x="7692068" y="4283262"/>
            <a:ext cx="61932" cy="851"/>
          </a:xfrm>
          <a:prstGeom prst="line">
            <a:avLst/>
          </a:prstGeom>
          <a:noFill/>
          <a:ln w="31750" cap="flat" cmpd="sng" algn="ctr">
            <a:gradFill flip="none" rotWithShape="1">
              <a:gsLst>
                <a:gs pos="70000">
                  <a:srgbClr val="009900"/>
                </a:gs>
                <a:gs pos="0">
                  <a:srgbClr val="0066FF"/>
                </a:gs>
                <a:gs pos="100000">
                  <a:srgbClr val="009900"/>
                </a:gs>
              </a:gsLst>
              <a:lin ang="0" scaled="1"/>
              <a:tileRect/>
            </a:gradFill>
            <a:prstDash val="solid"/>
          </a:ln>
          <a:effectLst/>
        </p:spPr>
      </p:cxnSp>
      <p:cxnSp>
        <p:nvCxnSpPr>
          <p:cNvPr id="143" name="直線コネクタ 142">
            <a:extLst>
              <a:ext uri="{FF2B5EF4-FFF2-40B4-BE49-F238E27FC236}">
                <a16:creationId xmlns:a16="http://schemas.microsoft.com/office/drawing/2014/main" id="{30DA5110-ECCD-418A-B97A-F6228F671BF9}"/>
              </a:ext>
            </a:extLst>
          </p:cNvPr>
          <p:cNvCxnSpPr>
            <a:stCxn id="46" idx="0"/>
            <a:endCxn id="45" idx="1"/>
          </p:cNvCxnSpPr>
          <p:nvPr/>
        </p:nvCxnSpPr>
        <p:spPr>
          <a:xfrm flipV="1">
            <a:off x="4019213" y="2466960"/>
            <a:ext cx="6" cy="94825"/>
          </a:xfrm>
          <a:prstGeom prst="line">
            <a:avLst/>
          </a:prstGeom>
          <a:noFill/>
          <a:ln w="31750" cap="flat" cmpd="sng" algn="ctr">
            <a:gradFill flip="none" rotWithShape="1">
              <a:gsLst>
                <a:gs pos="70000">
                  <a:srgbClr val="009900"/>
                </a:gs>
                <a:gs pos="0">
                  <a:srgbClr val="0066FF"/>
                </a:gs>
                <a:gs pos="100000">
                  <a:srgbClr val="009900"/>
                </a:gs>
              </a:gsLst>
              <a:lin ang="5400000" scaled="1"/>
              <a:tileRect/>
            </a:gradFill>
            <a:prstDash val="solid"/>
          </a:ln>
          <a:effectLst/>
        </p:spPr>
      </p:cxnSp>
      <p:sp>
        <p:nvSpPr>
          <p:cNvPr id="145" name="テキスト ボックス 144">
            <a:extLst>
              <a:ext uri="{FF2B5EF4-FFF2-40B4-BE49-F238E27FC236}">
                <a16:creationId xmlns:a16="http://schemas.microsoft.com/office/drawing/2014/main" id="{A79829A4-C386-4968-8E64-06895E2FDE26}"/>
              </a:ext>
            </a:extLst>
          </p:cNvPr>
          <p:cNvSpPr txBox="1"/>
          <p:nvPr/>
        </p:nvSpPr>
        <p:spPr>
          <a:xfrm>
            <a:off x="274332" y="4162890"/>
            <a:ext cx="1991816"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＜効果検証の概要＞</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144" name="矢印: 右 143">
            <a:extLst>
              <a:ext uri="{FF2B5EF4-FFF2-40B4-BE49-F238E27FC236}">
                <a16:creationId xmlns:a16="http://schemas.microsoft.com/office/drawing/2014/main" id="{52DA5BA4-646A-4F76-9284-4BAC92771BF8}"/>
              </a:ext>
            </a:extLst>
          </p:cNvPr>
          <p:cNvSpPr/>
          <p:nvPr/>
        </p:nvSpPr>
        <p:spPr>
          <a:xfrm>
            <a:off x="290122" y="4488496"/>
            <a:ext cx="8577017" cy="432048"/>
          </a:xfrm>
          <a:prstGeom prst="rightArrow">
            <a:avLst>
              <a:gd name="adj1" fmla="val 50000"/>
              <a:gd name="adj2" fmla="val 55551"/>
            </a:avLst>
          </a:prstGeom>
          <a:gradFill flip="none" rotWithShape="1">
            <a:gsLst>
              <a:gs pos="0">
                <a:schemeClr val="bg1"/>
              </a:gs>
              <a:gs pos="6000">
                <a:schemeClr val="bg1">
                  <a:lumMod val="95000"/>
                </a:schemeClr>
              </a:gs>
              <a:gs pos="62000">
                <a:schemeClr val="bg1">
                  <a:lumMod val="85000"/>
                </a:schemeClr>
              </a:gs>
              <a:gs pos="100000">
                <a:schemeClr val="bg1">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149" name="グループ化 148">
            <a:extLst>
              <a:ext uri="{FF2B5EF4-FFF2-40B4-BE49-F238E27FC236}">
                <a16:creationId xmlns:a16="http://schemas.microsoft.com/office/drawing/2014/main" id="{511E320B-E90E-4BA9-B721-EA90644AA8FE}"/>
              </a:ext>
            </a:extLst>
          </p:cNvPr>
          <p:cNvGrpSpPr/>
          <p:nvPr/>
        </p:nvGrpSpPr>
        <p:grpSpPr>
          <a:xfrm>
            <a:off x="2508514" y="4542407"/>
            <a:ext cx="315727" cy="315728"/>
            <a:chOff x="4124457" y="5862307"/>
            <a:chExt cx="420970" cy="420970"/>
          </a:xfrm>
        </p:grpSpPr>
        <p:sp>
          <p:nvSpPr>
            <p:cNvPr id="150" name="楕円 149">
              <a:extLst>
                <a:ext uri="{FF2B5EF4-FFF2-40B4-BE49-F238E27FC236}">
                  <a16:creationId xmlns:a16="http://schemas.microsoft.com/office/drawing/2014/main" id="{1174FFDC-FA30-47D5-BB53-D9CBC94D454A}"/>
                </a:ext>
              </a:extLst>
            </p:cNvPr>
            <p:cNvSpPr/>
            <p:nvPr/>
          </p:nvSpPr>
          <p:spPr>
            <a:xfrm>
              <a:off x="4267875" y="6005725"/>
              <a:ext cx="134134" cy="134134"/>
            </a:xfrm>
            <a:prstGeom prst="ellipse">
              <a:avLst/>
            </a:prstGeom>
            <a:solidFill>
              <a:schemeClr val="accent3">
                <a:lumMod val="60000"/>
                <a:lumOff val="40000"/>
              </a:schemeClr>
            </a:solidFill>
            <a:ln>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1" name="楕円 150">
              <a:extLst>
                <a:ext uri="{FF2B5EF4-FFF2-40B4-BE49-F238E27FC236}">
                  <a16:creationId xmlns:a16="http://schemas.microsoft.com/office/drawing/2014/main" id="{8648BF8A-3947-4F10-A0C2-3062F15F33D9}"/>
                </a:ext>
              </a:extLst>
            </p:cNvPr>
            <p:cNvSpPr/>
            <p:nvPr/>
          </p:nvSpPr>
          <p:spPr>
            <a:xfrm>
              <a:off x="4124457" y="5862307"/>
              <a:ext cx="420970" cy="420970"/>
            </a:xfrm>
            <a:prstGeom prst="ellipse">
              <a:avLst/>
            </a:prstGeom>
            <a:noFill/>
            <a:ln w="28575">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52" name="グループ化 151">
            <a:extLst>
              <a:ext uri="{FF2B5EF4-FFF2-40B4-BE49-F238E27FC236}">
                <a16:creationId xmlns:a16="http://schemas.microsoft.com/office/drawing/2014/main" id="{55885D58-155C-49FD-BF00-A251157F1F17}"/>
              </a:ext>
            </a:extLst>
          </p:cNvPr>
          <p:cNvGrpSpPr/>
          <p:nvPr/>
        </p:nvGrpSpPr>
        <p:grpSpPr>
          <a:xfrm>
            <a:off x="6128589" y="4542407"/>
            <a:ext cx="315727" cy="315728"/>
            <a:chOff x="6832836" y="5657572"/>
            <a:chExt cx="420970" cy="420970"/>
          </a:xfrm>
        </p:grpSpPr>
        <p:sp>
          <p:nvSpPr>
            <p:cNvPr id="153" name="楕円 152">
              <a:extLst>
                <a:ext uri="{FF2B5EF4-FFF2-40B4-BE49-F238E27FC236}">
                  <a16:creationId xmlns:a16="http://schemas.microsoft.com/office/drawing/2014/main" id="{CBD9304C-8F78-473D-8A15-8917AAF8EB25}"/>
                </a:ext>
              </a:extLst>
            </p:cNvPr>
            <p:cNvSpPr/>
            <p:nvPr/>
          </p:nvSpPr>
          <p:spPr>
            <a:xfrm>
              <a:off x="6976254" y="5800990"/>
              <a:ext cx="134134" cy="134134"/>
            </a:xfrm>
            <a:prstGeom prst="ellipse">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4" name="楕円 153">
              <a:extLst>
                <a:ext uri="{FF2B5EF4-FFF2-40B4-BE49-F238E27FC236}">
                  <a16:creationId xmlns:a16="http://schemas.microsoft.com/office/drawing/2014/main" id="{E45975D2-451E-4590-A490-279E4D8A0FF5}"/>
                </a:ext>
              </a:extLst>
            </p:cNvPr>
            <p:cNvSpPr/>
            <p:nvPr/>
          </p:nvSpPr>
          <p:spPr>
            <a:xfrm>
              <a:off x="6832836" y="5657572"/>
              <a:ext cx="420970" cy="420970"/>
            </a:xfrm>
            <a:prstGeom prst="ellipse">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8" name="グループ化 17">
            <a:extLst>
              <a:ext uri="{FF2B5EF4-FFF2-40B4-BE49-F238E27FC236}">
                <a16:creationId xmlns:a16="http://schemas.microsoft.com/office/drawing/2014/main" id="{60DF9AD9-7F3B-4564-B1E8-65A7486875AF}"/>
              </a:ext>
            </a:extLst>
          </p:cNvPr>
          <p:cNvGrpSpPr/>
          <p:nvPr/>
        </p:nvGrpSpPr>
        <p:grpSpPr>
          <a:xfrm>
            <a:off x="178993" y="4532198"/>
            <a:ext cx="8786014" cy="2260800"/>
            <a:chOff x="171728" y="4543200"/>
            <a:chExt cx="8786014" cy="2260800"/>
          </a:xfrm>
        </p:grpSpPr>
        <p:grpSp>
          <p:nvGrpSpPr>
            <p:cNvPr id="146" name="グループ化 145">
              <a:extLst>
                <a:ext uri="{FF2B5EF4-FFF2-40B4-BE49-F238E27FC236}">
                  <a16:creationId xmlns:a16="http://schemas.microsoft.com/office/drawing/2014/main" id="{C8C0F8BA-F4C5-4193-A9FE-A2B5CE2892FF}"/>
                </a:ext>
              </a:extLst>
            </p:cNvPr>
            <p:cNvGrpSpPr/>
            <p:nvPr/>
          </p:nvGrpSpPr>
          <p:grpSpPr>
            <a:xfrm>
              <a:off x="767148" y="4543200"/>
              <a:ext cx="315727" cy="315728"/>
              <a:chOff x="1416078" y="6062616"/>
              <a:chExt cx="420970" cy="420970"/>
            </a:xfrm>
          </p:grpSpPr>
          <p:sp>
            <p:nvSpPr>
              <p:cNvPr id="147" name="楕円 146">
                <a:extLst>
                  <a:ext uri="{FF2B5EF4-FFF2-40B4-BE49-F238E27FC236}">
                    <a16:creationId xmlns:a16="http://schemas.microsoft.com/office/drawing/2014/main" id="{AEE45ABC-C770-4828-9649-1BE676E73793}"/>
                  </a:ext>
                </a:extLst>
              </p:cNvPr>
              <p:cNvSpPr/>
              <p:nvPr/>
            </p:nvSpPr>
            <p:spPr>
              <a:xfrm>
                <a:off x="1559496" y="6206034"/>
                <a:ext cx="134134" cy="134134"/>
              </a:xfrm>
              <a:prstGeom prst="ellipse">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8" name="楕円 147">
                <a:extLst>
                  <a:ext uri="{FF2B5EF4-FFF2-40B4-BE49-F238E27FC236}">
                    <a16:creationId xmlns:a16="http://schemas.microsoft.com/office/drawing/2014/main" id="{01C93504-FAAF-4C50-B5E6-1BF1DEE84B21}"/>
                  </a:ext>
                </a:extLst>
              </p:cNvPr>
              <p:cNvSpPr/>
              <p:nvPr/>
            </p:nvSpPr>
            <p:spPr>
              <a:xfrm>
                <a:off x="1416078" y="6062616"/>
                <a:ext cx="420970" cy="420970"/>
              </a:xfrm>
              <a:prstGeom prst="ellipse">
                <a:avLst/>
              </a:prstGeom>
              <a:noFill/>
              <a:ln w="28575">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55" name="グループ化 154">
              <a:extLst>
                <a:ext uri="{FF2B5EF4-FFF2-40B4-BE49-F238E27FC236}">
                  <a16:creationId xmlns:a16="http://schemas.microsoft.com/office/drawing/2014/main" id="{0223CB4D-C355-4709-83F5-0C1D5F8EFE1B}"/>
                </a:ext>
              </a:extLst>
            </p:cNvPr>
            <p:cNvGrpSpPr/>
            <p:nvPr/>
          </p:nvGrpSpPr>
          <p:grpSpPr>
            <a:xfrm>
              <a:off x="8018336" y="4544238"/>
              <a:ext cx="315727" cy="315728"/>
              <a:chOff x="9541216" y="5445822"/>
              <a:chExt cx="420970" cy="420970"/>
            </a:xfrm>
          </p:grpSpPr>
          <p:sp>
            <p:nvSpPr>
              <p:cNvPr id="156" name="楕円 155">
                <a:extLst>
                  <a:ext uri="{FF2B5EF4-FFF2-40B4-BE49-F238E27FC236}">
                    <a16:creationId xmlns:a16="http://schemas.microsoft.com/office/drawing/2014/main" id="{2390A55B-9C0F-4FA2-8DE7-BF1F8964C06D}"/>
                  </a:ext>
                </a:extLst>
              </p:cNvPr>
              <p:cNvSpPr/>
              <p:nvPr/>
            </p:nvSpPr>
            <p:spPr>
              <a:xfrm>
                <a:off x="9684634" y="5589240"/>
                <a:ext cx="134134" cy="134134"/>
              </a:xfrm>
              <a:prstGeom prst="ellipse">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7" name="楕円 156">
                <a:extLst>
                  <a:ext uri="{FF2B5EF4-FFF2-40B4-BE49-F238E27FC236}">
                    <a16:creationId xmlns:a16="http://schemas.microsoft.com/office/drawing/2014/main" id="{B38D4942-552E-4E6D-A64C-DAAF9D9C7667}"/>
                  </a:ext>
                </a:extLst>
              </p:cNvPr>
              <p:cNvSpPr/>
              <p:nvPr/>
            </p:nvSpPr>
            <p:spPr>
              <a:xfrm>
                <a:off x="9541216" y="5445822"/>
                <a:ext cx="420970" cy="420970"/>
              </a:xfrm>
              <a:prstGeom prst="ellipse">
                <a:avLst/>
              </a:prstGeom>
              <a:noFill/>
              <a:ln w="28575">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158" name="四角形: 角を丸くする 157">
              <a:extLst>
                <a:ext uri="{FF2B5EF4-FFF2-40B4-BE49-F238E27FC236}">
                  <a16:creationId xmlns:a16="http://schemas.microsoft.com/office/drawing/2014/main" id="{7408C633-8ADD-43BD-864F-33081DCEF83B}"/>
                </a:ext>
              </a:extLst>
            </p:cNvPr>
            <p:cNvSpPr/>
            <p:nvPr/>
          </p:nvSpPr>
          <p:spPr>
            <a:xfrm>
              <a:off x="171728" y="5292000"/>
              <a:ext cx="1512000" cy="1188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457200" rtl="0" eaLnBrk="1" fontAlgn="auto" latinLnBrk="0" hangingPunct="1">
                <a:lnSpc>
                  <a:spcPct val="120000"/>
                </a:lnSpc>
                <a:spcBef>
                  <a:spcPts val="0"/>
                </a:spcBef>
                <a:spcAft>
                  <a:spcPts val="450"/>
                </a:spcAft>
                <a:buClrTx/>
                <a:buSzTx/>
                <a:buFontTx/>
                <a:buNone/>
                <a:tabLst/>
                <a:defRPr/>
              </a:pPr>
              <a:endParaRPr kumimoji="0" lang="en-US" altLang="ja-JP" sz="9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457200">
                <a:lnSpc>
                  <a:spcPct val="120000"/>
                </a:lnSpc>
                <a:defRPr/>
              </a:pPr>
              <a:r>
                <a:rPr kumimoji="0" lang="ja-JP" altLang="en-US" sz="900" dirty="0">
                  <a:solidFill>
                    <a:prstClr val="black"/>
                  </a:solidFill>
                  <a:latin typeface="游ゴシック"/>
                  <a:ea typeface="游ゴシック"/>
                </a:rPr>
                <a:t>効果検証にあたり、各地域が目標に至るには、どのような</a:t>
              </a:r>
              <a:r>
                <a:rPr kumimoji="0" lang="ja-JP" altLang="en-US" sz="900" b="1" dirty="0">
                  <a:solidFill>
                    <a:prstClr val="black"/>
                  </a:solidFill>
                  <a:latin typeface="游ゴシック"/>
                  <a:ea typeface="游ゴシック"/>
                </a:rPr>
                <a:t>変化のステップ</a:t>
              </a:r>
              <a:r>
                <a:rPr kumimoji="0" lang="ja-JP" altLang="en-US" sz="900" dirty="0">
                  <a:solidFill>
                    <a:prstClr val="black"/>
                  </a:solidFill>
                  <a:latin typeface="游ゴシック"/>
                  <a:ea typeface="游ゴシック"/>
                </a:rPr>
                <a:t>を経る必要があるのかを整理</a:t>
              </a:r>
              <a:endParaRPr kumimoji="0" lang="en-US" altLang="ja-JP" sz="900" dirty="0">
                <a:solidFill>
                  <a:prstClr val="black"/>
                </a:solidFill>
                <a:latin typeface="游ゴシック"/>
                <a:ea typeface="游ゴシック"/>
              </a:endParaRPr>
            </a:p>
          </p:txBody>
        </p:sp>
        <p:sp>
          <p:nvSpPr>
            <p:cNvPr id="159" name="四角形: 角を丸くする 158">
              <a:extLst>
                <a:ext uri="{FF2B5EF4-FFF2-40B4-BE49-F238E27FC236}">
                  <a16:creationId xmlns:a16="http://schemas.microsoft.com/office/drawing/2014/main" id="{A676EEEC-0B3D-4CEC-B39E-6BB7399B3088}"/>
                </a:ext>
              </a:extLst>
            </p:cNvPr>
            <p:cNvSpPr/>
            <p:nvPr/>
          </p:nvSpPr>
          <p:spPr>
            <a:xfrm>
              <a:off x="205012" y="5112000"/>
              <a:ext cx="1440000" cy="432049"/>
            </a:xfrm>
            <a:prstGeom prst="roundRect">
              <a:avLst>
                <a:gd name="adj" fmla="val 8031"/>
              </a:avLst>
            </a:prstGeom>
            <a:solidFill>
              <a:schemeClr val="accent1">
                <a:lumMod val="75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01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整理</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0" name="四角形: 角を丸くする 159">
              <a:extLst>
                <a:ext uri="{FF2B5EF4-FFF2-40B4-BE49-F238E27FC236}">
                  <a16:creationId xmlns:a16="http://schemas.microsoft.com/office/drawing/2014/main" id="{3CB29F92-5080-43B3-9C26-91E8B7E8C5A1}"/>
                </a:ext>
              </a:extLst>
            </p:cNvPr>
            <p:cNvSpPr/>
            <p:nvPr/>
          </p:nvSpPr>
          <p:spPr>
            <a:xfrm>
              <a:off x="1919223" y="5291999"/>
              <a:ext cx="1512000" cy="1512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342900">
                <a:lnSpc>
                  <a:spcPct val="120000"/>
                </a:lnSpc>
                <a:defRPr/>
              </a:pPr>
              <a:r>
                <a:rPr kumimoji="0" lang="ja-JP" altLang="en-US" sz="900" b="1" dirty="0">
                  <a:solidFill>
                    <a:prstClr val="black"/>
                  </a:solidFill>
                  <a:latin typeface="游ゴシック" panose="020B0400000000000000" pitchFamily="50" charset="-128"/>
                </a:rPr>
                <a:t>政策効果に差異</a:t>
              </a:r>
              <a:r>
                <a:rPr kumimoji="0" lang="ja-JP" altLang="en-US" sz="900" dirty="0">
                  <a:solidFill>
                    <a:prstClr val="black"/>
                  </a:solidFill>
                  <a:latin typeface="游ゴシック" panose="020B0400000000000000" pitchFamily="50" charset="-128"/>
                </a:rPr>
                <a:t>を及ぼす可能性があると考えられる要素等（申請経緯の違い、事業実施中の地域との関わり方の違い等）について仮説を設定</a:t>
              </a:r>
              <a:endParaRPr kumimoji="0" lang="en-US" altLang="ja-JP" sz="900" dirty="0">
                <a:solidFill>
                  <a:prstClr val="black"/>
                </a:solidFill>
                <a:latin typeface="游ゴシック" panose="020B0400000000000000" pitchFamily="50" charset="-128"/>
              </a:endParaRPr>
            </a:p>
          </p:txBody>
        </p:sp>
        <p:sp>
          <p:nvSpPr>
            <p:cNvPr id="161" name="四角形: 角を丸くする 160">
              <a:extLst>
                <a:ext uri="{FF2B5EF4-FFF2-40B4-BE49-F238E27FC236}">
                  <a16:creationId xmlns:a16="http://schemas.microsoft.com/office/drawing/2014/main" id="{591D8CF8-0298-4DA7-B592-D1EB1121CD70}"/>
                </a:ext>
              </a:extLst>
            </p:cNvPr>
            <p:cNvSpPr/>
            <p:nvPr/>
          </p:nvSpPr>
          <p:spPr>
            <a:xfrm>
              <a:off x="1955223" y="5112000"/>
              <a:ext cx="1440000" cy="432048"/>
            </a:xfrm>
            <a:prstGeom prst="roundRect">
              <a:avLst>
                <a:gd name="adj" fmla="val 8031"/>
              </a:avLst>
            </a:prstGeom>
            <a:solidFill>
              <a:schemeClr val="accent1">
                <a:lumMod val="75000"/>
              </a:schemeClr>
            </a:solidFill>
            <a:ln>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02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仮説設定</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2" name="四角形: 角を丸くする 161">
              <a:extLst>
                <a:ext uri="{FF2B5EF4-FFF2-40B4-BE49-F238E27FC236}">
                  <a16:creationId xmlns:a16="http://schemas.microsoft.com/office/drawing/2014/main" id="{4F6AAA51-2871-417B-B49A-52B7AA4FC6E0}"/>
                </a:ext>
              </a:extLst>
            </p:cNvPr>
            <p:cNvSpPr/>
            <p:nvPr/>
          </p:nvSpPr>
          <p:spPr>
            <a:xfrm>
              <a:off x="5410872" y="5292000"/>
              <a:ext cx="1800000" cy="1008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342900">
                <a:lnSpc>
                  <a:spcPct val="120000"/>
                </a:lnSpc>
                <a:defRPr/>
              </a:pPr>
              <a:r>
                <a:rPr kumimoji="0" lang="ja-JP" altLang="en-US" sz="900" dirty="0">
                  <a:solidFill>
                    <a:prstClr val="black"/>
                  </a:solidFill>
                  <a:latin typeface="游ゴシック" panose="020B0400000000000000" pitchFamily="50" charset="-128"/>
                </a:rPr>
                <a:t>様々な分析手法の中から、農林業センサスのデータを基に分析するにはどの手法が良いか検討</a:t>
              </a:r>
            </a:p>
          </p:txBody>
        </p:sp>
        <p:sp>
          <p:nvSpPr>
            <p:cNvPr id="163" name="四角形: 角を丸くする 162">
              <a:extLst>
                <a:ext uri="{FF2B5EF4-FFF2-40B4-BE49-F238E27FC236}">
                  <a16:creationId xmlns:a16="http://schemas.microsoft.com/office/drawing/2014/main" id="{2E6B6A19-1DBF-492A-8701-00ECB7821B98}"/>
                </a:ext>
              </a:extLst>
            </p:cNvPr>
            <p:cNvSpPr/>
            <p:nvPr/>
          </p:nvSpPr>
          <p:spPr>
            <a:xfrm>
              <a:off x="5450213" y="5112000"/>
              <a:ext cx="1728000" cy="432049"/>
            </a:xfrm>
            <a:prstGeom prst="roundRect">
              <a:avLst>
                <a:gd name="adj" fmla="val 8031"/>
              </a:avLst>
            </a:prstGeom>
            <a:solidFill>
              <a:schemeClr val="accent1">
                <a:lumMod val="7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04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分析手法の検討</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4" name="四角形: 角を丸くする 163">
              <a:extLst>
                <a:ext uri="{FF2B5EF4-FFF2-40B4-BE49-F238E27FC236}">
                  <a16:creationId xmlns:a16="http://schemas.microsoft.com/office/drawing/2014/main" id="{E4172F3B-3043-42A2-A74E-055628D0115B}"/>
                </a:ext>
              </a:extLst>
            </p:cNvPr>
            <p:cNvSpPr/>
            <p:nvPr/>
          </p:nvSpPr>
          <p:spPr>
            <a:xfrm>
              <a:off x="7445742" y="5292000"/>
              <a:ext cx="1512000" cy="1512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342900">
                <a:lnSpc>
                  <a:spcPct val="120000"/>
                </a:lnSpc>
                <a:defRPr/>
              </a:pPr>
              <a:r>
                <a:rPr kumimoji="0" lang="ja-JP" altLang="en-US" sz="900" b="1" dirty="0">
                  <a:solidFill>
                    <a:prstClr val="black"/>
                  </a:solidFill>
                  <a:latin typeface="游ゴシック" panose="020B0400000000000000" pitchFamily="50" charset="-128"/>
                </a:rPr>
                <a:t>農林業センサスとアンケート調査のデータを組み合わせた統計分析</a:t>
              </a:r>
              <a:r>
                <a:rPr kumimoji="0" lang="ja-JP" altLang="en-US" sz="900" dirty="0">
                  <a:solidFill>
                    <a:prstClr val="black"/>
                  </a:solidFill>
                  <a:latin typeface="游ゴシック" panose="020B0400000000000000" pitchFamily="50" charset="-128"/>
                </a:rPr>
                <a:t>により、本交付金の政策効果を定量的に検証するとともに、</a:t>
              </a:r>
              <a:r>
                <a:rPr kumimoji="0" lang="en-US" altLang="ja-JP" sz="900" dirty="0">
                  <a:solidFill>
                    <a:prstClr val="black"/>
                  </a:solidFill>
                  <a:latin typeface="游ゴシック" panose="020B0400000000000000" pitchFamily="50" charset="-128"/>
                </a:rPr>
                <a:t>02</a:t>
              </a:r>
              <a:r>
                <a:rPr kumimoji="0" lang="ja-JP" altLang="en-US" sz="900" dirty="0">
                  <a:solidFill>
                    <a:prstClr val="black"/>
                  </a:solidFill>
                  <a:latin typeface="游ゴシック" panose="020B0400000000000000" pitchFamily="50" charset="-128"/>
                </a:rPr>
                <a:t>の仮説を検証</a:t>
              </a:r>
              <a:endParaRPr kumimoji="0" lang="en-US" altLang="ja-JP" sz="900" dirty="0">
                <a:solidFill>
                  <a:prstClr val="black"/>
                </a:solidFill>
                <a:latin typeface="游ゴシック" panose="020B0400000000000000" pitchFamily="50" charset="-128"/>
              </a:endParaRPr>
            </a:p>
          </p:txBody>
        </p:sp>
        <p:sp>
          <p:nvSpPr>
            <p:cNvPr id="165" name="四角形: 角を丸くする 164">
              <a:extLst>
                <a:ext uri="{FF2B5EF4-FFF2-40B4-BE49-F238E27FC236}">
                  <a16:creationId xmlns:a16="http://schemas.microsoft.com/office/drawing/2014/main" id="{98EBDBDB-25DD-4B00-B4A5-C0D4CEC833BC}"/>
                </a:ext>
              </a:extLst>
            </p:cNvPr>
            <p:cNvSpPr/>
            <p:nvPr/>
          </p:nvSpPr>
          <p:spPr>
            <a:xfrm>
              <a:off x="7485708" y="5112000"/>
              <a:ext cx="1440000" cy="432000"/>
            </a:xfrm>
            <a:prstGeom prst="roundRect">
              <a:avLst>
                <a:gd name="adj" fmla="val 8031"/>
              </a:avLst>
            </a:prstGeom>
            <a:solidFill>
              <a:schemeClr val="accent1">
                <a:lumMod val="75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05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効果検証</a:t>
              </a:r>
              <a:endPar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166" name="直線コネクタ 165">
              <a:extLst>
                <a:ext uri="{FF2B5EF4-FFF2-40B4-BE49-F238E27FC236}">
                  <a16:creationId xmlns:a16="http://schemas.microsoft.com/office/drawing/2014/main" id="{8B750E0F-4744-4CEB-8778-C5E2A555D858}"/>
                </a:ext>
              </a:extLst>
            </p:cNvPr>
            <p:cNvCxnSpPr>
              <a:cxnSpLocks/>
            </p:cNvCxnSpPr>
            <p:nvPr/>
          </p:nvCxnSpPr>
          <p:spPr>
            <a:xfrm flipH="1" flipV="1">
              <a:off x="2666378" y="4859147"/>
              <a:ext cx="0" cy="25200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8BAB69A5-1B23-4C3D-B39D-5A7D8D05F1BB}"/>
                </a:ext>
              </a:extLst>
            </p:cNvPr>
            <p:cNvCxnSpPr>
              <a:cxnSpLocks/>
              <a:stCxn id="163" idx="0"/>
              <a:endCxn id="154" idx="4"/>
            </p:cNvCxnSpPr>
            <p:nvPr/>
          </p:nvCxnSpPr>
          <p:spPr>
            <a:xfrm flipH="1" flipV="1">
              <a:off x="6286453" y="4858135"/>
              <a:ext cx="0" cy="2520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60BDA0AF-22F6-4681-BA58-872D4D234A8B}"/>
                </a:ext>
              </a:extLst>
            </p:cNvPr>
            <p:cNvCxnSpPr>
              <a:cxnSpLocks/>
            </p:cNvCxnSpPr>
            <p:nvPr/>
          </p:nvCxnSpPr>
          <p:spPr>
            <a:xfrm flipH="1" flipV="1">
              <a:off x="8185054" y="4859147"/>
              <a:ext cx="0" cy="25200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9A108203-F822-48C7-8B5E-83B48B8FC994}"/>
                </a:ext>
              </a:extLst>
            </p:cNvPr>
            <p:cNvCxnSpPr>
              <a:cxnSpLocks/>
            </p:cNvCxnSpPr>
            <p:nvPr/>
          </p:nvCxnSpPr>
          <p:spPr>
            <a:xfrm flipV="1">
              <a:off x="925011" y="4859978"/>
              <a:ext cx="0" cy="25200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70" name="グループ化 169">
              <a:extLst>
                <a:ext uri="{FF2B5EF4-FFF2-40B4-BE49-F238E27FC236}">
                  <a16:creationId xmlns:a16="http://schemas.microsoft.com/office/drawing/2014/main" id="{2CA82D51-72DB-4E84-A954-14A5FF2A5BE0}"/>
                </a:ext>
              </a:extLst>
            </p:cNvPr>
            <p:cNvGrpSpPr/>
            <p:nvPr/>
          </p:nvGrpSpPr>
          <p:grpSpPr>
            <a:xfrm>
              <a:off x="4256273" y="4543200"/>
              <a:ext cx="315727" cy="315728"/>
              <a:chOff x="6832836" y="5657572"/>
              <a:chExt cx="420970" cy="420970"/>
            </a:xfrm>
          </p:grpSpPr>
          <p:sp>
            <p:nvSpPr>
              <p:cNvPr id="171" name="楕円 170">
                <a:extLst>
                  <a:ext uri="{FF2B5EF4-FFF2-40B4-BE49-F238E27FC236}">
                    <a16:creationId xmlns:a16="http://schemas.microsoft.com/office/drawing/2014/main" id="{2250B361-50EF-440A-B520-7724708D9ABC}"/>
                  </a:ext>
                </a:extLst>
              </p:cNvPr>
              <p:cNvSpPr/>
              <p:nvPr/>
            </p:nvSpPr>
            <p:spPr>
              <a:xfrm>
                <a:off x="6976254" y="5800990"/>
                <a:ext cx="134134" cy="134134"/>
              </a:xfrm>
              <a:prstGeom prst="ellipse">
                <a:avLst/>
              </a:prstGeom>
              <a:solidFill>
                <a:schemeClr val="accent4">
                  <a:lumMod val="60000"/>
                  <a:lumOff val="40000"/>
                </a:schemeClr>
              </a:solid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2" name="楕円 171">
                <a:extLst>
                  <a:ext uri="{FF2B5EF4-FFF2-40B4-BE49-F238E27FC236}">
                    <a16:creationId xmlns:a16="http://schemas.microsoft.com/office/drawing/2014/main" id="{FAD5FFDD-9695-4FD5-9015-8D12A27992D3}"/>
                  </a:ext>
                </a:extLst>
              </p:cNvPr>
              <p:cNvSpPr/>
              <p:nvPr/>
            </p:nvSpPr>
            <p:spPr>
              <a:xfrm>
                <a:off x="6832836" y="5657572"/>
                <a:ext cx="420970" cy="420970"/>
              </a:xfrm>
              <a:prstGeom prst="ellipse">
                <a:avLst/>
              </a:prstGeom>
              <a:noFill/>
              <a:ln w="28575">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173" name="四角形: 角を丸くする 172">
              <a:extLst>
                <a:ext uri="{FF2B5EF4-FFF2-40B4-BE49-F238E27FC236}">
                  <a16:creationId xmlns:a16="http://schemas.microsoft.com/office/drawing/2014/main" id="{C3EF3D4B-2714-4AD5-802D-A58A5B8E3478}"/>
                </a:ext>
              </a:extLst>
            </p:cNvPr>
            <p:cNvSpPr/>
            <p:nvPr/>
          </p:nvSpPr>
          <p:spPr>
            <a:xfrm>
              <a:off x="3664002" y="5292000"/>
              <a:ext cx="1512000" cy="1512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342900">
                <a:lnSpc>
                  <a:spcPct val="120000"/>
                </a:lnSpc>
                <a:defRPr/>
              </a:pPr>
              <a:r>
                <a:rPr kumimoji="0" lang="ja-JP" altLang="en-US" sz="900" dirty="0">
                  <a:solidFill>
                    <a:prstClr val="black"/>
                  </a:solidFill>
                  <a:latin typeface="游ゴシック" panose="020B0400000000000000" pitchFamily="50" charset="-128"/>
                </a:rPr>
                <a:t>交付金受領事業者へのアンケート調査によって、意欲の変化や仮説に関するデータ等を収集するとともに、交付金事業が主に影響を及ぼす農業集落を特定</a:t>
              </a:r>
              <a:endParaRPr kumimoji="0" lang="en-US" altLang="ja-JP" sz="900" dirty="0">
                <a:solidFill>
                  <a:prstClr val="black"/>
                </a:solidFill>
                <a:latin typeface="游ゴシック" panose="020B0400000000000000" pitchFamily="50" charset="-128"/>
              </a:endParaRPr>
            </a:p>
          </p:txBody>
        </p:sp>
        <p:sp>
          <p:nvSpPr>
            <p:cNvPr id="174" name="四角形: 角を丸くする 173">
              <a:extLst>
                <a:ext uri="{FF2B5EF4-FFF2-40B4-BE49-F238E27FC236}">
                  <a16:creationId xmlns:a16="http://schemas.microsoft.com/office/drawing/2014/main" id="{450DEFA1-FD4C-48DD-A4D3-C55B6B00D1F9}"/>
                </a:ext>
              </a:extLst>
            </p:cNvPr>
            <p:cNvSpPr/>
            <p:nvPr/>
          </p:nvSpPr>
          <p:spPr>
            <a:xfrm>
              <a:off x="3702718" y="5112000"/>
              <a:ext cx="1440000" cy="432048"/>
            </a:xfrm>
            <a:prstGeom prst="roundRect">
              <a:avLst>
                <a:gd name="adj" fmla="val 8031"/>
              </a:avLst>
            </a:prstGeom>
            <a:solidFill>
              <a:schemeClr val="accent1">
                <a:lumMod val="75000"/>
              </a:schemeClr>
            </a:solid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03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データ収集</a:t>
              </a:r>
              <a:endParaRPr kumimoji="0"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175" name="直線コネクタ 174">
              <a:extLst>
                <a:ext uri="{FF2B5EF4-FFF2-40B4-BE49-F238E27FC236}">
                  <a16:creationId xmlns:a16="http://schemas.microsoft.com/office/drawing/2014/main" id="{70B04CCA-50CC-4EC7-AAC8-042931941109}"/>
                </a:ext>
              </a:extLst>
            </p:cNvPr>
            <p:cNvCxnSpPr>
              <a:cxnSpLocks/>
              <a:stCxn id="174" idx="0"/>
              <a:endCxn id="172" idx="4"/>
            </p:cNvCxnSpPr>
            <p:nvPr/>
          </p:nvCxnSpPr>
          <p:spPr>
            <a:xfrm flipH="1" flipV="1">
              <a:off x="4414137" y="4858928"/>
              <a:ext cx="0" cy="253072"/>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7373C9B7-728B-45A7-A95B-EB60580CDB84}"/>
              </a:ext>
            </a:extLst>
          </p:cNvPr>
          <p:cNvSpPr>
            <a:spLocks noGrp="1"/>
          </p:cNvSpPr>
          <p:nvPr>
            <p:ph type="sldNum" sz="quarter" idx="12"/>
          </p:nvPr>
        </p:nvSpPr>
        <p:spPr>
          <a:xfrm>
            <a:off x="7063580" y="6457795"/>
            <a:ext cx="2057400" cy="365125"/>
          </a:xfrm>
        </p:spPr>
        <p:txBody>
          <a:bodyPr/>
          <a:lstStyle/>
          <a:p>
            <a:r>
              <a:rPr kumimoji="1" lang="en-US" altLang="ja-JP" dirty="0">
                <a:solidFill>
                  <a:schemeClr val="tx1"/>
                </a:solidFill>
              </a:rPr>
              <a:t>34</a:t>
            </a:r>
            <a:endParaRPr kumimoji="1" lang="ja-JP" altLang="en-US" dirty="0">
              <a:solidFill>
                <a:schemeClr val="tx1"/>
              </a:solidFill>
            </a:endParaRPr>
          </a:p>
        </p:txBody>
      </p:sp>
      <p:pic>
        <p:nvPicPr>
          <p:cNvPr id="2" name="35">
            <a:hlinkClick r:id="" action="ppaction://media"/>
            <a:extLst>
              <a:ext uri="{FF2B5EF4-FFF2-40B4-BE49-F238E27FC236}">
                <a16:creationId xmlns:a16="http://schemas.microsoft.com/office/drawing/2014/main" id="{DE3957F2-8C16-2220-4798-39F6560FDE7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524098" y="11080"/>
            <a:ext cx="609600" cy="609600"/>
          </a:xfrm>
          <a:prstGeom prst="rect">
            <a:avLst/>
          </a:prstGeom>
        </p:spPr>
      </p:pic>
    </p:spTree>
    <p:extLst>
      <p:ext uri="{BB962C8B-B14F-4D97-AF65-F5344CB8AC3E}">
        <p14:creationId xmlns:p14="http://schemas.microsoft.com/office/powerpoint/2010/main" val="909970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3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図 91">
            <a:extLst>
              <a:ext uri="{FF2B5EF4-FFF2-40B4-BE49-F238E27FC236}">
                <a16:creationId xmlns:a16="http://schemas.microsoft.com/office/drawing/2014/main" id="{25FDE0A0-CC58-47C3-89AF-FC33A587251B}"/>
              </a:ext>
            </a:extLst>
          </p:cNvPr>
          <p:cNvPicPr>
            <a:picLocks noChangeAspect="1"/>
          </p:cNvPicPr>
          <p:nvPr/>
        </p:nvPicPr>
        <p:blipFill>
          <a:blip r:embed="rId5"/>
          <a:stretch>
            <a:fillRect/>
          </a:stretch>
        </p:blipFill>
        <p:spPr>
          <a:xfrm>
            <a:off x="1124199" y="1887720"/>
            <a:ext cx="6895601" cy="4810560"/>
          </a:xfrm>
          <a:prstGeom prst="rect">
            <a:avLst/>
          </a:prstGeom>
        </p:spPr>
      </p:pic>
      <p:sp>
        <p:nvSpPr>
          <p:cNvPr id="2" name="テキスト ボックス 1">
            <a:extLst>
              <a:ext uri="{FF2B5EF4-FFF2-40B4-BE49-F238E27FC236}">
                <a16:creationId xmlns:a16="http://schemas.microsoft.com/office/drawing/2014/main" id="{B36AB064-F217-4239-A8D1-14A65C7EFB3A}"/>
              </a:ext>
            </a:extLst>
          </p:cNvPr>
          <p:cNvSpPr txBox="1"/>
          <p:nvPr/>
        </p:nvSpPr>
        <p:spPr>
          <a:xfrm>
            <a:off x="220606" y="1108019"/>
            <a:ext cx="7799194" cy="77970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＜地域活性化に向けたステップ図（取組の効果発現経路）＞</a:t>
            </a:r>
            <a:endParaRPr kumimoji="0" lang="en-US" altLang="ja-JP"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auto" latinLnBrk="0" hangingPunct="1">
              <a:lnSpc>
                <a:spcPts val="8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下記ステップ図は、本交付金が最終的に農山漁村の活性化、自立及び維持発展につながる過程を整理したもの。</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下から上へ、効果が順次波及していくものと想定。</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4" name="グループ化 13">
            <a:extLst>
              <a:ext uri="{FF2B5EF4-FFF2-40B4-BE49-F238E27FC236}">
                <a16:creationId xmlns:a16="http://schemas.microsoft.com/office/drawing/2014/main" id="{D1CF9909-3098-4AA9-9174-72AC7EFF7FCA}"/>
              </a:ext>
            </a:extLst>
          </p:cNvPr>
          <p:cNvGrpSpPr/>
          <p:nvPr/>
        </p:nvGrpSpPr>
        <p:grpSpPr>
          <a:xfrm>
            <a:off x="5868000" y="108000"/>
            <a:ext cx="2700000" cy="1177588"/>
            <a:chOff x="-1943335" y="1846555"/>
            <a:chExt cx="2700000" cy="1177588"/>
          </a:xfrm>
        </p:grpSpPr>
        <p:sp>
          <p:nvSpPr>
            <p:cNvPr id="15" name="正方形/長方形 14">
              <a:extLst>
                <a:ext uri="{FF2B5EF4-FFF2-40B4-BE49-F238E27FC236}">
                  <a16:creationId xmlns:a16="http://schemas.microsoft.com/office/drawing/2014/main" id="{D416174A-5C1D-49FF-AB34-BF2A0FFED6B4}"/>
                </a:ext>
              </a:extLst>
            </p:cNvPr>
            <p:cNvSpPr/>
            <p:nvPr/>
          </p:nvSpPr>
          <p:spPr>
            <a:xfrm>
              <a:off x="-1943335" y="2124143"/>
              <a:ext cx="2700000" cy="900000"/>
            </a:xfrm>
            <a:prstGeom prst="rect">
              <a:avLst/>
            </a:prstGeom>
            <a:solidFill>
              <a:schemeClr val="accent2">
                <a:lumMod val="20000"/>
                <a:lumOff val="80000"/>
              </a:schemeClr>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介入対象者と課題解決のための変化が生じる必要のある対象とが異なる場合には、</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目的達成までのステップを整理</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することが重要。</a:t>
              </a:r>
              <a:endParaRPr kumimoji="0" lang="en-US" altLang="ja-JP" sz="12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6" name="矢印: 五方向 15">
              <a:extLst>
                <a:ext uri="{FF2B5EF4-FFF2-40B4-BE49-F238E27FC236}">
                  <a16:creationId xmlns:a16="http://schemas.microsoft.com/office/drawing/2014/main" id="{8DDAFE19-FE5C-422D-BC85-D472740ECE0E}"/>
                </a:ext>
              </a:extLst>
            </p:cNvPr>
            <p:cNvSpPr/>
            <p:nvPr/>
          </p:nvSpPr>
          <p:spPr>
            <a:xfrm>
              <a:off x="-1908699" y="1846555"/>
              <a:ext cx="1872000" cy="277588"/>
            </a:xfrm>
            <a:prstGeom prst="homePlate">
              <a:avLst/>
            </a:prstGeom>
            <a:solidFill>
              <a:schemeClr val="accent2">
                <a:lumMod val="60000"/>
                <a:lumOff val="40000"/>
              </a:schemeClr>
            </a:solid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「整理」のポイント</a:t>
              </a:r>
            </a:p>
          </p:txBody>
        </p:sp>
      </p:grpSp>
      <p:pic>
        <p:nvPicPr>
          <p:cNvPr id="5" name="図 4">
            <a:extLst>
              <a:ext uri="{FF2B5EF4-FFF2-40B4-BE49-F238E27FC236}">
                <a16:creationId xmlns:a16="http://schemas.microsoft.com/office/drawing/2014/main" id="{86FDB382-131C-4ADD-90C5-4398A99BA449}"/>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4" name="スライド番号プレースホルダー 3">
            <a:extLst>
              <a:ext uri="{FF2B5EF4-FFF2-40B4-BE49-F238E27FC236}">
                <a16:creationId xmlns:a16="http://schemas.microsoft.com/office/drawing/2014/main" id="{F4F9D9CD-5C5F-4983-A6D5-67CEFF31E639}"/>
              </a:ext>
            </a:extLst>
          </p:cNvPr>
          <p:cNvSpPr>
            <a:spLocks noGrp="1"/>
          </p:cNvSpPr>
          <p:nvPr>
            <p:ph type="sldNum" sz="quarter" idx="12"/>
          </p:nvPr>
        </p:nvSpPr>
        <p:spPr>
          <a:xfrm>
            <a:off x="7086600" y="6472412"/>
            <a:ext cx="2057400" cy="365125"/>
          </a:xfrm>
        </p:spPr>
        <p:txBody>
          <a:bodyPr/>
          <a:lstStyle/>
          <a:p>
            <a:r>
              <a:rPr kumimoji="1" lang="en-US" altLang="ja-JP" dirty="0">
                <a:solidFill>
                  <a:schemeClr val="tx1"/>
                </a:solidFill>
              </a:rPr>
              <a:t>35</a:t>
            </a:r>
            <a:endParaRPr kumimoji="1" lang="ja-JP" altLang="en-US" dirty="0">
              <a:solidFill>
                <a:schemeClr val="tx1"/>
              </a:solidFill>
            </a:endParaRPr>
          </a:p>
        </p:txBody>
      </p:sp>
      <p:pic>
        <p:nvPicPr>
          <p:cNvPr id="3" name="36">
            <a:hlinkClick r:id="" action="ppaction://media"/>
            <a:extLst>
              <a:ext uri="{FF2B5EF4-FFF2-40B4-BE49-F238E27FC236}">
                <a16:creationId xmlns:a16="http://schemas.microsoft.com/office/drawing/2014/main" id="{DCD8B761-79AC-82DA-4EDC-220EF1D457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5200" y="21771"/>
            <a:ext cx="609600" cy="609600"/>
          </a:xfrm>
          <a:prstGeom prst="rect">
            <a:avLst/>
          </a:prstGeom>
        </p:spPr>
      </p:pic>
    </p:spTree>
    <p:extLst>
      <p:ext uri="{BB962C8B-B14F-4D97-AF65-F5344CB8AC3E}">
        <p14:creationId xmlns:p14="http://schemas.microsoft.com/office/powerpoint/2010/main" val="1416267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グループ化 47">
            <a:extLst>
              <a:ext uri="{FF2B5EF4-FFF2-40B4-BE49-F238E27FC236}">
                <a16:creationId xmlns:a16="http://schemas.microsoft.com/office/drawing/2014/main" id="{E136D527-F1F4-458D-9241-2DEABFC40D78}"/>
              </a:ext>
            </a:extLst>
          </p:cNvPr>
          <p:cNvGrpSpPr/>
          <p:nvPr/>
        </p:nvGrpSpPr>
        <p:grpSpPr>
          <a:xfrm>
            <a:off x="5868000" y="108000"/>
            <a:ext cx="3024000" cy="1537586"/>
            <a:chOff x="-1908700" y="1846555"/>
            <a:chExt cx="3024000" cy="1537586"/>
          </a:xfrm>
        </p:grpSpPr>
        <p:sp>
          <p:nvSpPr>
            <p:cNvPr id="49" name="正方形/長方形 48">
              <a:extLst>
                <a:ext uri="{FF2B5EF4-FFF2-40B4-BE49-F238E27FC236}">
                  <a16:creationId xmlns:a16="http://schemas.microsoft.com/office/drawing/2014/main" id="{4AFCA72B-1B34-40A2-AA54-B28506FCDE40}"/>
                </a:ext>
              </a:extLst>
            </p:cNvPr>
            <p:cNvSpPr/>
            <p:nvPr/>
          </p:nvSpPr>
          <p:spPr>
            <a:xfrm>
              <a:off x="-1908700" y="2124141"/>
              <a:ext cx="3024000" cy="1260000"/>
            </a:xfrm>
            <a:prstGeom prst="rect">
              <a:avLst/>
            </a:prstGeom>
            <a:solidFill>
              <a:schemeClr val="accent3">
                <a:lumMod val="20000"/>
                <a:lumOff val="8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事業の改善につながる評価・分析を実施するためには、実際の政策運用プロセスや現場の</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実態から乖離したものにならないよう</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、実際に政策を運用している職員が</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現場で実感している課題等を把握</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した上で調査を設計することが重要。</a:t>
              </a:r>
            </a:p>
          </p:txBody>
        </p:sp>
        <p:sp>
          <p:nvSpPr>
            <p:cNvPr id="50" name="矢印: 五方向 49">
              <a:extLst>
                <a:ext uri="{FF2B5EF4-FFF2-40B4-BE49-F238E27FC236}">
                  <a16:creationId xmlns:a16="http://schemas.microsoft.com/office/drawing/2014/main" id="{17124DC3-0182-426B-8725-0234E34D5BF0}"/>
                </a:ext>
              </a:extLst>
            </p:cNvPr>
            <p:cNvSpPr/>
            <p:nvPr/>
          </p:nvSpPr>
          <p:spPr>
            <a:xfrm>
              <a:off x="-1908698" y="1846555"/>
              <a:ext cx="2232000" cy="277587"/>
            </a:xfrm>
            <a:prstGeom prst="homePlate">
              <a:avLst/>
            </a:prstGeom>
            <a:solidFill>
              <a:schemeClr val="accent3">
                <a:lumMod val="60000"/>
                <a:lumOff val="40000"/>
              </a:schemeClr>
            </a:solid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「仮説設定」のポイント</a:t>
              </a:r>
            </a:p>
          </p:txBody>
        </p:sp>
      </p:grpSp>
      <p:sp>
        <p:nvSpPr>
          <p:cNvPr id="44" name="テキスト ボックス 43">
            <a:extLst>
              <a:ext uri="{FF2B5EF4-FFF2-40B4-BE49-F238E27FC236}">
                <a16:creationId xmlns:a16="http://schemas.microsoft.com/office/drawing/2014/main" id="{422737E3-34AF-48C2-A02E-889EC4007D8E}"/>
              </a:ext>
            </a:extLst>
          </p:cNvPr>
          <p:cNvSpPr txBox="1"/>
          <p:nvPr/>
        </p:nvSpPr>
        <p:spPr>
          <a:xfrm>
            <a:off x="766436" y="892131"/>
            <a:ext cx="4363120" cy="55816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▼統計法に基づく調査表情報の利用についての詳細はこちらをご確認ください。</a:t>
            </a:r>
            <a:endParaRPr kumimoji="0"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hlinkClick r:id="rId5"/>
              </a:rPr>
              <a:t>https://www.e-stat.go.jp/microdata/data-use</a:t>
            </a:r>
            <a:endPar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rPr>
              <a:t>（ミクロデータ利用ポータルサイト）</a:t>
            </a:r>
            <a:endPar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endParaRPr>
          </a:p>
        </p:txBody>
      </p:sp>
      <p:sp>
        <p:nvSpPr>
          <p:cNvPr id="46" name="テキスト ボックス 45">
            <a:extLst>
              <a:ext uri="{FF2B5EF4-FFF2-40B4-BE49-F238E27FC236}">
                <a16:creationId xmlns:a16="http://schemas.microsoft.com/office/drawing/2014/main" id="{BDEDC624-F70A-46C3-A830-1718828CBD86}"/>
              </a:ext>
            </a:extLst>
          </p:cNvPr>
          <p:cNvSpPr txBox="1"/>
          <p:nvPr/>
        </p:nvSpPr>
        <p:spPr>
          <a:xfrm>
            <a:off x="697984" y="1518336"/>
            <a:ext cx="513796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＜本調査研究の検証仮説と分析に用いるデータの整理＞</a:t>
            </a:r>
            <a:endParaRPr kumimoji="0" lang="en-US" altLang="ja-JP"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grpSp>
        <p:nvGrpSpPr>
          <p:cNvPr id="47" name="グループ化 46">
            <a:extLst>
              <a:ext uri="{FF2B5EF4-FFF2-40B4-BE49-F238E27FC236}">
                <a16:creationId xmlns:a16="http://schemas.microsoft.com/office/drawing/2014/main" id="{7543CE7E-91BF-4437-A206-BD063E969002}"/>
              </a:ext>
            </a:extLst>
          </p:cNvPr>
          <p:cNvGrpSpPr/>
          <p:nvPr/>
        </p:nvGrpSpPr>
        <p:grpSpPr>
          <a:xfrm>
            <a:off x="766436" y="1881415"/>
            <a:ext cx="7611128" cy="4764008"/>
            <a:chOff x="1280921" y="870729"/>
            <a:chExt cx="9583513" cy="5916676"/>
          </a:xfrm>
        </p:grpSpPr>
        <p:sp>
          <p:nvSpPr>
            <p:cNvPr id="51" name="正方形/長方形 10">
              <a:extLst>
                <a:ext uri="{FF2B5EF4-FFF2-40B4-BE49-F238E27FC236}">
                  <a16:creationId xmlns:a16="http://schemas.microsoft.com/office/drawing/2014/main" id="{3C796CA3-CAC7-4E5A-9AAC-A22D8287A884}"/>
                </a:ext>
              </a:extLst>
            </p:cNvPr>
            <p:cNvSpPr>
              <a:spLocks noChangeArrowheads="1"/>
            </p:cNvSpPr>
            <p:nvPr/>
          </p:nvSpPr>
          <p:spPr bwMode="auto">
            <a:xfrm>
              <a:off x="2690663" y="3617092"/>
              <a:ext cx="1662045" cy="725822"/>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地域住民等の主体性</a:t>
              </a:r>
            </a:p>
          </p:txBody>
        </p:sp>
        <p:sp>
          <p:nvSpPr>
            <p:cNvPr id="52" name="正方形/長方形 51">
              <a:extLst>
                <a:ext uri="{FF2B5EF4-FFF2-40B4-BE49-F238E27FC236}">
                  <a16:creationId xmlns:a16="http://schemas.microsoft.com/office/drawing/2014/main" id="{6967E134-4F31-43D7-8642-5D854AC9A87F}"/>
                </a:ext>
              </a:extLst>
            </p:cNvPr>
            <p:cNvSpPr/>
            <p:nvPr/>
          </p:nvSpPr>
          <p:spPr>
            <a:xfrm>
              <a:off x="1280921" y="870729"/>
              <a:ext cx="8136000" cy="208800"/>
            </a:xfrm>
            <a:prstGeom prst="rect">
              <a:avLst/>
            </a:prstGeom>
            <a:solidFill>
              <a:schemeClr val="bg2">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検証仮説</a:t>
              </a:r>
              <a:endPar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3" name="正方形/長方形 52">
              <a:extLst>
                <a:ext uri="{FF2B5EF4-FFF2-40B4-BE49-F238E27FC236}">
                  <a16:creationId xmlns:a16="http://schemas.microsoft.com/office/drawing/2014/main" id="{094527EF-37FF-4339-A4A1-035E1317EE81}"/>
                </a:ext>
              </a:extLst>
            </p:cNvPr>
            <p:cNvSpPr/>
            <p:nvPr/>
          </p:nvSpPr>
          <p:spPr>
            <a:xfrm>
              <a:off x="4442345" y="3617092"/>
              <a:ext cx="4955127" cy="725822"/>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地域の住民・農林漁業者等の積極性により交付金による影響は異なる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地域の住民・農林漁業者等が取組に対して積極的に関与しているほど交付金による影響は大きくなる（なお、アンケートで適切に主体性を把握することは難しい可能性がある）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4" name="正方形/長方形 53">
              <a:extLst>
                <a:ext uri="{FF2B5EF4-FFF2-40B4-BE49-F238E27FC236}">
                  <a16:creationId xmlns:a16="http://schemas.microsoft.com/office/drawing/2014/main" id="{C76B3F5C-ECA9-43F0-9CB0-14769B37901D}"/>
                </a:ext>
              </a:extLst>
            </p:cNvPr>
            <p:cNvSpPr>
              <a:spLocks noChangeArrowheads="1"/>
            </p:cNvSpPr>
            <p:nvPr/>
          </p:nvSpPr>
          <p:spPr bwMode="auto">
            <a:xfrm>
              <a:off x="2690663" y="1574922"/>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地域の立地条件</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5" name="正方形/長方形 54">
              <a:extLst>
                <a:ext uri="{FF2B5EF4-FFF2-40B4-BE49-F238E27FC236}">
                  <a16:creationId xmlns:a16="http://schemas.microsoft.com/office/drawing/2014/main" id="{E12AA1F0-F9C6-4F36-A1A3-B85F87C0FD3D}"/>
                </a:ext>
              </a:extLst>
            </p:cNvPr>
            <p:cNvSpPr/>
            <p:nvPr/>
          </p:nvSpPr>
          <p:spPr>
            <a:xfrm>
              <a:off x="4442345" y="1574922"/>
              <a:ext cx="4955127"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地域の立地条件により交付金による影響は異なる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都心部へのアクセスの良い地域ほど交付金による影響は大きくなる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10">
              <a:extLst>
                <a:ext uri="{FF2B5EF4-FFF2-40B4-BE49-F238E27FC236}">
                  <a16:creationId xmlns:a16="http://schemas.microsoft.com/office/drawing/2014/main" id="{770A9213-7248-474D-BA43-8FA86E9771C0}"/>
                </a:ext>
              </a:extLst>
            </p:cNvPr>
            <p:cNvSpPr>
              <a:spLocks noChangeArrowheads="1"/>
            </p:cNvSpPr>
            <p:nvPr/>
          </p:nvSpPr>
          <p:spPr bwMode="auto">
            <a:xfrm>
              <a:off x="2690663" y="3004593"/>
              <a:ext cx="1662045" cy="576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申請経緯</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7" name="正方形/長方形 56">
              <a:extLst>
                <a:ext uri="{FF2B5EF4-FFF2-40B4-BE49-F238E27FC236}">
                  <a16:creationId xmlns:a16="http://schemas.microsoft.com/office/drawing/2014/main" id="{8B23EF92-AC71-4509-92A1-A0CCD0D4DAC1}"/>
                </a:ext>
              </a:extLst>
            </p:cNvPr>
            <p:cNvSpPr/>
            <p:nvPr/>
          </p:nvSpPr>
          <p:spPr>
            <a:xfrm>
              <a:off x="4442345" y="3004593"/>
              <a:ext cx="4955127" cy="576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申請経緯により交付金による影響は異なる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地域課題解決を起点として交付金を申請した場合・十分な課題分析を実施したほど交付金による影響は大きくなる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 name="正方形/長方形 10">
              <a:extLst>
                <a:ext uri="{FF2B5EF4-FFF2-40B4-BE49-F238E27FC236}">
                  <a16:creationId xmlns:a16="http://schemas.microsoft.com/office/drawing/2014/main" id="{83F53D31-E4A8-41B3-9250-FEC7C2AE0AE3}"/>
                </a:ext>
              </a:extLst>
            </p:cNvPr>
            <p:cNvSpPr>
              <a:spLocks noChangeArrowheads="1"/>
            </p:cNvSpPr>
            <p:nvPr/>
          </p:nvSpPr>
          <p:spPr bwMode="auto">
            <a:xfrm>
              <a:off x="1574850" y="1574922"/>
              <a:ext cx="1044000" cy="1383001"/>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交付対象</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9" name="正方形/長方形 10">
              <a:extLst>
                <a:ext uri="{FF2B5EF4-FFF2-40B4-BE49-F238E27FC236}">
                  <a16:creationId xmlns:a16="http://schemas.microsoft.com/office/drawing/2014/main" id="{3BBFE89E-9249-4DE2-8CC0-CB3284D1CA47}"/>
                </a:ext>
              </a:extLst>
            </p:cNvPr>
            <p:cNvSpPr>
              <a:spLocks noChangeArrowheads="1"/>
            </p:cNvSpPr>
            <p:nvPr/>
          </p:nvSpPr>
          <p:spPr bwMode="auto">
            <a:xfrm>
              <a:off x="2690663" y="4393851"/>
              <a:ext cx="1662045" cy="608653"/>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農林水産省</a:t>
              </a:r>
              <a:r>
                <a:rPr kumimoji="1" lang="ja-JP" altLang="en-US" sz="9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Arial" panose="020B0604020202020204" pitchFamily="34" charset="0"/>
                </a:rPr>
                <a:t>等</a:t>
              </a: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の支援</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0" name="正方形/長方形 10">
              <a:extLst>
                <a:ext uri="{FF2B5EF4-FFF2-40B4-BE49-F238E27FC236}">
                  <a16:creationId xmlns:a16="http://schemas.microsoft.com/office/drawing/2014/main" id="{9DC25FA5-55BC-4393-8C07-4B725316BD4F}"/>
                </a:ext>
              </a:extLst>
            </p:cNvPr>
            <p:cNvSpPr>
              <a:spLocks noChangeArrowheads="1"/>
            </p:cNvSpPr>
            <p:nvPr/>
          </p:nvSpPr>
          <p:spPr bwMode="auto">
            <a:xfrm>
              <a:off x="2701549" y="5068904"/>
              <a:ext cx="1662045" cy="61266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取組内容</a:t>
              </a:r>
            </a:p>
          </p:txBody>
        </p:sp>
        <p:sp>
          <p:nvSpPr>
            <p:cNvPr id="61" name="正方形/長方形 10">
              <a:extLst>
                <a:ext uri="{FF2B5EF4-FFF2-40B4-BE49-F238E27FC236}">
                  <a16:creationId xmlns:a16="http://schemas.microsoft.com/office/drawing/2014/main" id="{AEA664AA-9C96-424E-AE87-4AFFD2603278}"/>
                </a:ext>
              </a:extLst>
            </p:cNvPr>
            <p:cNvSpPr>
              <a:spLocks noChangeArrowheads="1"/>
            </p:cNvSpPr>
            <p:nvPr/>
          </p:nvSpPr>
          <p:spPr bwMode="auto">
            <a:xfrm>
              <a:off x="1574850" y="3004594"/>
              <a:ext cx="1044000" cy="2002187"/>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申請時</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2" name="正方形/長方形 61">
              <a:extLst>
                <a:ext uri="{FF2B5EF4-FFF2-40B4-BE49-F238E27FC236}">
                  <a16:creationId xmlns:a16="http://schemas.microsoft.com/office/drawing/2014/main" id="{8A1F0CBA-F0FE-4920-A325-02BC1613CB49}"/>
                </a:ext>
              </a:extLst>
            </p:cNvPr>
            <p:cNvSpPr/>
            <p:nvPr/>
          </p:nvSpPr>
          <p:spPr>
            <a:xfrm>
              <a:off x="4442345" y="4375748"/>
              <a:ext cx="4955127" cy="608653"/>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農林水産省等の職員の支援などにより交付金による影響は異なる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農林水産省の職員が積極的に支援するほど、市区町村等の職員の経験が豊富なほど交付金による影響は大きくなる</a:t>
              </a:r>
            </a:p>
          </p:txBody>
        </p:sp>
        <p:sp>
          <p:nvSpPr>
            <p:cNvPr id="63" name="正方形/長方形 62">
              <a:extLst>
                <a:ext uri="{FF2B5EF4-FFF2-40B4-BE49-F238E27FC236}">
                  <a16:creationId xmlns:a16="http://schemas.microsoft.com/office/drawing/2014/main" id="{A880F6E5-469C-4CAA-B512-38387BEBD9AF}"/>
                </a:ext>
              </a:extLst>
            </p:cNvPr>
            <p:cNvSpPr/>
            <p:nvPr/>
          </p:nvSpPr>
          <p:spPr>
            <a:xfrm>
              <a:off x="4453231" y="5068904"/>
              <a:ext cx="4955127" cy="61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取組内容・取組規模により交付金による影響は異なる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農山漁村の活性化を目的とした場合、取組内容や取組規模により交付金による影響は異なる</a:t>
              </a:r>
            </a:p>
          </p:txBody>
        </p:sp>
        <p:sp>
          <p:nvSpPr>
            <p:cNvPr id="64" name="正方形/長方形 10">
              <a:extLst>
                <a:ext uri="{FF2B5EF4-FFF2-40B4-BE49-F238E27FC236}">
                  <a16:creationId xmlns:a16="http://schemas.microsoft.com/office/drawing/2014/main" id="{820A6D47-7310-4E8C-B27D-C11ECAF47CDE}"/>
                </a:ext>
              </a:extLst>
            </p:cNvPr>
            <p:cNvSpPr>
              <a:spLocks noChangeArrowheads="1"/>
            </p:cNvSpPr>
            <p:nvPr/>
          </p:nvSpPr>
          <p:spPr bwMode="auto">
            <a:xfrm>
              <a:off x="2690663" y="2047141"/>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対象地域の特性</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5" name="正方形/長方形 64">
              <a:extLst>
                <a:ext uri="{FF2B5EF4-FFF2-40B4-BE49-F238E27FC236}">
                  <a16:creationId xmlns:a16="http://schemas.microsoft.com/office/drawing/2014/main" id="{78F2A307-C13D-49F0-AD12-02F4B4019BFD}"/>
                </a:ext>
              </a:extLst>
            </p:cNvPr>
            <p:cNvSpPr/>
            <p:nvPr/>
          </p:nvSpPr>
          <p:spPr>
            <a:xfrm>
              <a:off x="4442345" y="2040205"/>
              <a:ext cx="4955127"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地域の状況により交付金による影響は異なる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高齢化率の進展状況や人口の減少状況により交付金による影響は異なる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6" name="正方形/長方形 10">
              <a:extLst>
                <a:ext uri="{FF2B5EF4-FFF2-40B4-BE49-F238E27FC236}">
                  <a16:creationId xmlns:a16="http://schemas.microsoft.com/office/drawing/2014/main" id="{19EF8EA3-B57E-4AD1-A19B-8B167A91AEC4}"/>
                </a:ext>
              </a:extLst>
            </p:cNvPr>
            <p:cNvSpPr>
              <a:spLocks noChangeArrowheads="1"/>
            </p:cNvSpPr>
            <p:nvPr/>
          </p:nvSpPr>
          <p:spPr bwMode="auto">
            <a:xfrm>
              <a:off x="2701549" y="5723775"/>
              <a:ext cx="1662045" cy="540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地域との関わり方</a:t>
              </a:r>
            </a:p>
          </p:txBody>
        </p:sp>
        <p:sp>
          <p:nvSpPr>
            <p:cNvPr id="67" name="正方形/長方形 66">
              <a:extLst>
                <a:ext uri="{FF2B5EF4-FFF2-40B4-BE49-F238E27FC236}">
                  <a16:creationId xmlns:a16="http://schemas.microsoft.com/office/drawing/2014/main" id="{D35EBA38-D4A1-4A6F-B820-E396041BEB1D}"/>
                </a:ext>
              </a:extLst>
            </p:cNvPr>
            <p:cNvSpPr/>
            <p:nvPr/>
          </p:nvSpPr>
          <p:spPr>
            <a:xfrm>
              <a:off x="4453231" y="5723775"/>
              <a:ext cx="4955127" cy="54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取組推進時の地域との関わり方により交付金による影響は異なる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地域の関係者が事業に積極的に関わっているほど交付金による影響は大きくなる</a:t>
              </a:r>
            </a:p>
          </p:txBody>
        </p:sp>
        <p:sp>
          <p:nvSpPr>
            <p:cNvPr id="68" name="正方形/長方形 10">
              <a:extLst>
                <a:ext uri="{FF2B5EF4-FFF2-40B4-BE49-F238E27FC236}">
                  <a16:creationId xmlns:a16="http://schemas.microsoft.com/office/drawing/2014/main" id="{0A803FA5-4241-4A38-ADB5-6A013F350EC4}"/>
                </a:ext>
              </a:extLst>
            </p:cNvPr>
            <p:cNvSpPr>
              <a:spLocks noChangeArrowheads="1"/>
            </p:cNvSpPr>
            <p:nvPr/>
          </p:nvSpPr>
          <p:spPr bwMode="auto">
            <a:xfrm>
              <a:off x="1577127" y="5068904"/>
              <a:ext cx="1044000" cy="1718501"/>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交付金による</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事業内容</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9" name="正方形/長方形 10">
              <a:extLst>
                <a:ext uri="{FF2B5EF4-FFF2-40B4-BE49-F238E27FC236}">
                  <a16:creationId xmlns:a16="http://schemas.microsoft.com/office/drawing/2014/main" id="{A6DC5F59-F951-40FE-9570-3683B7C6B8C2}"/>
                </a:ext>
              </a:extLst>
            </p:cNvPr>
            <p:cNvSpPr>
              <a:spLocks noChangeArrowheads="1"/>
            </p:cNvSpPr>
            <p:nvPr/>
          </p:nvSpPr>
          <p:spPr bwMode="auto">
            <a:xfrm>
              <a:off x="2701549" y="6319404"/>
              <a:ext cx="1662045" cy="468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目標の達成状況</a:t>
              </a:r>
            </a:p>
          </p:txBody>
        </p:sp>
        <p:sp>
          <p:nvSpPr>
            <p:cNvPr id="70" name="正方形/長方形 69">
              <a:extLst>
                <a:ext uri="{FF2B5EF4-FFF2-40B4-BE49-F238E27FC236}">
                  <a16:creationId xmlns:a16="http://schemas.microsoft.com/office/drawing/2014/main" id="{9B46AE91-8F9B-4980-8FFF-66AB3B12CB22}"/>
                </a:ext>
              </a:extLst>
            </p:cNvPr>
            <p:cNvSpPr/>
            <p:nvPr/>
          </p:nvSpPr>
          <p:spPr>
            <a:xfrm>
              <a:off x="4453231" y="6319404"/>
              <a:ext cx="4955127" cy="468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目標の達成状況により交付金による影響は異なる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計画で設定した目標を達成しているほど交付金による影響は大きくなる</a:t>
              </a:r>
            </a:p>
          </p:txBody>
        </p:sp>
        <p:sp>
          <p:nvSpPr>
            <p:cNvPr id="71" name="正方形/長方形 70">
              <a:extLst>
                <a:ext uri="{FF2B5EF4-FFF2-40B4-BE49-F238E27FC236}">
                  <a16:creationId xmlns:a16="http://schemas.microsoft.com/office/drawing/2014/main" id="{F154F544-0183-4A23-8371-17D0A497801D}"/>
                </a:ext>
              </a:extLst>
            </p:cNvPr>
            <p:cNvSpPr/>
            <p:nvPr/>
          </p:nvSpPr>
          <p:spPr>
            <a:xfrm>
              <a:off x="9497702" y="3622966"/>
              <a:ext cx="1355846" cy="725822"/>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2" name="正方形/長方形 71">
              <a:extLst>
                <a:ext uri="{FF2B5EF4-FFF2-40B4-BE49-F238E27FC236}">
                  <a16:creationId xmlns:a16="http://schemas.microsoft.com/office/drawing/2014/main" id="{F3876EDC-7FCD-409C-9B88-5FF9EED7B4C4}"/>
                </a:ext>
              </a:extLst>
            </p:cNvPr>
            <p:cNvSpPr/>
            <p:nvPr/>
          </p:nvSpPr>
          <p:spPr>
            <a:xfrm>
              <a:off x="9497326" y="870731"/>
              <a:ext cx="1355846" cy="207593"/>
            </a:xfrm>
            <a:prstGeom prst="rect">
              <a:avLst/>
            </a:prstGeom>
            <a:solidFill>
              <a:schemeClr val="bg1">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データの収集方法</a:t>
              </a:r>
              <a:endPar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3" name="正方形/長方形 72">
              <a:extLst>
                <a:ext uri="{FF2B5EF4-FFF2-40B4-BE49-F238E27FC236}">
                  <a16:creationId xmlns:a16="http://schemas.microsoft.com/office/drawing/2014/main" id="{C3466E67-15CD-448A-A12E-E31D8E3D3D41}"/>
                </a:ext>
              </a:extLst>
            </p:cNvPr>
            <p:cNvSpPr/>
            <p:nvPr/>
          </p:nvSpPr>
          <p:spPr>
            <a:xfrm>
              <a:off x="9497702" y="1563354"/>
              <a:ext cx="1355846"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4" name="正方形/長方形 73">
              <a:extLst>
                <a:ext uri="{FF2B5EF4-FFF2-40B4-BE49-F238E27FC236}">
                  <a16:creationId xmlns:a16="http://schemas.microsoft.com/office/drawing/2014/main" id="{FEB94567-8D14-486F-8A44-F293995644A6}"/>
                </a:ext>
              </a:extLst>
            </p:cNvPr>
            <p:cNvSpPr/>
            <p:nvPr/>
          </p:nvSpPr>
          <p:spPr>
            <a:xfrm>
              <a:off x="9497702" y="3009354"/>
              <a:ext cx="1355846" cy="576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5" name="正方形/長方形 74">
              <a:extLst>
                <a:ext uri="{FF2B5EF4-FFF2-40B4-BE49-F238E27FC236}">
                  <a16:creationId xmlns:a16="http://schemas.microsoft.com/office/drawing/2014/main" id="{3A7E942C-3EC3-4130-A502-277E5D851486}"/>
                </a:ext>
              </a:extLst>
            </p:cNvPr>
            <p:cNvSpPr/>
            <p:nvPr/>
          </p:nvSpPr>
          <p:spPr>
            <a:xfrm>
              <a:off x="9497702" y="4391146"/>
              <a:ext cx="1355846" cy="608653"/>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6" name="正方形/長方形 75">
              <a:extLst>
                <a:ext uri="{FF2B5EF4-FFF2-40B4-BE49-F238E27FC236}">
                  <a16:creationId xmlns:a16="http://schemas.microsoft.com/office/drawing/2014/main" id="{0A0CF42C-401A-414B-922F-104D874C8795}"/>
                </a:ext>
              </a:extLst>
            </p:cNvPr>
            <p:cNvSpPr/>
            <p:nvPr/>
          </p:nvSpPr>
          <p:spPr>
            <a:xfrm>
              <a:off x="9508588" y="5068904"/>
              <a:ext cx="1355846" cy="61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農林水産省の</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保有データ</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正方形/長方形 76">
              <a:extLst>
                <a:ext uri="{FF2B5EF4-FFF2-40B4-BE49-F238E27FC236}">
                  <a16:creationId xmlns:a16="http://schemas.microsoft.com/office/drawing/2014/main" id="{43A6422A-97F6-4C2F-B954-60B9DB6AA7B5}"/>
                </a:ext>
              </a:extLst>
            </p:cNvPr>
            <p:cNvSpPr/>
            <p:nvPr/>
          </p:nvSpPr>
          <p:spPr>
            <a:xfrm>
              <a:off x="9497702" y="2040205"/>
              <a:ext cx="1355846"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正方形/長方形 77">
              <a:extLst>
                <a:ext uri="{FF2B5EF4-FFF2-40B4-BE49-F238E27FC236}">
                  <a16:creationId xmlns:a16="http://schemas.microsoft.com/office/drawing/2014/main" id="{1AC61F47-B0C6-4649-B102-AA2FFE880178}"/>
                </a:ext>
              </a:extLst>
            </p:cNvPr>
            <p:cNvSpPr/>
            <p:nvPr/>
          </p:nvSpPr>
          <p:spPr>
            <a:xfrm>
              <a:off x="9508212" y="5720804"/>
              <a:ext cx="1355846" cy="540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9" name="正方形/長方形 78">
              <a:extLst>
                <a:ext uri="{FF2B5EF4-FFF2-40B4-BE49-F238E27FC236}">
                  <a16:creationId xmlns:a16="http://schemas.microsoft.com/office/drawing/2014/main" id="{42F3BE0F-B70C-4F81-85AA-D32BE3829407}"/>
                </a:ext>
              </a:extLst>
            </p:cNvPr>
            <p:cNvSpPr/>
            <p:nvPr/>
          </p:nvSpPr>
          <p:spPr>
            <a:xfrm>
              <a:off x="9508212" y="6315791"/>
              <a:ext cx="1355846" cy="468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農林水産省の</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保有データ</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0" name="正方形/長方形 79">
              <a:extLst>
                <a:ext uri="{FF2B5EF4-FFF2-40B4-BE49-F238E27FC236}">
                  <a16:creationId xmlns:a16="http://schemas.microsoft.com/office/drawing/2014/main" id="{D8A71B0F-9DA1-4CBE-B61E-34A4D9440700}"/>
                </a:ext>
              </a:extLst>
            </p:cNvPr>
            <p:cNvSpPr/>
            <p:nvPr/>
          </p:nvSpPr>
          <p:spPr>
            <a:xfrm>
              <a:off x="4442345" y="1135460"/>
              <a:ext cx="4955127" cy="396000"/>
            </a:xfrm>
            <a:prstGeom prst="rect">
              <a:avLst/>
            </a:prstGeom>
            <a:solidFill>
              <a:schemeClr val="bg2">
                <a:lumMod val="90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農山漁村振興交付金による地域活性化への影響の有無</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農山漁村振興交付金は地域活性化に寄与している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1" name="正方形/長方形 10">
              <a:extLst>
                <a:ext uri="{FF2B5EF4-FFF2-40B4-BE49-F238E27FC236}">
                  <a16:creationId xmlns:a16="http://schemas.microsoft.com/office/drawing/2014/main" id="{9CBF3C20-4289-4A74-8371-37A971285F83}"/>
                </a:ext>
              </a:extLst>
            </p:cNvPr>
            <p:cNvSpPr>
              <a:spLocks noChangeArrowheads="1"/>
            </p:cNvSpPr>
            <p:nvPr/>
          </p:nvSpPr>
          <p:spPr bwMode="auto">
            <a:xfrm>
              <a:off x="1474620" y="1135459"/>
              <a:ext cx="2878088" cy="396000"/>
            </a:xfrm>
            <a:prstGeom prst="rect">
              <a:avLst/>
            </a:prstGeom>
            <a:solidFill>
              <a:schemeClr val="bg1">
                <a:lumMod val="65000"/>
              </a:schemeClr>
            </a:solidFill>
            <a:ln w="12700" algn="ctr">
              <a:solidFill>
                <a:schemeClr val="bg1">
                  <a:lumMod val="6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交付金による効果</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2" name="正方形/長方形 81">
              <a:extLst>
                <a:ext uri="{FF2B5EF4-FFF2-40B4-BE49-F238E27FC236}">
                  <a16:creationId xmlns:a16="http://schemas.microsoft.com/office/drawing/2014/main" id="{82F7D3A9-6F41-4EDF-A371-92E460BA1CC9}"/>
                </a:ext>
              </a:extLst>
            </p:cNvPr>
            <p:cNvSpPr/>
            <p:nvPr/>
          </p:nvSpPr>
          <p:spPr>
            <a:xfrm>
              <a:off x="9497326" y="1135460"/>
              <a:ext cx="1355846" cy="396000"/>
            </a:xfrm>
            <a:prstGeom prst="rect">
              <a:avLst/>
            </a:prstGeom>
            <a:solidFill>
              <a:schemeClr val="bg1">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3" name="正方形/長方形 10">
              <a:extLst>
                <a:ext uri="{FF2B5EF4-FFF2-40B4-BE49-F238E27FC236}">
                  <a16:creationId xmlns:a16="http://schemas.microsoft.com/office/drawing/2014/main" id="{2AF61742-1B27-41EE-B37B-6DFC1A356576}"/>
                </a:ext>
              </a:extLst>
            </p:cNvPr>
            <p:cNvSpPr>
              <a:spLocks noChangeArrowheads="1"/>
            </p:cNvSpPr>
            <p:nvPr/>
          </p:nvSpPr>
          <p:spPr bwMode="auto">
            <a:xfrm>
              <a:off x="1282883" y="1135460"/>
              <a:ext cx="191736" cy="5651944"/>
            </a:xfrm>
            <a:prstGeom prst="rect">
              <a:avLst/>
            </a:prstGeom>
            <a:solidFill>
              <a:schemeClr val="bg1">
                <a:lumMod val="65000"/>
              </a:schemeClr>
            </a:solidFill>
            <a:ln w="12700" algn="ctr">
              <a:solidFill>
                <a:schemeClr val="bg1">
                  <a:lumMod val="6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4" name="正方形/長方形 10">
              <a:extLst>
                <a:ext uri="{FF2B5EF4-FFF2-40B4-BE49-F238E27FC236}">
                  <a16:creationId xmlns:a16="http://schemas.microsoft.com/office/drawing/2014/main" id="{64B108A6-17E8-471A-BF00-084FFB0DA90A}"/>
                </a:ext>
              </a:extLst>
            </p:cNvPr>
            <p:cNvSpPr>
              <a:spLocks noChangeArrowheads="1"/>
            </p:cNvSpPr>
            <p:nvPr/>
          </p:nvSpPr>
          <p:spPr bwMode="auto">
            <a:xfrm>
              <a:off x="2690287" y="2525923"/>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地域の生産物</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5" name="正方形/長方形 84">
              <a:extLst>
                <a:ext uri="{FF2B5EF4-FFF2-40B4-BE49-F238E27FC236}">
                  <a16:creationId xmlns:a16="http://schemas.microsoft.com/office/drawing/2014/main" id="{BB672B88-3CFB-4D04-8995-51351DC3E19E}"/>
                </a:ext>
              </a:extLst>
            </p:cNvPr>
            <p:cNvSpPr/>
            <p:nvPr/>
          </p:nvSpPr>
          <p:spPr>
            <a:xfrm>
              <a:off x="4441969" y="2518987"/>
              <a:ext cx="4955127"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地域産品・特産物により交付金の影響は異なる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果樹や山菜などの事業で対象とする生産物により交付金による影響は異なる</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6" name="正方形/長方形 85">
              <a:extLst>
                <a:ext uri="{FF2B5EF4-FFF2-40B4-BE49-F238E27FC236}">
                  <a16:creationId xmlns:a16="http://schemas.microsoft.com/office/drawing/2014/main" id="{40104795-BCB8-4994-8357-3B9A5EED9E45}"/>
                </a:ext>
              </a:extLst>
            </p:cNvPr>
            <p:cNvSpPr/>
            <p:nvPr/>
          </p:nvSpPr>
          <p:spPr>
            <a:xfrm>
              <a:off x="9497326" y="2518987"/>
              <a:ext cx="1355846"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3" name="図 2">
            <a:extLst>
              <a:ext uri="{FF2B5EF4-FFF2-40B4-BE49-F238E27FC236}">
                <a16:creationId xmlns:a16="http://schemas.microsoft.com/office/drawing/2014/main" id="{CA737D0B-3B36-4173-AC3D-3A9B18BBF138}"/>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4" name="スライド番号プレースホルダー 3">
            <a:extLst>
              <a:ext uri="{FF2B5EF4-FFF2-40B4-BE49-F238E27FC236}">
                <a16:creationId xmlns:a16="http://schemas.microsoft.com/office/drawing/2014/main" id="{E0EB812E-1C31-4F23-8965-657B3CC1C4E4}"/>
              </a:ext>
            </a:extLst>
          </p:cNvPr>
          <p:cNvSpPr>
            <a:spLocks noGrp="1"/>
          </p:cNvSpPr>
          <p:nvPr>
            <p:ph type="sldNum" sz="quarter" idx="12"/>
          </p:nvPr>
        </p:nvSpPr>
        <p:spPr>
          <a:xfrm>
            <a:off x="7071302" y="6472414"/>
            <a:ext cx="2057400" cy="365125"/>
          </a:xfrm>
        </p:spPr>
        <p:txBody>
          <a:bodyPr/>
          <a:lstStyle/>
          <a:p>
            <a:r>
              <a:rPr kumimoji="1" lang="en-US" altLang="ja-JP" dirty="0">
                <a:solidFill>
                  <a:schemeClr val="tx1"/>
                </a:solidFill>
              </a:rPr>
              <a:t>36</a:t>
            </a:r>
            <a:endParaRPr kumimoji="1" lang="ja-JP" altLang="en-US" dirty="0">
              <a:solidFill>
                <a:schemeClr val="tx1"/>
              </a:solidFill>
            </a:endParaRPr>
          </a:p>
        </p:txBody>
      </p:sp>
      <p:pic>
        <p:nvPicPr>
          <p:cNvPr id="2" name="37">
            <a:hlinkClick r:id="" action="ppaction://media"/>
            <a:extLst>
              <a:ext uri="{FF2B5EF4-FFF2-40B4-BE49-F238E27FC236}">
                <a16:creationId xmlns:a16="http://schemas.microsoft.com/office/drawing/2014/main" id="{344AA0BB-706B-97CE-5F75-A4C3FEB620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19102" y="-22577"/>
            <a:ext cx="609600" cy="609600"/>
          </a:xfrm>
          <a:prstGeom prst="rect">
            <a:avLst/>
          </a:prstGeom>
        </p:spPr>
      </p:pic>
    </p:spTree>
    <p:extLst>
      <p:ext uri="{BB962C8B-B14F-4D97-AF65-F5344CB8AC3E}">
        <p14:creationId xmlns:p14="http://schemas.microsoft.com/office/powerpoint/2010/main" val="163546023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44">
            <a:extLst>
              <a:ext uri="{FF2B5EF4-FFF2-40B4-BE49-F238E27FC236}">
                <a16:creationId xmlns:a16="http://schemas.microsoft.com/office/drawing/2014/main" id="{EC6DE986-5F9F-4190-8EC8-6358B2FFF7AE}"/>
              </a:ext>
            </a:extLst>
          </p:cNvPr>
          <p:cNvSpPr txBox="1"/>
          <p:nvPr/>
        </p:nvSpPr>
        <p:spPr>
          <a:xfrm>
            <a:off x="697984" y="1518336"/>
            <a:ext cx="513796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＜本調査研究の検証仮説と分析に用いるデータの整理＞</a:t>
            </a:r>
            <a:endParaRPr kumimoji="0" lang="en-US" altLang="ja-JP"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grpSp>
        <p:nvGrpSpPr>
          <p:cNvPr id="51" name="グループ化 50">
            <a:extLst>
              <a:ext uri="{FF2B5EF4-FFF2-40B4-BE49-F238E27FC236}">
                <a16:creationId xmlns:a16="http://schemas.microsoft.com/office/drawing/2014/main" id="{75E6E6D1-66C8-4199-B244-0D3D336CE851}"/>
              </a:ext>
            </a:extLst>
          </p:cNvPr>
          <p:cNvGrpSpPr/>
          <p:nvPr/>
        </p:nvGrpSpPr>
        <p:grpSpPr>
          <a:xfrm>
            <a:off x="5868000" y="108000"/>
            <a:ext cx="2808000" cy="1357586"/>
            <a:chOff x="-1908698" y="1846555"/>
            <a:chExt cx="2808000" cy="1357586"/>
          </a:xfrm>
        </p:grpSpPr>
        <p:sp>
          <p:nvSpPr>
            <p:cNvPr id="52" name="正方形/長方形 51">
              <a:extLst>
                <a:ext uri="{FF2B5EF4-FFF2-40B4-BE49-F238E27FC236}">
                  <a16:creationId xmlns:a16="http://schemas.microsoft.com/office/drawing/2014/main" id="{565D0AF7-1115-4868-B4E3-889D1D3F8D91}"/>
                </a:ext>
              </a:extLst>
            </p:cNvPr>
            <p:cNvSpPr/>
            <p:nvPr/>
          </p:nvSpPr>
          <p:spPr>
            <a:xfrm>
              <a:off x="-1908698" y="2124141"/>
              <a:ext cx="2808000" cy="1080000"/>
            </a:xfrm>
            <a:prstGeom prst="rect">
              <a:avLst/>
            </a:prstGeom>
            <a:solidFill>
              <a:schemeClr val="accent4">
                <a:lumMod val="20000"/>
                <a:lumOff val="8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政策形成の段階で必要なデータの収集方法を検討し実際に収集・整理することで、事後的なアンケートによらず、</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通常の業務フローの中での効率的なデータ収集</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が可能。</a:t>
              </a:r>
            </a:p>
          </p:txBody>
        </p:sp>
        <p:sp>
          <p:nvSpPr>
            <p:cNvPr id="53" name="矢印: 五方向 52">
              <a:extLst>
                <a:ext uri="{FF2B5EF4-FFF2-40B4-BE49-F238E27FC236}">
                  <a16:creationId xmlns:a16="http://schemas.microsoft.com/office/drawing/2014/main" id="{296E6648-525B-4A95-9009-1367012225BD}"/>
                </a:ext>
              </a:extLst>
            </p:cNvPr>
            <p:cNvSpPr/>
            <p:nvPr/>
          </p:nvSpPr>
          <p:spPr>
            <a:xfrm>
              <a:off x="-1908697" y="1846555"/>
              <a:ext cx="2412000" cy="277587"/>
            </a:xfrm>
            <a:prstGeom prst="homePlate">
              <a:avLst/>
            </a:prstGeom>
            <a:solidFill>
              <a:schemeClr val="accent4">
                <a:lumMod val="60000"/>
                <a:lumOff val="40000"/>
              </a:schemeClr>
            </a:solid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「データ収集」のポイント</a:t>
              </a:r>
            </a:p>
          </p:txBody>
        </p:sp>
      </p:grpSp>
      <p:sp>
        <p:nvSpPr>
          <p:cNvPr id="46" name="テキスト ボックス 45">
            <a:extLst>
              <a:ext uri="{FF2B5EF4-FFF2-40B4-BE49-F238E27FC236}">
                <a16:creationId xmlns:a16="http://schemas.microsoft.com/office/drawing/2014/main" id="{4911752A-0896-4A8E-B1FA-9B9E6201D20F}"/>
              </a:ext>
            </a:extLst>
          </p:cNvPr>
          <p:cNvSpPr txBox="1"/>
          <p:nvPr/>
        </p:nvSpPr>
        <p:spPr>
          <a:xfrm>
            <a:off x="766436" y="892131"/>
            <a:ext cx="4363120" cy="55816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▼統計法に基づく調査表情報の利用についての詳細はこちらをご確認ください。</a:t>
            </a:r>
            <a:endParaRPr kumimoji="0"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hlinkClick r:id="rId5"/>
              </a:rPr>
              <a:t>https://www.e-stat.go.jp/microdata/data-use</a:t>
            </a:r>
            <a:endPar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rPr>
              <a:t>（ミクロデータ利用ポータルサイト）</a:t>
            </a:r>
            <a:endPar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endParaRPr>
          </a:p>
        </p:txBody>
      </p:sp>
      <p:grpSp>
        <p:nvGrpSpPr>
          <p:cNvPr id="47" name="グループ化 46">
            <a:extLst>
              <a:ext uri="{FF2B5EF4-FFF2-40B4-BE49-F238E27FC236}">
                <a16:creationId xmlns:a16="http://schemas.microsoft.com/office/drawing/2014/main" id="{40B33534-F884-4735-8F3C-947DB02F2FE8}"/>
              </a:ext>
            </a:extLst>
          </p:cNvPr>
          <p:cNvGrpSpPr/>
          <p:nvPr/>
        </p:nvGrpSpPr>
        <p:grpSpPr>
          <a:xfrm>
            <a:off x="766436" y="1881415"/>
            <a:ext cx="7611128" cy="4764008"/>
            <a:chOff x="1280921" y="870729"/>
            <a:chExt cx="9583513" cy="5916676"/>
          </a:xfrm>
        </p:grpSpPr>
        <p:sp>
          <p:nvSpPr>
            <p:cNvPr id="48" name="正方形/長方形 10">
              <a:extLst>
                <a:ext uri="{FF2B5EF4-FFF2-40B4-BE49-F238E27FC236}">
                  <a16:creationId xmlns:a16="http://schemas.microsoft.com/office/drawing/2014/main" id="{1A5EC7EB-5785-49EE-A5A0-BFDD745D5563}"/>
                </a:ext>
              </a:extLst>
            </p:cNvPr>
            <p:cNvSpPr>
              <a:spLocks noChangeArrowheads="1"/>
            </p:cNvSpPr>
            <p:nvPr/>
          </p:nvSpPr>
          <p:spPr bwMode="auto">
            <a:xfrm>
              <a:off x="2690663" y="3617092"/>
              <a:ext cx="1662045" cy="725822"/>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地域住民等の主体性</a:t>
              </a:r>
            </a:p>
          </p:txBody>
        </p:sp>
        <p:sp>
          <p:nvSpPr>
            <p:cNvPr id="49" name="正方形/長方形 48">
              <a:extLst>
                <a:ext uri="{FF2B5EF4-FFF2-40B4-BE49-F238E27FC236}">
                  <a16:creationId xmlns:a16="http://schemas.microsoft.com/office/drawing/2014/main" id="{D80977C4-62EE-4B2E-AA3C-ADE2396FBF54}"/>
                </a:ext>
              </a:extLst>
            </p:cNvPr>
            <p:cNvSpPr/>
            <p:nvPr/>
          </p:nvSpPr>
          <p:spPr>
            <a:xfrm>
              <a:off x="1280921" y="870729"/>
              <a:ext cx="8136000" cy="208800"/>
            </a:xfrm>
            <a:prstGeom prst="rect">
              <a:avLst/>
            </a:prstGeom>
            <a:solidFill>
              <a:schemeClr val="bg1">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検証仮説</a:t>
              </a:r>
              <a:endPar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0" name="正方形/長方形 49">
              <a:extLst>
                <a:ext uri="{FF2B5EF4-FFF2-40B4-BE49-F238E27FC236}">
                  <a16:creationId xmlns:a16="http://schemas.microsoft.com/office/drawing/2014/main" id="{3D7261AE-C547-48B2-BD0D-C8DB05212B79}"/>
                </a:ext>
              </a:extLst>
            </p:cNvPr>
            <p:cNvSpPr/>
            <p:nvPr/>
          </p:nvSpPr>
          <p:spPr>
            <a:xfrm>
              <a:off x="4442345" y="3617092"/>
              <a:ext cx="4955127" cy="725822"/>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地域の住民・農林漁業者等の積極性により交付金による影響は異なる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地域の住民・農林漁業者等が取組に対して積極的に関与しているほど交付金による影響は大きくなる（なお、アンケートで適切に主体性を把握することは難しい可能性がある）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4" name="正方形/長方形 53">
              <a:extLst>
                <a:ext uri="{FF2B5EF4-FFF2-40B4-BE49-F238E27FC236}">
                  <a16:creationId xmlns:a16="http://schemas.microsoft.com/office/drawing/2014/main" id="{FC414F71-B829-43E5-A0A2-3F19E0CCFB1C}"/>
                </a:ext>
              </a:extLst>
            </p:cNvPr>
            <p:cNvSpPr>
              <a:spLocks noChangeArrowheads="1"/>
            </p:cNvSpPr>
            <p:nvPr/>
          </p:nvSpPr>
          <p:spPr bwMode="auto">
            <a:xfrm>
              <a:off x="2690663" y="1574922"/>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地域の立地条件</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5" name="正方形/長方形 54">
              <a:extLst>
                <a:ext uri="{FF2B5EF4-FFF2-40B4-BE49-F238E27FC236}">
                  <a16:creationId xmlns:a16="http://schemas.microsoft.com/office/drawing/2014/main" id="{099C95B5-49D6-439A-801F-E5A5E283043F}"/>
                </a:ext>
              </a:extLst>
            </p:cNvPr>
            <p:cNvSpPr/>
            <p:nvPr/>
          </p:nvSpPr>
          <p:spPr>
            <a:xfrm>
              <a:off x="4442345" y="1574922"/>
              <a:ext cx="4955127"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地域の立地条件により交付金による影響は異なる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都心部へのアクセスの良い地域ほど交付金による影響は大きくなる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10">
              <a:extLst>
                <a:ext uri="{FF2B5EF4-FFF2-40B4-BE49-F238E27FC236}">
                  <a16:creationId xmlns:a16="http://schemas.microsoft.com/office/drawing/2014/main" id="{69F911DB-6A9A-4840-8978-A64622A03220}"/>
                </a:ext>
              </a:extLst>
            </p:cNvPr>
            <p:cNvSpPr>
              <a:spLocks noChangeArrowheads="1"/>
            </p:cNvSpPr>
            <p:nvPr/>
          </p:nvSpPr>
          <p:spPr bwMode="auto">
            <a:xfrm>
              <a:off x="2690663" y="3004593"/>
              <a:ext cx="1662045" cy="576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申請経緯</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7" name="正方形/長方形 56">
              <a:extLst>
                <a:ext uri="{FF2B5EF4-FFF2-40B4-BE49-F238E27FC236}">
                  <a16:creationId xmlns:a16="http://schemas.microsoft.com/office/drawing/2014/main" id="{675F1B48-B608-4768-9903-F493A182B04B}"/>
                </a:ext>
              </a:extLst>
            </p:cNvPr>
            <p:cNvSpPr/>
            <p:nvPr/>
          </p:nvSpPr>
          <p:spPr>
            <a:xfrm>
              <a:off x="4442345" y="3004593"/>
              <a:ext cx="4955127" cy="576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申請経緯により交付金による影響は異なる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地域課題解決を起点として交付金を申請した場合・十分な課題分析を実施したほど交付金による影響は大きくなる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 name="正方形/長方形 10">
              <a:extLst>
                <a:ext uri="{FF2B5EF4-FFF2-40B4-BE49-F238E27FC236}">
                  <a16:creationId xmlns:a16="http://schemas.microsoft.com/office/drawing/2014/main" id="{09EF4CD8-F698-47B9-A891-85B229F81F05}"/>
                </a:ext>
              </a:extLst>
            </p:cNvPr>
            <p:cNvSpPr>
              <a:spLocks noChangeArrowheads="1"/>
            </p:cNvSpPr>
            <p:nvPr/>
          </p:nvSpPr>
          <p:spPr bwMode="auto">
            <a:xfrm>
              <a:off x="1574850" y="1574922"/>
              <a:ext cx="1044000" cy="1383001"/>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交付対象</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9" name="正方形/長方形 10">
              <a:extLst>
                <a:ext uri="{FF2B5EF4-FFF2-40B4-BE49-F238E27FC236}">
                  <a16:creationId xmlns:a16="http://schemas.microsoft.com/office/drawing/2014/main" id="{9CB5BB47-D406-4794-8D6F-819F21D47FD6}"/>
                </a:ext>
              </a:extLst>
            </p:cNvPr>
            <p:cNvSpPr>
              <a:spLocks noChangeArrowheads="1"/>
            </p:cNvSpPr>
            <p:nvPr/>
          </p:nvSpPr>
          <p:spPr bwMode="auto">
            <a:xfrm>
              <a:off x="2690663" y="4393851"/>
              <a:ext cx="1662045" cy="608653"/>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農林水産省</a:t>
              </a:r>
              <a:r>
                <a:rPr kumimoji="1" lang="ja-JP" altLang="en-US" sz="9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Arial" panose="020B0604020202020204" pitchFamily="34" charset="0"/>
                </a:rPr>
                <a:t>等</a:t>
              </a: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の支援</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0" name="正方形/長方形 10">
              <a:extLst>
                <a:ext uri="{FF2B5EF4-FFF2-40B4-BE49-F238E27FC236}">
                  <a16:creationId xmlns:a16="http://schemas.microsoft.com/office/drawing/2014/main" id="{7B455A9F-B104-4329-B7F6-46E41C4B0519}"/>
                </a:ext>
              </a:extLst>
            </p:cNvPr>
            <p:cNvSpPr>
              <a:spLocks noChangeArrowheads="1"/>
            </p:cNvSpPr>
            <p:nvPr/>
          </p:nvSpPr>
          <p:spPr bwMode="auto">
            <a:xfrm>
              <a:off x="2701549" y="5068904"/>
              <a:ext cx="1662045" cy="61266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取組内容</a:t>
              </a:r>
            </a:p>
          </p:txBody>
        </p:sp>
        <p:sp>
          <p:nvSpPr>
            <p:cNvPr id="61" name="正方形/長方形 10">
              <a:extLst>
                <a:ext uri="{FF2B5EF4-FFF2-40B4-BE49-F238E27FC236}">
                  <a16:creationId xmlns:a16="http://schemas.microsoft.com/office/drawing/2014/main" id="{6D447630-5787-4662-A8A0-8599943400EF}"/>
                </a:ext>
              </a:extLst>
            </p:cNvPr>
            <p:cNvSpPr>
              <a:spLocks noChangeArrowheads="1"/>
            </p:cNvSpPr>
            <p:nvPr/>
          </p:nvSpPr>
          <p:spPr bwMode="auto">
            <a:xfrm>
              <a:off x="1574850" y="3004594"/>
              <a:ext cx="1044000" cy="2002187"/>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申請時</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2" name="正方形/長方形 61">
              <a:extLst>
                <a:ext uri="{FF2B5EF4-FFF2-40B4-BE49-F238E27FC236}">
                  <a16:creationId xmlns:a16="http://schemas.microsoft.com/office/drawing/2014/main" id="{C3ED6C15-566A-4F93-AA29-C3EF2B7026B8}"/>
                </a:ext>
              </a:extLst>
            </p:cNvPr>
            <p:cNvSpPr/>
            <p:nvPr/>
          </p:nvSpPr>
          <p:spPr>
            <a:xfrm>
              <a:off x="4442345" y="4375748"/>
              <a:ext cx="4955127" cy="608653"/>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農林水産省等の職員の支援などにより交付金による影響は異なる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農林水産省の職員が積極的に支援するほど、市区町村等の職員の経験が豊富なほど交付金による影響は大きくなる</a:t>
              </a:r>
            </a:p>
          </p:txBody>
        </p:sp>
        <p:sp>
          <p:nvSpPr>
            <p:cNvPr id="63" name="正方形/長方形 62">
              <a:extLst>
                <a:ext uri="{FF2B5EF4-FFF2-40B4-BE49-F238E27FC236}">
                  <a16:creationId xmlns:a16="http://schemas.microsoft.com/office/drawing/2014/main" id="{DDA1F097-AF16-4BC8-8D30-33FAC61DE158}"/>
                </a:ext>
              </a:extLst>
            </p:cNvPr>
            <p:cNvSpPr/>
            <p:nvPr/>
          </p:nvSpPr>
          <p:spPr>
            <a:xfrm>
              <a:off x="4453231" y="5068904"/>
              <a:ext cx="4955127" cy="61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取組内容・取組規模により交付金による影響は異なる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農山漁村の活性化を目的とした場合、取組内容や取組規模により交付金による影響は異なる</a:t>
              </a:r>
            </a:p>
          </p:txBody>
        </p:sp>
        <p:sp>
          <p:nvSpPr>
            <p:cNvPr id="64" name="正方形/長方形 10">
              <a:extLst>
                <a:ext uri="{FF2B5EF4-FFF2-40B4-BE49-F238E27FC236}">
                  <a16:creationId xmlns:a16="http://schemas.microsoft.com/office/drawing/2014/main" id="{6EC37AA6-7833-4BC5-950B-28E94AB1EFB8}"/>
                </a:ext>
              </a:extLst>
            </p:cNvPr>
            <p:cNvSpPr>
              <a:spLocks noChangeArrowheads="1"/>
            </p:cNvSpPr>
            <p:nvPr/>
          </p:nvSpPr>
          <p:spPr bwMode="auto">
            <a:xfrm>
              <a:off x="2690663" y="2047141"/>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対象地域の特性</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5" name="正方形/長方形 64">
              <a:extLst>
                <a:ext uri="{FF2B5EF4-FFF2-40B4-BE49-F238E27FC236}">
                  <a16:creationId xmlns:a16="http://schemas.microsoft.com/office/drawing/2014/main" id="{DF474DD2-4533-4E9F-BD49-9C94BE163E8B}"/>
                </a:ext>
              </a:extLst>
            </p:cNvPr>
            <p:cNvSpPr/>
            <p:nvPr/>
          </p:nvSpPr>
          <p:spPr>
            <a:xfrm>
              <a:off x="4442345" y="2040205"/>
              <a:ext cx="4955127"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地域の状況により交付金による影響は異なる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高齢化率の進展状況や人口の減少状況により交付金による影響は異なる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6" name="正方形/長方形 10">
              <a:extLst>
                <a:ext uri="{FF2B5EF4-FFF2-40B4-BE49-F238E27FC236}">
                  <a16:creationId xmlns:a16="http://schemas.microsoft.com/office/drawing/2014/main" id="{2F4CAC8D-3B79-473F-AA0A-AEB01013CCDF}"/>
                </a:ext>
              </a:extLst>
            </p:cNvPr>
            <p:cNvSpPr>
              <a:spLocks noChangeArrowheads="1"/>
            </p:cNvSpPr>
            <p:nvPr/>
          </p:nvSpPr>
          <p:spPr bwMode="auto">
            <a:xfrm>
              <a:off x="2701549" y="5723775"/>
              <a:ext cx="1662045" cy="540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地域との関わり方</a:t>
              </a:r>
            </a:p>
          </p:txBody>
        </p:sp>
        <p:sp>
          <p:nvSpPr>
            <p:cNvPr id="67" name="正方形/長方形 66">
              <a:extLst>
                <a:ext uri="{FF2B5EF4-FFF2-40B4-BE49-F238E27FC236}">
                  <a16:creationId xmlns:a16="http://schemas.microsoft.com/office/drawing/2014/main" id="{1EFD432D-EAC5-421D-8A76-92DF0B4183F6}"/>
                </a:ext>
              </a:extLst>
            </p:cNvPr>
            <p:cNvSpPr/>
            <p:nvPr/>
          </p:nvSpPr>
          <p:spPr>
            <a:xfrm>
              <a:off x="4453231" y="5723775"/>
              <a:ext cx="4955127" cy="540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取組推進時の地域との関わり方により交付金による影響は異なる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地域の関係者が事業に積極的に関わっているほど交付金による影響は大きくなる</a:t>
              </a:r>
            </a:p>
          </p:txBody>
        </p:sp>
        <p:sp>
          <p:nvSpPr>
            <p:cNvPr id="68" name="正方形/長方形 10">
              <a:extLst>
                <a:ext uri="{FF2B5EF4-FFF2-40B4-BE49-F238E27FC236}">
                  <a16:creationId xmlns:a16="http://schemas.microsoft.com/office/drawing/2014/main" id="{B95B7C3B-4E44-453A-A8D3-6A67A7811034}"/>
                </a:ext>
              </a:extLst>
            </p:cNvPr>
            <p:cNvSpPr>
              <a:spLocks noChangeArrowheads="1"/>
            </p:cNvSpPr>
            <p:nvPr/>
          </p:nvSpPr>
          <p:spPr bwMode="auto">
            <a:xfrm>
              <a:off x="1577127" y="5068904"/>
              <a:ext cx="1044000" cy="1718501"/>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交付金による</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事業内容</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9" name="正方形/長方形 10">
              <a:extLst>
                <a:ext uri="{FF2B5EF4-FFF2-40B4-BE49-F238E27FC236}">
                  <a16:creationId xmlns:a16="http://schemas.microsoft.com/office/drawing/2014/main" id="{2DE7F80C-B1FC-4498-A9FB-DEB61CD926CC}"/>
                </a:ext>
              </a:extLst>
            </p:cNvPr>
            <p:cNvSpPr>
              <a:spLocks noChangeArrowheads="1"/>
            </p:cNvSpPr>
            <p:nvPr/>
          </p:nvSpPr>
          <p:spPr bwMode="auto">
            <a:xfrm>
              <a:off x="2701549" y="6319404"/>
              <a:ext cx="1662045" cy="468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目標の達成状況</a:t>
              </a:r>
            </a:p>
          </p:txBody>
        </p:sp>
        <p:sp>
          <p:nvSpPr>
            <p:cNvPr id="70" name="正方形/長方形 69">
              <a:extLst>
                <a:ext uri="{FF2B5EF4-FFF2-40B4-BE49-F238E27FC236}">
                  <a16:creationId xmlns:a16="http://schemas.microsoft.com/office/drawing/2014/main" id="{88270B35-AF5A-47BC-B327-A2D8E7D67EBB}"/>
                </a:ext>
              </a:extLst>
            </p:cNvPr>
            <p:cNvSpPr/>
            <p:nvPr/>
          </p:nvSpPr>
          <p:spPr>
            <a:xfrm>
              <a:off x="4453231" y="6319404"/>
              <a:ext cx="4955127" cy="468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目標の達成状況により交付金による影響は異なる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計画で設定した目標を達成しているほど交付金による影響は大きくなる</a:t>
              </a:r>
            </a:p>
          </p:txBody>
        </p:sp>
        <p:sp>
          <p:nvSpPr>
            <p:cNvPr id="71" name="正方形/長方形 70">
              <a:extLst>
                <a:ext uri="{FF2B5EF4-FFF2-40B4-BE49-F238E27FC236}">
                  <a16:creationId xmlns:a16="http://schemas.microsoft.com/office/drawing/2014/main" id="{FE007E9E-B690-40B2-AF1B-7DE6314533DB}"/>
                </a:ext>
              </a:extLst>
            </p:cNvPr>
            <p:cNvSpPr/>
            <p:nvPr/>
          </p:nvSpPr>
          <p:spPr>
            <a:xfrm>
              <a:off x="9497702" y="3622966"/>
              <a:ext cx="1355846" cy="725822"/>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2" name="正方形/長方形 71">
              <a:extLst>
                <a:ext uri="{FF2B5EF4-FFF2-40B4-BE49-F238E27FC236}">
                  <a16:creationId xmlns:a16="http://schemas.microsoft.com/office/drawing/2014/main" id="{8ACC8480-3BDB-4BC7-A75E-F3409F097458}"/>
                </a:ext>
              </a:extLst>
            </p:cNvPr>
            <p:cNvSpPr/>
            <p:nvPr/>
          </p:nvSpPr>
          <p:spPr>
            <a:xfrm>
              <a:off x="9497326" y="870731"/>
              <a:ext cx="1355846" cy="207593"/>
            </a:xfrm>
            <a:prstGeom prst="rect">
              <a:avLst/>
            </a:prstGeom>
            <a:solidFill>
              <a:schemeClr val="bg2">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データの収集方法</a:t>
              </a:r>
              <a:endPar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3" name="正方形/長方形 72">
              <a:extLst>
                <a:ext uri="{FF2B5EF4-FFF2-40B4-BE49-F238E27FC236}">
                  <a16:creationId xmlns:a16="http://schemas.microsoft.com/office/drawing/2014/main" id="{B01468C1-4153-4D77-9606-3952E52A63E5}"/>
                </a:ext>
              </a:extLst>
            </p:cNvPr>
            <p:cNvSpPr/>
            <p:nvPr/>
          </p:nvSpPr>
          <p:spPr>
            <a:xfrm>
              <a:off x="9497702" y="1563354"/>
              <a:ext cx="1355846"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4" name="正方形/長方形 73">
              <a:extLst>
                <a:ext uri="{FF2B5EF4-FFF2-40B4-BE49-F238E27FC236}">
                  <a16:creationId xmlns:a16="http://schemas.microsoft.com/office/drawing/2014/main" id="{3C801ACC-D8F4-49CE-BB39-5D9F30620287}"/>
                </a:ext>
              </a:extLst>
            </p:cNvPr>
            <p:cNvSpPr/>
            <p:nvPr/>
          </p:nvSpPr>
          <p:spPr>
            <a:xfrm>
              <a:off x="9497702" y="3009354"/>
              <a:ext cx="1355846" cy="576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5" name="正方形/長方形 74">
              <a:extLst>
                <a:ext uri="{FF2B5EF4-FFF2-40B4-BE49-F238E27FC236}">
                  <a16:creationId xmlns:a16="http://schemas.microsoft.com/office/drawing/2014/main" id="{B56E5F14-5F7D-4810-92FB-CF44DC3ECA41}"/>
                </a:ext>
              </a:extLst>
            </p:cNvPr>
            <p:cNvSpPr/>
            <p:nvPr/>
          </p:nvSpPr>
          <p:spPr>
            <a:xfrm>
              <a:off x="9497702" y="4391146"/>
              <a:ext cx="1355846" cy="608653"/>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6" name="正方形/長方形 75">
              <a:extLst>
                <a:ext uri="{FF2B5EF4-FFF2-40B4-BE49-F238E27FC236}">
                  <a16:creationId xmlns:a16="http://schemas.microsoft.com/office/drawing/2014/main" id="{B25F855E-7096-4295-80B9-0068AACB14BC}"/>
                </a:ext>
              </a:extLst>
            </p:cNvPr>
            <p:cNvSpPr/>
            <p:nvPr/>
          </p:nvSpPr>
          <p:spPr>
            <a:xfrm>
              <a:off x="9508588" y="5068904"/>
              <a:ext cx="1355846" cy="61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農林水産省の</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保有データ</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正方形/長方形 76">
              <a:extLst>
                <a:ext uri="{FF2B5EF4-FFF2-40B4-BE49-F238E27FC236}">
                  <a16:creationId xmlns:a16="http://schemas.microsoft.com/office/drawing/2014/main" id="{BB43F6FE-2259-48A3-85DE-2A7D81118B26}"/>
                </a:ext>
              </a:extLst>
            </p:cNvPr>
            <p:cNvSpPr/>
            <p:nvPr/>
          </p:nvSpPr>
          <p:spPr>
            <a:xfrm>
              <a:off x="9497702" y="2040205"/>
              <a:ext cx="1355846"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正方形/長方形 77">
              <a:extLst>
                <a:ext uri="{FF2B5EF4-FFF2-40B4-BE49-F238E27FC236}">
                  <a16:creationId xmlns:a16="http://schemas.microsoft.com/office/drawing/2014/main" id="{5659FB51-4BB5-45DF-BB8C-32A9E491818B}"/>
                </a:ext>
              </a:extLst>
            </p:cNvPr>
            <p:cNvSpPr/>
            <p:nvPr/>
          </p:nvSpPr>
          <p:spPr>
            <a:xfrm>
              <a:off x="9508212" y="5720804"/>
              <a:ext cx="1355846" cy="54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9" name="正方形/長方形 78">
              <a:extLst>
                <a:ext uri="{FF2B5EF4-FFF2-40B4-BE49-F238E27FC236}">
                  <a16:creationId xmlns:a16="http://schemas.microsoft.com/office/drawing/2014/main" id="{E7A0D355-9F51-49DA-9E31-407764CB145F}"/>
                </a:ext>
              </a:extLst>
            </p:cNvPr>
            <p:cNvSpPr/>
            <p:nvPr/>
          </p:nvSpPr>
          <p:spPr>
            <a:xfrm>
              <a:off x="9508212" y="6315791"/>
              <a:ext cx="1355846" cy="468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農林水産省の</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保有データ</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0" name="正方形/長方形 79">
              <a:extLst>
                <a:ext uri="{FF2B5EF4-FFF2-40B4-BE49-F238E27FC236}">
                  <a16:creationId xmlns:a16="http://schemas.microsoft.com/office/drawing/2014/main" id="{4CEC586F-5719-4088-B6B2-BFE81DC7E445}"/>
                </a:ext>
              </a:extLst>
            </p:cNvPr>
            <p:cNvSpPr/>
            <p:nvPr/>
          </p:nvSpPr>
          <p:spPr>
            <a:xfrm>
              <a:off x="4442345" y="1135460"/>
              <a:ext cx="4955127" cy="396000"/>
            </a:xfrm>
            <a:prstGeom prst="rect">
              <a:avLst/>
            </a:prstGeom>
            <a:solidFill>
              <a:schemeClr val="bg1">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農山漁村振興交付金による地域活性化への影響の有無</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農山漁村振興交付金は地域活性化に寄与している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1" name="正方形/長方形 10">
              <a:extLst>
                <a:ext uri="{FF2B5EF4-FFF2-40B4-BE49-F238E27FC236}">
                  <a16:creationId xmlns:a16="http://schemas.microsoft.com/office/drawing/2014/main" id="{C1F9FD16-5F21-4B4B-BC71-E88181E8602D}"/>
                </a:ext>
              </a:extLst>
            </p:cNvPr>
            <p:cNvSpPr>
              <a:spLocks noChangeArrowheads="1"/>
            </p:cNvSpPr>
            <p:nvPr/>
          </p:nvSpPr>
          <p:spPr bwMode="auto">
            <a:xfrm>
              <a:off x="1474620" y="1135459"/>
              <a:ext cx="2878088" cy="396000"/>
            </a:xfrm>
            <a:prstGeom prst="rect">
              <a:avLst/>
            </a:prstGeom>
            <a:solidFill>
              <a:schemeClr val="bg1">
                <a:lumMod val="65000"/>
              </a:schemeClr>
            </a:solidFill>
            <a:ln w="12700" algn="ctr">
              <a:solidFill>
                <a:schemeClr val="bg1">
                  <a:lumMod val="6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交付金による効果</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2" name="正方形/長方形 81">
              <a:extLst>
                <a:ext uri="{FF2B5EF4-FFF2-40B4-BE49-F238E27FC236}">
                  <a16:creationId xmlns:a16="http://schemas.microsoft.com/office/drawing/2014/main" id="{AD40CFC5-E51D-48B9-9337-449C7CAE0811}"/>
                </a:ext>
              </a:extLst>
            </p:cNvPr>
            <p:cNvSpPr/>
            <p:nvPr/>
          </p:nvSpPr>
          <p:spPr>
            <a:xfrm>
              <a:off x="9497326" y="1135460"/>
              <a:ext cx="1355846" cy="396000"/>
            </a:xfrm>
            <a:prstGeom prst="rect">
              <a:avLst/>
            </a:prstGeom>
            <a:solidFill>
              <a:schemeClr val="bg2">
                <a:lumMod val="90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3" name="正方形/長方形 10">
              <a:extLst>
                <a:ext uri="{FF2B5EF4-FFF2-40B4-BE49-F238E27FC236}">
                  <a16:creationId xmlns:a16="http://schemas.microsoft.com/office/drawing/2014/main" id="{F9B5C606-BFF3-486C-BFEA-9E69170673FA}"/>
                </a:ext>
              </a:extLst>
            </p:cNvPr>
            <p:cNvSpPr>
              <a:spLocks noChangeArrowheads="1"/>
            </p:cNvSpPr>
            <p:nvPr/>
          </p:nvSpPr>
          <p:spPr bwMode="auto">
            <a:xfrm>
              <a:off x="1282883" y="1135460"/>
              <a:ext cx="191736" cy="5651944"/>
            </a:xfrm>
            <a:prstGeom prst="rect">
              <a:avLst/>
            </a:prstGeom>
            <a:solidFill>
              <a:schemeClr val="bg1">
                <a:lumMod val="65000"/>
              </a:schemeClr>
            </a:solidFill>
            <a:ln w="12700" algn="ctr">
              <a:solidFill>
                <a:schemeClr val="bg1">
                  <a:lumMod val="6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4" name="正方形/長方形 10">
              <a:extLst>
                <a:ext uri="{FF2B5EF4-FFF2-40B4-BE49-F238E27FC236}">
                  <a16:creationId xmlns:a16="http://schemas.microsoft.com/office/drawing/2014/main" id="{3FC573B5-F42E-4567-9393-B6585596C511}"/>
                </a:ext>
              </a:extLst>
            </p:cNvPr>
            <p:cNvSpPr>
              <a:spLocks noChangeArrowheads="1"/>
            </p:cNvSpPr>
            <p:nvPr/>
          </p:nvSpPr>
          <p:spPr bwMode="auto">
            <a:xfrm>
              <a:off x="2690287" y="2525923"/>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地域の生産物</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5" name="正方形/長方形 84">
              <a:extLst>
                <a:ext uri="{FF2B5EF4-FFF2-40B4-BE49-F238E27FC236}">
                  <a16:creationId xmlns:a16="http://schemas.microsoft.com/office/drawing/2014/main" id="{AC7A4DC0-A1B7-486D-AD31-687B16F8C6D0}"/>
                </a:ext>
              </a:extLst>
            </p:cNvPr>
            <p:cNvSpPr/>
            <p:nvPr/>
          </p:nvSpPr>
          <p:spPr>
            <a:xfrm>
              <a:off x="4441969" y="2518987"/>
              <a:ext cx="4955127"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地域産品・特産物により交付金の影響は異なる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果樹や山菜などの事業で対象とする生産物により交付金による影響は異なる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6" name="正方形/長方形 85">
              <a:extLst>
                <a:ext uri="{FF2B5EF4-FFF2-40B4-BE49-F238E27FC236}">
                  <a16:creationId xmlns:a16="http://schemas.microsoft.com/office/drawing/2014/main" id="{C12CBB53-3698-4632-8C38-BFCFA42EA18C}"/>
                </a:ext>
              </a:extLst>
            </p:cNvPr>
            <p:cNvSpPr/>
            <p:nvPr/>
          </p:nvSpPr>
          <p:spPr>
            <a:xfrm>
              <a:off x="9497326" y="2518987"/>
              <a:ext cx="1355846"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3" name="図 2">
            <a:extLst>
              <a:ext uri="{FF2B5EF4-FFF2-40B4-BE49-F238E27FC236}">
                <a16:creationId xmlns:a16="http://schemas.microsoft.com/office/drawing/2014/main" id="{AC8E60D4-862E-4B38-9615-FFAB70748224}"/>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4" name="スライド番号プレースホルダー 3">
            <a:extLst>
              <a:ext uri="{FF2B5EF4-FFF2-40B4-BE49-F238E27FC236}">
                <a16:creationId xmlns:a16="http://schemas.microsoft.com/office/drawing/2014/main" id="{5D69406F-C341-4980-8922-46CA099033BA}"/>
              </a:ext>
            </a:extLst>
          </p:cNvPr>
          <p:cNvSpPr>
            <a:spLocks noGrp="1"/>
          </p:cNvSpPr>
          <p:nvPr>
            <p:ph type="sldNum" sz="quarter" idx="12"/>
          </p:nvPr>
        </p:nvSpPr>
        <p:spPr>
          <a:xfrm>
            <a:off x="7074001" y="6469896"/>
            <a:ext cx="2057400" cy="365125"/>
          </a:xfrm>
        </p:spPr>
        <p:txBody>
          <a:bodyPr/>
          <a:lstStyle/>
          <a:p>
            <a:r>
              <a:rPr kumimoji="1" lang="en-US" altLang="ja-JP" dirty="0">
                <a:solidFill>
                  <a:schemeClr val="tx1"/>
                </a:solidFill>
              </a:rPr>
              <a:t>37</a:t>
            </a:r>
            <a:endParaRPr kumimoji="1" lang="ja-JP" altLang="en-US" dirty="0">
              <a:solidFill>
                <a:schemeClr val="tx1"/>
              </a:solidFill>
            </a:endParaRPr>
          </a:p>
        </p:txBody>
      </p:sp>
      <p:pic>
        <p:nvPicPr>
          <p:cNvPr id="5" name="38_2">
            <a:hlinkClick r:id="" action="ppaction://media"/>
            <a:extLst>
              <a:ext uri="{FF2B5EF4-FFF2-40B4-BE49-F238E27FC236}">
                <a16:creationId xmlns:a16="http://schemas.microsoft.com/office/drawing/2014/main" id="{70A6B2F5-0C01-8F00-583C-F14D27F5EC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54458" y="0"/>
            <a:ext cx="609600" cy="609600"/>
          </a:xfrm>
          <a:prstGeom prst="rect">
            <a:avLst/>
          </a:prstGeom>
        </p:spPr>
      </p:pic>
    </p:spTree>
    <p:extLst>
      <p:ext uri="{BB962C8B-B14F-4D97-AF65-F5344CB8AC3E}">
        <p14:creationId xmlns:p14="http://schemas.microsoft.com/office/powerpoint/2010/main" val="113990327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テキスト ボックス 79">
            <a:extLst>
              <a:ext uri="{FF2B5EF4-FFF2-40B4-BE49-F238E27FC236}">
                <a16:creationId xmlns:a16="http://schemas.microsoft.com/office/drawing/2014/main" id="{19709D38-B8DB-4657-A3BA-B59396553848}"/>
              </a:ext>
            </a:extLst>
          </p:cNvPr>
          <p:cNvSpPr txBox="1"/>
          <p:nvPr/>
        </p:nvSpPr>
        <p:spPr>
          <a:xfrm>
            <a:off x="447988" y="1797498"/>
            <a:ext cx="8248017" cy="324000"/>
          </a:xfrm>
          <a:prstGeom prst="rect">
            <a:avLst/>
          </a:prstGeom>
          <a:solidFill>
            <a:schemeClr val="accent1"/>
          </a:solidFill>
          <a:ln w="12700">
            <a:solidFill>
              <a:schemeClr val="accent1"/>
            </a:solid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itchFamily="50" charset="-128"/>
                <a:ea typeface="Meiryo UI" pitchFamily="50" charset="-128"/>
                <a:cs typeface="Meiryo UI" pitchFamily="50" charset="-128"/>
              </a:rPr>
              <a:t>効果検証方法の選択基準</a:t>
            </a:r>
          </a:p>
        </p:txBody>
      </p:sp>
      <p:sp>
        <p:nvSpPr>
          <p:cNvPr id="16" name="正方形/長方形 15">
            <a:extLst>
              <a:ext uri="{FF2B5EF4-FFF2-40B4-BE49-F238E27FC236}">
                <a16:creationId xmlns:a16="http://schemas.microsoft.com/office/drawing/2014/main" id="{E3EA5008-CA14-4353-B47E-D8B91A769958}"/>
              </a:ext>
            </a:extLst>
          </p:cNvPr>
          <p:cNvSpPr/>
          <p:nvPr/>
        </p:nvSpPr>
        <p:spPr>
          <a:xfrm>
            <a:off x="447988" y="966372"/>
            <a:ext cx="8248017" cy="721536"/>
          </a:xfrm>
          <a:prstGeom prst="rect">
            <a:avLst/>
          </a:prstGeom>
          <a:solidFill>
            <a:schemeClr val="accent1">
              <a:lumMod val="20000"/>
              <a:lumOff val="80000"/>
            </a:schemeClr>
          </a:solidFill>
          <a:ln w="952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本調査研究では、農山漁村振興交付金を受領した集落における交付金の政策効果を測るため、交付金を受領した集落と類似する比較対象集落を設定（</a:t>
            </a:r>
            <a:r>
              <a:rPr kumimoji="0" lang="ja-JP" altLang="en-US" sz="1400" b="1" i="0" u="none" strike="noStrike" kern="1200" cap="none" spc="0" normalizeH="0" baseline="0" noProof="0" dirty="0">
                <a:ln>
                  <a:noFill/>
                </a:ln>
                <a:solidFill>
                  <a:srgbClr val="D092A7">
                    <a:lumMod val="75000"/>
                  </a:srgbClr>
                </a:solidFill>
                <a:effectLst/>
                <a:uLnTx/>
                <a:uFillTx/>
                <a:latin typeface="游ゴシック" panose="020B0400000000000000" pitchFamily="50" charset="-128"/>
                <a:ea typeface="游ゴシック" panose="020B0400000000000000" pitchFamily="50" charset="-128"/>
                <a:cs typeface="+mn-cs"/>
              </a:rPr>
              <a:t>傾向スコアマッチング</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）し、それぞれの集落の成果指標の差分を分析（</a:t>
            </a:r>
            <a:r>
              <a:rPr kumimoji="0" lang="ja-JP" altLang="en-US" sz="1400" b="1" i="0" u="none" strike="noStrike" kern="1200" cap="none" spc="0" normalizeH="0" baseline="0" noProof="0" dirty="0">
                <a:ln>
                  <a:noFill/>
                </a:ln>
                <a:solidFill>
                  <a:srgbClr val="D092A7">
                    <a:lumMod val="75000"/>
                  </a:srgbClr>
                </a:solidFill>
                <a:effectLst/>
                <a:uLnTx/>
                <a:uFillTx/>
                <a:latin typeface="游ゴシック" panose="020B0400000000000000" pitchFamily="50" charset="-128"/>
                <a:ea typeface="游ゴシック" panose="020B0400000000000000" pitchFamily="50" charset="-128"/>
                <a:cs typeface="+mn-cs"/>
              </a:rPr>
              <a:t>差の差分析</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）することで交付金による政策効果を分析。</a:t>
            </a:r>
          </a:p>
        </p:txBody>
      </p:sp>
      <p:pic>
        <p:nvPicPr>
          <p:cNvPr id="3" name="図 2">
            <a:extLst>
              <a:ext uri="{FF2B5EF4-FFF2-40B4-BE49-F238E27FC236}">
                <a16:creationId xmlns:a16="http://schemas.microsoft.com/office/drawing/2014/main" id="{28E20B14-DD98-4D8E-BF1F-152086386A55}"/>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pic>
        <p:nvPicPr>
          <p:cNvPr id="7" name="図 6">
            <a:extLst>
              <a:ext uri="{FF2B5EF4-FFF2-40B4-BE49-F238E27FC236}">
                <a16:creationId xmlns:a16="http://schemas.microsoft.com/office/drawing/2014/main" id="{144E6A6C-04E4-4855-89DD-F89CCD0893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425" y="2231088"/>
            <a:ext cx="7493150" cy="4611169"/>
          </a:xfrm>
          <a:prstGeom prst="rect">
            <a:avLst/>
          </a:prstGeom>
        </p:spPr>
      </p:pic>
      <p:sp>
        <p:nvSpPr>
          <p:cNvPr id="4" name="スライド番号プレースホルダー 3">
            <a:extLst>
              <a:ext uri="{FF2B5EF4-FFF2-40B4-BE49-F238E27FC236}">
                <a16:creationId xmlns:a16="http://schemas.microsoft.com/office/drawing/2014/main" id="{134D6E79-7826-4776-A76D-E672995A9ED2}"/>
              </a:ext>
            </a:extLst>
          </p:cNvPr>
          <p:cNvSpPr>
            <a:spLocks noGrp="1"/>
          </p:cNvSpPr>
          <p:nvPr>
            <p:ph type="sldNum" sz="quarter" idx="12"/>
          </p:nvPr>
        </p:nvSpPr>
        <p:spPr>
          <a:xfrm>
            <a:off x="7086600" y="6477132"/>
            <a:ext cx="2057400" cy="365125"/>
          </a:xfrm>
        </p:spPr>
        <p:txBody>
          <a:bodyPr/>
          <a:lstStyle/>
          <a:p>
            <a:r>
              <a:rPr kumimoji="1" lang="en-US" altLang="ja-JP" dirty="0">
                <a:solidFill>
                  <a:schemeClr val="tx1"/>
                </a:solidFill>
              </a:rPr>
              <a:t>38</a:t>
            </a:r>
            <a:endParaRPr kumimoji="1" lang="ja-JP" altLang="en-US" dirty="0">
              <a:solidFill>
                <a:schemeClr val="tx1"/>
              </a:solidFill>
            </a:endParaRPr>
          </a:p>
        </p:txBody>
      </p:sp>
      <p:pic>
        <p:nvPicPr>
          <p:cNvPr id="2" name="39">
            <a:hlinkClick r:id="" action="ppaction://media"/>
            <a:extLst>
              <a:ext uri="{FF2B5EF4-FFF2-40B4-BE49-F238E27FC236}">
                <a16:creationId xmlns:a16="http://schemas.microsoft.com/office/drawing/2014/main" id="{192D05F4-8D8E-04C4-A1A9-E916C3F4FB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67057" y="-17214"/>
            <a:ext cx="609600" cy="609600"/>
          </a:xfrm>
          <a:prstGeom prst="rect">
            <a:avLst/>
          </a:prstGeom>
        </p:spPr>
      </p:pic>
    </p:spTree>
    <p:extLst>
      <p:ext uri="{BB962C8B-B14F-4D97-AF65-F5344CB8AC3E}">
        <p14:creationId xmlns:p14="http://schemas.microsoft.com/office/powerpoint/2010/main" val="314516183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図：シーソー">
            <a:extLst>
              <a:ext uri="{FF2B5EF4-FFF2-40B4-BE49-F238E27FC236}">
                <a16:creationId xmlns:a16="http://schemas.microsoft.com/office/drawing/2014/main" id="{9B96E233-D16B-461C-A96F-D0995884E94D}"/>
              </a:ext>
            </a:extLst>
          </p:cNvPr>
          <p:cNvGrpSpPr/>
          <p:nvPr/>
        </p:nvGrpSpPr>
        <p:grpSpPr>
          <a:xfrm>
            <a:off x="565946" y="5101190"/>
            <a:ext cx="8073440" cy="1652155"/>
            <a:chOff x="565946" y="5101190"/>
            <a:chExt cx="8073440" cy="1652155"/>
          </a:xfrm>
        </p:grpSpPr>
        <p:sp>
          <p:nvSpPr>
            <p:cNvPr id="3" name="二等辺三角形 2"/>
            <p:cNvSpPr/>
            <p:nvPr/>
          </p:nvSpPr>
          <p:spPr>
            <a:xfrm>
              <a:off x="4131327" y="5925521"/>
              <a:ext cx="880297" cy="827824"/>
            </a:xfrm>
            <a:prstGeom prst="triangle">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減算記号 3"/>
            <p:cNvSpPr/>
            <p:nvPr/>
          </p:nvSpPr>
          <p:spPr>
            <a:xfrm rot="20950910">
              <a:off x="565946" y="5101190"/>
              <a:ext cx="8073440" cy="1494064"/>
            </a:xfrm>
            <a:prstGeom prst="mathMinus">
              <a:avLst>
                <a:gd name="adj1" fmla="val 1304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テキスト：法律の制定～">
            <a:extLst>
              <a:ext uri="{FF2B5EF4-FFF2-40B4-BE49-F238E27FC236}">
                <a16:creationId xmlns:a16="http://schemas.microsoft.com/office/drawing/2014/main" id="{C49013D4-C1D1-4D6A-8968-B3215587D874}"/>
              </a:ext>
            </a:extLst>
          </p:cNvPr>
          <p:cNvGrpSpPr/>
          <p:nvPr/>
        </p:nvGrpSpPr>
        <p:grpSpPr>
          <a:xfrm>
            <a:off x="607641" y="4356803"/>
            <a:ext cx="2376000" cy="1908000"/>
            <a:chOff x="607641" y="4356803"/>
            <a:chExt cx="2376000" cy="1908000"/>
          </a:xfrm>
        </p:grpSpPr>
        <p:sp>
          <p:nvSpPr>
            <p:cNvPr id="9" name="角丸四角形 8"/>
            <p:cNvSpPr/>
            <p:nvPr/>
          </p:nvSpPr>
          <p:spPr>
            <a:xfrm>
              <a:off x="607641" y="4356803"/>
              <a:ext cx="2376000" cy="1908000"/>
            </a:xfrm>
            <a:prstGeom prst="ellipse">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240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C07BEB3A-51B9-458F-9E4F-C4798145DBE2}"/>
                </a:ext>
              </a:extLst>
            </p:cNvPr>
            <p:cNvSpPr/>
            <p:nvPr/>
          </p:nvSpPr>
          <p:spPr>
            <a:xfrm>
              <a:off x="716667" y="4895304"/>
              <a:ext cx="2121948" cy="830997"/>
            </a:xfrm>
            <a:prstGeom prst="rect">
              <a:avLst/>
            </a:prstGeom>
          </p:spPr>
          <p:txBody>
            <a:bodyPr wrap="square">
              <a:spAutoFit/>
            </a:bodyPr>
            <a:lstStyle/>
            <a:p>
              <a:pPr algn="ctr"/>
              <a:r>
                <a:rPr lang="ja-JP" altLang="en-US" sz="2400" b="1" dirty="0">
                  <a:solidFill>
                    <a:schemeClr val="bg1"/>
                  </a:solidFill>
                  <a:latin typeface="+mn-ea"/>
                </a:rPr>
                <a:t>法律の制定</a:t>
              </a:r>
              <a:endParaRPr lang="en-US" altLang="ja-JP" sz="2400" b="1" dirty="0">
                <a:solidFill>
                  <a:schemeClr val="bg1"/>
                </a:solidFill>
                <a:latin typeface="+mn-ea"/>
              </a:endParaRPr>
            </a:p>
            <a:p>
              <a:pPr algn="ctr"/>
              <a:r>
                <a:rPr lang="ja-JP" altLang="en-US" sz="2400" b="1" dirty="0">
                  <a:solidFill>
                    <a:schemeClr val="bg1"/>
                  </a:solidFill>
                  <a:latin typeface="+mn-ea"/>
                </a:rPr>
                <a:t>予算の獲得等</a:t>
              </a:r>
            </a:p>
          </p:txBody>
        </p:sp>
      </p:grpSp>
      <p:grpSp>
        <p:nvGrpSpPr>
          <p:cNvPr id="7" name="テキスト：政策を積極的に～">
            <a:extLst>
              <a:ext uri="{FF2B5EF4-FFF2-40B4-BE49-F238E27FC236}">
                <a16:creationId xmlns:a16="http://schemas.microsoft.com/office/drawing/2014/main" id="{0A984DF9-D6D9-4AF7-840B-F0CD01CF5235}"/>
              </a:ext>
            </a:extLst>
          </p:cNvPr>
          <p:cNvGrpSpPr/>
          <p:nvPr/>
        </p:nvGrpSpPr>
        <p:grpSpPr>
          <a:xfrm>
            <a:off x="5674885" y="3402803"/>
            <a:ext cx="2376000" cy="1908000"/>
            <a:chOff x="5674885" y="3402803"/>
            <a:chExt cx="2376000" cy="1908000"/>
          </a:xfrm>
        </p:grpSpPr>
        <p:sp>
          <p:nvSpPr>
            <p:cNvPr id="13" name="角丸四角形 12"/>
            <p:cNvSpPr/>
            <p:nvPr/>
          </p:nvSpPr>
          <p:spPr>
            <a:xfrm>
              <a:off x="5674885" y="3402803"/>
              <a:ext cx="2376000" cy="1908000"/>
            </a:xfrm>
            <a:prstGeom prst="ellipse">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400"/>
            </a:p>
          </p:txBody>
        </p:sp>
        <p:sp>
          <p:nvSpPr>
            <p:cNvPr id="5" name="正方形/長方形 4">
              <a:extLst>
                <a:ext uri="{FF2B5EF4-FFF2-40B4-BE49-F238E27FC236}">
                  <a16:creationId xmlns:a16="http://schemas.microsoft.com/office/drawing/2014/main" id="{B3411D29-5F0C-4C34-B7BD-27987441C558}"/>
                </a:ext>
              </a:extLst>
            </p:cNvPr>
            <p:cNvSpPr/>
            <p:nvPr/>
          </p:nvSpPr>
          <p:spPr>
            <a:xfrm>
              <a:off x="5711783" y="3941304"/>
              <a:ext cx="2339102" cy="830997"/>
            </a:xfrm>
            <a:prstGeom prst="rect">
              <a:avLst/>
            </a:prstGeom>
          </p:spPr>
          <p:txBody>
            <a:bodyPr wrap="none">
              <a:spAutoFit/>
            </a:bodyPr>
            <a:lstStyle/>
            <a:p>
              <a:pPr algn="ctr"/>
              <a:r>
                <a:rPr lang="ja-JP" altLang="en-US" sz="2400" b="1" dirty="0">
                  <a:solidFill>
                    <a:schemeClr val="bg1"/>
                  </a:solidFill>
                  <a:latin typeface="+mn-ea"/>
                </a:rPr>
                <a:t>政策を積極的に</a:t>
              </a:r>
              <a:endParaRPr lang="en-US" altLang="ja-JP" sz="2400" b="1" dirty="0">
                <a:solidFill>
                  <a:schemeClr val="bg1"/>
                </a:solidFill>
                <a:latin typeface="+mn-ea"/>
              </a:endParaRPr>
            </a:p>
            <a:p>
              <a:pPr algn="ctr"/>
              <a:r>
                <a:rPr lang="ja-JP" altLang="en-US" sz="2400" b="1" dirty="0">
                  <a:solidFill>
                    <a:schemeClr val="bg1"/>
                  </a:solidFill>
                  <a:latin typeface="+mn-ea"/>
                </a:rPr>
                <a:t>見直す評価機能</a:t>
              </a:r>
            </a:p>
          </p:txBody>
        </p:sp>
      </p:grpSp>
      <p:sp>
        <p:nvSpPr>
          <p:cNvPr id="6" name="テキスト：政策評価制度導入以前の行政運営"/>
          <p:cNvSpPr txBox="1"/>
          <p:nvPr/>
        </p:nvSpPr>
        <p:spPr>
          <a:xfrm>
            <a:off x="-55086" y="974127"/>
            <a:ext cx="9419067" cy="2362827"/>
          </a:xfrm>
          <a:prstGeom prst="rect">
            <a:avLst/>
          </a:prstGeom>
          <a:noFill/>
          <a:ln w="6350">
            <a:noFill/>
          </a:ln>
        </p:spPr>
        <p:style>
          <a:lnRef idx="1">
            <a:schemeClr val="accent5"/>
          </a:lnRef>
          <a:fillRef idx="2">
            <a:schemeClr val="accent5"/>
          </a:fillRef>
          <a:effectRef idx="1">
            <a:schemeClr val="accent5"/>
          </a:effectRef>
          <a:fontRef idx="minor">
            <a:schemeClr val="dk1"/>
          </a:fontRef>
        </p:style>
        <p:txBody>
          <a:bodyPr wrap="square" rtlCol="0" anchor="t" anchorCtr="0">
            <a:noAutofit/>
          </a:bodyPr>
          <a:lstStyle>
            <a:defPPr>
              <a:defRPr lang="ja-JP"/>
            </a:defPPr>
            <a:lvl1pPr marL="120897" indent="-120897">
              <a:defRPr sz="2000">
                <a:solidFill>
                  <a:prstClr val="black"/>
                </a:solidFill>
                <a:latin typeface="メイリオ" panose="020B0604030504040204" pitchFamily="50" charset="-128"/>
                <a:ea typeface="メイリオ" panose="020B0604030504040204" pitchFamily="50" charset="-128"/>
              </a:defRPr>
            </a:lvl1pPr>
          </a:lstStyle>
          <a:p>
            <a:r>
              <a:rPr lang="en-US" altLang="ja-JP" sz="2800" dirty="0">
                <a:solidFill>
                  <a:schemeClr val="tx1">
                    <a:lumMod val="75000"/>
                    <a:lumOff val="25000"/>
                  </a:schemeClr>
                </a:solidFill>
              </a:rPr>
              <a:t>【</a:t>
            </a:r>
            <a:r>
              <a:rPr lang="ja-JP" altLang="en-US" sz="2800" dirty="0">
                <a:solidFill>
                  <a:schemeClr val="tx1">
                    <a:lumMod val="75000"/>
                    <a:lumOff val="25000"/>
                  </a:schemeClr>
                </a:solidFill>
              </a:rPr>
              <a:t>政策評価制度導入以前の行政運営</a:t>
            </a:r>
            <a:r>
              <a:rPr lang="en-US" altLang="ja-JP" sz="2800" dirty="0">
                <a:solidFill>
                  <a:schemeClr val="tx1">
                    <a:lumMod val="75000"/>
                    <a:lumOff val="25000"/>
                  </a:schemeClr>
                </a:solidFill>
              </a:rPr>
              <a:t>】</a:t>
            </a:r>
          </a:p>
          <a:p>
            <a:endParaRPr lang="en-US" altLang="ja-JP" sz="800" dirty="0"/>
          </a:p>
          <a:p>
            <a:pPr>
              <a:lnSpc>
                <a:spcPts val="3200"/>
              </a:lnSpc>
            </a:pPr>
            <a:r>
              <a:rPr lang="ja-JP" altLang="en-US" sz="2400" dirty="0"/>
              <a:t>　</a:t>
            </a:r>
            <a:r>
              <a:rPr lang="ja-JP" altLang="ja-JP" sz="2400" dirty="0"/>
              <a:t>従来の</a:t>
            </a:r>
            <a:r>
              <a:rPr lang="ja-JP" altLang="en-US" sz="2400" dirty="0"/>
              <a:t>わが国の</a:t>
            </a:r>
            <a:r>
              <a:rPr lang="ja-JP" altLang="ja-JP" sz="2400" dirty="0"/>
              <a:t>行政</a:t>
            </a:r>
            <a:r>
              <a:rPr lang="ja-JP" altLang="en-US" sz="2400" dirty="0"/>
              <a:t>においては</a:t>
            </a:r>
            <a:r>
              <a:rPr lang="ja-JP" altLang="ja-JP" sz="2400" dirty="0"/>
              <a:t>、</a:t>
            </a:r>
            <a:endParaRPr lang="en-US" altLang="ja-JP" sz="2400" dirty="0"/>
          </a:p>
          <a:p>
            <a:pPr>
              <a:lnSpc>
                <a:spcPts val="3200"/>
              </a:lnSpc>
            </a:pPr>
            <a:r>
              <a:rPr lang="ja-JP" altLang="en-US" sz="2400" dirty="0"/>
              <a:t>　</a:t>
            </a:r>
            <a:r>
              <a:rPr lang="ja-JP" altLang="ja-JP" sz="2400" dirty="0"/>
              <a:t>法律の制定や予算の獲得等に重点が置かれ、</a:t>
            </a:r>
            <a:endParaRPr lang="en-US" altLang="ja-JP" sz="2400" dirty="0"/>
          </a:p>
          <a:p>
            <a:pPr>
              <a:lnSpc>
                <a:spcPts val="3200"/>
              </a:lnSpc>
            </a:pPr>
            <a:r>
              <a:rPr lang="ja-JP" altLang="en-US" sz="2400" dirty="0"/>
              <a:t>　</a:t>
            </a:r>
            <a:r>
              <a:rPr lang="ja-JP" altLang="en-US" sz="2400" b="1" u="sng" dirty="0">
                <a:solidFill>
                  <a:schemeClr val="accent3"/>
                </a:solidFill>
              </a:rPr>
              <a:t>その効果やその後の社会経済情勢の変化に基づき</a:t>
            </a:r>
            <a:endParaRPr lang="en-US" altLang="ja-JP" sz="2400" b="1" u="sng" dirty="0">
              <a:solidFill>
                <a:schemeClr val="accent3"/>
              </a:solidFill>
            </a:endParaRPr>
          </a:p>
          <a:p>
            <a:pPr>
              <a:lnSpc>
                <a:spcPts val="3200"/>
              </a:lnSpc>
            </a:pPr>
            <a:r>
              <a:rPr lang="ja-JP" altLang="en-US" sz="2400" b="1" dirty="0">
                <a:solidFill>
                  <a:schemeClr val="accent3"/>
                </a:solidFill>
              </a:rPr>
              <a:t>　</a:t>
            </a:r>
            <a:r>
              <a:rPr lang="ja-JP" altLang="ja-JP" sz="2400" b="1" u="sng" dirty="0">
                <a:solidFill>
                  <a:schemeClr val="accent3"/>
                </a:solidFill>
              </a:rPr>
              <a:t>政策を積極的に見直すといった評価機能は軽視されがち</a:t>
            </a:r>
            <a:r>
              <a:rPr lang="ja-JP" altLang="en-US" sz="2400" dirty="0"/>
              <a:t>だった。</a:t>
            </a:r>
            <a:endParaRPr lang="en-US" altLang="ja-JP" sz="2400" u="sng" dirty="0"/>
          </a:p>
        </p:txBody>
      </p:sp>
      <p:sp>
        <p:nvSpPr>
          <p:cNvPr id="11" name="タイトル線">
            <a:extLst>
              <a:ext uri="{FF2B5EF4-FFF2-40B4-BE49-F238E27FC236}">
                <a16:creationId xmlns:a16="http://schemas.microsoft.com/office/drawing/2014/main" id="{CEF51013-549D-4DF3-A88E-EEEF402FE8F5}"/>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3501" y="3748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メイリオ" panose="020B0604030504040204" pitchFamily="50" charset="-128"/>
                <a:ea typeface="メイリオ" panose="020B0604030504040204" pitchFamily="50" charset="-128"/>
              </a:rPr>
              <a:t>１ 政策評価制度の導入経緯①　</a:t>
            </a:r>
            <a:endParaRPr lang="ja-JP" altLang="en-US" sz="2400" dirty="0">
              <a:solidFill>
                <a:prstClr val="black"/>
              </a:solidFill>
              <a:latin typeface="メイリオ" panose="020B0604030504040204" pitchFamily="50" charset="-128"/>
              <a:ea typeface="メイリオ" panose="020B0604030504040204" pitchFamily="50" charset="-128"/>
            </a:endParaRPr>
          </a:p>
        </p:txBody>
      </p:sp>
      <p:sp>
        <p:nvSpPr>
          <p:cNvPr id="15" name="スライド番号プレースホルダー 14">
            <a:extLst>
              <a:ext uri="{FF2B5EF4-FFF2-40B4-BE49-F238E27FC236}">
                <a16:creationId xmlns:a16="http://schemas.microsoft.com/office/drawing/2014/main" id="{0F713C48-46AC-4AB2-B734-B2106BF61D8F}"/>
              </a:ext>
            </a:extLst>
          </p:cNvPr>
          <p:cNvSpPr>
            <a:spLocks noGrp="1"/>
          </p:cNvSpPr>
          <p:nvPr>
            <p:ph type="sldNum" sz="quarter" idx="12"/>
          </p:nvPr>
        </p:nvSpPr>
        <p:spPr/>
        <p:txBody>
          <a:bodyPr/>
          <a:lstStyle/>
          <a:p>
            <a:pPr>
              <a:defRPr/>
            </a:pPr>
            <a:r>
              <a:rPr lang="en-US" altLang="ja-JP" dirty="0">
                <a:solidFill>
                  <a:prstClr val="black"/>
                </a:solidFill>
              </a:rPr>
              <a:t>3</a:t>
            </a:r>
          </a:p>
        </p:txBody>
      </p:sp>
      <p:pic>
        <p:nvPicPr>
          <p:cNvPr id="14" name="4">
            <a:hlinkClick r:id="" action="ppaction://media"/>
            <a:extLst>
              <a:ext uri="{FF2B5EF4-FFF2-40B4-BE49-F238E27FC236}">
                <a16:creationId xmlns:a16="http://schemas.microsoft.com/office/drawing/2014/main" id="{D6565491-C976-029B-8C5A-6FC7D58A21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59118"/>
            <a:ext cx="609600" cy="609600"/>
          </a:xfrm>
          <a:prstGeom prst="rect">
            <a:avLst/>
          </a:prstGeom>
        </p:spPr>
      </p:pic>
    </p:spTree>
    <p:extLst>
      <p:ext uri="{BB962C8B-B14F-4D97-AF65-F5344CB8AC3E}">
        <p14:creationId xmlns:p14="http://schemas.microsoft.com/office/powerpoint/2010/main" val="23649385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48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3">
            <a:extLst>
              <a:ext uri="{FF2B5EF4-FFF2-40B4-BE49-F238E27FC236}">
                <a16:creationId xmlns:a16="http://schemas.microsoft.com/office/drawing/2014/main" id="{895D1F04-25E9-4CB5-8858-D8DA735FB5FA}"/>
              </a:ext>
            </a:extLst>
          </p:cNvPr>
          <p:cNvGraphicFramePr>
            <a:graphicFrameLocks noGrp="1"/>
          </p:cNvGraphicFramePr>
          <p:nvPr/>
        </p:nvGraphicFramePr>
        <p:xfrm>
          <a:off x="709780" y="4134861"/>
          <a:ext cx="1266833" cy="278460"/>
        </p:xfrm>
        <a:graphic>
          <a:graphicData uri="http://schemas.openxmlformats.org/drawingml/2006/table">
            <a:tbl>
              <a:tblPr firstRow="1" bandRow="1">
                <a:tableStyleId>{5C22544A-7EE6-4342-B048-85BDC9FD1C3A}</a:tableStyleId>
              </a:tblPr>
              <a:tblGrid>
                <a:gridCol w="1266833">
                  <a:extLst>
                    <a:ext uri="{9D8B030D-6E8A-4147-A177-3AD203B41FA5}">
                      <a16:colId xmlns:a16="http://schemas.microsoft.com/office/drawing/2014/main" val="1020484468"/>
                    </a:ext>
                  </a:extLst>
                </a:gridCol>
              </a:tblGrid>
              <a:tr h="278460">
                <a:tc>
                  <a:txBody>
                    <a:bodyPr/>
                    <a:lstStyle/>
                    <a:p>
                      <a:pPr algn="ctr"/>
                      <a:r>
                        <a:rPr kumimoji="1" lang="ja-JP" altLang="en-US" sz="800" dirty="0">
                          <a:solidFill>
                            <a:srgbClr val="002060"/>
                          </a:solidFill>
                          <a:latin typeface="Meiryo UI" panose="020B0604030504040204" pitchFamily="50" charset="-128"/>
                          <a:ea typeface="Meiryo UI" panose="020B0604030504040204" pitchFamily="50" charset="-128"/>
                        </a:rPr>
                        <a:t>農山漁村振興交付金の</a:t>
                      </a:r>
                      <a:endParaRPr kumimoji="1" lang="en-US" altLang="ja-JP" sz="800" dirty="0">
                        <a:solidFill>
                          <a:srgbClr val="002060"/>
                        </a:solidFill>
                        <a:latin typeface="Meiryo UI" panose="020B0604030504040204" pitchFamily="50" charset="-128"/>
                        <a:ea typeface="Meiryo UI" panose="020B0604030504040204" pitchFamily="50" charset="-128"/>
                      </a:endParaRPr>
                    </a:p>
                    <a:p>
                      <a:pPr algn="ctr"/>
                      <a:r>
                        <a:rPr kumimoji="1" lang="ja-JP" altLang="en-US" sz="800" dirty="0">
                          <a:solidFill>
                            <a:schemeClr val="accent2"/>
                          </a:solidFill>
                          <a:latin typeface="Meiryo UI" panose="020B0604030504040204" pitchFamily="50" charset="-128"/>
                          <a:ea typeface="Meiryo UI" panose="020B0604030504040204" pitchFamily="50" charset="-128"/>
                        </a:rPr>
                        <a:t>交付対象</a:t>
                      </a:r>
                    </a:p>
                  </a:txBody>
                  <a:tcPr marL="0" marR="68580" marT="0" marB="27000" anchor="b">
                    <a:lnL w="12700" cmpd="sng">
                      <a:noFill/>
                    </a:lnL>
                    <a:lnR w="12700" cmpd="sng">
                      <a:noFill/>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9432926"/>
                  </a:ext>
                </a:extLst>
              </a:tr>
            </a:tbl>
          </a:graphicData>
        </a:graphic>
      </p:graphicFrame>
      <p:graphicFrame>
        <p:nvGraphicFramePr>
          <p:cNvPr id="13" name="表 13">
            <a:extLst>
              <a:ext uri="{FF2B5EF4-FFF2-40B4-BE49-F238E27FC236}">
                <a16:creationId xmlns:a16="http://schemas.microsoft.com/office/drawing/2014/main" id="{169A6431-F816-43FD-900C-FA6117EC73DE}"/>
              </a:ext>
            </a:extLst>
          </p:cNvPr>
          <p:cNvGraphicFramePr>
            <a:graphicFrameLocks noGrp="1"/>
          </p:cNvGraphicFramePr>
          <p:nvPr/>
        </p:nvGraphicFramePr>
        <p:xfrm>
          <a:off x="3069578" y="4084979"/>
          <a:ext cx="1266833" cy="278460"/>
        </p:xfrm>
        <a:graphic>
          <a:graphicData uri="http://schemas.openxmlformats.org/drawingml/2006/table">
            <a:tbl>
              <a:tblPr firstRow="1" bandRow="1">
                <a:tableStyleId>{5C22544A-7EE6-4342-B048-85BDC9FD1C3A}</a:tableStyleId>
              </a:tblPr>
              <a:tblGrid>
                <a:gridCol w="1266833">
                  <a:extLst>
                    <a:ext uri="{9D8B030D-6E8A-4147-A177-3AD203B41FA5}">
                      <a16:colId xmlns:a16="http://schemas.microsoft.com/office/drawing/2014/main" val="1020484468"/>
                    </a:ext>
                  </a:extLst>
                </a:gridCol>
              </a:tblGrid>
              <a:tr h="278460">
                <a:tc>
                  <a:txBody>
                    <a:bodyPr/>
                    <a:lstStyle/>
                    <a:p>
                      <a:pPr algn="ctr"/>
                      <a:r>
                        <a:rPr kumimoji="1" lang="ja-JP" altLang="en-US" sz="800" dirty="0">
                          <a:solidFill>
                            <a:srgbClr val="002060"/>
                          </a:solidFill>
                          <a:latin typeface="Meiryo UI" panose="020B0604030504040204" pitchFamily="50" charset="-128"/>
                          <a:ea typeface="Meiryo UI" panose="020B0604030504040204" pitchFamily="50" charset="-128"/>
                        </a:rPr>
                        <a:t>農山漁村振興交付金の</a:t>
                      </a:r>
                      <a:endParaRPr kumimoji="1" lang="en-US" altLang="ja-JP" sz="800" dirty="0">
                        <a:solidFill>
                          <a:srgbClr val="002060"/>
                        </a:solidFill>
                        <a:latin typeface="Meiryo UI" panose="020B0604030504040204" pitchFamily="50" charset="-128"/>
                        <a:ea typeface="Meiryo UI" panose="020B0604030504040204" pitchFamily="50" charset="-128"/>
                      </a:endParaRPr>
                    </a:p>
                    <a:p>
                      <a:pPr algn="ctr"/>
                      <a:r>
                        <a:rPr kumimoji="1" lang="ja-JP" altLang="en-US" sz="800" dirty="0">
                          <a:solidFill>
                            <a:srgbClr val="187EC6"/>
                          </a:solidFill>
                          <a:latin typeface="Meiryo UI" panose="020B0604030504040204" pitchFamily="50" charset="-128"/>
                          <a:ea typeface="Meiryo UI" panose="020B0604030504040204" pitchFamily="50" charset="-128"/>
                        </a:rPr>
                        <a:t>交付対象以外</a:t>
                      </a:r>
                    </a:p>
                  </a:txBody>
                  <a:tcPr marL="0" marR="68580" marT="0" marB="27000" anchor="b">
                    <a:lnL w="12700" cmpd="sng">
                      <a:noFill/>
                    </a:lnL>
                    <a:lnR w="12700" cmpd="sng">
                      <a:noFill/>
                    </a:lnR>
                    <a:lnT w="12700" cmpd="sng">
                      <a:noFill/>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9432926"/>
                  </a:ext>
                </a:extLst>
              </a:tr>
            </a:tbl>
          </a:graphicData>
        </a:graphic>
      </p:graphicFrame>
      <p:sp>
        <p:nvSpPr>
          <p:cNvPr id="14" name="テキスト ボックス 13">
            <a:extLst>
              <a:ext uri="{FF2B5EF4-FFF2-40B4-BE49-F238E27FC236}">
                <a16:creationId xmlns:a16="http://schemas.microsoft.com/office/drawing/2014/main" id="{4965419E-1AEF-449D-8D38-E3253E94AAFB}"/>
              </a:ext>
            </a:extLst>
          </p:cNvPr>
          <p:cNvSpPr txBox="1"/>
          <p:nvPr/>
        </p:nvSpPr>
        <p:spPr>
          <a:xfrm>
            <a:off x="898089" y="3600000"/>
            <a:ext cx="3240000" cy="270000"/>
          </a:xfrm>
          <a:prstGeom prst="rect">
            <a:avLst/>
          </a:prstGeom>
          <a:solidFill>
            <a:schemeClr val="accent6">
              <a:lumMod val="60000"/>
              <a:lumOff val="40000"/>
            </a:schemeClr>
          </a:solidFill>
          <a:ln w="12700">
            <a:solidFill>
              <a:schemeClr val="accent6">
                <a:lumMod val="60000"/>
                <a:lumOff val="40000"/>
              </a:schemeClr>
            </a:solidFill>
          </a:ln>
        </p:spPr>
        <p:txBody>
          <a:bodyPr wrap="square" lIns="40500" tIns="40500" rIns="40500" bIns="40500" rtlCol="0" anchor="t" anchorCtr="0">
            <a:noAutofit/>
          </a:bodyPr>
          <a:lstStyle>
            <a:defPPr>
              <a:defRPr lang="en-US"/>
            </a:defPPr>
            <a:lvl1pPr algn="ctr" defTabSz="495330">
              <a:spcBef>
                <a:spcPts val="528"/>
              </a:spcBef>
              <a:spcAft>
                <a:spcPct val="0"/>
              </a:spcAft>
              <a:defRPr kumimoji="1" sz="1200" b="1">
                <a:solidFill>
                  <a:srgbClr val="FFFFFF"/>
                </a:solidFill>
                <a:latin typeface="Meiryo UI" pitchFamily="50" charset="-128"/>
                <a:ea typeface="Meiryo UI" pitchFamily="50" charset="-128"/>
                <a:cs typeface="Meiryo UI" pitchFamily="50" charset="-128"/>
              </a:defRPr>
            </a:lvl1pPr>
          </a:lstStyle>
          <a:p>
            <a:pPr marL="0" marR="0" lvl="0" indent="0" algn="ctr" defTabSz="371498" rtl="0" eaLnBrk="1" fontAlgn="auto" latinLnBrk="0" hangingPunct="1">
              <a:lnSpc>
                <a:spcPct val="100000"/>
              </a:lnSpc>
              <a:spcBef>
                <a:spcPts val="396"/>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itchFamily="50" charset="-128"/>
                <a:ea typeface="Meiryo UI" pitchFamily="50" charset="-128"/>
              </a:rPr>
              <a:t>マッチングのイメージ</a:t>
            </a:r>
          </a:p>
        </p:txBody>
      </p:sp>
      <p:sp>
        <p:nvSpPr>
          <p:cNvPr id="16" name="星: 5 pt 15">
            <a:extLst>
              <a:ext uri="{FF2B5EF4-FFF2-40B4-BE49-F238E27FC236}">
                <a16:creationId xmlns:a16="http://schemas.microsoft.com/office/drawing/2014/main" id="{88C6E3D0-BAA7-4882-A841-D1105B4F496B}"/>
              </a:ext>
            </a:extLst>
          </p:cNvPr>
          <p:cNvSpPr/>
          <p:nvPr/>
        </p:nvSpPr>
        <p:spPr>
          <a:xfrm>
            <a:off x="1732288" y="5777389"/>
            <a:ext cx="66400" cy="56606"/>
          </a:xfrm>
          <a:prstGeom prst="star5">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8" name="グループ化 17">
            <a:extLst>
              <a:ext uri="{FF2B5EF4-FFF2-40B4-BE49-F238E27FC236}">
                <a16:creationId xmlns:a16="http://schemas.microsoft.com/office/drawing/2014/main" id="{996E26E9-BF3B-4956-865A-6BC51D83341E}"/>
              </a:ext>
            </a:extLst>
          </p:cNvPr>
          <p:cNvGrpSpPr/>
          <p:nvPr/>
        </p:nvGrpSpPr>
        <p:grpSpPr>
          <a:xfrm>
            <a:off x="595097" y="4413321"/>
            <a:ext cx="3453451" cy="2091086"/>
            <a:chOff x="3839707" y="2992582"/>
            <a:chExt cx="6350581" cy="4628715"/>
          </a:xfrm>
        </p:grpSpPr>
        <p:sp>
          <p:nvSpPr>
            <p:cNvPr id="21" name="楕円 20">
              <a:extLst>
                <a:ext uri="{FF2B5EF4-FFF2-40B4-BE49-F238E27FC236}">
                  <a16:creationId xmlns:a16="http://schemas.microsoft.com/office/drawing/2014/main" id="{14B56866-AD72-49B3-B372-7BEDBC4EB2ED}"/>
                </a:ext>
              </a:extLst>
            </p:cNvPr>
            <p:cNvSpPr/>
            <p:nvPr/>
          </p:nvSpPr>
          <p:spPr>
            <a:xfrm>
              <a:off x="6821063" y="2992582"/>
              <a:ext cx="2986179" cy="2560685"/>
            </a:xfrm>
            <a:prstGeom prst="ellipse">
              <a:avLst/>
            </a:prstGeom>
            <a:solidFill>
              <a:srgbClr val="CCECFF"/>
            </a:solidFill>
            <a:ln>
              <a:solidFill>
                <a:srgbClr val="187E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楕円 21">
              <a:extLst>
                <a:ext uri="{FF2B5EF4-FFF2-40B4-BE49-F238E27FC236}">
                  <a16:creationId xmlns:a16="http://schemas.microsoft.com/office/drawing/2014/main" id="{0098C99F-63A4-4741-8B38-D5E26B803012}"/>
                </a:ext>
              </a:extLst>
            </p:cNvPr>
            <p:cNvSpPr/>
            <p:nvPr/>
          </p:nvSpPr>
          <p:spPr>
            <a:xfrm>
              <a:off x="4406457" y="3519596"/>
              <a:ext cx="1327191" cy="1177915"/>
            </a:xfrm>
            <a:prstGeom prst="ellipse">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楕円 22">
              <a:extLst>
                <a:ext uri="{FF2B5EF4-FFF2-40B4-BE49-F238E27FC236}">
                  <a16:creationId xmlns:a16="http://schemas.microsoft.com/office/drawing/2014/main" id="{BF94810A-8C65-463B-AD3A-2DABD7B40CA5}"/>
                </a:ext>
              </a:extLst>
            </p:cNvPr>
            <p:cNvSpPr/>
            <p:nvPr/>
          </p:nvSpPr>
          <p:spPr>
            <a:xfrm>
              <a:off x="4788689" y="4200738"/>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楕円 23">
              <a:extLst>
                <a:ext uri="{FF2B5EF4-FFF2-40B4-BE49-F238E27FC236}">
                  <a16:creationId xmlns:a16="http://schemas.microsoft.com/office/drawing/2014/main" id="{5FE0E625-5EDD-47E8-B549-6365312378C5}"/>
                </a:ext>
              </a:extLst>
            </p:cNvPr>
            <p:cNvSpPr/>
            <p:nvPr/>
          </p:nvSpPr>
          <p:spPr>
            <a:xfrm>
              <a:off x="4916099" y="3639948"/>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楕円 24">
              <a:extLst>
                <a:ext uri="{FF2B5EF4-FFF2-40B4-BE49-F238E27FC236}">
                  <a16:creationId xmlns:a16="http://schemas.microsoft.com/office/drawing/2014/main" id="{EBA4C799-CB5A-4097-B3C5-D9E9BB0978F2}"/>
                </a:ext>
              </a:extLst>
            </p:cNvPr>
            <p:cNvSpPr/>
            <p:nvPr/>
          </p:nvSpPr>
          <p:spPr>
            <a:xfrm>
              <a:off x="4555103" y="4185374"/>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楕円 25">
              <a:extLst>
                <a:ext uri="{FF2B5EF4-FFF2-40B4-BE49-F238E27FC236}">
                  <a16:creationId xmlns:a16="http://schemas.microsoft.com/office/drawing/2014/main" id="{FCB9C7B1-4AD8-463A-9F58-2F07A0A9F265}"/>
                </a:ext>
              </a:extLst>
            </p:cNvPr>
            <p:cNvSpPr/>
            <p:nvPr/>
          </p:nvSpPr>
          <p:spPr>
            <a:xfrm>
              <a:off x="5059436" y="4467753"/>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楕円 26">
              <a:extLst>
                <a:ext uri="{FF2B5EF4-FFF2-40B4-BE49-F238E27FC236}">
                  <a16:creationId xmlns:a16="http://schemas.microsoft.com/office/drawing/2014/main" id="{DD736678-F338-492F-BB1C-48CF35E367C6}"/>
                </a:ext>
              </a:extLst>
            </p:cNvPr>
            <p:cNvSpPr/>
            <p:nvPr/>
          </p:nvSpPr>
          <p:spPr>
            <a:xfrm>
              <a:off x="5054127" y="4065022"/>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楕円 27">
              <a:extLst>
                <a:ext uri="{FF2B5EF4-FFF2-40B4-BE49-F238E27FC236}">
                  <a16:creationId xmlns:a16="http://schemas.microsoft.com/office/drawing/2014/main" id="{2C68F1FA-9A83-4541-A86C-85E04FE75745}"/>
                </a:ext>
              </a:extLst>
            </p:cNvPr>
            <p:cNvSpPr/>
            <p:nvPr/>
          </p:nvSpPr>
          <p:spPr>
            <a:xfrm>
              <a:off x="5298330" y="4162328"/>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楕円 28">
              <a:extLst>
                <a:ext uri="{FF2B5EF4-FFF2-40B4-BE49-F238E27FC236}">
                  <a16:creationId xmlns:a16="http://schemas.microsoft.com/office/drawing/2014/main" id="{4235D83E-B05D-4FF5-99E6-8CBF837CB9DA}"/>
                </a:ext>
              </a:extLst>
            </p:cNvPr>
            <p:cNvSpPr/>
            <p:nvPr/>
          </p:nvSpPr>
          <p:spPr>
            <a:xfrm>
              <a:off x="5181537" y="3801271"/>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楕円 29">
              <a:extLst>
                <a:ext uri="{FF2B5EF4-FFF2-40B4-BE49-F238E27FC236}">
                  <a16:creationId xmlns:a16="http://schemas.microsoft.com/office/drawing/2014/main" id="{9E104519-0790-406F-9011-3CE444A6CF4E}"/>
                </a:ext>
              </a:extLst>
            </p:cNvPr>
            <p:cNvSpPr/>
            <p:nvPr/>
          </p:nvSpPr>
          <p:spPr>
            <a:xfrm>
              <a:off x="5314256" y="3929305"/>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楕円 30">
              <a:extLst>
                <a:ext uri="{FF2B5EF4-FFF2-40B4-BE49-F238E27FC236}">
                  <a16:creationId xmlns:a16="http://schemas.microsoft.com/office/drawing/2014/main" id="{04405636-89EB-4E78-AFCB-FC239EC13E8E}"/>
                </a:ext>
              </a:extLst>
            </p:cNvPr>
            <p:cNvSpPr/>
            <p:nvPr/>
          </p:nvSpPr>
          <p:spPr>
            <a:xfrm>
              <a:off x="5446975" y="4057340"/>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2" name="楕円 31">
              <a:extLst>
                <a:ext uri="{FF2B5EF4-FFF2-40B4-BE49-F238E27FC236}">
                  <a16:creationId xmlns:a16="http://schemas.microsoft.com/office/drawing/2014/main" id="{04171EDC-1CAA-4D55-AA68-61353910827B}"/>
                </a:ext>
              </a:extLst>
            </p:cNvPr>
            <p:cNvSpPr/>
            <p:nvPr/>
          </p:nvSpPr>
          <p:spPr>
            <a:xfrm>
              <a:off x="4624117" y="3888334"/>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3" name="楕円 32">
              <a:extLst>
                <a:ext uri="{FF2B5EF4-FFF2-40B4-BE49-F238E27FC236}">
                  <a16:creationId xmlns:a16="http://schemas.microsoft.com/office/drawing/2014/main" id="{E670F5F8-6C45-48AA-9111-69B98187002E}"/>
                </a:ext>
              </a:extLst>
            </p:cNvPr>
            <p:cNvSpPr/>
            <p:nvPr/>
          </p:nvSpPr>
          <p:spPr>
            <a:xfrm>
              <a:off x="8069511" y="4207239"/>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楕円 33">
              <a:extLst>
                <a:ext uri="{FF2B5EF4-FFF2-40B4-BE49-F238E27FC236}">
                  <a16:creationId xmlns:a16="http://schemas.microsoft.com/office/drawing/2014/main" id="{BD870D25-5AFB-4538-8A50-E2F0E845BED4}"/>
                </a:ext>
              </a:extLst>
            </p:cNvPr>
            <p:cNvSpPr/>
            <p:nvPr/>
          </p:nvSpPr>
          <p:spPr>
            <a:xfrm>
              <a:off x="8361932" y="4878822"/>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8" name="楕円 37">
              <a:extLst>
                <a:ext uri="{FF2B5EF4-FFF2-40B4-BE49-F238E27FC236}">
                  <a16:creationId xmlns:a16="http://schemas.microsoft.com/office/drawing/2014/main" id="{A9C2F942-BF96-489F-9F8F-FF5502F7BC7D}"/>
                </a:ext>
              </a:extLst>
            </p:cNvPr>
            <p:cNvSpPr/>
            <p:nvPr/>
          </p:nvSpPr>
          <p:spPr>
            <a:xfrm>
              <a:off x="7211257" y="4035524"/>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 name="楕円 38">
              <a:extLst>
                <a:ext uri="{FF2B5EF4-FFF2-40B4-BE49-F238E27FC236}">
                  <a16:creationId xmlns:a16="http://schemas.microsoft.com/office/drawing/2014/main" id="{B7CE91EB-8536-440D-834A-D2820CEE09A2}"/>
                </a:ext>
              </a:extLst>
            </p:cNvPr>
            <p:cNvSpPr/>
            <p:nvPr/>
          </p:nvSpPr>
          <p:spPr>
            <a:xfrm>
              <a:off x="7370520" y="4665797"/>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0" name="楕円 39">
              <a:extLst>
                <a:ext uri="{FF2B5EF4-FFF2-40B4-BE49-F238E27FC236}">
                  <a16:creationId xmlns:a16="http://schemas.microsoft.com/office/drawing/2014/main" id="{299B7D1B-1BE8-43FE-848A-4FDDBA680864}"/>
                </a:ext>
              </a:extLst>
            </p:cNvPr>
            <p:cNvSpPr/>
            <p:nvPr/>
          </p:nvSpPr>
          <p:spPr>
            <a:xfrm>
              <a:off x="7476695" y="429159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楕円 40">
              <a:extLst>
                <a:ext uri="{FF2B5EF4-FFF2-40B4-BE49-F238E27FC236}">
                  <a16:creationId xmlns:a16="http://schemas.microsoft.com/office/drawing/2014/main" id="{7BAB0F2D-B908-4FE9-BB4F-4326808A7FBB}"/>
                </a:ext>
              </a:extLst>
            </p:cNvPr>
            <p:cNvSpPr/>
            <p:nvPr/>
          </p:nvSpPr>
          <p:spPr>
            <a:xfrm>
              <a:off x="7929267" y="4111267"/>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 name="楕円 41">
              <a:extLst>
                <a:ext uri="{FF2B5EF4-FFF2-40B4-BE49-F238E27FC236}">
                  <a16:creationId xmlns:a16="http://schemas.microsoft.com/office/drawing/2014/main" id="{3874CB39-1C4E-445F-9CDE-78CEE7B8F881}"/>
                </a:ext>
              </a:extLst>
            </p:cNvPr>
            <p:cNvSpPr/>
            <p:nvPr/>
          </p:nvSpPr>
          <p:spPr>
            <a:xfrm>
              <a:off x="7025451" y="4440112"/>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 name="楕円 42">
              <a:extLst>
                <a:ext uri="{FF2B5EF4-FFF2-40B4-BE49-F238E27FC236}">
                  <a16:creationId xmlns:a16="http://schemas.microsoft.com/office/drawing/2014/main" id="{B2A0A622-CCCB-4B49-96DB-C12667C5EAEA}"/>
                </a:ext>
              </a:extLst>
            </p:cNvPr>
            <p:cNvSpPr/>
            <p:nvPr/>
          </p:nvSpPr>
          <p:spPr>
            <a:xfrm>
              <a:off x="7878834" y="4968446"/>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楕円 43">
              <a:extLst>
                <a:ext uri="{FF2B5EF4-FFF2-40B4-BE49-F238E27FC236}">
                  <a16:creationId xmlns:a16="http://schemas.microsoft.com/office/drawing/2014/main" id="{B5DAA831-FF3F-47B1-8FFA-561C9AFBE696}"/>
                </a:ext>
              </a:extLst>
            </p:cNvPr>
            <p:cNvSpPr/>
            <p:nvPr/>
          </p:nvSpPr>
          <p:spPr>
            <a:xfrm>
              <a:off x="8011553" y="5096480"/>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5" name="楕円 44">
              <a:extLst>
                <a:ext uri="{FF2B5EF4-FFF2-40B4-BE49-F238E27FC236}">
                  <a16:creationId xmlns:a16="http://schemas.microsoft.com/office/drawing/2014/main" id="{2672C299-3A6A-48D1-8ECF-FA51FB065B31}"/>
                </a:ext>
              </a:extLst>
            </p:cNvPr>
            <p:cNvSpPr/>
            <p:nvPr/>
          </p:nvSpPr>
          <p:spPr>
            <a:xfrm>
              <a:off x="8016862" y="4621281"/>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 name="楕円 45">
              <a:extLst>
                <a:ext uri="{FF2B5EF4-FFF2-40B4-BE49-F238E27FC236}">
                  <a16:creationId xmlns:a16="http://schemas.microsoft.com/office/drawing/2014/main" id="{C21D7FD7-2DB4-4768-B0E7-754EF1BB1EEA}"/>
                </a:ext>
              </a:extLst>
            </p:cNvPr>
            <p:cNvSpPr/>
            <p:nvPr/>
          </p:nvSpPr>
          <p:spPr>
            <a:xfrm>
              <a:off x="8276991" y="5265332"/>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 name="楕円 46">
              <a:extLst>
                <a:ext uri="{FF2B5EF4-FFF2-40B4-BE49-F238E27FC236}">
                  <a16:creationId xmlns:a16="http://schemas.microsoft.com/office/drawing/2014/main" id="{CACE9B7B-A59E-408F-AD69-623253652C7E}"/>
                </a:ext>
              </a:extLst>
            </p:cNvPr>
            <p:cNvSpPr/>
            <p:nvPr/>
          </p:nvSpPr>
          <p:spPr>
            <a:xfrm>
              <a:off x="8244692" y="4342955"/>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8" name="楕円 47">
              <a:extLst>
                <a:ext uri="{FF2B5EF4-FFF2-40B4-BE49-F238E27FC236}">
                  <a16:creationId xmlns:a16="http://schemas.microsoft.com/office/drawing/2014/main" id="{B840AC4E-E12C-48C5-8236-CF720A6855E9}"/>
                </a:ext>
              </a:extLst>
            </p:cNvPr>
            <p:cNvSpPr/>
            <p:nvPr/>
          </p:nvSpPr>
          <p:spPr>
            <a:xfrm>
              <a:off x="8510130" y="459902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9" name="楕円 48">
              <a:extLst>
                <a:ext uri="{FF2B5EF4-FFF2-40B4-BE49-F238E27FC236}">
                  <a16:creationId xmlns:a16="http://schemas.microsoft.com/office/drawing/2014/main" id="{3FEC2BE3-BFC4-487F-A0E3-C10A8E30AEAB}"/>
                </a:ext>
              </a:extLst>
            </p:cNvPr>
            <p:cNvSpPr/>
            <p:nvPr/>
          </p:nvSpPr>
          <p:spPr>
            <a:xfrm>
              <a:off x="8865817" y="4399994"/>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0" name="楕円 49">
              <a:extLst>
                <a:ext uri="{FF2B5EF4-FFF2-40B4-BE49-F238E27FC236}">
                  <a16:creationId xmlns:a16="http://schemas.microsoft.com/office/drawing/2014/main" id="{505FC698-1B6F-4A6A-8015-105E7FB28590}"/>
                </a:ext>
              </a:extLst>
            </p:cNvPr>
            <p:cNvSpPr/>
            <p:nvPr/>
          </p:nvSpPr>
          <p:spPr>
            <a:xfrm>
              <a:off x="8982618" y="4127858"/>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1" name="楕円 50">
              <a:extLst>
                <a:ext uri="{FF2B5EF4-FFF2-40B4-BE49-F238E27FC236}">
                  <a16:creationId xmlns:a16="http://schemas.microsoft.com/office/drawing/2014/main" id="{655C0854-CF06-45E3-944D-09301F426963}"/>
                </a:ext>
              </a:extLst>
            </p:cNvPr>
            <p:cNvSpPr/>
            <p:nvPr/>
          </p:nvSpPr>
          <p:spPr>
            <a:xfrm>
              <a:off x="9115337" y="4255892"/>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 name="楕円 51">
              <a:extLst>
                <a:ext uri="{FF2B5EF4-FFF2-40B4-BE49-F238E27FC236}">
                  <a16:creationId xmlns:a16="http://schemas.microsoft.com/office/drawing/2014/main" id="{4A692257-ACFB-44E4-A986-ED366C84BD5D}"/>
                </a:ext>
              </a:extLst>
            </p:cNvPr>
            <p:cNvSpPr/>
            <p:nvPr/>
          </p:nvSpPr>
          <p:spPr>
            <a:xfrm>
              <a:off x="9444480" y="4145782"/>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 name="楕円 52">
              <a:extLst>
                <a:ext uri="{FF2B5EF4-FFF2-40B4-BE49-F238E27FC236}">
                  <a16:creationId xmlns:a16="http://schemas.microsoft.com/office/drawing/2014/main" id="{8CCD652E-AB22-4D6D-8BE7-E3433112EEF1}"/>
                </a:ext>
              </a:extLst>
            </p:cNvPr>
            <p:cNvSpPr/>
            <p:nvPr/>
          </p:nvSpPr>
          <p:spPr>
            <a:xfrm>
              <a:off x="9293619" y="4733015"/>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4" name="楕円 53">
              <a:extLst>
                <a:ext uri="{FF2B5EF4-FFF2-40B4-BE49-F238E27FC236}">
                  <a16:creationId xmlns:a16="http://schemas.microsoft.com/office/drawing/2014/main" id="{70C0405A-E9EA-4C22-8BA2-780231A896B9}"/>
                </a:ext>
              </a:extLst>
            </p:cNvPr>
            <p:cNvSpPr/>
            <p:nvPr/>
          </p:nvSpPr>
          <p:spPr>
            <a:xfrm>
              <a:off x="7819991" y="4430018"/>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5" name="楕円 54">
              <a:extLst>
                <a:ext uri="{FF2B5EF4-FFF2-40B4-BE49-F238E27FC236}">
                  <a16:creationId xmlns:a16="http://schemas.microsoft.com/office/drawing/2014/main" id="{48530C81-7F81-43E5-9F97-DEBFA5FBA043}"/>
                </a:ext>
              </a:extLst>
            </p:cNvPr>
            <p:cNvSpPr/>
            <p:nvPr/>
          </p:nvSpPr>
          <p:spPr>
            <a:xfrm>
              <a:off x="8451742" y="4120175"/>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6" name="楕円 55">
              <a:extLst>
                <a:ext uri="{FF2B5EF4-FFF2-40B4-BE49-F238E27FC236}">
                  <a16:creationId xmlns:a16="http://schemas.microsoft.com/office/drawing/2014/main" id="{82FB0482-6799-4A69-A778-3EBF1C89A64F}"/>
                </a:ext>
              </a:extLst>
            </p:cNvPr>
            <p:cNvSpPr/>
            <p:nvPr/>
          </p:nvSpPr>
          <p:spPr>
            <a:xfrm>
              <a:off x="8744162" y="4791759"/>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7" name="楕円 56">
              <a:extLst>
                <a:ext uri="{FF2B5EF4-FFF2-40B4-BE49-F238E27FC236}">
                  <a16:creationId xmlns:a16="http://schemas.microsoft.com/office/drawing/2014/main" id="{631BBD7B-9A5A-418E-BE19-2875CD03B94E}"/>
                </a:ext>
              </a:extLst>
            </p:cNvPr>
            <p:cNvSpPr/>
            <p:nvPr/>
          </p:nvSpPr>
          <p:spPr>
            <a:xfrm>
              <a:off x="8876881" y="491979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8" name="楕円 57">
              <a:extLst>
                <a:ext uri="{FF2B5EF4-FFF2-40B4-BE49-F238E27FC236}">
                  <a16:creationId xmlns:a16="http://schemas.microsoft.com/office/drawing/2014/main" id="{332ABA1D-2476-4CB7-87EA-6E358D3EC25A}"/>
                </a:ext>
              </a:extLst>
            </p:cNvPr>
            <p:cNvSpPr/>
            <p:nvPr/>
          </p:nvSpPr>
          <p:spPr>
            <a:xfrm>
              <a:off x="5941076" y="6062403"/>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9" name="楕円 58">
              <a:extLst>
                <a:ext uri="{FF2B5EF4-FFF2-40B4-BE49-F238E27FC236}">
                  <a16:creationId xmlns:a16="http://schemas.microsoft.com/office/drawing/2014/main" id="{8C4D3F87-7494-44B2-AF98-17270EE9AFAA}"/>
                </a:ext>
              </a:extLst>
            </p:cNvPr>
            <p:cNvSpPr/>
            <p:nvPr/>
          </p:nvSpPr>
          <p:spPr>
            <a:xfrm>
              <a:off x="7328050" y="606240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60" name="直線矢印コネクタ 59">
              <a:extLst>
                <a:ext uri="{FF2B5EF4-FFF2-40B4-BE49-F238E27FC236}">
                  <a16:creationId xmlns:a16="http://schemas.microsoft.com/office/drawing/2014/main" id="{0EB86CBF-5289-4B34-91DF-9ACA2F8A5356}"/>
                </a:ext>
              </a:extLst>
            </p:cNvPr>
            <p:cNvCxnSpPr>
              <a:cxnSpLocks/>
              <a:stCxn id="26" idx="5"/>
              <a:endCxn id="58" idx="0"/>
            </p:cNvCxnSpPr>
            <p:nvPr/>
          </p:nvCxnSpPr>
          <p:spPr>
            <a:xfrm>
              <a:off x="5131936" y="4537695"/>
              <a:ext cx="851610" cy="152470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4D6F665D-ED2A-4EEA-BF66-A552E2517ED2}"/>
                </a:ext>
              </a:extLst>
            </p:cNvPr>
            <p:cNvCxnSpPr>
              <a:cxnSpLocks/>
              <a:stCxn id="46" idx="2"/>
              <a:endCxn id="59" idx="7"/>
            </p:cNvCxnSpPr>
            <p:nvPr/>
          </p:nvCxnSpPr>
          <p:spPr>
            <a:xfrm flipH="1">
              <a:off x="7400551" y="5306303"/>
              <a:ext cx="876440" cy="76810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A38294C7-9D9E-4D74-AAF9-2FA4FE3E2C2E}"/>
                </a:ext>
              </a:extLst>
            </p:cNvPr>
            <p:cNvSpPr txBox="1"/>
            <p:nvPr/>
          </p:nvSpPr>
          <p:spPr>
            <a:xfrm>
              <a:off x="3839707" y="6394997"/>
              <a:ext cx="6350581" cy="122630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農山漁村振興交付金を受け取る確率が近い</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農業集落をマッチング</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（本研究では</a:t>
              </a:r>
              <a:r>
                <a:rPr kumimoji="0" lang="ja-JP" altLang="en-US" sz="1000" b="0" i="0" u="sng" strike="noStrike" kern="1200" cap="none" spc="0" normalizeH="0" baseline="0" noProof="0" dirty="0">
                  <a:ln>
                    <a:noFill/>
                  </a:ln>
                  <a:solidFill>
                    <a:srgbClr val="D092A7">
                      <a:lumMod val="75000"/>
                    </a:srgbClr>
                  </a:solidFill>
                  <a:effectLst/>
                  <a:uLnTx/>
                  <a:uFillTx/>
                  <a:latin typeface="Meiryo UI" panose="020B0604030504040204" pitchFamily="50" charset="-128"/>
                  <a:ea typeface="Meiryo UI" panose="020B0604030504040204" pitchFamily="50" charset="-128"/>
                  <a:cs typeface="+mn-cs"/>
                </a:rPr>
                <a:t>差の差分析</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の手法も組み合わせた分析を実施）</a:t>
              </a:r>
            </a:p>
          </p:txBody>
        </p:sp>
        <p:sp>
          <p:nvSpPr>
            <p:cNvPr id="63" name="楕円 62">
              <a:extLst>
                <a:ext uri="{FF2B5EF4-FFF2-40B4-BE49-F238E27FC236}">
                  <a16:creationId xmlns:a16="http://schemas.microsoft.com/office/drawing/2014/main" id="{0584C12E-E8C4-49AF-9B20-5BA49EEE72DB}"/>
                </a:ext>
              </a:extLst>
            </p:cNvPr>
            <p:cNvSpPr/>
            <p:nvPr/>
          </p:nvSpPr>
          <p:spPr>
            <a:xfrm>
              <a:off x="7322464" y="3701079"/>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4" name="楕円 63">
              <a:extLst>
                <a:ext uri="{FF2B5EF4-FFF2-40B4-BE49-F238E27FC236}">
                  <a16:creationId xmlns:a16="http://schemas.microsoft.com/office/drawing/2014/main" id="{C5E65491-1320-4EDE-9D5E-ADBA816E69F9}"/>
                </a:ext>
              </a:extLst>
            </p:cNvPr>
            <p:cNvSpPr/>
            <p:nvPr/>
          </p:nvSpPr>
          <p:spPr>
            <a:xfrm>
              <a:off x="7439265" y="342894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5" name="楕円 64">
              <a:extLst>
                <a:ext uri="{FF2B5EF4-FFF2-40B4-BE49-F238E27FC236}">
                  <a16:creationId xmlns:a16="http://schemas.microsoft.com/office/drawing/2014/main" id="{438FF85A-F313-4E35-9D57-36034F0B7F46}"/>
                </a:ext>
              </a:extLst>
            </p:cNvPr>
            <p:cNvSpPr/>
            <p:nvPr/>
          </p:nvSpPr>
          <p:spPr>
            <a:xfrm>
              <a:off x="7571984" y="3556977"/>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6" name="楕円 65">
              <a:extLst>
                <a:ext uri="{FF2B5EF4-FFF2-40B4-BE49-F238E27FC236}">
                  <a16:creationId xmlns:a16="http://schemas.microsoft.com/office/drawing/2014/main" id="{12F2462D-8588-4FF2-8142-7DB4218674F4}"/>
                </a:ext>
              </a:extLst>
            </p:cNvPr>
            <p:cNvSpPr/>
            <p:nvPr/>
          </p:nvSpPr>
          <p:spPr>
            <a:xfrm>
              <a:off x="7901127" y="3446867"/>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7" name="楕円 66">
              <a:extLst>
                <a:ext uri="{FF2B5EF4-FFF2-40B4-BE49-F238E27FC236}">
                  <a16:creationId xmlns:a16="http://schemas.microsoft.com/office/drawing/2014/main" id="{3323C09F-79A7-4FDB-BC9B-2467A9649871}"/>
                </a:ext>
              </a:extLst>
            </p:cNvPr>
            <p:cNvSpPr/>
            <p:nvPr/>
          </p:nvSpPr>
          <p:spPr>
            <a:xfrm>
              <a:off x="7750267" y="4034100"/>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8" name="楕円 67">
              <a:extLst>
                <a:ext uri="{FF2B5EF4-FFF2-40B4-BE49-F238E27FC236}">
                  <a16:creationId xmlns:a16="http://schemas.microsoft.com/office/drawing/2014/main" id="{D25402DB-A40A-46CF-9201-73C77DD2B1E3}"/>
                </a:ext>
              </a:extLst>
            </p:cNvPr>
            <p:cNvSpPr/>
            <p:nvPr/>
          </p:nvSpPr>
          <p:spPr>
            <a:xfrm>
              <a:off x="8456389" y="3817190"/>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9" name="楕円 68">
              <a:extLst>
                <a:ext uri="{FF2B5EF4-FFF2-40B4-BE49-F238E27FC236}">
                  <a16:creationId xmlns:a16="http://schemas.microsoft.com/office/drawing/2014/main" id="{82AB19C6-AA40-44E4-A21F-03C21FFCE448}"/>
                </a:ext>
              </a:extLst>
            </p:cNvPr>
            <p:cNvSpPr/>
            <p:nvPr/>
          </p:nvSpPr>
          <p:spPr>
            <a:xfrm>
              <a:off x="7945579" y="378993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 name="楕円 69">
              <a:extLst>
                <a:ext uri="{FF2B5EF4-FFF2-40B4-BE49-F238E27FC236}">
                  <a16:creationId xmlns:a16="http://schemas.microsoft.com/office/drawing/2014/main" id="{B901ED13-2C17-479B-A84E-2FC9B3C71E95}"/>
                </a:ext>
              </a:extLst>
            </p:cNvPr>
            <p:cNvSpPr/>
            <p:nvPr/>
          </p:nvSpPr>
          <p:spPr>
            <a:xfrm>
              <a:off x="8274722" y="367982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 name="楕円 70">
              <a:extLst>
                <a:ext uri="{FF2B5EF4-FFF2-40B4-BE49-F238E27FC236}">
                  <a16:creationId xmlns:a16="http://schemas.microsoft.com/office/drawing/2014/main" id="{1385F759-9142-4626-8599-D710097384BF}"/>
                </a:ext>
              </a:extLst>
            </p:cNvPr>
            <p:cNvSpPr/>
            <p:nvPr/>
          </p:nvSpPr>
          <p:spPr>
            <a:xfrm>
              <a:off x="8961118" y="3886111"/>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2" name="楕円 71">
              <a:extLst>
                <a:ext uri="{FF2B5EF4-FFF2-40B4-BE49-F238E27FC236}">
                  <a16:creationId xmlns:a16="http://schemas.microsoft.com/office/drawing/2014/main" id="{3C0C372F-EF9F-4BF5-87D0-18491F2C20B8}"/>
                </a:ext>
              </a:extLst>
            </p:cNvPr>
            <p:cNvSpPr/>
            <p:nvPr/>
          </p:nvSpPr>
          <p:spPr>
            <a:xfrm>
              <a:off x="9077919" y="3613974"/>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3" name="楕円 72">
              <a:extLst>
                <a:ext uri="{FF2B5EF4-FFF2-40B4-BE49-F238E27FC236}">
                  <a16:creationId xmlns:a16="http://schemas.microsoft.com/office/drawing/2014/main" id="{E11BEE3B-00E0-4DA0-99F8-D42A94736DB1}"/>
                </a:ext>
              </a:extLst>
            </p:cNvPr>
            <p:cNvSpPr/>
            <p:nvPr/>
          </p:nvSpPr>
          <p:spPr>
            <a:xfrm>
              <a:off x="8567108" y="3586717"/>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4" name="楕円 73">
              <a:extLst>
                <a:ext uri="{FF2B5EF4-FFF2-40B4-BE49-F238E27FC236}">
                  <a16:creationId xmlns:a16="http://schemas.microsoft.com/office/drawing/2014/main" id="{C947F324-3350-475D-A9AB-81D144BDB2DC}"/>
                </a:ext>
              </a:extLst>
            </p:cNvPr>
            <p:cNvSpPr/>
            <p:nvPr/>
          </p:nvSpPr>
          <p:spPr>
            <a:xfrm>
              <a:off x="8896251" y="3476608"/>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5" name="楕円 74">
              <a:extLst>
                <a:ext uri="{FF2B5EF4-FFF2-40B4-BE49-F238E27FC236}">
                  <a16:creationId xmlns:a16="http://schemas.microsoft.com/office/drawing/2014/main" id="{4AD99604-6E7A-4B71-BC30-5ED4DDF051BE}"/>
                </a:ext>
              </a:extLst>
            </p:cNvPr>
            <p:cNvSpPr/>
            <p:nvPr/>
          </p:nvSpPr>
          <p:spPr>
            <a:xfrm>
              <a:off x="8745390" y="4063840"/>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6" name="楕円 75">
              <a:extLst>
                <a:ext uri="{FF2B5EF4-FFF2-40B4-BE49-F238E27FC236}">
                  <a16:creationId xmlns:a16="http://schemas.microsoft.com/office/drawing/2014/main" id="{C36DA75D-14EA-473E-91A2-4832BB71EB34}"/>
                </a:ext>
              </a:extLst>
            </p:cNvPr>
            <p:cNvSpPr/>
            <p:nvPr/>
          </p:nvSpPr>
          <p:spPr>
            <a:xfrm>
              <a:off x="8444940" y="324165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7" name="楕円 76">
              <a:extLst>
                <a:ext uri="{FF2B5EF4-FFF2-40B4-BE49-F238E27FC236}">
                  <a16:creationId xmlns:a16="http://schemas.microsoft.com/office/drawing/2014/main" id="{C999A0C4-0FC6-4F34-80F3-60412B9A891E}"/>
                </a:ext>
              </a:extLst>
            </p:cNvPr>
            <p:cNvSpPr/>
            <p:nvPr/>
          </p:nvSpPr>
          <p:spPr>
            <a:xfrm>
              <a:off x="8229212" y="341938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9" name="星: 5 pt 18">
            <a:extLst>
              <a:ext uri="{FF2B5EF4-FFF2-40B4-BE49-F238E27FC236}">
                <a16:creationId xmlns:a16="http://schemas.microsoft.com/office/drawing/2014/main" id="{98EE4ABE-2A1F-4D9D-8396-65273A4E097B}"/>
              </a:ext>
            </a:extLst>
          </p:cNvPr>
          <p:cNvSpPr/>
          <p:nvPr/>
        </p:nvSpPr>
        <p:spPr>
          <a:xfrm>
            <a:off x="1252851" y="5045968"/>
            <a:ext cx="66400" cy="56606"/>
          </a:xfrm>
          <a:prstGeom prst="star5">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星: 5 pt 19">
            <a:extLst>
              <a:ext uri="{FF2B5EF4-FFF2-40B4-BE49-F238E27FC236}">
                <a16:creationId xmlns:a16="http://schemas.microsoft.com/office/drawing/2014/main" id="{4CFAAF0A-7FC9-4246-9826-8247E67B5EC8}"/>
              </a:ext>
            </a:extLst>
          </p:cNvPr>
          <p:cNvSpPr/>
          <p:nvPr/>
        </p:nvSpPr>
        <p:spPr>
          <a:xfrm>
            <a:off x="2995101" y="5393763"/>
            <a:ext cx="102109" cy="79404"/>
          </a:xfrm>
          <a:prstGeom prst="star5">
            <a:avLst/>
          </a:prstGeom>
          <a:solidFill>
            <a:schemeClr val="bg1">
              <a:lumMod val="50000"/>
            </a:schemeClr>
          </a:solidFill>
          <a:ln>
            <a:solidFill>
              <a:srgbClr val="187E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8" name="星: 5 pt 77">
            <a:extLst>
              <a:ext uri="{FF2B5EF4-FFF2-40B4-BE49-F238E27FC236}">
                <a16:creationId xmlns:a16="http://schemas.microsoft.com/office/drawing/2014/main" id="{4179E2D7-C2FE-46D0-A53C-4124DC6EB89C}"/>
              </a:ext>
            </a:extLst>
          </p:cNvPr>
          <p:cNvSpPr/>
          <p:nvPr/>
        </p:nvSpPr>
        <p:spPr>
          <a:xfrm>
            <a:off x="2451512" y="5768980"/>
            <a:ext cx="102109" cy="79404"/>
          </a:xfrm>
          <a:prstGeom prst="star5">
            <a:avLst/>
          </a:prstGeom>
          <a:solidFill>
            <a:schemeClr val="bg1">
              <a:lumMod val="50000"/>
            </a:schemeClr>
          </a:solidFill>
          <a:ln>
            <a:solidFill>
              <a:srgbClr val="187E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6" name="テキスト ボックス 85">
            <a:extLst>
              <a:ext uri="{FF2B5EF4-FFF2-40B4-BE49-F238E27FC236}">
                <a16:creationId xmlns:a16="http://schemas.microsoft.com/office/drawing/2014/main" id="{3D21DB21-C600-4BC8-81B0-4ACE7DE3A163}"/>
              </a:ext>
            </a:extLst>
          </p:cNvPr>
          <p:cNvSpPr txBox="1"/>
          <p:nvPr/>
        </p:nvSpPr>
        <p:spPr>
          <a:xfrm>
            <a:off x="5005911" y="3600000"/>
            <a:ext cx="3240000" cy="270000"/>
          </a:xfrm>
          <a:prstGeom prst="rect">
            <a:avLst/>
          </a:prstGeom>
          <a:solidFill>
            <a:schemeClr val="accent6">
              <a:lumMod val="60000"/>
              <a:lumOff val="40000"/>
            </a:schemeClr>
          </a:solidFill>
          <a:ln w="12700">
            <a:solidFill>
              <a:schemeClr val="accent6">
                <a:lumMod val="60000"/>
                <a:lumOff val="40000"/>
              </a:schemeClr>
            </a:solidFill>
          </a:ln>
        </p:spPr>
        <p:txBody>
          <a:bodyPr wrap="square" lIns="40500" tIns="40500" rIns="40500" bIns="40500" rtlCol="0" anchor="t" anchorCtr="0">
            <a:noAutofit/>
          </a:bodyPr>
          <a:lstStyle>
            <a:defPPr>
              <a:defRPr lang="en-US"/>
            </a:defPPr>
            <a:lvl1pPr algn="ctr" defTabSz="495330">
              <a:spcBef>
                <a:spcPts val="528"/>
              </a:spcBef>
              <a:spcAft>
                <a:spcPct val="0"/>
              </a:spcAft>
              <a:defRPr kumimoji="1" sz="1200" b="1">
                <a:solidFill>
                  <a:srgbClr val="FFFFFF"/>
                </a:solidFill>
                <a:latin typeface="Meiryo UI" pitchFamily="50" charset="-128"/>
                <a:ea typeface="Meiryo UI" pitchFamily="50" charset="-128"/>
                <a:cs typeface="Meiryo UI" pitchFamily="50" charset="-128"/>
              </a:defRPr>
            </a:lvl1pPr>
          </a:lstStyle>
          <a:p>
            <a:pPr marL="0" marR="0" lvl="0" indent="0" algn="ctr" defTabSz="371498" rtl="0" eaLnBrk="1" fontAlgn="auto" latinLnBrk="0" hangingPunct="1">
              <a:lnSpc>
                <a:spcPct val="100000"/>
              </a:lnSpc>
              <a:spcBef>
                <a:spcPts val="396"/>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itchFamily="50" charset="-128"/>
                <a:ea typeface="Meiryo UI" pitchFamily="50" charset="-128"/>
              </a:rPr>
              <a:t>分析例：平均的な介入効果</a:t>
            </a:r>
          </a:p>
        </p:txBody>
      </p:sp>
      <p:pic>
        <p:nvPicPr>
          <p:cNvPr id="88" name="図 87">
            <a:extLst>
              <a:ext uri="{FF2B5EF4-FFF2-40B4-BE49-F238E27FC236}">
                <a16:creationId xmlns:a16="http://schemas.microsoft.com/office/drawing/2014/main" id="{660CA1CD-8492-4C4C-93A6-3724DEE1EE31}"/>
              </a:ext>
            </a:extLst>
          </p:cNvPr>
          <p:cNvPicPr>
            <a:picLocks noChangeAspect="1"/>
          </p:cNvPicPr>
          <p:nvPr/>
        </p:nvPicPr>
        <p:blipFill>
          <a:blip r:embed="rId5"/>
          <a:stretch>
            <a:fillRect/>
          </a:stretch>
        </p:blipFill>
        <p:spPr>
          <a:xfrm>
            <a:off x="4564693" y="4026885"/>
            <a:ext cx="3727853" cy="2313322"/>
          </a:xfrm>
          <a:prstGeom prst="rect">
            <a:avLst/>
          </a:prstGeom>
        </p:spPr>
      </p:pic>
      <p:sp>
        <p:nvSpPr>
          <p:cNvPr id="90" name="テキスト ボックス 89">
            <a:extLst>
              <a:ext uri="{FF2B5EF4-FFF2-40B4-BE49-F238E27FC236}">
                <a16:creationId xmlns:a16="http://schemas.microsoft.com/office/drawing/2014/main" id="{852F0B5A-A85B-4F3A-A696-1E10A9B644D7}"/>
              </a:ext>
            </a:extLst>
          </p:cNvPr>
          <p:cNvSpPr txBox="1"/>
          <p:nvPr/>
        </p:nvSpPr>
        <p:spPr>
          <a:xfrm>
            <a:off x="4758029" y="6346991"/>
            <a:ext cx="420323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）介入対象と非介入対象の</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年における変化率の差分　</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を見ることで、</a:t>
            </a:r>
            <a:r>
              <a:rPr kumimoji="0" lang="ja-JP" altLang="en-US" sz="1000" b="0" i="0" u="sng" strike="noStrike" kern="0" cap="none" spc="0" normalizeH="0" baseline="0" noProof="0" dirty="0">
                <a:ln>
                  <a:noFill/>
                </a:ln>
                <a:solidFill>
                  <a:srgbClr val="D092A7">
                    <a:lumMod val="75000"/>
                  </a:srgbClr>
                </a:solidFill>
                <a:effectLst/>
                <a:uLnTx/>
                <a:uFillTx/>
                <a:latin typeface="Meiryo UI" panose="020B0604030504040204" pitchFamily="50" charset="-128"/>
                <a:ea typeface="Meiryo UI" panose="020B0604030504040204" pitchFamily="50" charset="-128"/>
                <a:cs typeface="+mn-cs"/>
              </a:rPr>
              <a:t>差の差分析</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を行っている。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91" name="図 90">
            <a:extLst>
              <a:ext uri="{FF2B5EF4-FFF2-40B4-BE49-F238E27FC236}">
                <a16:creationId xmlns:a16="http://schemas.microsoft.com/office/drawing/2014/main" id="{4C8BA661-C341-4041-8C9D-BFF7D0B23321}"/>
              </a:ext>
            </a:extLst>
          </p:cNvPr>
          <p:cNvPicPr>
            <a:picLocks noChangeAspect="1"/>
          </p:cNvPicPr>
          <p:nvPr/>
        </p:nvPicPr>
        <p:blipFill rotWithShape="1">
          <a:blip r:embed="rId6"/>
          <a:srcRect l="64311" t="62569" r="5149" b="16366"/>
          <a:stretch/>
        </p:blipFill>
        <p:spPr>
          <a:xfrm>
            <a:off x="6859648" y="4360443"/>
            <a:ext cx="1270001" cy="542173"/>
          </a:xfrm>
          <a:prstGeom prst="rect">
            <a:avLst/>
          </a:prstGeom>
        </p:spPr>
      </p:pic>
      <p:sp>
        <p:nvSpPr>
          <p:cNvPr id="87" name="テキスト ボックス 86">
            <a:extLst>
              <a:ext uri="{FF2B5EF4-FFF2-40B4-BE49-F238E27FC236}">
                <a16:creationId xmlns:a16="http://schemas.microsoft.com/office/drawing/2014/main" id="{3F77A642-F5A4-4C6E-86B6-B179B29741BA}"/>
              </a:ext>
            </a:extLst>
          </p:cNvPr>
          <p:cNvSpPr txBox="1"/>
          <p:nvPr/>
        </p:nvSpPr>
        <p:spPr>
          <a:xfrm>
            <a:off x="7990164" y="5238414"/>
            <a:ext cx="1062715" cy="583301"/>
          </a:xfrm>
          <a:prstGeom prst="rect">
            <a:avLst/>
          </a:prstGeom>
          <a:solidFill>
            <a:schemeClr val="accent6">
              <a:lumMod val="20000"/>
              <a:lumOff val="80000"/>
            </a:schemeClr>
          </a:solidFill>
          <a:ln w="952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just" defTabSz="583619" rtl="0" eaLnBrk="1" fontAlgn="auto" latinLnBrk="0" hangingPunct="1">
              <a:lnSpc>
                <a:spcPct val="11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差分</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7.8</a:t>
            </a:r>
          </a:p>
          <a:p>
            <a:pPr marL="0" marR="0" lvl="0" indent="0" algn="just" defTabSz="583619" rtl="0" eaLnBrk="1" fontAlgn="auto" latinLnBrk="0" hangingPunct="1">
              <a:lnSpc>
                <a:spcPct val="11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＝統計的に有意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583619" rtl="0" eaLnBrk="1" fontAlgn="auto" latinLnBrk="0" hangingPunct="1">
              <a:lnSpc>
                <a:spcPct val="11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な差異（</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右中かっこ 1">
            <a:extLst>
              <a:ext uri="{FF2B5EF4-FFF2-40B4-BE49-F238E27FC236}">
                <a16:creationId xmlns:a16="http://schemas.microsoft.com/office/drawing/2014/main" id="{EF959B07-9740-4138-B284-8C6690DC97EC}"/>
              </a:ext>
            </a:extLst>
          </p:cNvPr>
          <p:cNvSpPr/>
          <p:nvPr/>
        </p:nvSpPr>
        <p:spPr>
          <a:xfrm>
            <a:off x="7857412" y="5241234"/>
            <a:ext cx="68532" cy="542173"/>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9" name="正方形/長方形 78">
            <a:extLst>
              <a:ext uri="{FF2B5EF4-FFF2-40B4-BE49-F238E27FC236}">
                <a16:creationId xmlns:a16="http://schemas.microsoft.com/office/drawing/2014/main" id="{89C5A4A9-AE5A-4A17-AE79-712604DA020F}"/>
              </a:ext>
            </a:extLst>
          </p:cNvPr>
          <p:cNvSpPr/>
          <p:nvPr/>
        </p:nvSpPr>
        <p:spPr>
          <a:xfrm>
            <a:off x="527220" y="1046774"/>
            <a:ext cx="8248017" cy="2213560"/>
          </a:xfrm>
          <a:prstGeom prst="rect">
            <a:avLst/>
          </a:prstGeom>
          <a:solidFill>
            <a:schemeClr val="accent6">
              <a:lumMod val="20000"/>
              <a:lumOff val="80000"/>
            </a:schemeClr>
          </a:solidFill>
          <a:ln w="952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＜農林業センサスを用いた定量分析：</a:t>
            </a:r>
            <a:r>
              <a:rPr kumimoji="0" lang="ja-JP" altLang="en-US" sz="1600" b="1" i="0" u="sng" strike="noStrike" kern="1200" cap="none" spc="0" normalizeH="0" baseline="0" noProof="0" dirty="0">
                <a:ln>
                  <a:noFill/>
                </a:ln>
                <a:solidFill>
                  <a:srgbClr val="D092A7">
                    <a:lumMod val="75000"/>
                  </a:srgbClr>
                </a:solidFill>
                <a:effectLst/>
                <a:uLnTx/>
                <a:uFillTx/>
                <a:latin typeface="游ゴシック Light" panose="020B0300000000000000" pitchFamily="50" charset="-128"/>
                <a:ea typeface="游ゴシック Light" panose="020B0300000000000000" pitchFamily="50" charset="-128"/>
                <a:cs typeface="+mn-cs"/>
              </a:rPr>
              <a:t>傾向スコアマッチング</a:t>
            </a: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傾向スコアとは：</a:t>
            </a:r>
            <a:r>
              <a:rPr kumimoji="0" lang="ja-JP" altLang="en-US" sz="1400" b="0" i="1"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観測できる属性から予測される、施策（介入）を受ける確率</a:t>
            </a:r>
            <a:r>
              <a:rPr kumimoji="0" lang="ja-JP" altLang="en-US" sz="14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のこと。</a:t>
            </a:r>
            <a:endParaRPr kumimoji="0" lang="en-US" altLang="ja-JP" sz="14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→まず介入を受ける確率を推定し、介入群のそれぞれの人について、その確率の予測値が近いものの介入を受けていない人を探してきてマッチさせる手法が傾向スコアマッチング。</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ここでは・・・</a:t>
            </a:r>
            <a:endParaRPr kumimoji="0" lang="en-US" altLang="ja-JP" sz="14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各集落が農山漁村振興交付金を受け取る確率（傾向スコア）</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を算出し、その確率が近い集落同士をマッチングさせることで、介入効果の分析を実施。</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0" name="吹き出し: 四角形 79">
            <a:extLst>
              <a:ext uri="{FF2B5EF4-FFF2-40B4-BE49-F238E27FC236}">
                <a16:creationId xmlns:a16="http://schemas.microsoft.com/office/drawing/2014/main" id="{4545B80B-A295-4CF4-A54A-73E157CD62B7}"/>
              </a:ext>
            </a:extLst>
          </p:cNvPr>
          <p:cNvSpPr/>
          <p:nvPr/>
        </p:nvSpPr>
        <p:spPr>
          <a:xfrm>
            <a:off x="5734017" y="108000"/>
            <a:ext cx="3041220" cy="805585"/>
          </a:xfrm>
          <a:prstGeom prst="wedgeRectCallout">
            <a:avLst>
              <a:gd name="adj1" fmla="val 7598"/>
              <a:gd name="adj2" fmla="val 81952"/>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農林業経営体数以外にも、経営耕地面積、寄合の開催頻度、田の面積割合、最寄り人口集中地区までの移動時間 などの条件に着目。</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5" name="図 4">
            <a:extLst>
              <a:ext uri="{FF2B5EF4-FFF2-40B4-BE49-F238E27FC236}">
                <a16:creationId xmlns:a16="http://schemas.microsoft.com/office/drawing/2014/main" id="{F5AF45A2-F270-438D-8484-911251A51670}"/>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4" name="スライド番号プレースホルダー 3">
            <a:extLst>
              <a:ext uri="{FF2B5EF4-FFF2-40B4-BE49-F238E27FC236}">
                <a16:creationId xmlns:a16="http://schemas.microsoft.com/office/drawing/2014/main" id="{5A75494B-57F4-4D1D-A858-A943111EE3F8}"/>
              </a:ext>
            </a:extLst>
          </p:cNvPr>
          <p:cNvSpPr>
            <a:spLocks noGrp="1"/>
          </p:cNvSpPr>
          <p:nvPr>
            <p:ph type="sldNum" sz="quarter" idx="12"/>
          </p:nvPr>
        </p:nvSpPr>
        <p:spPr>
          <a:xfrm>
            <a:off x="7086600" y="6477166"/>
            <a:ext cx="2057400" cy="365125"/>
          </a:xfrm>
        </p:spPr>
        <p:txBody>
          <a:bodyPr/>
          <a:lstStyle/>
          <a:p>
            <a:r>
              <a:rPr kumimoji="1" lang="en-US" altLang="ja-JP" dirty="0">
                <a:solidFill>
                  <a:schemeClr val="tx1"/>
                </a:solidFill>
              </a:rPr>
              <a:t>39</a:t>
            </a:r>
            <a:endParaRPr kumimoji="1" lang="ja-JP" altLang="en-US" dirty="0">
              <a:solidFill>
                <a:schemeClr val="tx1"/>
              </a:solidFill>
            </a:endParaRPr>
          </a:p>
        </p:txBody>
      </p:sp>
      <p:pic>
        <p:nvPicPr>
          <p:cNvPr id="3" name="40">
            <a:hlinkClick r:id="" action="ppaction://media"/>
            <a:extLst>
              <a:ext uri="{FF2B5EF4-FFF2-40B4-BE49-F238E27FC236}">
                <a16:creationId xmlns:a16="http://schemas.microsoft.com/office/drawing/2014/main" id="{45674773-5D20-F833-4A6D-0304B5FED9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57757" y="631710"/>
            <a:ext cx="609600" cy="609600"/>
          </a:xfrm>
          <a:prstGeom prst="rect">
            <a:avLst/>
          </a:prstGeom>
        </p:spPr>
      </p:pic>
    </p:spTree>
    <p:extLst>
      <p:ext uri="{BB962C8B-B14F-4D97-AF65-F5344CB8AC3E}">
        <p14:creationId xmlns:p14="http://schemas.microsoft.com/office/powerpoint/2010/main" val="126467454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EBB419A-5530-4B61-AC88-544A1947AC76}"/>
              </a:ext>
            </a:extLst>
          </p:cNvPr>
          <p:cNvSpPr txBox="1"/>
          <p:nvPr/>
        </p:nvSpPr>
        <p:spPr>
          <a:xfrm>
            <a:off x="291386" y="242607"/>
            <a:ext cx="1303407"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＜結果概要＞</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36" name="テキスト ボックス 35">
            <a:extLst>
              <a:ext uri="{FF2B5EF4-FFF2-40B4-BE49-F238E27FC236}">
                <a16:creationId xmlns:a16="http://schemas.microsoft.com/office/drawing/2014/main" id="{507FDAB1-C111-48D2-A0B5-CE225B79AE08}"/>
              </a:ext>
            </a:extLst>
          </p:cNvPr>
          <p:cNvSpPr txBox="1"/>
          <p:nvPr/>
        </p:nvSpPr>
        <p:spPr>
          <a:xfrm>
            <a:off x="291386" y="617185"/>
            <a:ext cx="8561226" cy="984885"/>
          </a:xfrm>
          <a:prstGeom prst="rect">
            <a:avLst/>
          </a:prstGeom>
          <a:noFill/>
          <a:ln w="19050">
            <a:solidFill>
              <a:schemeClr val="accent1">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本交付金の政策効果</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農業集落において、「農林業経営体」のうち</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「６次産業化に取り組む農業経営体数」や「雇用のある農業経営体数」が向上</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すること等を確認。</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アンケート調査で、事業継続意欲や地域活性化</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意欲等の向上</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も確認。</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215C7945-1CEE-4967-97C2-7C2997A16D57}"/>
              </a:ext>
            </a:extLst>
          </p:cNvPr>
          <p:cNvSpPr txBox="1"/>
          <p:nvPr/>
        </p:nvSpPr>
        <p:spPr>
          <a:xfrm>
            <a:off x="291386" y="1996444"/>
            <a:ext cx="8561226" cy="1169551"/>
          </a:xfrm>
          <a:prstGeom prst="rect">
            <a:avLst/>
          </a:prstGeom>
          <a:noFill/>
          <a:ln w="19050">
            <a:solidFill>
              <a:schemeClr val="accent1">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更に・・・</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4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本交付金の効果を高めるための方策</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として、事業申請時における事業実施方法の具体化や、事業運用時における地域内外との交流の促進等、</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事業の場面に応じた取組の重要性を示唆</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今後も本交付金の政策効果を把握していくためには、交付金事業と政策効果が及ぶ農業集落を紐付けることや、</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農山漁村活性化までのステップ整理</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の重要性が示された。</a:t>
            </a:r>
          </a:p>
        </p:txBody>
      </p:sp>
      <p:sp>
        <p:nvSpPr>
          <p:cNvPr id="9" name="テキスト ボックス 8">
            <a:extLst>
              <a:ext uri="{FF2B5EF4-FFF2-40B4-BE49-F238E27FC236}">
                <a16:creationId xmlns:a16="http://schemas.microsoft.com/office/drawing/2014/main" id="{BE9BD98D-2F24-4CE0-A45A-631492373844}"/>
              </a:ext>
            </a:extLst>
          </p:cNvPr>
          <p:cNvSpPr txBox="1"/>
          <p:nvPr/>
        </p:nvSpPr>
        <p:spPr>
          <a:xfrm>
            <a:off x="291386" y="3424659"/>
            <a:ext cx="1555169"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＜研究の活用＞</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FE56FF12-869C-420B-91A1-6E913A2517A4}"/>
              </a:ext>
            </a:extLst>
          </p:cNvPr>
          <p:cNvSpPr txBox="1"/>
          <p:nvPr/>
        </p:nvSpPr>
        <p:spPr>
          <a:xfrm>
            <a:off x="291386" y="3799237"/>
            <a:ext cx="8561226" cy="2816156"/>
          </a:xfrm>
          <a:prstGeom prst="rect">
            <a:avLst/>
          </a:prstGeom>
          <a:noFill/>
          <a:ln w="19050">
            <a:solidFill>
              <a:schemeClr val="accent1">
                <a:lumMod val="75000"/>
              </a:schemeClr>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本報告書の示唆も踏まえ、交付金終了後の事業継続の把握等のため、事業評価年度以降も事業の実施後の状況について調査を求めることができるよう、令和</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日付で</a:t>
            </a:r>
            <a:r>
              <a:rPr kumimoji="1"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実施要領を改正</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するとともに、同年</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月に</a:t>
            </a:r>
            <a:r>
              <a:rPr kumimoji="1"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優良事例を公表</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（参考）</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 実施要領　別記３：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hlinkClick r:id="rId5"/>
              </a:rPr>
              <a:t>https://www.maff.go.jp/j/nousin/inobe/attach/pdf/index-68.pdf</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優良事例：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hlinkClick r:id="rId6"/>
              </a:rPr>
              <a:t>https://www.maff.go.jp/j/kasseika/k_seibi/attach/pdf/zirei2-18.pdf</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関係個所抜粋</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農山漁村振興交付金報告書概要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P49</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分析結果の考察・結果を踏まえた示唆（事業完了後の効果分析等の対応方法案）</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交付金終了後の事業継続状況を農林水産省や地方公共団体が継続的に把握している場合には、アンケート調査等を実施する必要はない。</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なお、アンケート調査等により把握が必要な場合には、</a:t>
            </a:r>
            <a:r>
              <a:rPr kumimoji="0"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農山漁村振興交付金終了後の事業の継続状態を把握</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ためのものであり、アンケート調査への回答がない場合でも電話調査等により事業の継続状況を把握する必要があるため業務負担が大きい。そのため、農林水産省や地方公共団体の職員、事業実施主体の負担を高めないため</a:t>
            </a:r>
            <a:r>
              <a:rPr kumimoji="0"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サンプリング調査を実施</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事業完了後にはモデルケース・勝ちパターンの分析のために、</a:t>
            </a:r>
            <a:r>
              <a:rPr kumimoji="0"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各対策・事業ごとに地域課題の解決を実現している優良事例の調査</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を行い、農山漁村振興交付金が政策効果を発現するために重要な要素の抽出・蓄積に取り組むことも重要である。</a:t>
            </a:r>
          </a:p>
        </p:txBody>
      </p:sp>
      <p:sp>
        <p:nvSpPr>
          <p:cNvPr id="12" name="テキスト ボックス 11">
            <a:extLst>
              <a:ext uri="{FF2B5EF4-FFF2-40B4-BE49-F238E27FC236}">
                <a16:creationId xmlns:a16="http://schemas.microsoft.com/office/drawing/2014/main" id="{E3850732-A478-4156-B085-AC1E588B35B8}"/>
              </a:ext>
            </a:extLst>
          </p:cNvPr>
          <p:cNvSpPr txBox="1"/>
          <p:nvPr/>
        </p:nvSpPr>
        <p:spPr>
          <a:xfrm>
            <a:off x="4799021" y="150274"/>
            <a:ext cx="4053591" cy="388887"/>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▼本調査研究の概要はこちら</a:t>
            </a:r>
            <a:endParaRPr kumimoji="0"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rPr>
              <a:t>https://www.soumu.go.jp/main_content/000809950.pdf</a:t>
            </a:r>
          </a:p>
        </p:txBody>
      </p:sp>
      <p:sp>
        <p:nvSpPr>
          <p:cNvPr id="3" name="スライド番号プレースホルダー 2">
            <a:extLst>
              <a:ext uri="{FF2B5EF4-FFF2-40B4-BE49-F238E27FC236}">
                <a16:creationId xmlns:a16="http://schemas.microsoft.com/office/drawing/2014/main" id="{FECEBACA-D815-4351-89F1-DE3C22653B2F}"/>
              </a:ext>
            </a:extLst>
          </p:cNvPr>
          <p:cNvSpPr>
            <a:spLocks noGrp="1"/>
          </p:cNvSpPr>
          <p:nvPr>
            <p:ph type="sldNum" sz="quarter" idx="12"/>
          </p:nvPr>
        </p:nvSpPr>
        <p:spPr>
          <a:xfrm>
            <a:off x="7086600" y="6492875"/>
            <a:ext cx="2057400" cy="365125"/>
          </a:xfrm>
        </p:spPr>
        <p:txBody>
          <a:bodyPr/>
          <a:lstStyle/>
          <a:p>
            <a:r>
              <a:rPr kumimoji="1" lang="en-US" altLang="ja-JP" dirty="0">
                <a:solidFill>
                  <a:schemeClr val="tx1"/>
                </a:solidFill>
              </a:rPr>
              <a:t>40</a:t>
            </a:r>
            <a:endParaRPr kumimoji="1" lang="ja-JP" altLang="en-US" dirty="0">
              <a:solidFill>
                <a:schemeClr val="tx1"/>
              </a:solidFill>
            </a:endParaRPr>
          </a:p>
        </p:txBody>
      </p:sp>
      <p:pic>
        <p:nvPicPr>
          <p:cNvPr id="2" name="41">
            <a:hlinkClick r:id="" action="ppaction://media"/>
            <a:extLst>
              <a:ext uri="{FF2B5EF4-FFF2-40B4-BE49-F238E27FC236}">
                <a16:creationId xmlns:a16="http://schemas.microsoft.com/office/drawing/2014/main" id="{797BB247-EA39-CAB1-9297-25AC5F35AF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3257" y="390884"/>
            <a:ext cx="609600" cy="609600"/>
          </a:xfrm>
          <a:prstGeom prst="rect">
            <a:avLst/>
          </a:prstGeom>
        </p:spPr>
      </p:pic>
    </p:spTree>
    <p:extLst>
      <p:ext uri="{BB962C8B-B14F-4D97-AF65-F5344CB8AC3E}">
        <p14:creationId xmlns:p14="http://schemas.microsoft.com/office/powerpoint/2010/main" val="242850337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716B0BB-8894-48CA-95C6-BA6EC0AE21E3}"/>
              </a:ext>
            </a:extLst>
          </p:cNvPr>
          <p:cNvSpPr/>
          <p:nvPr/>
        </p:nvSpPr>
        <p:spPr>
          <a:xfrm>
            <a:off x="0" y="0"/>
            <a:ext cx="9144000" cy="5201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742928"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uLnTx/>
                <a:uFillTx/>
                <a:latin typeface="游ゴシック Light" panose="020B0300000000000000" pitchFamily="50" charset="-128"/>
                <a:ea typeface="游ゴシック" panose="020B0400000000000000" pitchFamily="50" charset="-128"/>
                <a:cs typeface="+mn-cs"/>
              </a:rPr>
              <a:t>　</a:t>
            </a:r>
            <a:r>
              <a:rPr kumimoji="0" lang="ja-JP" altLang="en-US" sz="1800" b="1" i="0" u="none" strike="noStrike" kern="1200" cap="none" spc="0" normalizeH="0" baseline="0" noProof="0" dirty="0">
                <a:ln>
                  <a:noFill/>
                </a:ln>
                <a:solidFill>
                  <a:prstClr val="white"/>
                </a:solidFill>
                <a:effectLst/>
                <a:uLnTx/>
                <a:uFillTx/>
                <a:latin typeface="游ゴシック Light" panose="020B0300000000000000" pitchFamily="50" charset="-128"/>
                <a:ea typeface="游ゴシック" panose="020B0400000000000000" pitchFamily="50" charset="-128"/>
                <a:cs typeface="+mn-cs"/>
              </a:rPr>
              <a:t>例２：在外教育施設に派遣された教師に係る派遣効果</a:t>
            </a:r>
            <a:endParaRPr kumimoji="0" lang="en-US" altLang="ja-JP" sz="1050" b="1" i="0" u="none" strike="noStrike" kern="1200" cap="none" spc="0" normalizeH="0" baseline="0" noProof="0" dirty="0">
              <a:ln>
                <a:noFill/>
              </a:ln>
              <a:solidFill>
                <a:srgbClr val="FFFFFF"/>
              </a:solidFill>
              <a:effectLst/>
              <a:uLnTx/>
              <a:uFillTx/>
              <a:latin typeface="BIZ UDゴシック"/>
              <a:ea typeface="BIZ UDゴシック"/>
              <a:cs typeface="+mn-cs"/>
            </a:endParaRPr>
          </a:p>
        </p:txBody>
      </p:sp>
      <p:sp>
        <p:nvSpPr>
          <p:cNvPr id="10" name="テキスト ボックス 9">
            <a:extLst>
              <a:ext uri="{FF2B5EF4-FFF2-40B4-BE49-F238E27FC236}">
                <a16:creationId xmlns:a16="http://schemas.microsoft.com/office/drawing/2014/main" id="{3EBB419A-5530-4B61-AC88-544A1947AC76}"/>
              </a:ext>
            </a:extLst>
          </p:cNvPr>
          <p:cNvSpPr txBox="1"/>
          <p:nvPr/>
        </p:nvSpPr>
        <p:spPr>
          <a:xfrm>
            <a:off x="291600" y="707802"/>
            <a:ext cx="1672587"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＜概要・背景＞</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6957BAC7-9508-4D48-A7A7-579A9C82F0AE}"/>
              </a:ext>
            </a:extLst>
          </p:cNvPr>
          <p:cNvSpPr txBox="1"/>
          <p:nvPr/>
        </p:nvSpPr>
        <p:spPr>
          <a:xfrm>
            <a:off x="291600" y="2836396"/>
            <a:ext cx="1991816"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＜効果検証の概要＞</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9C7D30F8-D5DA-416F-832C-66740A1326DD}"/>
              </a:ext>
            </a:extLst>
          </p:cNvPr>
          <p:cNvSpPr txBox="1"/>
          <p:nvPr/>
        </p:nvSpPr>
        <p:spPr>
          <a:xfrm>
            <a:off x="291600" y="1138935"/>
            <a:ext cx="8560800" cy="1112420"/>
          </a:xfrm>
          <a:prstGeom prst="rect">
            <a:avLst/>
          </a:prstGeom>
          <a:noFill/>
          <a:ln w="19050">
            <a:solidFill>
              <a:schemeClr val="accent5"/>
            </a:solidFill>
          </a:ln>
        </p:spPr>
        <p:txBody>
          <a:bodyPr wrap="square" rtlCol="0">
            <a:spAutoFit/>
          </a:bodyPr>
          <a:lstStyle/>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日本人学校等の在外教育施設は、</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海外に在留する日本人の子供のため、日本国内の学校教育に準じた教育を行っている施設</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であり、文部科学省では、当該施設に教師を派遣する事業を実施</a:t>
            </a:r>
            <a:r>
              <a:rPr kumimoji="0" lang="en-US" altLang="ja-JP" sz="9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en-US" altLang="ja-JP" sz="105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派遣が教師の能力等の向上にどのように寄与しているのか</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、必ずしも定量的に明らかとなっていないため、本研究を通じて明らかにすることとした。</a:t>
            </a:r>
            <a:endPar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9" name="テキスト ボックス 58">
            <a:extLst>
              <a:ext uri="{FF2B5EF4-FFF2-40B4-BE49-F238E27FC236}">
                <a16:creationId xmlns:a16="http://schemas.microsoft.com/office/drawing/2014/main" id="{272F7FB0-6631-4731-B9B0-6A18C153F655}"/>
              </a:ext>
            </a:extLst>
          </p:cNvPr>
          <p:cNvSpPr txBox="1"/>
          <p:nvPr/>
        </p:nvSpPr>
        <p:spPr>
          <a:xfrm>
            <a:off x="291600" y="2288866"/>
            <a:ext cx="873185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年４月現在の在外教育施設数は</a:t>
            </a:r>
            <a:r>
              <a:rPr kumimoji="0"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329</a:t>
            </a: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施設。</a:t>
            </a:r>
            <a:r>
              <a:rPr kumimoji="0"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年度における派遣中の教師は</a:t>
            </a:r>
            <a:r>
              <a:rPr kumimoji="0"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1,331</a:t>
            </a: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名。</a:t>
            </a:r>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 name="グループ化 1">
            <a:extLst>
              <a:ext uri="{FF2B5EF4-FFF2-40B4-BE49-F238E27FC236}">
                <a16:creationId xmlns:a16="http://schemas.microsoft.com/office/drawing/2014/main" id="{96D29444-AB8B-41EC-B970-A54CF057CD44}"/>
              </a:ext>
            </a:extLst>
          </p:cNvPr>
          <p:cNvGrpSpPr/>
          <p:nvPr/>
        </p:nvGrpSpPr>
        <p:grpSpPr>
          <a:xfrm>
            <a:off x="260176" y="3266626"/>
            <a:ext cx="8623649" cy="3264237"/>
            <a:chOff x="157289" y="3285877"/>
            <a:chExt cx="8623649" cy="3264237"/>
          </a:xfrm>
        </p:grpSpPr>
        <p:sp>
          <p:nvSpPr>
            <p:cNvPr id="35" name="矢印: 右 34">
              <a:extLst>
                <a:ext uri="{FF2B5EF4-FFF2-40B4-BE49-F238E27FC236}">
                  <a16:creationId xmlns:a16="http://schemas.microsoft.com/office/drawing/2014/main" id="{03BA5737-9F78-4236-A2C7-9FBA40C7794E}"/>
                </a:ext>
              </a:extLst>
            </p:cNvPr>
            <p:cNvSpPr/>
            <p:nvPr/>
          </p:nvSpPr>
          <p:spPr>
            <a:xfrm>
              <a:off x="203921" y="3285877"/>
              <a:ext cx="8577017" cy="432048"/>
            </a:xfrm>
            <a:prstGeom prst="rightArrow">
              <a:avLst>
                <a:gd name="adj1" fmla="val 50000"/>
                <a:gd name="adj2" fmla="val 55551"/>
              </a:avLst>
            </a:prstGeom>
            <a:gradFill flip="none" rotWithShape="1">
              <a:gsLst>
                <a:gs pos="0">
                  <a:schemeClr val="bg1"/>
                </a:gs>
                <a:gs pos="6000">
                  <a:schemeClr val="bg1">
                    <a:lumMod val="95000"/>
                  </a:schemeClr>
                </a:gs>
                <a:gs pos="62000">
                  <a:schemeClr val="bg1">
                    <a:lumMod val="85000"/>
                  </a:schemeClr>
                </a:gs>
                <a:gs pos="100000">
                  <a:schemeClr val="bg1">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36" name="グループ化 35">
              <a:extLst>
                <a:ext uri="{FF2B5EF4-FFF2-40B4-BE49-F238E27FC236}">
                  <a16:creationId xmlns:a16="http://schemas.microsoft.com/office/drawing/2014/main" id="{BF8FBED6-9BE1-4111-9EA4-1585F3DAC615}"/>
                </a:ext>
              </a:extLst>
            </p:cNvPr>
            <p:cNvGrpSpPr/>
            <p:nvPr/>
          </p:nvGrpSpPr>
          <p:grpSpPr>
            <a:xfrm>
              <a:off x="755426" y="3340800"/>
              <a:ext cx="315727" cy="315728"/>
              <a:chOff x="1416078" y="6062616"/>
              <a:chExt cx="420970" cy="420970"/>
            </a:xfrm>
          </p:grpSpPr>
          <p:sp>
            <p:nvSpPr>
              <p:cNvPr id="57" name="楕円 56">
                <a:extLst>
                  <a:ext uri="{FF2B5EF4-FFF2-40B4-BE49-F238E27FC236}">
                    <a16:creationId xmlns:a16="http://schemas.microsoft.com/office/drawing/2014/main" id="{6FFDB042-02ED-4F67-8FF6-4FE3A27E3539}"/>
                  </a:ext>
                </a:extLst>
              </p:cNvPr>
              <p:cNvSpPr/>
              <p:nvPr/>
            </p:nvSpPr>
            <p:spPr>
              <a:xfrm>
                <a:off x="1559496" y="6206034"/>
                <a:ext cx="134134" cy="134134"/>
              </a:xfrm>
              <a:prstGeom prst="ellipse">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8" name="楕円 57">
                <a:extLst>
                  <a:ext uri="{FF2B5EF4-FFF2-40B4-BE49-F238E27FC236}">
                    <a16:creationId xmlns:a16="http://schemas.microsoft.com/office/drawing/2014/main" id="{0D2B56C2-9A6E-44B4-9A21-68F9D1B5B5C2}"/>
                  </a:ext>
                </a:extLst>
              </p:cNvPr>
              <p:cNvSpPr/>
              <p:nvPr/>
            </p:nvSpPr>
            <p:spPr>
              <a:xfrm>
                <a:off x="1416078" y="6062616"/>
                <a:ext cx="420970" cy="420970"/>
              </a:xfrm>
              <a:prstGeom prst="ellipse">
                <a:avLst/>
              </a:prstGeom>
              <a:noFill/>
              <a:ln w="28575">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37" name="グループ化 36">
              <a:extLst>
                <a:ext uri="{FF2B5EF4-FFF2-40B4-BE49-F238E27FC236}">
                  <a16:creationId xmlns:a16="http://schemas.microsoft.com/office/drawing/2014/main" id="{145CC07F-EE80-4646-946C-7A7AC7653EEB}"/>
                </a:ext>
              </a:extLst>
            </p:cNvPr>
            <p:cNvGrpSpPr/>
            <p:nvPr/>
          </p:nvGrpSpPr>
          <p:grpSpPr>
            <a:xfrm>
              <a:off x="2422314" y="3340800"/>
              <a:ext cx="315727" cy="315728"/>
              <a:chOff x="4124457" y="5862307"/>
              <a:chExt cx="420970" cy="420970"/>
            </a:xfrm>
          </p:grpSpPr>
          <p:sp>
            <p:nvSpPr>
              <p:cNvPr id="55" name="楕円 54">
                <a:extLst>
                  <a:ext uri="{FF2B5EF4-FFF2-40B4-BE49-F238E27FC236}">
                    <a16:creationId xmlns:a16="http://schemas.microsoft.com/office/drawing/2014/main" id="{C5955139-E37B-474A-8F03-6F766C8EF145}"/>
                  </a:ext>
                </a:extLst>
              </p:cNvPr>
              <p:cNvSpPr/>
              <p:nvPr/>
            </p:nvSpPr>
            <p:spPr>
              <a:xfrm>
                <a:off x="4267875" y="6005725"/>
                <a:ext cx="134134" cy="134134"/>
              </a:xfrm>
              <a:prstGeom prst="ellipse">
                <a:avLst/>
              </a:prstGeom>
              <a:solidFill>
                <a:schemeClr val="accent3">
                  <a:lumMod val="60000"/>
                  <a:lumOff val="40000"/>
                </a:schemeClr>
              </a:solidFill>
              <a:ln>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6" name="楕円 55">
                <a:extLst>
                  <a:ext uri="{FF2B5EF4-FFF2-40B4-BE49-F238E27FC236}">
                    <a16:creationId xmlns:a16="http://schemas.microsoft.com/office/drawing/2014/main" id="{A306CDAA-6228-41D9-AA91-B622EB3738AF}"/>
                  </a:ext>
                </a:extLst>
              </p:cNvPr>
              <p:cNvSpPr/>
              <p:nvPr/>
            </p:nvSpPr>
            <p:spPr>
              <a:xfrm>
                <a:off x="4124457" y="5862307"/>
                <a:ext cx="420970" cy="420970"/>
              </a:xfrm>
              <a:prstGeom prst="ellipse">
                <a:avLst/>
              </a:prstGeom>
              <a:noFill/>
              <a:ln w="28575">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38" name="グループ化 37">
              <a:extLst>
                <a:ext uri="{FF2B5EF4-FFF2-40B4-BE49-F238E27FC236}">
                  <a16:creationId xmlns:a16="http://schemas.microsoft.com/office/drawing/2014/main" id="{BDA34F1B-8ADE-4B12-978B-4F0472C8D030}"/>
                </a:ext>
              </a:extLst>
            </p:cNvPr>
            <p:cNvGrpSpPr/>
            <p:nvPr/>
          </p:nvGrpSpPr>
          <p:grpSpPr>
            <a:xfrm>
              <a:off x="6042388" y="3339788"/>
              <a:ext cx="315727" cy="315728"/>
              <a:chOff x="6832836" y="5657572"/>
              <a:chExt cx="420970" cy="420970"/>
            </a:xfrm>
          </p:grpSpPr>
          <p:sp>
            <p:nvSpPr>
              <p:cNvPr id="53" name="楕円 52">
                <a:extLst>
                  <a:ext uri="{FF2B5EF4-FFF2-40B4-BE49-F238E27FC236}">
                    <a16:creationId xmlns:a16="http://schemas.microsoft.com/office/drawing/2014/main" id="{493AE1B3-2ED4-4512-9768-CFB854F799AB}"/>
                  </a:ext>
                </a:extLst>
              </p:cNvPr>
              <p:cNvSpPr/>
              <p:nvPr/>
            </p:nvSpPr>
            <p:spPr>
              <a:xfrm>
                <a:off x="6976254" y="5800990"/>
                <a:ext cx="134134" cy="134134"/>
              </a:xfrm>
              <a:prstGeom prst="ellipse">
                <a:avLst/>
              </a:prstGeom>
              <a:solidFill>
                <a:schemeClr val="accent4">
                  <a:lumMod val="60000"/>
                  <a:lumOff val="40000"/>
                </a:schemeClr>
              </a:solid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4" name="楕円 53">
                <a:extLst>
                  <a:ext uri="{FF2B5EF4-FFF2-40B4-BE49-F238E27FC236}">
                    <a16:creationId xmlns:a16="http://schemas.microsoft.com/office/drawing/2014/main" id="{FBE03719-97E2-456D-B7F9-2C56610CD1EB}"/>
                  </a:ext>
                </a:extLst>
              </p:cNvPr>
              <p:cNvSpPr/>
              <p:nvPr/>
            </p:nvSpPr>
            <p:spPr>
              <a:xfrm>
                <a:off x="6832836" y="5657572"/>
                <a:ext cx="420970" cy="420970"/>
              </a:xfrm>
              <a:prstGeom prst="ellipse">
                <a:avLst/>
              </a:prstGeom>
              <a:noFill/>
              <a:ln w="28575">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39" name="グループ化 38">
              <a:extLst>
                <a:ext uri="{FF2B5EF4-FFF2-40B4-BE49-F238E27FC236}">
                  <a16:creationId xmlns:a16="http://schemas.microsoft.com/office/drawing/2014/main" id="{B4F66900-6DC8-474D-A2E0-928F146A90E7}"/>
                </a:ext>
              </a:extLst>
            </p:cNvPr>
            <p:cNvGrpSpPr/>
            <p:nvPr/>
          </p:nvGrpSpPr>
          <p:grpSpPr>
            <a:xfrm>
              <a:off x="7720613" y="3340800"/>
              <a:ext cx="315727" cy="315728"/>
              <a:chOff x="9541216" y="5445822"/>
              <a:chExt cx="420970" cy="420970"/>
            </a:xfrm>
          </p:grpSpPr>
          <p:sp>
            <p:nvSpPr>
              <p:cNvPr id="51" name="楕円 50">
                <a:extLst>
                  <a:ext uri="{FF2B5EF4-FFF2-40B4-BE49-F238E27FC236}">
                    <a16:creationId xmlns:a16="http://schemas.microsoft.com/office/drawing/2014/main" id="{95EE279B-2FF5-4250-A302-22E2D2242A33}"/>
                  </a:ext>
                </a:extLst>
              </p:cNvPr>
              <p:cNvSpPr/>
              <p:nvPr/>
            </p:nvSpPr>
            <p:spPr>
              <a:xfrm>
                <a:off x="9684634" y="5589240"/>
                <a:ext cx="134134" cy="134134"/>
              </a:xfrm>
              <a:prstGeom prst="ellipse">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2" name="楕円 51">
                <a:extLst>
                  <a:ext uri="{FF2B5EF4-FFF2-40B4-BE49-F238E27FC236}">
                    <a16:creationId xmlns:a16="http://schemas.microsoft.com/office/drawing/2014/main" id="{475DAEEE-6D01-4A50-8CD0-5E5BC8EABC8A}"/>
                  </a:ext>
                </a:extLst>
              </p:cNvPr>
              <p:cNvSpPr/>
              <p:nvPr/>
            </p:nvSpPr>
            <p:spPr>
              <a:xfrm>
                <a:off x="9541216" y="5445822"/>
                <a:ext cx="420970" cy="420970"/>
              </a:xfrm>
              <a:prstGeom prst="ellipse">
                <a:avLst/>
              </a:prstGeom>
              <a:noFill/>
              <a:ln w="28575">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40" name="四角形: 角を丸くする 39">
              <a:extLst>
                <a:ext uri="{FF2B5EF4-FFF2-40B4-BE49-F238E27FC236}">
                  <a16:creationId xmlns:a16="http://schemas.microsoft.com/office/drawing/2014/main" id="{18A5B290-BDAB-4472-89C3-2C8D693A44BF}"/>
                </a:ext>
              </a:extLst>
            </p:cNvPr>
            <p:cNvSpPr/>
            <p:nvPr/>
          </p:nvSpPr>
          <p:spPr>
            <a:xfrm>
              <a:off x="157289" y="4140000"/>
              <a:ext cx="1512000" cy="2232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457200" rtl="0" eaLnBrk="1" fontAlgn="auto" latinLnBrk="0" hangingPunct="1">
                <a:lnSpc>
                  <a:spcPct val="120000"/>
                </a:lnSpc>
                <a:spcBef>
                  <a:spcPts val="0"/>
                </a:spcBef>
                <a:spcAft>
                  <a:spcPts val="450"/>
                </a:spcAft>
                <a:buClrTx/>
                <a:buSzTx/>
                <a:buFontTx/>
                <a:buNone/>
                <a:tabLst/>
                <a:defRPr/>
              </a:pPr>
              <a:endParaRPr kumimoji="0" lang="en-US" altLang="ja-JP" sz="9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a:ea typeface="游ゴシック"/>
                  <a:cs typeface="+mn-cs"/>
                </a:rPr>
                <a:t>外部専門家の知見を活用</a:t>
              </a:r>
              <a:r>
                <a:rPr kumimoji="0" lang="ja-JP" altLang="en-US" sz="900" b="0" i="0" u="none" strike="noStrike" kern="1200" cap="none" spc="0" normalizeH="0" baseline="0" noProof="0" dirty="0">
                  <a:ln>
                    <a:noFill/>
                  </a:ln>
                  <a:solidFill>
                    <a:prstClr val="black"/>
                  </a:solidFill>
                  <a:effectLst/>
                  <a:uLnTx/>
                  <a:uFillTx/>
                  <a:latin typeface="游ゴシック"/>
                  <a:ea typeface="游ゴシック"/>
                  <a:cs typeface="+mn-cs"/>
                </a:rPr>
                <a:t>しつつ、在外教育施設への派遣効果とそのメカニズムを把握するアプローチを検討</a:t>
              </a:r>
              <a:endParaRPr kumimoji="0" lang="en-US" altLang="ja-JP" sz="900" b="0" i="0" u="none" strike="noStrike" kern="1200" cap="none" spc="0" normalizeH="0" baseline="0" noProof="0" dirty="0">
                <a:ln>
                  <a:noFill/>
                </a:ln>
                <a:solidFill>
                  <a:prstClr val="black"/>
                </a:solidFill>
                <a:effectLst/>
                <a:uLnTx/>
                <a:uFillTx/>
                <a:latin typeface="游ゴシック"/>
                <a:ea typeface="游ゴシック"/>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a:ea typeface="游ゴシック"/>
                  <a:cs typeface="+mn-cs"/>
                </a:rPr>
                <a:t>→①教師向けアンケート調査②管理職向けアンケート調査③在外教育施設派遣教師及び教育委員会へのヒアリング調査</a:t>
              </a:r>
            </a:p>
          </p:txBody>
        </p:sp>
        <p:sp>
          <p:nvSpPr>
            <p:cNvPr id="41" name="四角形: 角を丸くする 40">
              <a:extLst>
                <a:ext uri="{FF2B5EF4-FFF2-40B4-BE49-F238E27FC236}">
                  <a16:creationId xmlns:a16="http://schemas.microsoft.com/office/drawing/2014/main" id="{148B858A-ED5C-4231-B64E-0DDC49A6CA44}"/>
                </a:ext>
              </a:extLst>
            </p:cNvPr>
            <p:cNvSpPr/>
            <p:nvPr/>
          </p:nvSpPr>
          <p:spPr>
            <a:xfrm>
              <a:off x="187464" y="3959262"/>
              <a:ext cx="1440000" cy="432049"/>
            </a:xfrm>
            <a:prstGeom prst="roundRect">
              <a:avLst>
                <a:gd name="adj" fmla="val 8031"/>
              </a:avLst>
            </a:prstGeom>
            <a:solidFill>
              <a:schemeClr val="accent5"/>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01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調査設計</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2" name="四角形: 角を丸くする 41">
              <a:extLst>
                <a:ext uri="{FF2B5EF4-FFF2-40B4-BE49-F238E27FC236}">
                  <a16:creationId xmlns:a16="http://schemas.microsoft.com/office/drawing/2014/main" id="{AE5F7490-D117-4C70-A608-551855490F54}"/>
                </a:ext>
              </a:extLst>
            </p:cNvPr>
            <p:cNvSpPr/>
            <p:nvPr/>
          </p:nvSpPr>
          <p:spPr>
            <a:xfrm>
              <a:off x="1816338" y="4140000"/>
              <a:ext cx="1512000" cy="1044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342900" rtl="0" eaLnBrk="1" fontAlgn="auto" latinLnBrk="0" hangingPunct="1">
                <a:lnSpc>
                  <a:spcPct val="12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アンケート調査に基づく分析仮説とヒアリング調査に基づく分析仮説に分けて設定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3" name="四角形: 角を丸くする 42">
              <a:extLst>
                <a:ext uri="{FF2B5EF4-FFF2-40B4-BE49-F238E27FC236}">
                  <a16:creationId xmlns:a16="http://schemas.microsoft.com/office/drawing/2014/main" id="{BDE35BE5-A66C-4339-8C2E-F40CD1F1AD09}"/>
                </a:ext>
              </a:extLst>
            </p:cNvPr>
            <p:cNvSpPr/>
            <p:nvPr/>
          </p:nvSpPr>
          <p:spPr>
            <a:xfrm>
              <a:off x="1856258" y="3959263"/>
              <a:ext cx="1440000" cy="432048"/>
            </a:xfrm>
            <a:prstGeom prst="roundRect">
              <a:avLst>
                <a:gd name="adj" fmla="val 8031"/>
              </a:avLst>
            </a:prstGeom>
            <a:solidFill>
              <a:schemeClr val="accent5"/>
            </a:solidFill>
            <a:ln>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02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仮説設定</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4" name="四角形: 角を丸くする 43">
              <a:extLst>
                <a:ext uri="{FF2B5EF4-FFF2-40B4-BE49-F238E27FC236}">
                  <a16:creationId xmlns:a16="http://schemas.microsoft.com/office/drawing/2014/main" id="{3B8EF714-BC04-48AA-BDB3-A6AC95C2F6F9}"/>
                </a:ext>
              </a:extLst>
            </p:cNvPr>
            <p:cNvSpPr/>
            <p:nvPr/>
          </p:nvSpPr>
          <p:spPr>
            <a:xfrm>
              <a:off x="5449765" y="4138114"/>
              <a:ext cx="1512000" cy="2412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342900" rtl="0" eaLnBrk="1" fontAlgn="auto" latinLnBrk="0" hangingPunct="1">
                <a:lnSpc>
                  <a:spcPct val="12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派遣教師と非派遣教師に対して</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年前（</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2011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年度）と現在（</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年度）の自己の能力等に関する認識について</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アンケートを実施</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342900" rtl="0" eaLnBrk="1" fontAlgn="auto" latinLnBrk="0" hangingPunct="1">
                <a:lnSpc>
                  <a:spcPct val="12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また、派遣教師と非派遣教師に対する認識について、</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第三者的な立場である学校の管理職にアンケートを実施</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5" name="四角形: 角を丸くする 44">
              <a:extLst>
                <a:ext uri="{FF2B5EF4-FFF2-40B4-BE49-F238E27FC236}">
                  <a16:creationId xmlns:a16="http://schemas.microsoft.com/office/drawing/2014/main" id="{610629A3-9193-4593-BBED-C2538226EC7B}"/>
                </a:ext>
              </a:extLst>
            </p:cNvPr>
            <p:cNvSpPr/>
            <p:nvPr/>
          </p:nvSpPr>
          <p:spPr>
            <a:xfrm>
              <a:off x="5485765" y="3959262"/>
              <a:ext cx="1440000" cy="432049"/>
            </a:xfrm>
            <a:prstGeom prst="roundRect">
              <a:avLst>
                <a:gd name="adj" fmla="val 8031"/>
              </a:avLst>
            </a:prstGeom>
            <a:solidFill>
              <a:schemeClr val="accent5"/>
            </a:solid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04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データ収集</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6" name="四角形: 角を丸くする 45">
              <a:extLst>
                <a:ext uri="{FF2B5EF4-FFF2-40B4-BE49-F238E27FC236}">
                  <a16:creationId xmlns:a16="http://schemas.microsoft.com/office/drawing/2014/main" id="{4AD33614-F420-4CF9-BD54-32635DD92232}"/>
                </a:ext>
              </a:extLst>
            </p:cNvPr>
            <p:cNvSpPr/>
            <p:nvPr/>
          </p:nvSpPr>
          <p:spPr>
            <a:xfrm>
              <a:off x="7122476" y="4138114"/>
              <a:ext cx="1512000" cy="1404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342900" rtl="0" eaLnBrk="1" fontAlgn="auto" latinLnBrk="0" hangingPunct="1">
                <a:lnSpc>
                  <a:spcPct val="12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派遣教師等へのヒアリングを組み合わせ</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、現地での活動内容や、能力等の向上に関する効果発現のメカニズムについて把握</a:t>
              </a:r>
            </a:p>
          </p:txBody>
        </p:sp>
        <p:sp>
          <p:nvSpPr>
            <p:cNvPr id="47" name="四角形: 角を丸くする 46">
              <a:extLst>
                <a:ext uri="{FF2B5EF4-FFF2-40B4-BE49-F238E27FC236}">
                  <a16:creationId xmlns:a16="http://schemas.microsoft.com/office/drawing/2014/main" id="{971D92A0-0339-4FCC-BA8F-542F17F8E029}"/>
                </a:ext>
              </a:extLst>
            </p:cNvPr>
            <p:cNvSpPr/>
            <p:nvPr/>
          </p:nvSpPr>
          <p:spPr>
            <a:xfrm>
              <a:off x="7158478" y="3959310"/>
              <a:ext cx="1440000" cy="432000"/>
            </a:xfrm>
            <a:prstGeom prst="roundRect">
              <a:avLst>
                <a:gd name="adj" fmla="val 8031"/>
              </a:avLst>
            </a:prstGeom>
            <a:solidFill>
              <a:schemeClr val="accent5"/>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05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効果検証</a:t>
              </a:r>
              <a:endPar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48" name="直線コネクタ 47">
              <a:extLst>
                <a:ext uri="{FF2B5EF4-FFF2-40B4-BE49-F238E27FC236}">
                  <a16:creationId xmlns:a16="http://schemas.microsoft.com/office/drawing/2014/main" id="{6B5EACFE-1715-4E16-91DD-55A6E4CECA61}"/>
                </a:ext>
              </a:extLst>
            </p:cNvPr>
            <p:cNvCxnSpPr>
              <a:cxnSpLocks/>
              <a:stCxn id="43" idx="0"/>
              <a:endCxn id="56" idx="4"/>
            </p:cNvCxnSpPr>
            <p:nvPr/>
          </p:nvCxnSpPr>
          <p:spPr>
            <a:xfrm flipV="1">
              <a:off x="2576258" y="3656528"/>
              <a:ext cx="3920" cy="302735"/>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6CC40022-7582-42D2-9DC2-B754417258C9}"/>
                </a:ext>
              </a:extLst>
            </p:cNvPr>
            <p:cNvCxnSpPr>
              <a:cxnSpLocks/>
              <a:stCxn id="45" idx="0"/>
              <a:endCxn id="54" idx="4"/>
            </p:cNvCxnSpPr>
            <p:nvPr/>
          </p:nvCxnSpPr>
          <p:spPr>
            <a:xfrm flipH="1" flipV="1">
              <a:off x="6200252" y="3655516"/>
              <a:ext cx="0" cy="303746"/>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9B4846AB-EC10-4357-9C44-9CD43E9F41BB}"/>
                </a:ext>
              </a:extLst>
            </p:cNvPr>
            <p:cNvCxnSpPr>
              <a:cxnSpLocks/>
              <a:stCxn id="47" idx="0"/>
              <a:endCxn id="52" idx="4"/>
            </p:cNvCxnSpPr>
            <p:nvPr/>
          </p:nvCxnSpPr>
          <p:spPr>
            <a:xfrm flipH="1" flipV="1">
              <a:off x="7878477" y="3656528"/>
              <a:ext cx="1" cy="302782"/>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E84B9560-3F2B-4224-922D-11FA31D12B42}"/>
                </a:ext>
              </a:extLst>
            </p:cNvPr>
            <p:cNvCxnSpPr>
              <a:cxnSpLocks/>
              <a:stCxn id="41" idx="0"/>
              <a:endCxn id="58" idx="4"/>
            </p:cNvCxnSpPr>
            <p:nvPr/>
          </p:nvCxnSpPr>
          <p:spPr>
            <a:xfrm flipV="1">
              <a:off x="907464" y="3656528"/>
              <a:ext cx="0" cy="302734"/>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1" name="グループ化 60">
              <a:extLst>
                <a:ext uri="{FF2B5EF4-FFF2-40B4-BE49-F238E27FC236}">
                  <a16:creationId xmlns:a16="http://schemas.microsoft.com/office/drawing/2014/main" id="{B095CECB-182D-44F5-AAB5-1667A0227E07}"/>
                </a:ext>
              </a:extLst>
            </p:cNvPr>
            <p:cNvGrpSpPr/>
            <p:nvPr/>
          </p:nvGrpSpPr>
          <p:grpSpPr>
            <a:xfrm>
              <a:off x="4229242" y="3339788"/>
              <a:ext cx="315727" cy="315728"/>
              <a:chOff x="6832836" y="5657572"/>
              <a:chExt cx="420970" cy="420970"/>
            </a:xfrm>
          </p:grpSpPr>
          <p:sp>
            <p:nvSpPr>
              <p:cNvPr id="62" name="楕円 61">
                <a:extLst>
                  <a:ext uri="{FF2B5EF4-FFF2-40B4-BE49-F238E27FC236}">
                    <a16:creationId xmlns:a16="http://schemas.microsoft.com/office/drawing/2014/main" id="{605F5D64-BB37-40F0-9047-4DE02E152233}"/>
                  </a:ext>
                </a:extLst>
              </p:cNvPr>
              <p:cNvSpPr/>
              <p:nvPr/>
            </p:nvSpPr>
            <p:spPr>
              <a:xfrm>
                <a:off x="6976254" y="5800990"/>
                <a:ext cx="134134" cy="134134"/>
              </a:xfrm>
              <a:prstGeom prst="ellipse">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3" name="楕円 62">
                <a:extLst>
                  <a:ext uri="{FF2B5EF4-FFF2-40B4-BE49-F238E27FC236}">
                    <a16:creationId xmlns:a16="http://schemas.microsoft.com/office/drawing/2014/main" id="{BFA332AB-D6AF-4650-93FC-D18EE0CA3DC0}"/>
                  </a:ext>
                </a:extLst>
              </p:cNvPr>
              <p:cNvSpPr/>
              <p:nvPr/>
            </p:nvSpPr>
            <p:spPr>
              <a:xfrm>
                <a:off x="6832836" y="5657572"/>
                <a:ext cx="420970" cy="420970"/>
              </a:xfrm>
              <a:prstGeom prst="ellipse">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64" name="四角形: 角を丸くする 63">
              <a:extLst>
                <a:ext uri="{FF2B5EF4-FFF2-40B4-BE49-F238E27FC236}">
                  <a16:creationId xmlns:a16="http://schemas.microsoft.com/office/drawing/2014/main" id="{2FB193BB-BD06-4621-95E6-6DF3EB1EC117}"/>
                </a:ext>
              </a:extLst>
            </p:cNvPr>
            <p:cNvSpPr/>
            <p:nvPr/>
          </p:nvSpPr>
          <p:spPr>
            <a:xfrm>
              <a:off x="3491779" y="4140000"/>
              <a:ext cx="1800000" cy="1404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342900">
                <a:lnSpc>
                  <a:spcPct val="120000"/>
                </a:lnSpc>
                <a:defRPr/>
              </a:pPr>
              <a:r>
                <a:rPr kumimoji="0" lang="ja-JP" altLang="en-US" sz="900" dirty="0">
                  <a:solidFill>
                    <a:prstClr val="black"/>
                  </a:solidFill>
                  <a:latin typeface="游ゴシック" panose="020B0400000000000000" pitchFamily="50" charset="-128"/>
                </a:rPr>
                <a:t>アンケート調査を用いて在外教育施設への派遣効果を分析するため、</a:t>
              </a:r>
              <a:r>
                <a:rPr kumimoji="0" lang="ja-JP" altLang="en-US" sz="900" b="1" dirty="0">
                  <a:solidFill>
                    <a:prstClr val="black"/>
                  </a:solidFill>
                  <a:latin typeface="游ゴシック" panose="020B0400000000000000" pitchFamily="50" charset="-128"/>
                </a:rPr>
                <a:t>代表的な効果分析の方法と本調査研究における適用可能性を検討</a:t>
              </a:r>
              <a:r>
                <a:rPr kumimoji="0" lang="ja-JP" altLang="en-US" sz="900" dirty="0">
                  <a:solidFill>
                    <a:prstClr val="black"/>
                  </a:solidFill>
                  <a:latin typeface="游ゴシック" panose="020B0400000000000000" pitchFamily="50" charset="-128"/>
                </a:rPr>
                <a:t>した上で分析方法を決定</a:t>
              </a:r>
              <a:endParaRPr kumimoji="0" lang="en-US" altLang="ja-JP" sz="9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5" name="四角形: 角を丸くする 64">
              <a:extLst>
                <a:ext uri="{FF2B5EF4-FFF2-40B4-BE49-F238E27FC236}">
                  <a16:creationId xmlns:a16="http://schemas.microsoft.com/office/drawing/2014/main" id="{43009D4D-76BA-4B42-850F-ED2663EEDF31}"/>
                </a:ext>
              </a:extLst>
            </p:cNvPr>
            <p:cNvSpPr/>
            <p:nvPr/>
          </p:nvSpPr>
          <p:spPr>
            <a:xfrm>
              <a:off x="3525052" y="3959262"/>
              <a:ext cx="1728000" cy="432048"/>
            </a:xfrm>
            <a:prstGeom prst="roundRect">
              <a:avLst>
                <a:gd name="adj" fmla="val 8031"/>
              </a:avLst>
            </a:prstGeom>
            <a:solidFill>
              <a:schemeClr val="accent5"/>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03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分析手法の検討</a:t>
              </a:r>
              <a:endParaRPr kumimoji="0"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66" name="直線コネクタ 65">
              <a:extLst>
                <a:ext uri="{FF2B5EF4-FFF2-40B4-BE49-F238E27FC236}">
                  <a16:creationId xmlns:a16="http://schemas.microsoft.com/office/drawing/2014/main" id="{85F59FDD-0212-451A-A592-C192096A580E}"/>
                </a:ext>
              </a:extLst>
            </p:cNvPr>
            <p:cNvCxnSpPr>
              <a:cxnSpLocks/>
              <a:stCxn id="65" idx="0"/>
              <a:endCxn id="63" idx="4"/>
            </p:cNvCxnSpPr>
            <p:nvPr/>
          </p:nvCxnSpPr>
          <p:spPr>
            <a:xfrm flipH="1" flipV="1">
              <a:off x="4387106" y="3655516"/>
              <a:ext cx="0" cy="302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スライド番号プレースホルダー 5">
            <a:extLst>
              <a:ext uri="{FF2B5EF4-FFF2-40B4-BE49-F238E27FC236}">
                <a16:creationId xmlns:a16="http://schemas.microsoft.com/office/drawing/2014/main" id="{E5A2CA6E-A588-407D-8375-36A9B5075190}"/>
              </a:ext>
            </a:extLst>
          </p:cNvPr>
          <p:cNvSpPr>
            <a:spLocks noGrp="1"/>
          </p:cNvSpPr>
          <p:nvPr>
            <p:ph type="sldNum" sz="quarter" idx="12"/>
          </p:nvPr>
        </p:nvSpPr>
        <p:spPr>
          <a:xfrm>
            <a:off x="7064652" y="6492875"/>
            <a:ext cx="2057400" cy="365125"/>
          </a:xfrm>
        </p:spPr>
        <p:txBody>
          <a:bodyPr/>
          <a:lstStyle/>
          <a:p>
            <a:r>
              <a:rPr kumimoji="1" lang="en-US" altLang="ja-JP" dirty="0">
                <a:solidFill>
                  <a:schemeClr val="tx1"/>
                </a:solidFill>
              </a:rPr>
              <a:t>41</a:t>
            </a:r>
            <a:endParaRPr kumimoji="1" lang="ja-JP" altLang="en-US" dirty="0">
              <a:solidFill>
                <a:schemeClr val="tx1"/>
              </a:solidFill>
            </a:endParaRPr>
          </a:p>
        </p:txBody>
      </p:sp>
      <p:pic>
        <p:nvPicPr>
          <p:cNvPr id="7" name="42_2">
            <a:hlinkClick r:id="" action="ppaction://media"/>
            <a:extLst>
              <a:ext uri="{FF2B5EF4-FFF2-40B4-BE49-F238E27FC236}">
                <a16:creationId xmlns:a16="http://schemas.microsoft.com/office/drawing/2014/main" id="{67070D8E-21AA-0748-EDDB-93386F7FAF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2629" y="65939"/>
            <a:ext cx="609600" cy="609600"/>
          </a:xfrm>
          <a:prstGeom prst="rect">
            <a:avLst/>
          </a:prstGeom>
        </p:spPr>
      </p:pic>
    </p:spTree>
    <p:extLst>
      <p:ext uri="{BB962C8B-B14F-4D97-AF65-F5344CB8AC3E}">
        <p14:creationId xmlns:p14="http://schemas.microsoft.com/office/powerpoint/2010/main" val="167037616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99E004D8-84F9-41D0-BF56-3E1E8CA6BED3}"/>
              </a:ext>
            </a:extLst>
          </p:cNvPr>
          <p:cNvSpPr/>
          <p:nvPr/>
        </p:nvSpPr>
        <p:spPr>
          <a:xfrm>
            <a:off x="448200" y="1350345"/>
            <a:ext cx="8247600" cy="3045536"/>
          </a:xfrm>
          <a:prstGeom prst="rect">
            <a:avLst/>
          </a:prstGeom>
          <a:solidFill>
            <a:schemeClr val="accent2">
              <a:lumMod val="20000"/>
              <a:lumOff val="80000"/>
            </a:schemeClr>
          </a:solidFill>
          <a:ln w="952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＜在外教育施設への教師派遣のロジックモデルと本調査研究の分析範囲＞</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効果検証にあたっては、</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分析の対象や範囲</a:t>
            </a:r>
            <a:r>
              <a:rPr kumimoji="0" lang="ja-JP" altLang="en-US" sz="14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（何を成果と捉えるか？どの部分の因果関係を検証するか？）</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を明確にする</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ことが重要。</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→在外教育施設への教師派遣のロジックモデルを下図のとおり整理。</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本調査研究では、データの利用可能性や分析期間の制約も考慮し、在外教育施設への派遣経験のある教師（派遣教師）と派遣経験のない教師（非派遣教師）を比較することで、</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在外派遣の中間アウトカムに対する影響を分析</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調査アプローチとしては、</a:t>
            </a:r>
            <a:r>
              <a:rPr kumimoji="0" lang="ja-JP" altLang="en-US" sz="14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①教師向けアンケート調査 ②管理職向けアンケート調査 ③在外教育施設派遣教師及び教育委員会へのヒアリング調査</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の３つの調査から在外教育施設への派遣効果とそのメカニズムを検討する。</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42" name="グループ化 41">
            <a:extLst>
              <a:ext uri="{FF2B5EF4-FFF2-40B4-BE49-F238E27FC236}">
                <a16:creationId xmlns:a16="http://schemas.microsoft.com/office/drawing/2014/main" id="{DCC1E8D9-DA9C-46E2-8438-180D698E0EBA}"/>
              </a:ext>
            </a:extLst>
          </p:cNvPr>
          <p:cNvGrpSpPr/>
          <p:nvPr/>
        </p:nvGrpSpPr>
        <p:grpSpPr>
          <a:xfrm>
            <a:off x="5904000" y="108000"/>
            <a:ext cx="2790013" cy="1147600"/>
            <a:chOff x="-1908699" y="1846555"/>
            <a:chExt cx="2790013" cy="1147600"/>
          </a:xfrm>
        </p:grpSpPr>
        <p:sp>
          <p:nvSpPr>
            <p:cNvPr id="43" name="正方形/長方形 42">
              <a:extLst>
                <a:ext uri="{FF2B5EF4-FFF2-40B4-BE49-F238E27FC236}">
                  <a16:creationId xmlns:a16="http://schemas.microsoft.com/office/drawing/2014/main" id="{8E5A2A11-6BD2-4CAF-AD79-C86C8D9655C3}"/>
                </a:ext>
              </a:extLst>
            </p:cNvPr>
            <p:cNvSpPr/>
            <p:nvPr/>
          </p:nvSpPr>
          <p:spPr>
            <a:xfrm>
              <a:off x="-1908698" y="2124143"/>
              <a:ext cx="2790012" cy="870012"/>
            </a:xfrm>
            <a:prstGeom prst="rect">
              <a:avLst/>
            </a:prstGeom>
            <a:solidFill>
              <a:schemeClr val="accent2">
                <a:lumMod val="20000"/>
                <a:lumOff val="80000"/>
              </a:schemeClr>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効果検証に係る調査の設計段階から、</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積極的に外部専門家の知見を活用</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することが、よりよいエビデンスを得る上で重要。</a:t>
              </a:r>
            </a:p>
          </p:txBody>
        </p:sp>
        <p:sp>
          <p:nvSpPr>
            <p:cNvPr id="44" name="矢印: 五方向 43">
              <a:extLst>
                <a:ext uri="{FF2B5EF4-FFF2-40B4-BE49-F238E27FC236}">
                  <a16:creationId xmlns:a16="http://schemas.microsoft.com/office/drawing/2014/main" id="{7213377D-E7AC-4291-A9A8-746E8A48D9AC}"/>
                </a:ext>
              </a:extLst>
            </p:cNvPr>
            <p:cNvSpPr/>
            <p:nvPr/>
          </p:nvSpPr>
          <p:spPr>
            <a:xfrm>
              <a:off x="-1908699" y="1846555"/>
              <a:ext cx="2216877" cy="277588"/>
            </a:xfrm>
            <a:prstGeom prst="homePlate">
              <a:avLst/>
            </a:prstGeom>
            <a:solidFill>
              <a:schemeClr val="accent2">
                <a:lumMod val="60000"/>
                <a:lumOff val="40000"/>
              </a:schemeClr>
            </a:solid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「調査設計」のポイント</a:t>
              </a:r>
            </a:p>
          </p:txBody>
        </p:sp>
      </p:grpSp>
      <p:sp>
        <p:nvSpPr>
          <p:cNvPr id="90" name="テキスト ボックス 89">
            <a:extLst>
              <a:ext uri="{FF2B5EF4-FFF2-40B4-BE49-F238E27FC236}">
                <a16:creationId xmlns:a16="http://schemas.microsoft.com/office/drawing/2014/main" id="{91B5F4FF-7D89-42C3-8C2A-FC46CDED43ED}"/>
              </a:ext>
            </a:extLst>
          </p:cNvPr>
          <p:cNvSpPr txBox="1"/>
          <p:nvPr/>
        </p:nvSpPr>
        <p:spPr>
          <a:xfrm>
            <a:off x="1912625" y="4368240"/>
            <a:ext cx="1563508" cy="339634"/>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本調査の分析範囲</a:t>
            </a:r>
          </a:p>
        </p:txBody>
      </p:sp>
      <p:pic>
        <p:nvPicPr>
          <p:cNvPr id="4" name="図 3">
            <a:extLst>
              <a:ext uri="{FF2B5EF4-FFF2-40B4-BE49-F238E27FC236}">
                <a16:creationId xmlns:a16="http://schemas.microsoft.com/office/drawing/2014/main" id="{8A2C8753-A783-40D5-8FD9-F4A2EF430C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812" y="4680233"/>
            <a:ext cx="8618376" cy="2069767"/>
          </a:xfrm>
          <a:prstGeom prst="rect">
            <a:avLst/>
          </a:prstGeom>
        </p:spPr>
      </p:pic>
      <p:pic>
        <p:nvPicPr>
          <p:cNvPr id="5" name="図 4">
            <a:extLst>
              <a:ext uri="{FF2B5EF4-FFF2-40B4-BE49-F238E27FC236}">
                <a16:creationId xmlns:a16="http://schemas.microsoft.com/office/drawing/2014/main" id="{8654FF12-BF7A-421E-8C08-53EE00176961}"/>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3" name="スライド番号プレースホルダー 2">
            <a:extLst>
              <a:ext uri="{FF2B5EF4-FFF2-40B4-BE49-F238E27FC236}">
                <a16:creationId xmlns:a16="http://schemas.microsoft.com/office/drawing/2014/main" id="{5F9339AF-8F0D-4D5C-8A37-E355737A7057}"/>
              </a:ext>
            </a:extLst>
          </p:cNvPr>
          <p:cNvSpPr>
            <a:spLocks noGrp="1"/>
          </p:cNvSpPr>
          <p:nvPr>
            <p:ph type="sldNum" sz="quarter" idx="12"/>
          </p:nvPr>
        </p:nvSpPr>
        <p:spPr>
          <a:xfrm>
            <a:off x="7068815" y="6472412"/>
            <a:ext cx="2057400" cy="365125"/>
          </a:xfrm>
        </p:spPr>
        <p:txBody>
          <a:bodyPr/>
          <a:lstStyle/>
          <a:p>
            <a:r>
              <a:rPr kumimoji="1" lang="en-US" altLang="ja-JP" dirty="0">
                <a:solidFill>
                  <a:schemeClr val="tx1"/>
                </a:solidFill>
              </a:rPr>
              <a:t>42</a:t>
            </a:r>
            <a:endParaRPr kumimoji="1" lang="ja-JP" altLang="en-US" dirty="0">
              <a:solidFill>
                <a:schemeClr val="tx1"/>
              </a:solidFill>
            </a:endParaRPr>
          </a:p>
        </p:txBody>
      </p:sp>
      <p:pic>
        <p:nvPicPr>
          <p:cNvPr id="2" name="43">
            <a:hlinkClick r:id="" action="ppaction://media"/>
            <a:extLst>
              <a:ext uri="{FF2B5EF4-FFF2-40B4-BE49-F238E27FC236}">
                <a16:creationId xmlns:a16="http://schemas.microsoft.com/office/drawing/2014/main" id="{22F2257F-2BAC-449C-FFE1-FA8D79F680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8400" y="0"/>
            <a:ext cx="609600" cy="609600"/>
          </a:xfrm>
          <a:prstGeom prst="rect">
            <a:avLst/>
          </a:prstGeom>
        </p:spPr>
      </p:pic>
    </p:spTree>
    <p:extLst>
      <p:ext uri="{BB962C8B-B14F-4D97-AF65-F5344CB8AC3E}">
        <p14:creationId xmlns:p14="http://schemas.microsoft.com/office/powerpoint/2010/main" val="276787165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2479681-C7F6-472F-9E70-C0FA0042AA5D}"/>
              </a:ext>
            </a:extLst>
          </p:cNvPr>
          <p:cNvSpPr txBox="1"/>
          <p:nvPr/>
        </p:nvSpPr>
        <p:spPr>
          <a:xfrm>
            <a:off x="303255" y="1277799"/>
            <a:ext cx="406672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＜本調査で検証する分析仮説と分析内容＞</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pic>
        <p:nvPicPr>
          <p:cNvPr id="3" name="図 2">
            <a:extLst>
              <a:ext uri="{FF2B5EF4-FFF2-40B4-BE49-F238E27FC236}">
                <a16:creationId xmlns:a16="http://schemas.microsoft.com/office/drawing/2014/main" id="{AAF49D3D-D810-4B01-A32A-FC286FAC2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255" y="1739097"/>
            <a:ext cx="8537490" cy="4303125"/>
          </a:xfrm>
          <a:prstGeom prst="rect">
            <a:avLst/>
          </a:prstGeom>
        </p:spPr>
      </p:pic>
      <p:pic>
        <p:nvPicPr>
          <p:cNvPr id="5" name="図 4">
            <a:extLst>
              <a:ext uri="{FF2B5EF4-FFF2-40B4-BE49-F238E27FC236}">
                <a16:creationId xmlns:a16="http://schemas.microsoft.com/office/drawing/2014/main" id="{DD35CEE5-A672-4810-B353-F5D4DCD94632}"/>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4" name="スライド番号プレースホルダー 3">
            <a:extLst>
              <a:ext uri="{FF2B5EF4-FFF2-40B4-BE49-F238E27FC236}">
                <a16:creationId xmlns:a16="http://schemas.microsoft.com/office/drawing/2014/main" id="{909597C8-702E-42BF-8E79-0AD0B487B124}"/>
              </a:ext>
            </a:extLst>
          </p:cNvPr>
          <p:cNvSpPr>
            <a:spLocks noGrp="1"/>
          </p:cNvSpPr>
          <p:nvPr>
            <p:ph type="sldNum" sz="quarter" idx="12"/>
          </p:nvPr>
        </p:nvSpPr>
        <p:spPr>
          <a:xfrm>
            <a:off x="7086600" y="6492875"/>
            <a:ext cx="2057400" cy="365125"/>
          </a:xfrm>
        </p:spPr>
        <p:txBody>
          <a:bodyPr/>
          <a:lstStyle/>
          <a:p>
            <a:r>
              <a:rPr kumimoji="1" lang="en-US" altLang="ja-JP" dirty="0">
                <a:solidFill>
                  <a:schemeClr val="tx1"/>
                </a:solidFill>
              </a:rPr>
              <a:t>43</a:t>
            </a:r>
            <a:endParaRPr kumimoji="1" lang="ja-JP" altLang="en-US" dirty="0">
              <a:solidFill>
                <a:schemeClr val="tx1"/>
              </a:solidFill>
            </a:endParaRPr>
          </a:p>
        </p:txBody>
      </p:sp>
      <p:pic>
        <p:nvPicPr>
          <p:cNvPr id="2" name="44">
            <a:hlinkClick r:id="" action="ppaction://media"/>
            <a:extLst>
              <a:ext uri="{FF2B5EF4-FFF2-40B4-BE49-F238E27FC236}">
                <a16:creationId xmlns:a16="http://schemas.microsoft.com/office/drawing/2014/main" id="{E4C1F48D-A835-3BE1-C0FE-2007FB6BAA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54429"/>
            <a:ext cx="609600" cy="609600"/>
          </a:xfrm>
          <a:prstGeom prst="rect">
            <a:avLst/>
          </a:prstGeom>
        </p:spPr>
      </p:pic>
    </p:spTree>
    <p:extLst>
      <p:ext uri="{BB962C8B-B14F-4D97-AF65-F5344CB8AC3E}">
        <p14:creationId xmlns:p14="http://schemas.microsoft.com/office/powerpoint/2010/main" val="21928097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表 39">
            <a:extLst>
              <a:ext uri="{FF2B5EF4-FFF2-40B4-BE49-F238E27FC236}">
                <a16:creationId xmlns:a16="http://schemas.microsoft.com/office/drawing/2014/main" id="{82D3B7D0-28E6-4A9E-883E-977403511D82}"/>
              </a:ext>
            </a:extLst>
          </p:cNvPr>
          <p:cNvGraphicFramePr>
            <a:graphicFrameLocks noGrp="1"/>
          </p:cNvGraphicFramePr>
          <p:nvPr/>
        </p:nvGraphicFramePr>
        <p:xfrm>
          <a:off x="34203" y="2123195"/>
          <a:ext cx="9075597" cy="3404634"/>
        </p:xfrm>
        <a:graphic>
          <a:graphicData uri="http://schemas.openxmlformats.org/drawingml/2006/table">
            <a:tbl>
              <a:tblPr firstRow="1" bandRow="1"/>
              <a:tblGrid>
                <a:gridCol w="1233991">
                  <a:extLst>
                    <a:ext uri="{9D8B030D-6E8A-4147-A177-3AD203B41FA5}">
                      <a16:colId xmlns:a16="http://schemas.microsoft.com/office/drawing/2014/main" val="20000"/>
                    </a:ext>
                  </a:extLst>
                </a:gridCol>
                <a:gridCol w="2939350">
                  <a:extLst>
                    <a:ext uri="{9D8B030D-6E8A-4147-A177-3AD203B41FA5}">
                      <a16:colId xmlns:a16="http://schemas.microsoft.com/office/drawing/2014/main" val="20001"/>
                    </a:ext>
                  </a:extLst>
                </a:gridCol>
                <a:gridCol w="846432">
                  <a:extLst>
                    <a:ext uri="{9D8B030D-6E8A-4147-A177-3AD203B41FA5}">
                      <a16:colId xmlns:a16="http://schemas.microsoft.com/office/drawing/2014/main" val="3632029257"/>
                    </a:ext>
                  </a:extLst>
                </a:gridCol>
                <a:gridCol w="624949">
                  <a:extLst>
                    <a:ext uri="{9D8B030D-6E8A-4147-A177-3AD203B41FA5}">
                      <a16:colId xmlns:a16="http://schemas.microsoft.com/office/drawing/2014/main" val="1685518700"/>
                    </a:ext>
                  </a:extLst>
                </a:gridCol>
                <a:gridCol w="3430875">
                  <a:extLst>
                    <a:ext uri="{9D8B030D-6E8A-4147-A177-3AD203B41FA5}">
                      <a16:colId xmlns:a16="http://schemas.microsoft.com/office/drawing/2014/main" val="355979108"/>
                    </a:ext>
                  </a:extLst>
                </a:gridCol>
              </a:tblGrid>
              <a:tr h="278142">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ja-JP" altLang="en-US" sz="1200" b="1" dirty="0">
                          <a:solidFill>
                            <a:srgbClr val="FFFFFF"/>
                          </a:solidFill>
                          <a:latin typeface="Meiryo UI" pitchFamily="50" charset="-128"/>
                          <a:ea typeface="Meiryo UI" pitchFamily="50" charset="-128"/>
                          <a:cs typeface="Meiryo UI" pitchFamily="50" charset="-128"/>
                        </a:rPr>
                        <a:t>手法</a:t>
                      </a:r>
                    </a:p>
                  </a:txBody>
                  <a:tcPr anchor="b">
                    <a:lnL w="12700"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12700" cap="flat" cmpd="sng" algn="ctr">
                      <a:solidFill>
                        <a:srgbClr val="5A5A5A"/>
                      </a:solidFill>
                      <a:prstDash val="solid"/>
                      <a:round/>
                      <a:headEnd type="none" w="med" len="med"/>
                      <a:tailEnd type="none" w="med" len="med"/>
                    </a:lnT>
                    <a:lnB w="12700"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838383"/>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ja-JP" altLang="en-US" sz="1200" b="1" dirty="0">
                          <a:solidFill>
                            <a:srgbClr val="FFFFFF"/>
                          </a:solidFill>
                          <a:latin typeface="Meiryo UI" pitchFamily="50" charset="-128"/>
                          <a:ea typeface="Meiryo UI" pitchFamily="50" charset="-128"/>
                          <a:cs typeface="Meiryo UI" pitchFamily="50" charset="-128"/>
                        </a:rPr>
                        <a:t>分析方法</a:t>
                      </a:r>
                    </a:p>
                  </a:txBody>
                  <a:tcPr anchor="b">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5A5A5A"/>
                      </a:solidFill>
                      <a:prstDash val="solid"/>
                      <a:round/>
                      <a:headEnd type="none" w="med" len="med"/>
                      <a:tailEnd type="none" w="med" len="med"/>
                    </a:lnT>
                    <a:lnB w="12700"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838383"/>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endParaRPr kumimoji="1" lang="ja-JP" altLang="en-US" sz="1200" b="1" dirty="0">
                        <a:solidFill>
                          <a:srgbClr val="FFFFFF"/>
                        </a:solidFill>
                        <a:latin typeface="Meiryo UI" pitchFamily="50" charset="-128"/>
                        <a:ea typeface="Meiryo UI" pitchFamily="50" charset="-128"/>
                        <a:cs typeface="Meiryo UI" pitchFamily="50" charset="-128"/>
                      </a:endParaRP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endParaRPr kumimoji="1" lang="ja-JP" altLang="en-US" sz="1200" b="1" dirty="0">
                        <a:solidFill>
                          <a:srgbClr val="FFFFFF"/>
                        </a:solidFill>
                        <a:latin typeface="Meiryo UI" pitchFamily="50" charset="-128"/>
                        <a:ea typeface="Meiryo UI" pitchFamily="50" charset="-128"/>
                        <a:cs typeface="Meiryo UI" pitchFamily="50" charset="-128"/>
                      </a:endParaRPr>
                    </a:p>
                  </a:txBody>
                  <a:tcPr anchor="b">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12700" cap="flat" cmpd="sng" algn="ctr">
                      <a:solidFill>
                        <a:srgbClr val="5A5A5A"/>
                      </a:solidFill>
                      <a:prstDash val="solid"/>
                      <a:round/>
                      <a:headEnd type="none" w="med" len="med"/>
                      <a:tailEnd type="none" w="med" len="med"/>
                    </a:lnT>
                    <a:lnB w="12700"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838383"/>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ja-JP" altLang="en-US" sz="1200" b="1" dirty="0">
                          <a:solidFill>
                            <a:srgbClr val="FFFFFF"/>
                          </a:solidFill>
                          <a:latin typeface="Meiryo UI" pitchFamily="50" charset="-128"/>
                          <a:ea typeface="Meiryo UI" pitchFamily="50" charset="-128"/>
                          <a:cs typeface="Meiryo UI" pitchFamily="50" charset="-128"/>
                        </a:rPr>
                        <a:t>本調査での適用可能性</a:t>
                      </a:r>
                    </a:p>
                  </a:txBody>
                  <a:tcPr anchor="b">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5A5A5A"/>
                      </a:solidFill>
                      <a:prstDash val="solid"/>
                      <a:round/>
                      <a:headEnd type="none" w="med" len="med"/>
                      <a:tailEnd type="none" w="med" len="med"/>
                    </a:lnT>
                    <a:lnB w="12700"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838383"/>
                    </a:solidFill>
                  </a:tcPr>
                </a:tc>
                <a:extLst>
                  <a:ext uri="{0D108BD9-81ED-4DB2-BD59-A6C34878D82A}">
                    <a16:rowId xmlns:a16="http://schemas.microsoft.com/office/drawing/2014/main" val="10000"/>
                  </a:ext>
                </a:extLst>
              </a:tr>
              <a:tr h="618516">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ja-JP" altLang="en-US" sz="1200" b="1" dirty="0">
                          <a:latin typeface="Meiryo UI" pitchFamily="50" charset="-128"/>
                          <a:ea typeface="Meiryo UI" pitchFamily="50" charset="-128"/>
                          <a:cs typeface="Meiryo UI" pitchFamily="50" charset="-128"/>
                        </a:rPr>
                        <a:t>①ランダム化</a:t>
                      </a:r>
                      <a:endParaRPr kumimoji="1" lang="en-US" altLang="ja-JP" sz="1200" b="1" dirty="0">
                        <a:latin typeface="Meiryo UI" pitchFamily="50" charset="-128"/>
                        <a:ea typeface="Meiryo UI" pitchFamily="50" charset="-128"/>
                        <a:cs typeface="Meiryo UI" pitchFamily="50" charset="-128"/>
                      </a:endParaRPr>
                    </a:p>
                    <a:p>
                      <a:pPr algn="ctr"/>
                      <a:r>
                        <a:rPr kumimoji="1" lang="ja-JP" altLang="en-US" sz="1200" b="1" dirty="0">
                          <a:latin typeface="Meiryo UI" pitchFamily="50" charset="-128"/>
                          <a:ea typeface="Meiryo UI" pitchFamily="50" charset="-128"/>
                          <a:cs typeface="Meiryo UI" pitchFamily="50" charset="-128"/>
                        </a:rPr>
                        <a:t>比較試験</a:t>
                      </a:r>
                    </a:p>
                  </a:txBody>
                  <a:tcPr anchor="ctr">
                    <a:lnL w="0" cap="flat" cmpd="sng" algn="ctr">
                      <a:solidFill>
                        <a:sysClr val="window" lastClr="FFFFFF">
                          <a:alpha val="0"/>
                        </a:sysClr>
                      </a:solidFill>
                      <a:prstDash val="solid"/>
                      <a:round/>
                      <a:headEnd type="none" w="med" len="med"/>
                      <a:tailEnd type="none" w="med" len="med"/>
                    </a:lnL>
                    <a:lnR w="3175" cap="flat" cmpd="sng" algn="ctr">
                      <a:solidFill>
                        <a:srgbClr val="5A5A5A"/>
                      </a:solidFill>
                      <a:prstDash val="solid"/>
                      <a:round/>
                      <a:headEnd type="none" w="med" len="med"/>
                      <a:tailEnd type="none" w="med" len="med"/>
                    </a:lnR>
                    <a:lnT w="12700"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a:r>
                        <a:rPr kumimoji="1" lang="ja-JP" altLang="en-US" sz="1200" dirty="0">
                          <a:latin typeface="Meiryo UI" pitchFamily="50" charset="-128"/>
                          <a:ea typeface="Meiryo UI" pitchFamily="50" charset="-128"/>
                          <a:cs typeface="Meiryo UI" pitchFamily="50" charset="-128"/>
                        </a:rPr>
                        <a:t>派遣の対象者と非対象者をランダムに振り分けて効果を測定する。</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a:endParaRPr kumimoji="1" lang="ja-JP" altLang="en-US" sz="1200" dirty="0">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a:endParaRPr kumimoji="1" lang="ja-JP" altLang="en-US" sz="1200" dirty="0">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12700"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a:r>
                        <a:rPr kumimoji="1" lang="ja-JP" altLang="en-US" sz="1200" dirty="0">
                          <a:latin typeface="Meiryo UI" pitchFamily="50" charset="-128"/>
                          <a:ea typeface="Meiryo UI" pitchFamily="50" charset="-128"/>
                          <a:cs typeface="Meiryo UI" pitchFamily="50" charset="-128"/>
                        </a:rPr>
                        <a:t>派遣される教師がランダムに選定されているわけではないため、本調査研究では適用できない。</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629300">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ja-JP" altLang="en-US" sz="1200" b="1" dirty="0">
                          <a:latin typeface="Meiryo UI" pitchFamily="50" charset="-128"/>
                          <a:ea typeface="Meiryo UI" pitchFamily="50" charset="-128"/>
                          <a:cs typeface="Meiryo UI" pitchFamily="50" charset="-128"/>
                        </a:rPr>
                        <a:t>②回帰不連続</a:t>
                      </a:r>
                      <a:endParaRPr kumimoji="1" lang="en-US" altLang="ja-JP" sz="1200" b="1" dirty="0">
                        <a:latin typeface="Meiryo UI" pitchFamily="50" charset="-128"/>
                        <a:ea typeface="Meiryo UI" pitchFamily="50" charset="-128"/>
                        <a:cs typeface="Meiryo UI" pitchFamily="50" charset="-128"/>
                      </a:endParaRPr>
                    </a:p>
                    <a:p>
                      <a:pPr algn="ctr"/>
                      <a:r>
                        <a:rPr kumimoji="1" lang="ja-JP" altLang="en-US" sz="1200" b="1" dirty="0">
                          <a:latin typeface="Meiryo UI" pitchFamily="50" charset="-128"/>
                          <a:ea typeface="Meiryo UI" pitchFamily="50" charset="-128"/>
                          <a:cs typeface="Meiryo UI" pitchFamily="50" charset="-128"/>
                        </a:rPr>
                        <a:t>デザイン</a:t>
                      </a:r>
                      <a:endParaRPr kumimoji="1" lang="en-US" altLang="ja-JP" sz="1200" b="1" dirty="0">
                        <a:latin typeface="Meiryo UI" pitchFamily="50" charset="-128"/>
                        <a:ea typeface="Meiryo UI" pitchFamily="50" charset="-128"/>
                        <a:cs typeface="Meiryo UI" pitchFamily="50" charset="-128"/>
                      </a:endParaRPr>
                    </a:p>
                  </a:txBody>
                  <a:tcPr anchor="ctr">
                    <a:lnL w="0" cap="flat" cmpd="sng" algn="ctr">
                      <a:solidFill>
                        <a:sysClr val="window" lastClr="FFFFFF">
                          <a:alpha val="0"/>
                        </a:sysClr>
                      </a:solid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在外教育施設への派遣対象が決定される閾値前後で比較することで効果測定する。</a:t>
                      </a:r>
                      <a:endParaRPr kumimoji="1" lang="en-US" altLang="ja-JP"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en-US" altLang="ja-JP"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en-US" altLang="ja-JP"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派遣される教師が単一の基準で選定されているわけではないため、本調査研究での適用は難しい。</a:t>
                      </a:r>
                      <a:endParaRPr kumimoji="1" lang="en-US" altLang="ja-JP"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52765253"/>
                  </a:ext>
                </a:extLst>
              </a:tr>
              <a:tr h="45575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ja-JP" altLang="en-US" sz="1200" b="1" dirty="0">
                          <a:solidFill>
                            <a:srgbClr val="FF0000"/>
                          </a:solidFill>
                          <a:latin typeface="Meiryo UI" pitchFamily="50" charset="-128"/>
                          <a:ea typeface="Meiryo UI" pitchFamily="50" charset="-128"/>
                          <a:cs typeface="Meiryo UI" pitchFamily="50" charset="-128"/>
                        </a:rPr>
                        <a:t>③差の差分析</a:t>
                      </a:r>
                      <a:endParaRPr kumimoji="1" lang="en-US" altLang="ja-JP" sz="1200" b="1" dirty="0">
                        <a:solidFill>
                          <a:srgbClr val="FF0000"/>
                        </a:solidFill>
                        <a:latin typeface="Meiryo UI" pitchFamily="50" charset="-128"/>
                        <a:ea typeface="Meiryo UI" pitchFamily="50" charset="-128"/>
                        <a:cs typeface="Meiryo UI" pitchFamily="50" charset="-128"/>
                      </a:endParaRPr>
                    </a:p>
                  </a:txBody>
                  <a:tcPr anchor="ctr">
                    <a:lnL w="0" cap="flat" cmpd="sng" algn="ctr">
                      <a:solidFill>
                        <a:sysClr val="window" lastClr="FFFFFF">
                          <a:alpha val="0"/>
                        </a:sysClr>
                      </a:solid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派遣教師と非派遣教師の事前事後のデータを用いることで、トレンド要因を取り除いたうえで効果を測定できる。</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派遣教師と非派遣教師それぞれについて</a:t>
                      </a:r>
                      <a:r>
                        <a:rPr kumimoji="1" lang="en-US" altLang="ja-JP" sz="1200" kern="1200" dirty="0">
                          <a:solidFill>
                            <a:schemeClr val="dk1"/>
                          </a:solidFill>
                          <a:latin typeface="Meiryo UI" pitchFamily="50" charset="-128"/>
                          <a:ea typeface="Meiryo UI" pitchFamily="50" charset="-128"/>
                          <a:cs typeface="Meiryo UI" pitchFamily="50" charset="-128"/>
                        </a:rPr>
                        <a:t>2</a:t>
                      </a:r>
                      <a:r>
                        <a:rPr kumimoji="1" lang="ja-JP" altLang="en-US" sz="1200" kern="1200" dirty="0">
                          <a:solidFill>
                            <a:schemeClr val="dk1"/>
                          </a:solidFill>
                          <a:latin typeface="Meiryo UI" pitchFamily="50" charset="-128"/>
                          <a:ea typeface="Meiryo UI" pitchFamily="50" charset="-128"/>
                          <a:cs typeface="Meiryo UI" pitchFamily="50" charset="-128"/>
                        </a:rPr>
                        <a:t>時点のアウトカムをアンケート調査で取得することで適用が可能。</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56012843"/>
                  </a:ext>
                </a:extLst>
              </a:tr>
              <a:tr h="598516">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ja-JP" altLang="en-US" sz="1200" b="1" kern="1200" dirty="0">
                          <a:solidFill>
                            <a:schemeClr val="dk1"/>
                          </a:solidFill>
                          <a:latin typeface="Meiryo UI" pitchFamily="50" charset="-128"/>
                          <a:ea typeface="Meiryo UI" pitchFamily="50" charset="-128"/>
                          <a:cs typeface="Meiryo UI" pitchFamily="50" charset="-128"/>
                        </a:rPr>
                        <a:t>④マッチング</a:t>
                      </a:r>
                    </a:p>
                  </a:txBody>
                  <a:tcPr anchor="ctr">
                    <a:lnL w="0" cap="flat" cmpd="sng" algn="ctr">
                      <a:solidFill>
                        <a:sysClr val="window" lastClr="FFFFFF">
                          <a:alpha val="0"/>
                        </a:sysClr>
                      </a:solid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派遣教師と非派遣教師の中から特性の似通った個人をマッチングして効果を測定する。</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適用は可能だが、マッチングの精度を高めるために必要な派遣の意思決定と関連する属性がアンケート調査では十分に取得できない。</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02927179"/>
                  </a:ext>
                </a:extLst>
              </a:tr>
              <a:tr h="598516">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ja-JP" altLang="en-US" sz="1200" b="1" dirty="0">
                          <a:latin typeface="Meiryo UI" pitchFamily="50" charset="-128"/>
                          <a:ea typeface="Meiryo UI" pitchFamily="50" charset="-128"/>
                          <a:cs typeface="Meiryo UI" pitchFamily="50" charset="-128"/>
                        </a:rPr>
                        <a:t>⑤前後比較</a:t>
                      </a:r>
                    </a:p>
                  </a:txBody>
                  <a:tcPr anchor="ctr">
                    <a:lnL w="0" cap="flat" cmpd="sng" algn="ctr">
                      <a:solidFill>
                        <a:sysClr val="window" lastClr="FFFFFF">
                          <a:alpha val="0"/>
                        </a:sysClr>
                      </a:solid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派遣教師の派遣前後のアウトカムを比較することで効果を測定する。</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適用は可能だが、派遣効果を厳密に測定することは難しい。</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sp>
        <p:nvSpPr>
          <p:cNvPr id="42" name="テキスト ボックス 41">
            <a:extLst>
              <a:ext uri="{FF2B5EF4-FFF2-40B4-BE49-F238E27FC236}">
                <a16:creationId xmlns:a16="http://schemas.microsoft.com/office/drawing/2014/main" id="{2778F876-A6D1-4515-9DD0-8084D9686DC9}"/>
              </a:ext>
            </a:extLst>
          </p:cNvPr>
          <p:cNvSpPr txBox="1"/>
          <p:nvPr/>
        </p:nvSpPr>
        <p:spPr>
          <a:xfrm>
            <a:off x="34200" y="1802033"/>
            <a:ext cx="9075600" cy="293077"/>
          </a:xfrm>
          <a:prstGeom prst="rect">
            <a:avLst/>
          </a:prstGeom>
          <a:solidFill>
            <a:schemeClr val="accent1"/>
          </a:solidFill>
          <a:ln w="12700">
            <a:solidFill>
              <a:schemeClr val="accent1"/>
            </a:solid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200" b="1" i="0" u="none" strike="noStrike" kern="1200" cap="none" spc="0" normalizeH="0" baseline="0" noProof="0" dirty="0">
                <a:ln>
                  <a:noFill/>
                </a:ln>
                <a:solidFill>
                  <a:srgbClr val="FFFFFF"/>
                </a:solidFill>
                <a:effectLst/>
                <a:uLnTx/>
                <a:uFillTx/>
                <a:latin typeface="Meiryo UI" pitchFamily="50" charset="-128"/>
                <a:ea typeface="Meiryo UI" pitchFamily="50" charset="-128"/>
                <a:cs typeface="Meiryo UI" pitchFamily="50" charset="-128"/>
              </a:rPr>
              <a:t>本調査研究で適用可能と考えられる分析方法</a:t>
            </a:r>
          </a:p>
        </p:txBody>
      </p:sp>
      <p:grpSp>
        <p:nvGrpSpPr>
          <p:cNvPr id="43" name="グループ化 42">
            <a:extLst>
              <a:ext uri="{FF2B5EF4-FFF2-40B4-BE49-F238E27FC236}">
                <a16:creationId xmlns:a16="http://schemas.microsoft.com/office/drawing/2014/main" id="{2BA54AA4-2C34-45C1-9733-8707BB642715}"/>
              </a:ext>
            </a:extLst>
          </p:cNvPr>
          <p:cNvGrpSpPr/>
          <p:nvPr/>
        </p:nvGrpSpPr>
        <p:grpSpPr>
          <a:xfrm>
            <a:off x="4409065" y="2414059"/>
            <a:ext cx="1264734" cy="3124166"/>
            <a:chOff x="4788862" y="2811992"/>
            <a:chExt cx="1264734" cy="3124166"/>
          </a:xfrm>
        </p:grpSpPr>
        <p:sp>
          <p:nvSpPr>
            <p:cNvPr id="44" name="矢印: 右 43">
              <a:extLst>
                <a:ext uri="{FF2B5EF4-FFF2-40B4-BE49-F238E27FC236}">
                  <a16:creationId xmlns:a16="http://schemas.microsoft.com/office/drawing/2014/main" id="{6385F38C-A2C0-4355-8747-4723E1124DBE}"/>
                </a:ext>
              </a:extLst>
            </p:cNvPr>
            <p:cNvSpPr/>
            <p:nvPr/>
          </p:nvSpPr>
          <p:spPr>
            <a:xfrm>
              <a:off x="4790716" y="2891289"/>
              <a:ext cx="440575" cy="453406"/>
            </a:xfrm>
            <a:prstGeom prst="rightArrow">
              <a:avLst/>
            </a:prstGeom>
            <a:solidFill>
              <a:schemeClr val="accent1"/>
            </a:solidFill>
            <a:ln w="12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5" name="乗算記号 44">
              <a:extLst>
                <a:ext uri="{FF2B5EF4-FFF2-40B4-BE49-F238E27FC236}">
                  <a16:creationId xmlns:a16="http://schemas.microsoft.com/office/drawing/2014/main" id="{F48BD281-577F-4669-9E18-D0BCB8324B15}"/>
                </a:ext>
              </a:extLst>
            </p:cNvPr>
            <p:cNvSpPr/>
            <p:nvPr/>
          </p:nvSpPr>
          <p:spPr>
            <a:xfrm>
              <a:off x="5441596" y="2811992"/>
              <a:ext cx="612000" cy="612000"/>
            </a:xfrm>
            <a:prstGeom prst="mathMultiply">
              <a:avLst>
                <a:gd name="adj1" fmla="val 13239"/>
              </a:avLst>
            </a:prstGeom>
            <a:solidFill>
              <a:sysClr val="windowText" lastClr="000000">
                <a:lumMod val="65000"/>
                <a:lumOff val="35000"/>
              </a:sysClr>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6" name="テキスト ボックス 45">
              <a:extLst>
                <a:ext uri="{FF2B5EF4-FFF2-40B4-BE49-F238E27FC236}">
                  <a16:creationId xmlns:a16="http://schemas.microsoft.com/office/drawing/2014/main" id="{9E7531D6-9318-4DF0-8955-53C6FC232889}"/>
                </a:ext>
              </a:extLst>
            </p:cNvPr>
            <p:cNvSpPr txBox="1"/>
            <p:nvPr/>
          </p:nvSpPr>
          <p:spPr>
            <a:xfrm>
              <a:off x="5441596" y="4061889"/>
              <a:ext cx="612000" cy="612000"/>
            </a:xfrm>
            <a:prstGeom prst="rect">
              <a:avLst/>
            </a:prstGeom>
            <a:noFill/>
          </p:spPr>
          <p:txBody>
            <a:bodyPr wrap="square" rtlCol="0" anchor="ctr" anchorCtr="1">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kumimoji="0" lang="ja-JP" altLang="en-US" sz="3200" b="0" i="0" u="none" strike="noStrike" kern="0" cap="none" spc="0" normalizeH="0" baseline="0" noProof="0" dirty="0">
                  <a:ln>
                    <a:noFill/>
                  </a:ln>
                  <a:solidFill>
                    <a:srgbClr val="E60000"/>
                  </a:solidFill>
                  <a:effectLst/>
                  <a:uLnTx/>
                  <a:uFillTx/>
                  <a:latin typeface="HGS創英角ｺﾞｼｯｸUB" panose="020B0900000000000000" pitchFamily="50" charset="-128"/>
                  <a:ea typeface="HGS創英角ｺﾞｼｯｸUB" panose="020B0900000000000000" pitchFamily="50" charset="-128"/>
                  <a:cs typeface="Meiryo UI" pitchFamily="50" charset="-128"/>
                </a:rPr>
                <a:t>〇</a:t>
              </a:r>
              <a:endParaRPr kumimoji="0" lang="ja-JP" altLang="en-US" sz="2400" b="0" i="0" u="none" strike="noStrike" kern="0" cap="none" spc="0" normalizeH="0" baseline="0" noProof="0" dirty="0">
                <a:ln>
                  <a:noFill/>
                </a:ln>
                <a:solidFill>
                  <a:srgbClr val="E60000"/>
                </a:solidFill>
                <a:effectLst/>
                <a:uLnTx/>
                <a:uFillTx/>
                <a:latin typeface="HGS創英角ｺﾞｼｯｸUB" panose="020B0900000000000000" pitchFamily="50" charset="-128"/>
                <a:ea typeface="HGS創英角ｺﾞｼｯｸUB" panose="020B0900000000000000" pitchFamily="50" charset="-128"/>
                <a:cs typeface="Meiryo UI" pitchFamily="50" charset="-128"/>
              </a:endParaRPr>
            </a:p>
          </p:txBody>
        </p:sp>
        <p:sp>
          <p:nvSpPr>
            <p:cNvPr id="47" name="テキスト ボックス 46">
              <a:extLst>
                <a:ext uri="{FF2B5EF4-FFF2-40B4-BE49-F238E27FC236}">
                  <a16:creationId xmlns:a16="http://schemas.microsoft.com/office/drawing/2014/main" id="{2DAC5CCA-4C17-4CAE-8B52-6DD3824C8630}"/>
                </a:ext>
              </a:extLst>
            </p:cNvPr>
            <p:cNvSpPr txBox="1"/>
            <p:nvPr/>
          </p:nvSpPr>
          <p:spPr>
            <a:xfrm>
              <a:off x="5441596" y="4694403"/>
              <a:ext cx="612000" cy="612000"/>
            </a:xfrm>
            <a:prstGeom prst="rect">
              <a:avLst/>
            </a:prstGeom>
            <a:noFill/>
          </p:spPr>
          <p:txBody>
            <a:bodyPr wrap="square" rtlCol="0" anchor="ctr" anchorCtr="1">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a:ln>
                    <a:noFill/>
                  </a:ln>
                  <a:solidFill>
                    <a:srgbClr val="0070C0"/>
                  </a:solidFill>
                  <a:effectLst/>
                  <a:uLnTx/>
                  <a:uFillTx/>
                  <a:latin typeface="HGS創英角ｺﾞｼｯｸUB" panose="020B0900000000000000" pitchFamily="50" charset="-128"/>
                  <a:ea typeface="HGS創英角ｺﾞｼｯｸUB" panose="020B0900000000000000" pitchFamily="50" charset="-128"/>
                  <a:cs typeface="Meiryo UI" pitchFamily="50" charset="-128"/>
                </a:rPr>
                <a:t>△</a:t>
              </a:r>
              <a:endParaRPr kumimoji="0" lang="ja-JP" altLang="en-US" sz="2400" b="0" i="0" u="none" strike="noStrike" kern="0" cap="none" spc="0" normalizeH="0" baseline="0" noProof="0" dirty="0">
                <a:ln>
                  <a:noFill/>
                </a:ln>
                <a:solidFill>
                  <a:srgbClr val="0070C0"/>
                </a:solidFill>
                <a:effectLst/>
                <a:uLnTx/>
                <a:uFillTx/>
                <a:latin typeface="HGS創英角ｺﾞｼｯｸUB" panose="020B0900000000000000" pitchFamily="50" charset="-128"/>
                <a:ea typeface="HGS創英角ｺﾞｼｯｸUB" panose="020B0900000000000000" pitchFamily="50" charset="-128"/>
                <a:cs typeface="Meiryo UI" pitchFamily="50" charset="-128"/>
              </a:endParaRPr>
            </a:p>
          </p:txBody>
        </p:sp>
        <p:sp>
          <p:nvSpPr>
            <p:cNvPr id="48" name="乗算記号 47">
              <a:extLst>
                <a:ext uri="{FF2B5EF4-FFF2-40B4-BE49-F238E27FC236}">
                  <a16:creationId xmlns:a16="http://schemas.microsoft.com/office/drawing/2014/main" id="{FBE82D0E-6E4D-4D1F-AFAE-A70D35DC54A7}"/>
                </a:ext>
              </a:extLst>
            </p:cNvPr>
            <p:cNvSpPr/>
            <p:nvPr/>
          </p:nvSpPr>
          <p:spPr>
            <a:xfrm>
              <a:off x="5441596" y="3425967"/>
              <a:ext cx="612000" cy="612000"/>
            </a:xfrm>
            <a:prstGeom prst="mathMultiply">
              <a:avLst>
                <a:gd name="adj1" fmla="val 13239"/>
              </a:avLst>
            </a:prstGeom>
            <a:solidFill>
              <a:sysClr val="windowText" lastClr="000000">
                <a:lumMod val="65000"/>
                <a:lumOff val="35000"/>
              </a:sysClr>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9" name="テキスト ボックス 48">
              <a:extLst>
                <a:ext uri="{FF2B5EF4-FFF2-40B4-BE49-F238E27FC236}">
                  <a16:creationId xmlns:a16="http://schemas.microsoft.com/office/drawing/2014/main" id="{B3103B52-17D5-45C0-9CF3-56F0B4B83843}"/>
                </a:ext>
              </a:extLst>
            </p:cNvPr>
            <p:cNvSpPr txBox="1"/>
            <p:nvPr/>
          </p:nvSpPr>
          <p:spPr>
            <a:xfrm>
              <a:off x="5441596" y="5324158"/>
              <a:ext cx="612000" cy="612000"/>
            </a:xfrm>
            <a:prstGeom prst="rect">
              <a:avLst/>
            </a:prstGeom>
            <a:noFill/>
          </p:spPr>
          <p:txBody>
            <a:bodyPr wrap="square" rtlCol="0" anchor="ctr" anchorCtr="1">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a:ln>
                    <a:noFill/>
                  </a:ln>
                  <a:solidFill>
                    <a:srgbClr val="0070C0"/>
                  </a:solidFill>
                  <a:effectLst/>
                  <a:uLnTx/>
                  <a:uFillTx/>
                  <a:latin typeface="HGS創英角ｺﾞｼｯｸUB" panose="020B0900000000000000" pitchFamily="50" charset="-128"/>
                  <a:ea typeface="HGS創英角ｺﾞｼｯｸUB" panose="020B0900000000000000" pitchFamily="50" charset="-128"/>
                  <a:cs typeface="Meiryo UI" pitchFamily="50" charset="-128"/>
                </a:rPr>
                <a:t>△</a:t>
              </a:r>
              <a:endParaRPr kumimoji="0" lang="ja-JP" altLang="en-US" sz="2400" b="0" i="0" u="none" strike="noStrike" kern="0" cap="none" spc="0" normalizeH="0" baseline="0" noProof="0" dirty="0">
                <a:ln>
                  <a:noFill/>
                </a:ln>
                <a:solidFill>
                  <a:srgbClr val="0070C0"/>
                </a:solidFill>
                <a:effectLst/>
                <a:uLnTx/>
                <a:uFillTx/>
                <a:latin typeface="HGS創英角ｺﾞｼｯｸUB" panose="020B0900000000000000" pitchFamily="50" charset="-128"/>
                <a:ea typeface="HGS創英角ｺﾞｼｯｸUB" panose="020B0900000000000000" pitchFamily="50" charset="-128"/>
                <a:cs typeface="Meiryo UI" pitchFamily="50" charset="-128"/>
              </a:endParaRPr>
            </a:p>
          </p:txBody>
        </p:sp>
        <p:sp>
          <p:nvSpPr>
            <p:cNvPr id="50" name="矢印: 右 49">
              <a:extLst>
                <a:ext uri="{FF2B5EF4-FFF2-40B4-BE49-F238E27FC236}">
                  <a16:creationId xmlns:a16="http://schemas.microsoft.com/office/drawing/2014/main" id="{26A19422-F524-40A4-90AD-5C85FF0132F7}"/>
                </a:ext>
              </a:extLst>
            </p:cNvPr>
            <p:cNvSpPr/>
            <p:nvPr/>
          </p:nvSpPr>
          <p:spPr>
            <a:xfrm>
              <a:off x="4790716" y="3505264"/>
              <a:ext cx="440575" cy="453406"/>
            </a:xfrm>
            <a:prstGeom prst="rightArrow">
              <a:avLst/>
            </a:prstGeom>
            <a:solidFill>
              <a:schemeClr val="accent1"/>
            </a:solidFill>
            <a:ln w="12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1" name="矢印: 右 50">
              <a:extLst>
                <a:ext uri="{FF2B5EF4-FFF2-40B4-BE49-F238E27FC236}">
                  <a16:creationId xmlns:a16="http://schemas.microsoft.com/office/drawing/2014/main" id="{1BF14A7D-45BA-412F-B37C-D03A4E1641BC}"/>
                </a:ext>
              </a:extLst>
            </p:cNvPr>
            <p:cNvSpPr/>
            <p:nvPr/>
          </p:nvSpPr>
          <p:spPr>
            <a:xfrm>
              <a:off x="4788863" y="4141186"/>
              <a:ext cx="440575" cy="453406"/>
            </a:xfrm>
            <a:prstGeom prst="rightArrow">
              <a:avLst/>
            </a:prstGeom>
            <a:solidFill>
              <a:schemeClr val="accent1"/>
            </a:solidFill>
            <a:ln w="12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2" name="矢印: 右 51">
              <a:extLst>
                <a:ext uri="{FF2B5EF4-FFF2-40B4-BE49-F238E27FC236}">
                  <a16:creationId xmlns:a16="http://schemas.microsoft.com/office/drawing/2014/main" id="{05145492-EC07-4361-A564-897894208856}"/>
                </a:ext>
              </a:extLst>
            </p:cNvPr>
            <p:cNvSpPr/>
            <p:nvPr/>
          </p:nvSpPr>
          <p:spPr>
            <a:xfrm>
              <a:off x="4788862" y="4777108"/>
              <a:ext cx="440575" cy="453406"/>
            </a:xfrm>
            <a:prstGeom prst="rightArrow">
              <a:avLst/>
            </a:prstGeom>
            <a:solidFill>
              <a:schemeClr val="accent1"/>
            </a:solidFill>
            <a:ln w="12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3" name="矢印: 右 52">
              <a:extLst>
                <a:ext uri="{FF2B5EF4-FFF2-40B4-BE49-F238E27FC236}">
                  <a16:creationId xmlns:a16="http://schemas.microsoft.com/office/drawing/2014/main" id="{D719726F-29C5-48D2-9CA0-416AAFDEAB9B}"/>
                </a:ext>
              </a:extLst>
            </p:cNvPr>
            <p:cNvSpPr/>
            <p:nvPr/>
          </p:nvSpPr>
          <p:spPr>
            <a:xfrm>
              <a:off x="4790716" y="5403455"/>
              <a:ext cx="440575" cy="453406"/>
            </a:xfrm>
            <a:prstGeom prst="rightArrow">
              <a:avLst/>
            </a:prstGeom>
            <a:solidFill>
              <a:schemeClr val="accent1"/>
            </a:solidFill>
            <a:ln w="12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7" name="テキスト ボックス 16">
            <a:extLst>
              <a:ext uri="{FF2B5EF4-FFF2-40B4-BE49-F238E27FC236}">
                <a16:creationId xmlns:a16="http://schemas.microsoft.com/office/drawing/2014/main" id="{1F90E4B7-2260-4277-B6D3-82667B8784EF}"/>
              </a:ext>
            </a:extLst>
          </p:cNvPr>
          <p:cNvSpPr txBox="1"/>
          <p:nvPr/>
        </p:nvSpPr>
        <p:spPr>
          <a:xfrm>
            <a:off x="303255" y="1277799"/>
            <a:ext cx="410581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＜分析方法の検討＞</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pic>
        <p:nvPicPr>
          <p:cNvPr id="4" name="図 3">
            <a:extLst>
              <a:ext uri="{FF2B5EF4-FFF2-40B4-BE49-F238E27FC236}">
                <a16:creationId xmlns:a16="http://schemas.microsoft.com/office/drawing/2014/main" id="{721A2D84-4AD4-40FE-A606-3A09C56FA18B}"/>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3" name="スライド番号プレースホルダー 2">
            <a:extLst>
              <a:ext uri="{FF2B5EF4-FFF2-40B4-BE49-F238E27FC236}">
                <a16:creationId xmlns:a16="http://schemas.microsoft.com/office/drawing/2014/main" id="{E9874347-19E5-47DF-B0E9-D589FEF6D53D}"/>
              </a:ext>
            </a:extLst>
          </p:cNvPr>
          <p:cNvSpPr>
            <a:spLocks noGrp="1"/>
          </p:cNvSpPr>
          <p:nvPr>
            <p:ph type="sldNum" sz="quarter" idx="12"/>
          </p:nvPr>
        </p:nvSpPr>
        <p:spPr>
          <a:xfrm>
            <a:off x="7086600" y="6492875"/>
            <a:ext cx="2057400" cy="365125"/>
          </a:xfrm>
        </p:spPr>
        <p:txBody>
          <a:bodyPr/>
          <a:lstStyle/>
          <a:p>
            <a:r>
              <a:rPr kumimoji="1" lang="en-US" altLang="ja-JP" dirty="0">
                <a:solidFill>
                  <a:schemeClr val="tx1"/>
                </a:solidFill>
              </a:rPr>
              <a:t>44</a:t>
            </a:r>
            <a:endParaRPr kumimoji="1" lang="ja-JP" altLang="en-US" dirty="0">
              <a:solidFill>
                <a:schemeClr val="tx1"/>
              </a:solidFill>
            </a:endParaRPr>
          </a:p>
        </p:txBody>
      </p:sp>
      <p:pic>
        <p:nvPicPr>
          <p:cNvPr id="2" name="45">
            <a:hlinkClick r:id="" action="ppaction://media"/>
            <a:extLst>
              <a:ext uri="{FF2B5EF4-FFF2-40B4-BE49-F238E27FC236}">
                <a16:creationId xmlns:a16="http://schemas.microsoft.com/office/drawing/2014/main" id="{F52174CD-181B-37FC-59CA-AB78148AF8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63714" y="0"/>
            <a:ext cx="609600" cy="609600"/>
          </a:xfrm>
          <a:prstGeom prst="rect">
            <a:avLst/>
          </a:prstGeom>
        </p:spPr>
      </p:pic>
    </p:spTree>
    <p:extLst>
      <p:ext uri="{BB962C8B-B14F-4D97-AF65-F5344CB8AC3E}">
        <p14:creationId xmlns:p14="http://schemas.microsoft.com/office/powerpoint/2010/main" val="4206310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2479681-C7F6-472F-9E70-C0FA0042AA5D}"/>
              </a:ext>
            </a:extLst>
          </p:cNvPr>
          <p:cNvSpPr txBox="1"/>
          <p:nvPr/>
        </p:nvSpPr>
        <p:spPr>
          <a:xfrm>
            <a:off x="399787" y="1617474"/>
            <a:ext cx="435296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＜教師向けアンケート調査　主な調査項目＞</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graphicFrame>
        <p:nvGraphicFramePr>
          <p:cNvPr id="5" name="表 4">
            <a:extLst>
              <a:ext uri="{FF2B5EF4-FFF2-40B4-BE49-F238E27FC236}">
                <a16:creationId xmlns:a16="http://schemas.microsoft.com/office/drawing/2014/main" id="{F69EFF03-E798-45DB-A9C0-1D214BF4668D}"/>
              </a:ext>
            </a:extLst>
          </p:cNvPr>
          <p:cNvGraphicFramePr>
            <a:graphicFrameLocks noGrp="1"/>
          </p:cNvGraphicFramePr>
          <p:nvPr/>
        </p:nvGraphicFramePr>
        <p:xfrm>
          <a:off x="399787" y="2141735"/>
          <a:ext cx="8455744" cy="3657600"/>
        </p:xfrm>
        <a:graphic>
          <a:graphicData uri="http://schemas.openxmlformats.org/drawingml/2006/table">
            <a:tbl>
              <a:tblPr firstRow="1" bandRow="1">
                <a:tableStyleId>{5C22544A-7EE6-4342-B048-85BDC9FD1C3A}</a:tableStyleId>
              </a:tblPr>
              <a:tblGrid>
                <a:gridCol w="1478280">
                  <a:extLst>
                    <a:ext uri="{9D8B030D-6E8A-4147-A177-3AD203B41FA5}">
                      <a16:colId xmlns:a16="http://schemas.microsoft.com/office/drawing/2014/main" val="20000"/>
                    </a:ext>
                  </a:extLst>
                </a:gridCol>
                <a:gridCol w="2019618">
                  <a:extLst>
                    <a:ext uri="{9D8B030D-6E8A-4147-A177-3AD203B41FA5}">
                      <a16:colId xmlns:a16="http://schemas.microsoft.com/office/drawing/2014/main" val="1041025806"/>
                    </a:ext>
                  </a:extLst>
                </a:gridCol>
                <a:gridCol w="4957846">
                  <a:extLst>
                    <a:ext uri="{9D8B030D-6E8A-4147-A177-3AD203B41FA5}">
                      <a16:colId xmlns:a16="http://schemas.microsoft.com/office/drawing/2014/main" val="20003"/>
                    </a:ext>
                  </a:extLst>
                </a:gridCol>
              </a:tblGrid>
              <a:tr h="146853">
                <a:tc>
                  <a:txBody>
                    <a:bodyPr/>
                    <a:lstStyle/>
                    <a:p>
                      <a:pPr algn="ctr"/>
                      <a:r>
                        <a:rPr kumimoji="1" lang="ja-JP" altLang="en-US" sz="1400" b="1" dirty="0">
                          <a:solidFill>
                            <a:srgbClr val="FFFFFF"/>
                          </a:solidFill>
                          <a:latin typeface="Meiryo UI" pitchFamily="50" charset="-128"/>
                          <a:ea typeface="Meiryo UI" pitchFamily="50" charset="-128"/>
                        </a:rPr>
                        <a:t>項目</a:t>
                      </a:r>
                    </a:p>
                  </a:txBody>
                  <a:tcPr anchor="b">
                    <a:lnL w="12700" cap="flat" cmpd="sng" algn="ctr">
                      <a:no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60000"/>
                        <a:lumOff val="40000"/>
                      </a:schemeClr>
                    </a:solidFill>
                  </a:tcPr>
                </a:tc>
                <a:tc>
                  <a:txBody>
                    <a:bodyPr/>
                    <a:lstStyle/>
                    <a:p>
                      <a:pPr algn="ctr"/>
                      <a:r>
                        <a:rPr kumimoji="1" lang="ja-JP" altLang="en-US" sz="1400" b="1" dirty="0">
                          <a:solidFill>
                            <a:srgbClr val="FFFFFF"/>
                          </a:solidFill>
                          <a:latin typeface="Meiryo UI" pitchFamily="50" charset="-128"/>
                          <a:ea typeface="Meiryo UI" pitchFamily="50" charset="-128"/>
                          <a:cs typeface="Meiryo UI" pitchFamily="50" charset="-128"/>
                        </a:rPr>
                        <a:t>調査対象者</a:t>
                      </a:r>
                    </a:p>
                  </a:txBody>
                  <a:tcPr anchor="b">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60000"/>
                        <a:lumOff val="40000"/>
                      </a:schemeClr>
                    </a:solidFill>
                  </a:tcPr>
                </a:tc>
                <a:tc>
                  <a:txBody>
                    <a:bodyPr/>
                    <a:lstStyle/>
                    <a:p>
                      <a:pPr algn="ctr"/>
                      <a:r>
                        <a:rPr kumimoji="1" lang="ja-JP" altLang="en-US" sz="1400" b="1" dirty="0">
                          <a:solidFill>
                            <a:srgbClr val="FFFFFF"/>
                          </a:solidFill>
                          <a:latin typeface="Meiryo UI" pitchFamily="50" charset="-128"/>
                          <a:ea typeface="Meiryo UI" pitchFamily="50" charset="-128"/>
                          <a:cs typeface="Meiryo UI" pitchFamily="50" charset="-128"/>
                        </a:rPr>
                        <a:t>設問内容</a:t>
                      </a:r>
                    </a:p>
                  </a:txBody>
                  <a:tcPr anchor="b">
                    <a:lnL w="3175" cap="flat" cmpd="sng" algn="ctr">
                      <a:solidFill>
                        <a:schemeClr val="accent4">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398839">
                <a:tc>
                  <a:txBody>
                    <a:bodyPr/>
                    <a:lstStyle/>
                    <a:p>
                      <a:pPr marL="182563" indent="-182563" algn="ctr"/>
                      <a:r>
                        <a:rPr kumimoji="1" lang="ja-JP" altLang="en-US" sz="1400" b="1" dirty="0">
                          <a:latin typeface="Meiryo UI" pitchFamily="50" charset="-128"/>
                          <a:ea typeface="Meiryo UI" pitchFamily="50" charset="-128"/>
                          <a:cs typeface="Meiryo UI" pitchFamily="50" charset="-128"/>
                        </a:rPr>
                        <a:t>基本属性</a:t>
                      </a:r>
                    </a:p>
                  </a:txBody>
                  <a:tcPr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tc>
                  <a:txBody>
                    <a:bodyPr/>
                    <a:lstStyle/>
                    <a:p>
                      <a:pPr marL="285750" lvl="0" indent="-285750" algn="l" defTabSz="495330" rtl="0" eaLnBrk="1" latinLnBrk="0" hangingPunct="1">
                        <a:buClr>
                          <a:srgbClr val="5A5A5A"/>
                        </a:buClr>
                        <a:buSzPct val="100000"/>
                        <a:buFont typeface="Wingdings" panose="05000000000000000000" pitchFamily="2" charset="2"/>
                        <a:buChar char="p"/>
                      </a:pPr>
                      <a:r>
                        <a:rPr kumimoji="1" lang="ja-JP" altLang="en-US" sz="1400" kern="1200" dirty="0">
                          <a:solidFill>
                            <a:schemeClr val="dk1"/>
                          </a:solidFill>
                          <a:latin typeface="Meiryo UI" pitchFamily="50" charset="-128"/>
                          <a:ea typeface="Meiryo UI" pitchFamily="50" charset="-128"/>
                          <a:cs typeface="Meiryo UI" pitchFamily="50" charset="-128"/>
                        </a:rPr>
                        <a:t>全教師</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教師としての勤務年数、性別、年齢</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学校種、教科（中学校のみ）、学校規模</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教師になる以前の渡航経験</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これまでの業務経験</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42124298"/>
                  </a:ext>
                </a:extLst>
              </a:tr>
              <a:tr h="398839">
                <a:tc>
                  <a:txBody>
                    <a:bodyPr/>
                    <a:lstStyle/>
                    <a:p>
                      <a:pPr marL="182563" indent="-182563" algn="ctr"/>
                      <a:r>
                        <a:rPr kumimoji="1" lang="ja-JP" altLang="en-US" sz="1400" b="1" dirty="0">
                          <a:latin typeface="Meiryo UI" pitchFamily="50" charset="-128"/>
                          <a:ea typeface="Meiryo UI" pitchFamily="50" charset="-128"/>
                          <a:cs typeface="Meiryo UI" pitchFamily="50" charset="-128"/>
                        </a:rPr>
                        <a:t>派遣先の環境等</a:t>
                      </a:r>
                    </a:p>
                  </a:txBody>
                  <a:tcPr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tc>
                  <a:txBody>
                    <a:bodyPr/>
                    <a:lstStyle/>
                    <a:p>
                      <a:pPr marL="285750" lvl="0" indent="-285750" algn="l" defTabSz="495330" rtl="0" eaLnBrk="1" latinLnBrk="0" hangingPunct="1">
                        <a:buClr>
                          <a:srgbClr val="5A5A5A"/>
                        </a:buClr>
                        <a:buSzPct val="100000"/>
                        <a:buFont typeface="Wingdings" panose="05000000000000000000" pitchFamily="2" charset="2"/>
                        <a:buChar char="p"/>
                      </a:pPr>
                      <a:r>
                        <a:rPr kumimoji="1" lang="ja-JP" altLang="en-US" sz="1400" kern="1200" dirty="0">
                          <a:solidFill>
                            <a:schemeClr val="dk1"/>
                          </a:solidFill>
                          <a:latin typeface="Meiryo UI" pitchFamily="50" charset="-128"/>
                          <a:ea typeface="Meiryo UI" pitchFamily="50" charset="-128"/>
                          <a:cs typeface="Meiryo UI" pitchFamily="50" charset="-128"/>
                        </a:rPr>
                        <a:t>派遣経験のある教師</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chemeClr val="accent4">
                          <a:lumMod val="75000"/>
                        </a:schemeClr>
                      </a:solid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派遣先の国・地域、学校、派遣時期</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派遣先の職場の雰囲気、職場環境</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派遣先での生活状況</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派遣先での業務・指導経験</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rgbClr val="5A5A5A"/>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80349433"/>
                  </a:ext>
                </a:extLst>
              </a:tr>
              <a:tr h="398839">
                <a:tc>
                  <a:txBody>
                    <a:bodyPr/>
                    <a:lstStyle/>
                    <a:p>
                      <a:pPr marL="182563" indent="-182563" algn="ctr"/>
                      <a:r>
                        <a:rPr kumimoji="1" lang="ja-JP" altLang="en-US" sz="1400" b="1" dirty="0">
                          <a:latin typeface="Meiryo UI" pitchFamily="50" charset="-128"/>
                          <a:ea typeface="Meiryo UI" pitchFamily="50" charset="-128"/>
                          <a:cs typeface="Meiryo UI" pitchFamily="50" charset="-128"/>
                        </a:rPr>
                        <a:t>派遣前・中・後の</a:t>
                      </a:r>
                      <a:endParaRPr kumimoji="1" lang="en-US" altLang="ja-JP" sz="1400" b="1" dirty="0">
                        <a:latin typeface="Meiryo UI" pitchFamily="50" charset="-128"/>
                        <a:ea typeface="Meiryo UI" pitchFamily="50" charset="-128"/>
                        <a:cs typeface="Meiryo UI" pitchFamily="50" charset="-128"/>
                      </a:endParaRPr>
                    </a:p>
                    <a:p>
                      <a:pPr marL="182563" indent="-182563" algn="ctr"/>
                      <a:r>
                        <a:rPr kumimoji="1" lang="ja-JP" altLang="en-US" sz="1400" b="1" dirty="0">
                          <a:latin typeface="Meiryo UI" pitchFamily="50" charset="-128"/>
                          <a:ea typeface="Meiryo UI" pitchFamily="50" charset="-128"/>
                          <a:cs typeface="Meiryo UI" pitchFamily="50" charset="-128"/>
                        </a:rPr>
                        <a:t>人事プロセス</a:t>
                      </a:r>
                    </a:p>
                  </a:txBody>
                  <a:tcPr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tc>
                  <a:txBody>
                    <a:bodyPr/>
                    <a:lstStyle/>
                    <a:p>
                      <a:pPr marL="285750" lvl="0" indent="-285750" algn="l" defTabSz="495330" rtl="0" eaLnBrk="1" latinLnBrk="0" hangingPunct="1">
                        <a:buClr>
                          <a:srgbClr val="5A5A5A"/>
                        </a:buClr>
                        <a:buSzPct val="100000"/>
                        <a:buFont typeface="Wingdings" panose="05000000000000000000" pitchFamily="2" charset="2"/>
                        <a:buChar char="p"/>
                      </a:pPr>
                      <a:r>
                        <a:rPr kumimoji="1" lang="ja-JP" altLang="en-US" sz="1400" kern="1200" dirty="0">
                          <a:solidFill>
                            <a:schemeClr val="dk1"/>
                          </a:solidFill>
                          <a:latin typeface="Meiryo UI" pitchFamily="50" charset="-128"/>
                          <a:ea typeface="Meiryo UI" pitchFamily="50" charset="-128"/>
                          <a:cs typeface="Meiryo UI" pitchFamily="50" charset="-128"/>
                        </a:rPr>
                        <a:t>派遣経験のある教師</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派遣のきっかけ、キャリアパスの認識</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教育委員会とのコミュニケーションの機会</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帰国後の活躍機会</a:t>
                      </a:r>
                    </a:p>
                  </a:txBody>
                  <a:tcPr>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97109931"/>
                  </a:ext>
                </a:extLst>
              </a:tr>
              <a:tr h="398839">
                <a:tc>
                  <a:txBody>
                    <a:bodyPr/>
                    <a:lstStyle/>
                    <a:p>
                      <a:pPr marL="182563" indent="-182563" algn="ctr"/>
                      <a:r>
                        <a:rPr kumimoji="1" lang="ja-JP" altLang="en-US" sz="1400" b="1" dirty="0">
                          <a:latin typeface="Meiryo UI" pitchFamily="50" charset="-128"/>
                          <a:ea typeface="Meiryo UI" pitchFamily="50" charset="-128"/>
                          <a:cs typeface="Meiryo UI" pitchFamily="50" charset="-128"/>
                        </a:rPr>
                        <a:t>アウトカム</a:t>
                      </a:r>
                    </a:p>
                  </a:txBody>
                  <a:tcPr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noFill/>
                      <a:prstDash val="solid"/>
                      <a:round/>
                      <a:headEnd type="none" w="med" len="med"/>
                      <a:tailEnd type="none" w="med" len="med"/>
                    </a:lnB>
                    <a:solidFill>
                      <a:schemeClr val="accent4">
                        <a:lumMod val="20000"/>
                        <a:lumOff val="80000"/>
                      </a:schemeClr>
                    </a:solidFill>
                  </a:tcPr>
                </a:tc>
                <a:tc>
                  <a:txBody>
                    <a:bodyPr/>
                    <a:lstStyle/>
                    <a:p>
                      <a:pPr marL="285750" lvl="0" indent="-285750" algn="l" defTabSz="495330" rtl="0" eaLnBrk="1" latinLnBrk="0" hangingPunct="1">
                        <a:buClr>
                          <a:srgbClr val="000000"/>
                        </a:buClr>
                        <a:buSzPct val="100000"/>
                        <a:buFont typeface="Wingdings" panose="05000000000000000000" pitchFamily="2" charset="2"/>
                        <a:buChar char="p"/>
                      </a:pPr>
                      <a:r>
                        <a:rPr kumimoji="1" lang="ja-JP" altLang="en-US" sz="1400" kern="1200" dirty="0">
                          <a:solidFill>
                            <a:schemeClr val="dk1"/>
                          </a:solidFill>
                          <a:latin typeface="Meiryo UI" pitchFamily="50" charset="-128"/>
                          <a:ea typeface="Meiryo UI" pitchFamily="50" charset="-128"/>
                          <a:cs typeface="Meiryo UI" pitchFamily="50" charset="-128"/>
                        </a:rPr>
                        <a:t>全教師</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285750" lvl="0" indent="-285750" algn="l" defTabSz="495330" rtl="0" eaLnBrk="1" latinLnBrk="0" hangingPunct="1">
                        <a:buClr>
                          <a:srgbClr val="000000"/>
                        </a:buClr>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カリキュラム・マネジメントを行う能力</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
                          <a:srgbClr val="000000"/>
                        </a:buClr>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学校の管理・運営を行う能力</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
                          <a:srgbClr val="000000"/>
                        </a:buClr>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多文化・多言語環境における指導能力</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122244130"/>
                  </a:ext>
                </a:extLst>
              </a:tr>
            </a:tbl>
          </a:graphicData>
        </a:graphic>
      </p:graphicFrame>
      <p:grpSp>
        <p:nvGrpSpPr>
          <p:cNvPr id="7" name="グループ化 6">
            <a:extLst>
              <a:ext uri="{FF2B5EF4-FFF2-40B4-BE49-F238E27FC236}">
                <a16:creationId xmlns:a16="http://schemas.microsoft.com/office/drawing/2014/main" id="{651BEF6F-0ED7-4BB5-B9FD-B899E47D1FB2}"/>
              </a:ext>
            </a:extLst>
          </p:cNvPr>
          <p:cNvGrpSpPr/>
          <p:nvPr/>
        </p:nvGrpSpPr>
        <p:grpSpPr>
          <a:xfrm>
            <a:off x="5688000" y="108000"/>
            <a:ext cx="3258291" cy="1509474"/>
            <a:chOff x="-1908699" y="1846555"/>
            <a:chExt cx="3258291" cy="1509474"/>
          </a:xfrm>
        </p:grpSpPr>
        <p:sp>
          <p:nvSpPr>
            <p:cNvPr id="8" name="正方形/長方形 7">
              <a:extLst>
                <a:ext uri="{FF2B5EF4-FFF2-40B4-BE49-F238E27FC236}">
                  <a16:creationId xmlns:a16="http://schemas.microsoft.com/office/drawing/2014/main" id="{62FF92A1-A722-41B7-8B07-BF73BD903E76}"/>
                </a:ext>
              </a:extLst>
            </p:cNvPr>
            <p:cNvSpPr/>
            <p:nvPr/>
          </p:nvSpPr>
          <p:spPr>
            <a:xfrm>
              <a:off x="-1908699" y="2124142"/>
              <a:ext cx="3258291" cy="1231887"/>
            </a:xfrm>
            <a:prstGeom prst="rect">
              <a:avLst/>
            </a:prstGeom>
            <a:solidFill>
              <a:schemeClr val="accent4">
                <a:lumMod val="20000"/>
                <a:lumOff val="8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効果検証に使用できる既存のデータが少なかった</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ためアンケートを用いてデータを作成したが、</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日常的な活動の中で無理なくデータを集められるようにすることで、負担を軽減しながら質の高い効果検証につなげることができる</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9" name="矢印: 五方向 8">
              <a:extLst>
                <a:ext uri="{FF2B5EF4-FFF2-40B4-BE49-F238E27FC236}">
                  <a16:creationId xmlns:a16="http://schemas.microsoft.com/office/drawing/2014/main" id="{49B619D5-1323-4CAA-A1C8-D8DFF11D7FCA}"/>
                </a:ext>
              </a:extLst>
            </p:cNvPr>
            <p:cNvSpPr/>
            <p:nvPr/>
          </p:nvSpPr>
          <p:spPr>
            <a:xfrm>
              <a:off x="-1908697" y="1846555"/>
              <a:ext cx="2426188" cy="277587"/>
            </a:xfrm>
            <a:prstGeom prst="homePlate">
              <a:avLst/>
            </a:prstGeom>
            <a:solidFill>
              <a:schemeClr val="accent4">
                <a:lumMod val="60000"/>
                <a:lumOff val="40000"/>
              </a:schemeClr>
            </a:solid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「データ収集」のポイント</a:t>
              </a:r>
            </a:p>
          </p:txBody>
        </p:sp>
      </p:grpSp>
      <p:pic>
        <p:nvPicPr>
          <p:cNvPr id="4" name="図 3">
            <a:extLst>
              <a:ext uri="{FF2B5EF4-FFF2-40B4-BE49-F238E27FC236}">
                <a16:creationId xmlns:a16="http://schemas.microsoft.com/office/drawing/2014/main" id="{A683539F-A62F-4EFA-A9DD-D70D1C4188B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3" name="スライド番号プレースホルダー 2">
            <a:extLst>
              <a:ext uri="{FF2B5EF4-FFF2-40B4-BE49-F238E27FC236}">
                <a16:creationId xmlns:a16="http://schemas.microsoft.com/office/drawing/2014/main" id="{F8255D0B-B497-4CAF-A4D8-243F9E78FD4D}"/>
              </a:ext>
            </a:extLst>
          </p:cNvPr>
          <p:cNvSpPr>
            <a:spLocks noGrp="1"/>
          </p:cNvSpPr>
          <p:nvPr>
            <p:ph type="sldNum" sz="quarter" idx="12"/>
          </p:nvPr>
        </p:nvSpPr>
        <p:spPr>
          <a:xfrm>
            <a:off x="7085490" y="6472413"/>
            <a:ext cx="2057400" cy="365125"/>
          </a:xfrm>
        </p:spPr>
        <p:txBody>
          <a:bodyPr/>
          <a:lstStyle/>
          <a:p>
            <a:r>
              <a:rPr kumimoji="1" lang="en-US" altLang="ja-JP" dirty="0">
                <a:solidFill>
                  <a:schemeClr val="tx1"/>
                </a:solidFill>
              </a:rPr>
              <a:t>45</a:t>
            </a:r>
            <a:endParaRPr kumimoji="1" lang="ja-JP" altLang="en-US" dirty="0">
              <a:solidFill>
                <a:schemeClr val="tx1"/>
              </a:solidFill>
            </a:endParaRPr>
          </a:p>
        </p:txBody>
      </p:sp>
      <p:pic>
        <p:nvPicPr>
          <p:cNvPr id="2" name="46">
            <a:hlinkClick r:id="" action="ppaction://media"/>
            <a:extLst>
              <a:ext uri="{FF2B5EF4-FFF2-40B4-BE49-F238E27FC236}">
                <a16:creationId xmlns:a16="http://schemas.microsoft.com/office/drawing/2014/main" id="{03CECA03-5FD0-35C9-3E4B-03DB148796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2829" y="0"/>
            <a:ext cx="609600" cy="609600"/>
          </a:xfrm>
          <a:prstGeom prst="rect">
            <a:avLst/>
          </a:prstGeom>
        </p:spPr>
      </p:pic>
    </p:spTree>
    <p:extLst>
      <p:ext uri="{BB962C8B-B14F-4D97-AF65-F5344CB8AC3E}">
        <p14:creationId xmlns:p14="http://schemas.microsoft.com/office/powerpoint/2010/main" val="193632873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923C4C8C-B3D8-43B7-B5C7-17A55CA336A8}"/>
              </a:ext>
            </a:extLst>
          </p:cNvPr>
          <p:cNvSpPr>
            <a:spLocks noGrp="1"/>
          </p:cNvSpPr>
          <p:nvPr>
            <p:ph type="body" sz="quarter" idx="13"/>
          </p:nvPr>
        </p:nvSpPr>
        <p:spPr>
          <a:xfrm>
            <a:off x="383261" y="1322905"/>
            <a:ext cx="8377477" cy="498919"/>
          </a:xfrm>
        </p:spPr>
        <p:txBody>
          <a:bodyPr/>
          <a:lstStyle/>
          <a:p>
            <a:pPr marL="0" indent="0">
              <a:buSzPct val="100000"/>
              <a:buNone/>
            </a:pPr>
            <a:r>
              <a:rPr lang="ja-JP" altLang="en-US" sz="1400" dirty="0">
                <a:latin typeface="+mn-ea"/>
                <a:ea typeface="+mn-ea"/>
              </a:rPr>
              <a:t>以下の各設問について、</a:t>
            </a:r>
            <a:r>
              <a:rPr lang="ja-JP" altLang="en-US" sz="1400" u="sng" dirty="0">
                <a:latin typeface="+mn-ea"/>
                <a:ea typeface="+mn-ea"/>
              </a:rPr>
              <a:t>１（あてはまらない）～</a:t>
            </a:r>
            <a:r>
              <a:rPr lang="en-US" altLang="ja-JP" sz="1400" u="sng" dirty="0">
                <a:latin typeface="+mn-ea"/>
                <a:ea typeface="+mn-ea"/>
              </a:rPr>
              <a:t>10</a:t>
            </a:r>
            <a:r>
              <a:rPr lang="ja-JP" altLang="en-US" sz="1400" u="sng" dirty="0">
                <a:latin typeface="+mn-ea"/>
                <a:ea typeface="+mn-ea"/>
              </a:rPr>
              <a:t>（あてはまる）の</a:t>
            </a:r>
            <a:r>
              <a:rPr lang="en-US" altLang="ja-JP" sz="1400" u="sng" dirty="0">
                <a:latin typeface="+mn-ea"/>
                <a:ea typeface="+mn-ea"/>
              </a:rPr>
              <a:t>10</a:t>
            </a:r>
            <a:r>
              <a:rPr lang="ja-JP" altLang="en-US" sz="1400" u="sng" dirty="0">
                <a:latin typeface="+mn-ea"/>
                <a:ea typeface="+mn-ea"/>
              </a:rPr>
              <a:t>段階</a:t>
            </a:r>
            <a:r>
              <a:rPr lang="ja-JP" altLang="en-US" sz="1400" dirty="0">
                <a:latin typeface="+mn-ea"/>
                <a:ea typeface="+mn-ea"/>
              </a:rPr>
              <a:t>で、</a:t>
            </a:r>
            <a:r>
              <a:rPr lang="ja-JP" altLang="en-US" sz="1400" u="sng" dirty="0">
                <a:latin typeface="+mn-ea"/>
                <a:ea typeface="+mn-ea"/>
              </a:rPr>
              <a:t>調査時点（</a:t>
            </a:r>
            <a:r>
              <a:rPr lang="en-US" altLang="ja-JP" sz="1400" u="sng" dirty="0">
                <a:latin typeface="+mn-ea"/>
                <a:ea typeface="+mn-ea"/>
              </a:rPr>
              <a:t>2021</a:t>
            </a:r>
            <a:r>
              <a:rPr lang="ja-JP" altLang="en-US" sz="1400" u="sng" dirty="0">
                <a:latin typeface="+mn-ea"/>
                <a:ea typeface="+mn-ea"/>
              </a:rPr>
              <a:t>年度）と</a:t>
            </a:r>
            <a:r>
              <a:rPr lang="en-US" altLang="ja-JP" sz="1400" u="sng" dirty="0">
                <a:latin typeface="+mn-ea"/>
                <a:ea typeface="+mn-ea"/>
              </a:rPr>
              <a:t>10</a:t>
            </a:r>
            <a:r>
              <a:rPr lang="ja-JP" altLang="en-US" sz="1400" u="sng" dirty="0">
                <a:latin typeface="+mn-ea"/>
                <a:ea typeface="+mn-ea"/>
              </a:rPr>
              <a:t>年前（</a:t>
            </a:r>
            <a:r>
              <a:rPr lang="en-US" altLang="ja-JP" sz="1400" u="sng" dirty="0">
                <a:latin typeface="+mn-ea"/>
                <a:ea typeface="+mn-ea"/>
              </a:rPr>
              <a:t>2011</a:t>
            </a:r>
            <a:r>
              <a:rPr lang="ja-JP" altLang="en-US" sz="1400" u="sng" dirty="0">
                <a:latin typeface="+mn-ea"/>
                <a:ea typeface="+mn-ea"/>
              </a:rPr>
              <a:t>年度）の状況</a:t>
            </a:r>
            <a:r>
              <a:rPr lang="ja-JP" altLang="en-US" sz="1400" dirty="0">
                <a:latin typeface="+mn-ea"/>
                <a:ea typeface="+mn-ea"/>
              </a:rPr>
              <a:t>をそれぞれ質問した。</a:t>
            </a:r>
          </a:p>
        </p:txBody>
      </p:sp>
      <p:graphicFrame>
        <p:nvGraphicFramePr>
          <p:cNvPr id="5" name="表 4">
            <a:extLst>
              <a:ext uri="{FF2B5EF4-FFF2-40B4-BE49-F238E27FC236}">
                <a16:creationId xmlns:a16="http://schemas.microsoft.com/office/drawing/2014/main" id="{134B8682-6833-4ACF-8B8C-168D2041B160}"/>
              </a:ext>
            </a:extLst>
          </p:cNvPr>
          <p:cNvGraphicFramePr>
            <a:graphicFrameLocks noGrp="1"/>
          </p:cNvGraphicFramePr>
          <p:nvPr/>
        </p:nvGraphicFramePr>
        <p:xfrm>
          <a:off x="383261" y="1940118"/>
          <a:ext cx="8410591" cy="4521689"/>
        </p:xfrm>
        <a:graphic>
          <a:graphicData uri="http://schemas.openxmlformats.org/drawingml/2006/table">
            <a:tbl>
              <a:tblPr firstRow="1" bandRow="1">
                <a:tableStyleId>{5C22544A-7EE6-4342-B048-85BDC9FD1C3A}</a:tableStyleId>
              </a:tblPr>
              <a:tblGrid>
                <a:gridCol w="1102262">
                  <a:extLst>
                    <a:ext uri="{9D8B030D-6E8A-4147-A177-3AD203B41FA5}">
                      <a16:colId xmlns:a16="http://schemas.microsoft.com/office/drawing/2014/main" val="20000"/>
                    </a:ext>
                  </a:extLst>
                </a:gridCol>
                <a:gridCol w="7308329">
                  <a:extLst>
                    <a:ext uri="{9D8B030D-6E8A-4147-A177-3AD203B41FA5}">
                      <a16:colId xmlns:a16="http://schemas.microsoft.com/office/drawing/2014/main" val="20003"/>
                    </a:ext>
                  </a:extLst>
                </a:gridCol>
              </a:tblGrid>
              <a:tr h="284005">
                <a:tc>
                  <a:txBody>
                    <a:bodyPr/>
                    <a:lstStyle/>
                    <a:p>
                      <a:pPr algn="ctr"/>
                      <a:r>
                        <a:rPr kumimoji="1" lang="ja-JP" altLang="en-US" sz="1300" b="1" dirty="0">
                          <a:solidFill>
                            <a:srgbClr val="FFFFFF"/>
                          </a:solidFill>
                          <a:latin typeface="Meiryo UI" pitchFamily="50" charset="-128"/>
                          <a:ea typeface="Meiryo UI" pitchFamily="50" charset="-128"/>
                        </a:rPr>
                        <a:t>分類</a:t>
                      </a:r>
                    </a:p>
                  </a:txBody>
                  <a:tcPr marL="84406" marR="84406" marT="42203" marB="42203" anchor="b">
                    <a:lnL w="12700" cap="flat" cmpd="sng" algn="ctr">
                      <a:no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60000"/>
                        <a:lumOff val="40000"/>
                      </a:schemeClr>
                    </a:solidFill>
                  </a:tcPr>
                </a:tc>
                <a:tc>
                  <a:txBody>
                    <a:bodyPr/>
                    <a:lstStyle/>
                    <a:p>
                      <a:pPr algn="ctr"/>
                      <a:r>
                        <a:rPr kumimoji="1" lang="ja-JP" altLang="en-US" sz="1300" b="1" dirty="0">
                          <a:solidFill>
                            <a:srgbClr val="FFFFFF"/>
                          </a:solidFill>
                          <a:latin typeface="Meiryo UI" pitchFamily="50" charset="-128"/>
                          <a:ea typeface="Meiryo UI" pitchFamily="50" charset="-128"/>
                          <a:cs typeface="Meiryo UI" pitchFamily="50" charset="-128"/>
                        </a:rPr>
                        <a:t>設問文</a:t>
                      </a:r>
                    </a:p>
                  </a:txBody>
                  <a:tcPr marL="84406" marR="84406" marT="42203" marB="42203" anchor="b">
                    <a:lnL w="3175" cap="flat" cmpd="sng" algn="ctr">
                      <a:solidFill>
                        <a:schemeClr val="accent4">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1478947">
                <a:tc>
                  <a:txBody>
                    <a:bodyPr/>
                    <a:lstStyle/>
                    <a:p>
                      <a:pPr marL="182563" indent="-182563" algn="l"/>
                      <a:r>
                        <a:rPr kumimoji="1" lang="ja-JP" altLang="en-US" sz="1300" b="1" dirty="0">
                          <a:latin typeface="Meiryo UI" pitchFamily="50" charset="-128"/>
                          <a:ea typeface="Meiryo UI" pitchFamily="50" charset="-128"/>
                          <a:cs typeface="Meiryo UI" pitchFamily="50" charset="-128"/>
                        </a:rPr>
                        <a:t>カリキュラム・</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マネジメント</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能力</a:t>
                      </a:r>
                    </a:p>
                  </a:txBody>
                  <a:tcPr marL="84406" marR="84406" marT="42203" marB="42203"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tc>
                  <a:txBody>
                    <a:bodyPr/>
                    <a:lstStyle/>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●児童生徒や地域の実態を踏まえつつ、育成すべき資質・能力を念頭に置いた指導計画を作成し、効果的</a:t>
                      </a:r>
                      <a:endParaRPr kumimoji="1" lang="en-US" altLang="ja-JP" sz="1300" kern="1200" dirty="0">
                        <a:solidFill>
                          <a:schemeClr val="dk1"/>
                        </a:solidFill>
                        <a:latin typeface="Meiryo UI" pitchFamily="50" charset="-128"/>
                        <a:ea typeface="Meiryo UI" pitchFamily="50" charset="-128"/>
                        <a:cs typeface="Meiryo UI" pitchFamily="50" charset="-128"/>
                      </a:endParaRP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　 な指導を行うことができる。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●指導の実施後に児童生徒の姿や地域の実態を再評価し、指導計画や指導法を柔軟に見直すことができる。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●指導計画や教育課程表の作成・協議に当たって他の教科や学校目標との効果的な連携を常に意識してい</a:t>
                      </a:r>
                      <a:endParaRPr kumimoji="1" lang="en-US" altLang="ja-JP" sz="1300" kern="1200" dirty="0">
                        <a:solidFill>
                          <a:schemeClr val="dk1"/>
                        </a:solidFill>
                        <a:latin typeface="Meiryo UI" pitchFamily="50" charset="-128"/>
                        <a:ea typeface="Meiryo UI" pitchFamily="50" charset="-128"/>
                        <a:cs typeface="Meiryo UI" pitchFamily="50" charset="-128"/>
                      </a:endParaRP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　 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●指導計画の作成・評価・改善の際に、学校全体での協議や地域連携等を通じた学校資源の活用が重要</a:t>
                      </a:r>
                      <a:endParaRPr kumimoji="1" lang="en-US" altLang="ja-JP" sz="1300" kern="1200" dirty="0">
                        <a:solidFill>
                          <a:schemeClr val="dk1"/>
                        </a:solidFill>
                        <a:latin typeface="Meiryo UI" pitchFamily="50" charset="-128"/>
                        <a:ea typeface="Meiryo UI" pitchFamily="50" charset="-128"/>
                        <a:cs typeface="Meiryo UI" pitchFamily="50" charset="-128"/>
                      </a:endParaRP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　 だと考えている。</a:t>
                      </a:r>
                    </a:p>
                  </a:txBody>
                  <a:tcPr marL="84406" marR="84406" marT="42203" marB="42203">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42124298"/>
                  </a:ext>
                </a:extLst>
              </a:tr>
              <a:tr h="1478947">
                <a:tc>
                  <a:txBody>
                    <a:bodyPr/>
                    <a:lstStyle/>
                    <a:p>
                      <a:pPr marL="182563" indent="-182563" algn="l"/>
                      <a:r>
                        <a:rPr kumimoji="1" lang="ja-JP" altLang="en-US" sz="1300" b="1" dirty="0">
                          <a:latin typeface="Meiryo UI" pitchFamily="50" charset="-128"/>
                          <a:ea typeface="Meiryo UI" pitchFamily="50" charset="-128"/>
                          <a:cs typeface="Meiryo UI" pitchFamily="50" charset="-128"/>
                        </a:rPr>
                        <a:t>学校の管理</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・運営能力</a:t>
                      </a:r>
                    </a:p>
                  </a:txBody>
                  <a:tcPr marL="84406" marR="84406" marT="42203" marB="42203"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tc>
                  <a:txBody>
                    <a:bodyPr/>
                    <a:lstStyle/>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●①担当する校務分掌での重要な役割を担い、他の教員に対し適切な助言や支援を行うことができる。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●②学校組織における中心的な役割を担うとともに、教員の指導力・対応力の向上に対して適切に指導・助</a:t>
                      </a:r>
                      <a:endParaRPr kumimoji="1" lang="en-US" altLang="ja-JP" sz="1300" kern="1200" dirty="0">
                        <a:solidFill>
                          <a:schemeClr val="dk1"/>
                        </a:solidFill>
                        <a:latin typeface="Meiryo UI" pitchFamily="50" charset="-128"/>
                        <a:ea typeface="Meiryo UI" pitchFamily="50" charset="-128"/>
                        <a:cs typeface="Meiryo UI" pitchFamily="50" charset="-128"/>
                      </a:endParaRP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　 言を行うことができる。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●③学校の課題を発見し、上司等に対して問題提起や対応策の提案を行い、解決につなげることができる。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●④教育活動の改善に向け、保護者や地域、外部機関と協働を行うことができる。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●⑤学校に対する保護者等からの要望や苦情等に対し、円滑かつ迅速な対応を図り、解決することができる。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●⑥学校の管理職には①～⑤ができる能力が必要だと考えている。</a:t>
                      </a:r>
                    </a:p>
                  </a:txBody>
                  <a:tcPr marL="84406" marR="84406" marT="42203" marB="42203">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80349433"/>
                  </a:ext>
                </a:extLst>
              </a:tr>
              <a:tr h="1279790">
                <a:tc>
                  <a:txBody>
                    <a:bodyPr/>
                    <a:lstStyle/>
                    <a:p>
                      <a:pPr marL="182563" indent="-182563" algn="l"/>
                      <a:r>
                        <a:rPr kumimoji="1" lang="ja-JP" altLang="en-US" sz="1300" b="1" dirty="0">
                          <a:latin typeface="Meiryo UI" pitchFamily="50" charset="-128"/>
                          <a:ea typeface="Meiryo UI" pitchFamily="50" charset="-128"/>
                          <a:cs typeface="Meiryo UI" pitchFamily="50" charset="-128"/>
                        </a:rPr>
                        <a:t>多文化・</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多言語</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環境における</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指導能力</a:t>
                      </a:r>
                    </a:p>
                  </a:txBody>
                  <a:tcPr marL="84406" marR="84406" marT="42203" marB="42203"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noFill/>
                      <a:prstDash val="solid"/>
                      <a:round/>
                      <a:headEnd type="none" w="med" len="med"/>
                      <a:tailEnd type="none" w="med" len="med"/>
                    </a:lnB>
                    <a:solidFill>
                      <a:schemeClr val="accent4">
                        <a:lumMod val="20000"/>
                        <a:lumOff val="80000"/>
                      </a:schemeClr>
                    </a:solidFill>
                  </a:tcPr>
                </a:tc>
                <a:tc>
                  <a:txBody>
                    <a:bodyPr/>
                    <a:lstStyle/>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●①児童生徒の文化的な多様性に適応させた指導をする能力がある。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●②児童生徒間の文化的な違いへの意識向上や差別解消方法に関する指導をする能力がある。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●③地球規模課題を取り入れた指導及び学習の実践を導入することができる。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●④文化的背景が異なる保護者・地域住民とのコミュニケーションを円滑にとることができる。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●⑤文化的背景に限らず、児童生徒や保護者が多様な価値観や背景を持っていることを踏まえて対応できる。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●⑥学級の運営において、①～⑤を実践できるよう常に意識している。</a:t>
                      </a:r>
                    </a:p>
                  </a:txBody>
                  <a:tcPr marL="84406" marR="84406" marT="42203" marB="42203">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8" name="テキスト ボックス 7">
            <a:extLst>
              <a:ext uri="{FF2B5EF4-FFF2-40B4-BE49-F238E27FC236}">
                <a16:creationId xmlns:a16="http://schemas.microsoft.com/office/drawing/2014/main" id="{989FADF6-A929-4FD9-A9A4-3615CC8BC506}"/>
              </a:ext>
            </a:extLst>
          </p:cNvPr>
          <p:cNvSpPr txBox="1"/>
          <p:nvPr/>
        </p:nvSpPr>
        <p:spPr>
          <a:xfrm>
            <a:off x="383261" y="984351"/>
            <a:ext cx="5220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教師向けアンケート調査　各アウトカムの設問文＞</a:t>
            </a:r>
            <a:endParaRPr kumimoji="0" lang="en-US" altLang="ja-JP"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pic>
        <p:nvPicPr>
          <p:cNvPr id="4" name="図 3">
            <a:extLst>
              <a:ext uri="{FF2B5EF4-FFF2-40B4-BE49-F238E27FC236}">
                <a16:creationId xmlns:a16="http://schemas.microsoft.com/office/drawing/2014/main" id="{C19D7587-EA70-4069-957F-E7E37F8E0C8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6" name="スライド番号プレースホルダー 2">
            <a:extLst>
              <a:ext uri="{FF2B5EF4-FFF2-40B4-BE49-F238E27FC236}">
                <a16:creationId xmlns:a16="http://schemas.microsoft.com/office/drawing/2014/main" id="{CC4F4CF9-A1A1-42ED-B0CE-2EA6B37293AD}"/>
              </a:ext>
            </a:extLst>
          </p:cNvPr>
          <p:cNvSpPr txBox="1">
            <a:spLocks/>
          </p:cNvSpPr>
          <p:nvPr/>
        </p:nvSpPr>
        <p:spPr>
          <a:xfrm>
            <a:off x="7085490" y="6472413"/>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dirty="0"/>
              <a:t>46</a:t>
            </a:r>
            <a:endParaRPr lang="ja-JP" altLang="en-US" dirty="0"/>
          </a:p>
        </p:txBody>
      </p:sp>
      <p:pic>
        <p:nvPicPr>
          <p:cNvPr id="2" name="47">
            <a:hlinkClick r:id="" action="ppaction://media"/>
            <a:extLst>
              <a:ext uri="{FF2B5EF4-FFF2-40B4-BE49-F238E27FC236}">
                <a16:creationId xmlns:a16="http://schemas.microsoft.com/office/drawing/2014/main" id="{CB1FF231-6E0A-976C-62C8-DA81BAC7BB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3290" y="42233"/>
            <a:ext cx="609600" cy="609600"/>
          </a:xfrm>
          <a:prstGeom prst="rect">
            <a:avLst/>
          </a:prstGeom>
        </p:spPr>
      </p:pic>
    </p:spTree>
    <p:extLst>
      <p:ext uri="{BB962C8B-B14F-4D97-AF65-F5344CB8AC3E}">
        <p14:creationId xmlns:p14="http://schemas.microsoft.com/office/powerpoint/2010/main" val="428522147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CE08174D-B53E-4500-92EA-58AD6F8455DF}"/>
              </a:ext>
            </a:extLst>
          </p:cNvPr>
          <p:cNvGrpSpPr/>
          <p:nvPr/>
        </p:nvGrpSpPr>
        <p:grpSpPr>
          <a:xfrm>
            <a:off x="594286" y="3429000"/>
            <a:ext cx="3759475" cy="3047676"/>
            <a:chOff x="5605743" y="3108324"/>
            <a:chExt cx="3759475" cy="3047676"/>
          </a:xfrm>
        </p:grpSpPr>
        <p:cxnSp>
          <p:nvCxnSpPr>
            <p:cNvPr id="9" name="直線コネクタ 8">
              <a:extLst>
                <a:ext uri="{FF2B5EF4-FFF2-40B4-BE49-F238E27FC236}">
                  <a16:creationId xmlns:a16="http://schemas.microsoft.com/office/drawing/2014/main" id="{E71648F2-18DA-4804-8FFB-3DCCCC74C6C0}"/>
                </a:ext>
              </a:extLst>
            </p:cNvPr>
            <p:cNvCxnSpPr>
              <a:cxnSpLocks/>
            </p:cNvCxnSpPr>
            <p:nvPr/>
          </p:nvCxnSpPr>
          <p:spPr>
            <a:xfrm>
              <a:off x="6448604" y="4734118"/>
              <a:ext cx="2088000" cy="0"/>
            </a:xfrm>
            <a:prstGeom prst="line">
              <a:avLst/>
            </a:prstGeom>
            <a:noFill/>
            <a:ln w="9525" cap="flat" cmpd="sng" algn="ctr">
              <a:solidFill>
                <a:sysClr val="windowText" lastClr="000000"/>
              </a:solidFill>
              <a:prstDash val="dash"/>
            </a:ln>
            <a:effectLst/>
          </p:spPr>
        </p:cxnSp>
        <p:sp>
          <p:nvSpPr>
            <p:cNvPr id="10" name="右中かっこ 9">
              <a:extLst>
                <a:ext uri="{FF2B5EF4-FFF2-40B4-BE49-F238E27FC236}">
                  <a16:creationId xmlns:a16="http://schemas.microsoft.com/office/drawing/2014/main" id="{FCE3CF0B-9BAC-4CE0-A90C-34A08F2FC058}"/>
                </a:ext>
              </a:extLst>
            </p:cNvPr>
            <p:cNvSpPr/>
            <p:nvPr/>
          </p:nvSpPr>
          <p:spPr>
            <a:xfrm>
              <a:off x="8559793" y="4308604"/>
              <a:ext cx="158084" cy="427926"/>
            </a:xfrm>
            <a:prstGeom prst="rightBrace">
              <a:avLst>
                <a:gd name="adj1" fmla="val 35770"/>
                <a:gd name="adj2" fmla="val 50000"/>
              </a:avLst>
            </a:prstGeom>
            <a:noFill/>
            <a:ln w="9525" cap="flat" cmpd="sng" algn="ctr">
              <a:solidFill>
                <a:sysClr val="windowText" lastClr="000000"/>
              </a:solidFill>
              <a:prstDash val="solid"/>
            </a:ln>
            <a:effectLst/>
          </p:spPr>
          <p:txBody>
            <a:bodyPr rtlCol="0" anchor="ct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a:extLst>
                <a:ext uri="{FF2B5EF4-FFF2-40B4-BE49-F238E27FC236}">
                  <a16:creationId xmlns:a16="http://schemas.microsoft.com/office/drawing/2014/main" id="{A4E79054-79D6-4645-AB81-1067097020CE}"/>
                </a:ext>
              </a:extLst>
            </p:cNvPr>
            <p:cNvSpPr txBox="1"/>
            <p:nvPr/>
          </p:nvSpPr>
          <p:spPr>
            <a:xfrm>
              <a:off x="8694780" y="4308987"/>
              <a:ext cx="538488" cy="427921"/>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経時的な</a:t>
              </a:r>
              <a:br>
                <a:rPr kumimoji="1" lang="en-US" altLang="ja-JP"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成長</a:t>
              </a:r>
            </a:p>
          </p:txBody>
        </p:sp>
        <p:grpSp>
          <p:nvGrpSpPr>
            <p:cNvPr id="12" name="グループ化 11">
              <a:extLst>
                <a:ext uri="{FF2B5EF4-FFF2-40B4-BE49-F238E27FC236}">
                  <a16:creationId xmlns:a16="http://schemas.microsoft.com/office/drawing/2014/main" id="{D8BE37B5-9DEB-4861-A186-E4E099751A35}"/>
                </a:ext>
              </a:extLst>
            </p:cNvPr>
            <p:cNvGrpSpPr/>
            <p:nvPr/>
          </p:nvGrpSpPr>
          <p:grpSpPr>
            <a:xfrm>
              <a:off x="5605743" y="3108324"/>
              <a:ext cx="3759475" cy="3047676"/>
              <a:chOff x="5605743" y="3108324"/>
              <a:chExt cx="3759475" cy="3047676"/>
            </a:xfrm>
          </p:grpSpPr>
          <p:grpSp>
            <p:nvGrpSpPr>
              <p:cNvPr id="13" name="グループ化 12">
                <a:extLst>
                  <a:ext uri="{FF2B5EF4-FFF2-40B4-BE49-F238E27FC236}">
                    <a16:creationId xmlns:a16="http://schemas.microsoft.com/office/drawing/2014/main" id="{740A7EC9-616C-4BE2-8458-8DB713F76FC7}"/>
                  </a:ext>
                </a:extLst>
              </p:cNvPr>
              <p:cNvGrpSpPr/>
              <p:nvPr/>
            </p:nvGrpSpPr>
            <p:grpSpPr>
              <a:xfrm>
                <a:off x="5605743" y="3108324"/>
                <a:ext cx="3759475" cy="3047676"/>
                <a:chOff x="816464" y="2626903"/>
                <a:chExt cx="3759475" cy="3047676"/>
              </a:xfrm>
            </p:grpSpPr>
            <p:sp>
              <p:nvSpPr>
                <p:cNvPr id="16" name="楕円 15">
                  <a:extLst>
                    <a:ext uri="{FF2B5EF4-FFF2-40B4-BE49-F238E27FC236}">
                      <a16:creationId xmlns:a16="http://schemas.microsoft.com/office/drawing/2014/main" id="{FC472480-196F-4523-8135-45E1F34B6090}"/>
                    </a:ext>
                  </a:extLst>
                </p:cNvPr>
                <p:cNvSpPr/>
                <p:nvPr/>
              </p:nvSpPr>
              <p:spPr>
                <a:xfrm>
                  <a:off x="3692331" y="4353779"/>
                  <a:ext cx="72000" cy="72000"/>
                </a:xfrm>
                <a:prstGeom prst="ellipse">
                  <a:avLst/>
                </a:prstGeom>
                <a:solidFill>
                  <a:srgbClr val="0070C0"/>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7" name="グループ化 16">
                  <a:extLst>
                    <a:ext uri="{FF2B5EF4-FFF2-40B4-BE49-F238E27FC236}">
                      <a16:creationId xmlns:a16="http://schemas.microsoft.com/office/drawing/2014/main" id="{397D23E4-4F23-49F4-87B2-5E7C22978C22}"/>
                    </a:ext>
                  </a:extLst>
                </p:cNvPr>
                <p:cNvGrpSpPr/>
                <p:nvPr/>
              </p:nvGrpSpPr>
              <p:grpSpPr>
                <a:xfrm>
                  <a:off x="816464" y="2626903"/>
                  <a:ext cx="3759475" cy="3047676"/>
                  <a:chOff x="816464" y="2626903"/>
                  <a:chExt cx="3759475" cy="3047676"/>
                </a:xfrm>
              </p:grpSpPr>
              <p:sp>
                <p:nvSpPr>
                  <p:cNvPr id="18" name="楕円 17">
                    <a:extLst>
                      <a:ext uri="{FF2B5EF4-FFF2-40B4-BE49-F238E27FC236}">
                        <a16:creationId xmlns:a16="http://schemas.microsoft.com/office/drawing/2014/main" id="{8FEF094E-5F57-4CEB-811A-EE282BEDDD65}"/>
                      </a:ext>
                    </a:extLst>
                  </p:cNvPr>
                  <p:cNvSpPr/>
                  <p:nvPr/>
                </p:nvSpPr>
                <p:spPr>
                  <a:xfrm>
                    <a:off x="3693600" y="3212819"/>
                    <a:ext cx="72000" cy="7200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9" name="楕円 18">
                    <a:extLst>
                      <a:ext uri="{FF2B5EF4-FFF2-40B4-BE49-F238E27FC236}">
                        <a16:creationId xmlns:a16="http://schemas.microsoft.com/office/drawing/2014/main" id="{DE60B38E-ED79-468F-907D-9650F9C2025E}"/>
                      </a:ext>
                    </a:extLst>
                  </p:cNvPr>
                  <p:cNvSpPr/>
                  <p:nvPr/>
                </p:nvSpPr>
                <p:spPr>
                  <a:xfrm>
                    <a:off x="3692331" y="3797382"/>
                    <a:ext cx="72000" cy="72000"/>
                  </a:xfrm>
                  <a:prstGeom prst="ellipse">
                    <a:avLst/>
                  </a:prstGeom>
                  <a:noFill/>
                  <a:ln w="127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20" name="グループ化 19">
                    <a:extLst>
                      <a:ext uri="{FF2B5EF4-FFF2-40B4-BE49-F238E27FC236}">
                        <a16:creationId xmlns:a16="http://schemas.microsoft.com/office/drawing/2014/main" id="{63B50B4A-F8D1-486A-8FA0-B2285A750618}"/>
                      </a:ext>
                    </a:extLst>
                  </p:cNvPr>
                  <p:cNvGrpSpPr/>
                  <p:nvPr/>
                </p:nvGrpSpPr>
                <p:grpSpPr>
                  <a:xfrm>
                    <a:off x="816464" y="2626903"/>
                    <a:ext cx="3759475" cy="3047676"/>
                    <a:chOff x="816464" y="2626903"/>
                    <a:chExt cx="3759475" cy="3047676"/>
                  </a:xfrm>
                </p:grpSpPr>
                <p:cxnSp>
                  <p:nvCxnSpPr>
                    <p:cNvPr id="21" name="直線矢印コネクタ 20">
                      <a:extLst>
                        <a:ext uri="{FF2B5EF4-FFF2-40B4-BE49-F238E27FC236}">
                          <a16:creationId xmlns:a16="http://schemas.microsoft.com/office/drawing/2014/main" id="{1B2F85C9-2B46-4EAB-9AFC-0F0CEA1F80B2}"/>
                        </a:ext>
                      </a:extLst>
                    </p:cNvPr>
                    <p:cNvCxnSpPr>
                      <a:cxnSpLocks/>
                    </p:cNvCxnSpPr>
                    <p:nvPr/>
                  </p:nvCxnSpPr>
                  <p:spPr>
                    <a:xfrm flipV="1">
                      <a:off x="1155940" y="2855344"/>
                      <a:ext cx="0" cy="2520000"/>
                    </a:xfrm>
                    <a:prstGeom prst="straightConnector1">
                      <a:avLst/>
                    </a:prstGeom>
                    <a:noFill/>
                    <a:ln w="9525" cap="flat" cmpd="sng" algn="ctr">
                      <a:solidFill>
                        <a:sysClr val="windowText" lastClr="000000"/>
                      </a:solidFill>
                      <a:prstDash val="solid"/>
                      <a:tailEnd type="triangle"/>
                    </a:ln>
                    <a:effectLst/>
                  </p:spPr>
                </p:cxnSp>
                <p:cxnSp>
                  <p:nvCxnSpPr>
                    <p:cNvPr id="22" name="直線矢印コネクタ 21">
                      <a:extLst>
                        <a:ext uri="{FF2B5EF4-FFF2-40B4-BE49-F238E27FC236}">
                          <a16:creationId xmlns:a16="http://schemas.microsoft.com/office/drawing/2014/main" id="{4098D556-6EFD-4BDA-AE69-27356E1866E6}"/>
                        </a:ext>
                      </a:extLst>
                    </p:cNvPr>
                    <p:cNvCxnSpPr>
                      <a:cxnSpLocks/>
                    </p:cNvCxnSpPr>
                    <p:nvPr/>
                  </p:nvCxnSpPr>
                  <p:spPr>
                    <a:xfrm>
                      <a:off x="1155939" y="5382883"/>
                      <a:ext cx="3420000" cy="0"/>
                    </a:xfrm>
                    <a:prstGeom prst="straightConnector1">
                      <a:avLst/>
                    </a:prstGeom>
                    <a:noFill/>
                    <a:ln w="9525" cap="flat" cmpd="sng" algn="ctr">
                      <a:solidFill>
                        <a:sysClr val="windowText" lastClr="000000"/>
                      </a:solidFill>
                      <a:prstDash val="solid"/>
                      <a:tailEnd type="triangle"/>
                    </a:ln>
                    <a:effectLst/>
                  </p:spPr>
                </p:cxnSp>
                <p:sp>
                  <p:nvSpPr>
                    <p:cNvPr id="23" name="楕円 22">
                      <a:extLst>
                        <a:ext uri="{FF2B5EF4-FFF2-40B4-BE49-F238E27FC236}">
                          <a16:creationId xmlns:a16="http://schemas.microsoft.com/office/drawing/2014/main" id="{0443298C-7C6D-43BC-926E-8ECD74EA0869}"/>
                        </a:ext>
                      </a:extLst>
                    </p:cNvPr>
                    <p:cNvSpPr/>
                    <p:nvPr/>
                  </p:nvSpPr>
                  <p:spPr>
                    <a:xfrm>
                      <a:off x="1581622" y="4763776"/>
                      <a:ext cx="72000" cy="72000"/>
                    </a:xfrm>
                    <a:prstGeom prst="ellipse">
                      <a:avLst/>
                    </a:prstGeom>
                    <a:solidFill>
                      <a:srgbClr val="0070C0"/>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4" name="楕円 23">
                      <a:extLst>
                        <a:ext uri="{FF2B5EF4-FFF2-40B4-BE49-F238E27FC236}">
                          <a16:creationId xmlns:a16="http://schemas.microsoft.com/office/drawing/2014/main" id="{37B7F5C1-965B-42D2-9326-385C68C87D4E}"/>
                        </a:ext>
                      </a:extLst>
                    </p:cNvPr>
                    <p:cNvSpPr/>
                    <p:nvPr/>
                  </p:nvSpPr>
                  <p:spPr>
                    <a:xfrm>
                      <a:off x="1581622" y="4219109"/>
                      <a:ext cx="72000" cy="7200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25" name="直線コネクタ 24">
                      <a:extLst>
                        <a:ext uri="{FF2B5EF4-FFF2-40B4-BE49-F238E27FC236}">
                          <a16:creationId xmlns:a16="http://schemas.microsoft.com/office/drawing/2014/main" id="{081DD61E-5B8D-4BBE-B862-5AED7E18E8F5}"/>
                        </a:ext>
                      </a:extLst>
                    </p:cNvPr>
                    <p:cNvCxnSpPr>
                      <a:cxnSpLocks/>
                      <a:stCxn id="24" idx="7"/>
                      <a:endCxn id="18" idx="2"/>
                    </p:cNvCxnSpPr>
                    <p:nvPr/>
                  </p:nvCxnSpPr>
                  <p:spPr>
                    <a:xfrm flipV="1">
                      <a:off x="1643078" y="3248819"/>
                      <a:ext cx="2050522" cy="980834"/>
                    </a:xfrm>
                    <a:prstGeom prst="line">
                      <a:avLst/>
                    </a:prstGeom>
                    <a:noFill/>
                    <a:ln w="9525" cap="flat" cmpd="sng" algn="ctr">
                      <a:solidFill>
                        <a:srgbClr val="FF0000"/>
                      </a:solidFill>
                      <a:prstDash val="solid"/>
                    </a:ln>
                    <a:effectLst/>
                  </p:spPr>
                </p:cxnSp>
                <p:cxnSp>
                  <p:nvCxnSpPr>
                    <p:cNvPr id="26" name="直線コネクタ 25">
                      <a:extLst>
                        <a:ext uri="{FF2B5EF4-FFF2-40B4-BE49-F238E27FC236}">
                          <a16:creationId xmlns:a16="http://schemas.microsoft.com/office/drawing/2014/main" id="{8B739244-CE73-401C-9128-E823A0A5368F}"/>
                        </a:ext>
                      </a:extLst>
                    </p:cNvPr>
                    <p:cNvCxnSpPr>
                      <a:cxnSpLocks/>
                      <a:stCxn id="23" idx="6"/>
                    </p:cNvCxnSpPr>
                    <p:nvPr/>
                  </p:nvCxnSpPr>
                  <p:spPr>
                    <a:xfrm flipV="1">
                      <a:off x="1653622" y="4389779"/>
                      <a:ext cx="2039978" cy="409997"/>
                    </a:xfrm>
                    <a:prstGeom prst="line">
                      <a:avLst/>
                    </a:prstGeom>
                    <a:noFill/>
                    <a:ln w="9525" cap="flat" cmpd="sng" algn="ctr">
                      <a:solidFill>
                        <a:srgbClr val="0070C0"/>
                      </a:solidFill>
                      <a:prstDash val="solid"/>
                    </a:ln>
                    <a:effectLst/>
                  </p:spPr>
                </p:cxnSp>
                <p:cxnSp>
                  <p:nvCxnSpPr>
                    <p:cNvPr id="27" name="直線コネクタ 26">
                      <a:extLst>
                        <a:ext uri="{FF2B5EF4-FFF2-40B4-BE49-F238E27FC236}">
                          <a16:creationId xmlns:a16="http://schemas.microsoft.com/office/drawing/2014/main" id="{79BF8578-18B2-41CE-8B0E-9FAFABAD49C7}"/>
                        </a:ext>
                      </a:extLst>
                    </p:cNvPr>
                    <p:cNvCxnSpPr>
                      <a:cxnSpLocks/>
                    </p:cNvCxnSpPr>
                    <p:nvPr/>
                  </p:nvCxnSpPr>
                  <p:spPr>
                    <a:xfrm flipV="1">
                      <a:off x="1652353" y="3837979"/>
                      <a:ext cx="2039978" cy="409997"/>
                    </a:xfrm>
                    <a:prstGeom prst="line">
                      <a:avLst/>
                    </a:prstGeom>
                    <a:noFill/>
                    <a:ln w="9525" cap="flat" cmpd="sng" algn="ctr">
                      <a:solidFill>
                        <a:srgbClr val="FF0000"/>
                      </a:solidFill>
                      <a:prstDash val="dash"/>
                    </a:ln>
                    <a:effectLst/>
                  </p:spPr>
                </p:cxnSp>
                <p:sp>
                  <p:nvSpPr>
                    <p:cNvPr id="28" name="テキスト ボックス 27">
                      <a:extLst>
                        <a:ext uri="{FF2B5EF4-FFF2-40B4-BE49-F238E27FC236}">
                          <a16:creationId xmlns:a16="http://schemas.microsoft.com/office/drawing/2014/main" id="{E3249A3F-C6BF-402C-ACCC-804AE71A2793}"/>
                        </a:ext>
                      </a:extLst>
                    </p:cNvPr>
                    <p:cNvSpPr txBox="1"/>
                    <p:nvPr/>
                  </p:nvSpPr>
                  <p:spPr>
                    <a:xfrm>
                      <a:off x="1278147" y="5375344"/>
                      <a:ext cx="678949"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派遣前</a:t>
                      </a:r>
                    </a:p>
                  </p:txBody>
                </p:sp>
                <p:sp>
                  <p:nvSpPr>
                    <p:cNvPr id="29" name="テキスト ボックス 28">
                      <a:extLst>
                        <a:ext uri="{FF2B5EF4-FFF2-40B4-BE49-F238E27FC236}">
                          <a16:creationId xmlns:a16="http://schemas.microsoft.com/office/drawing/2014/main" id="{121DF57D-A9E6-4E9D-B5FC-09567364BEEF}"/>
                        </a:ext>
                      </a:extLst>
                    </p:cNvPr>
                    <p:cNvSpPr txBox="1"/>
                    <p:nvPr/>
                  </p:nvSpPr>
                  <p:spPr>
                    <a:xfrm>
                      <a:off x="3388856" y="5380909"/>
                      <a:ext cx="678949"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派遣後</a:t>
                      </a:r>
                    </a:p>
                  </p:txBody>
                </p:sp>
                <p:sp>
                  <p:nvSpPr>
                    <p:cNvPr id="30" name="テキスト ボックス 29">
                      <a:extLst>
                        <a:ext uri="{FF2B5EF4-FFF2-40B4-BE49-F238E27FC236}">
                          <a16:creationId xmlns:a16="http://schemas.microsoft.com/office/drawing/2014/main" id="{EE293DDC-8EC8-4DB7-B097-275D1C765B6A}"/>
                        </a:ext>
                      </a:extLst>
                    </p:cNvPr>
                    <p:cNvSpPr txBox="1"/>
                    <p:nvPr/>
                  </p:nvSpPr>
                  <p:spPr>
                    <a:xfrm>
                      <a:off x="1957096" y="4389779"/>
                      <a:ext cx="879020"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非派遣教師</a:t>
                      </a:r>
                    </a:p>
                  </p:txBody>
                </p:sp>
                <p:sp>
                  <p:nvSpPr>
                    <p:cNvPr id="31" name="テキスト ボックス 30">
                      <a:extLst>
                        <a:ext uri="{FF2B5EF4-FFF2-40B4-BE49-F238E27FC236}">
                          <a16:creationId xmlns:a16="http://schemas.microsoft.com/office/drawing/2014/main" id="{D9944D4E-3D61-4BCD-8B2E-743D18C29FF0}"/>
                        </a:ext>
                      </a:extLst>
                    </p:cNvPr>
                    <p:cNvSpPr txBox="1"/>
                    <p:nvPr/>
                  </p:nvSpPr>
                  <p:spPr>
                    <a:xfrm>
                      <a:off x="2396606" y="3284819"/>
                      <a:ext cx="879020"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派遣教師</a:t>
                      </a:r>
                    </a:p>
                  </p:txBody>
                </p:sp>
                <p:sp>
                  <p:nvSpPr>
                    <p:cNvPr id="32" name="テキスト ボックス 31">
                      <a:extLst>
                        <a:ext uri="{FF2B5EF4-FFF2-40B4-BE49-F238E27FC236}">
                          <a16:creationId xmlns:a16="http://schemas.microsoft.com/office/drawing/2014/main" id="{DD306F03-DBEF-40EA-8BFB-55A604E1E5AD}"/>
                        </a:ext>
                      </a:extLst>
                    </p:cNvPr>
                    <p:cNvSpPr txBox="1"/>
                    <p:nvPr/>
                  </p:nvSpPr>
                  <p:spPr>
                    <a:xfrm>
                      <a:off x="816464" y="2626903"/>
                      <a:ext cx="678950"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アウトカム</a:t>
                      </a:r>
                    </a:p>
                  </p:txBody>
                </p:sp>
                <p:cxnSp>
                  <p:nvCxnSpPr>
                    <p:cNvPr id="33" name="直線コネクタ 32">
                      <a:extLst>
                        <a:ext uri="{FF2B5EF4-FFF2-40B4-BE49-F238E27FC236}">
                          <a16:creationId xmlns:a16="http://schemas.microsoft.com/office/drawing/2014/main" id="{41570B14-A2F2-4AEA-90EF-EE561671A53D}"/>
                        </a:ext>
                      </a:extLst>
                    </p:cNvPr>
                    <p:cNvCxnSpPr>
                      <a:cxnSpLocks/>
                    </p:cNvCxnSpPr>
                    <p:nvPr/>
                  </p:nvCxnSpPr>
                  <p:spPr>
                    <a:xfrm>
                      <a:off x="1662247" y="4809898"/>
                      <a:ext cx="2088000" cy="0"/>
                    </a:xfrm>
                    <a:prstGeom prst="line">
                      <a:avLst/>
                    </a:prstGeom>
                    <a:noFill/>
                    <a:ln w="9525" cap="flat" cmpd="sng" algn="ctr">
                      <a:solidFill>
                        <a:sysClr val="windowText" lastClr="000000"/>
                      </a:solidFill>
                      <a:prstDash val="dash"/>
                    </a:ln>
                    <a:effectLst/>
                  </p:spPr>
                </p:cxnSp>
                <p:sp>
                  <p:nvSpPr>
                    <p:cNvPr id="34" name="右中かっこ 33">
                      <a:extLst>
                        <a:ext uri="{FF2B5EF4-FFF2-40B4-BE49-F238E27FC236}">
                          <a16:creationId xmlns:a16="http://schemas.microsoft.com/office/drawing/2014/main" id="{AF9CFA30-BCA8-4660-8315-CF87CB4EC699}"/>
                        </a:ext>
                      </a:extLst>
                    </p:cNvPr>
                    <p:cNvSpPr/>
                    <p:nvPr/>
                  </p:nvSpPr>
                  <p:spPr>
                    <a:xfrm>
                      <a:off x="3750247" y="4381972"/>
                      <a:ext cx="158084" cy="427926"/>
                    </a:xfrm>
                    <a:prstGeom prst="rightBrace">
                      <a:avLst>
                        <a:gd name="adj1" fmla="val 35770"/>
                        <a:gd name="adj2" fmla="val 50000"/>
                      </a:avLst>
                    </a:prstGeom>
                    <a:noFill/>
                    <a:ln w="9525" cap="flat" cmpd="sng" algn="ctr">
                      <a:solidFill>
                        <a:sysClr val="windowText" lastClr="000000"/>
                      </a:solidFill>
                      <a:prstDash val="solid"/>
                    </a:ln>
                    <a:effectLst/>
                  </p:spPr>
                  <p:txBody>
                    <a:bodyPr rtlCol="0" anchor="ct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テキスト ボックス 34">
                      <a:extLst>
                        <a:ext uri="{FF2B5EF4-FFF2-40B4-BE49-F238E27FC236}">
                          <a16:creationId xmlns:a16="http://schemas.microsoft.com/office/drawing/2014/main" id="{6A81442E-537D-4410-BDF5-331F90DDA22A}"/>
                        </a:ext>
                      </a:extLst>
                    </p:cNvPr>
                    <p:cNvSpPr txBox="1"/>
                    <p:nvPr/>
                  </p:nvSpPr>
                  <p:spPr>
                    <a:xfrm>
                      <a:off x="3908332" y="4387852"/>
                      <a:ext cx="538488" cy="427921"/>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経時的な</a:t>
                      </a:r>
                      <a:br>
                        <a:rPr kumimoji="1" lang="en-US" altLang="ja-JP"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成長</a:t>
                      </a:r>
                    </a:p>
                  </p:txBody>
                </p:sp>
                <p:sp>
                  <p:nvSpPr>
                    <p:cNvPr id="36" name="右中かっこ 35">
                      <a:extLst>
                        <a:ext uri="{FF2B5EF4-FFF2-40B4-BE49-F238E27FC236}">
                          <a16:creationId xmlns:a16="http://schemas.microsoft.com/office/drawing/2014/main" id="{85211BC3-95E8-439C-8809-22729009BEF2}"/>
                        </a:ext>
                      </a:extLst>
                    </p:cNvPr>
                    <p:cNvSpPr/>
                    <p:nvPr/>
                  </p:nvSpPr>
                  <p:spPr>
                    <a:xfrm>
                      <a:off x="3760481" y="3235101"/>
                      <a:ext cx="158400" cy="576000"/>
                    </a:xfrm>
                    <a:prstGeom prst="rightBrace">
                      <a:avLst>
                        <a:gd name="adj1" fmla="val 67674"/>
                        <a:gd name="adj2" fmla="val 50000"/>
                      </a:avLst>
                    </a:prstGeom>
                    <a:noFill/>
                    <a:ln w="9525" cap="flat" cmpd="sng" algn="ctr">
                      <a:solidFill>
                        <a:sysClr val="windowText" lastClr="000000"/>
                      </a:solidFill>
                      <a:prstDash val="solid"/>
                    </a:ln>
                    <a:effectLst/>
                  </p:spPr>
                  <p:txBody>
                    <a:bodyPr rtlCol="0" anchor="ct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a:extLst>
                        <a:ext uri="{FF2B5EF4-FFF2-40B4-BE49-F238E27FC236}">
                          <a16:creationId xmlns:a16="http://schemas.microsoft.com/office/drawing/2014/main" id="{04EA1F3B-A4A2-49C3-B584-9408FB6F97C7}"/>
                        </a:ext>
                      </a:extLst>
                    </p:cNvPr>
                    <p:cNvSpPr txBox="1"/>
                    <p:nvPr/>
                  </p:nvSpPr>
                  <p:spPr>
                    <a:xfrm>
                      <a:off x="3918882" y="3392340"/>
                      <a:ext cx="652352" cy="293670"/>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派遣効果</a:t>
                      </a:r>
                      <a:endParaRPr kumimoji="1"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テキスト ボックス 37">
                      <a:extLst>
                        <a:ext uri="{FF2B5EF4-FFF2-40B4-BE49-F238E27FC236}">
                          <a16:creationId xmlns:a16="http://schemas.microsoft.com/office/drawing/2014/main" id="{5F7BCCCC-F8D6-40A5-8056-B3B5D54E7B57}"/>
                        </a:ext>
                      </a:extLst>
                    </p:cNvPr>
                    <p:cNvSpPr txBox="1"/>
                    <p:nvPr/>
                  </p:nvSpPr>
                  <p:spPr>
                    <a:xfrm>
                      <a:off x="4120183" y="5375344"/>
                      <a:ext cx="451050"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時間</a:t>
                      </a:r>
                    </a:p>
                  </p:txBody>
                </p:sp>
              </p:grpSp>
            </p:grpSp>
          </p:grpSp>
          <p:sp>
            <p:nvSpPr>
              <p:cNvPr id="14" name="テキスト ボックス 13">
                <a:extLst>
                  <a:ext uri="{FF2B5EF4-FFF2-40B4-BE49-F238E27FC236}">
                    <a16:creationId xmlns:a16="http://schemas.microsoft.com/office/drawing/2014/main" id="{BC19864A-1072-40A8-B223-B1B644AC2DF3}"/>
                  </a:ext>
                </a:extLst>
              </p:cNvPr>
              <p:cNvSpPr txBox="1"/>
              <p:nvPr/>
            </p:nvSpPr>
            <p:spPr>
              <a:xfrm rot="20281510">
                <a:off x="7393197" y="4322236"/>
                <a:ext cx="351287" cy="354307"/>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100" b="0" i="0" u="none" strike="noStrike" kern="0" cap="none" spc="0" normalizeH="0" baseline="0" noProof="0">
                    <a:ln>
                      <a:noFill/>
                    </a:ln>
                    <a:solidFill>
                      <a:prstClr val="black"/>
                    </a:solidFill>
                    <a:effectLst/>
                    <a:uLnTx/>
                    <a:uFillTx/>
                    <a:latin typeface="Arial"/>
                    <a:ea typeface="ＭＳ Ｐゴシック"/>
                    <a:cs typeface="+mn-cs"/>
                  </a:rPr>
                  <a:t>＞</a:t>
                </a:r>
              </a:p>
            </p:txBody>
          </p:sp>
          <p:sp>
            <p:nvSpPr>
              <p:cNvPr id="15" name="テキスト ボックス 14">
                <a:extLst>
                  <a:ext uri="{FF2B5EF4-FFF2-40B4-BE49-F238E27FC236}">
                    <a16:creationId xmlns:a16="http://schemas.microsoft.com/office/drawing/2014/main" id="{9D595C2D-0896-4E32-9C64-A53A570AF03E}"/>
                  </a:ext>
                </a:extLst>
              </p:cNvPr>
              <p:cNvSpPr txBox="1"/>
              <p:nvPr/>
            </p:nvSpPr>
            <p:spPr>
              <a:xfrm rot="20281510">
                <a:off x="7566206" y="4836179"/>
                <a:ext cx="351287" cy="354307"/>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100" b="0" i="0" u="none" strike="noStrike" kern="0" cap="none" spc="0" normalizeH="0" baseline="0" noProof="0">
                    <a:ln>
                      <a:noFill/>
                    </a:ln>
                    <a:solidFill>
                      <a:prstClr val="black"/>
                    </a:solidFill>
                    <a:effectLst/>
                    <a:uLnTx/>
                    <a:uFillTx/>
                    <a:latin typeface="Arial"/>
                    <a:ea typeface="ＭＳ Ｐゴシック"/>
                    <a:cs typeface="+mn-cs"/>
                  </a:rPr>
                  <a:t>＞</a:t>
                </a:r>
              </a:p>
            </p:txBody>
          </p:sp>
        </p:grpSp>
      </p:grpSp>
      <p:sp>
        <p:nvSpPr>
          <p:cNvPr id="41" name="正方形/長方形 40">
            <a:extLst>
              <a:ext uri="{FF2B5EF4-FFF2-40B4-BE49-F238E27FC236}">
                <a16:creationId xmlns:a16="http://schemas.microsoft.com/office/drawing/2014/main" id="{99E004D8-84F9-41D0-BF56-3E1E8CA6BED3}"/>
              </a:ext>
            </a:extLst>
          </p:cNvPr>
          <p:cNvSpPr/>
          <p:nvPr/>
        </p:nvSpPr>
        <p:spPr>
          <a:xfrm>
            <a:off x="446400" y="1005502"/>
            <a:ext cx="8247600" cy="2198444"/>
          </a:xfrm>
          <a:prstGeom prst="rect">
            <a:avLst/>
          </a:prstGeom>
          <a:solidFill>
            <a:schemeClr val="accent6">
              <a:lumMod val="20000"/>
              <a:lumOff val="80000"/>
            </a:schemeClr>
          </a:solidFill>
          <a:ln w="952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＜分析のアイデア：差の差分析＞</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施策の対象者と非対象者それぞれについての施策実施前後のデータを用いることで、トレンド要因を取り除いたうえで、効果を測定する方法。</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施策の対象者と非対象者それぞれの施策の影響を受けなかった場合のトレンドが同様であれば、アウトカムの伸び幅の差をトレンド要因を取り除いた施策の効果と解釈できる。</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a:ea typeface="游ゴシック"/>
                <a:cs typeface="+mn-cs"/>
              </a:rPr>
              <a:t>→本調査研究では、派遣教師と非派遣教師の</a:t>
            </a:r>
            <a:r>
              <a:rPr kumimoji="0" lang="en-US" altLang="ja-JP" sz="1400" b="0" i="0" u="none" strike="noStrike" kern="1200" cap="none" spc="0" normalizeH="0" baseline="0" noProof="0" dirty="0">
                <a:ln>
                  <a:noFill/>
                </a:ln>
                <a:solidFill>
                  <a:prstClr val="black"/>
                </a:solidFill>
                <a:effectLst/>
                <a:uLnTx/>
                <a:uFillTx/>
                <a:latin typeface="游ゴシック"/>
                <a:ea typeface="游ゴシック"/>
                <a:cs typeface="+mn-cs"/>
              </a:rPr>
              <a:t>10</a:t>
            </a:r>
            <a:r>
              <a:rPr kumimoji="0" lang="ja-JP" altLang="en-US" sz="1400" b="0" i="0" u="none" strike="noStrike" kern="1200" cap="none" spc="0" normalizeH="0" baseline="0" noProof="0" dirty="0">
                <a:ln>
                  <a:noFill/>
                </a:ln>
                <a:solidFill>
                  <a:prstClr val="black"/>
                </a:solidFill>
                <a:effectLst/>
                <a:uLnTx/>
                <a:uFillTx/>
                <a:latin typeface="游ゴシック"/>
                <a:ea typeface="游ゴシック"/>
                <a:cs typeface="+mn-cs"/>
              </a:rPr>
              <a:t>年前と現在の能力の伸びの差を、</a:t>
            </a:r>
            <a:r>
              <a:rPr kumimoji="0" lang="ja-JP" altLang="en-US" sz="1400" b="1" i="0" u="sng" strike="noStrike" kern="1200" cap="none" spc="0" normalizeH="0" baseline="0" noProof="0" dirty="0">
                <a:ln>
                  <a:noFill/>
                </a:ln>
                <a:solidFill>
                  <a:prstClr val="black"/>
                </a:solidFill>
                <a:effectLst/>
                <a:uLnTx/>
                <a:uFillTx/>
                <a:latin typeface="游ゴシック"/>
                <a:ea typeface="游ゴシック"/>
                <a:cs typeface="+mn-cs"/>
              </a:rPr>
              <a:t>差の差分析と回帰分析を組み合わせて</a:t>
            </a:r>
            <a:r>
              <a:rPr kumimoji="0" lang="ja-JP" altLang="en-US" sz="1400" b="0" i="0" u="none" strike="noStrike" kern="1200" cap="none" spc="0" normalizeH="0" baseline="0" noProof="0" dirty="0">
                <a:ln>
                  <a:noFill/>
                </a:ln>
                <a:solidFill>
                  <a:prstClr val="black"/>
                </a:solidFill>
                <a:effectLst/>
                <a:uLnTx/>
                <a:uFillTx/>
                <a:latin typeface="游ゴシック"/>
                <a:ea typeface="游ゴシック"/>
                <a:cs typeface="+mn-cs"/>
              </a:rPr>
              <a:t>分析。</a:t>
            </a:r>
          </a:p>
        </p:txBody>
      </p:sp>
      <p:sp>
        <p:nvSpPr>
          <p:cNvPr id="45" name="テキスト ボックス 44">
            <a:extLst>
              <a:ext uri="{FF2B5EF4-FFF2-40B4-BE49-F238E27FC236}">
                <a16:creationId xmlns:a16="http://schemas.microsoft.com/office/drawing/2014/main" id="{86949828-39BC-4B87-B62D-E6DF8C53A93C}"/>
              </a:ext>
            </a:extLst>
          </p:cNvPr>
          <p:cNvSpPr txBox="1"/>
          <p:nvPr/>
        </p:nvSpPr>
        <p:spPr>
          <a:xfrm>
            <a:off x="4709571" y="3688343"/>
            <a:ext cx="3840141" cy="1513294"/>
          </a:xfrm>
          <a:prstGeom prst="rect">
            <a:avLst/>
          </a:prstGeom>
          <a:noFill/>
          <a:ln w="3175">
            <a:noFill/>
          </a:ln>
        </p:spPr>
        <p:txBody>
          <a:bodyPr wrap="square" rtlCol="0" anchor="t">
            <a:noAutofit/>
          </a:bodyPr>
          <a:lstStyle/>
          <a:p>
            <a:pPr marL="0" marR="0" lvl="0" indent="0" algn="l" defTabSz="457200" rtl="0" eaLnBrk="1" fontAlgn="auto" latinLnBrk="0" hangingPunct="1">
              <a:lnSpc>
                <a:spcPct val="105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◀差の差分析のイメージを図示したもの</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5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5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派遣教師（赤線）のアウトカムは派遣前後で大きく伸びているが、これだけでは、派遣の効果か経時的な成長かわからない。</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5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このとき、派遣がなかった場合に派遣教師も非派遣教師と同様にアウトカムが変化するのであれば、効果は派遣教師のアウトカムの伸びと非派遣教師のアウトカムの伸びの差と考えられる。</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5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9508C770-3944-4CA2-86F2-03BBE4698E2F}"/>
              </a:ext>
            </a:extLst>
          </p:cNvPr>
          <p:cNvSpPr txBox="1"/>
          <p:nvPr/>
        </p:nvSpPr>
        <p:spPr>
          <a:xfrm>
            <a:off x="4709571" y="5564018"/>
            <a:ext cx="3840141" cy="741089"/>
          </a:xfrm>
          <a:prstGeom prst="rect">
            <a:avLst/>
          </a:prstGeom>
          <a:noFill/>
          <a:ln w="3175">
            <a:noFill/>
          </a:ln>
        </p:spPr>
        <p:txBody>
          <a:bodyPr wrap="square" rtlCol="0" anchor="t">
            <a:noAutofit/>
          </a:bodyPr>
          <a:lstStyle/>
          <a:p>
            <a:pPr marL="0" marR="0" lvl="0" indent="0" algn="l" defTabSz="457200" rtl="0" eaLnBrk="1" fontAlgn="auto" latinLnBrk="0" hangingPunct="1">
              <a:lnSpc>
                <a:spcPct val="105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施策の対象者と非対象者の施策実施後のトレンド</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5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が平行であるという仮定（平行トレンドの仮定</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が　　</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5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満たされている必要がある。</a:t>
            </a:r>
          </a:p>
        </p:txBody>
      </p:sp>
      <p:pic>
        <p:nvPicPr>
          <p:cNvPr id="5" name="図 4">
            <a:extLst>
              <a:ext uri="{FF2B5EF4-FFF2-40B4-BE49-F238E27FC236}">
                <a16:creationId xmlns:a16="http://schemas.microsoft.com/office/drawing/2014/main" id="{71B52EBF-F4E0-45A9-B739-F643E90DEA36}"/>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3" name="スライド番号プレースホルダー 2">
            <a:extLst>
              <a:ext uri="{FF2B5EF4-FFF2-40B4-BE49-F238E27FC236}">
                <a16:creationId xmlns:a16="http://schemas.microsoft.com/office/drawing/2014/main" id="{0D21DA4A-010B-41D3-B3D9-BB3A070FE96D}"/>
              </a:ext>
            </a:extLst>
          </p:cNvPr>
          <p:cNvSpPr>
            <a:spLocks noGrp="1"/>
          </p:cNvSpPr>
          <p:nvPr>
            <p:ph type="sldNum" sz="quarter" idx="12"/>
          </p:nvPr>
        </p:nvSpPr>
        <p:spPr>
          <a:xfrm>
            <a:off x="7059331" y="6435282"/>
            <a:ext cx="2057400" cy="365125"/>
          </a:xfrm>
        </p:spPr>
        <p:txBody>
          <a:bodyPr/>
          <a:lstStyle/>
          <a:p>
            <a:r>
              <a:rPr kumimoji="1" lang="en-US" altLang="ja-JP" dirty="0">
                <a:solidFill>
                  <a:schemeClr val="tx1"/>
                </a:solidFill>
              </a:rPr>
              <a:t>47</a:t>
            </a:r>
            <a:endParaRPr kumimoji="1" lang="ja-JP" altLang="en-US" dirty="0">
              <a:solidFill>
                <a:schemeClr val="tx1"/>
              </a:solidFill>
            </a:endParaRPr>
          </a:p>
        </p:txBody>
      </p:sp>
      <p:pic>
        <p:nvPicPr>
          <p:cNvPr id="2" name="48">
            <a:hlinkClick r:id="" action="ppaction://media"/>
            <a:extLst>
              <a:ext uri="{FF2B5EF4-FFF2-40B4-BE49-F238E27FC236}">
                <a16:creationId xmlns:a16="http://schemas.microsoft.com/office/drawing/2014/main" id="{0C81DDA4-9CCE-E4EA-DC90-63E44AD5A6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0"/>
            <a:ext cx="609600" cy="609600"/>
          </a:xfrm>
          <a:prstGeom prst="rect">
            <a:avLst/>
          </a:prstGeom>
        </p:spPr>
      </p:pic>
    </p:spTree>
    <p:extLst>
      <p:ext uri="{BB962C8B-B14F-4D97-AF65-F5344CB8AC3E}">
        <p14:creationId xmlns:p14="http://schemas.microsoft.com/office/powerpoint/2010/main" val="216493861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図 45" descr="ダイアグラム, 概略図&#10;&#10;自動的に生成された説明">
            <a:extLst>
              <a:ext uri="{FF2B5EF4-FFF2-40B4-BE49-F238E27FC236}">
                <a16:creationId xmlns:a16="http://schemas.microsoft.com/office/drawing/2014/main" id="{6A6145BB-DECC-492F-A947-66E0A06D6123}"/>
              </a:ext>
            </a:extLst>
          </p:cNvPr>
          <p:cNvPicPr>
            <a:picLocks noChangeAspect="1"/>
          </p:cNvPicPr>
          <p:nvPr/>
        </p:nvPicPr>
        <p:blipFill>
          <a:blip r:embed="rId5"/>
          <a:stretch>
            <a:fillRect/>
          </a:stretch>
        </p:blipFill>
        <p:spPr>
          <a:xfrm>
            <a:off x="720653" y="1451667"/>
            <a:ext cx="7200000" cy="4350001"/>
          </a:xfrm>
          <a:prstGeom prst="rect">
            <a:avLst/>
          </a:prstGeom>
        </p:spPr>
      </p:pic>
      <p:grpSp>
        <p:nvGrpSpPr>
          <p:cNvPr id="47" name="グループ化 46">
            <a:extLst>
              <a:ext uri="{FF2B5EF4-FFF2-40B4-BE49-F238E27FC236}">
                <a16:creationId xmlns:a16="http://schemas.microsoft.com/office/drawing/2014/main" id="{FA9EE3E9-AA19-42BB-A138-F198A292C908}"/>
              </a:ext>
            </a:extLst>
          </p:cNvPr>
          <p:cNvGrpSpPr/>
          <p:nvPr/>
        </p:nvGrpSpPr>
        <p:grpSpPr>
          <a:xfrm>
            <a:off x="186704" y="1414389"/>
            <a:ext cx="655330" cy="4142478"/>
            <a:chOff x="184559" y="1058471"/>
            <a:chExt cx="655330" cy="4922896"/>
          </a:xfrm>
        </p:grpSpPr>
        <p:sp>
          <p:nvSpPr>
            <p:cNvPr id="48" name="左中かっこ 47">
              <a:extLst>
                <a:ext uri="{FF2B5EF4-FFF2-40B4-BE49-F238E27FC236}">
                  <a16:creationId xmlns:a16="http://schemas.microsoft.com/office/drawing/2014/main" id="{56046252-C1A6-46B9-A7D3-9F436E18B4E1}"/>
                </a:ext>
              </a:extLst>
            </p:cNvPr>
            <p:cNvSpPr/>
            <p:nvPr/>
          </p:nvSpPr>
          <p:spPr>
            <a:xfrm>
              <a:off x="616359" y="1212967"/>
              <a:ext cx="223529" cy="1168400"/>
            </a:xfrm>
            <a:prstGeom prst="leftBrace">
              <a:avLst>
                <a:gd name="adj1" fmla="val 75989"/>
                <a:gd name="adj2" fmla="val 50000"/>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9" name="左中かっこ 48">
              <a:extLst>
                <a:ext uri="{FF2B5EF4-FFF2-40B4-BE49-F238E27FC236}">
                  <a16:creationId xmlns:a16="http://schemas.microsoft.com/office/drawing/2014/main" id="{357452BB-03D4-413A-885D-91243AA7F06F}"/>
                </a:ext>
              </a:extLst>
            </p:cNvPr>
            <p:cNvSpPr/>
            <p:nvPr/>
          </p:nvSpPr>
          <p:spPr>
            <a:xfrm>
              <a:off x="604510" y="2381367"/>
              <a:ext cx="223529" cy="1800000"/>
            </a:xfrm>
            <a:prstGeom prst="leftBrace">
              <a:avLst>
                <a:gd name="adj1" fmla="val 75989"/>
                <a:gd name="adj2" fmla="val 50000"/>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 name="左中かっこ 49">
              <a:extLst>
                <a:ext uri="{FF2B5EF4-FFF2-40B4-BE49-F238E27FC236}">
                  <a16:creationId xmlns:a16="http://schemas.microsoft.com/office/drawing/2014/main" id="{9C17311A-CB9F-4EBD-AA58-2A4800F8BCA9}"/>
                </a:ext>
              </a:extLst>
            </p:cNvPr>
            <p:cNvSpPr/>
            <p:nvPr/>
          </p:nvSpPr>
          <p:spPr>
            <a:xfrm>
              <a:off x="616360" y="4181367"/>
              <a:ext cx="223529" cy="1800000"/>
            </a:xfrm>
            <a:prstGeom prst="leftBrace">
              <a:avLst>
                <a:gd name="adj1" fmla="val 75989"/>
                <a:gd name="adj2" fmla="val 50000"/>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1" name="テキスト ボックス 50">
              <a:extLst>
                <a:ext uri="{FF2B5EF4-FFF2-40B4-BE49-F238E27FC236}">
                  <a16:creationId xmlns:a16="http://schemas.microsoft.com/office/drawing/2014/main" id="{CAD881F2-92B2-4672-A836-7BBE177C87EF}"/>
                </a:ext>
              </a:extLst>
            </p:cNvPr>
            <p:cNvSpPr txBox="1"/>
            <p:nvPr/>
          </p:nvSpPr>
          <p:spPr>
            <a:xfrm>
              <a:off x="210412" y="1058471"/>
              <a:ext cx="431800" cy="1549401"/>
            </a:xfrm>
            <a:prstGeom prst="rect">
              <a:avLst/>
            </a:prstGeom>
            <a:noFill/>
            <a:ln w="12700">
              <a:noFill/>
            </a:ln>
          </p:spPr>
          <p:txBody>
            <a:bodyPr vert="eaVert"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カリキュラム・マネジメント</a:t>
              </a:r>
            </a:p>
          </p:txBody>
        </p:sp>
        <p:sp>
          <p:nvSpPr>
            <p:cNvPr id="52" name="テキスト ボックス 51">
              <a:extLst>
                <a:ext uri="{FF2B5EF4-FFF2-40B4-BE49-F238E27FC236}">
                  <a16:creationId xmlns:a16="http://schemas.microsoft.com/office/drawing/2014/main" id="{F457CA71-C73D-4718-958B-82533A90CA8D}"/>
                </a:ext>
              </a:extLst>
            </p:cNvPr>
            <p:cNvSpPr txBox="1"/>
            <p:nvPr/>
          </p:nvSpPr>
          <p:spPr>
            <a:xfrm>
              <a:off x="184559" y="2506667"/>
              <a:ext cx="431800" cy="1549400"/>
            </a:xfrm>
            <a:prstGeom prst="rect">
              <a:avLst/>
            </a:prstGeom>
            <a:noFill/>
            <a:ln w="12700">
              <a:noFill/>
            </a:ln>
          </p:spPr>
          <p:txBody>
            <a:bodyPr vert="eaVert"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学校の管理・運営</a:t>
              </a:r>
            </a:p>
          </p:txBody>
        </p:sp>
        <p:sp>
          <p:nvSpPr>
            <p:cNvPr id="53" name="テキスト ボックス 52">
              <a:extLst>
                <a:ext uri="{FF2B5EF4-FFF2-40B4-BE49-F238E27FC236}">
                  <a16:creationId xmlns:a16="http://schemas.microsoft.com/office/drawing/2014/main" id="{B699D75B-0CF5-49A8-BEF6-D17718A5829A}"/>
                </a:ext>
              </a:extLst>
            </p:cNvPr>
            <p:cNvSpPr txBox="1"/>
            <p:nvPr/>
          </p:nvSpPr>
          <p:spPr>
            <a:xfrm>
              <a:off x="201467" y="4306666"/>
              <a:ext cx="431800" cy="1549400"/>
            </a:xfrm>
            <a:prstGeom prst="rect">
              <a:avLst/>
            </a:prstGeom>
            <a:noFill/>
            <a:ln w="12700">
              <a:noFill/>
            </a:ln>
          </p:spPr>
          <p:txBody>
            <a:bodyPr vert="eaVert"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多文化・多言語環境の指導</a:t>
              </a:r>
            </a:p>
          </p:txBody>
        </p:sp>
      </p:grpSp>
      <p:sp>
        <p:nvSpPr>
          <p:cNvPr id="13" name="テキスト ボックス 12">
            <a:extLst>
              <a:ext uri="{FF2B5EF4-FFF2-40B4-BE49-F238E27FC236}">
                <a16:creationId xmlns:a16="http://schemas.microsoft.com/office/drawing/2014/main" id="{2C9F2FDF-E260-4FF3-970E-DC3D0B743319}"/>
              </a:ext>
            </a:extLst>
          </p:cNvPr>
          <p:cNvSpPr txBox="1"/>
          <p:nvPr/>
        </p:nvSpPr>
        <p:spPr>
          <a:xfrm>
            <a:off x="186704" y="930183"/>
            <a:ext cx="388556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＜分析例：在外教育施設への派遣効果＞</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15" name="楕円 14">
            <a:extLst>
              <a:ext uri="{FF2B5EF4-FFF2-40B4-BE49-F238E27FC236}">
                <a16:creationId xmlns:a16="http://schemas.microsoft.com/office/drawing/2014/main" id="{C59D82E3-9714-4514-94E5-04B58E52F4AD}"/>
              </a:ext>
            </a:extLst>
          </p:cNvPr>
          <p:cNvSpPr/>
          <p:nvPr/>
        </p:nvSpPr>
        <p:spPr>
          <a:xfrm>
            <a:off x="5246413" y="3451736"/>
            <a:ext cx="2606040" cy="2052395"/>
          </a:xfrm>
          <a:prstGeom prst="ellipse">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D7E9DB06-F85E-4866-8428-567CE53CFAC5}"/>
              </a:ext>
            </a:extLst>
          </p:cNvPr>
          <p:cNvSpPr/>
          <p:nvPr/>
        </p:nvSpPr>
        <p:spPr>
          <a:xfrm>
            <a:off x="4369684" y="5504131"/>
            <a:ext cx="219169" cy="176592"/>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FD7CE18C-4B24-4ADD-A431-09B789355F7D}"/>
              </a:ext>
            </a:extLst>
          </p:cNvPr>
          <p:cNvSpPr txBox="1"/>
          <p:nvPr/>
        </p:nvSpPr>
        <p:spPr>
          <a:xfrm>
            <a:off x="212557" y="5598462"/>
            <a:ext cx="345030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just" defTabSz="778158"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 </a:t>
            </a:r>
            <a:r>
              <a:rPr kumimoji="0"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派遣教師については、</a:t>
            </a:r>
            <a:r>
              <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2011</a:t>
            </a:r>
            <a:r>
              <a:rPr kumimoji="0"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年度以降に派遣された者のデータを使用</a:t>
            </a:r>
            <a:endPar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just" defTabSz="778158"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 </a:t>
            </a:r>
            <a:r>
              <a:rPr kumimoji="0"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***、**はそれぞれ</a:t>
            </a:r>
            <a:r>
              <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8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0"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水準で統計的に有意であることを表す</a:t>
            </a:r>
            <a:endParaRPr kumimoji="0" lang="en-US" altLang="ja-JP" sz="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 name="吹き出し: 線 3">
            <a:extLst>
              <a:ext uri="{FF2B5EF4-FFF2-40B4-BE49-F238E27FC236}">
                <a16:creationId xmlns:a16="http://schemas.microsoft.com/office/drawing/2014/main" id="{947AF9AF-C572-4FEA-BB7B-8D003B5185F2}"/>
              </a:ext>
            </a:extLst>
          </p:cNvPr>
          <p:cNvSpPr/>
          <p:nvPr/>
        </p:nvSpPr>
        <p:spPr>
          <a:xfrm>
            <a:off x="2935338" y="5937016"/>
            <a:ext cx="5712840" cy="845678"/>
          </a:xfrm>
          <a:prstGeom prst="borderCallout1">
            <a:avLst>
              <a:gd name="adj1" fmla="val -3487"/>
              <a:gd name="adj2" fmla="val 40424"/>
              <a:gd name="adj3" fmla="val -29932"/>
              <a:gd name="adj4" fmla="val 29990"/>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a:ea typeface="游ゴシック"/>
                <a:cs typeface="+mn-cs"/>
              </a:rPr>
              <a:t>非派遣教師の「伸び」を基準（「</a:t>
            </a:r>
            <a:r>
              <a:rPr kumimoji="0" lang="en-US" altLang="ja-JP" sz="1000" b="0" i="0" u="none" strike="noStrike" kern="1200" cap="none" spc="0" normalizeH="0" baseline="0" noProof="0" dirty="0">
                <a:ln>
                  <a:noFill/>
                </a:ln>
                <a:solidFill>
                  <a:prstClr val="black"/>
                </a:solidFill>
                <a:effectLst/>
                <a:uLnTx/>
                <a:uFillTx/>
                <a:latin typeface="游ゴシック"/>
                <a:ea typeface="游ゴシック"/>
                <a:cs typeface="+mn-cs"/>
              </a:rPr>
              <a:t>0.0</a:t>
            </a:r>
            <a:r>
              <a:rPr kumimoji="0" lang="ja-JP" altLang="en-US" sz="1000" b="0" i="0" u="none" strike="noStrike" kern="1200" cap="none" spc="0" normalizeH="0" baseline="0" noProof="0" dirty="0">
                <a:ln>
                  <a:noFill/>
                </a:ln>
                <a:solidFill>
                  <a:prstClr val="black"/>
                </a:solidFill>
                <a:effectLst/>
                <a:uLnTx/>
                <a:uFillTx/>
                <a:latin typeface="游ゴシック"/>
                <a:ea typeface="游ゴシック"/>
                <a:cs typeface="+mn-cs"/>
              </a:rPr>
              <a:t>」）として、派遣教師の「伸び」の方が大きい場合はプラス（右側）に、小さい場合はマイナス（左側）に数値が表示される。また、数値が大きいほど派遣の効果が高いことを示す。上図のとおり、</a:t>
            </a:r>
            <a:r>
              <a:rPr kumimoji="0" lang="ja-JP" altLang="en-US" sz="1000" b="0" i="0" u="sng" strike="noStrike" kern="1200" cap="none" spc="0" normalizeH="0" baseline="0" noProof="0" dirty="0">
                <a:ln>
                  <a:noFill/>
                </a:ln>
                <a:solidFill>
                  <a:prstClr val="black"/>
                </a:solidFill>
                <a:effectLst/>
                <a:uLnTx/>
                <a:uFillTx/>
                <a:latin typeface="游ゴシック"/>
                <a:ea typeface="游ゴシック"/>
                <a:cs typeface="+mn-cs"/>
              </a:rPr>
              <a:t>全般的に派遣者の伸びの方がプラスに出ており</a:t>
            </a:r>
            <a:r>
              <a:rPr kumimoji="0" lang="ja-JP" altLang="en-US" sz="1000" b="0" i="0" u="none" strike="noStrike" kern="1200" cap="none" spc="0" normalizeH="0" baseline="0" noProof="0" dirty="0">
                <a:ln>
                  <a:noFill/>
                </a:ln>
                <a:solidFill>
                  <a:prstClr val="black"/>
                </a:solidFill>
                <a:effectLst/>
                <a:uLnTx/>
                <a:uFillTx/>
                <a:latin typeface="游ゴシック"/>
                <a:ea typeface="游ゴシック"/>
                <a:cs typeface="+mn-cs"/>
              </a:rPr>
              <a:t>、特に</a:t>
            </a:r>
            <a:r>
              <a:rPr kumimoji="0" lang="ja-JP" altLang="en-US" sz="1000" b="0" i="0" u="sng" strike="noStrike" kern="1200" cap="none" spc="0" normalizeH="0" baseline="0" noProof="0" dirty="0">
                <a:ln>
                  <a:noFill/>
                </a:ln>
                <a:solidFill>
                  <a:prstClr val="black"/>
                </a:solidFill>
                <a:effectLst/>
                <a:uLnTx/>
                <a:uFillTx/>
                <a:latin typeface="游ゴシック"/>
                <a:ea typeface="游ゴシック"/>
                <a:cs typeface="+mn-cs"/>
              </a:rPr>
              <a:t>「カリキュラム・マネジメント」「多文化・多言語環境における指導」については、効果がある</a:t>
            </a:r>
            <a:r>
              <a:rPr kumimoji="0" lang="ja-JP" altLang="en-US" sz="1000" b="0" i="0" u="none" strike="noStrike" kern="1200" cap="none" spc="0" normalizeH="0" baseline="0" noProof="0" dirty="0">
                <a:ln>
                  <a:noFill/>
                </a:ln>
                <a:solidFill>
                  <a:prstClr val="black"/>
                </a:solidFill>
                <a:effectLst/>
                <a:uLnTx/>
                <a:uFillTx/>
                <a:latin typeface="游ゴシック"/>
                <a:ea typeface="游ゴシック"/>
                <a:cs typeface="+mn-cs"/>
              </a:rPr>
              <a:t>ことが確認された。</a:t>
            </a:r>
            <a:endParaRPr kumimoji="0" lang="en-US" altLang="ja-JP" sz="1000" b="0" i="0" u="none" strike="noStrike" kern="1200" cap="none" spc="0" normalizeH="0" baseline="0" noProof="0" dirty="0">
              <a:ln>
                <a:noFill/>
              </a:ln>
              <a:solidFill>
                <a:prstClr val="black"/>
              </a:solidFill>
              <a:effectLst/>
              <a:uLnTx/>
              <a:uFillTx/>
              <a:latin typeface="游ゴシック"/>
              <a:ea typeface="游ゴシック"/>
              <a:cs typeface="+mn-cs"/>
            </a:endParaRPr>
          </a:p>
        </p:txBody>
      </p:sp>
      <p:sp>
        <p:nvSpPr>
          <p:cNvPr id="14" name="楕円 13">
            <a:extLst>
              <a:ext uri="{FF2B5EF4-FFF2-40B4-BE49-F238E27FC236}">
                <a16:creationId xmlns:a16="http://schemas.microsoft.com/office/drawing/2014/main" id="{73715CAA-D66B-4C59-B8C0-8F2F998A1C97}"/>
              </a:ext>
            </a:extLst>
          </p:cNvPr>
          <p:cNvSpPr/>
          <p:nvPr/>
        </p:nvSpPr>
        <p:spPr>
          <a:xfrm>
            <a:off x="4767383" y="1432382"/>
            <a:ext cx="1697234" cy="1176265"/>
          </a:xfrm>
          <a:prstGeom prst="ellipse">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21" name="グループ化 20">
            <a:extLst>
              <a:ext uri="{FF2B5EF4-FFF2-40B4-BE49-F238E27FC236}">
                <a16:creationId xmlns:a16="http://schemas.microsoft.com/office/drawing/2014/main" id="{518A93F9-8629-4306-AEA3-B31DC4DC58C8}"/>
              </a:ext>
            </a:extLst>
          </p:cNvPr>
          <p:cNvGrpSpPr/>
          <p:nvPr/>
        </p:nvGrpSpPr>
        <p:grpSpPr>
          <a:xfrm>
            <a:off x="5760000" y="108000"/>
            <a:ext cx="3258291" cy="1288848"/>
            <a:chOff x="-1908699" y="1846555"/>
            <a:chExt cx="3258291" cy="1288848"/>
          </a:xfrm>
        </p:grpSpPr>
        <p:sp>
          <p:nvSpPr>
            <p:cNvPr id="22" name="正方形/長方形 21">
              <a:extLst>
                <a:ext uri="{FF2B5EF4-FFF2-40B4-BE49-F238E27FC236}">
                  <a16:creationId xmlns:a16="http://schemas.microsoft.com/office/drawing/2014/main" id="{D1F190A5-B651-4EAC-97E0-4368017E2738}"/>
                </a:ext>
              </a:extLst>
            </p:cNvPr>
            <p:cNvSpPr/>
            <p:nvPr/>
          </p:nvSpPr>
          <p:spPr>
            <a:xfrm>
              <a:off x="-1908699" y="2124143"/>
              <a:ext cx="3258291" cy="1011260"/>
            </a:xfrm>
            <a:prstGeom prst="rect">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分析結果が実際に政策の改善や見直しに活用されるためには、</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分析結果が現場の担当者に十分に腹落ちされていることが重要</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b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なぜそのような結果になったのか、丁寧なコミュニケーションが必要。</a:t>
              </a:r>
            </a:p>
          </p:txBody>
        </p:sp>
        <p:sp>
          <p:nvSpPr>
            <p:cNvPr id="23" name="矢印: 五方向 22">
              <a:extLst>
                <a:ext uri="{FF2B5EF4-FFF2-40B4-BE49-F238E27FC236}">
                  <a16:creationId xmlns:a16="http://schemas.microsoft.com/office/drawing/2014/main" id="{3B4BCD4C-6F77-4C49-AA61-73FE7C8F24A9}"/>
                </a:ext>
              </a:extLst>
            </p:cNvPr>
            <p:cNvSpPr/>
            <p:nvPr/>
          </p:nvSpPr>
          <p:spPr>
            <a:xfrm>
              <a:off x="-1908697" y="1846555"/>
              <a:ext cx="2212228" cy="277587"/>
            </a:xfrm>
            <a:prstGeom prst="homePlate">
              <a:avLst/>
            </a:prstGeom>
            <a:solidFill>
              <a:schemeClr val="accent6">
                <a:lumMod val="60000"/>
                <a:lumOff val="40000"/>
              </a:schemeClr>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「効果検証」のポイント</a:t>
              </a:r>
            </a:p>
          </p:txBody>
        </p:sp>
      </p:grpSp>
      <p:pic>
        <p:nvPicPr>
          <p:cNvPr id="5" name="図 4">
            <a:extLst>
              <a:ext uri="{FF2B5EF4-FFF2-40B4-BE49-F238E27FC236}">
                <a16:creationId xmlns:a16="http://schemas.microsoft.com/office/drawing/2014/main" id="{77DD6E50-E9CF-4907-81F1-2F0F5C231EF7}"/>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3" name="スライド番号プレースホルダー 2">
            <a:extLst>
              <a:ext uri="{FF2B5EF4-FFF2-40B4-BE49-F238E27FC236}">
                <a16:creationId xmlns:a16="http://schemas.microsoft.com/office/drawing/2014/main" id="{E7B42F80-808F-4D64-8421-B66A374BB675}"/>
              </a:ext>
            </a:extLst>
          </p:cNvPr>
          <p:cNvSpPr>
            <a:spLocks noGrp="1"/>
          </p:cNvSpPr>
          <p:nvPr>
            <p:ph type="sldNum" sz="quarter" idx="12"/>
          </p:nvPr>
        </p:nvSpPr>
        <p:spPr>
          <a:xfrm>
            <a:off x="7086600" y="6444167"/>
            <a:ext cx="2057400" cy="365125"/>
          </a:xfrm>
        </p:spPr>
        <p:txBody>
          <a:bodyPr/>
          <a:lstStyle/>
          <a:p>
            <a:r>
              <a:rPr kumimoji="1" lang="en-US" altLang="ja-JP" dirty="0">
                <a:solidFill>
                  <a:schemeClr val="tx1"/>
                </a:solidFill>
              </a:rPr>
              <a:t>48</a:t>
            </a:r>
            <a:endParaRPr kumimoji="1" lang="ja-JP" altLang="en-US" dirty="0">
              <a:solidFill>
                <a:schemeClr val="tx1"/>
              </a:solidFill>
            </a:endParaRPr>
          </a:p>
        </p:txBody>
      </p:sp>
      <p:pic>
        <p:nvPicPr>
          <p:cNvPr id="6" name="49_2">
            <a:hlinkClick r:id="" action="ppaction://media"/>
            <a:extLst>
              <a:ext uri="{FF2B5EF4-FFF2-40B4-BE49-F238E27FC236}">
                <a16:creationId xmlns:a16="http://schemas.microsoft.com/office/drawing/2014/main" id="{99D520A1-9FDA-0B14-D3DD-6B196761D3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5496" y="1227396"/>
            <a:ext cx="609600" cy="609600"/>
          </a:xfrm>
          <a:prstGeom prst="rect">
            <a:avLst/>
          </a:prstGeom>
        </p:spPr>
      </p:pic>
    </p:spTree>
    <p:extLst>
      <p:ext uri="{BB962C8B-B14F-4D97-AF65-F5344CB8AC3E}">
        <p14:creationId xmlns:p14="http://schemas.microsoft.com/office/powerpoint/2010/main" val="31328586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行政機関が行う政策の評価に関する法律">
            <a:extLst>
              <a:ext uri="{FF2B5EF4-FFF2-40B4-BE49-F238E27FC236}">
                <a16:creationId xmlns:a16="http://schemas.microsoft.com/office/drawing/2014/main" id="{AD66DF3F-8B4C-4001-B96E-EB7DA4BD0D5E}"/>
              </a:ext>
            </a:extLst>
          </p:cNvPr>
          <p:cNvSpPr txBox="1"/>
          <p:nvPr/>
        </p:nvSpPr>
        <p:spPr>
          <a:xfrm>
            <a:off x="-61972" y="6059350"/>
            <a:ext cx="9672697" cy="800219"/>
          </a:xfrm>
          <a:prstGeom prst="rect">
            <a:avLst/>
          </a:prstGeom>
          <a:noFill/>
        </p:spPr>
        <p:txBody>
          <a:bodyPr wrap="square" rtlCol="0">
            <a:spAutoFit/>
          </a:bodyPr>
          <a:lstStyle/>
          <a:p>
            <a:r>
              <a:rPr lang="ja-JP" altLang="en-US" sz="2300" dirty="0">
                <a:solidFill>
                  <a:prstClr val="black"/>
                </a:solidFill>
                <a:latin typeface="メイリオ" panose="020B0604030504040204" pitchFamily="50" charset="-128"/>
                <a:ea typeface="メイリオ" panose="020B0604030504040204" pitchFamily="50" charset="-128"/>
              </a:rPr>
              <a:t>「行政機関が行う政策の評価に関する法律（平成</a:t>
            </a:r>
            <a:r>
              <a:rPr lang="en-US" altLang="ja-JP" sz="2300" dirty="0">
                <a:solidFill>
                  <a:prstClr val="black"/>
                </a:solidFill>
                <a:latin typeface="メイリオ" panose="020B0604030504040204" pitchFamily="50" charset="-128"/>
                <a:ea typeface="メイリオ" panose="020B0604030504040204" pitchFamily="50" charset="-128"/>
              </a:rPr>
              <a:t>13</a:t>
            </a:r>
            <a:r>
              <a:rPr lang="ja-JP" altLang="en-US" sz="2300" dirty="0">
                <a:solidFill>
                  <a:prstClr val="black"/>
                </a:solidFill>
                <a:latin typeface="メイリオ" panose="020B0604030504040204" pitchFamily="50" charset="-128"/>
                <a:ea typeface="メイリオ" panose="020B0604030504040204" pitchFamily="50" charset="-128"/>
              </a:rPr>
              <a:t>年法律第</a:t>
            </a:r>
            <a:r>
              <a:rPr lang="en-US" altLang="ja-JP" sz="2300" dirty="0">
                <a:solidFill>
                  <a:prstClr val="black"/>
                </a:solidFill>
                <a:latin typeface="メイリオ" panose="020B0604030504040204" pitchFamily="50" charset="-128"/>
                <a:ea typeface="メイリオ" panose="020B0604030504040204" pitchFamily="50" charset="-128"/>
              </a:rPr>
              <a:t>86</a:t>
            </a:r>
            <a:r>
              <a:rPr lang="ja-JP" altLang="en-US" sz="2300" dirty="0">
                <a:solidFill>
                  <a:prstClr val="black"/>
                </a:solidFill>
                <a:latin typeface="メイリオ" panose="020B0604030504040204" pitchFamily="50" charset="-128"/>
                <a:ea typeface="メイリオ" panose="020B0604030504040204" pitchFamily="50" charset="-128"/>
              </a:rPr>
              <a:t>号</a:t>
            </a:r>
            <a:r>
              <a:rPr lang="ja-JP" altLang="en-US" sz="2300" spc="-300" dirty="0">
                <a:solidFill>
                  <a:prstClr val="black"/>
                </a:solidFill>
                <a:latin typeface="メイリオ" panose="020B0604030504040204" pitchFamily="50" charset="-128"/>
                <a:ea typeface="メイリオ" panose="020B0604030504040204" pitchFamily="50" charset="-128"/>
              </a:rPr>
              <a:t>）」</a:t>
            </a:r>
            <a:endParaRPr lang="en-US" altLang="ja-JP" sz="2300" spc="-300" dirty="0">
              <a:solidFill>
                <a:prstClr val="black"/>
              </a:solidFill>
              <a:latin typeface="メイリオ" panose="020B0604030504040204" pitchFamily="50" charset="-128"/>
              <a:ea typeface="メイリオ" panose="020B0604030504040204" pitchFamily="50" charset="-128"/>
            </a:endParaRPr>
          </a:p>
          <a:p>
            <a:r>
              <a:rPr lang="ja-JP" altLang="en-US" sz="2300" dirty="0">
                <a:solidFill>
                  <a:prstClr val="black"/>
                </a:solidFill>
                <a:latin typeface="メイリオ" panose="020B0604030504040204" pitchFamily="50" charset="-128"/>
                <a:ea typeface="メイリオ" panose="020B0604030504040204" pitchFamily="50" charset="-128"/>
              </a:rPr>
              <a:t>（政策評価法）制定　→　</a:t>
            </a:r>
            <a:r>
              <a:rPr lang="en-US" altLang="ja-JP" sz="2300" dirty="0">
                <a:solidFill>
                  <a:prstClr val="black"/>
                </a:solidFill>
                <a:latin typeface="メイリオ" panose="020B0604030504040204" pitchFamily="50" charset="-128"/>
                <a:ea typeface="メイリオ" panose="020B0604030504040204" pitchFamily="50" charset="-128"/>
              </a:rPr>
              <a:t>2002</a:t>
            </a:r>
            <a:r>
              <a:rPr lang="ja-JP" altLang="en-US" sz="2300" dirty="0">
                <a:solidFill>
                  <a:prstClr val="black"/>
                </a:solidFill>
                <a:latin typeface="メイリオ" panose="020B0604030504040204" pitchFamily="50" charset="-128"/>
                <a:ea typeface="メイリオ" panose="020B0604030504040204" pitchFamily="50" charset="-128"/>
              </a:rPr>
              <a:t>年</a:t>
            </a:r>
            <a:r>
              <a:rPr lang="en-US" altLang="ja-JP" sz="2300" dirty="0">
                <a:solidFill>
                  <a:prstClr val="black"/>
                </a:solidFill>
                <a:latin typeface="メイリオ" panose="020B0604030504040204" pitchFamily="50" charset="-128"/>
                <a:ea typeface="メイリオ" panose="020B0604030504040204" pitchFamily="50" charset="-128"/>
              </a:rPr>
              <a:t>4</a:t>
            </a:r>
            <a:r>
              <a:rPr lang="ja-JP" altLang="en-US" sz="2300" dirty="0">
                <a:solidFill>
                  <a:prstClr val="black"/>
                </a:solidFill>
                <a:latin typeface="メイリオ" panose="020B0604030504040204" pitchFamily="50" charset="-128"/>
                <a:ea typeface="メイリオ" panose="020B0604030504040204" pitchFamily="50" charset="-128"/>
              </a:rPr>
              <a:t>月施行</a:t>
            </a:r>
          </a:p>
        </p:txBody>
      </p:sp>
      <p:sp>
        <p:nvSpPr>
          <p:cNvPr id="8" name="下矢印">
            <a:extLst>
              <a:ext uri="{FF2B5EF4-FFF2-40B4-BE49-F238E27FC236}">
                <a16:creationId xmlns:a16="http://schemas.microsoft.com/office/drawing/2014/main" id="{E22286CB-2155-4E5D-9187-6E50A89D8B4F}"/>
              </a:ext>
            </a:extLst>
          </p:cNvPr>
          <p:cNvSpPr/>
          <p:nvPr/>
        </p:nvSpPr>
        <p:spPr>
          <a:xfrm>
            <a:off x="4311526" y="5606166"/>
            <a:ext cx="520948" cy="409635"/>
          </a:xfrm>
          <a:prstGeom prst="downArrow">
            <a:avLst/>
          </a:prstGeom>
          <a:solidFill>
            <a:schemeClr val="bg1">
              <a:lumMod val="6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latin typeface="メイリオ" panose="020B0604030504040204" pitchFamily="50" charset="-128"/>
              <a:ea typeface="メイリオ" panose="020B0604030504040204" pitchFamily="50" charset="-128"/>
            </a:endParaRPr>
          </a:p>
        </p:txBody>
      </p:sp>
      <p:sp>
        <p:nvSpPr>
          <p:cNvPr id="11" name="テキスト：平成13年1月、中央省庁再編と">
            <a:extLst>
              <a:ext uri="{FF2B5EF4-FFF2-40B4-BE49-F238E27FC236}">
                <a16:creationId xmlns:a16="http://schemas.microsoft.com/office/drawing/2014/main" id="{AD66DF3F-8B4C-4001-B96E-EB7DA4BD0D5E}"/>
              </a:ext>
            </a:extLst>
          </p:cNvPr>
          <p:cNvSpPr txBox="1"/>
          <p:nvPr/>
        </p:nvSpPr>
        <p:spPr>
          <a:xfrm>
            <a:off x="235139" y="5174591"/>
            <a:ext cx="8783356" cy="461665"/>
          </a:xfrm>
          <a:prstGeom prst="rect">
            <a:avLst/>
          </a:prstGeom>
          <a:no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2001</a:t>
            </a:r>
            <a:r>
              <a:rPr lang="ja-JP" altLang="en-US" sz="2400" dirty="0">
                <a:latin typeface="メイリオ" panose="020B0604030504040204" pitchFamily="50" charset="-128"/>
                <a:ea typeface="メイリオ" panose="020B0604030504040204" pitchFamily="50" charset="-128"/>
              </a:rPr>
              <a:t>年</a:t>
            </a:r>
            <a:r>
              <a:rPr lang="en-US" altLang="ja-JP" sz="2400" dirty="0">
                <a:latin typeface="メイリオ" panose="020B0604030504040204" pitchFamily="50" charset="-128"/>
                <a:ea typeface="メイリオ" panose="020B0604030504040204" pitchFamily="50" charset="-128"/>
              </a:rPr>
              <a:t>1</a:t>
            </a:r>
            <a:r>
              <a:rPr lang="ja-JP" altLang="en-US" sz="2400" dirty="0">
                <a:latin typeface="メイリオ" panose="020B0604030504040204" pitchFamily="50" charset="-128"/>
                <a:ea typeface="メイリオ" panose="020B0604030504040204" pitchFamily="50" charset="-128"/>
              </a:rPr>
              <a:t>月、中央省庁再編と同時に政策評価制度がスタート</a:t>
            </a:r>
          </a:p>
        </p:txBody>
      </p:sp>
      <p:sp>
        <p:nvSpPr>
          <p:cNvPr id="9" name="下矢印">
            <a:extLst>
              <a:ext uri="{FF2B5EF4-FFF2-40B4-BE49-F238E27FC236}">
                <a16:creationId xmlns:a16="http://schemas.microsoft.com/office/drawing/2014/main" id="{E22286CB-2155-4E5D-9187-6E50A89D8B4F}"/>
              </a:ext>
            </a:extLst>
          </p:cNvPr>
          <p:cNvSpPr/>
          <p:nvPr/>
        </p:nvSpPr>
        <p:spPr>
          <a:xfrm>
            <a:off x="4311526" y="4721214"/>
            <a:ext cx="520948" cy="424247"/>
          </a:xfrm>
          <a:prstGeom prst="downArrow">
            <a:avLst/>
          </a:prstGeom>
          <a:solidFill>
            <a:schemeClr val="bg1">
              <a:lumMod val="6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latin typeface="メイリオ" panose="020B0604030504040204" pitchFamily="50" charset="-128"/>
              <a:ea typeface="メイリオ" panose="020B0604030504040204" pitchFamily="50" charset="-128"/>
            </a:endParaRPr>
          </a:p>
        </p:txBody>
      </p:sp>
      <p:sp>
        <p:nvSpPr>
          <p:cNvPr id="3" name="テキスト：評価機能の充実の必要性～">
            <a:extLst>
              <a:ext uri="{FF2B5EF4-FFF2-40B4-BE49-F238E27FC236}">
                <a16:creationId xmlns:a16="http://schemas.microsoft.com/office/drawing/2014/main" id="{62C00494-7BB3-4F56-80F4-8252A0A32565}"/>
              </a:ext>
            </a:extLst>
          </p:cNvPr>
          <p:cNvSpPr/>
          <p:nvPr/>
        </p:nvSpPr>
        <p:spPr>
          <a:xfrm>
            <a:off x="185481" y="2206922"/>
            <a:ext cx="8833014" cy="2492990"/>
          </a:xfrm>
          <a:prstGeom prst="rect">
            <a:avLst/>
          </a:prstGeom>
        </p:spPr>
        <p:txBody>
          <a:bodyPr wrap="square">
            <a:spAutoFit/>
          </a:bodyPr>
          <a:lstStyle/>
          <a:p>
            <a:r>
              <a:rPr lang="ja-JP" altLang="en-US" dirty="0">
                <a:latin typeface="+mn-ea"/>
              </a:rPr>
              <a:t>　○</a:t>
            </a:r>
            <a:r>
              <a:rPr lang="ja-JP" altLang="en-US" sz="2400" b="1" dirty="0">
                <a:latin typeface="+mn-ea"/>
              </a:rPr>
              <a:t>評価機能の充実の必要性</a:t>
            </a:r>
            <a:br>
              <a:rPr lang="en-US" altLang="ja-JP" dirty="0">
                <a:latin typeface="+mn-ea"/>
              </a:rPr>
            </a:br>
            <a:r>
              <a:rPr lang="en-US" altLang="ja-JP" dirty="0">
                <a:latin typeface="+mn-ea"/>
              </a:rPr>
              <a:t> </a:t>
            </a:r>
            <a:r>
              <a:rPr lang="ja-JP" altLang="en-US" dirty="0">
                <a:latin typeface="+mn-ea"/>
              </a:rPr>
              <a:t>　</a:t>
            </a:r>
            <a:r>
              <a:rPr lang="en-US" altLang="ja-JP" dirty="0">
                <a:latin typeface="+mn-ea"/>
              </a:rPr>
              <a:t>  </a:t>
            </a:r>
            <a:r>
              <a:rPr lang="ja-JP" altLang="en-US" dirty="0">
                <a:latin typeface="+mn-ea"/>
              </a:rPr>
              <a:t>  </a:t>
            </a:r>
            <a:r>
              <a:rPr lang="ja-JP" altLang="en-US" sz="2000" dirty="0">
                <a:latin typeface="+mn-ea"/>
              </a:rPr>
              <a:t>評価を企画立案作業に反映させる仕組みを充実強化することが必要</a:t>
            </a:r>
            <a:endParaRPr lang="en-US" altLang="ja-JP" sz="2000" dirty="0">
              <a:latin typeface="+mn-ea"/>
            </a:endParaRPr>
          </a:p>
          <a:p>
            <a:endParaRPr lang="en-US" altLang="ja-JP" sz="1000" dirty="0">
              <a:latin typeface="+mn-ea"/>
            </a:endParaRPr>
          </a:p>
          <a:p>
            <a:r>
              <a:rPr lang="ja-JP" altLang="en-US" dirty="0">
                <a:latin typeface="+mn-ea"/>
              </a:rPr>
              <a:t>　○</a:t>
            </a:r>
            <a:r>
              <a:rPr lang="ja-JP" altLang="en-US" sz="2400" b="1" dirty="0">
                <a:latin typeface="+mn-ea"/>
              </a:rPr>
              <a:t>各省における評価機能の強化</a:t>
            </a:r>
            <a:endParaRPr lang="en-US" altLang="ja-JP" sz="2400" b="1" dirty="0">
              <a:latin typeface="+mn-ea"/>
            </a:endParaRPr>
          </a:p>
          <a:p>
            <a:r>
              <a:rPr lang="ja-JP" altLang="en-US" dirty="0">
                <a:latin typeface="+mn-ea"/>
              </a:rPr>
              <a:t>   　 </a:t>
            </a:r>
            <a:r>
              <a:rPr lang="ja-JP" altLang="en-US" sz="2000" dirty="0">
                <a:latin typeface="+mn-ea"/>
              </a:rPr>
              <a:t>各省に評価部門を確立すべき</a:t>
            </a:r>
            <a:endParaRPr lang="en-US" altLang="ja-JP" dirty="0">
              <a:latin typeface="+mn-ea"/>
            </a:endParaRPr>
          </a:p>
          <a:p>
            <a:endParaRPr lang="en-US" altLang="ja-JP" sz="1000" dirty="0">
              <a:latin typeface="+mn-ea"/>
            </a:endParaRPr>
          </a:p>
          <a:p>
            <a:r>
              <a:rPr lang="ja-JP" altLang="en-US" dirty="0">
                <a:latin typeface="+mn-ea"/>
              </a:rPr>
              <a:t>　○</a:t>
            </a:r>
            <a:r>
              <a:rPr lang="ja-JP" altLang="en-US" sz="2400" b="1" dirty="0">
                <a:latin typeface="+mn-ea"/>
              </a:rPr>
              <a:t>評価結果の公開</a:t>
            </a:r>
            <a:endParaRPr lang="en-US" altLang="ja-JP" sz="2400" b="1" dirty="0">
              <a:latin typeface="+mn-ea"/>
            </a:endParaRPr>
          </a:p>
          <a:p>
            <a:r>
              <a:rPr lang="en-US" altLang="ja-JP" dirty="0">
                <a:latin typeface="+mn-ea"/>
              </a:rPr>
              <a:t>   </a:t>
            </a:r>
            <a:r>
              <a:rPr lang="ja-JP" altLang="en-US" dirty="0">
                <a:latin typeface="+mn-ea"/>
              </a:rPr>
              <a:t>　 </a:t>
            </a:r>
            <a:r>
              <a:rPr lang="ja-JP" altLang="en-US" sz="2000" dirty="0">
                <a:latin typeface="+mn-ea"/>
              </a:rPr>
              <a:t>評価の迅速化や情報の公開を積極的に進める必要</a:t>
            </a:r>
            <a:endParaRPr lang="ja-JP" altLang="en-US" dirty="0">
              <a:latin typeface="+mn-ea"/>
            </a:endParaRPr>
          </a:p>
        </p:txBody>
      </p:sp>
      <p:grpSp>
        <p:nvGrpSpPr>
          <p:cNvPr id="2" name="テキスト：行政改革会議最終報告">
            <a:extLst>
              <a:ext uri="{FF2B5EF4-FFF2-40B4-BE49-F238E27FC236}">
                <a16:creationId xmlns:a16="http://schemas.microsoft.com/office/drawing/2014/main" id="{C9E8CCA8-AC7C-4E51-911E-57A9EDE6BAC0}"/>
              </a:ext>
            </a:extLst>
          </p:cNvPr>
          <p:cNvGrpSpPr/>
          <p:nvPr/>
        </p:nvGrpSpPr>
        <p:grpSpPr>
          <a:xfrm>
            <a:off x="188826" y="973192"/>
            <a:ext cx="8683498" cy="3639290"/>
            <a:chOff x="188826" y="945056"/>
            <a:chExt cx="8683498" cy="3639290"/>
          </a:xfrm>
        </p:grpSpPr>
        <p:sp>
          <p:nvSpPr>
            <p:cNvPr id="5" name="正方形/長方形 4">
              <a:extLst>
                <a:ext uri="{FF2B5EF4-FFF2-40B4-BE49-F238E27FC236}">
                  <a16:creationId xmlns:a16="http://schemas.microsoft.com/office/drawing/2014/main" id="{2FA60D0E-AF9F-41B7-85D5-35A637493AB3}"/>
                </a:ext>
              </a:extLst>
            </p:cNvPr>
            <p:cNvSpPr/>
            <p:nvPr/>
          </p:nvSpPr>
          <p:spPr>
            <a:xfrm>
              <a:off x="235139" y="945056"/>
              <a:ext cx="8637185" cy="3639290"/>
            </a:xfrm>
            <a:prstGeom prst="rect">
              <a:avLst/>
            </a:prstGeom>
            <a:noFill/>
            <a:ln w="38100">
              <a:solidFill>
                <a:schemeClr val="accent1"/>
              </a:solidFill>
            </a:ln>
          </p:spPr>
          <p:style>
            <a:lnRef idx="1">
              <a:schemeClr val="accent5"/>
            </a:lnRef>
            <a:fillRef idx="2">
              <a:schemeClr val="accent5"/>
            </a:fillRef>
            <a:effectRef idx="1">
              <a:schemeClr val="accent5"/>
            </a:effectRef>
            <a:fontRef idx="minor">
              <a:schemeClr val="dk1"/>
            </a:fontRef>
          </p:style>
          <p:txBody>
            <a:bodyPr wrap="square" rtlCol="0" anchor="ctr" anchorCtr="0">
              <a:noAutofit/>
            </a:bodyPr>
            <a:lstStyle/>
            <a:p>
              <a:pPr marL="120897" indent="-120897"/>
              <a:endParaRPr lang="ja-JP" altLang="en-US" sz="2000">
                <a:solidFill>
                  <a:prstClr val="black"/>
                </a:solidFill>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188826" y="1168758"/>
              <a:ext cx="8637185" cy="880142"/>
            </a:xfrm>
            <a:prstGeom prst="rect">
              <a:avLst/>
            </a:prstGeom>
            <a:noFill/>
            <a:ln w="6350">
              <a:noFill/>
            </a:ln>
          </p:spPr>
          <p:style>
            <a:lnRef idx="1">
              <a:schemeClr val="accent5"/>
            </a:lnRef>
            <a:fillRef idx="2">
              <a:schemeClr val="accent5"/>
            </a:fillRef>
            <a:effectRef idx="1">
              <a:schemeClr val="accent5"/>
            </a:effectRef>
            <a:fontRef idx="minor">
              <a:schemeClr val="dk1"/>
            </a:fontRef>
          </p:style>
          <p:txBody>
            <a:bodyPr wrap="square" rtlCol="0" anchor="t" anchorCtr="0">
              <a:noAutofit/>
            </a:bodyPr>
            <a:lstStyle>
              <a:defPPr>
                <a:defRPr lang="ja-JP"/>
              </a:defPPr>
              <a:lvl1pPr marL="120897" indent="-120897">
                <a:defRPr sz="2000">
                  <a:solidFill>
                    <a:prstClr val="black"/>
                  </a:solidFill>
                  <a:latin typeface="メイリオ" panose="020B0604030504040204" pitchFamily="50" charset="-128"/>
                  <a:ea typeface="メイリオ" panose="020B0604030504040204" pitchFamily="50" charset="-128"/>
                </a:defRPr>
              </a:lvl1pPr>
            </a:lstStyle>
            <a:p>
              <a:r>
                <a:rPr lang="en-US" altLang="ja-JP" sz="2400" dirty="0"/>
                <a:t>【</a:t>
              </a:r>
              <a:r>
                <a:rPr lang="ja-JP" altLang="en-US" sz="2400" dirty="0"/>
                <a:t>行政改革会議最終報告（</a:t>
              </a:r>
              <a:r>
                <a:rPr lang="en-US" altLang="ja-JP" sz="2400" dirty="0"/>
                <a:t>1997</a:t>
              </a:r>
              <a:r>
                <a:rPr lang="ja-JP" altLang="en-US" sz="2400" dirty="0"/>
                <a:t>年</a:t>
              </a:r>
              <a:r>
                <a:rPr lang="en-US" altLang="ja-JP" sz="2400" dirty="0"/>
                <a:t>12</a:t>
              </a:r>
              <a:r>
                <a:rPr lang="ja-JP" altLang="en-US" sz="2400" dirty="0"/>
                <a:t>月</a:t>
              </a:r>
              <a:r>
                <a:rPr lang="en-US" altLang="ja-JP" sz="2400" dirty="0"/>
                <a:t>3</a:t>
              </a:r>
              <a:r>
                <a:rPr lang="ja-JP" altLang="en-US" sz="2400" dirty="0"/>
                <a:t>日）</a:t>
              </a:r>
              <a:r>
                <a:rPr lang="en-US" altLang="ja-JP" sz="2400" dirty="0"/>
                <a:t>】</a:t>
              </a:r>
            </a:p>
            <a:p>
              <a:endParaRPr lang="en-US" altLang="ja-JP" sz="1200" dirty="0"/>
            </a:p>
            <a:p>
              <a:r>
                <a:rPr lang="ja-JP" altLang="en-US" sz="2400" b="1" dirty="0">
                  <a:solidFill>
                    <a:schemeClr val="accent1"/>
                  </a:solidFill>
                </a:rPr>
                <a:t>「評価機能の充実強化」</a:t>
              </a:r>
              <a:endParaRPr lang="en-US" altLang="ja-JP" sz="2400" b="1" dirty="0">
                <a:solidFill>
                  <a:schemeClr val="accent1"/>
                </a:solidFill>
              </a:endParaRPr>
            </a:p>
            <a:p>
              <a:endParaRPr lang="en-US" altLang="ja-JP" sz="1400" dirty="0"/>
            </a:p>
            <a:p>
              <a:r>
                <a:rPr lang="ja-JP" altLang="en-US" dirty="0"/>
                <a:t>　</a:t>
              </a:r>
              <a:endParaRPr lang="en-US" altLang="ja-JP" dirty="0"/>
            </a:p>
          </p:txBody>
        </p:sp>
      </p:grpSp>
      <p:sp>
        <p:nvSpPr>
          <p:cNvPr id="61" name="タイトル線">
            <a:extLst>
              <a:ext uri="{FF2B5EF4-FFF2-40B4-BE49-F238E27FC236}">
                <a16:creationId xmlns:a16="http://schemas.microsoft.com/office/drawing/2014/main" id="{6671EF31-5701-4EF4-9638-2AA0FFC68CEE}"/>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60" name="タイトル">
            <a:extLst>
              <a:ext uri="{FF2B5EF4-FFF2-40B4-BE49-F238E27FC236}">
                <a16:creationId xmlns:a16="http://schemas.microsoft.com/office/drawing/2014/main" id="{21FD8DAD-BC7E-4FAC-B701-CCCBF49ECE83}"/>
              </a:ext>
            </a:extLst>
          </p:cNvPr>
          <p:cNvSpPr txBox="1">
            <a:spLocks/>
          </p:cNvSpPr>
          <p:nvPr/>
        </p:nvSpPr>
        <p:spPr>
          <a:xfrm>
            <a:off x="-63501" y="3748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メイリオ" panose="020B0604030504040204" pitchFamily="50" charset="-128"/>
                <a:ea typeface="メイリオ" panose="020B0604030504040204" pitchFamily="50" charset="-128"/>
              </a:rPr>
              <a:t>１ 政策評価制度の導入経緯②　</a:t>
            </a:r>
            <a:endParaRPr lang="ja-JP" altLang="en-US" sz="2400" dirty="0">
              <a:solidFill>
                <a:prstClr val="black"/>
              </a:solidFill>
              <a:latin typeface="メイリオ" panose="020B0604030504040204" pitchFamily="50" charset="-128"/>
              <a:ea typeface="メイリオ" panose="020B0604030504040204" pitchFamily="50" charset="-128"/>
            </a:endParaRPr>
          </a:p>
        </p:txBody>
      </p:sp>
      <p:sp>
        <p:nvSpPr>
          <p:cNvPr id="10" name="スライド番号プレースホルダー 9">
            <a:extLst>
              <a:ext uri="{FF2B5EF4-FFF2-40B4-BE49-F238E27FC236}">
                <a16:creationId xmlns:a16="http://schemas.microsoft.com/office/drawing/2014/main" id="{9FB2BA2E-5C23-4466-B9F7-4A9A6B1C8F72}"/>
              </a:ext>
            </a:extLst>
          </p:cNvPr>
          <p:cNvSpPr>
            <a:spLocks noGrp="1"/>
          </p:cNvSpPr>
          <p:nvPr>
            <p:ph type="sldNum" sz="quarter" idx="12"/>
          </p:nvPr>
        </p:nvSpPr>
        <p:spPr/>
        <p:txBody>
          <a:bodyPr/>
          <a:lstStyle/>
          <a:p>
            <a:pPr>
              <a:defRPr/>
            </a:pPr>
            <a:r>
              <a:rPr lang="en-US" altLang="ja-JP" dirty="0">
                <a:solidFill>
                  <a:prstClr val="black"/>
                </a:solidFill>
              </a:rPr>
              <a:t>4</a:t>
            </a:r>
          </a:p>
        </p:txBody>
      </p:sp>
      <p:pic>
        <p:nvPicPr>
          <p:cNvPr id="4" name="5">
            <a:hlinkClick r:id="" action="ppaction://media"/>
            <a:extLst>
              <a:ext uri="{FF2B5EF4-FFF2-40B4-BE49-F238E27FC236}">
                <a16:creationId xmlns:a16="http://schemas.microsoft.com/office/drawing/2014/main" id="{159CD9EE-8934-C520-5AF0-89B88D4E89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7524" y="70004"/>
            <a:ext cx="609600" cy="609600"/>
          </a:xfrm>
          <a:prstGeom prst="rect">
            <a:avLst/>
          </a:prstGeom>
        </p:spPr>
      </p:pic>
    </p:spTree>
    <p:extLst>
      <p:ext uri="{BB962C8B-B14F-4D97-AF65-F5344CB8AC3E}">
        <p14:creationId xmlns:p14="http://schemas.microsoft.com/office/powerpoint/2010/main" val="343472477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EBB419A-5530-4B61-AC88-544A1947AC76}"/>
              </a:ext>
            </a:extLst>
          </p:cNvPr>
          <p:cNvSpPr txBox="1"/>
          <p:nvPr/>
        </p:nvSpPr>
        <p:spPr>
          <a:xfrm>
            <a:off x="291600" y="241200"/>
            <a:ext cx="1303407"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＜結果概要＞</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36" name="テキスト ボックス 35">
            <a:extLst>
              <a:ext uri="{FF2B5EF4-FFF2-40B4-BE49-F238E27FC236}">
                <a16:creationId xmlns:a16="http://schemas.microsoft.com/office/drawing/2014/main" id="{E3BB37C4-FC25-4993-98CD-6FF5F7B37E36}"/>
              </a:ext>
            </a:extLst>
          </p:cNvPr>
          <p:cNvSpPr txBox="1"/>
          <p:nvPr/>
        </p:nvSpPr>
        <p:spPr>
          <a:xfrm>
            <a:off x="291600" y="615600"/>
            <a:ext cx="8560800" cy="1887889"/>
          </a:xfrm>
          <a:prstGeom prst="rect">
            <a:avLst/>
          </a:prstGeom>
          <a:noFill/>
          <a:ln w="19050">
            <a:solidFill>
              <a:schemeClr val="accent5"/>
            </a:solidFill>
          </a:ln>
        </p:spPr>
        <p:txBody>
          <a:bodyPr wrap="square" lIns="91440" tIns="45720" rIns="91440" bIns="45720" rtlCol="0" anchor="t">
            <a:spAutoFit/>
          </a:bodyPr>
          <a:lstStyle/>
          <a:p>
            <a:pPr marL="0" marR="0" lvl="0" indent="0" algn="l" defTabSz="342900" rtl="0" eaLnBrk="1" fontAlgn="auto" latinLnBrk="0" hangingPunct="1">
              <a:lnSpc>
                <a:spcPct val="120000"/>
              </a:lnSpc>
              <a:spcBef>
                <a:spcPts val="0"/>
              </a:spcBef>
              <a:spcAft>
                <a:spcPts val="0"/>
              </a:spcAft>
              <a:buClrTx/>
              <a:buSzTx/>
              <a:buFontTx/>
              <a:buNone/>
              <a:tabLst/>
              <a:defRPr/>
            </a:pPr>
            <a:r>
              <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アンケート調査の結果</a:t>
            </a:r>
            <a:r>
              <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213995" marR="0" lvl="0" indent="-213995"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a:ea typeface="游ゴシック"/>
                <a:cs typeface="+mn-cs"/>
              </a:rPr>
              <a:t>派遣教師は、非派遣教師と比較して、カリキュラム・マネジメント能力、多文化・多言語環境における指導能力に関して、</a:t>
            </a:r>
            <a:r>
              <a:rPr kumimoji="0" lang="ja-JP" altLang="en-US" sz="1400" b="1" i="0" u="sng" strike="noStrike" kern="1200" cap="none" spc="90" normalizeH="0" baseline="0" noProof="0" dirty="0">
                <a:ln>
                  <a:noFill/>
                </a:ln>
                <a:solidFill>
                  <a:prstClr val="black"/>
                </a:solidFill>
                <a:effectLst/>
                <a:uLnTx/>
                <a:uFillTx/>
                <a:latin typeface="游ゴシック"/>
                <a:ea typeface="游ゴシック"/>
                <a:cs typeface="+mn-cs"/>
              </a:rPr>
              <a:t>能力を伸ばしていることが確認された</a:t>
            </a:r>
            <a:r>
              <a:rPr kumimoji="0" lang="ja-JP" altLang="en-US" sz="1400" b="0" i="0" u="none" strike="noStrike" kern="1200" cap="none" spc="90" normalizeH="0" baseline="0" noProof="0" dirty="0">
                <a:ln>
                  <a:noFill/>
                </a:ln>
                <a:solidFill>
                  <a:prstClr val="black"/>
                </a:solidFill>
                <a:effectLst/>
                <a:uLnTx/>
                <a:uFillTx/>
                <a:latin typeface="游ゴシック"/>
                <a:ea typeface="游ゴシック"/>
                <a:cs typeface="+mn-cs"/>
              </a:rPr>
              <a:t>。</a:t>
            </a:r>
            <a:endParaRPr kumimoji="0" lang="en-US" altLang="ja-JP" sz="1400" b="0" i="0" u="none" strike="noStrike" kern="1200" cap="none" spc="90" normalizeH="0" baseline="0" noProof="0" dirty="0">
              <a:ln>
                <a:noFill/>
              </a:ln>
              <a:solidFill>
                <a:prstClr val="black"/>
              </a:solidFill>
              <a:effectLst/>
              <a:uLnTx/>
              <a:uFillTx/>
              <a:latin typeface="游ゴシック"/>
              <a:ea typeface="游ゴシック"/>
              <a:cs typeface="+mn-cs"/>
            </a:endParaRPr>
          </a:p>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派遣先の文化や習慣に戸惑う経験があると　効果が低くなる傾向がみられたが</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、派遣中に派遣元の教育委員会とコミュニケーションを取り、不安を軽減することで派遣効果が高まる可能性がある</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等の示唆を得た。</a:t>
            </a:r>
          </a:p>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管理職向けのアンケートでは概ね</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派遣教師の方が能力が高い</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という結果を得た。</a:t>
            </a:r>
          </a:p>
        </p:txBody>
      </p:sp>
      <p:sp>
        <p:nvSpPr>
          <p:cNvPr id="43" name="テキスト ボックス 42">
            <a:extLst>
              <a:ext uri="{FF2B5EF4-FFF2-40B4-BE49-F238E27FC236}">
                <a16:creationId xmlns:a16="http://schemas.microsoft.com/office/drawing/2014/main" id="{3C0EBEE3-E318-4EB0-8716-65C4C60727FF}"/>
              </a:ext>
            </a:extLst>
          </p:cNvPr>
          <p:cNvSpPr txBox="1"/>
          <p:nvPr/>
        </p:nvSpPr>
        <p:spPr>
          <a:xfrm>
            <a:off x="291600" y="2592000"/>
            <a:ext cx="8560800" cy="1152000"/>
          </a:xfrm>
          <a:prstGeom prst="rect">
            <a:avLst/>
          </a:prstGeom>
          <a:noFill/>
          <a:ln w="19050">
            <a:solidFill>
              <a:schemeClr val="accent5"/>
            </a:solidFill>
          </a:ln>
        </p:spPr>
        <p:txBody>
          <a:bodyPr wrap="square" rtlCol="0">
            <a:spAutoFit/>
          </a:bodyPr>
          <a:lstStyle/>
          <a:p>
            <a:pPr marL="0" marR="0" lvl="0" indent="0" algn="l" defTabSz="342900" rtl="0" eaLnBrk="1" fontAlgn="auto" latinLnBrk="0" hangingPunct="1">
              <a:lnSpc>
                <a:spcPct val="120000"/>
              </a:lnSpc>
              <a:spcBef>
                <a:spcPts val="0"/>
              </a:spcBef>
              <a:spcAft>
                <a:spcPts val="0"/>
              </a:spcAft>
              <a:buClrTx/>
              <a:buSzTx/>
              <a:buFontTx/>
              <a:buNone/>
              <a:tabLst/>
              <a:defRPr/>
            </a:pPr>
            <a:r>
              <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ヒアリングの結果</a:t>
            </a:r>
            <a:r>
              <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在外教育施設では、各都道府県から教師が集まるため、他地域の指導方法が学べたこと、現地で生まれ育った児童生徒など多様な児童生徒を指導する機会があったことが役立っている等の結果を得た。</a:t>
            </a:r>
            <a:endPar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05BFEDD0-C3E2-4404-A501-A076834BD772}"/>
              </a:ext>
            </a:extLst>
          </p:cNvPr>
          <p:cNvSpPr txBox="1"/>
          <p:nvPr/>
        </p:nvSpPr>
        <p:spPr>
          <a:xfrm>
            <a:off x="291600" y="4010593"/>
            <a:ext cx="1555169"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＜研究の活用＞</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40" name="テキスト ボックス 39">
            <a:extLst>
              <a:ext uri="{FF2B5EF4-FFF2-40B4-BE49-F238E27FC236}">
                <a16:creationId xmlns:a16="http://schemas.microsoft.com/office/drawing/2014/main" id="{0138B008-B25C-48E4-A52C-026AC19A68E3}"/>
              </a:ext>
            </a:extLst>
          </p:cNvPr>
          <p:cNvSpPr txBox="1"/>
          <p:nvPr/>
        </p:nvSpPr>
        <p:spPr>
          <a:xfrm>
            <a:off x="291600" y="4381575"/>
            <a:ext cx="8560800" cy="1112420"/>
          </a:xfrm>
          <a:prstGeom prst="rect">
            <a:avLst/>
          </a:prstGeom>
          <a:noFill/>
          <a:ln w="19050">
            <a:solidFill>
              <a:schemeClr val="accent5"/>
            </a:solidFill>
          </a:ln>
        </p:spPr>
        <p:txBody>
          <a:bodyPr wrap="square" rtlCol="0">
            <a:spAutoFit/>
          </a:bodyPr>
          <a:lstStyle/>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研究成果は、</a:t>
            </a:r>
            <a:r>
              <a:rPr kumimoji="0" lang="ja-JP" altLang="en-US" sz="1400" b="1" i="0" u="sng"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全国の教育委員会向けの冊子</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（教育委員会月報）</a:t>
            </a:r>
            <a:r>
              <a:rPr kumimoji="0" lang="ja-JP" altLang="en-US" sz="1400" b="1" i="0" u="sng"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で紹介</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されるとともに、在外教育施設への派遣を希望する教師の募集の際にも活用（冊子、ポスター）。</a:t>
            </a:r>
          </a:p>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また、各都道府県の各主管部課長会議等での説明の際にも、</a:t>
            </a:r>
            <a:r>
              <a:rPr kumimoji="0" lang="ja-JP" altLang="en-US" sz="1400" b="1" i="0" u="sng"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研究成果の紹介などを踏まえた説明</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を実施するとともに、派遣教師への事前研修においても、</a:t>
            </a:r>
            <a:r>
              <a:rPr kumimoji="0" lang="ja-JP" altLang="en-US" sz="1400" b="1" i="0" u="sng"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本調査の分析結果を説明</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292A0F1B-EFC2-4DEF-898B-A1DD065164B7}"/>
              </a:ext>
            </a:extLst>
          </p:cNvPr>
          <p:cNvSpPr txBox="1"/>
          <p:nvPr/>
        </p:nvSpPr>
        <p:spPr>
          <a:xfrm>
            <a:off x="4799021" y="151200"/>
            <a:ext cx="4053591" cy="388887"/>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9C85C0">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▼本調査研究の概要はこちら</a:t>
            </a:r>
            <a:endParaRPr kumimoji="0" lang="en-US" altLang="ja-JP" sz="1100" b="0" i="0" u="none" strike="noStrike" kern="1200" cap="none" spc="0" normalizeH="0" baseline="0" noProof="0" dirty="0">
              <a:ln>
                <a:noFill/>
              </a:ln>
              <a:solidFill>
                <a:srgbClr val="9C85C0">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9C85C0">
                    <a:lumMod val="50000"/>
                  </a:srgbClr>
                </a:solidFill>
                <a:effectLst/>
                <a:uLnTx/>
                <a:uFillTx/>
                <a:latin typeface="Meiryo UI" panose="020B0604030504040204" pitchFamily="50" charset="-128"/>
                <a:ea typeface="Meiryo UI" panose="020B0604030504040204" pitchFamily="50" charset="-128"/>
                <a:cs typeface="+mn-cs"/>
              </a:rPr>
              <a:t>https://www.soumu.go.jp/main_content/000809688.pdf</a:t>
            </a:r>
          </a:p>
        </p:txBody>
      </p:sp>
      <p:sp>
        <p:nvSpPr>
          <p:cNvPr id="3" name="スライド番号プレースホルダー 2">
            <a:extLst>
              <a:ext uri="{FF2B5EF4-FFF2-40B4-BE49-F238E27FC236}">
                <a16:creationId xmlns:a16="http://schemas.microsoft.com/office/drawing/2014/main" id="{A08094FA-0599-4829-878E-C9292324BA12}"/>
              </a:ext>
            </a:extLst>
          </p:cNvPr>
          <p:cNvSpPr>
            <a:spLocks noGrp="1"/>
          </p:cNvSpPr>
          <p:nvPr>
            <p:ph type="sldNum" sz="quarter" idx="12"/>
          </p:nvPr>
        </p:nvSpPr>
        <p:spPr>
          <a:xfrm>
            <a:off x="7086600" y="6492875"/>
            <a:ext cx="2057400" cy="365125"/>
          </a:xfrm>
        </p:spPr>
        <p:txBody>
          <a:bodyPr/>
          <a:lstStyle/>
          <a:p>
            <a:r>
              <a:rPr kumimoji="1" lang="en-US" altLang="ja-JP" dirty="0">
                <a:solidFill>
                  <a:schemeClr val="tx1"/>
                </a:solidFill>
              </a:rPr>
              <a:t>49</a:t>
            </a:r>
            <a:endParaRPr kumimoji="1" lang="ja-JP" altLang="en-US" dirty="0">
              <a:solidFill>
                <a:schemeClr val="tx1"/>
              </a:solidFill>
            </a:endParaRPr>
          </a:p>
        </p:txBody>
      </p:sp>
      <p:pic>
        <p:nvPicPr>
          <p:cNvPr id="4" name="50_2">
            <a:hlinkClick r:id="" action="ppaction://media"/>
            <a:extLst>
              <a:ext uri="{FF2B5EF4-FFF2-40B4-BE49-F238E27FC236}">
                <a16:creationId xmlns:a16="http://schemas.microsoft.com/office/drawing/2014/main" id="{7234D7C7-7966-63ED-09F7-8F5F8A2C4D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8829" y="429927"/>
            <a:ext cx="609600" cy="609600"/>
          </a:xfrm>
          <a:prstGeom prst="rect">
            <a:avLst/>
          </a:prstGeom>
        </p:spPr>
      </p:pic>
    </p:spTree>
    <p:extLst>
      <p:ext uri="{BB962C8B-B14F-4D97-AF65-F5344CB8AC3E}">
        <p14:creationId xmlns:p14="http://schemas.microsoft.com/office/powerpoint/2010/main" val="404486852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F648F13-EE62-DFC5-BF2D-74A8B57B4000}"/>
              </a:ext>
            </a:extLst>
          </p:cNvPr>
          <p:cNvSpPr>
            <a:spLocks noGrp="1"/>
          </p:cNvSpPr>
          <p:nvPr>
            <p:ph type="sldNum" sz="quarter" idx="12"/>
          </p:nvPr>
        </p:nvSpPr>
        <p:spPr/>
        <p:txBody>
          <a:bodyPr/>
          <a:lstStyle/>
          <a:p>
            <a:pPr>
              <a:defRPr/>
            </a:pPr>
            <a:r>
              <a:rPr lang="en-US" altLang="ja-JP" dirty="0">
                <a:solidFill>
                  <a:prstClr val="black"/>
                </a:solidFill>
              </a:rPr>
              <a:t>50</a:t>
            </a:r>
          </a:p>
        </p:txBody>
      </p:sp>
      <p:pic>
        <p:nvPicPr>
          <p:cNvPr id="3" name="50-2">
            <a:hlinkClick r:id="" action="ppaction://media"/>
            <a:extLst>
              <a:ext uri="{FF2B5EF4-FFF2-40B4-BE49-F238E27FC236}">
                <a16:creationId xmlns:a16="http://schemas.microsoft.com/office/drawing/2014/main" id="{CB0F90F2-BE36-7AC5-0CA9-ECE92FBD02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43543"/>
            <a:ext cx="609600" cy="609600"/>
          </a:xfrm>
          <a:prstGeom prst="rect">
            <a:avLst/>
          </a:prstGeom>
        </p:spPr>
      </p:pic>
    </p:spTree>
    <p:extLst>
      <p:ext uri="{BB962C8B-B14F-4D97-AF65-F5344CB8AC3E}">
        <p14:creationId xmlns:p14="http://schemas.microsoft.com/office/powerpoint/2010/main" val="267075046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図★背景色">
            <a:extLst>
              <a:ext uri="{FF2B5EF4-FFF2-40B4-BE49-F238E27FC236}">
                <a16:creationId xmlns:a16="http://schemas.microsoft.com/office/drawing/2014/main" id="{294E9D57-71F7-4EC9-B61C-4A04C4077B57}"/>
              </a:ext>
            </a:extLst>
          </p:cNvPr>
          <p:cNvSpPr/>
          <p:nvPr/>
        </p:nvSpPr>
        <p:spPr>
          <a:xfrm>
            <a:off x="972718" y="2370487"/>
            <a:ext cx="7248815" cy="3100673"/>
          </a:xfrm>
          <a:prstGeom prst="roundRect">
            <a:avLst>
              <a:gd name="adj" fmla="val 10815"/>
            </a:avLst>
          </a:pr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3" name="テ★○効果的・効率的な">
            <a:extLst>
              <a:ext uri="{FF2B5EF4-FFF2-40B4-BE49-F238E27FC236}">
                <a16:creationId xmlns:a16="http://schemas.microsoft.com/office/drawing/2014/main" id="{3416D6AA-5BEC-427E-B0A9-AD08201DA6B9}"/>
              </a:ext>
            </a:extLst>
          </p:cNvPr>
          <p:cNvSpPr>
            <a:spLocks noChangeArrowheads="1"/>
          </p:cNvSpPr>
          <p:nvPr/>
        </p:nvSpPr>
        <p:spPr bwMode="auto">
          <a:xfrm>
            <a:off x="1581020" y="3429000"/>
            <a:ext cx="6743512" cy="2304793"/>
          </a:xfrm>
          <a:prstGeom prst="rect">
            <a:avLst/>
          </a:prstGeom>
          <a:noFill/>
          <a:ln w="12700">
            <a:noFill/>
            <a:round/>
            <a:headEnd/>
            <a:tailEnd/>
          </a:ln>
          <a:effectLst/>
        </p:spPr>
        <p:txBody>
          <a:bodyPr lIns="51435" tIns="0" rIns="51435" bIns="0"/>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効果的かつ効率的な行政の推進</a:t>
            </a:r>
            <a:endParaRPr kumimoji="1" lang="en-US" altLang="ja-JP"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spcBef>
                <a:spcPts val="0"/>
              </a:spcBef>
              <a:spcAft>
                <a:spcPts val="0"/>
              </a:spcAft>
              <a:buClrTx/>
              <a:buSzTx/>
              <a:buFontTx/>
              <a:buNone/>
              <a:tabLst/>
              <a:defRPr/>
            </a:pPr>
            <a:r>
              <a:rPr kumimoji="1" lang="ja-JP" altLang="en-US"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政府の諸活動についての</a:t>
            </a:r>
            <a:br>
              <a:rPr kumimoji="1" lang="en-US" altLang="ja-JP"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br>
            <a:r>
              <a:rPr kumimoji="1" lang="ja-JP" altLang="en-US"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a:t>
            </a:r>
            <a:r>
              <a:rPr kumimoji="1" lang="ja-JP" altLang="en-US" sz="2800" b="1" i="0" u="none" strike="noStrike" kern="1200" cap="none" spc="0" normalizeH="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a:t>
            </a:r>
            <a:r>
              <a:rPr kumimoji="1" lang="ja-JP" altLang="en-US"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国民への説明責任の徹底</a:t>
            </a:r>
          </a:p>
        </p:txBody>
      </p:sp>
      <p:sp>
        <p:nvSpPr>
          <p:cNvPr id="4" name="四角形: 上の 2 つの角を丸める 3">
            <a:extLst>
              <a:ext uri="{FF2B5EF4-FFF2-40B4-BE49-F238E27FC236}">
                <a16:creationId xmlns:a16="http://schemas.microsoft.com/office/drawing/2014/main" id="{52E1CFAC-8C84-4A39-8D8B-A0B851E83662}"/>
              </a:ext>
            </a:extLst>
          </p:cNvPr>
          <p:cNvSpPr/>
          <p:nvPr/>
        </p:nvSpPr>
        <p:spPr>
          <a:xfrm>
            <a:off x="972624" y="2369031"/>
            <a:ext cx="7248909" cy="825021"/>
          </a:xfrm>
          <a:prstGeom prst="round2SameRect">
            <a:avLst>
              <a:gd name="adj1" fmla="val 41918"/>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目的">
            <a:extLst>
              <a:ext uri="{FF2B5EF4-FFF2-40B4-BE49-F238E27FC236}">
                <a16:creationId xmlns:a16="http://schemas.microsoft.com/office/drawing/2014/main" id="{A9066B0B-8F34-41C8-931B-EF6FA9A0BA95}"/>
              </a:ext>
            </a:extLst>
          </p:cNvPr>
          <p:cNvSpPr>
            <a:spLocks noChangeArrowheads="1"/>
          </p:cNvSpPr>
          <p:nvPr/>
        </p:nvSpPr>
        <p:spPr bwMode="auto">
          <a:xfrm>
            <a:off x="1222526" y="2396451"/>
            <a:ext cx="1670779" cy="560622"/>
          </a:xfrm>
          <a:prstGeom prst="rect">
            <a:avLst/>
          </a:prstGeom>
          <a:noFill/>
          <a:ln w="12700">
            <a:noFill/>
            <a:round/>
            <a:headEnd/>
            <a:tailEnd/>
          </a:ln>
          <a:effectLst/>
        </p:spPr>
        <p:txBody>
          <a:bodyPr wrap="square" lIns="51435" tIns="0" rIns="51435" bIns="0">
            <a:noAutofit/>
          </a:bodyPr>
          <a:lstStyle/>
          <a:p>
            <a:pPr marL="0" marR="0" lvl="0" indent="0" algn="ctr" defTabSz="914400" rtl="0" eaLnBrk="1" fontAlgn="auto" latinLnBrk="0" hangingPunct="1">
              <a:lnSpc>
                <a:spcPct val="144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目的</a:t>
            </a:r>
            <a:endParaRPr kumimoji="1" lang="ja-JP" altLang="en-US" sz="36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endParaRPr>
          </a:p>
        </p:txBody>
      </p:sp>
      <p:cxnSp>
        <p:nvCxnSpPr>
          <p:cNvPr id="7" name="直線コネクタ 6">
            <a:extLst>
              <a:ext uri="{FF2B5EF4-FFF2-40B4-BE49-F238E27FC236}">
                <a16:creationId xmlns:a16="http://schemas.microsoft.com/office/drawing/2014/main" id="{1D84C7CD-2803-4D6D-8179-1F8871A9B0AB}"/>
              </a:ext>
            </a:extLst>
          </p:cNvPr>
          <p:cNvCxnSpPr/>
          <p:nvPr/>
        </p:nvCxnSpPr>
        <p:spPr>
          <a:xfrm>
            <a:off x="1255011" y="3194052"/>
            <a:ext cx="7248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テキスト：政策評価法及び同法に基づく">
            <a:extLst>
              <a:ext uri="{FF2B5EF4-FFF2-40B4-BE49-F238E27FC236}">
                <a16:creationId xmlns:a16="http://schemas.microsoft.com/office/drawing/2014/main" id="{05127549-6599-4221-87BF-574524DA6A31}"/>
              </a:ext>
            </a:extLst>
          </p:cNvPr>
          <p:cNvSpPr txBox="1">
            <a:spLocks noChangeArrowheads="1"/>
          </p:cNvSpPr>
          <p:nvPr/>
        </p:nvSpPr>
        <p:spPr bwMode="auto">
          <a:xfrm>
            <a:off x="147168" y="1003249"/>
            <a:ext cx="8913431" cy="875994"/>
          </a:xfrm>
          <a:prstGeom prst="rect">
            <a:avLst/>
          </a:prstGeom>
          <a:noFill/>
          <a:ln w="9525">
            <a:noFill/>
            <a:miter lim="800000"/>
            <a:headEnd/>
            <a:tailEnd/>
          </a:ln>
        </p:spPr>
        <p:txBody>
          <a:bodyPr lIns="51435" tIns="6155" rIns="51435" bIns="6155"/>
          <a:lstStyle/>
          <a:p>
            <a:pPr marL="67043" marR="0" lvl="1" indent="0" algn="just" defTabSz="914400" rtl="0" eaLnBrk="1" fontAlgn="auto" latinLnBrk="0" hangingPunct="1">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政策評価法及び同法に基づく基本方針（閣議決定）等により、政策評価制度の目的は、以下のとおり定められている。</a:t>
            </a: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46" name="タイトル線">
            <a:extLst>
              <a:ext uri="{FF2B5EF4-FFF2-40B4-BE49-F238E27FC236}">
                <a16:creationId xmlns:a16="http://schemas.microsoft.com/office/drawing/2014/main" id="{11FD1007-444C-4A7A-B83B-15B7C2BEB082}"/>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FB838377-72A5-45FD-911B-1B0FD3C7E0BE}"/>
              </a:ext>
            </a:extLst>
          </p:cNvPr>
          <p:cNvSpPr txBox="1">
            <a:spLocks/>
          </p:cNvSpPr>
          <p:nvPr/>
        </p:nvSpPr>
        <p:spPr>
          <a:xfrm>
            <a:off x="-63501" y="37480"/>
            <a:ext cx="8197851"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marL="0" marR="0" lvl="0" indent="0" algn="l" defTabSz="844083" rtl="0" eaLnBrk="1" fontAlgn="auto" latinLnBrk="0" hangingPunct="1">
              <a:lnSpc>
                <a:spcPct val="100000"/>
              </a:lnSpc>
              <a:spcBef>
                <a:spcPct val="0"/>
              </a:spcBef>
              <a:spcAft>
                <a:spcPts val="0"/>
              </a:spcAft>
              <a:buClrTx/>
              <a:buSzTx/>
              <a:buFontTx/>
              <a:buNone/>
              <a:tabLst/>
              <a:defRPr/>
            </a:pPr>
            <a:r>
              <a:rPr lang="ja-JP" altLang="en-US" sz="2800" dirty="0">
                <a:solidFill>
                  <a:prstClr val="black"/>
                </a:solidFill>
                <a:latin typeface="メイリオ" panose="020B0604030504040204" pitchFamily="50" charset="-128"/>
                <a:ea typeface="メイリオ" panose="020B0604030504040204" pitchFamily="50" charset="-128"/>
              </a:rPr>
              <a:t>２ </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政策評価制度の</a:t>
            </a:r>
            <a:r>
              <a:rPr kumimoji="1" lang="ja-JP" altLang="en-US" sz="2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ポイント</a:t>
            </a:r>
            <a:r>
              <a:rPr kumimoji="1" lang="ja-JP" altLang="en-US" sz="28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rPr>
              <a:t> </a:t>
            </a:r>
            <a:r>
              <a:rPr kumimoji="1" lang="ja-JP" altLang="en-US" sz="1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a:t>
            </a:r>
            <a:r>
              <a:rPr lang="ja-JP" altLang="en-US" sz="1900" dirty="0">
                <a:latin typeface="メイリオ" panose="020B0604030504040204" pitchFamily="50" charset="-128"/>
                <a:ea typeface="メイリオ" panose="020B0604030504040204" pitchFamily="50" charset="-128"/>
              </a:rPr>
              <a:t>（１）制度</a:t>
            </a:r>
            <a:r>
              <a:rPr kumimoji="1" lang="ja-JP" altLang="en-US" sz="1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の目的～</a:t>
            </a:r>
          </a:p>
        </p:txBody>
      </p:sp>
      <p:sp>
        <p:nvSpPr>
          <p:cNvPr id="5" name="スライド番号プレースホルダー 4">
            <a:extLst>
              <a:ext uri="{FF2B5EF4-FFF2-40B4-BE49-F238E27FC236}">
                <a16:creationId xmlns:a16="http://schemas.microsoft.com/office/drawing/2014/main" id="{45CA89F4-0A9B-42EE-89B7-D0349EEC4A2B}"/>
              </a:ext>
            </a:extLst>
          </p:cNvPr>
          <p:cNvSpPr>
            <a:spLocks noGrp="1"/>
          </p:cNvSpPr>
          <p:nvPr>
            <p:ph type="sldNum" sz="quarter" idx="12"/>
          </p:nvPr>
        </p:nvSpPr>
        <p:spPr/>
        <p:txBody>
          <a:bodyPr/>
          <a:lstStyle/>
          <a:p>
            <a:pPr>
              <a:defRPr/>
            </a:pPr>
            <a:r>
              <a:rPr lang="en-US" altLang="ja-JP" dirty="0">
                <a:solidFill>
                  <a:prstClr val="black"/>
                </a:solidFill>
              </a:rPr>
              <a:t>5</a:t>
            </a:r>
          </a:p>
        </p:txBody>
      </p:sp>
      <p:pic>
        <p:nvPicPr>
          <p:cNvPr id="3" name="6">
            <a:hlinkClick r:id="" action="ppaction://media"/>
            <a:extLst>
              <a:ext uri="{FF2B5EF4-FFF2-40B4-BE49-F238E27FC236}">
                <a16:creationId xmlns:a16="http://schemas.microsoft.com/office/drawing/2014/main" id="{3ADC2CFC-D116-ACBD-A172-B31DEC9666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3920" y="37480"/>
            <a:ext cx="609600" cy="609600"/>
          </a:xfrm>
          <a:prstGeom prst="rect">
            <a:avLst/>
          </a:prstGeom>
        </p:spPr>
      </p:pic>
    </p:spTree>
    <p:extLst>
      <p:ext uri="{BB962C8B-B14F-4D97-AF65-F5344CB8AC3E}">
        <p14:creationId xmlns:p14="http://schemas.microsoft.com/office/powerpoint/2010/main" val="28004756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政策の見直し・改善"/>
          <p:cNvSpPr txBox="1"/>
          <p:nvPr/>
        </p:nvSpPr>
        <p:spPr>
          <a:xfrm>
            <a:off x="6342445" y="2203943"/>
            <a:ext cx="2492943" cy="2666998"/>
          </a:xfrm>
          <a:prstGeom prst="roundRect">
            <a:avLst>
              <a:gd name="adj" fmla="val 940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threePt" dir="t"/>
            </a:scene3d>
            <a:sp3d/>
          </a:bodyPr>
          <a:lstStyle>
            <a:defPPr>
              <a:defRPr lang="ja-JP"/>
            </a:defPPr>
            <a:lvl1pPr algn="ctr">
              <a:defRPr>
                <a:solidFill>
                  <a:schemeClr val="tx1"/>
                </a:solidFill>
              </a:defRPr>
            </a:lvl1pPr>
          </a:lstStyle>
          <a:p>
            <a:r>
              <a:rPr lang="ja-JP" altLang="en-US" sz="2800" b="1" dirty="0">
                <a:solidFill>
                  <a:schemeClr val="bg1"/>
                </a:solidFill>
                <a:latin typeface="メイリオ" panose="020B0604030504040204" pitchFamily="50" charset="-128"/>
                <a:ea typeface="メイリオ" panose="020B0604030504040204" pitchFamily="50" charset="-128"/>
              </a:rPr>
              <a:t>政策の</a:t>
            </a:r>
            <a:endParaRPr lang="en-US" altLang="ja-JP" sz="2800" b="1" dirty="0">
              <a:solidFill>
                <a:schemeClr val="bg1"/>
              </a:solidFill>
              <a:latin typeface="メイリオ" panose="020B0604030504040204" pitchFamily="50" charset="-128"/>
              <a:ea typeface="メイリオ" panose="020B0604030504040204" pitchFamily="50" charset="-128"/>
            </a:endParaRPr>
          </a:p>
          <a:p>
            <a:r>
              <a:rPr lang="ja-JP" altLang="en-US" sz="2800" b="1" dirty="0">
                <a:solidFill>
                  <a:schemeClr val="bg1"/>
                </a:solidFill>
                <a:latin typeface="メイリオ" panose="020B0604030504040204" pitchFamily="50" charset="-128"/>
                <a:ea typeface="メイリオ" panose="020B0604030504040204" pitchFamily="50" charset="-128"/>
              </a:rPr>
              <a:t>見直し･改善</a:t>
            </a:r>
          </a:p>
        </p:txBody>
      </p:sp>
      <p:sp>
        <p:nvSpPr>
          <p:cNvPr id="23" name="左矢印③">
            <a:extLst>
              <a:ext uri="{FF2B5EF4-FFF2-40B4-BE49-F238E27FC236}">
                <a16:creationId xmlns:a16="http://schemas.microsoft.com/office/drawing/2014/main" id="{0B0D40BC-7670-4D25-BD23-B7C4AEF760D0}"/>
              </a:ext>
            </a:extLst>
          </p:cNvPr>
          <p:cNvSpPr/>
          <p:nvPr/>
        </p:nvSpPr>
        <p:spPr>
          <a:xfrm rot="16200000">
            <a:off x="5678683" y="3286797"/>
            <a:ext cx="477597" cy="438055"/>
          </a:xfrm>
          <a:prstGeom prst="downArrow">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latin typeface="メイリオ" panose="020B0604030504040204" pitchFamily="50" charset="-128"/>
              <a:ea typeface="メイリオ" panose="020B0604030504040204" pitchFamily="50" charset="-128"/>
            </a:endParaRPr>
          </a:p>
        </p:txBody>
      </p:sp>
      <p:sp>
        <p:nvSpPr>
          <p:cNvPr id="17" name="テキスト：政策効果の把握・分析"/>
          <p:cNvSpPr txBox="1"/>
          <p:nvPr/>
        </p:nvSpPr>
        <p:spPr>
          <a:xfrm>
            <a:off x="3053060" y="2210425"/>
            <a:ext cx="2422810" cy="2666998"/>
          </a:xfrm>
          <a:prstGeom prst="roundRect">
            <a:avLst>
              <a:gd name="adj" fmla="val 1045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tx1"/>
                </a:solidFill>
              </a:defRPr>
            </a:lvl1pPr>
          </a:lstStyle>
          <a:p>
            <a:r>
              <a:rPr lang="ja-JP" altLang="en-US" sz="2400" b="1" dirty="0">
                <a:solidFill>
                  <a:prstClr val="black"/>
                </a:solidFill>
                <a:latin typeface="メイリオ" panose="020B0604030504040204" pitchFamily="50" charset="-128"/>
                <a:ea typeface="メイリオ" panose="020B0604030504040204" pitchFamily="50" charset="-128"/>
              </a:rPr>
              <a:t>政策効果の</a:t>
            </a:r>
            <a:endParaRPr lang="en-US" altLang="ja-JP" sz="2400" b="1" dirty="0">
              <a:solidFill>
                <a:prstClr val="black"/>
              </a:solidFill>
              <a:latin typeface="メイリオ" panose="020B0604030504040204" pitchFamily="50" charset="-128"/>
              <a:ea typeface="メイリオ" panose="020B0604030504040204" pitchFamily="50" charset="-128"/>
            </a:endParaRPr>
          </a:p>
          <a:p>
            <a:endParaRPr lang="en-US" altLang="ja-JP" sz="2400" b="1" dirty="0">
              <a:solidFill>
                <a:prstClr val="black"/>
              </a:solidFill>
              <a:latin typeface="メイリオ" panose="020B0604030504040204" pitchFamily="50" charset="-128"/>
              <a:ea typeface="メイリオ" panose="020B0604030504040204" pitchFamily="50" charset="-128"/>
            </a:endParaRPr>
          </a:p>
          <a:p>
            <a:r>
              <a:rPr lang="ja-JP" altLang="en-US" sz="2400" b="1" dirty="0">
                <a:solidFill>
                  <a:prstClr val="black"/>
                </a:solidFill>
                <a:latin typeface="メイリオ" panose="020B0604030504040204" pitchFamily="50" charset="-128"/>
                <a:ea typeface="メイリオ" panose="020B0604030504040204" pitchFamily="50" charset="-128"/>
              </a:rPr>
              <a:t>把握・分析</a:t>
            </a:r>
          </a:p>
        </p:txBody>
      </p:sp>
      <p:sp>
        <p:nvSpPr>
          <p:cNvPr id="9" name="テキスト：政策評価※赤背景"/>
          <p:cNvSpPr txBox="1"/>
          <p:nvPr/>
        </p:nvSpPr>
        <p:spPr>
          <a:xfrm>
            <a:off x="3401135" y="2093134"/>
            <a:ext cx="1726660" cy="43868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ja-JP"/>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2400" b="1">
                <a:solidFill>
                  <a:prstClr val="white"/>
                </a:solidFill>
                <a:latin typeface="メイリオ" panose="020B0604030504040204" pitchFamily="50" charset="-128"/>
                <a:ea typeface="メイリオ" panose="020B0604030504040204" pitchFamily="50" charset="-128"/>
              </a:rPr>
              <a:t>政策評価</a:t>
            </a:r>
          </a:p>
        </p:txBody>
      </p:sp>
      <p:sp>
        <p:nvSpPr>
          <p:cNvPr id="22" name="左矢印②">
            <a:extLst>
              <a:ext uri="{FF2B5EF4-FFF2-40B4-BE49-F238E27FC236}">
                <a16:creationId xmlns:a16="http://schemas.microsoft.com/office/drawing/2014/main" id="{721EF8F7-E678-4D84-9530-C1A456A92AA5}"/>
              </a:ext>
            </a:extLst>
          </p:cNvPr>
          <p:cNvSpPr/>
          <p:nvPr/>
        </p:nvSpPr>
        <p:spPr>
          <a:xfrm rot="16200000">
            <a:off x="2322790" y="3324895"/>
            <a:ext cx="477597" cy="438055"/>
          </a:xfrm>
          <a:prstGeom prst="downArrow">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latin typeface="メイリオ" panose="020B0604030504040204" pitchFamily="50" charset="-128"/>
              <a:ea typeface="メイリオ" panose="020B0604030504040204" pitchFamily="50" charset="-128"/>
            </a:endParaRPr>
          </a:p>
        </p:txBody>
      </p:sp>
      <p:sp>
        <p:nvSpPr>
          <p:cNvPr id="16" name="テキスト：政策実施"/>
          <p:cNvSpPr txBox="1"/>
          <p:nvPr/>
        </p:nvSpPr>
        <p:spPr>
          <a:xfrm>
            <a:off x="1672993" y="2210425"/>
            <a:ext cx="461665" cy="259079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tx1"/>
                </a:solidFill>
              </a:defRPr>
            </a:lvl1pPr>
          </a:lstStyle>
          <a:p>
            <a:r>
              <a:rPr lang="ja-JP" altLang="en-US" sz="2400" b="1" dirty="0">
                <a:solidFill>
                  <a:schemeClr val="bg1"/>
                </a:solidFill>
                <a:latin typeface="メイリオ" panose="020B0604030504040204" pitchFamily="50" charset="-128"/>
                <a:ea typeface="メイリオ" panose="020B0604030504040204" pitchFamily="50" charset="-128"/>
              </a:rPr>
              <a:t>政策実施</a:t>
            </a:r>
          </a:p>
        </p:txBody>
      </p:sp>
      <p:sp>
        <p:nvSpPr>
          <p:cNvPr id="21" name="左矢印①">
            <a:extLst>
              <a:ext uri="{FF2B5EF4-FFF2-40B4-BE49-F238E27FC236}">
                <a16:creationId xmlns:a16="http://schemas.microsoft.com/office/drawing/2014/main" id="{2C92DD9C-3F35-4F0B-908E-8A85F2557BC7}"/>
              </a:ext>
            </a:extLst>
          </p:cNvPr>
          <p:cNvSpPr/>
          <p:nvPr/>
        </p:nvSpPr>
        <p:spPr>
          <a:xfrm rot="16200000">
            <a:off x="1017327" y="3324896"/>
            <a:ext cx="477597" cy="438055"/>
          </a:xfrm>
          <a:prstGeom prst="downArrow">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latin typeface="メイリオ" panose="020B0604030504040204" pitchFamily="50" charset="-128"/>
              <a:ea typeface="メイリオ" panose="020B0604030504040204" pitchFamily="50" charset="-128"/>
            </a:endParaRPr>
          </a:p>
        </p:txBody>
      </p:sp>
      <p:sp>
        <p:nvSpPr>
          <p:cNvPr id="3" name="テキスト：企画立案"/>
          <p:cNvSpPr txBox="1"/>
          <p:nvPr/>
        </p:nvSpPr>
        <p:spPr>
          <a:xfrm>
            <a:off x="377593" y="2210425"/>
            <a:ext cx="461665" cy="259079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2400" b="1" dirty="0">
                <a:solidFill>
                  <a:schemeClr val="bg1"/>
                </a:solidFill>
                <a:latin typeface="メイリオ" panose="020B0604030504040204" pitchFamily="50" charset="-128"/>
                <a:ea typeface="メイリオ" panose="020B0604030504040204" pitchFamily="50" charset="-128"/>
              </a:rPr>
              <a:t>企画立案</a:t>
            </a:r>
          </a:p>
        </p:txBody>
      </p:sp>
      <p:sp>
        <p:nvSpPr>
          <p:cNvPr id="14" name="テキスト：政策評価は、">
            <a:extLst>
              <a:ext uri="{FF2B5EF4-FFF2-40B4-BE49-F238E27FC236}">
                <a16:creationId xmlns:a16="http://schemas.microsoft.com/office/drawing/2014/main" id="{043E296E-F7F0-48EC-9626-8F7787148FD3}"/>
              </a:ext>
            </a:extLst>
          </p:cNvPr>
          <p:cNvSpPr txBox="1"/>
          <p:nvPr/>
        </p:nvSpPr>
        <p:spPr>
          <a:xfrm>
            <a:off x="13841" y="964032"/>
            <a:ext cx="9116304" cy="830997"/>
          </a:xfrm>
          <a:prstGeom prst="rect">
            <a:avLst/>
          </a:prstGeom>
          <a:noFill/>
        </p:spPr>
        <p:txBody>
          <a:bodyPr wrap="square" rtlCol="0">
            <a:spAutoFit/>
          </a:bodyPr>
          <a:lstStyle/>
          <a:p>
            <a:r>
              <a:rPr lang="ja-JP" altLang="en-US" sz="2400" dirty="0">
                <a:solidFill>
                  <a:prstClr val="black"/>
                </a:solidFill>
                <a:latin typeface="メイリオ" panose="020B0604030504040204" pitchFamily="50" charset="-128"/>
                <a:ea typeface="メイリオ" panose="020B0604030504040204" pitchFamily="50" charset="-128"/>
              </a:rPr>
              <a:t>政策評価は、各府省が、自らその政策の効果を把握・分析し、</a:t>
            </a:r>
            <a:br>
              <a:rPr lang="en-US" altLang="ja-JP" sz="2400" dirty="0">
                <a:solidFill>
                  <a:prstClr val="black"/>
                </a:solidFill>
                <a:latin typeface="メイリオ" panose="020B0604030504040204" pitchFamily="50" charset="-128"/>
                <a:ea typeface="メイリオ" panose="020B0604030504040204" pitchFamily="50" charset="-128"/>
              </a:rPr>
            </a:br>
            <a:r>
              <a:rPr lang="ja-JP" altLang="en-US" sz="2400" dirty="0">
                <a:solidFill>
                  <a:prstClr val="black"/>
                </a:solidFill>
                <a:latin typeface="メイリオ" panose="020B0604030504040204" pitchFamily="50" charset="-128"/>
                <a:ea typeface="メイリオ" panose="020B0604030504040204" pitchFamily="50" charset="-128"/>
              </a:rPr>
              <a:t>評価を行うことにより、次の企画立案や実施に役立てるものです。</a:t>
            </a:r>
          </a:p>
        </p:txBody>
      </p:sp>
      <p:sp>
        <p:nvSpPr>
          <p:cNvPr id="20" name="タイトル線">
            <a:extLst>
              <a:ext uri="{FF2B5EF4-FFF2-40B4-BE49-F238E27FC236}">
                <a16:creationId xmlns:a16="http://schemas.microsoft.com/office/drawing/2014/main" id="{610CD721-0B36-4E3F-804F-723146AF4750}"/>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5" name="タイトル">
            <a:extLst>
              <a:ext uri="{FF2B5EF4-FFF2-40B4-BE49-F238E27FC236}">
                <a16:creationId xmlns:a16="http://schemas.microsoft.com/office/drawing/2014/main" id="{FB838377-72A5-45FD-911B-1B0FD3C7E0BE}"/>
              </a:ext>
            </a:extLst>
          </p:cNvPr>
          <p:cNvSpPr txBox="1">
            <a:spLocks/>
          </p:cNvSpPr>
          <p:nvPr/>
        </p:nvSpPr>
        <p:spPr>
          <a:xfrm>
            <a:off x="-63501" y="3748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defRPr/>
            </a:pPr>
            <a:r>
              <a:rPr lang="ja-JP" altLang="en-US" sz="2800" dirty="0">
                <a:solidFill>
                  <a:prstClr val="black"/>
                </a:solidFill>
                <a:latin typeface="メイリオ" panose="020B0604030504040204" pitchFamily="50" charset="-128"/>
                <a:ea typeface="メイリオ" panose="020B0604030504040204" pitchFamily="50" charset="-128"/>
              </a:rPr>
              <a:t>２ 政策評価制度の</a:t>
            </a:r>
            <a:r>
              <a:rPr lang="ja-JP" altLang="en-US" sz="2800" dirty="0">
                <a:latin typeface="メイリオ" panose="020B0604030504040204" pitchFamily="50" charset="-128"/>
                <a:ea typeface="メイリオ" panose="020B0604030504040204" pitchFamily="50" charset="-128"/>
              </a:rPr>
              <a:t>ポイント </a:t>
            </a:r>
            <a:r>
              <a:rPr lang="ja-JP" altLang="en-US" sz="1900" dirty="0">
                <a:latin typeface="メイリオ" panose="020B0604030504040204" pitchFamily="50" charset="-128"/>
                <a:ea typeface="メイリオ" panose="020B0604030504040204" pitchFamily="50" charset="-128"/>
              </a:rPr>
              <a:t>～（２）政策評価の機能～</a:t>
            </a:r>
          </a:p>
        </p:txBody>
      </p:sp>
      <p:sp>
        <p:nvSpPr>
          <p:cNvPr id="15" name="ひょうちゃんのセリフ"/>
          <p:cNvSpPr txBox="1"/>
          <p:nvPr/>
        </p:nvSpPr>
        <p:spPr>
          <a:xfrm>
            <a:off x="3053060" y="5136314"/>
            <a:ext cx="3285610" cy="1515308"/>
          </a:xfrm>
          <a:prstGeom prst="wedgeRoundRectCallout">
            <a:avLst>
              <a:gd name="adj1" fmla="val -48186"/>
              <a:gd name="adj2" fmla="val 22993"/>
              <a:gd name="adj3" fmla="val 16667"/>
            </a:avLst>
          </a:prstGeom>
          <a:noFill/>
          <a:ln w="19050">
            <a:solidFill>
              <a:schemeClr val="accent5">
                <a:lumMod val="75000"/>
              </a:schemeClr>
            </a:solidFill>
          </a:ln>
        </p:spPr>
        <p:txBody>
          <a:bodyPr wrap="square" bIns="0" rtlCol="0">
            <a:spAutoFit/>
          </a:bodyPr>
          <a:lstStyle/>
          <a:p>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・国民生活や社会経済は</a:t>
            </a:r>
            <a:b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br>
            <a: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t>   </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どう変わるの？</a:t>
            </a:r>
            <a:endParaRPr lang="en-US" altLang="ja-JP" sz="2000" dirty="0">
              <a:solidFill>
                <a:prstClr val="black"/>
              </a:solidFill>
              <a:latin typeface="UD デジタル 教科書体 NP-R" panose="02020400000000000000" pitchFamily="18" charset="-128"/>
              <a:ea typeface="UD デジタル 教科書体 NP-R" panose="02020400000000000000" pitchFamily="18" charset="-128"/>
            </a:endParaRPr>
          </a:p>
          <a:p>
            <a:endParaRPr lang="en-US" altLang="ja-JP" sz="600" dirty="0">
              <a:solidFill>
                <a:prstClr val="black"/>
              </a:solidFill>
              <a:latin typeface="UD デジタル 教科書体 NP-R" panose="02020400000000000000" pitchFamily="18" charset="-128"/>
              <a:ea typeface="UD デジタル 教科書体 NP-R" panose="02020400000000000000" pitchFamily="18" charset="-128"/>
            </a:endParaRPr>
          </a:p>
          <a:p>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・国民のためにきちんと</a:t>
            </a:r>
            <a:b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br>
            <a: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t>   </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役に立っているの？</a:t>
            </a:r>
          </a:p>
        </p:txBody>
      </p:sp>
      <p:sp>
        <p:nvSpPr>
          <p:cNvPr id="4" name="スライド番号プレースホルダー 3">
            <a:extLst>
              <a:ext uri="{FF2B5EF4-FFF2-40B4-BE49-F238E27FC236}">
                <a16:creationId xmlns:a16="http://schemas.microsoft.com/office/drawing/2014/main" id="{90D38225-8FB0-4F4B-BFF0-037DD7EF66AD}"/>
              </a:ext>
            </a:extLst>
          </p:cNvPr>
          <p:cNvSpPr>
            <a:spLocks noGrp="1"/>
          </p:cNvSpPr>
          <p:nvPr>
            <p:ph type="sldNum" sz="quarter" idx="12"/>
          </p:nvPr>
        </p:nvSpPr>
        <p:spPr/>
        <p:txBody>
          <a:bodyPr/>
          <a:lstStyle/>
          <a:p>
            <a:pPr>
              <a:defRPr/>
            </a:pPr>
            <a:r>
              <a:rPr lang="en-US" altLang="ja-JP" dirty="0">
                <a:solidFill>
                  <a:prstClr val="black"/>
                </a:solidFill>
              </a:rPr>
              <a:t>6</a:t>
            </a:r>
          </a:p>
        </p:txBody>
      </p:sp>
      <p:pic>
        <p:nvPicPr>
          <p:cNvPr id="2" name="7">
            <a:hlinkClick r:id="" action="ppaction://media"/>
            <a:extLst>
              <a:ext uri="{FF2B5EF4-FFF2-40B4-BE49-F238E27FC236}">
                <a16:creationId xmlns:a16="http://schemas.microsoft.com/office/drawing/2014/main" id="{F4F81FFF-9AD9-F248-F382-33606F88B0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0545" y="49294"/>
            <a:ext cx="609600" cy="609600"/>
          </a:xfrm>
          <a:prstGeom prst="rect">
            <a:avLst/>
          </a:prstGeom>
        </p:spPr>
      </p:pic>
    </p:spTree>
    <p:extLst>
      <p:ext uri="{BB962C8B-B14F-4D97-AF65-F5344CB8AC3E}">
        <p14:creationId xmlns:p14="http://schemas.microsoft.com/office/powerpoint/2010/main" val="170772843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コストに見合った効果">
            <a:extLst>
              <a:ext uri="{FF2B5EF4-FFF2-40B4-BE49-F238E27FC236}">
                <a16:creationId xmlns:a16="http://schemas.microsoft.com/office/drawing/2014/main" id="{AD914166-1C3F-4904-A774-CB391C4F1094}"/>
              </a:ext>
            </a:extLst>
          </p:cNvPr>
          <p:cNvSpPr/>
          <p:nvPr/>
        </p:nvSpPr>
        <p:spPr>
          <a:xfrm>
            <a:off x="2808473" y="3888384"/>
            <a:ext cx="7020577" cy="923330"/>
          </a:xfrm>
          <a:prstGeom prst="rect">
            <a:avLst/>
          </a:prstGeom>
        </p:spPr>
        <p:txBody>
          <a:bodyPr wrap="square">
            <a:spAutoFit/>
          </a:bodyPr>
          <a:lstStyle/>
          <a:p>
            <a:r>
              <a:rPr lang="ja-JP" altLang="en-US" dirty="0">
                <a:latin typeface="+mn-ea"/>
              </a:rPr>
              <a:t>・コストに見合った効果があった？</a:t>
            </a:r>
            <a:endParaRPr lang="en-US" altLang="ja-JP" dirty="0">
              <a:latin typeface="+mn-ea"/>
            </a:endParaRPr>
          </a:p>
          <a:p>
            <a:r>
              <a:rPr lang="ja-JP" altLang="en-US" dirty="0">
                <a:latin typeface="+mn-ea"/>
              </a:rPr>
              <a:t>・より少ないコストで必要な効果が得られるものは</a:t>
            </a:r>
            <a:br>
              <a:rPr lang="en-US" altLang="ja-JP" dirty="0">
                <a:latin typeface="+mn-ea"/>
              </a:rPr>
            </a:br>
            <a:r>
              <a:rPr lang="ja-JP" altLang="en-US" dirty="0">
                <a:latin typeface="+mn-ea"/>
              </a:rPr>
              <a:t>　他にない？</a:t>
            </a:r>
            <a:endParaRPr lang="en-US" altLang="ja-JP" dirty="0">
              <a:latin typeface="+mn-ea"/>
            </a:endParaRPr>
          </a:p>
        </p:txBody>
      </p:sp>
      <p:grpSp>
        <p:nvGrpSpPr>
          <p:cNvPr id="26" name="図：効率性"/>
          <p:cNvGrpSpPr/>
          <p:nvPr/>
        </p:nvGrpSpPr>
        <p:grpSpPr>
          <a:xfrm>
            <a:off x="838714" y="3673549"/>
            <a:ext cx="1912296" cy="1167935"/>
            <a:chOff x="2905872" y="5221576"/>
            <a:chExt cx="1912296" cy="1167935"/>
          </a:xfrm>
        </p:grpSpPr>
        <p:sp>
          <p:nvSpPr>
            <p:cNvPr id="27" name="円/楕円 26"/>
            <p:cNvSpPr/>
            <p:nvPr/>
          </p:nvSpPr>
          <p:spPr>
            <a:xfrm>
              <a:off x="2905872" y="5221576"/>
              <a:ext cx="1912296" cy="1167935"/>
            </a:xfrm>
            <a:prstGeom prst="ellipse">
              <a:avLst/>
            </a:prstGeom>
            <a:solidFill>
              <a:schemeClr val="accent4">
                <a:lumMod val="40000"/>
                <a:lumOff val="60000"/>
              </a:schemeClr>
            </a:solid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2972085" y="5336748"/>
              <a:ext cx="1779869" cy="937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lumMod val="75000"/>
                      <a:lumOff val="25000"/>
                    </a:schemeClr>
                  </a:solidFill>
                </a:rPr>
                <a:t>効率</a:t>
              </a:r>
              <a:r>
                <a:rPr kumimoji="1" lang="ja-JP" altLang="en-US" sz="2800" b="1" dirty="0">
                  <a:solidFill>
                    <a:schemeClr val="tx1">
                      <a:lumMod val="75000"/>
                      <a:lumOff val="25000"/>
                    </a:schemeClr>
                  </a:solidFill>
                </a:rPr>
                <a:t>性</a:t>
              </a:r>
              <a:endParaRPr kumimoji="1" lang="en-US" altLang="ja-JP" sz="2800" b="1" dirty="0">
                <a:solidFill>
                  <a:schemeClr val="tx1">
                    <a:lumMod val="75000"/>
                    <a:lumOff val="25000"/>
                  </a:schemeClr>
                </a:solidFill>
              </a:endParaRPr>
            </a:p>
          </p:txBody>
        </p:sp>
      </p:grpSp>
      <p:sp>
        <p:nvSpPr>
          <p:cNvPr id="29" name="テキスト：政策を実施したことで">
            <a:extLst>
              <a:ext uri="{FF2B5EF4-FFF2-40B4-BE49-F238E27FC236}">
                <a16:creationId xmlns:a16="http://schemas.microsoft.com/office/drawing/2014/main" id="{AD914166-1C3F-4904-A774-CB391C4F1094}"/>
              </a:ext>
            </a:extLst>
          </p:cNvPr>
          <p:cNvSpPr/>
          <p:nvPr/>
        </p:nvSpPr>
        <p:spPr>
          <a:xfrm>
            <a:off x="2808473" y="5593029"/>
            <a:ext cx="5688584" cy="369332"/>
          </a:xfrm>
          <a:prstGeom prst="rect">
            <a:avLst/>
          </a:prstGeom>
        </p:spPr>
        <p:txBody>
          <a:bodyPr wrap="square">
            <a:spAutoFit/>
          </a:bodyPr>
          <a:lstStyle/>
          <a:p>
            <a:r>
              <a:rPr lang="ja-JP" altLang="en-US" dirty="0"/>
              <a:t>・政策を実施したことで、期待した効果があった？</a:t>
            </a:r>
            <a:endParaRPr lang="en-US" altLang="ja-JP" dirty="0"/>
          </a:p>
        </p:txBody>
      </p:sp>
      <p:grpSp>
        <p:nvGrpSpPr>
          <p:cNvPr id="13" name="図：有効性"/>
          <p:cNvGrpSpPr/>
          <p:nvPr/>
        </p:nvGrpSpPr>
        <p:grpSpPr>
          <a:xfrm>
            <a:off x="838714" y="5200189"/>
            <a:ext cx="1912296" cy="1167935"/>
            <a:chOff x="2905872" y="5221576"/>
            <a:chExt cx="1912296" cy="1167935"/>
          </a:xfrm>
        </p:grpSpPr>
        <p:sp>
          <p:nvSpPr>
            <p:cNvPr id="12" name="円/楕円 11"/>
            <p:cNvSpPr/>
            <p:nvPr/>
          </p:nvSpPr>
          <p:spPr>
            <a:xfrm>
              <a:off x="2905872" y="5221576"/>
              <a:ext cx="1912296" cy="1167935"/>
            </a:xfrm>
            <a:prstGeom prst="ellipse">
              <a:avLst/>
            </a:prstGeom>
            <a:solidFill>
              <a:schemeClr val="accent3">
                <a:lumMod val="40000"/>
                <a:lumOff val="60000"/>
              </a:schemeClr>
            </a:solidFill>
            <a:ln w="285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sp>
          <p:nvSpPr>
            <p:cNvPr id="24" name="正方形/長方形 23"/>
            <p:cNvSpPr/>
            <p:nvPr/>
          </p:nvSpPr>
          <p:spPr>
            <a:xfrm>
              <a:off x="2972085" y="5336748"/>
              <a:ext cx="1779869" cy="937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lumMod val="75000"/>
                      <a:lumOff val="25000"/>
                    </a:schemeClr>
                  </a:solidFill>
                </a:rPr>
                <a:t>有効性</a:t>
              </a:r>
              <a:endParaRPr kumimoji="1" lang="en-US" altLang="ja-JP" sz="2800" b="1" dirty="0">
                <a:solidFill>
                  <a:schemeClr val="tx1">
                    <a:lumMod val="75000"/>
                    <a:lumOff val="25000"/>
                  </a:schemeClr>
                </a:solidFill>
              </a:endParaRPr>
            </a:p>
          </p:txBody>
        </p:sp>
      </p:grpSp>
      <p:sp>
        <p:nvSpPr>
          <p:cNvPr id="2" name="テキスト：政策の目的は、">
            <a:extLst>
              <a:ext uri="{FF2B5EF4-FFF2-40B4-BE49-F238E27FC236}">
                <a16:creationId xmlns:a16="http://schemas.microsoft.com/office/drawing/2014/main" id="{AD914166-1C3F-4904-A774-CB391C4F1094}"/>
              </a:ext>
            </a:extLst>
          </p:cNvPr>
          <p:cNvSpPr/>
          <p:nvPr/>
        </p:nvSpPr>
        <p:spPr>
          <a:xfrm>
            <a:off x="2808473" y="2482422"/>
            <a:ext cx="7020577" cy="646331"/>
          </a:xfrm>
          <a:prstGeom prst="rect">
            <a:avLst/>
          </a:prstGeom>
        </p:spPr>
        <p:txBody>
          <a:bodyPr wrap="square">
            <a:spAutoFit/>
          </a:bodyPr>
          <a:lstStyle/>
          <a:p>
            <a:r>
              <a:rPr lang="ja-JP" altLang="en-US" dirty="0">
                <a:latin typeface="+mn-ea"/>
              </a:rPr>
              <a:t>・政策の目的は、国民や社会のニーズに照らして妥当？</a:t>
            </a:r>
            <a:endParaRPr lang="en-US" altLang="ja-JP" dirty="0">
              <a:latin typeface="+mn-ea"/>
            </a:endParaRPr>
          </a:p>
          <a:p>
            <a:r>
              <a:rPr lang="ja-JP" altLang="en-US" dirty="0">
                <a:latin typeface="+mn-ea"/>
              </a:rPr>
              <a:t>・行政が担う必要があるか？</a:t>
            </a:r>
            <a:endParaRPr lang="en-US" altLang="ja-JP" dirty="0">
              <a:latin typeface="+mn-ea"/>
            </a:endParaRPr>
          </a:p>
        </p:txBody>
      </p:sp>
      <p:grpSp>
        <p:nvGrpSpPr>
          <p:cNvPr id="15" name="図：必要性"/>
          <p:cNvGrpSpPr/>
          <p:nvPr/>
        </p:nvGrpSpPr>
        <p:grpSpPr>
          <a:xfrm>
            <a:off x="838714" y="2222187"/>
            <a:ext cx="1912296" cy="1167935"/>
            <a:chOff x="644998" y="2637336"/>
            <a:chExt cx="1912296" cy="1167935"/>
          </a:xfrm>
        </p:grpSpPr>
        <p:sp>
          <p:nvSpPr>
            <p:cNvPr id="25" name="円/楕円 24"/>
            <p:cNvSpPr/>
            <p:nvPr/>
          </p:nvSpPr>
          <p:spPr>
            <a:xfrm>
              <a:off x="644998" y="2637336"/>
              <a:ext cx="1912296" cy="1167935"/>
            </a:xfrm>
            <a:prstGeom prst="ellipse">
              <a:avLst/>
            </a:prstGeom>
            <a:solidFill>
              <a:schemeClr val="accent1">
                <a:lumMod val="40000"/>
                <a:lumOff val="60000"/>
              </a:schemeClr>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967947" y="2812910"/>
              <a:ext cx="1266398" cy="81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lumMod val="75000"/>
                      <a:lumOff val="25000"/>
                    </a:schemeClr>
                  </a:solidFill>
                  <a:latin typeface="+mn-ea"/>
                </a:rPr>
                <a:t>必要性</a:t>
              </a:r>
              <a:endParaRPr kumimoji="1" lang="en-US" altLang="ja-JP" sz="2800" b="1" dirty="0">
                <a:solidFill>
                  <a:schemeClr val="tx1">
                    <a:lumMod val="75000"/>
                    <a:lumOff val="25000"/>
                  </a:schemeClr>
                </a:solidFill>
                <a:latin typeface="+mn-ea"/>
              </a:endParaRPr>
            </a:p>
          </p:txBody>
        </p:sp>
      </p:grpSp>
      <p:sp>
        <p:nvSpPr>
          <p:cNvPr id="14" name="テキスト：政策評価は、政策効果の把握の結果を基礎として、">
            <a:extLst>
              <a:ext uri="{FF2B5EF4-FFF2-40B4-BE49-F238E27FC236}">
                <a16:creationId xmlns:a16="http://schemas.microsoft.com/office/drawing/2014/main" id="{043E296E-F7F0-48EC-9626-8F7787148FD3}"/>
              </a:ext>
            </a:extLst>
          </p:cNvPr>
          <p:cNvSpPr txBox="1"/>
          <p:nvPr/>
        </p:nvSpPr>
        <p:spPr>
          <a:xfrm>
            <a:off x="197683" y="965720"/>
            <a:ext cx="8655372" cy="830997"/>
          </a:xfrm>
          <a:prstGeom prst="rect">
            <a:avLst/>
          </a:prstGeom>
          <a:noFill/>
        </p:spPr>
        <p:txBody>
          <a:bodyPr wrap="square" rtlCol="0">
            <a:spAutoFit/>
          </a:bodyPr>
          <a:lstStyle/>
          <a:p>
            <a:r>
              <a:rPr lang="ja-JP" altLang="en-US" sz="2400" dirty="0">
                <a:latin typeface="+mn-ea"/>
              </a:rPr>
              <a:t>政策評価は、政策効果の把握の結果を基礎として、</a:t>
            </a:r>
            <a:br>
              <a:rPr lang="en-US" altLang="ja-JP" sz="2400" dirty="0">
                <a:latin typeface="+mn-ea"/>
              </a:rPr>
            </a:br>
            <a:r>
              <a:rPr lang="ja-JP" altLang="en-US" sz="2400" b="1" dirty="0">
                <a:latin typeface="+mn-ea"/>
              </a:rPr>
              <a:t>必要性</a:t>
            </a:r>
            <a:r>
              <a:rPr lang="ja-JP" altLang="en-US" sz="2400" dirty="0">
                <a:latin typeface="+mn-ea"/>
              </a:rPr>
              <a:t>、</a:t>
            </a:r>
            <a:r>
              <a:rPr lang="ja-JP" altLang="en-US" sz="2400" b="1" dirty="0">
                <a:latin typeface="+mn-ea"/>
              </a:rPr>
              <a:t>効率性</a:t>
            </a:r>
            <a:r>
              <a:rPr lang="ja-JP" altLang="en-US" sz="2400" dirty="0">
                <a:latin typeface="+mn-ea"/>
              </a:rPr>
              <a:t>、</a:t>
            </a:r>
            <a:r>
              <a:rPr lang="ja-JP" altLang="en-US" sz="2400" b="1" dirty="0">
                <a:latin typeface="+mn-ea"/>
              </a:rPr>
              <a:t>有効性</a:t>
            </a:r>
            <a:r>
              <a:rPr lang="ja-JP" altLang="en-US" sz="2400" dirty="0">
                <a:latin typeface="+mn-ea"/>
              </a:rPr>
              <a:t>などの観点から評価します。　　</a:t>
            </a:r>
          </a:p>
        </p:txBody>
      </p:sp>
      <p:sp>
        <p:nvSpPr>
          <p:cNvPr id="16" name="タイトル線">
            <a:extLst>
              <a:ext uri="{FF2B5EF4-FFF2-40B4-BE49-F238E27FC236}">
                <a16:creationId xmlns:a16="http://schemas.microsoft.com/office/drawing/2014/main" id="{D7D7F2D8-F613-4842-B170-493085F72BC1}"/>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5" name="タイトル">
            <a:extLst>
              <a:ext uri="{FF2B5EF4-FFF2-40B4-BE49-F238E27FC236}">
                <a16:creationId xmlns:a16="http://schemas.microsoft.com/office/drawing/2014/main" id="{FB838377-72A5-45FD-911B-1B0FD3C7E0BE}"/>
              </a:ext>
            </a:extLst>
          </p:cNvPr>
          <p:cNvSpPr txBox="1">
            <a:spLocks/>
          </p:cNvSpPr>
          <p:nvPr/>
        </p:nvSpPr>
        <p:spPr>
          <a:xfrm>
            <a:off x="-63501" y="3748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marL="0" marR="0" lvl="0" indent="0" algn="l" defTabSz="844083" rtl="0" eaLnBrk="1" fontAlgn="auto" latinLnBrk="0" hangingPunct="1">
              <a:lnSpc>
                <a:spcPct val="100000"/>
              </a:lnSpc>
              <a:spcBef>
                <a:spcPct val="0"/>
              </a:spcBef>
              <a:spcAft>
                <a:spcPts val="0"/>
              </a:spcAft>
              <a:buClrTx/>
              <a:buSzTx/>
              <a:buFontTx/>
              <a:buNone/>
              <a:tabLst/>
              <a:defRPr/>
            </a:pPr>
            <a:r>
              <a:rPr lang="ja-JP" altLang="en-US" sz="2800">
                <a:solidFill>
                  <a:prstClr val="black"/>
                </a:solidFill>
                <a:latin typeface="メイリオ"/>
                <a:ea typeface="メイリオ"/>
              </a:rPr>
              <a:t>２ </a:t>
            </a:r>
            <a:r>
              <a:rPr kumimoji="1" lang="ja-JP" altLang="en-US" sz="2800" b="0" i="0" u="none" strike="noStrike" kern="1200" cap="none" spc="0" normalizeH="0" baseline="0" noProof="0">
                <a:ln>
                  <a:noFill/>
                </a:ln>
                <a:solidFill>
                  <a:prstClr val="black"/>
                </a:solidFill>
                <a:effectLst/>
                <a:uLnTx/>
                <a:uFillTx/>
                <a:latin typeface="メイリオ"/>
                <a:ea typeface="メイリオ"/>
              </a:rPr>
              <a:t>政策評価制度の</a:t>
            </a:r>
            <a:r>
              <a:rPr kumimoji="1" lang="ja-JP" altLang="en-US" sz="2800" b="0" i="0" u="none" strike="noStrike" kern="1200" cap="none" spc="0" normalizeH="0" baseline="0" noProof="0">
                <a:ln>
                  <a:noFill/>
                </a:ln>
                <a:effectLst/>
                <a:uLnTx/>
                <a:uFillTx/>
                <a:latin typeface="メイリオ"/>
                <a:ea typeface="メイリオ"/>
              </a:rPr>
              <a:t>ポイント </a:t>
            </a:r>
            <a:r>
              <a:rPr kumimoji="1" lang="ja-JP" altLang="en-US" sz="1900" b="0" i="0" u="none" strike="noStrike" kern="1200" cap="none" spc="0" normalizeH="0" baseline="0" noProof="0">
                <a:ln>
                  <a:noFill/>
                </a:ln>
                <a:effectLst/>
                <a:uLnTx/>
                <a:uFillTx/>
                <a:latin typeface="メイリオ"/>
                <a:ea typeface="メイリオ"/>
              </a:rPr>
              <a:t>～（</a:t>
            </a:r>
            <a:r>
              <a:rPr lang="ja-JP" altLang="en-US" sz="1900">
                <a:latin typeface="メイリオ"/>
                <a:ea typeface="メイリオ"/>
              </a:rPr>
              <a:t>３</a:t>
            </a:r>
            <a:r>
              <a:rPr kumimoji="1" lang="ja-JP" altLang="en-US" sz="1900" b="0" i="0" u="none" strike="noStrike" kern="1200" cap="none" spc="0" normalizeH="0" baseline="0" noProof="0">
                <a:ln>
                  <a:noFill/>
                </a:ln>
                <a:effectLst/>
                <a:uLnTx/>
                <a:uFillTx/>
                <a:latin typeface="メイリオ"/>
                <a:ea typeface="メイリオ"/>
              </a:rPr>
              <a:t>）政策評価の観点</a:t>
            </a:r>
            <a:r>
              <a:rPr kumimoji="1" lang="ja-JP" altLang="en-US" sz="1900" b="0" i="0" u="none" strike="noStrike" kern="1200" cap="none" spc="0" normalizeH="0" baseline="0" noProof="0">
                <a:ln>
                  <a:noFill/>
                </a:ln>
                <a:solidFill>
                  <a:prstClr val="black"/>
                </a:solidFill>
                <a:effectLst/>
                <a:uLnTx/>
                <a:uFillTx/>
                <a:latin typeface="メイリオ"/>
                <a:ea typeface="メイリオ"/>
              </a:rPr>
              <a:t>～</a:t>
            </a:r>
          </a:p>
        </p:txBody>
      </p:sp>
      <p:sp>
        <p:nvSpPr>
          <p:cNvPr id="4" name="スライド番号プレースホルダー 3">
            <a:extLst>
              <a:ext uri="{FF2B5EF4-FFF2-40B4-BE49-F238E27FC236}">
                <a16:creationId xmlns:a16="http://schemas.microsoft.com/office/drawing/2014/main" id="{4F84EB78-4560-448B-AFD2-3596CB76E9A0}"/>
              </a:ext>
            </a:extLst>
          </p:cNvPr>
          <p:cNvSpPr>
            <a:spLocks noGrp="1"/>
          </p:cNvSpPr>
          <p:nvPr>
            <p:ph type="sldNum" sz="quarter" idx="12"/>
          </p:nvPr>
        </p:nvSpPr>
        <p:spPr/>
        <p:txBody>
          <a:bodyPr/>
          <a:lstStyle/>
          <a:p>
            <a:pPr>
              <a:defRPr/>
            </a:pPr>
            <a:r>
              <a:rPr lang="en-US" altLang="ja-JP" dirty="0">
                <a:solidFill>
                  <a:prstClr val="black"/>
                </a:solidFill>
              </a:rPr>
              <a:t>7</a:t>
            </a:r>
          </a:p>
        </p:txBody>
      </p:sp>
      <p:pic>
        <p:nvPicPr>
          <p:cNvPr id="3" name="8">
            <a:hlinkClick r:id="" action="ppaction://media"/>
            <a:extLst>
              <a:ext uri="{FF2B5EF4-FFF2-40B4-BE49-F238E27FC236}">
                <a16:creationId xmlns:a16="http://schemas.microsoft.com/office/drawing/2014/main" id="{80B1020C-9781-003B-6041-8471960056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7057" y="58547"/>
            <a:ext cx="609600" cy="609600"/>
          </a:xfrm>
          <a:prstGeom prst="rect">
            <a:avLst/>
          </a:prstGeom>
        </p:spPr>
      </p:pic>
    </p:spTree>
    <p:extLst>
      <p:ext uri="{BB962C8B-B14F-4D97-AF65-F5344CB8AC3E}">
        <p14:creationId xmlns:p14="http://schemas.microsoft.com/office/powerpoint/2010/main" val="5606956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政策のマネジメント・サイクル">
            <a:extLst>
              <a:ext uri="{FF2B5EF4-FFF2-40B4-BE49-F238E27FC236}">
                <a16:creationId xmlns:a16="http://schemas.microsoft.com/office/drawing/2014/main" id="{8E603927-83F6-3057-C280-CADCBAA92376}"/>
              </a:ext>
            </a:extLst>
          </p:cNvPr>
          <p:cNvSpPr txBox="1">
            <a:spLocks noChangeArrowheads="1"/>
          </p:cNvSpPr>
          <p:nvPr/>
        </p:nvSpPr>
        <p:spPr bwMode="auto">
          <a:xfrm>
            <a:off x="2705549" y="4264122"/>
            <a:ext cx="3763209" cy="70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6155" rIns="51435" bIns="6155">
            <a:scene3d>
              <a:camera prst="orthographicFront"/>
              <a:lightRig rig="threePt" dir="t"/>
            </a:scene3d>
            <a:sp3d extrusionH="57150" contourW="12700">
              <a:bevelT w="38100" h="38100" prst="relaxedInset"/>
            </a:sp3d>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ja-JP" altLang="en-US" sz="2400">
                <a:solidFill>
                  <a:srgbClr val="000000"/>
                </a:solidFill>
                <a:latin typeface="メイリオ" panose="020B0604030504040204" pitchFamily="50" charset="-128"/>
                <a:ea typeface="メイリオ" panose="020B0604030504040204" pitchFamily="50" charset="-128"/>
              </a:rPr>
              <a:t>政策の</a:t>
            </a:r>
            <a:endParaRPr lang="en-US" altLang="ja-JP" sz="2400" dirty="0">
              <a:solidFill>
                <a:srgbClr val="000000"/>
              </a:solidFill>
              <a:latin typeface="メイリオ" panose="020B0604030504040204" pitchFamily="50" charset="-128"/>
              <a:ea typeface="メイリオ" panose="020B0604030504040204" pitchFamily="50" charset="-128"/>
            </a:endParaRPr>
          </a:p>
          <a:p>
            <a:pPr algn="ctr" eaLnBrk="1" hangingPunct="1">
              <a:defRPr/>
            </a:pPr>
            <a:r>
              <a:rPr lang="ja-JP" altLang="en-US" sz="2400">
                <a:solidFill>
                  <a:srgbClr val="000000"/>
                </a:solidFill>
                <a:latin typeface="メイリオ" panose="020B0604030504040204" pitchFamily="50" charset="-128"/>
                <a:ea typeface="メイリオ" panose="020B0604030504040204" pitchFamily="50" charset="-128"/>
              </a:rPr>
              <a:t>マネジメント・サイクル</a:t>
            </a:r>
          </a:p>
        </p:txBody>
      </p:sp>
      <p:cxnSp>
        <p:nvCxnSpPr>
          <p:cNvPr id="30" name="線④">
            <a:extLst>
              <a:ext uri="{FF2B5EF4-FFF2-40B4-BE49-F238E27FC236}">
                <a16:creationId xmlns:a16="http://schemas.microsoft.com/office/drawing/2014/main" id="{5E935AB0-BE3F-4B9E-FFD1-2EEB31936CF5}"/>
              </a:ext>
            </a:extLst>
          </p:cNvPr>
          <p:cNvCxnSpPr>
            <a:cxnSpLocks/>
          </p:cNvCxnSpPr>
          <p:nvPr/>
        </p:nvCxnSpPr>
        <p:spPr>
          <a:xfrm rot="5760000" flipH="1" flipV="1">
            <a:off x="2430075" y="3158770"/>
            <a:ext cx="507908" cy="763323"/>
          </a:xfrm>
          <a:prstGeom prst="curvedConnector2">
            <a:avLst/>
          </a:prstGeom>
          <a:noFill/>
          <a:ln w="76200" cap="flat" cmpd="sng" algn="ctr">
            <a:solidFill>
              <a:sysClr val="window" lastClr="FFFFFF">
                <a:lumMod val="65000"/>
              </a:sysClr>
            </a:solidFill>
            <a:prstDash val="solid"/>
            <a:miter lim="800000"/>
            <a:headEnd type="none" w="med" len="med"/>
            <a:tailEnd type="triangle" w="med" len="med"/>
          </a:ln>
          <a:effectLst/>
        </p:spPr>
      </p:cxnSp>
      <p:grpSp>
        <p:nvGrpSpPr>
          <p:cNvPr id="31" name="図：Do">
            <a:extLst>
              <a:ext uri="{FF2B5EF4-FFF2-40B4-BE49-F238E27FC236}">
                <a16:creationId xmlns:a16="http://schemas.microsoft.com/office/drawing/2014/main" id="{B41B6A6E-24AA-9CDB-379C-B9DD0ED3C2AE}"/>
              </a:ext>
            </a:extLst>
          </p:cNvPr>
          <p:cNvGrpSpPr/>
          <p:nvPr/>
        </p:nvGrpSpPr>
        <p:grpSpPr>
          <a:xfrm>
            <a:off x="652484" y="3860357"/>
            <a:ext cx="1741081" cy="1272347"/>
            <a:chOff x="652484" y="3811589"/>
            <a:chExt cx="1741081" cy="1272347"/>
          </a:xfrm>
        </p:grpSpPr>
        <p:sp>
          <p:nvSpPr>
            <p:cNvPr id="32" name="楕円 31">
              <a:extLst>
                <a:ext uri="{FF2B5EF4-FFF2-40B4-BE49-F238E27FC236}">
                  <a16:creationId xmlns:a16="http://schemas.microsoft.com/office/drawing/2014/main" id="{1936C587-4D36-AB31-5903-7C6C37867559}"/>
                </a:ext>
              </a:extLst>
            </p:cNvPr>
            <p:cNvSpPr/>
            <p:nvPr/>
          </p:nvSpPr>
          <p:spPr>
            <a:xfrm>
              <a:off x="652484" y="3811589"/>
              <a:ext cx="1741081" cy="1272347"/>
            </a:xfrm>
            <a:prstGeom prst="ellipse">
              <a:avLst/>
            </a:prstGeom>
            <a:solidFill>
              <a:srgbClr val="CCBB6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3" name="正方形/長方形 32">
              <a:extLst>
                <a:ext uri="{FF2B5EF4-FFF2-40B4-BE49-F238E27FC236}">
                  <a16:creationId xmlns:a16="http://schemas.microsoft.com/office/drawing/2014/main" id="{1001922E-16E0-5B35-70EF-DB2DD2BBD82E}"/>
                </a:ext>
              </a:extLst>
            </p:cNvPr>
            <p:cNvSpPr/>
            <p:nvPr/>
          </p:nvSpPr>
          <p:spPr>
            <a:xfrm>
              <a:off x="884019" y="3958397"/>
              <a:ext cx="1191955" cy="583558"/>
            </a:xfrm>
            <a:prstGeom prst="rect">
              <a:avLst/>
            </a:prstGeom>
          </p:spPr>
          <p:txBody>
            <a:bodyPr wrap="square">
              <a:spAutoFit/>
            </a:bodyPr>
            <a:lstStyle/>
            <a:p>
              <a:pPr marL="0" marR="0" lvl="0" indent="0" algn="ctr" defTabSz="914400" eaLnBrk="1" fontAlgn="auto" latinLnBrk="0" hangingPunct="1">
                <a:lnSpc>
                  <a:spcPct val="144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rPr>
                <a:t>Do</a:t>
              </a:r>
              <a:endParaRPr kumimoji="0" lang="ja-JP" altLang="en-US"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p:txBody>
        </p:sp>
        <p:sp>
          <p:nvSpPr>
            <p:cNvPr id="34" name="正方形/長方形 33">
              <a:extLst>
                <a:ext uri="{FF2B5EF4-FFF2-40B4-BE49-F238E27FC236}">
                  <a16:creationId xmlns:a16="http://schemas.microsoft.com/office/drawing/2014/main" id="{81352669-6E99-6169-E109-E4DAD3EE2B79}"/>
                </a:ext>
              </a:extLst>
            </p:cNvPr>
            <p:cNvSpPr/>
            <p:nvPr/>
          </p:nvSpPr>
          <p:spPr>
            <a:xfrm>
              <a:off x="815138" y="4340986"/>
              <a:ext cx="1415772" cy="583558"/>
            </a:xfrm>
            <a:prstGeom prst="rect">
              <a:avLst/>
            </a:prstGeom>
          </p:spPr>
          <p:txBody>
            <a:bodyPr wrap="none">
              <a:spAutoFit/>
            </a:bodyPr>
            <a:lstStyle/>
            <a:p>
              <a:pPr marL="0" marR="0" lvl="0" indent="0" algn="ctr" defTabSz="914400" eaLnBrk="1" fontAlgn="auto" latinLnBrk="0" hangingPunct="1">
                <a:lnSpc>
                  <a:spcPct val="144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（実施）</a:t>
              </a:r>
            </a:p>
          </p:txBody>
        </p:sp>
      </p:grpSp>
      <p:cxnSp>
        <p:nvCxnSpPr>
          <p:cNvPr id="35" name="線③">
            <a:extLst>
              <a:ext uri="{FF2B5EF4-FFF2-40B4-BE49-F238E27FC236}">
                <a16:creationId xmlns:a16="http://schemas.microsoft.com/office/drawing/2014/main" id="{2E379459-5BB6-111C-DC5F-EC3CA0A84954}"/>
              </a:ext>
            </a:extLst>
          </p:cNvPr>
          <p:cNvCxnSpPr>
            <a:cxnSpLocks/>
          </p:cNvCxnSpPr>
          <p:nvPr/>
        </p:nvCxnSpPr>
        <p:spPr>
          <a:xfrm rot="10800000">
            <a:off x="2277912" y="5422132"/>
            <a:ext cx="792000" cy="468000"/>
          </a:xfrm>
          <a:prstGeom prst="curvedConnector2">
            <a:avLst/>
          </a:prstGeom>
          <a:noFill/>
          <a:ln w="76200" cap="flat" cmpd="sng" algn="ctr">
            <a:solidFill>
              <a:sysClr val="window" lastClr="FFFFFF">
                <a:lumMod val="65000"/>
              </a:sysClr>
            </a:solidFill>
            <a:prstDash val="solid"/>
            <a:miter lim="800000"/>
            <a:headEnd type="none" w="med" len="med"/>
            <a:tailEnd type="triangle" w="med" len="med"/>
          </a:ln>
          <a:effectLst/>
        </p:spPr>
      </p:cxnSp>
      <p:grpSp>
        <p:nvGrpSpPr>
          <p:cNvPr id="36" name="図：Plan">
            <a:extLst>
              <a:ext uri="{FF2B5EF4-FFF2-40B4-BE49-F238E27FC236}">
                <a16:creationId xmlns:a16="http://schemas.microsoft.com/office/drawing/2014/main" id="{AA358E27-D359-E17F-0A20-28776E7A41E0}"/>
              </a:ext>
            </a:extLst>
          </p:cNvPr>
          <p:cNvGrpSpPr/>
          <p:nvPr/>
        </p:nvGrpSpPr>
        <p:grpSpPr>
          <a:xfrm>
            <a:off x="3571491" y="5247491"/>
            <a:ext cx="2031326" cy="1361473"/>
            <a:chOff x="3571491" y="5198723"/>
            <a:chExt cx="2031326" cy="1361473"/>
          </a:xfrm>
        </p:grpSpPr>
        <p:sp>
          <p:nvSpPr>
            <p:cNvPr id="37" name="楕円 2">
              <a:extLst>
                <a:ext uri="{FF2B5EF4-FFF2-40B4-BE49-F238E27FC236}">
                  <a16:creationId xmlns:a16="http://schemas.microsoft.com/office/drawing/2014/main" id="{621122A7-4688-07DC-2BEA-6C4947341115}"/>
                </a:ext>
              </a:extLst>
            </p:cNvPr>
            <p:cNvSpPr/>
            <p:nvPr/>
          </p:nvSpPr>
          <p:spPr>
            <a:xfrm>
              <a:off x="3717090" y="5198723"/>
              <a:ext cx="1741081" cy="1361473"/>
            </a:xfrm>
            <a:prstGeom prst="ellipse">
              <a:avLst/>
            </a:prstGeom>
            <a:solidFill>
              <a:srgbClr val="CC6677"/>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8" name="正方形/長方形 37">
              <a:extLst>
                <a:ext uri="{FF2B5EF4-FFF2-40B4-BE49-F238E27FC236}">
                  <a16:creationId xmlns:a16="http://schemas.microsoft.com/office/drawing/2014/main" id="{D356AD0B-AFC7-B16F-362B-AA40F63B1DB4}"/>
                </a:ext>
              </a:extLst>
            </p:cNvPr>
            <p:cNvSpPr/>
            <p:nvPr/>
          </p:nvSpPr>
          <p:spPr>
            <a:xfrm>
              <a:off x="3783036" y="5330166"/>
              <a:ext cx="1608236" cy="583558"/>
            </a:xfrm>
            <a:prstGeom prst="rect">
              <a:avLst/>
            </a:prstGeom>
          </p:spPr>
          <p:txBody>
            <a:bodyPr wrap="square">
              <a:spAutoFit/>
            </a:bodyPr>
            <a:lstStyle/>
            <a:p>
              <a:pPr marL="0" marR="0" lvl="0" indent="0" algn="ctr" defTabSz="914400" eaLnBrk="1" fontAlgn="auto" latinLnBrk="0" hangingPunct="1">
                <a:lnSpc>
                  <a:spcPct val="144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rPr>
                <a:t>Plan</a:t>
              </a:r>
              <a:endParaRPr kumimoji="0" lang="ja-JP" altLang="en-US"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p:txBody>
        </p:sp>
        <p:sp>
          <p:nvSpPr>
            <p:cNvPr id="39" name="正方形/長方形 38">
              <a:extLst>
                <a:ext uri="{FF2B5EF4-FFF2-40B4-BE49-F238E27FC236}">
                  <a16:creationId xmlns:a16="http://schemas.microsoft.com/office/drawing/2014/main" id="{04E9AD43-426D-C1DF-D56D-87BCE42F4230}"/>
                </a:ext>
              </a:extLst>
            </p:cNvPr>
            <p:cNvSpPr/>
            <p:nvPr/>
          </p:nvSpPr>
          <p:spPr>
            <a:xfrm>
              <a:off x="3571491" y="5733094"/>
              <a:ext cx="2031326" cy="624145"/>
            </a:xfrm>
            <a:prstGeom prst="rect">
              <a:avLst/>
            </a:prstGeom>
          </p:spPr>
          <p:txBody>
            <a:bodyPr wrap="none">
              <a:spAutoFit/>
            </a:bodyPr>
            <a:lstStyle/>
            <a:p>
              <a:pPr marL="0" marR="0" lvl="0" indent="0" algn="ctr" defTabSz="914400" eaLnBrk="1" fontAlgn="auto" latinLnBrk="0" hangingPunct="1">
                <a:lnSpc>
                  <a:spcPct val="144000"/>
                </a:lnSpc>
                <a:spcBef>
                  <a:spcPts val="0"/>
                </a:spcBef>
                <a:spcAft>
                  <a:spcPts val="0"/>
                </a:spcAft>
                <a:buClrTx/>
                <a:buSzTx/>
                <a:buFontTx/>
                <a:buNone/>
                <a:tabLst/>
                <a:defRPr/>
              </a:pPr>
              <a:r>
                <a:rPr kumimoji="0" lang="ja-JP" altLang="en-US" sz="24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rPr>
                <a:t>（企画立案）</a:t>
              </a:r>
              <a:endParaRPr kumimoji="0" lang="en-US" altLang="ja-JP"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grpSp>
      <p:cxnSp>
        <p:nvCxnSpPr>
          <p:cNvPr id="40" name="線②">
            <a:extLst>
              <a:ext uri="{FF2B5EF4-FFF2-40B4-BE49-F238E27FC236}">
                <a16:creationId xmlns:a16="http://schemas.microsoft.com/office/drawing/2014/main" id="{E4876DEA-7042-FB1C-DE09-727BAF8AF838}"/>
              </a:ext>
            </a:extLst>
          </p:cNvPr>
          <p:cNvCxnSpPr>
            <a:cxnSpLocks/>
          </p:cNvCxnSpPr>
          <p:nvPr/>
        </p:nvCxnSpPr>
        <p:spPr>
          <a:xfrm rot="4980000" flipH="1" flipV="1">
            <a:off x="5947097" y="5514405"/>
            <a:ext cx="507908" cy="763323"/>
          </a:xfrm>
          <a:prstGeom prst="curvedConnector2">
            <a:avLst/>
          </a:prstGeom>
          <a:noFill/>
          <a:ln w="76200" cap="flat" cmpd="sng" algn="ctr">
            <a:solidFill>
              <a:sysClr val="window" lastClr="FFFFFF">
                <a:lumMod val="65000"/>
              </a:sysClr>
            </a:solidFill>
            <a:prstDash val="solid"/>
            <a:miter lim="800000"/>
            <a:headEnd type="none" w="med" len="med"/>
            <a:tailEnd type="triangle" w="med" len="med"/>
          </a:ln>
          <a:effectLst/>
          <a:scene3d>
            <a:camera prst="orthographicFront">
              <a:rot lat="0" lon="0" rev="9900000"/>
            </a:camera>
            <a:lightRig rig="threePt" dir="t"/>
          </a:scene3d>
          <a:sp3d/>
        </p:spPr>
      </p:cxnSp>
      <p:grpSp>
        <p:nvGrpSpPr>
          <p:cNvPr id="41" name="図：Action">
            <a:extLst>
              <a:ext uri="{FF2B5EF4-FFF2-40B4-BE49-F238E27FC236}">
                <a16:creationId xmlns:a16="http://schemas.microsoft.com/office/drawing/2014/main" id="{F0C4475A-0136-D8FF-31A3-66731B48ED7A}"/>
              </a:ext>
            </a:extLst>
          </p:cNvPr>
          <p:cNvGrpSpPr/>
          <p:nvPr/>
        </p:nvGrpSpPr>
        <p:grpSpPr>
          <a:xfrm>
            <a:off x="6799951" y="3912487"/>
            <a:ext cx="1680954" cy="1471594"/>
            <a:chOff x="6799951" y="3863719"/>
            <a:chExt cx="1680954" cy="1471594"/>
          </a:xfrm>
        </p:grpSpPr>
        <p:sp>
          <p:nvSpPr>
            <p:cNvPr id="42" name="楕円 41">
              <a:extLst>
                <a:ext uri="{FF2B5EF4-FFF2-40B4-BE49-F238E27FC236}">
                  <a16:creationId xmlns:a16="http://schemas.microsoft.com/office/drawing/2014/main" id="{EFBE4BB2-0F56-BBAD-2FB2-F337D81C2CCC}"/>
                </a:ext>
              </a:extLst>
            </p:cNvPr>
            <p:cNvSpPr/>
            <p:nvPr/>
          </p:nvSpPr>
          <p:spPr>
            <a:xfrm>
              <a:off x="6799951" y="3863719"/>
              <a:ext cx="1680954" cy="1341147"/>
            </a:xfrm>
            <a:prstGeom prst="ellipse">
              <a:avLst/>
            </a:prstGeom>
            <a:solidFill>
              <a:srgbClr val="E4F0DA">
                <a:lumMod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43" name="正方形/長方形 42">
              <a:extLst>
                <a:ext uri="{FF2B5EF4-FFF2-40B4-BE49-F238E27FC236}">
                  <a16:creationId xmlns:a16="http://schemas.microsoft.com/office/drawing/2014/main" id="{7B2D33E3-A2CA-3F9C-DB2F-31DC7418BFC8}"/>
                </a:ext>
              </a:extLst>
            </p:cNvPr>
            <p:cNvSpPr/>
            <p:nvPr/>
          </p:nvSpPr>
          <p:spPr>
            <a:xfrm>
              <a:off x="6812809" y="4011874"/>
              <a:ext cx="1639037" cy="132343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rPr>
                <a:t>Action</a:t>
              </a:r>
              <a:r>
                <a:rPr kumimoji="0" lang="ja-JP" altLang="en-US"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 </a:t>
              </a:r>
              <a:br>
                <a:rPr kumimoji="0" lang="en-US" altLang="ja-JP"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rPr>
              </a:br>
              <a:r>
                <a:rPr kumimoji="0" lang="en-US" altLang="ja-JP"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r>
                <a:rPr kumimoji="0" lang="ja-JP" altLang="en-US"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企画立案</a:t>
              </a:r>
              <a:br>
                <a:rPr kumimoji="0" lang="en-US" altLang="ja-JP"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br>
              <a:r>
                <a:rPr kumimoji="0" lang="ja-JP" altLang="en-US" sz="2000" b="1" i="0" u="none" strike="noStrike" kern="0" cap="none" spc="0" normalizeH="0" baseline="0" noProof="0" dirty="0" err="1">
                  <a:ln>
                    <a:noFill/>
                  </a:ln>
                  <a:solidFill>
                    <a:prstClr val="white"/>
                  </a:solidFill>
                  <a:effectLst/>
                  <a:uLnTx/>
                  <a:uFillTx/>
                  <a:latin typeface="メイリオ" panose="020B0604030504040204" pitchFamily="50" charset="-128"/>
                  <a:ea typeface="メイリオ" panose="020B0604030504040204" pitchFamily="50" charset="-128"/>
                </a:rPr>
                <a:t>への</a:t>
              </a:r>
              <a:r>
                <a:rPr kumimoji="0" lang="ja-JP" altLang="en-US"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反映</a:t>
              </a:r>
              <a:r>
                <a:rPr kumimoji="0" lang="en-US" altLang="ja-JP"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16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grpSp>
      <p:cxnSp>
        <p:nvCxnSpPr>
          <p:cNvPr id="44" name="線①">
            <a:extLst>
              <a:ext uri="{FF2B5EF4-FFF2-40B4-BE49-F238E27FC236}">
                <a16:creationId xmlns:a16="http://schemas.microsoft.com/office/drawing/2014/main" id="{3F1F1C40-1186-1E79-1B86-744B16DF1E2A}"/>
              </a:ext>
            </a:extLst>
          </p:cNvPr>
          <p:cNvCxnSpPr>
            <a:cxnSpLocks/>
          </p:cNvCxnSpPr>
          <p:nvPr/>
        </p:nvCxnSpPr>
        <p:spPr>
          <a:xfrm>
            <a:off x="6017251" y="3199268"/>
            <a:ext cx="896108" cy="432179"/>
          </a:xfrm>
          <a:prstGeom prst="curvedConnector2">
            <a:avLst/>
          </a:prstGeom>
          <a:noFill/>
          <a:ln w="76200" cap="flat" cmpd="sng" algn="ctr">
            <a:solidFill>
              <a:sysClr val="window" lastClr="FFFFFF">
                <a:lumMod val="65000"/>
              </a:sysClr>
            </a:solidFill>
            <a:prstDash val="solid"/>
            <a:miter lim="800000"/>
            <a:headEnd type="none" w="med" len="med"/>
            <a:tailEnd type="triangle" w="med" len="med"/>
          </a:ln>
          <a:effectLst/>
        </p:spPr>
      </p:cxnSp>
      <p:grpSp>
        <p:nvGrpSpPr>
          <p:cNvPr id="45" name="図：Check">
            <a:extLst>
              <a:ext uri="{FF2B5EF4-FFF2-40B4-BE49-F238E27FC236}">
                <a16:creationId xmlns:a16="http://schemas.microsoft.com/office/drawing/2014/main" id="{ADB37819-31E8-C846-D224-CF2F79E272CE}"/>
              </a:ext>
            </a:extLst>
          </p:cNvPr>
          <p:cNvGrpSpPr/>
          <p:nvPr/>
        </p:nvGrpSpPr>
        <p:grpSpPr>
          <a:xfrm>
            <a:off x="3648087" y="2687572"/>
            <a:ext cx="1815719" cy="1330320"/>
            <a:chOff x="3648087" y="2638804"/>
            <a:chExt cx="1815719" cy="1330320"/>
          </a:xfrm>
        </p:grpSpPr>
        <p:sp>
          <p:nvSpPr>
            <p:cNvPr id="46" name="楕円 2">
              <a:extLst>
                <a:ext uri="{FF2B5EF4-FFF2-40B4-BE49-F238E27FC236}">
                  <a16:creationId xmlns:a16="http://schemas.microsoft.com/office/drawing/2014/main" id="{E7F62368-9359-7F91-81EC-6253A9B398C1}"/>
                </a:ext>
              </a:extLst>
            </p:cNvPr>
            <p:cNvSpPr/>
            <p:nvPr/>
          </p:nvSpPr>
          <p:spPr>
            <a:xfrm>
              <a:off x="3683189" y="2638804"/>
              <a:ext cx="1741081" cy="1330320"/>
            </a:xfrm>
            <a:prstGeom prst="ellipse">
              <a:avLst/>
            </a:prstGeom>
            <a:solidFill>
              <a:srgbClr val="66AACC"/>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47" name="正方形/長方形 46">
              <a:extLst>
                <a:ext uri="{FF2B5EF4-FFF2-40B4-BE49-F238E27FC236}">
                  <a16:creationId xmlns:a16="http://schemas.microsoft.com/office/drawing/2014/main" id="{E6E3635C-085D-2C7E-7172-40B8E760E0B9}"/>
                </a:ext>
              </a:extLst>
            </p:cNvPr>
            <p:cNvSpPr/>
            <p:nvPr/>
          </p:nvSpPr>
          <p:spPr>
            <a:xfrm>
              <a:off x="3851734" y="3303964"/>
              <a:ext cx="1415773"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rPr>
                <a:t>（評価）</a:t>
              </a:r>
              <a:endParaRPr kumimoji="0" lang="ja-JP" altLang="en-US" sz="28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75C7B798-4769-B61C-C008-00A02ACADC47}"/>
                </a:ext>
              </a:extLst>
            </p:cNvPr>
            <p:cNvSpPr txBox="1"/>
            <p:nvPr/>
          </p:nvSpPr>
          <p:spPr>
            <a:xfrm>
              <a:off x="3648087" y="2870978"/>
              <a:ext cx="181571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rPr>
                <a:t>Check</a:t>
              </a:r>
            </a:p>
          </p:txBody>
        </p:sp>
      </p:grpSp>
      <p:sp>
        <p:nvSpPr>
          <p:cNvPr id="49" name="図：囲み枠">
            <a:extLst>
              <a:ext uri="{FF2B5EF4-FFF2-40B4-BE49-F238E27FC236}">
                <a16:creationId xmlns:a16="http://schemas.microsoft.com/office/drawing/2014/main" id="{0B99E8FD-CCE5-DD65-B392-CC0B70674612}"/>
              </a:ext>
            </a:extLst>
          </p:cNvPr>
          <p:cNvSpPr/>
          <p:nvPr/>
        </p:nvSpPr>
        <p:spPr>
          <a:xfrm>
            <a:off x="429625" y="2538471"/>
            <a:ext cx="8248211" cy="4186518"/>
          </a:xfrm>
          <a:prstGeom prst="roundRect">
            <a:avLst>
              <a:gd name="adj" fmla="val 12126"/>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0" name="テキスト：政策評価の機能は、">
            <a:extLst>
              <a:ext uri="{FF2B5EF4-FFF2-40B4-BE49-F238E27FC236}">
                <a16:creationId xmlns:a16="http://schemas.microsoft.com/office/drawing/2014/main" id="{B5974D47-A380-386D-8D03-BFEE2DFB6F62}"/>
              </a:ext>
            </a:extLst>
          </p:cNvPr>
          <p:cNvSpPr txBox="1">
            <a:spLocks noChangeArrowheads="1"/>
          </p:cNvSpPr>
          <p:nvPr/>
        </p:nvSpPr>
        <p:spPr bwMode="auto">
          <a:xfrm>
            <a:off x="222069" y="887098"/>
            <a:ext cx="8686107" cy="130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ts val="600"/>
              </a:spcBef>
              <a:defRPr/>
            </a:pPr>
            <a:r>
              <a:rPr lang="ja-JP" altLang="en-US" sz="2400" i="1" dirty="0">
                <a:solidFill>
                  <a:srgbClr val="000000"/>
                </a:solidFill>
                <a:latin typeface="メイリオ" panose="020B0604030504040204" pitchFamily="50" charset="-128"/>
                <a:ea typeface="メイリオ" panose="020B0604030504040204" pitchFamily="50" charset="-128"/>
              </a:rPr>
              <a:t>政策評価の機能は、</a:t>
            </a:r>
            <a:r>
              <a:rPr lang="en-US" altLang="ja-JP" sz="2800" b="1" i="1" dirty="0">
                <a:solidFill>
                  <a:srgbClr val="CC6677"/>
                </a:solidFill>
                <a:latin typeface="メイリオ" panose="020B0604030504040204" pitchFamily="50" charset="-128"/>
                <a:ea typeface="メイリオ" panose="020B0604030504040204" pitchFamily="50" charset="-128"/>
                <a:cs typeface="Segoe UI" panose="020B0502040204020203" pitchFamily="34" charset="0"/>
              </a:rPr>
              <a:t>Plan</a:t>
            </a:r>
            <a:r>
              <a:rPr lang="ja-JP" altLang="en-US" sz="2000" dirty="0">
                <a:solidFill>
                  <a:srgbClr val="000000"/>
                </a:solidFill>
                <a:latin typeface="メイリオ" panose="020B0604030504040204" pitchFamily="50" charset="-128"/>
                <a:ea typeface="メイリオ" panose="020B0604030504040204" pitchFamily="50" charset="-128"/>
              </a:rPr>
              <a:t>（企画立案）</a:t>
            </a:r>
            <a:r>
              <a:rPr lang="ja-JP" altLang="en-US" sz="2400" i="1" dirty="0">
                <a:solidFill>
                  <a:srgbClr val="000000"/>
                </a:solidFill>
                <a:latin typeface="メイリオ" panose="020B0604030504040204" pitchFamily="50" charset="-128"/>
                <a:ea typeface="メイリオ" panose="020B0604030504040204" pitchFamily="50" charset="-128"/>
              </a:rPr>
              <a:t>、</a:t>
            </a:r>
            <a:r>
              <a:rPr lang="en-US" altLang="ja-JP" sz="2800" b="1" i="1" dirty="0">
                <a:solidFill>
                  <a:srgbClr val="CCBB66"/>
                </a:solidFill>
                <a:latin typeface="メイリオ" panose="020B0604030504040204" pitchFamily="50" charset="-128"/>
                <a:ea typeface="メイリオ" panose="020B0604030504040204" pitchFamily="50" charset="-128"/>
                <a:cs typeface="Segoe UI" panose="020B0502040204020203" pitchFamily="34" charset="0"/>
              </a:rPr>
              <a:t>Do</a:t>
            </a:r>
            <a:r>
              <a:rPr lang="ja-JP" altLang="en-US" sz="2000" dirty="0">
                <a:solidFill>
                  <a:srgbClr val="000000"/>
                </a:solidFill>
                <a:latin typeface="メイリオ" panose="020B0604030504040204" pitchFamily="50" charset="-128"/>
                <a:ea typeface="メイリオ" panose="020B0604030504040204" pitchFamily="50" charset="-128"/>
              </a:rPr>
              <a:t>（実施）</a:t>
            </a:r>
            <a:r>
              <a:rPr lang="ja-JP" altLang="en-US" sz="2400" i="1" dirty="0">
                <a:solidFill>
                  <a:srgbClr val="000000"/>
                </a:solidFill>
                <a:latin typeface="メイリオ" panose="020B0604030504040204" pitchFamily="50" charset="-128"/>
                <a:ea typeface="メイリオ" panose="020B0604030504040204" pitchFamily="50" charset="-128"/>
              </a:rPr>
              <a:t>、</a:t>
            </a:r>
            <a:br>
              <a:rPr lang="en-US" altLang="ja-JP" sz="2400" i="1" dirty="0">
                <a:solidFill>
                  <a:srgbClr val="000000"/>
                </a:solidFill>
                <a:latin typeface="メイリオ" panose="020B0604030504040204" pitchFamily="50" charset="-128"/>
                <a:ea typeface="メイリオ" panose="020B0604030504040204" pitchFamily="50" charset="-128"/>
              </a:rPr>
            </a:br>
            <a:r>
              <a:rPr lang="en-US" altLang="ja-JP" sz="2800" b="1" i="1" dirty="0">
                <a:solidFill>
                  <a:srgbClr val="66AACC"/>
                </a:solidFill>
                <a:latin typeface="メイリオ" panose="020B0604030504040204" pitchFamily="50" charset="-128"/>
                <a:ea typeface="メイリオ" panose="020B0604030504040204" pitchFamily="50" charset="-128"/>
                <a:cs typeface="Segoe UI" panose="020B0502040204020203" pitchFamily="34" charset="0"/>
              </a:rPr>
              <a:t>Check</a:t>
            </a:r>
            <a:r>
              <a:rPr lang="ja-JP" altLang="en-US" sz="2000" dirty="0">
                <a:solidFill>
                  <a:srgbClr val="000000"/>
                </a:solidFill>
                <a:latin typeface="メイリオ" panose="020B0604030504040204" pitchFamily="50" charset="-128"/>
                <a:ea typeface="メイリオ" panose="020B0604030504040204" pitchFamily="50" charset="-128"/>
              </a:rPr>
              <a:t>（評価）</a:t>
            </a:r>
            <a:r>
              <a:rPr lang="ja-JP" altLang="en-US" sz="2400" i="1" dirty="0">
                <a:solidFill>
                  <a:srgbClr val="000000"/>
                </a:solidFill>
                <a:latin typeface="メイリオ" panose="020B0604030504040204" pitchFamily="50" charset="-128"/>
                <a:ea typeface="メイリオ" panose="020B0604030504040204" pitchFamily="50" charset="-128"/>
              </a:rPr>
              <a:t>、</a:t>
            </a:r>
            <a:r>
              <a:rPr lang="en-US" altLang="ja-JP" sz="2800" b="1" i="1" dirty="0">
                <a:solidFill>
                  <a:srgbClr val="E4F0DA">
                    <a:lumMod val="50000"/>
                  </a:srgbClr>
                </a:solidFill>
                <a:latin typeface="メイリオ" panose="020B0604030504040204" pitchFamily="50" charset="-128"/>
                <a:ea typeface="メイリオ" panose="020B0604030504040204" pitchFamily="50" charset="-128"/>
                <a:cs typeface="Segoe UI" panose="020B0502040204020203" pitchFamily="34" charset="0"/>
              </a:rPr>
              <a:t>Action</a:t>
            </a:r>
            <a:r>
              <a:rPr lang="ja-JP" altLang="en-US" sz="2000" i="1" dirty="0">
                <a:solidFill>
                  <a:srgbClr val="000000"/>
                </a:solidFill>
                <a:latin typeface="メイリオ" panose="020B0604030504040204" pitchFamily="50" charset="-128"/>
                <a:ea typeface="メイリオ" panose="020B0604030504040204" pitchFamily="50" charset="-128"/>
              </a:rPr>
              <a:t>（企画立案への反映）</a:t>
            </a:r>
            <a:r>
              <a:rPr lang="ja-JP" altLang="en-US" sz="2400" i="1" dirty="0">
                <a:solidFill>
                  <a:srgbClr val="000000"/>
                </a:solidFill>
                <a:latin typeface="メイリオ" panose="020B0604030504040204" pitchFamily="50" charset="-128"/>
                <a:ea typeface="メイリオ" panose="020B0604030504040204" pitchFamily="50" charset="-128"/>
              </a:rPr>
              <a:t>という政策の</a:t>
            </a:r>
            <a:endParaRPr lang="en-US" altLang="ja-JP" sz="2400" i="1" dirty="0">
              <a:solidFill>
                <a:srgbClr val="000000"/>
              </a:solidFill>
              <a:latin typeface="メイリオ" panose="020B0604030504040204" pitchFamily="50" charset="-128"/>
              <a:ea typeface="メイリオ" panose="020B0604030504040204" pitchFamily="50" charset="-128"/>
            </a:endParaRPr>
          </a:p>
          <a:p>
            <a:pPr eaLnBrk="1" hangingPunct="1">
              <a:spcBef>
                <a:spcPts val="600"/>
              </a:spcBef>
              <a:defRPr/>
            </a:pPr>
            <a:r>
              <a:rPr lang="ja-JP" altLang="en-US" sz="2400" i="1" dirty="0">
                <a:solidFill>
                  <a:srgbClr val="000000"/>
                </a:solidFill>
                <a:latin typeface="メイリオ" panose="020B0604030504040204" pitchFamily="50" charset="-128"/>
                <a:ea typeface="メイリオ" panose="020B0604030504040204" pitchFamily="50" charset="-128"/>
              </a:rPr>
              <a:t>マネジメント・サイクルの働きとして考えることができます。</a:t>
            </a:r>
          </a:p>
        </p:txBody>
      </p:sp>
      <p:sp>
        <p:nvSpPr>
          <p:cNvPr id="51" name="タイトル線">
            <a:extLst>
              <a:ext uri="{FF2B5EF4-FFF2-40B4-BE49-F238E27FC236}">
                <a16:creationId xmlns:a16="http://schemas.microsoft.com/office/drawing/2014/main" id="{304F7E9F-38D0-5CFE-4647-87CE469B88CE}"/>
              </a:ext>
            </a:extLst>
          </p:cNvPr>
          <p:cNvSpPr>
            <a:spLocks noChangeArrowheads="1"/>
          </p:cNvSpPr>
          <p:nvPr/>
        </p:nvSpPr>
        <p:spPr bwMode="auto">
          <a:xfrm>
            <a:off x="0" y="712127"/>
            <a:ext cx="9144000" cy="72000"/>
          </a:xfrm>
          <a:prstGeom prst="rect">
            <a:avLst/>
          </a:prstGeom>
          <a:gradFill flip="none" rotWithShape="1">
            <a:gsLst>
              <a:gs pos="0">
                <a:srgbClr val="66AACC"/>
              </a:gs>
              <a:gs pos="50000">
                <a:srgbClr val="66AACC">
                  <a:lumMod val="45000"/>
                  <a:lumOff val="55000"/>
                </a:srgbClr>
              </a:gs>
              <a:gs pos="41000">
                <a:srgbClr val="66AACC">
                  <a:lumMod val="45000"/>
                  <a:lumOff val="55000"/>
                </a:srgbClr>
              </a:gs>
              <a:gs pos="100000">
                <a:srgbClr val="F2F7FC"/>
              </a:gs>
            </a:gsLst>
            <a:lin ang="0" scaled="1"/>
            <a:tileRect/>
          </a:gra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52" name="タイトル">
            <a:extLst>
              <a:ext uri="{FF2B5EF4-FFF2-40B4-BE49-F238E27FC236}">
                <a16:creationId xmlns:a16="http://schemas.microsoft.com/office/drawing/2014/main" id="{57795BC9-01F6-B3BE-DD08-9B3DE4A88D60}"/>
              </a:ext>
            </a:extLst>
          </p:cNvPr>
          <p:cNvSpPr txBox="1">
            <a:spLocks/>
          </p:cNvSpPr>
          <p:nvPr/>
        </p:nvSpPr>
        <p:spPr>
          <a:xfrm>
            <a:off x="-63501" y="37480"/>
            <a:ext cx="9318337" cy="722732"/>
          </a:xfrm>
          <a:prstGeom prst="rect">
            <a:avLst/>
          </a:prstGeom>
        </p:spPr>
        <p:txBody>
          <a:bodyPr vert="horz" lIns="91440" tIns="45720" rIns="91440" bIns="45720" rtlCol="0" anchor="ctr">
            <a:normAutofit fontScale="92500"/>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defRPr/>
            </a:pPr>
            <a:r>
              <a:rPr lang="ja-JP" altLang="en-US" sz="3000">
                <a:solidFill>
                  <a:prstClr val="black"/>
                </a:solidFill>
                <a:latin typeface="メイリオ"/>
                <a:ea typeface="メイリオ"/>
              </a:rPr>
              <a:t>２ 政策評価制度のポイント </a:t>
            </a:r>
            <a:r>
              <a:rPr lang="ja-JP" altLang="en-US" sz="2100">
                <a:solidFill>
                  <a:prstClr val="black"/>
                </a:solidFill>
                <a:latin typeface="メイリオ"/>
                <a:ea typeface="メイリオ"/>
              </a:rPr>
              <a:t>～（１）政策のマネジメント・サイクル～</a:t>
            </a:r>
          </a:p>
        </p:txBody>
      </p:sp>
      <p:sp>
        <p:nvSpPr>
          <p:cNvPr id="53" name="スライド番号プレースホルダー 12">
            <a:extLst>
              <a:ext uri="{FF2B5EF4-FFF2-40B4-BE49-F238E27FC236}">
                <a16:creationId xmlns:a16="http://schemas.microsoft.com/office/drawing/2014/main" id="{E878151E-0C32-A8D6-3769-2E43CEF7B1E4}"/>
              </a:ext>
            </a:extLst>
          </p:cNvPr>
          <p:cNvSpPr txBox="1">
            <a:spLocks/>
          </p:cNvSpPr>
          <p:nvPr/>
        </p:nvSpPr>
        <p:spPr>
          <a:xfrm>
            <a:off x="7084179" y="6492875"/>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solidFill>
                  <a:prstClr val="black"/>
                </a:solidFill>
                <a:ea typeface="メイリオ" panose="020B0604030504040204" pitchFamily="50" charset="-128"/>
              </a:rPr>
              <a:t>8</a:t>
            </a:r>
          </a:p>
        </p:txBody>
      </p:sp>
      <p:pic>
        <p:nvPicPr>
          <p:cNvPr id="55" name="9_1">
            <a:hlinkClick r:id="" action="ppaction://media"/>
            <a:extLst>
              <a:ext uri="{FF2B5EF4-FFF2-40B4-BE49-F238E27FC236}">
                <a16:creationId xmlns:a16="http://schemas.microsoft.com/office/drawing/2014/main" id="{89795D7D-9D95-D94A-0CBF-CFA097CAAC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0905" y="587963"/>
            <a:ext cx="609600" cy="609600"/>
          </a:xfrm>
          <a:prstGeom prst="rect">
            <a:avLst/>
          </a:prstGeom>
        </p:spPr>
      </p:pic>
    </p:spTree>
    <p:extLst>
      <p:ext uri="{BB962C8B-B14F-4D97-AF65-F5344CB8AC3E}">
        <p14:creationId xmlns:p14="http://schemas.microsoft.com/office/powerpoint/2010/main" val="117967427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72"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5"/>
                </p:tgtEl>
              </p:cMediaNode>
            </p:audio>
          </p:childTnLst>
        </p:cTn>
      </p:par>
    </p:tnLst>
  </p:timing>
</p:sld>
</file>

<file path=ppt/theme/theme1.xml><?xml version="1.0" encoding="utf-8"?>
<a:theme xmlns:a="http://schemas.openxmlformats.org/drawingml/2006/main" name="Office Theme">
  <a:themeElements>
    <a:clrScheme name="評価局">
      <a:dk1>
        <a:sysClr val="windowText" lastClr="000000"/>
      </a:dk1>
      <a:lt1>
        <a:sysClr val="window" lastClr="FFFFFF"/>
      </a:lt1>
      <a:dk2>
        <a:srgbClr val="1F497D"/>
      </a:dk2>
      <a:lt2>
        <a:srgbClr val="EEECE1"/>
      </a:lt2>
      <a:accent1>
        <a:srgbClr val="66AACC"/>
      </a:accent1>
      <a:accent2>
        <a:srgbClr val="8866CC"/>
      </a:accent2>
      <a:accent3>
        <a:srgbClr val="CC6677"/>
      </a:accent3>
      <a:accent4>
        <a:srgbClr val="CCBB66"/>
      </a:accent4>
      <a:accent5>
        <a:srgbClr val="EFE5D9"/>
      </a:accent5>
      <a:accent6>
        <a:srgbClr val="E4F0DA"/>
      </a:accent6>
      <a:hlink>
        <a:srgbClr val="CC6677"/>
      </a:hlink>
      <a:folHlink>
        <a:srgbClr val="BFBFB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w="19050">
          <a:solidFill>
            <a:schemeClr val="bg1">
              <a:lumMod val="50000"/>
            </a:schemeClr>
          </a:solidFill>
          <a:prstDash val="solid"/>
        </a:ln>
      </a:spPr>
      <a:bodyPr lIns="30675" rIns="30675" rtlCol="0" anchor="ctr"/>
      <a:lstStyle>
        <a:defPPr algn="ctr">
          <a:defRPr sz="11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評価局">
      <a:dk1>
        <a:sysClr val="windowText" lastClr="000000"/>
      </a:dk1>
      <a:lt1>
        <a:sysClr val="window" lastClr="FFFFFF"/>
      </a:lt1>
      <a:dk2>
        <a:srgbClr val="1F497D"/>
      </a:dk2>
      <a:lt2>
        <a:srgbClr val="EEECE1"/>
      </a:lt2>
      <a:accent1>
        <a:srgbClr val="66AACC"/>
      </a:accent1>
      <a:accent2>
        <a:srgbClr val="8866CC"/>
      </a:accent2>
      <a:accent3>
        <a:srgbClr val="CC6677"/>
      </a:accent3>
      <a:accent4>
        <a:srgbClr val="CCBB66"/>
      </a:accent4>
      <a:accent5>
        <a:srgbClr val="EFE5D9"/>
      </a:accent5>
      <a:accent6>
        <a:srgbClr val="E4F0DA"/>
      </a:accent6>
      <a:hlink>
        <a:srgbClr val="CC6677"/>
      </a:hlink>
      <a:folHlink>
        <a:srgbClr val="BFBFB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w="19050">
          <a:solidFill>
            <a:schemeClr val="bg1">
              <a:lumMod val="50000"/>
            </a:schemeClr>
          </a:solidFill>
          <a:prstDash val="solid"/>
        </a:ln>
      </a:spPr>
      <a:bodyPr lIns="30675" rIns="30675" rtlCol="0" anchor="ctr"/>
      <a:lstStyle>
        <a:defPPr algn="ctr">
          <a:defRPr sz="11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テーマ">
  <a:themeElements>
    <a:clrScheme name="ペーパー">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テーマ">
  <a:themeElements>
    <a:clrScheme name="ペーパー">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19265</Words>
  <Application>Microsoft Office PowerPoint</Application>
  <PresentationFormat>画面に合わせる (4:3)</PresentationFormat>
  <Paragraphs>1625</Paragraphs>
  <Slides>51</Slides>
  <Notes>51</Notes>
  <HiddenSlides>0</HiddenSlides>
  <MMClips>51</MMClips>
  <ScaleCrop>false</ScaleCrop>
  <HeadingPairs>
    <vt:vector size="6" baseType="variant">
      <vt:variant>
        <vt:lpstr>使用されているフォント</vt:lpstr>
      </vt:variant>
      <vt:variant>
        <vt:i4>15</vt:i4>
      </vt:variant>
      <vt:variant>
        <vt:lpstr>テーマ</vt:lpstr>
      </vt:variant>
      <vt:variant>
        <vt:i4>7</vt:i4>
      </vt:variant>
      <vt:variant>
        <vt:lpstr>スライド タイトル</vt:lpstr>
      </vt:variant>
      <vt:variant>
        <vt:i4>51</vt:i4>
      </vt:variant>
    </vt:vector>
  </HeadingPairs>
  <TitlesOfParts>
    <vt:vector size="73" baseType="lpstr">
      <vt:lpstr>BIZ UDゴシック</vt:lpstr>
      <vt:lpstr>HGS創英角ｺﾞｼｯｸUB</vt:lpstr>
      <vt:lpstr>Meiryo UI</vt:lpstr>
      <vt:lpstr>ＭＳ Ｐゴシック</vt:lpstr>
      <vt:lpstr>UD デジタル 教科書体 NP-R</vt:lpstr>
      <vt:lpstr>メイリオ</vt:lpstr>
      <vt:lpstr>游ゴシック</vt:lpstr>
      <vt:lpstr>游ゴシック Light</vt:lpstr>
      <vt:lpstr>Arial</vt:lpstr>
      <vt:lpstr>Calibri</vt:lpstr>
      <vt:lpstr>Calibri Light</vt:lpstr>
      <vt:lpstr>Segoe UI</vt:lpstr>
      <vt:lpstr>Times New Roman</vt:lpstr>
      <vt:lpstr>Wingdings</vt:lpstr>
      <vt:lpstr>ZWAdobeF</vt:lpstr>
      <vt:lpstr>Office Theme</vt:lpstr>
      <vt:lpstr>Office テーマ</vt:lpstr>
      <vt:lpstr>1_Office Theme</vt:lpstr>
      <vt:lpstr>Office ​​テーマ</vt:lpstr>
      <vt:lpstr>7_Office テーマ</vt:lpstr>
      <vt:lpstr>1_Office テーマ</vt:lpstr>
      <vt:lpstr>2_Office テーマ</vt:lpstr>
      <vt:lpstr>国の政策評価制度の基本と実践講座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各府省が行う政策評価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総務省が行う評価</vt:lpstr>
      <vt:lpstr>PowerPoint プレゼンテーション</vt:lpstr>
      <vt:lpstr>PowerPoint プレゼンテーション</vt:lpstr>
      <vt:lpstr>PowerPoint プレゼンテーション</vt:lpstr>
      <vt:lpstr>実践編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2024-01-17T04:12:29Z</dcterms:created>
  <dcterms:modified xsi:type="dcterms:W3CDTF">2024-03-28T01:41:22Z</dcterms:modified>
</cp:coreProperties>
</file>